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</p:sldMasterIdLst>
  <p:sldIdLst>
    <p:sldId id="256" r:id="rId8"/>
    <p:sldId id="257" r:id="rId9"/>
    <p:sldId id="258" r:id="rId10"/>
    <p:sldId id="272" r:id="rId11"/>
    <p:sldId id="261" r:id="rId12"/>
    <p:sldId id="271" r:id="rId13"/>
    <p:sldId id="262" r:id="rId14"/>
    <p:sldId id="263" r:id="rId15"/>
    <p:sldId id="270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8"/>
    <a:srgbClr val="077E9E"/>
    <a:srgbClr val="28B8CE"/>
    <a:srgbClr val="B2ECFF"/>
    <a:srgbClr val="97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kari Ylikoski" userId="7aa9fa30-31f5-428c-bb01-b973535959f8" providerId="ADAL" clId="{BD8A97CF-6AF0-4FBD-862C-E7BCE9E2B77A}"/>
    <pc:docChg chg="undo custSel modSld">
      <pc:chgData name="Oskari Ylikoski" userId="7aa9fa30-31f5-428c-bb01-b973535959f8" providerId="ADAL" clId="{BD8A97CF-6AF0-4FBD-862C-E7BCE9E2B77A}" dt="2025-03-24T09:21:57.707" v="43" actId="20577"/>
      <pc:docMkLst>
        <pc:docMk/>
      </pc:docMkLst>
      <pc:sldChg chg="modSp mod">
        <pc:chgData name="Oskari Ylikoski" userId="7aa9fa30-31f5-428c-bb01-b973535959f8" providerId="ADAL" clId="{BD8A97CF-6AF0-4FBD-862C-E7BCE9E2B77A}" dt="2025-03-24T09:21:57.707" v="43" actId="20577"/>
        <pc:sldMkLst>
          <pc:docMk/>
          <pc:sldMk cId="1149367721" sldId="265"/>
        </pc:sldMkLst>
        <pc:spChg chg="mod">
          <ac:chgData name="Oskari Ylikoski" userId="7aa9fa30-31f5-428c-bb01-b973535959f8" providerId="ADAL" clId="{BD8A97CF-6AF0-4FBD-862C-E7BCE9E2B77A}" dt="2025-03-24T09:20:34.741" v="23" actId="20577"/>
          <ac:spMkLst>
            <pc:docMk/>
            <pc:sldMk cId="1149367721" sldId="265"/>
            <ac:spMk id="11" creationId="{23EAE684-564E-DB6B-8894-6FDC4405D268}"/>
          </ac:spMkLst>
        </pc:spChg>
        <pc:spChg chg="mod">
          <ac:chgData name="Oskari Ylikoski" userId="7aa9fa30-31f5-428c-bb01-b973535959f8" providerId="ADAL" clId="{BD8A97CF-6AF0-4FBD-862C-E7BCE9E2B77A}" dt="2025-03-24T09:21:57.707" v="43" actId="20577"/>
          <ac:spMkLst>
            <pc:docMk/>
            <pc:sldMk cId="1149367721" sldId="265"/>
            <ac:spMk id="13" creationId="{1BF382EB-F062-5172-06BC-B5594AD6E59E}"/>
          </ac:spMkLst>
        </pc:spChg>
      </pc:sldChg>
      <pc:sldChg chg="modSp mod">
        <pc:chgData name="Oskari Ylikoski" userId="7aa9fa30-31f5-428c-bb01-b973535959f8" providerId="ADAL" clId="{BD8A97CF-6AF0-4FBD-862C-E7BCE9E2B77A}" dt="2025-03-24T09:20:53.616" v="25" actId="20577"/>
        <pc:sldMkLst>
          <pc:docMk/>
          <pc:sldMk cId="3180829337" sldId="266"/>
        </pc:sldMkLst>
        <pc:spChg chg="mod">
          <ac:chgData name="Oskari Ylikoski" userId="7aa9fa30-31f5-428c-bb01-b973535959f8" providerId="ADAL" clId="{BD8A97CF-6AF0-4FBD-862C-E7BCE9E2B77A}" dt="2025-03-24T09:20:53.616" v="25" actId="20577"/>
          <ac:spMkLst>
            <pc:docMk/>
            <pc:sldMk cId="3180829337" sldId="266"/>
            <ac:spMk id="10" creationId="{2D07C629-3B63-A681-F006-2663123FAA88}"/>
          </ac:spMkLst>
        </pc:spChg>
      </pc:sldChg>
      <pc:sldChg chg="modSp mod">
        <pc:chgData name="Oskari Ylikoski" userId="7aa9fa30-31f5-428c-bb01-b973535959f8" providerId="ADAL" clId="{BD8A97CF-6AF0-4FBD-862C-E7BCE9E2B77A}" dt="2025-03-24T09:20:16.878" v="14" actId="27636"/>
        <pc:sldMkLst>
          <pc:docMk/>
          <pc:sldMk cId="3983570017" sldId="270"/>
        </pc:sldMkLst>
        <pc:spChg chg="mod">
          <ac:chgData name="Oskari Ylikoski" userId="7aa9fa30-31f5-428c-bb01-b973535959f8" providerId="ADAL" clId="{BD8A97CF-6AF0-4FBD-862C-E7BCE9E2B77A}" dt="2025-03-24T09:20:16.878" v="14" actId="27636"/>
          <ac:spMkLst>
            <pc:docMk/>
            <pc:sldMk cId="3983570017" sldId="270"/>
            <ac:spMk id="5" creationId="{AB6C453F-DD17-9F1E-70EC-42B1F1ED31F9}"/>
          </ac:spMkLst>
        </pc:spChg>
      </pc:sldChg>
    </pc:docChg>
  </pc:docChgLst>
  <pc:docChgLst>
    <pc:chgData name="Oskari Ylikoski" userId="7aa9fa30-31f5-428c-bb01-b973535959f8" providerId="ADAL" clId="{7B1DC24D-AE66-407B-888B-930996CD04A9}"/>
    <pc:docChg chg="modSld">
      <pc:chgData name="Oskari Ylikoski" userId="7aa9fa30-31f5-428c-bb01-b973535959f8" providerId="ADAL" clId="{7B1DC24D-AE66-407B-888B-930996CD04A9}" dt="2025-02-21T08:53:25.755" v="17" actId="20577"/>
      <pc:docMkLst>
        <pc:docMk/>
      </pc:docMkLst>
      <pc:sldChg chg="modSp mod">
        <pc:chgData name="Oskari Ylikoski" userId="7aa9fa30-31f5-428c-bb01-b973535959f8" providerId="ADAL" clId="{7B1DC24D-AE66-407B-888B-930996CD04A9}" dt="2025-02-21T08:53:25.755" v="17" actId="20577"/>
        <pc:sldMkLst>
          <pc:docMk/>
          <pc:sldMk cId="1785954298" sldId="263"/>
        </pc:sldMkLst>
        <pc:spChg chg="mod">
          <ac:chgData name="Oskari Ylikoski" userId="7aa9fa30-31f5-428c-bb01-b973535959f8" providerId="ADAL" clId="{7B1DC24D-AE66-407B-888B-930996CD04A9}" dt="2025-02-21T08:51:09.152" v="3" actId="20577"/>
          <ac:spMkLst>
            <pc:docMk/>
            <pc:sldMk cId="1785954298" sldId="263"/>
            <ac:spMk id="8" creationId="{66E8CB2A-019C-0270-9402-E38AEDB06D4E}"/>
          </ac:spMkLst>
        </pc:spChg>
        <pc:spChg chg="mod">
          <ac:chgData name="Oskari Ylikoski" userId="7aa9fa30-31f5-428c-bb01-b973535959f8" providerId="ADAL" clId="{7B1DC24D-AE66-407B-888B-930996CD04A9}" dt="2025-02-21T08:53:19.775" v="13" actId="20577"/>
          <ac:spMkLst>
            <pc:docMk/>
            <pc:sldMk cId="1785954298" sldId="263"/>
            <ac:spMk id="9" creationId="{E202822E-76CA-43CA-4465-3CE73032DB47}"/>
          </ac:spMkLst>
        </pc:spChg>
        <pc:spChg chg="mod">
          <ac:chgData name="Oskari Ylikoski" userId="7aa9fa30-31f5-428c-bb01-b973535959f8" providerId="ADAL" clId="{7B1DC24D-AE66-407B-888B-930996CD04A9}" dt="2025-02-21T08:53:22.743" v="15" actId="20577"/>
          <ac:spMkLst>
            <pc:docMk/>
            <pc:sldMk cId="1785954298" sldId="263"/>
            <ac:spMk id="10" creationId="{B8D1C627-ACF7-2B26-DB43-D036AE5815AF}"/>
          </ac:spMkLst>
        </pc:spChg>
        <pc:spChg chg="mod">
          <ac:chgData name="Oskari Ylikoski" userId="7aa9fa30-31f5-428c-bb01-b973535959f8" providerId="ADAL" clId="{7B1DC24D-AE66-407B-888B-930996CD04A9}" dt="2025-02-21T08:53:25.755" v="17" actId="20577"/>
          <ac:spMkLst>
            <pc:docMk/>
            <pc:sldMk cId="1785954298" sldId="263"/>
            <ac:spMk id="11" creationId="{D64B1D25-0A43-B229-8867-CE7B6EB31D3C}"/>
          </ac:spMkLst>
        </pc:spChg>
        <pc:spChg chg="mod">
          <ac:chgData name="Oskari Ylikoski" userId="7aa9fa30-31f5-428c-bb01-b973535959f8" providerId="ADAL" clId="{7B1DC24D-AE66-407B-888B-930996CD04A9}" dt="2025-02-21T08:51:16.344" v="5" actId="20577"/>
          <ac:spMkLst>
            <pc:docMk/>
            <pc:sldMk cId="1785954298" sldId="263"/>
            <ac:spMk id="12" creationId="{A51624A7-D68C-89F7-756D-6192EB682B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/>
              <a:t>Click to add a presentation title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3F31-9BD6-46C9-9BE2-26ADB44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D08C-1FE5-4B0C-BF33-F1052374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24.3.2025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8A428-FE3A-4184-AD9A-A82A855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8ADC880-827C-A44D-95B2-C921C905C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The Middle Of 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00" y="495206"/>
            <a:ext cx="10923000" cy="668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Picture that includes the Map. Kuva, joka sisältää kartan. Suomi on kartassa nostettu esille. Suomen kartalla merkattu yliopistokaupungit Kuopio ja Joensuu. It reads &quot;We are in the middle of knowhere&quot; in the pictu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358"/>
            <a:ext cx="8138294" cy="48218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6FA-DFF8-4468-A28A-B523CBA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B20-F49E-445A-A226-05D0F6F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24.3.2025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E74B7C-CF9C-4A5A-A2F2-4D3370C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8765" y="6215924"/>
            <a:ext cx="1144275" cy="288000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r>
              <a:rPr lang="fi-FI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9" y="657227"/>
            <a:ext cx="1027314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>
                <a:solidFill>
                  <a:schemeClr val="accent2"/>
                </a:solidFill>
              </a:rPr>
              <a:t>Click</a:t>
            </a:r>
            <a:r>
              <a:rPr lang="fi-FI" dirty="0">
                <a:solidFill>
                  <a:schemeClr val="accent2"/>
                </a:solidFill>
              </a:rPr>
              <a:t> to </a:t>
            </a:r>
            <a:r>
              <a:rPr lang="fi-FI" dirty="0" err="1">
                <a:solidFill>
                  <a:schemeClr val="accent2"/>
                </a:solidFill>
              </a:rPr>
              <a:t>add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title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487487" y="1966590"/>
            <a:ext cx="10273139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4A70-4FD1-4DDA-B347-1C0BB731A0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A3530D-55B2-4B26-B10D-9AFA403119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47887-6BC3-41E0-804F-0761D1346C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2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81E9F-896D-4426-85CE-1AFBA0D5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13674-EB09-4FFC-9523-9DA62D6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349D6-B045-425E-A180-6A4B8CB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20-2A4C-4F65-9864-2214932B4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2E6B-4338-42DC-B1E2-D2973111CA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35201" y="6217199"/>
            <a:ext cx="1211830" cy="288000"/>
          </a:xfrm>
        </p:spPr>
        <p:txBody>
          <a:bodyPr/>
          <a:lstStyle/>
          <a:p>
            <a:fld id="{569E2235-F8DF-47C7-86F2-B50E00A866DC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4687-C847-40EC-8AA9-6B3943AAAC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47030" y="6217199"/>
            <a:ext cx="617589" cy="288000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l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FA344-2427-4425-9C01-5CC67C2DD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1C6E-C6CD-4860-B9CB-5C7F08D4CB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684CB-01DB-4135-82A6-4679164B1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9C72-AF57-499F-8540-6BB6C1E7A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370-9834-44B4-A4CD-E36EF19F51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24.3.2025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CF83-2C9A-4E96-8F46-F851C5152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
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7"/>
            <a:ext cx="101771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172" y="6217199"/>
            <a:ext cx="62519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9313" y="6215924"/>
            <a:ext cx="12337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040" y="6215924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8948" y="6217199"/>
            <a:ext cx="117365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569E2235-F8DF-47C7-86F2-B50E00A866DC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00" y="365125"/>
            <a:ext cx="102743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00" y="1825625"/>
            <a:ext cx="10274398" cy="410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8826" y="6217200"/>
            <a:ext cx="115317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4537718C-E7C6-4A7E-9A57-A0461A6E8F98}" type="datetimeFigureOut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8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2400"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80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0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efconnect.uef.fi/en/group/education-and-nature-based-solutions-enable-society-to-bend-the-curve-for-biodiversity/" TargetMode="External"/><Relationship Id="rId3" Type="http://schemas.openxmlformats.org/officeDocument/2006/relationships/hyperlink" Target="mailto:oskari.ylikoski@uef.fi" TargetMode="External"/><Relationship Id="rId7" Type="http://schemas.openxmlformats.org/officeDocument/2006/relationships/hyperlink" Target="https://uefconnect.uef.fi/en/group/biodiversity-now/" TargetMode="External"/><Relationship Id="rId2" Type="http://schemas.openxmlformats.org/officeDocument/2006/relationships/hyperlink" Target="mailto:elina.oksanen@uef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ina.ynnila@uef.fi" TargetMode="External"/><Relationship Id="rId5" Type="http://schemas.openxmlformats.org/officeDocument/2006/relationships/hyperlink" Target="mailto:tiina.pyrstojarvi@uef.fi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mailto:olivia.ollikainen@uef.fi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sj.2022.100009" TargetMode="External"/><Relationship Id="rId2" Type="http://schemas.openxmlformats.org/officeDocument/2006/relationships/hyperlink" Target="https://serval.unil.ch/resource/serval:BIB_93FD38C8836B.P001/RE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iodiversityeducation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Nature-Based</a:t>
            </a:r>
            <a:r>
              <a:rPr lang="fi-FI" dirty="0"/>
              <a:t> Solutions</a:t>
            </a:r>
            <a:br>
              <a:rPr lang="fi-FI" dirty="0"/>
            </a:br>
            <a:r>
              <a:rPr lang="fi-FI" dirty="0"/>
              <a:t>Course </a:t>
            </a:r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18EC9F-BD6E-422C-BFAF-BF59E3BF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636" y="4206685"/>
            <a:ext cx="10466728" cy="770831"/>
          </a:xfrm>
        </p:spPr>
        <p:txBody>
          <a:bodyPr/>
          <a:lstStyle/>
          <a:p>
            <a:r>
              <a:rPr lang="fi-FI" dirty="0"/>
              <a:t>Olivia Ollikainen</a:t>
            </a:r>
          </a:p>
          <a:p>
            <a:r>
              <a:rPr lang="fi-FI" dirty="0">
                <a:latin typeface="Open Sans ExtraBold"/>
                <a:ea typeface="Open Sans ExtraBold"/>
                <a:cs typeface="Open Sans ExtraBold"/>
              </a:rPr>
              <a:t>Project </a:t>
            </a:r>
            <a:r>
              <a:rPr lang="fi-FI" dirty="0" err="1">
                <a:latin typeface="Open Sans ExtraBold"/>
                <a:ea typeface="Open Sans ExtraBold"/>
                <a:cs typeface="Open Sans ExtraBold"/>
              </a:rPr>
              <a:t>Coordinator</a:t>
            </a:r>
          </a:p>
          <a:p>
            <a:r>
              <a:rPr lang="fi-FI" dirty="0"/>
              <a:t>Department of </a:t>
            </a:r>
            <a:r>
              <a:rPr lang="fi-FI" dirty="0" err="1"/>
              <a:t>Environmental</a:t>
            </a:r>
            <a:r>
              <a:rPr lang="fi-FI" dirty="0"/>
              <a:t> and </a:t>
            </a:r>
            <a:r>
              <a:rPr lang="fi-FI" dirty="0" err="1"/>
              <a:t>biological</a:t>
            </a:r>
            <a:r>
              <a:rPr lang="fi-FI" dirty="0"/>
              <a:t> Sciences &amp; Centre of </a:t>
            </a:r>
            <a:r>
              <a:rPr lang="fi-FI" dirty="0" err="1"/>
              <a:t>Continuous</a:t>
            </a:r>
            <a:r>
              <a:rPr lang="fi-FI" dirty="0"/>
              <a:t> Learning</a:t>
            </a:r>
          </a:p>
        </p:txBody>
      </p:sp>
      <p:pic>
        <p:nvPicPr>
          <p:cNvPr id="4" name="Kuva 3" descr="eNaBlS_logo Horizontal">
            <a:extLst>
              <a:ext uri="{FF2B5EF4-FFF2-40B4-BE49-F238E27FC236}">
                <a16:creationId xmlns:a16="http://schemas.microsoft.com/office/drawing/2014/main" id="{33D5677A-7D07-BC9F-77B5-A20EC565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12" y="384105"/>
            <a:ext cx="4203699" cy="1919957"/>
          </a:xfrm>
          <a:prstGeom prst="rect">
            <a:avLst/>
          </a:prstGeom>
        </p:spPr>
      </p:pic>
      <p:pic>
        <p:nvPicPr>
          <p:cNvPr id="5" name="Kuva 4" descr="Biodiversiteetti nyt profiilikuva">
            <a:extLst>
              <a:ext uri="{FF2B5EF4-FFF2-40B4-BE49-F238E27FC236}">
                <a16:creationId xmlns:a16="http://schemas.microsoft.com/office/drawing/2014/main" id="{56C41003-4F90-1C07-0363-E6BC1B6F8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08" y="721747"/>
            <a:ext cx="1206285" cy="12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646" y="402818"/>
            <a:ext cx="10177200" cy="1008064"/>
          </a:xfrm>
        </p:spPr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modules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459666"/>
            <a:ext cx="10177200" cy="47411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C554712-D921-E187-DE39-AE4252525E6E}"/>
              </a:ext>
            </a:extLst>
          </p:cNvPr>
          <p:cNvSpPr/>
          <p:nvPr/>
        </p:nvSpPr>
        <p:spPr>
          <a:xfrm>
            <a:off x="445502" y="1151285"/>
            <a:ext cx="5224638" cy="5382997"/>
          </a:xfrm>
          <a:prstGeom prst="rect">
            <a:avLst/>
          </a:prstGeom>
          <a:solidFill>
            <a:srgbClr val="077E9E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ADFBD7B-7874-270E-BF91-769243B7FD5A}"/>
              </a:ext>
            </a:extLst>
          </p:cNvPr>
          <p:cNvSpPr/>
          <p:nvPr/>
        </p:nvSpPr>
        <p:spPr>
          <a:xfrm>
            <a:off x="5995537" y="1173208"/>
            <a:ext cx="5962706" cy="5385474"/>
          </a:xfrm>
          <a:prstGeom prst="rect">
            <a:avLst/>
          </a:prstGeom>
          <a:solidFill>
            <a:srgbClr val="077E9E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3EAE684-564E-DB6B-8894-6FDC4405D268}"/>
              </a:ext>
            </a:extLst>
          </p:cNvPr>
          <p:cNvSpPr txBox="1">
            <a:spLocks/>
          </p:cNvSpPr>
          <p:nvPr/>
        </p:nvSpPr>
        <p:spPr>
          <a:xfrm>
            <a:off x="5795668" y="1191946"/>
            <a:ext cx="6125098" cy="60236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sz="1600" b="1" noProof="1">
                <a:solidFill>
                  <a:schemeClr val="bg1"/>
                </a:solidFill>
              </a:rPr>
              <a:t>Module 3: Food production &amp; water management (14 h)</a:t>
            </a: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3.1 Food production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Agriculture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BSAG (regenerative farming)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Crop wild relatives (Elina Oksanen)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Leguminous plants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  <a:ea typeface="Open Sans"/>
                <a:cs typeface="Open Sans"/>
              </a:rPr>
              <a:t>Food waste management, technology (Antton Oksanen)</a:t>
            </a:r>
            <a:endParaRPr lang="fi-FI" sz="1400" noProof="1">
              <a:solidFill>
                <a:schemeClr val="bg1"/>
              </a:solidFill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New cultivation techniques, Case example: Strawberry cultivation (Harri Kokko)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3.2 Water management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Protective belts around waterbodies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Freshwater mussel (Jouni Taskinen)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LIFE Revives project videos and material (Heidi Kunttu)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Biological cleaning of waste- and stormwater, sedimentation tanks, technology (Sidra Iftekhar)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3.3 Tasks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Multiple-choice quiz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BF382EB-F062-5172-06BC-B5594AD6E59E}"/>
              </a:ext>
            </a:extLst>
          </p:cNvPr>
          <p:cNvSpPr txBox="1">
            <a:spLocks/>
          </p:cNvSpPr>
          <p:nvPr/>
        </p:nvSpPr>
        <p:spPr>
          <a:xfrm>
            <a:off x="279225" y="1197420"/>
            <a:ext cx="5390915" cy="5071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sz="1600" b="1" noProof="1">
                <a:solidFill>
                  <a:schemeClr val="bg1"/>
                </a:solidFill>
              </a:rPr>
              <a:t>Module 2: Environmental risks (14 h)</a:t>
            </a: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2.1 Climate change and DRR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Wetland and peatland restoration (Teemu Tahvanainen)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Water economy, peatland ecology, 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Case example: paludiculture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2.2 Biodiversity loss / Healthy ecosystems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Forests and biodiversity (Tuomo Takala and Hannes Pasanen) 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Resistant seedling material (Elina Oksanen, EPSO)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Saimaa ringed seal photoID (research viewpoint)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Invasive species (theory and background)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2.3 Tasks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Multiple-choice quiz</a:t>
            </a:r>
            <a:endParaRPr lang="fi-FI" sz="1400" noProof="1">
              <a:solidFill>
                <a:srgbClr val="1D242E"/>
              </a:solidFill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Combining hazard to solution/ ecosystem task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936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89116"/>
            <a:ext cx="10177200" cy="1008064"/>
          </a:xfrm>
        </p:spPr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modules</a:t>
            </a:r>
            <a:endParaRPr lang="fi-FI" dirty="0"/>
          </a:p>
        </p:txBody>
      </p:sp>
      <p:pic>
        <p:nvPicPr>
          <p:cNvPr id="13" name="Sisällön paikkamerkki 12" descr="Sieni kasvaa puussa">
            <a:extLst>
              <a:ext uri="{FF2B5EF4-FFF2-40B4-BE49-F238E27FC236}">
                <a16:creationId xmlns:a16="http://schemas.microsoft.com/office/drawing/2014/main" id="{BD104D9D-DCEB-45A0-11A4-9DEB5C647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7145" y="3431227"/>
            <a:ext cx="4163484" cy="2669119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1233AF6-94DC-9B4B-8137-A4C9C1247B4B}"/>
              </a:ext>
            </a:extLst>
          </p:cNvPr>
          <p:cNvSpPr/>
          <p:nvPr/>
        </p:nvSpPr>
        <p:spPr>
          <a:xfrm>
            <a:off x="168507" y="1267046"/>
            <a:ext cx="6259796" cy="5426130"/>
          </a:xfrm>
          <a:prstGeom prst="rect">
            <a:avLst/>
          </a:prstGeom>
          <a:solidFill>
            <a:srgbClr val="077E9E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A004EF5-2896-469E-5C26-2BF164F77E73}"/>
              </a:ext>
            </a:extLst>
          </p:cNvPr>
          <p:cNvSpPr/>
          <p:nvPr/>
        </p:nvSpPr>
        <p:spPr>
          <a:xfrm>
            <a:off x="6575487" y="1180784"/>
            <a:ext cx="5344582" cy="2119489"/>
          </a:xfrm>
          <a:prstGeom prst="rect">
            <a:avLst/>
          </a:prstGeom>
          <a:solidFill>
            <a:srgbClr val="009FB8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D07C629-3B63-A681-F006-2663123FAA88}"/>
              </a:ext>
            </a:extLst>
          </p:cNvPr>
          <p:cNvSpPr txBox="1">
            <a:spLocks/>
          </p:cNvSpPr>
          <p:nvPr/>
        </p:nvSpPr>
        <p:spPr>
          <a:xfrm>
            <a:off x="-80816" y="1270073"/>
            <a:ext cx="6498152" cy="5202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sz="1600" b="1" noProof="1">
                <a:solidFill>
                  <a:schemeClr val="bg1"/>
                </a:solidFill>
              </a:rPr>
              <a:t>Module 4: Socio-economic/cultural development (14 h)</a:t>
            </a: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4.1 Urban management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People working with nature (Bottom-up approach)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Urban parks, Kuopio city case (Oksana Skaldina)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MUST project (Valtteri Aaltonen)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  <a:ea typeface="Open Sans"/>
                <a:cs typeface="Open Sans"/>
              </a:rPr>
              <a:t>Green roofs and green urban areas, technology (Antton Oksanen)</a:t>
            </a: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4.2 Local knowledge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MKN : wetland restoration, invasive species, landscape walks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  <a:ea typeface="Open Sans"/>
                <a:cs typeface="Open Sans"/>
              </a:rPr>
              <a:t>Deepening the connection between people and community (Case example: Saimaa ringed seal, Kaarina Tiainen SLL)</a:t>
            </a:r>
            <a:endParaRPr lang="fi-FI" sz="1400" noProof="1">
              <a:solidFill>
                <a:schemeClr val="bg1"/>
              </a:solidFill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  <a:ea typeface="Open Sans"/>
                <a:cs typeface="Open Sans"/>
              </a:rPr>
              <a:t>Villi vyöhyke ry (meadows and other pioneer work)</a:t>
            </a:r>
            <a:endParaRPr lang="fi-FI" sz="1400" noProof="1">
              <a:solidFill>
                <a:schemeClr val="bg1"/>
              </a:solidFill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4.3 Human health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  <a:ea typeface="Open Sans"/>
                <a:cs typeface="Open Sans"/>
              </a:rPr>
              <a:t>Remediation of contaminated land, technology (Antton Oksanen)</a:t>
            </a: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4.4 Tasks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Multiple-choice quiz and writing task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,Sans-Serif" panose="02020502050305020303" pitchFamily="18" charset="0"/>
              <a:buChar char="-"/>
            </a:pPr>
            <a:endParaRPr lang="fi-FI" noProof="1">
              <a:solidFill>
                <a:srgbClr val="1D242E"/>
              </a:solidFill>
              <a:ea typeface="Open Sans"/>
              <a:cs typeface="Open Sans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16E5BFE-DE56-2A16-A23F-AF00B4E87B45}"/>
              </a:ext>
            </a:extLst>
          </p:cNvPr>
          <p:cNvSpPr txBox="1">
            <a:spLocks/>
          </p:cNvSpPr>
          <p:nvPr/>
        </p:nvSpPr>
        <p:spPr>
          <a:xfrm>
            <a:off x="6700754" y="1307579"/>
            <a:ext cx="4959735" cy="1872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noProof="1">
                <a:solidFill>
                  <a:schemeClr val="bg1"/>
                </a:solidFill>
              </a:rPr>
              <a:t>Module 5: Conclusion (2 h)</a:t>
            </a:r>
            <a:endParaRPr lang="fi-FI" sz="1600" b="1" dirty="0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5.1 Self-evaluation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marL="560070" lvl="1" indent="-285750">
              <a:buFont typeface="Calibri"/>
              <a:buChar char="-"/>
            </a:pPr>
            <a:r>
              <a:rPr lang="fi-FI" sz="1400" noProof="1">
                <a:solidFill>
                  <a:schemeClr val="bg1"/>
                </a:solidFill>
              </a:rPr>
              <a:t>Knowledge and attitudes towards NBS after taking the course</a:t>
            </a:r>
            <a:endParaRPr lang="fi-FI" sz="14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r>
              <a:rPr lang="fi-FI" sz="1600" b="1" noProof="1">
                <a:solidFill>
                  <a:schemeClr val="bg1"/>
                </a:solidFill>
              </a:rPr>
              <a:t>5.2 Course feedback</a:t>
            </a:r>
            <a:endParaRPr lang="fi-FI" sz="1600" b="1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endParaRPr lang="fi-FI" noProof="1">
              <a:solidFill>
                <a:srgbClr val="000000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8082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20178"/>
            <a:ext cx="10177200" cy="1008064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expecting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54" y="1696715"/>
            <a:ext cx="11303180" cy="4332019"/>
          </a:xfrm>
        </p:spPr>
        <p:txBody>
          <a:bodyPr/>
          <a:lstStyle/>
          <a:p>
            <a:r>
              <a:rPr lang="fi-FI" sz="2000" b="1" dirty="0" err="1"/>
              <a:t>Diverse</a:t>
            </a:r>
            <a:r>
              <a:rPr lang="fi-FI" sz="2000" b="1" dirty="0"/>
              <a:t> </a:t>
            </a:r>
            <a:r>
              <a:rPr lang="fi-FI" sz="2000" b="1" dirty="0" err="1"/>
              <a:t>material</a:t>
            </a:r>
            <a:r>
              <a:rPr lang="fi-FI" sz="2000" b="1" dirty="0"/>
              <a:t> </a:t>
            </a:r>
            <a:r>
              <a:rPr lang="fi-FI" sz="2000" dirty="0"/>
              <a:t>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(</a:t>
            </a:r>
            <a:r>
              <a:rPr lang="fi-FI" sz="2000" dirty="0" err="1"/>
              <a:t>teaching</a:t>
            </a:r>
            <a:r>
              <a:rPr lang="fi-FI" sz="2000" dirty="0"/>
              <a:t> </a:t>
            </a:r>
            <a:r>
              <a:rPr lang="fi-FI" sz="2000" dirty="0" err="1"/>
              <a:t>videos</a:t>
            </a:r>
            <a:r>
              <a:rPr lang="fi-FI" sz="2000" dirty="0"/>
              <a:t>, </a:t>
            </a:r>
            <a:r>
              <a:rPr lang="fi-FI" sz="2000" dirty="0" err="1"/>
              <a:t>interviews</a:t>
            </a:r>
            <a:r>
              <a:rPr lang="fi-FI" sz="2000" dirty="0"/>
              <a:t>, </a:t>
            </a:r>
            <a:r>
              <a:rPr lang="fi-FI" sz="2000" dirty="0" err="1"/>
              <a:t>informative</a:t>
            </a:r>
            <a:r>
              <a:rPr lang="fi-FI" sz="2000" dirty="0"/>
              <a:t> </a:t>
            </a:r>
            <a:r>
              <a:rPr lang="fi-FI" sz="2000" dirty="0" err="1"/>
              <a:t>texts</a:t>
            </a:r>
            <a:r>
              <a:rPr lang="fi-FI" sz="2000" dirty="0"/>
              <a:t>, </a:t>
            </a:r>
            <a:r>
              <a:rPr lang="fi-FI" sz="2000" dirty="0" err="1"/>
              <a:t>pictures</a:t>
            </a:r>
            <a:r>
              <a:rPr lang="fi-FI" sz="2000" dirty="0"/>
              <a:t> of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). </a:t>
            </a:r>
            <a:r>
              <a:rPr lang="fi-FI" sz="2000" dirty="0" err="1"/>
              <a:t>Videos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expected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5-10 </a:t>
            </a:r>
            <a:r>
              <a:rPr lang="fi-FI" sz="2000" dirty="0" err="1"/>
              <a:t>minutes</a:t>
            </a:r>
            <a:r>
              <a:rPr lang="fi-FI" sz="2000" dirty="0"/>
              <a:t> long.</a:t>
            </a:r>
          </a:p>
          <a:p>
            <a:r>
              <a:rPr lang="fi-FI" sz="2000" dirty="0" err="1"/>
              <a:t>Keep</a:t>
            </a:r>
            <a:r>
              <a:rPr lang="fi-FI" sz="2000" dirty="0"/>
              <a:t> in </a:t>
            </a:r>
            <a:r>
              <a:rPr lang="fi-FI" sz="2000" dirty="0" err="1"/>
              <a:t>mind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is </a:t>
            </a:r>
            <a:r>
              <a:rPr lang="fi-FI" sz="2000" b="1" dirty="0" err="1"/>
              <a:t>basic</a:t>
            </a:r>
            <a:r>
              <a:rPr lang="fi-FI" sz="2000" b="1" dirty="0"/>
              <a:t> </a:t>
            </a:r>
            <a:r>
              <a:rPr lang="fi-FI" sz="2000" b="1" dirty="0" err="1"/>
              <a:t>knowledge</a:t>
            </a:r>
            <a:r>
              <a:rPr lang="fi-FI" sz="2000" dirty="0"/>
              <a:t> of NBS and 2 </a:t>
            </a:r>
            <a:r>
              <a:rPr lang="fi-FI" sz="2000" dirty="0" err="1"/>
              <a:t>study</a:t>
            </a:r>
            <a:r>
              <a:rPr lang="fi-FI" sz="2000" dirty="0"/>
              <a:t> </a:t>
            </a:r>
            <a:r>
              <a:rPr lang="fi-FI" sz="2000" dirty="0" err="1"/>
              <a:t>credits</a:t>
            </a:r>
            <a:r>
              <a:rPr lang="fi-FI" sz="2000" dirty="0"/>
              <a:t> (54 h of </a:t>
            </a:r>
            <a:r>
              <a:rPr lang="fi-FI" sz="2000" dirty="0" err="1"/>
              <a:t>work</a:t>
            </a:r>
            <a:r>
              <a:rPr lang="fi-FI" sz="2000" dirty="0"/>
              <a:t>)</a:t>
            </a:r>
          </a:p>
          <a:p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worry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slideshow</a:t>
            </a:r>
            <a:r>
              <a:rPr lang="fi-FI" sz="2000" dirty="0"/>
              <a:t> layout, </a:t>
            </a:r>
            <a:r>
              <a:rPr lang="fi-FI" sz="2000" dirty="0" err="1"/>
              <a:t>colours</a:t>
            </a:r>
            <a:r>
              <a:rPr lang="fi-FI" sz="2000" dirty="0"/>
              <a:t> etc. Olivia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build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platform</a:t>
            </a:r>
            <a:r>
              <a:rPr lang="fi-FI" sz="2000" dirty="0"/>
              <a:t>, </a:t>
            </a:r>
            <a:r>
              <a:rPr lang="fi-FI" sz="2000" dirty="0" err="1"/>
              <a:t>edit</a:t>
            </a:r>
            <a:r>
              <a:rPr lang="fi-FI" sz="2000" dirty="0"/>
              <a:t> and </a:t>
            </a:r>
            <a:r>
              <a:rPr lang="fi-FI" sz="2000" dirty="0" err="1"/>
              <a:t>combine</a:t>
            </a:r>
            <a:r>
              <a:rPr lang="fi-FI" sz="2000" dirty="0"/>
              <a:t>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together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important</a:t>
            </a:r>
            <a:r>
              <a:rPr lang="fi-FI" sz="2000" dirty="0"/>
              <a:t> </a:t>
            </a:r>
            <a:r>
              <a:rPr lang="fi-FI" sz="2000" dirty="0" err="1"/>
              <a:t>thing</a:t>
            </a:r>
            <a:r>
              <a:rPr lang="fi-FI" sz="2000" dirty="0"/>
              <a:t> is to </a:t>
            </a:r>
            <a:r>
              <a:rPr lang="fi-FI" sz="2000" dirty="0" err="1"/>
              <a:t>priovide</a:t>
            </a:r>
            <a:r>
              <a:rPr lang="fi-FI" sz="2000" dirty="0"/>
              <a:t> us </a:t>
            </a:r>
            <a:r>
              <a:rPr lang="fi-FI" sz="2000" dirty="0" err="1"/>
              <a:t>accurate</a:t>
            </a:r>
            <a:r>
              <a:rPr lang="fi-FI" sz="2000" dirty="0"/>
              <a:t>, </a:t>
            </a:r>
            <a:r>
              <a:rPr lang="fi-FI" sz="2000" dirty="0" err="1"/>
              <a:t>up</a:t>
            </a:r>
            <a:r>
              <a:rPr lang="fi-FI" sz="2000" dirty="0"/>
              <a:t>-to-</a:t>
            </a:r>
            <a:r>
              <a:rPr lang="fi-FI" sz="2000" dirty="0" err="1"/>
              <a:t>date</a:t>
            </a:r>
            <a:r>
              <a:rPr lang="fi-FI" sz="2000" dirty="0"/>
              <a:t> and </a:t>
            </a:r>
            <a:r>
              <a:rPr lang="fi-FI" sz="2000" b="1" dirty="0"/>
              <a:t>science-</a:t>
            </a:r>
            <a:r>
              <a:rPr lang="fi-FI" sz="2000" b="1" dirty="0" err="1"/>
              <a:t>based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 and </a:t>
            </a:r>
            <a:r>
              <a:rPr lang="fi-FI" sz="2000" dirty="0" err="1"/>
              <a:t>ideas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NBS in </a:t>
            </a:r>
            <a:r>
              <a:rPr lang="fi-FI" sz="2000" b="1" dirty="0" err="1"/>
              <a:t>your</a:t>
            </a:r>
            <a:r>
              <a:rPr lang="fi-FI" sz="2000" b="1" dirty="0"/>
              <a:t> </a:t>
            </a:r>
            <a:r>
              <a:rPr lang="fi-FI" sz="2000" b="1" dirty="0" err="1"/>
              <a:t>area</a:t>
            </a:r>
            <a:r>
              <a:rPr lang="fi-FI" sz="2000" b="1" dirty="0"/>
              <a:t> of </a:t>
            </a:r>
            <a:r>
              <a:rPr lang="fi-FI" sz="2000" b="1" dirty="0" err="1"/>
              <a:t>expertise</a:t>
            </a:r>
            <a:r>
              <a:rPr lang="fi-FI" sz="2000" dirty="0"/>
              <a:t>.</a:t>
            </a:r>
          </a:p>
          <a:p>
            <a:r>
              <a:rPr lang="fi-FI" sz="2000" dirty="0"/>
              <a:t>Schedule: Course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must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ready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end</a:t>
            </a:r>
            <a:r>
              <a:rPr lang="fi-FI" sz="2000" dirty="0"/>
              <a:t> of</a:t>
            </a:r>
            <a:r>
              <a:rPr lang="fi-FI" sz="2000" b="1" dirty="0"/>
              <a:t> </a:t>
            </a:r>
            <a:r>
              <a:rPr lang="fi-FI" sz="2000" b="1" dirty="0" err="1"/>
              <a:t>December</a:t>
            </a:r>
            <a:r>
              <a:rPr lang="fi-FI" sz="2000" b="1" dirty="0"/>
              <a:t> 2024</a:t>
            </a:r>
            <a:r>
              <a:rPr lang="fi-FI" sz="2000" dirty="0"/>
              <a:t>.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piloting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to </a:t>
            </a:r>
            <a:r>
              <a:rPr lang="fi-FI" sz="2000" dirty="0" err="1"/>
              <a:t>test</a:t>
            </a:r>
            <a:r>
              <a:rPr lang="fi-FI" sz="2000" dirty="0"/>
              <a:t> </a:t>
            </a:r>
            <a:r>
              <a:rPr lang="fi-FI" sz="2000" dirty="0" err="1"/>
              <a:t>group</a:t>
            </a:r>
            <a:r>
              <a:rPr lang="fi-FI" sz="2000" dirty="0"/>
              <a:t> (</a:t>
            </a:r>
            <a:r>
              <a:rPr lang="fi-FI" sz="2000" dirty="0" err="1"/>
              <a:t>university</a:t>
            </a:r>
            <a:r>
              <a:rPr lang="fi-FI" sz="2000" dirty="0"/>
              <a:t> </a:t>
            </a:r>
            <a:r>
              <a:rPr lang="fi-FI" sz="2000" dirty="0" err="1"/>
              <a:t>students</a:t>
            </a:r>
            <a:r>
              <a:rPr lang="fi-FI" sz="2000" dirty="0"/>
              <a:t>) and </a:t>
            </a:r>
            <a:r>
              <a:rPr lang="fi-FI" sz="2000" dirty="0" err="1"/>
              <a:t>course</a:t>
            </a:r>
            <a:r>
              <a:rPr lang="fi-FI" sz="2000" dirty="0"/>
              <a:t> is </a:t>
            </a:r>
            <a:r>
              <a:rPr lang="fi-FI" sz="2000" dirty="0" err="1"/>
              <a:t>ready</a:t>
            </a:r>
            <a:r>
              <a:rPr lang="fi-FI" sz="2000" dirty="0"/>
              <a:t> to </a:t>
            </a:r>
            <a:r>
              <a:rPr lang="fi-FI" sz="2000" dirty="0" err="1"/>
              <a:t>launch</a:t>
            </a:r>
            <a:r>
              <a:rPr lang="fi-FI" sz="2000" dirty="0"/>
              <a:t> in </a:t>
            </a:r>
            <a:r>
              <a:rPr lang="fi-FI" sz="2000" dirty="0" err="1"/>
              <a:t>January</a:t>
            </a:r>
            <a:r>
              <a:rPr lang="fi-FI" sz="2000" dirty="0"/>
              <a:t> 2025.</a:t>
            </a:r>
          </a:p>
          <a:p>
            <a:r>
              <a:rPr lang="fi-FI" sz="2000" dirty="0" err="1"/>
              <a:t>Questions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access</a:t>
            </a:r>
            <a:r>
              <a:rPr lang="fi-FI" sz="2000" dirty="0"/>
              <a:t> </a:t>
            </a:r>
            <a:r>
              <a:rPr lang="fi-FI" sz="2000" dirty="0" err="1"/>
              <a:t>rights</a:t>
            </a:r>
            <a:r>
              <a:rPr lang="fi-FI" sz="2000" dirty="0"/>
              <a:t> and </a:t>
            </a:r>
            <a:r>
              <a:rPr lang="fi-FI" sz="2000" dirty="0" err="1"/>
              <a:t>contract</a:t>
            </a:r>
            <a:r>
              <a:rPr lang="fi-FI" sz="2000" dirty="0"/>
              <a:t> </a:t>
            </a:r>
            <a:r>
              <a:rPr lang="fi-FI" sz="2000" dirty="0" err="1"/>
              <a:t>details</a:t>
            </a:r>
            <a:r>
              <a:rPr lang="fi-FI" sz="2000" dirty="0"/>
              <a:t> (e.g. </a:t>
            </a:r>
            <a:r>
              <a:rPr lang="fi-FI" sz="2000" dirty="0" err="1"/>
              <a:t>compensation</a:t>
            </a:r>
            <a:r>
              <a:rPr lang="fi-FI" sz="2000" dirty="0"/>
              <a:t>)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discussed</a:t>
            </a:r>
            <a:r>
              <a:rPr lang="fi-FI" sz="2000" dirty="0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3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and </a:t>
            </a:r>
            <a:r>
              <a:rPr lang="fi-FI" dirty="0" err="1"/>
              <a:t>sending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materials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58" y="1762817"/>
            <a:ext cx="3672406" cy="4741107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Project </a:t>
            </a:r>
            <a:r>
              <a:rPr lang="fi-FI" sz="2000" dirty="0" err="1"/>
              <a:t>members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err="1"/>
              <a:t>Supervisor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Elina Oksanen</a:t>
            </a:r>
          </a:p>
          <a:p>
            <a:pPr marL="0" indent="0">
              <a:buNone/>
            </a:pPr>
            <a:r>
              <a:rPr lang="fi-FI" sz="2000" dirty="0" err="1"/>
              <a:t>Professor</a:t>
            </a:r>
            <a:endParaRPr lang="fi-FI" sz="2000" dirty="0"/>
          </a:p>
          <a:p>
            <a:pPr marL="0" indent="0">
              <a:buNone/>
            </a:pPr>
            <a:r>
              <a:rPr lang="fi-FI" sz="2000" dirty="0" err="1"/>
              <a:t>Email</a:t>
            </a:r>
            <a:r>
              <a:rPr lang="fi-FI" sz="2000" dirty="0"/>
              <a:t>. </a:t>
            </a:r>
            <a:r>
              <a:rPr lang="fi-FI" sz="2000" dirty="0">
                <a:hlinkClick r:id="rId2"/>
              </a:rPr>
              <a:t>elina.oksanen@uef.fi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Oskari Ylikoski</a:t>
            </a:r>
          </a:p>
          <a:p>
            <a:pPr marL="0" indent="0">
              <a:buNone/>
            </a:pPr>
            <a:r>
              <a:rPr lang="fi-FI" sz="2000" dirty="0" err="1"/>
              <a:t>University</a:t>
            </a:r>
            <a:r>
              <a:rPr lang="fi-FI" sz="2000" dirty="0"/>
              <a:t> </a:t>
            </a:r>
            <a:r>
              <a:rPr lang="fi-FI" sz="2000" dirty="0" err="1"/>
              <a:t>Teacher</a:t>
            </a:r>
            <a:endParaRPr lang="fi-FI" sz="2000" dirty="0"/>
          </a:p>
          <a:p>
            <a:pPr marL="0" indent="0">
              <a:buNone/>
            </a:pPr>
            <a:r>
              <a:rPr lang="fi-FI" sz="2000" dirty="0" err="1"/>
              <a:t>Email</a:t>
            </a:r>
            <a:r>
              <a:rPr lang="fi-FI" sz="2000" dirty="0"/>
              <a:t>. </a:t>
            </a:r>
            <a:r>
              <a:rPr lang="fi-FI" sz="2000" dirty="0">
                <a:hlinkClick r:id="rId3"/>
              </a:rPr>
              <a:t>oskari.ylikoski@uef.fi</a:t>
            </a:r>
            <a:r>
              <a:rPr lang="fi-FI" sz="2000" dirty="0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15BE3B9-4325-AFAD-598D-E04DDFB24C7D}"/>
              </a:ext>
            </a:extLst>
          </p:cNvPr>
          <p:cNvSpPr txBox="1">
            <a:spLocks/>
          </p:cNvSpPr>
          <p:nvPr/>
        </p:nvSpPr>
        <p:spPr bwMode="auto">
          <a:xfrm>
            <a:off x="4063164" y="1868695"/>
            <a:ext cx="4393195" cy="47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2457" indent="-31812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1070" indent="-2133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5876" indent="-20954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47825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»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96451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br>
              <a:rPr lang="fi-FI" sz="2000" kern="0" dirty="0"/>
            </a:b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/>
              <a:t>Olivia Ollikainen</a:t>
            </a:r>
          </a:p>
          <a:p>
            <a:pPr marL="0" indent="0">
              <a:buFont typeface="Wingdings" pitchFamily="2" charset="2"/>
              <a:buNone/>
            </a:pPr>
            <a:r>
              <a:rPr lang="fi-FI" sz="2000" kern="0" dirty="0"/>
              <a:t>Project </a:t>
            </a:r>
            <a:r>
              <a:rPr lang="fi-FI" sz="2000" kern="0" dirty="0" err="1"/>
              <a:t>Coordinator</a:t>
            </a: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 err="1"/>
              <a:t>Email</a:t>
            </a:r>
            <a:r>
              <a:rPr lang="fi-FI" sz="2000" kern="0" dirty="0"/>
              <a:t>. </a:t>
            </a:r>
            <a:r>
              <a:rPr lang="fi-FI" sz="2000" kern="0" dirty="0">
                <a:hlinkClick r:id="rId4"/>
              </a:rPr>
              <a:t>olivia.ollikainen@uef.fi</a:t>
            </a:r>
            <a:r>
              <a:rPr lang="fi-FI" sz="2000" kern="0" dirty="0"/>
              <a:t>  </a:t>
            </a:r>
          </a:p>
          <a:p>
            <a:pPr marL="0" indent="0">
              <a:buFont typeface="Wingdings" pitchFamily="2" charset="2"/>
              <a:buNone/>
            </a:pP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/>
              <a:t>Tiina Pyrstöjärvi</a:t>
            </a:r>
          </a:p>
          <a:p>
            <a:pPr marL="0" indent="0">
              <a:buFont typeface="Wingdings" pitchFamily="2" charset="2"/>
              <a:buNone/>
            </a:pPr>
            <a:r>
              <a:rPr lang="fi-FI" sz="2000" kern="0" dirty="0" err="1"/>
              <a:t>Continuous</a:t>
            </a:r>
            <a:r>
              <a:rPr lang="fi-FI" sz="2000" kern="0" dirty="0"/>
              <a:t> Learning </a:t>
            </a:r>
            <a:r>
              <a:rPr lang="fi-FI" sz="2000" kern="0" dirty="0" err="1"/>
              <a:t>Specialist</a:t>
            </a: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 err="1"/>
              <a:t>Email</a:t>
            </a:r>
            <a:r>
              <a:rPr lang="fi-FI" sz="2000" kern="0" dirty="0"/>
              <a:t>. </a:t>
            </a:r>
            <a:r>
              <a:rPr lang="fi-FI" sz="2000" kern="0" dirty="0">
                <a:hlinkClick r:id="rId5"/>
              </a:rPr>
              <a:t>tiina.pyrstojarvi@uef.fi</a:t>
            </a:r>
            <a:r>
              <a:rPr lang="fi-FI" sz="2000" kern="0" dirty="0"/>
              <a:t>   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3C97C60-F279-CE0B-E1FD-67238FDA19AA}"/>
              </a:ext>
            </a:extLst>
          </p:cNvPr>
          <p:cNvSpPr txBox="1">
            <a:spLocks/>
          </p:cNvSpPr>
          <p:nvPr/>
        </p:nvSpPr>
        <p:spPr bwMode="auto">
          <a:xfrm>
            <a:off x="8374304" y="3775239"/>
            <a:ext cx="4393195" cy="28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2457" indent="-31812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1070" indent="-2133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5876" indent="-20954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47825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»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96451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i-FI" sz="2000" kern="0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/>
              <a:t>Tiina Ynnilä</a:t>
            </a:r>
          </a:p>
          <a:p>
            <a:pPr marL="0" indent="0">
              <a:buFont typeface="Wingdings" pitchFamily="2" charset="2"/>
              <a:buNone/>
            </a:pPr>
            <a:r>
              <a:rPr lang="fi-FI" sz="2000" kern="0" dirty="0" err="1"/>
              <a:t>Continuous</a:t>
            </a:r>
            <a:r>
              <a:rPr lang="fi-FI" sz="2000" kern="0" dirty="0"/>
              <a:t> Learning </a:t>
            </a:r>
            <a:r>
              <a:rPr lang="fi-FI" sz="2000" kern="0" dirty="0" err="1"/>
              <a:t>Specialist</a:t>
            </a:r>
            <a:endParaRPr lang="fi-FI" sz="2000" kern="0" dirty="0"/>
          </a:p>
          <a:p>
            <a:pPr marL="0" indent="0">
              <a:buFont typeface="Wingdings" pitchFamily="2" charset="2"/>
              <a:buNone/>
            </a:pPr>
            <a:r>
              <a:rPr lang="fi-FI" sz="2000" kern="0" dirty="0" err="1"/>
              <a:t>Email</a:t>
            </a:r>
            <a:r>
              <a:rPr lang="fi-FI" sz="2000" kern="0" dirty="0"/>
              <a:t>. </a:t>
            </a:r>
            <a:r>
              <a:rPr lang="fi-FI" sz="2000" kern="0" dirty="0">
                <a:hlinkClick r:id="rId6"/>
              </a:rPr>
              <a:t>tiina.ynnila@uef.fi</a:t>
            </a:r>
            <a:r>
              <a:rPr lang="fi-FI" sz="2000" kern="0" dirty="0"/>
              <a:t>   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34BA2E5-0304-5C78-1AB1-1E80F94992EA}"/>
              </a:ext>
            </a:extLst>
          </p:cNvPr>
          <p:cNvSpPr txBox="1">
            <a:spLocks/>
          </p:cNvSpPr>
          <p:nvPr/>
        </p:nvSpPr>
        <p:spPr bwMode="auto">
          <a:xfrm>
            <a:off x="8480137" y="1715017"/>
            <a:ext cx="2925640" cy="16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2457" indent="-31812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1070" indent="-2133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5876" indent="-20954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47825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»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96451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i-FI" sz="2000" kern="0" dirty="0">
                <a:latin typeface="Open Sans"/>
                <a:ea typeface="Open Sans"/>
                <a:cs typeface="Open Sans"/>
              </a:rPr>
              <a:t> Project </a:t>
            </a:r>
            <a:r>
              <a:rPr lang="fi-FI" sz="2000" kern="0" dirty="0" err="1">
                <a:latin typeface="Open Sans"/>
                <a:ea typeface="Open Sans"/>
                <a:cs typeface="Open Sans"/>
              </a:rPr>
              <a:t>sites</a:t>
            </a:r>
            <a:endParaRPr lang="fi-FI" dirty="0" err="1"/>
          </a:p>
          <a:p>
            <a:pPr marL="0" indent="0">
              <a:buNone/>
            </a:pPr>
            <a:r>
              <a:rPr lang="fi-FI" sz="2000" kern="0" dirty="0">
                <a:latin typeface="Open Sans"/>
                <a:ea typeface="Open Sans"/>
                <a:cs typeface="Open Sans"/>
                <a:hlinkClick r:id="rId7"/>
              </a:rPr>
              <a:t>Biodiversity.now</a:t>
            </a:r>
            <a:endParaRPr lang="fi-FI" sz="2000" kern="0" dirty="0" err="1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i-FI" sz="2000" kern="0" dirty="0">
                <a:latin typeface="Open Sans"/>
                <a:ea typeface="Open Sans"/>
                <a:cs typeface="Open Sans"/>
                <a:hlinkClick r:id="rId8"/>
              </a:rPr>
              <a:t>eNaBlS</a:t>
            </a:r>
            <a:r>
              <a:rPr lang="fi-FI" sz="2000" kern="0" dirty="0">
                <a:latin typeface="Open Sans"/>
                <a:ea typeface="Open Sans"/>
                <a:cs typeface="Open Sans"/>
              </a:rPr>
              <a:t>  </a:t>
            </a:r>
            <a:endParaRPr lang="fi-FI" dirty="0"/>
          </a:p>
        </p:txBody>
      </p:sp>
      <p:pic>
        <p:nvPicPr>
          <p:cNvPr id="10" name="Kuva 9" descr="Kuva, joka sisältää kohteen symboli, Grafiikka, ympyrä, logo&#10;&#10;Kuvaus luotu automaattisesti">
            <a:extLst>
              <a:ext uri="{FF2B5EF4-FFF2-40B4-BE49-F238E27FC236}">
                <a16:creationId xmlns:a16="http://schemas.microsoft.com/office/drawing/2014/main" id="{4AF6D126-CE0E-2637-B9F0-9E96AEB792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4500" y="2029882"/>
            <a:ext cx="536223" cy="526346"/>
          </a:xfrm>
          <a:prstGeom prst="rect">
            <a:avLst/>
          </a:prstGeom>
        </p:spPr>
      </p:pic>
      <p:pic>
        <p:nvPicPr>
          <p:cNvPr id="12" name="Kuva 11" descr="Kuva, joka sisältää kohteen ympyrä, Grafiikka, muotoilu&#10;&#10;Kuvaus luotu automaattisesti">
            <a:extLst>
              <a:ext uri="{FF2B5EF4-FFF2-40B4-BE49-F238E27FC236}">
                <a16:creationId xmlns:a16="http://schemas.microsoft.com/office/drawing/2014/main" id="{15D8D206-78DD-E0B3-3F89-66C8D48E9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7317" r="1064" b="-1150"/>
          <a:stretch/>
        </p:blipFill>
        <p:spPr>
          <a:xfrm>
            <a:off x="9741430" y="2500422"/>
            <a:ext cx="653724" cy="5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Presentation </a:t>
            </a:r>
            <a:r>
              <a:rPr lang="fi-FI" dirty="0" err="1"/>
              <a:t>references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0" y="1474817"/>
            <a:ext cx="10177200" cy="4741107"/>
          </a:xfrm>
        </p:spPr>
        <p:txBody>
          <a:bodyPr/>
          <a:lstStyle/>
          <a:p>
            <a:r>
              <a:rPr lang="fi-FI" sz="2400" dirty="0"/>
              <a:t>IUCN, 2016. </a:t>
            </a:r>
            <a:r>
              <a:rPr lang="fi-FI" sz="2400" dirty="0" err="1"/>
              <a:t>Nature-based</a:t>
            </a:r>
            <a:r>
              <a:rPr lang="fi-FI" sz="2400" dirty="0"/>
              <a:t> </a:t>
            </a:r>
            <a:r>
              <a:rPr lang="fi-FI" sz="2400" dirty="0" err="1"/>
              <a:t>solutions</a:t>
            </a:r>
            <a:r>
              <a:rPr lang="fi-FI" sz="2400" dirty="0"/>
              <a:t> to </a:t>
            </a:r>
            <a:r>
              <a:rPr lang="fi-FI" sz="2400" dirty="0" err="1"/>
              <a:t>address</a:t>
            </a:r>
            <a:r>
              <a:rPr lang="fi-FI" sz="2400" dirty="0"/>
              <a:t> </a:t>
            </a:r>
            <a:r>
              <a:rPr lang="fi-FI" sz="2400" dirty="0" err="1"/>
              <a:t>global</a:t>
            </a:r>
            <a:r>
              <a:rPr lang="fi-FI" sz="2400" dirty="0"/>
              <a:t> </a:t>
            </a:r>
            <a:r>
              <a:rPr lang="fi-FI" sz="2400" dirty="0" err="1"/>
              <a:t>societal</a:t>
            </a:r>
            <a:r>
              <a:rPr lang="fi-FI" sz="2400" dirty="0"/>
              <a:t> </a:t>
            </a:r>
            <a:r>
              <a:rPr lang="fi-FI" sz="2400" dirty="0" err="1"/>
              <a:t>challenges</a:t>
            </a:r>
            <a:r>
              <a:rPr lang="fi-FI" sz="2400" dirty="0"/>
              <a:t>. </a:t>
            </a:r>
            <a:r>
              <a:rPr lang="fi-FI" sz="2400" dirty="0">
                <a:hlinkClick r:id="rId2"/>
              </a:rPr>
              <a:t>https://serval.unil.ch/resource/serval:BIB_93FD38C8836B.P001/REF</a:t>
            </a:r>
            <a:r>
              <a:rPr lang="fi-FI" sz="2400" dirty="0"/>
              <a:t>  ​</a:t>
            </a:r>
          </a:p>
          <a:p>
            <a:r>
              <a:rPr lang="fi-FI" sz="2400" dirty="0"/>
              <a:t>IUCN 2020. Global Standard for </a:t>
            </a:r>
            <a:r>
              <a:rPr lang="fi-FI" sz="2400" dirty="0" err="1"/>
              <a:t>Nature-based</a:t>
            </a:r>
            <a:r>
              <a:rPr lang="fi-FI" sz="2400" dirty="0"/>
              <a:t> Solutions. A User-</a:t>
            </a:r>
            <a:r>
              <a:rPr lang="fi-FI" sz="2400" dirty="0" err="1"/>
              <a:t>Friendly</a:t>
            </a:r>
            <a:r>
              <a:rPr lang="fi-FI" sz="2400" dirty="0"/>
              <a:t> Framework For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verification</a:t>
            </a:r>
            <a:r>
              <a:rPr lang="fi-FI" sz="2400" dirty="0"/>
              <a:t>, Design and </a:t>
            </a:r>
            <a:r>
              <a:rPr lang="fi-FI" sz="2400" dirty="0" err="1"/>
              <a:t>Scaling</a:t>
            </a:r>
            <a:r>
              <a:rPr lang="fi-FI" sz="2400" dirty="0"/>
              <a:t> </a:t>
            </a:r>
            <a:r>
              <a:rPr lang="fi-FI" sz="2400" dirty="0" err="1"/>
              <a:t>Up</a:t>
            </a:r>
            <a:r>
              <a:rPr lang="fi-FI" sz="2400" dirty="0"/>
              <a:t> of </a:t>
            </a:r>
            <a:r>
              <a:rPr lang="fi-FI" sz="2400" dirty="0" err="1"/>
              <a:t>NbS</a:t>
            </a:r>
            <a:r>
              <a:rPr lang="fi-FI" sz="2400" dirty="0"/>
              <a:t>, 1st Edition, IUCN, </a:t>
            </a:r>
            <a:r>
              <a:rPr lang="fi-FI" sz="2400" dirty="0" err="1"/>
              <a:t>Gland</a:t>
            </a:r>
            <a:r>
              <a:rPr lang="fi-FI" sz="2400" dirty="0"/>
              <a:t>, </a:t>
            </a:r>
            <a:r>
              <a:rPr lang="fi-FI" sz="2400" dirty="0" err="1"/>
              <a:t>Switzerland</a:t>
            </a:r>
            <a:r>
              <a:rPr lang="fi-FI" sz="2400" dirty="0"/>
              <a:t>.​</a:t>
            </a:r>
          </a:p>
          <a:p>
            <a:endParaRPr lang="fi-FI" sz="2400" dirty="0"/>
          </a:p>
          <a:p>
            <a:r>
              <a:rPr lang="fi-FI" sz="2400" dirty="0"/>
              <a:t>Barbara </a:t>
            </a:r>
            <a:r>
              <a:rPr lang="fi-FI" sz="2400" dirty="0" err="1"/>
              <a:t>Sowińska-Świerkosz</a:t>
            </a:r>
            <a:r>
              <a:rPr lang="fi-FI" sz="2400" dirty="0"/>
              <a:t> &amp; Joan García, 2022. </a:t>
            </a:r>
            <a:r>
              <a:rPr lang="fi-FI" sz="2400" dirty="0" err="1"/>
              <a:t>What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Nature-based</a:t>
            </a:r>
            <a:r>
              <a:rPr lang="fi-FI" sz="2400" dirty="0"/>
              <a:t> </a:t>
            </a:r>
            <a:r>
              <a:rPr lang="fi-FI" sz="2400" dirty="0" err="1"/>
              <a:t>solutions</a:t>
            </a:r>
            <a:r>
              <a:rPr lang="fi-FI" sz="2400" dirty="0"/>
              <a:t> (NBS)? </a:t>
            </a:r>
            <a:r>
              <a:rPr lang="fi-FI" sz="2400" dirty="0" err="1"/>
              <a:t>Setting</a:t>
            </a:r>
            <a:r>
              <a:rPr lang="fi-FI" sz="2400" dirty="0"/>
              <a:t> </a:t>
            </a:r>
            <a:r>
              <a:rPr lang="fi-FI" sz="2400" dirty="0" err="1"/>
              <a:t>core</a:t>
            </a:r>
            <a:r>
              <a:rPr lang="fi-FI" sz="2400" dirty="0"/>
              <a:t> </a:t>
            </a:r>
            <a:r>
              <a:rPr lang="fi-FI" sz="2400" dirty="0" err="1"/>
              <a:t>ideas</a:t>
            </a:r>
            <a:r>
              <a:rPr lang="fi-FI" sz="2400" dirty="0"/>
              <a:t> for </a:t>
            </a:r>
            <a:r>
              <a:rPr lang="fi-FI" sz="2400" dirty="0" err="1"/>
              <a:t>concept</a:t>
            </a:r>
            <a:r>
              <a:rPr lang="fi-FI" sz="2400" dirty="0"/>
              <a:t> </a:t>
            </a:r>
            <a:r>
              <a:rPr lang="fi-FI" sz="2400" dirty="0" err="1"/>
              <a:t>clarification</a:t>
            </a:r>
            <a:r>
              <a:rPr lang="fi-FI" sz="2400" dirty="0"/>
              <a:t>. </a:t>
            </a:r>
            <a:r>
              <a:rPr lang="fi-FI" sz="2400" dirty="0" err="1"/>
              <a:t>Elsevier</a:t>
            </a:r>
            <a:r>
              <a:rPr lang="fi-FI" sz="2400" dirty="0"/>
              <a:t> </a:t>
            </a:r>
            <a:r>
              <a:rPr lang="fi-FI" sz="2400" dirty="0">
                <a:hlinkClick r:id="rId3"/>
              </a:rPr>
              <a:t>https://doi.org/10.1016/j.nbsj.2022.100009</a:t>
            </a:r>
            <a:r>
              <a:rPr lang="fi-FI" sz="2400" dirty="0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66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AB4AC-251C-AF92-BAAB-0DC61798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E</a:t>
            </a:r>
            <a:r>
              <a:rPr lang="fi-FI" dirty="0"/>
              <a:t>N</a:t>
            </a:r>
            <a:r>
              <a:rPr lang="fi-FI" sz="2800" dirty="0"/>
              <a:t>A</a:t>
            </a:r>
            <a:r>
              <a:rPr lang="fi-FI" dirty="0"/>
              <a:t>B</a:t>
            </a:r>
            <a:r>
              <a:rPr lang="fi-FI" sz="2800" dirty="0"/>
              <a:t>L</a:t>
            </a:r>
            <a:r>
              <a:rPr lang="fi-FI" dirty="0"/>
              <a:t>S </a:t>
            </a:r>
            <a:r>
              <a:rPr lang="fi-FI" dirty="0" err="1"/>
              <a:t>overview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C32EAB-C2A7-AD9A-2EED-9D7353DE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21" y="1717677"/>
            <a:ext cx="5970785" cy="4147200"/>
          </a:xfrm>
        </p:spPr>
        <p:txBody>
          <a:bodyPr/>
          <a:lstStyle/>
          <a:p>
            <a:pPr marL="218440" indent="-218440"/>
            <a:r>
              <a:rPr lang="fi-FI" sz="2400" err="1">
                <a:solidFill>
                  <a:srgbClr val="97CA47"/>
                </a:solidFill>
                <a:latin typeface="Open Sans"/>
                <a:ea typeface="Open Sans"/>
                <a:cs typeface="Open Sans"/>
              </a:rPr>
              <a:t>E</a:t>
            </a:r>
            <a:r>
              <a:rPr lang="fi-FI" sz="2400" err="1">
                <a:latin typeface="Open Sans"/>
                <a:ea typeface="Open Sans"/>
                <a:cs typeface="Open Sans"/>
              </a:rPr>
              <a:t>ducation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solidFill>
                  <a:srgbClr val="97CA47"/>
                </a:solidFill>
                <a:latin typeface="Open Sans"/>
                <a:ea typeface="Open Sans"/>
                <a:cs typeface="Open Sans"/>
              </a:rPr>
              <a:t>Na</a:t>
            </a:r>
            <a:r>
              <a:rPr lang="fi-FI" sz="2400" err="1">
                <a:latin typeface="Open Sans"/>
                <a:ea typeface="Open Sans"/>
                <a:cs typeface="Open Sans"/>
              </a:rPr>
              <a:t>ture-</a:t>
            </a:r>
            <a:r>
              <a:rPr lang="fi-FI" sz="2400" err="1">
                <a:solidFill>
                  <a:srgbClr val="97CA47"/>
                </a:solidFill>
                <a:latin typeface="Open Sans"/>
                <a:ea typeface="Open Sans"/>
                <a:cs typeface="Open Sans"/>
              </a:rPr>
              <a:t>B</a:t>
            </a:r>
            <a:r>
              <a:rPr lang="fi-FI" sz="2400" err="1">
                <a:latin typeface="Open Sans"/>
                <a:ea typeface="Open Sans"/>
                <a:cs typeface="Open Sans"/>
              </a:rPr>
              <a:t>ased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So</a:t>
            </a:r>
            <a:r>
              <a:rPr lang="fi-FI" sz="2400" dirty="0">
                <a:solidFill>
                  <a:srgbClr val="97CA47"/>
                </a:solidFill>
                <a:latin typeface="Open Sans"/>
                <a:ea typeface="Open Sans"/>
                <a:cs typeface="Open Sans"/>
              </a:rPr>
              <a:t>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ution</a:t>
            </a:r>
            <a:r>
              <a:rPr lang="fi-FI" sz="2400" dirty="0">
                <a:solidFill>
                  <a:srgbClr val="97CA47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: </a:t>
            </a:r>
            <a:r>
              <a:rPr lang="fi-FI" sz="2400" err="1">
                <a:latin typeface="Open Sans"/>
                <a:ea typeface="Open Sans"/>
                <a:cs typeface="Open Sans"/>
              </a:rPr>
              <a:t>Enable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society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to </a:t>
            </a:r>
            <a:r>
              <a:rPr lang="fi-FI" sz="2400" err="1">
                <a:latin typeface="Open Sans"/>
                <a:ea typeface="Open Sans"/>
                <a:cs typeface="Open Sans"/>
              </a:rPr>
              <a:t>bend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curve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for </a:t>
            </a:r>
            <a:r>
              <a:rPr lang="fi-FI" sz="2400" err="1">
                <a:latin typeface="Open Sans"/>
                <a:ea typeface="Open Sans"/>
                <a:cs typeface="Open Sans"/>
              </a:rPr>
              <a:t>biodiversity</a:t>
            </a:r>
            <a:endParaRPr lang="fi-FI" sz="2400">
              <a:latin typeface="Open Sans"/>
              <a:ea typeface="Open Sans"/>
              <a:cs typeface="Open Sans"/>
            </a:endParaRPr>
          </a:p>
          <a:p>
            <a:pPr marL="218440" indent="-218440"/>
            <a:r>
              <a:rPr lang="fi-FI" sz="2400" err="1">
                <a:latin typeface="Open Sans"/>
                <a:ea typeface="Open Sans"/>
                <a:cs typeface="Open Sans"/>
              </a:rPr>
              <a:t>Horizon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Europe – </a:t>
            </a:r>
            <a:r>
              <a:rPr lang="fi-FI" sz="2400" err="1">
                <a:latin typeface="Open Sans"/>
                <a:ea typeface="Open Sans"/>
                <a:cs typeface="Open Sans"/>
              </a:rPr>
              <a:t>project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218440" indent="-218440"/>
            <a:r>
              <a:rPr lang="fi-FI" sz="2400" dirty="0">
                <a:latin typeface="Open Sans"/>
                <a:ea typeface="Open Sans"/>
                <a:cs typeface="Open Sans"/>
              </a:rPr>
              <a:t>11 </a:t>
            </a:r>
            <a:r>
              <a:rPr lang="fi-FI" sz="2400" err="1">
                <a:latin typeface="Open Sans"/>
                <a:ea typeface="Open Sans"/>
                <a:cs typeface="Open Sans"/>
              </a:rPr>
              <a:t>entitites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from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8 EU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countries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(DE, NL, AT, FI, LT, GR, CZ, BE)</a:t>
            </a:r>
          </a:p>
          <a:p>
            <a:pPr marL="218440" indent="-218440"/>
            <a:r>
              <a:rPr lang="fi-FI" sz="2400" dirty="0">
                <a:latin typeface="Open Sans"/>
                <a:ea typeface="Open Sans"/>
                <a:cs typeface="Open Sans"/>
              </a:rPr>
              <a:t>UEF team: Department of </a:t>
            </a:r>
            <a:r>
              <a:rPr lang="fi-FI" sz="2400" err="1">
                <a:latin typeface="Open Sans"/>
                <a:ea typeface="Open Sans"/>
                <a:cs typeface="Open Sans"/>
              </a:rPr>
              <a:t>environmental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biological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sciences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&amp; Centre of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continuous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learning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25D649-3CE0-3162-DB78-488AE6D6F5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8B6064D-6F5D-9C3A-3F73-1E18BF63DE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EF0F0B-F6BE-EBD3-48F1-57DB6BD81D7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28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6FAFECFB-68EF-7EEE-AFCE-CE5FBB6C7C66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4017" r="304" b="2628"/>
          <a:stretch/>
        </p:blipFill>
        <p:spPr bwMode="auto">
          <a:xfrm>
            <a:off x="7247419" y="539015"/>
            <a:ext cx="4428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 descr="Funded by the EU">
            <a:extLst>
              <a:ext uri="{FF2B5EF4-FFF2-40B4-BE49-F238E27FC236}">
                <a16:creationId xmlns:a16="http://schemas.microsoft.com/office/drawing/2014/main" id="{C17EC95B-2297-B00B-C5EE-9105A732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5556250"/>
            <a:ext cx="2438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Nature-Based</a:t>
            </a:r>
            <a:r>
              <a:rPr lang="fi-FI" dirty="0"/>
              <a:t> Solutions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459666"/>
            <a:ext cx="10177200" cy="4741107"/>
          </a:xfrm>
        </p:spPr>
        <p:txBody>
          <a:bodyPr/>
          <a:lstStyle/>
          <a:p>
            <a:r>
              <a:rPr lang="fi-FI" sz="2400" dirty="0">
                <a:latin typeface="Open Sans"/>
                <a:ea typeface="Open Sans"/>
                <a:cs typeface="Open Sans"/>
              </a:rPr>
              <a:t>”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Actions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that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protect</a:t>
            </a:r>
            <a:r>
              <a:rPr lang="fi-FI" sz="2400" dirty="0">
                <a:latin typeface="Open Sans"/>
                <a:ea typeface="Open Sans"/>
                <a:cs typeface="Open Sans"/>
              </a:rPr>
              <a:t>,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sustainably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manage</a:t>
            </a:r>
            <a:r>
              <a:rPr lang="fi-FI" sz="2400" u="sng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>
                <a:latin typeface="Open Sans"/>
                <a:ea typeface="Open Sans"/>
                <a:cs typeface="Open Sans"/>
              </a:rPr>
              <a:t>and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restore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natural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or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modified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ecosystems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that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address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societal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challenges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effectively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adaptively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,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simultaneously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providing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human</a:t>
            </a:r>
            <a:r>
              <a:rPr lang="fi-FI" sz="2400" u="sng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well-being</a:t>
            </a:r>
            <a:r>
              <a:rPr lang="fi-FI" sz="2400" u="sng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>
                <a:latin typeface="Open Sans"/>
                <a:ea typeface="Open Sans"/>
                <a:cs typeface="Open Sans"/>
              </a:rPr>
              <a:t>and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biodiversity</a:t>
            </a:r>
            <a:r>
              <a:rPr lang="fi-FI" sz="2400" u="sng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u="sng" dirty="0" err="1">
                <a:latin typeface="Open Sans"/>
                <a:ea typeface="Open Sans"/>
                <a:cs typeface="Open Sans"/>
              </a:rPr>
              <a:t>benefits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.” (IUCN 2016)</a:t>
            </a:r>
          </a:p>
          <a:p>
            <a:pPr marL="0" indent="0">
              <a:buNone/>
            </a:pPr>
            <a:endParaRPr lang="fi-FI" sz="2400" dirty="0">
              <a:latin typeface="Open Sans"/>
              <a:ea typeface="Open Sans"/>
              <a:cs typeface="Open Sans"/>
            </a:endParaRPr>
          </a:p>
          <a:p>
            <a:r>
              <a:rPr lang="fi-FI" sz="2400" dirty="0" err="1">
                <a:latin typeface="Open Sans"/>
                <a:ea typeface="Open Sans"/>
                <a:cs typeface="Open Sans"/>
              </a:rPr>
              <a:t>Four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core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ideas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(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Sowińska-Świerkosz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&amp; García, 2022):</a:t>
            </a:r>
          </a:p>
          <a:p>
            <a:pPr marL="890905" lvl="1" indent="-457200">
              <a:buFont typeface="+mj-lt"/>
              <a:buAutoNum type="arabicPeriod"/>
            </a:pPr>
            <a:r>
              <a:rPr lang="fi-FI" sz="2000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inspired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powered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by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nature</a:t>
            </a:r>
            <a:endParaRPr lang="fi-FI" sz="2000" dirty="0">
              <a:latin typeface="Open Sans"/>
              <a:ea typeface="Open Sans"/>
              <a:cs typeface="Open Sans"/>
            </a:endParaRPr>
          </a:p>
          <a:p>
            <a:pPr marL="890905" lvl="1" indent="-457200">
              <a:buFont typeface="+mj-lt"/>
              <a:buAutoNum type="arabicPeriod"/>
            </a:pPr>
            <a:r>
              <a:rPr lang="fi-FI" sz="2000" dirty="0" err="1">
                <a:latin typeface="Open Sans"/>
                <a:ea typeface="Open Sans"/>
                <a:cs typeface="Open Sans"/>
              </a:rPr>
              <a:t>Address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(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societal</a:t>
            </a:r>
            <a:r>
              <a:rPr lang="fi-FI" sz="2000" dirty="0">
                <a:latin typeface="Open Sans"/>
                <a:ea typeface="Open Sans"/>
                <a:cs typeface="Open Sans"/>
              </a:rPr>
              <a:t>)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challenges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or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resolve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problems</a:t>
            </a:r>
            <a:endParaRPr lang="fi-FI" sz="2000" dirty="0">
              <a:latin typeface="Open Sans"/>
              <a:ea typeface="Open Sans"/>
              <a:cs typeface="Open Sans"/>
            </a:endParaRPr>
          </a:p>
          <a:p>
            <a:pPr marL="890905" lvl="1" indent="-457200">
              <a:buFont typeface="+mj-lt"/>
              <a:buAutoNum type="arabicPeriod"/>
            </a:pPr>
            <a:r>
              <a:rPr lang="fi-FI" sz="2000" dirty="0" err="1">
                <a:latin typeface="Open Sans"/>
                <a:ea typeface="Open Sans"/>
                <a:cs typeface="Open Sans"/>
              </a:rPr>
              <a:t>Provide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multiple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services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/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benefits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,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including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biodiversity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gain</a:t>
            </a:r>
            <a:endParaRPr lang="fi-FI" sz="2000" dirty="0">
              <a:latin typeface="Open Sans"/>
              <a:ea typeface="Open Sans"/>
              <a:cs typeface="Open Sans"/>
            </a:endParaRPr>
          </a:p>
          <a:p>
            <a:pPr marL="890905" lvl="1" indent="-457200">
              <a:buFont typeface="+mj-lt"/>
              <a:buAutoNum type="arabicPeriod"/>
            </a:pPr>
            <a:r>
              <a:rPr lang="fi-FI" sz="2000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of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high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effectiveness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economic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efficiency</a:t>
            </a:r>
            <a:endParaRPr lang="fi-FI" sz="2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41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Three </a:t>
            </a:r>
            <a:r>
              <a:rPr lang="fi-FI" dirty="0" err="1"/>
              <a:t>broad</a:t>
            </a:r>
            <a:r>
              <a:rPr lang="fi-FI" dirty="0"/>
              <a:t> </a:t>
            </a:r>
            <a:r>
              <a:rPr lang="fi-FI" dirty="0" err="1"/>
              <a:t>categories</a:t>
            </a:r>
            <a:r>
              <a:rPr lang="fi-FI" dirty="0"/>
              <a:t> of NBS </a:t>
            </a:r>
            <a:r>
              <a:rPr lang="fi-FI" dirty="0" err="1"/>
              <a:t>actions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705199"/>
            <a:ext cx="10177200" cy="40214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Minimal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no intervention</a:t>
            </a:r>
          </a:p>
          <a:p>
            <a:pPr marL="923907" lvl="1" indent="-514350">
              <a:buFont typeface="Arial" panose="020B0604020202020204" pitchFamily="34" charset="0"/>
              <a:buChar char="•"/>
            </a:pP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and </a:t>
            </a:r>
            <a:r>
              <a:rPr lang="fi-FI" dirty="0" err="1"/>
              <a:t>conservation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Management </a:t>
            </a:r>
            <a:r>
              <a:rPr lang="fi-FI" dirty="0" err="1"/>
              <a:t>approaches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involve</a:t>
            </a:r>
            <a:r>
              <a:rPr lang="fi-FI" dirty="0"/>
              <a:t> some intervention</a:t>
            </a:r>
          </a:p>
          <a:p>
            <a:pPr marL="923907" lvl="1" indent="-514350">
              <a:buFont typeface="Arial" panose="020B0604020202020204" pitchFamily="34" charset="0"/>
              <a:buChar char="•"/>
            </a:pPr>
            <a:r>
              <a:rPr lang="fi-FI" dirty="0" err="1"/>
              <a:t>Sustainable</a:t>
            </a:r>
            <a:r>
              <a:rPr lang="fi-FI" dirty="0"/>
              <a:t> management, </a:t>
            </a:r>
            <a:r>
              <a:rPr lang="fi-FI" dirty="0" err="1"/>
              <a:t>insect</a:t>
            </a:r>
            <a:r>
              <a:rPr lang="fi-FI" dirty="0"/>
              <a:t> </a:t>
            </a:r>
            <a:r>
              <a:rPr lang="fi-FI" dirty="0" err="1"/>
              <a:t>hotels</a:t>
            </a:r>
            <a:r>
              <a:rPr lang="fi-FI" dirty="0"/>
              <a:t>, </a:t>
            </a:r>
            <a:r>
              <a:rPr lang="fi-FI" dirty="0" err="1"/>
              <a:t>nest</a:t>
            </a:r>
            <a:r>
              <a:rPr lang="fi-FI" dirty="0"/>
              <a:t> </a:t>
            </a:r>
            <a:r>
              <a:rPr lang="fi-FI" dirty="0" err="1"/>
              <a:t>boxes</a:t>
            </a:r>
            <a:r>
              <a:rPr lang="fi-FI" dirty="0"/>
              <a:t>, management of </a:t>
            </a:r>
            <a:r>
              <a:rPr lang="fi-FI" dirty="0" err="1"/>
              <a:t>grazing</a:t>
            </a:r>
            <a:r>
              <a:rPr lang="fi-FI" dirty="0"/>
              <a:t> </a:t>
            </a:r>
            <a:r>
              <a:rPr lang="fi-FI" dirty="0" err="1"/>
              <a:t>animals</a:t>
            </a:r>
            <a:r>
              <a:rPr lang="fi-FI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Extensive</a:t>
            </a:r>
            <a:r>
              <a:rPr lang="fi-FI" dirty="0"/>
              <a:t> and </a:t>
            </a:r>
            <a:r>
              <a:rPr lang="fi-FI" dirty="0" err="1"/>
              <a:t>intrusive</a:t>
            </a:r>
            <a:r>
              <a:rPr lang="fi-FI" dirty="0"/>
              <a:t> management of </a:t>
            </a:r>
            <a:r>
              <a:rPr lang="fi-FI" dirty="0" err="1"/>
              <a:t>ecosystems</a:t>
            </a:r>
            <a:r>
              <a:rPr lang="fi-FI" dirty="0"/>
              <a:t>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creation</a:t>
            </a:r>
            <a:r>
              <a:rPr lang="fi-FI" dirty="0"/>
              <a:t>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ones</a:t>
            </a:r>
            <a:endParaRPr lang="fi-FI" dirty="0"/>
          </a:p>
          <a:p>
            <a:pPr marL="923907" lvl="1" indent="-514350">
              <a:buFont typeface="Arial" panose="020B0604020202020204" pitchFamily="34" charset="0"/>
              <a:buChar char="•"/>
            </a:pPr>
            <a:r>
              <a:rPr lang="fi-FI" dirty="0" err="1"/>
              <a:t>Creating</a:t>
            </a:r>
            <a:r>
              <a:rPr lang="fi-FI" dirty="0"/>
              <a:t> 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areas</a:t>
            </a:r>
            <a:r>
              <a:rPr lang="fi-FI" dirty="0"/>
              <a:t>,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infrastructure</a:t>
            </a:r>
            <a:r>
              <a:rPr lang="fi-FI" dirty="0"/>
              <a:t>…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7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Three </a:t>
            </a:r>
            <a:r>
              <a:rPr lang="fi-FI" dirty="0" err="1"/>
              <a:t>broad</a:t>
            </a:r>
            <a:r>
              <a:rPr lang="fi-FI" dirty="0"/>
              <a:t> </a:t>
            </a:r>
            <a:r>
              <a:rPr lang="fi-FI" dirty="0" err="1"/>
              <a:t>categories</a:t>
            </a:r>
            <a:r>
              <a:rPr lang="fi-FI" dirty="0"/>
              <a:t> of NBS </a:t>
            </a:r>
            <a:r>
              <a:rPr lang="fi-FI" dirty="0" err="1"/>
              <a:t>actions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7699A1-C358-52ED-07EC-FB05716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6" t="4301" r="5179"/>
          <a:stretch/>
        </p:blipFill>
        <p:spPr>
          <a:xfrm>
            <a:off x="243840" y="1463039"/>
            <a:ext cx="7575605" cy="449495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885" y="2195045"/>
            <a:ext cx="4175760" cy="2467910"/>
          </a:xfrm>
          <a:ln>
            <a:solidFill>
              <a:srgbClr val="009FB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relationship between ecological complexity and ecosystem services </a:t>
            </a:r>
            <a:r>
              <a:rPr lang="en-US" sz="2000" dirty="0" err="1"/>
              <a:t>optimisation</a:t>
            </a:r>
            <a:r>
              <a:rPr lang="en-US" sz="2000" dirty="0"/>
              <a:t>, and the level of engineering ecosystems.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1600" dirty="0"/>
              <a:t>(IUCN 2020. Adapted from Balian, </a:t>
            </a:r>
            <a:r>
              <a:rPr lang="en-US" sz="1600" dirty="0" err="1"/>
              <a:t>Eggermont</a:t>
            </a:r>
            <a:r>
              <a:rPr lang="en-US" sz="1600" dirty="0"/>
              <a:t> &amp; Le Roux (2014))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0641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52616"/>
            <a:ext cx="10177200" cy="1008064"/>
          </a:xfrm>
        </p:spPr>
        <p:txBody>
          <a:bodyPr/>
          <a:lstStyle/>
          <a:p>
            <a:r>
              <a:rPr lang="fi-FI" dirty="0" err="1">
                <a:latin typeface="Open Sans Extrabold"/>
                <a:ea typeface="Open Sans Extrabold"/>
                <a:cs typeface="Open Sans Extrabold"/>
              </a:rPr>
              <a:t>Introduction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9" y="1459666"/>
            <a:ext cx="10177200" cy="474110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Course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will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be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part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>
                <a:latin typeface="Open Sans"/>
                <a:ea typeface="Open Sans"/>
                <a:cs typeface="Open Sans"/>
                <a:hlinkClick r:id="rId2"/>
              </a:rPr>
              <a:t>Biodiversity Education Network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and is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piloted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January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2025. Course is in English (for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purpose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eNaBlS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project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department's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English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master's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degree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program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Course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extent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 2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sc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(54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hours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), Evaluation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pass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/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fail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2000" b="1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Course </a:t>
            </a:r>
            <a:r>
              <a:rPr lang="fi-FI" sz="2000" b="1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objectives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After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completing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course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student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will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be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able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to...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777240" lvl="1" indent="-3175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AutoNum type="arabicParenR"/>
            </a:pPr>
            <a:r>
              <a:rPr lang="fi-FI" sz="2000" i="1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define</a:t>
            </a:r>
            <a:r>
              <a:rPr lang="fi-FI" sz="2000" i="1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what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Nature-Based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Solutions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are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what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criteria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they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must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meet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777240" lvl="1" indent="-3175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AutoNum type="arabicParenR"/>
            </a:pPr>
            <a:r>
              <a:rPr lang="fi-FI" sz="2000" i="1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recognize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significance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Nature-Based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Solutions in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addressing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various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societal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problems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777240" lvl="1" indent="-3175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AutoNum type="arabicParenR"/>
            </a:pPr>
            <a:r>
              <a:rPr lang="fi-FI" sz="2000" i="1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identify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examples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Nature-Based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Solutions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implemented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in Finland and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around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globe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777240" lvl="1" indent="-3175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AutoNum type="arabicParenR"/>
            </a:pPr>
            <a:r>
              <a:rPr lang="fi-FI" sz="2000" i="1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apply</a:t>
            </a:r>
            <a:r>
              <a:rPr lang="fi-FI" sz="2000" i="1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their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knowledge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to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envision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what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Nature-Based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Solutions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could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look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like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their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own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local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environment</a:t>
            </a:r>
            <a:r>
              <a:rPr lang="fi-FI" sz="2000" dirty="0">
                <a:solidFill>
                  <a:srgbClr val="1D242E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617220" lvl="1" indent="-3175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AutoNum type="arabicParenR"/>
            </a:pPr>
            <a:endParaRPr lang="fi-FI" sz="2000" dirty="0">
              <a:latin typeface="Open Sans"/>
              <a:ea typeface="Open Sans"/>
              <a:cs typeface="Open Sans"/>
            </a:endParaRPr>
          </a:p>
          <a:p>
            <a:endParaRPr lang="fi-FI" sz="2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Kuva 6" descr="Kuva, joka sisältää kohteen Grafiikka, Fontti, graafinen suunnittelu, teksti&#10;&#10;Kuvaus luotu automaattisesti">
            <a:extLst>
              <a:ext uri="{FF2B5EF4-FFF2-40B4-BE49-F238E27FC236}">
                <a16:creationId xmlns:a16="http://schemas.microsoft.com/office/drawing/2014/main" id="{4EF8A8DA-07E0-C155-5010-82123BB4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90" y="274990"/>
            <a:ext cx="2009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86" y="529956"/>
            <a:ext cx="10177200" cy="1008064"/>
          </a:xfrm>
        </p:spPr>
        <p:txBody>
          <a:bodyPr/>
          <a:lstStyle/>
          <a:p>
            <a:r>
              <a:rPr lang="fi-FI" dirty="0" err="1"/>
              <a:t>Approach</a:t>
            </a:r>
            <a:r>
              <a:rPr lang="fi-FI" dirty="0"/>
              <a:t> to NBS 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23" y="1253463"/>
            <a:ext cx="10177200" cy="4741107"/>
          </a:xfrm>
        </p:spPr>
        <p:txBody>
          <a:bodyPr/>
          <a:lstStyle/>
          <a:p>
            <a:r>
              <a:rPr lang="fi-FI" sz="1800" dirty="0" err="1"/>
              <a:t>Problem-oriented</a:t>
            </a:r>
            <a:r>
              <a:rPr lang="fi-FI" sz="1800" dirty="0"/>
              <a:t> </a:t>
            </a:r>
            <a:r>
              <a:rPr lang="fi-FI" sz="1800" dirty="0" err="1"/>
              <a:t>thinking</a:t>
            </a:r>
            <a:endParaRPr lang="fi-FI" sz="1800" dirty="0"/>
          </a:p>
          <a:p>
            <a:r>
              <a:rPr lang="fi-FI" sz="1800" dirty="0"/>
              <a:t>Human </a:t>
            </a:r>
            <a:r>
              <a:rPr lang="fi-FI" sz="1800" dirty="0" err="1"/>
              <a:t>well-being</a:t>
            </a:r>
            <a:r>
              <a:rPr lang="fi-FI" sz="1800" dirty="0"/>
              <a:t> and </a:t>
            </a:r>
            <a:r>
              <a:rPr lang="fi-FI" sz="1800" dirty="0" err="1"/>
              <a:t>bd</a:t>
            </a:r>
            <a:r>
              <a:rPr lang="fi-FI" sz="1800" dirty="0"/>
              <a:t> </a:t>
            </a:r>
            <a:r>
              <a:rPr lang="fi-FI" sz="1800" dirty="0" err="1"/>
              <a:t>gain</a:t>
            </a:r>
            <a:r>
              <a:rPr lang="fi-FI" sz="1800" dirty="0"/>
              <a:t> is </a:t>
            </a:r>
            <a:r>
              <a:rPr lang="fi-FI" sz="1800" dirty="0" err="1"/>
              <a:t>part</a:t>
            </a:r>
            <a:r>
              <a:rPr lang="fi-FI" sz="1800" dirty="0"/>
              <a:t> of </a:t>
            </a:r>
            <a:r>
              <a:rPr lang="fi-FI" sz="1800" dirty="0" err="1"/>
              <a:t>all</a:t>
            </a:r>
            <a:r>
              <a:rPr lang="fi-FI" sz="1800" dirty="0"/>
              <a:t> </a:t>
            </a:r>
            <a:r>
              <a:rPr lang="fi-FI" sz="1800" dirty="0" err="1"/>
              <a:t>modules</a:t>
            </a:r>
            <a:r>
              <a:rPr lang="fi-FI" sz="1800" dirty="0"/>
              <a:t> (</a:t>
            </a:r>
            <a:r>
              <a:rPr lang="fi-FI" sz="1800" dirty="0" err="1"/>
              <a:t>challenge</a:t>
            </a:r>
            <a:r>
              <a:rPr lang="fi-FI" sz="1800" dirty="0"/>
              <a:t>, </a:t>
            </a:r>
            <a:r>
              <a:rPr lang="fi-FI" sz="1800" dirty="0" err="1"/>
              <a:t>but</a:t>
            </a:r>
            <a:r>
              <a:rPr lang="fi-FI" sz="1800" dirty="0"/>
              <a:t> </a:t>
            </a:r>
            <a:r>
              <a:rPr lang="fi-FI" sz="1800" dirty="0" err="1"/>
              <a:t>also</a:t>
            </a:r>
            <a:r>
              <a:rPr lang="fi-FI" sz="1800" dirty="0"/>
              <a:t> </a:t>
            </a:r>
            <a:r>
              <a:rPr lang="fi-FI" sz="1800" dirty="0" err="1"/>
              <a:t>solution</a:t>
            </a:r>
            <a:r>
              <a:rPr lang="fi-FI" sz="1800" dirty="0"/>
              <a:t> and </a:t>
            </a:r>
            <a:r>
              <a:rPr lang="fi-FI" sz="1800" dirty="0" err="1"/>
              <a:t>goal</a:t>
            </a:r>
            <a:r>
              <a:rPr lang="fi-FI" sz="1800" dirty="0"/>
              <a:t>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2263DEE-5C05-D091-86F6-73E20D7356C1}"/>
              </a:ext>
            </a:extLst>
          </p:cNvPr>
          <p:cNvSpPr/>
          <p:nvPr/>
        </p:nvSpPr>
        <p:spPr>
          <a:xfrm>
            <a:off x="501212" y="2656417"/>
            <a:ext cx="3570708" cy="772583"/>
          </a:xfrm>
          <a:prstGeom prst="rect">
            <a:avLst/>
          </a:prstGeom>
          <a:solidFill>
            <a:srgbClr val="009FB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noProof="1">
                <a:solidFill>
                  <a:schemeClr val="bg1"/>
                </a:solidFill>
              </a:rPr>
              <a:t>Societal challenges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8E4EBF2-7053-8E21-5F09-2E2B95C09DE1}"/>
              </a:ext>
            </a:extLst>
          </p:cNvPr>
          <p:cNvSpPr/>
          <p:nvPr/>
        </p:nvSpPr>
        <p:spPr>
          <a:xfrm>
            <a:off x="501211" y="3471988"/>
            <a:ext cx="3570708" cy="486833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Climate change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12C5094E-7C72-6A35-0D3A-653154FB6ADC}"/>
              </a:ext>
            </a:extLst>
          </p:cNvPr>
          <p:cNvSpPr/>
          <p:nvPr/>
        </p:nvSpPr>
        <p:spPr>
          <a:xfrm>
            <a:off x="501211" y="3958821"/>
            <a:ext cx="3570708" cy="486833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Disaster risk reduction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A8A8659-D1D0-AB49-C3BD-7A67E86E9D9E}"/>
              </a:ext>
            </a:extLst>
          </p:cNvPr>
          <p:cNvSpPr/>
          <p:nvPr/>
        </p:nvSpPr>
        <p:spPr>
          <a:xfrm>
            <a:off x="512837" y="4459909"/>
            <a:ext cx="3559082" cy="486833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Sosio-economic development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11BE1160-8748-7061-8CC2-3E7B8EC37EDD}"/>
              </a:ext>
            </a:extLst>
          </p:cNvPr>
          <p:cNvSpPr/>
          <p:nvPr/>
        </p:nvSpPr>
        <p:spPr>
          <a:xfrm>
            <a:off x="501209" y="4960997"/>
            <a:ext cx="3559082" cy="486833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Food security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3C4ECF5-53CE-F4E6-ECC1-D30FB6C3069D}"/>
              </a:ext>
            </a:extLst>
          </p:cNvPr>
          <p:cNvSpPr/>
          <p:nvPr/>
        </p:nvSpPr>
        <p:spPr>
          <a:xfrm>
            <a:off x="501209" y="5447830"/>
            <a:ext cx="3559082" cy="486833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Water security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9B81E016-158F-8195-B3F2-11004B0BC2E6}"/>
              </a:ext>
            </a:extLst>
          </p:cNvPr>
          <p:cNvSpPr/>
          <p:nvPr/>
        </p:nvSpPr>
        <p:spPr>
          <a:xfrm>
            <a:off x="501209" y="5941654"/>
            <a:ext cx="3570711" cy="520699"/>
          </a:xfrm>
          <a:prstGeom prst="roundRect">
            <a:avLst/>
          </a:prstGeom>
          <a:solidFill>
            <a:srgbClr val="28B8C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Environmental degredation and biodiversity loss</a:t>
            </a:r>
          </a:p>
        </p:txBody>
      </p:sp>
      <p:sp>
        <p:nvSpPr>
          <p:cNvPr id="16" name="Kuvaselite: Nuoli oikealle 15">
            <a:extLst>
              <a:ext uri="{FF2B5EF4-FFF2-40B4-BE49-F238E27FC236}">
                <a16:creationId xmlns:a16="http://schemas.microsoft.com/office/drawing/2014/main" id="{E6727734-9FFA-131B-AE34-88043E7D46F5}"/>
              </a:ext>
            </a:extLst>
          </p:cNvPr>
          <p:cNvSpPr/>
          <p:nvPr/>
        </p:nvSpPr>
        <p:spPr>
          <a:xfrm>
            <a:off x="4666024" y="3535726"/>
            <a:ext cx="4339950" cy="2929465"/>
          </a:xfrm>
          <a:prstGeom prst="rightArrowCallout">
            <a:avLst/>
          </a:prstGeom>
          <a:solidFill>
            <a:srgbClr val="009FB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noProof="1">
                <a:solidFill>
                  <a:schemeClr val="bg1"/>
                </a:solidFill>
              </a:rPr>
              <a:t>DRR</a:t>
            </a:r>
          </a:p>
          <a:p>
            <a:pPr algn="ctr"/>
            <a:r>
              <a:rPr lang="fi-FI" noProof="1">
                <a:solidFill>
                  <a:schemeClr val="bg1"/>
                </a:solidFill>
              </a:rPr>
              <a:t>Tradition</a:t>
            </a:r>
          </a:p>
          <a:p>
            <a:pPr algn="ctr"/>
            <a:r>
              <a:rPr lang="fi-FI" noProof="1">
                <a:solidFill>
                  <a:schemeClr val="bg1"/>
                </a:solidFill>
              </a:rPr>
              <a:t>Livelihood</a:t>
            </a:r>
          </a:p>
          <a:p>
            <a:pPr algn="ctr"/>
            <a:r>
              <a:rPr lang="fi-FI" noProof="1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29B80D59-E7DC-9FFE-AE6E-620FFA10ABCF}"/>
              </a:ext>
            </a:extLst>
          </p:cNvPr>
          <p:cNvSpPr/>
          <p:nvPr/>
        </p:nvSpPr>
        <p:spPr>
          <a:xfrm>
            <a:off x="9128316" y="2680963"/>
            <a:ext cx="2484584" cy="3863977"/>
          </a:xfrm>
          <a:prstGeom prst="ellipse">
            <a:avLst/>
          </a:prstGeom>
          <a:solidFill>
            <a:srgbClr val="009FB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noProof="1">
                <a:solidFill>
                  <a:schemeClr val="bg1"/>
                </a:solidFill>
              </a:rPr>
              <a:t>Society in harmony with nature</a:t>
            </a:r>
          </a:p>
        </p:txBody>
      </p:sp>
      <p:pic>
        <p:nvPicPr>
          <p:cNvPr id="18" name="Kuva 17" descr="Puu ja juuret ääriviiva">
            <a:extLst>
              <a:ext uri="{FF2B5EF4-FFF2-40B4-BE49-F238E27FC236}">
                <a16:creationId xmlns:a16="http://schemas.microsoft.com/office/drawing/2014/main" id="{A9AFA2CA-D5FE-9A97-1FB5-7F6DDF51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641" y="3268416"/>
            <a:ext cx="651934" cy="711200"/>
          </a:xfrm>
          <a:prstGeom prst="rect">
            <a:avLst/>
          </a:prstGeom>
        </p:spPr>
      </p:pic>
      <p:pic>
        <p:nvPicPr>
          <p:cNvPr id="19" name="Kuva 18" descr="Avoin käsi ja kasvi ääriviiva">
            <a:extLst>
              <a:ext uri="{FF2B5EF4-FFF2-40B4-BE49-F238E27FC236}">
                <a16:creationId xmlns:a16="http://schemas.microsoft.com/office/drawing/2014/main" id="{DDED5218-7BE0-D6AB-E997-96C78EC8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9396" y="5228947"/>
            <a:ext cx="584200" cy="584200"/>
          </a:xfrm>
          <a:prstGeom prst="rect">
            <a:avLst/>
          </a:prstGeom>
        </p:spPr>
      </p:pic>
      <p:sp>
        <p:nvSpPr>
          <p:cNvPr id="20" name="Suorakulmio 19">
            <a:extLst>
              <a:ext uri="{FF2B5EF4-FFF2-40B4-BE49-F238E27FC236}">
                <a16:creationId xmlns:a16="http://schemas.microsoft.com/office/drawing/2014/main" id="{FF2F345F-060C-9B8B-8F0A-2EC787C97888}"/>
              </a:ext>
            </a:extLst>
          </p:cNvPr>
          <p:cNvSpPr/>
          <p:nvPr/>
        </p:nvSpPr>
        <p:spPr>
          <a:xfrm>
            <a:off x="4665018" y="2681651"/>
            <a:ext cx="2813383" cy="772583"/>
          </a:xfrm>
          <a:prstGeom prst="rect">
            <a:avLst/>
          </a:prstGeom>
          <a:solidFill>
            <a:srgbClr val="009FB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800" noProof="1">
                <a:solidFill>
                  <a:schemeClr val="bg1"/>
                </a:solidFill>
              </a:rPr>
              <a:t>Nature-Based Solutions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9092DD51-7570-7211-8802-1C0A3E54C004}"/>
              </a:ext>
            </a:extLst>
          </p:cNvPr>
          <p:cNvSpPr/>
          <p:nvPr/>
        </p:nvSpPr>
        <p:spPr>
          <a:xfrm>
            <a:off x="4665018" y="2075046"/>
            <a:ext cx="6947882" cy="488950"/>
          </a:xfrm>
          <a:prstGeom prst="rect">
            <a:avLst/>
          </a:prstGeom>
          <a:solidFill>
            <a:srgbClr val="28B8CE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noProof="1">
                <a:solidFill>
                  <a:schemeClr val="bg1"/>
                </a:solidFill>
              </a:rPr>
              <a:t>Human well-being and biodiversity benefits</a:t>
            </a:r>
          </a:p>
        </p:txBody>
      </p:sp>
    </p:spTree>
    <p:extLst>
      <p:ext uri="{BB962C8B-B14F-4D97-AF65-F5344CB8AC3E}">
        <p14:creationId xmlns:p14="http://schemas.microsoft.com/office/powerpoint/2010/main" val="235535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i 11">
            <a:extLst>
              <a:ext uri="{FF2B5EF4-FFF2-40B4-BE49-F238E27FC236}">
                <a16:creationId xmlns:a16="http://schemas.microsoft.com/office/drawing/2014/main" id="{A51624A7-D68C-89F7-756D-6192EB682BE5}"/>
              </a:ext>
            </a:extLst>
          </p:cNvPr>
          <p:cNvSpPr/>
          <p:nvPr/>
        </p:nvSpPr>
        <p:spPr>
          <a:xfrm>
            <a:off x="8723107" y="3800782"/>
            <a:ext cx="2438726" cy="2253385"/>
          </a:xfrm>
          <a:prstGeom prst="ellipse">
            <a:avLst/>
          </a:prstGeom>
          <a:solidFill>
            <a:srgbClr val="009FB8"/>
          </a:solidFill>
          <a:ln>
            <a:solidFill>
              <a:srgbClr val="009F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b="1" noProof="1">
                <a:solidFill>
                  <a:schemeClr val="bg1"/>
                </a:solidFill>
              </a:rPr>
              <a:t>Module 5</a:t>
            </a:r>
            <a:r>
              <a:rPr lang="fi-FI" sz="1600" noProof="1">
                <a:solidFill>
                  <a:schemeClr val="bg1"/>
                </a:solidFill>
              </a:rPr>
              <a:t>: Conclusion (3 h)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6E8CB2A-019C-0270-9402-E38AEDB06D4E}"/>
              </a:ext>
            </a:extLst>
          </p:cNvPr>
          <p:cNvSpPr/>
          <p:nvPr/>
        </p:nvSpPr>
        <p:spPr>
          <a:xfrm>
            <a:off x="1102477" y="3223058"/>
            <a:ext cx="2480696" cy="2340396"/>
          </a:xfrm>
          <a:prstGeom prst="ellipse">
            <a:avLst/>
          </a:prstGeom>
          <a:solidFill>
            <a:srgbClr val="009FB8"/>
          </a:solidFill>
          <a:ln>
            <a:solidFill>
              <a:srgbClr val="009F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b="1" noProof="1">
                <a:solidFill>
                  <a:schemeClr val="bg1"/>
                </a:solidFill>
              </a:rPr>
              <a:t>Module 1</a:t>
            </a:r>
            <a:r>
              <a:rPr lang="fi-FI" sz="1600" noProof="1">
                <a:solidFill>
                  <a:schemeClr val="bg1"/>
                </a:solidFill>
              </a:rPr>
              <a:t>: Introduction:</a:t>
            </a:r>
          </a:p>
          <a:p>
            <a:pPr algn="ctr"/>
            <a:r>
              <a:rPr lang="fi-FI" sz="1600" noProof="1">
                <a:solidFill>
                  <a:schemeClr val="bg1"/>
                </a:solidFill>
              </a:rPr>
              <a:t>Basic knowledge (5h)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95BAC8-9FB9-D3D3-BF6D-73956C5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990" y="341517"/>
            <a:ext cx="10177200" cy="1008064"/>
          </a:xfrm>
        </p:spPr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modules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FD5F-8E47-894F-4496-D319DD5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593" y="2931591"/>
            <a:ext cx="399131" cy="291467"/>
          </a:xfrm>
        </p:spPr>
        <p:txBody>
          <a:bodyPr/>
          <a:lstStyle/>
          <a:p>
            <a:pPr marL="0" indent="0">
              <a:buNone/>
            </a:pPr>
            <a:r>
              <a:rPr lang="fi-FI" sz="200" dirty="0"/>
              <a:t>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7C577E-3118-BB14-F811-28BCADE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Olivia Ollikainen, NBS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597B8-C599-58C8-42BA-CD165399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3A6F43-8BDE-4324-9D50-9F0AABC6B5BF}" type="datetime1">
              <a:rPr lang="fi-FI" smtClean="0"/>
              <a:pPr algn="r"/>
              <a:t>24.3.2025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B844-AF50-1F3D-C8D4-BD07870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820806C-A626-B47D-4902-7870743F1280}"/>
              </a:ext>
            </a:extLst>
          </p:cNvPr>
          <p:cNvSpPr/>
          <p:nvPr/>
        </p:nvSpPr>
        <p:spPr>
          <a:xfrm>
            <a:off x="500282" y="1841762"/>
            <a:ext cx="2035048" cy="1835116"/>
          </a:xfrm>
          <a:prstGeom prst="ellipse">
            <a:avLst/>
          </a:prstGeom>
          <a:solidFill>
            <a:srgbClr val="28B8CE"/>
          </a:solidFill>
          <a:ln>
            <a:solidFill>
              <a:srgbClr val="28B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noProof="1">
                <a:solidFill>
                  <a:schemeClr val="bg1"/>
                </a:solidFill>
              </a:rPr>
              <a:t>Instructions and course objectives (1 h)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202822E-76CA-43CA-4465-3CE73032DB47}"/>
              </a:ext>
            </a:extLst>
          </p:cNvPr>
          <p:cNvSpPr/>
          <p:nvPr/>
        </p:nvSpPr>
        <p:spPr>
          <a:xfrm>
            <a:off x="3296837" y="2805740"/>
            <a:ext cx="2799163" cy="2599491"/>
          </a:xfrm>
          <a:prstGeom prst="ellipse">
            <a:avLst/>
          </a:prstGeom>
          <a:solidFill>
            <a:srgbClr val="077E9E"/>
          </a:solidFill>
          <a:ln>
            <a:solidFill>
              <a:srgbClr val="077E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noProof="1">
                <a:solidFill>
                  <a:schemeClr val="bg1"/>
                </a:solidFill>
              </a:rPr>
              <a:t>Module 2</a:t>
            </a:r>
            <a:r>
              <a:rPr lang="fi-FI" sz="2000" noProof="1">
                <a:solidFill>
                  <a:schemeClr val="bg1"/>
                </a:solidFill>
              </a:rPr>
              <a:t>: Environmental risks (13 h)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8D1C627-ACF7-2B26-DB43-D036AE5815AF}"/>
              </a:ext>
            </a:extLst>
          </p:cNvPr>
          <p:cNvSpPr/>
          <p:nvPr/>
        </p:nvSpPr>
        <p:spPr>
          <a:xfrm>
            <a:off x="5052434" y="1177513"/>
            <a:ext cx="2662295" cy="2599491"/>
          </a:xfrm>
          <a:prstGeom prst="ellipse">
            <a:avLst/>
          </a:prstGeom>
          <a:solidFill>
            <a:srgbClr val="077E9E"/>
          </a:solidFill>
          <a:ln>
            <a:solidFill>
              <a:srgbClr val="077E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noProof="1">
                <a:solidFill>
                  <a:schemeClr val="bg1"/>
                </a:solidFill>
              </a:rPr>
              <a:t>Module 3</a:t>
            </a:r>
            <a:r>
              <a:rPr lang="fi-FI" sz="2000" noProof="1">
                <a:solidFill>
                  <a:schemeClr val="bg1"/>
                </a:solidFill>
              </a:rPr>
              <a:t>: Food production and water management (13 h)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D64B1D25-0A43-B229-8867-CE7B6EB31D3C}"/>
              </a:ext>
            </a:extLst>
          </p:cNvPr>
          <p:cNvSpPr/>
          <p:nvPr/>
        </p:nvSpPr>
        <p:spPr>
          <a:xfrm>
            <a:off x="7391959" y="1731132"/>
            <a:ext cx="2839874" cy="2699617"/>
          </a:xfrm>
          <a:prstGeom prst="ellipse">
            <a:avLst/>
          </a:prstGeom>
          <a:solidFill>
            <a:srgbClr val="077E9E"/>
          </a:solidFill>
          <a:ln>
            <a:solidFill>
              <a:srgbClr val="077E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noProof="1">
                <a:solidFill>
                  <a:schemeClr val="bg1"/>
                </a:solidFill>
              </a:rPr>
              <a:t>Module 4:</a:t>
            </a:r>
            <a:r>
              <a:rPr lang="fi-FI" sz="2000" noProof="1">
                <a:solidFill>
                  <a:schemeClr val="bg1"/>
                </a:solidFill>
              </a:rPr>
              <a:t> Socio-economic development (19 h)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4D868B7-3245-92A4-326B-63FDE600EC07}"/>
              </a:ext>
            </a:extLst>
          </p:cNvPr>
          <p:cNvSpPr/>
          <p:nvPr/>
        </p:nvSpPr>
        <p:spPr>
          <a:xfrm>
            <a:off x="4261023" y="5092251"/>
            <a:ext cx="1453415" cy="65451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noProof="1">
                <a:solidFill>
                  <a:schemeClr val="tx1"/>
                </a:solidFill>
              </a:rPr>
              <a:t>From global scale…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5791BC9D-4A0F-FBF4-4D8D-DFA7A5B5ED15}"/>
              </a:ext>
            </a:extLst>
          </p:cNvPr>
          <p:cNvSpPr/>
          <p:nvPr/>
        </p:nvSpPr>
        <p:spPr>
          <a:xfrm>
            <a:off x="8489055" y="1421444"/>
            <a:ext cx="1453415" cy="65451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noProof="1">
                <a:solidFill>
                  <a:schemeClr val="tx1"/>
                </a:solidFill>
              </a:rPr>
              <a:t>… to local approach.</a:t>
            </a:r>
          </a:p>
        </p:txBody>
      </p:sp>
      <p:pic>
        <p:nvPicPr>
          <p:cNvPr id="15" name="Kuva 14" descr="Nuoli: loiva kaarre ääriviiva">
            <a:extLst>
              <a:ext uri="{FF2B5EF4-FFF2-40B4-BE49-F238E27FC236}">
                <a16:creationId xmlns:a16="http://schemas.microsoft.com/office/drawing/2014/main" id="{FEF2FA6B-28B6-6510-8914-A46631C8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60000">
            <a:off x="459290" y="3338214"/>
            <a:ext cx="1041400" cy="1130300"/>
          </a:xfrm>
          <a:prstGeom prst="rect">
            <a:avLst/>
          </a:prstGeom>
        </p:spPr>
      </p:pic>
      <p:pic>
        <p:nvPicPr>
          <p:cNvPr id="16" name="Kuva 15" descr="Nuoli: loiva kaarre ääriviiva">
            <a:extLst>
              <a:ext uri="{FF2B5EF4-FFF2-40B4-BE49-F238E27FC236}">
                <a16:creationId xmlns:a16="http://schemas.microsoft.com/office/drawing/2014/main" id="{10BAC8CA-6127-ABA3-AF7D-57A3193D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660000">
            <a:off x="2975635" y="4591944"/>
            <a:ext cx="1041400" cy="1130300"/>
          </a:xfrm>
          <a:prstGeom prst="rect">
            <a:avLst/>
          </a:prstGeom>
        </p:spPr>
      </p:pic>
      <p:pic>
        <p:nvPicPr>
          <p:cNvPr id="17" name="Kuva 16" descr="Nuoli: kaarre myötäpäivään ääriviiva">
            <a:extLst>
              <a:ext uri="{FF2B5EF4-FFF2-40B4-BE49-F238E27FC236}">
                <a16:creationId xmlns:a16="http://schemas.microsoft.com/office/drawing/2014/main" id="{64A7131B-AB24-202D-E5CF-8E5C0A002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80000">
            <a:off x="4441631" y="2429375"/>
            <a:ext cx="1092200" cy="1143000"/>
          </a:xfrm>
          <a:prstGeom prst="rect">
            <a:avLst/>
          </a:prstGeom>
        </p:spPr>
      </p:pic>
      <p:pic>
        <p:nvPicPr>
          <p:cNvPr id="18" name="Kuva 17" descr="Nuoli: kaarre myötäpäivään ääriviiva">
            <a:extLst>
              <a:ext uri="{FF2B5EF4-FFF2-40B4-BE49-F238E27FC236}">
                <a16:creationId xmlns:a16="http://schemas.microsoft.com/office/drawing/2014/main" id="{E40E44F1-3A18-55A4-A2F2-5D1F1231E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80000">
            <a:off x="7232079" y="1182027"/>
            <a:ext cx="1092200" cy="1143000"/>
          </a:xfrm>
          <a:prstGeom prst="rect">
            <a:avLst/>
          </a:prstGeom>
        </p:spPr>
      </p:pic>
      <p:pic>
        <p:nvPicPr>
          <p:cNvPr id="19" name="Kuva 18" descr="Nuoli: loiva kaarre ääriviiva">
            <a:extLst>
              <a:ext uri="{FF2B5EF4-FFF2-40B4-BE49-F238E27FC236}">
                <a16:creationId xmlns:a16="http://schemas.microsoft.com/office/drawing/2014/main" id="{339B09F7-8CF9-DAB1-80F0-CBACCC03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28843">
            <a:off x="8047887" y="4014541"/>
            <a:ext cx="1041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2491D2D-59D2-A80B-F4BD-4993B18FDA5B}"/>
              </a:ext>
            </a:extLst>
          </p:cNvPr>
          <p:cNvSpPr/>
          <p:nvPr/>
        </p:nvSpPr>
        <p:spPr>
          <a:xfrm>
            <a:off x="6099527" y="1492249"/>
            <a:ext cx="5330471" cy="3671711"/>
          </a:xfrm>
          <a:prstGeom prst="rect">
            <a:avLst/>
          </a:prstGeom>
          <a:solidFill>
            <a:srgbClr val="009FB8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F1CA7F9-B967-B769-0E6A-4E5FAACFDBA4}"/>
              </a:ext>
            </a:extLst>
          </p:cNvPr>
          <p:cNvSpPr/>
          <p:nvPr/>
        </p:nvSpPr>
        <p:spPr>
          <a:xfrm>
            <a:off x="617360" y="1492249"/>
            <a:ext cx="5330471" cy="3661832"/>
          </a:xfrm>
          <a:prstGeom prst="rect">
            <a:avLst/>
          </a:prstGeom>
          <a:solidFill>
            <a:srgbClr val="28B8CE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6276DF-D934-E9C2-34ED-E8AD83A4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21" y="421954"/>
            <a:ext cx="9076329" cy="1064277"/>
          </a:xfrm>
        </p:spPr>
        <p:txBody>
          <a:bodyPr/>
          <a:lstStyle/>
          <a:p>
            <a:r>
              <a:rPr lang="fi-FI" noProof="1"/>
              <a:t>Course contents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209305-6BC8-E8C0-3E97-2D81323F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2" y="1570924"/>
            <a:ext cx="5202831" cy="3479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b="1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Instructions and course objectives (1 h)</a:t>
            </a:r>
          </a:p>
          <a:p>
            <a:pPr marL="560070" lvl="1" indent="-285750">
              <a:buFont typeface="Calibri"/>
              <a:buChar char="-"/>
            </a:pP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Orientation and activation</a:t>
            </a:r>
          </a:p>
          <a:p>
            <a:pPr marL="560070" lvl="1" indent="-285750">
              <a:buFont typeface="Calibri"/>
              <a:buChar char="-"/>
            </a:pP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Course objectives</a:t>
            </a:r>
          </a:p>
          <a:p>
            <a:pPr marL="560070" lvl="1" indent="-285750">
              <a:buFont typeface="Calibri"/>
              <a:buChar char="-"/>
            </a:pP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Structure</a:t>
            </a:r>
            <a:endParaRPr lang="fi-FI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560070" lvl="1" indent="-285750">
              <a:buFont typeface="Calibri"/>
              <a:buChar char="-"/>
            </a:pP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Evaluation criteria</a:t>
            </a:r>
            <a:endParaRPr lang="fi-FI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560070" lvl="1" indent="-285750">
              <a:buFont typeface="Calibri"/>
              <a:buChar char="-"/>
            </a:pP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Tools and resources</a:t>
            </a:r>
            <a:endParaRPr lang="fi-FI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560070" lvl="1" indent="-285750">
              <a:buFont typeface="Calibri"/>
              <a:buChar char="-"/>
            </a:pPr>
            <a:r>
              <a:rPr lang="fi-FI" sz="1600" b="1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Pre-assignment</a:t>
            </a:r>
            <a:r>
              <a:rPr lang="fi-FI" sz="1600" noProof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: setting personal learning goals/ views on nbs before taking the course</a:t>
            </a:r>
          </a:p>
          <a:p>
            <a:pPr marL="560070" lvl="1" indent="-285750">
              <a:buFont typeface="Calibri"/>
              <a:buChar char="-"/>
            </a:pPr>
            <a:endParaRPr lang="fi-FI" noProof="1"/>
          </a:p>
          <a:p>
            <a:pPr marL="751840" lvl="1" indent="-317500"/>
            <a:endParaRPr lang="fi-FI" b="1" noProof="1"/>
          </a:p>
          <a:p>
            <a:pPr marL="751840" lvl="1" indent="-317500"/>
            <a:endParaRPr lang="fi-FI" noProof="1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B6C453F-DD17-9F1E-70EC-42B1F1ED31F9}"/>
              </a:ext>
            </a:extLst>
          </p:cNvPr>
          <p:cNvSpPr txBox="1">
            <a:spLocks/>
          </p:cNvSpPr>
          <p:nvPr/>
        </p:nvSpPr>
        <p:spPr>
          <a:xfrm>
            <a:off x="6255589" y="1568101"/>
            <a:ext cx="4959735" cy="3600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900" b="1" noProof="1">
                <a:solidFill>
                  <a:schemeClr val="bg1"/>
                </a:solidFill>
              </a:rPr>
              <a:t>Module 1: Introduction (9h)</a:t>
            </a:r>
            <a:endParaRPr lang="fi-FI" sz="1900" b="1" dirty="0">
              <a:solidFill>
                <a:schemeClr val="bg1"/>
              </a:solidFill>
            </a:endParaRPr>
          </a:p>
          <a:p>
            <a:pPr lvl="1"/>
            <a:r>
              <a:rPr lang="fi-FI" sz="1900" b="1" noProof="1">
                <a:solidFill>
                  <a:schemeClr val="bg1"/>
                </a:solidFill>
              </a:rPr>
              <a:t>1.1 MUST KNOW-contents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Introduction to the course content (course’s viewpoint)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What are NBS (Short video lecture, Oksana)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IUCN (International Union for Conservation of Nature) materials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Criteria and core features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ENaBlS materials and visuals</a:t>
            </a:r>
          </a:p>
          <a:p>
            <a:pPr lvl="1"/>
            <a:r>
              <a:rPr lang="fi-FI" sz="1900" b="1" noProof="1">
                <a:solidFill>
                  <a:schemeClr val="bg1"/>
                </a:solidFill>
              </a:rPr>
              <a:t>1.2 Tasks</a:t>
            </a:r>
          </a:p>
          <a:p>
            <a:pPr marL="560070" lvl="1" indent="-285750">
              <a:buFont typeface="Calibri"/>
              <a:buChar char="-"/>
            </a:pPr>
            <a:r>
              <a:rPr lang="fi-FI" sz="1700" noProof="1">
                <a:solidFill>
                  <a:schemeClr val="bg1"/>
                </a:solidFill>
              </a:rPr>
              <a:t>Multiple-choice quiz</a:t>
            </a:r>
          </a:p>
          <a:p>
            <a:pPr marL="560070" lvl="1" indent="-285750">
              <a:buFont typeface="Calibri"/>
              <a:buChar char="-"/>
            </a:pPr>
            <a:r>
              <a:rPr lang="fi-FI" sz="1800" noProof="1">
                <a:solidFill>
                  <a:schemeClr val="bg1"/>
                </a:solidFill>
              </a:rPr>
              <a:t>Writing task (get to know NBS around the globe)</a:t>
            </a:r>
            <a:endParaRPr lang="fi-FI" sz="1800" noProof="1">
              <a:solidFill>
                <a:schemeClr val="bg1"/>
              </a:solidFill>
              <a:ea typeface="Open Sans"/>
              <a:cs typeface="Open Sans"/>
            </a:endParaRPr>
          </a:p>
          <a:p>
            <a:pPr lvl="1"/>
            <a:endParaRPr lang="fi-FI" noProof="1"/>
          </a:p>
        </p:txBody>
      </p:sp>
      <p:pic>
        <p:nvPicPr>
          <p:cNvPr id="7" name="Kuva 6" descr="Kuva, joka sisältää kohteen Grafiikka, Fontti, teksti, logo&#10;&#10;Kuvaus luotu automaattisesti">
            <a:extLst>
              <a:ext uri="{FF2B5EF4-FFF2-40B4-BE49-F238E27FC236}">
                <a16:creationId xmlns:a16="http://schemas.microsoft.com/office/drawing/2014/main" id="{5331BF0F-EEDC-3B55-19F0-1AE702C3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89" t="15686" r="26267" b="35941"/>
          <a:stretch/>
        </p:blipFill>
        <p:spPr>
          <a:xfrm>
            <a:off x="102575" y="117573"/>
            <a:ext cx="853166" cy="8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00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78D278B3-9209-8D40-9078-94D8F1503936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2D6ED54E-3A08-0C46-A562-4EDA481BD038}"/>
    </a:ext>
  </a:extLst>
</a:theme>
</file>

<file path=ppt/theme/theme3.xml><?xml version="1.0" encoding="utf-8"?>
<a:theme xmlns:a="http://schemas.openxmlformats.org/drawingml/2006/main" name="Section Header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15CBE4F8-6DF7-BA4B-B2BA-B06F3DA193C2}"/>
    </a:ext>
  </a:extLst>
</a:theme>
</file>

<file path=ppt/theme/theme4.xml><?xml version="1.0" encoding="utf-8"?>
<a:theme xmlns:a="http://schemas.openxmlformats.org/drawingml/2006/main" name="Thank You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7C2C1D81-EA1F-554F-947D-4908E9A06F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34E735E1CD249A63732FC213D6462" ma:contentTypeVersion="14" ma:contentTypeDescription="Create a new document." ma:contentTypeScope="" ma:versionID="05d78f8a0e8a4c54132dfce1444c2df3">
  <xsd:schema xmlns:xsd="http://www.w3.org/2001/XMLSchema" xmlns:xs="http://www.w3.org/2001/XMLSchema" xmlns:p="http://schemas.microsoft.com/office/2006/metadata/properties" xmlns:ns2="02bb1265-49c9-40bf-913a-d0788b0ba150" xmlns:ns3="6428757d-050a-423a-9d8f-6cbc799b45dc" targetNamespace="http://schemas.microsoft.com/office/2006/metadata/properties" ma:root="true" ma:fieldsID="73975140ddf11df35dd21ee715182ad0" ns2:_="" ns3:_="">
    <xsd:import namespace="02bb1265-49c9-40bf-913a-d0788b0ba150"/>
    <xsd:import namespace="6428757d-050a-423a-9d8f-6cbc799b45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b1265-49c9-40bf-913a-d0788b0ba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8757d-050a-423a-9d8f-6cbc799b45d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867d8c5-5e2a-4c0e-92a6-5ee6e1308a24}" ma:internalName="TaxCatchAll" ma:showField="CatchAllData" ma:web="6428757d-050a-423a-9d8f-6cbc799b45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28757d-050a-423a-9d8f-6cbc799b45dc" xsi:nil="true"/>
    <lcf76f155ced4ddcb4097134ff3c332f xmlns="02bb1265-49c9-40bf-913a-d0788b0ba15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D8BB5-5BBC-4A6B-9022-FAB4BDEBB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b1265-49c9-40bf-913a-d0788b0ba150"/>
    <ds:schemaRef ds:uri="6428757d-050a-423a-9d8f-6cbc799b45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137E3-F61B-4809-B6A9-FFA8DC551C6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2bb1265-49c9-40bf-913a-d0788b0ba15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428757d-050a-423a-9d8f-6cbc799b45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40AA0A-578F-4EFB-9CAC-A6A085925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UEF_PP_template</Template>
  <TotalTime>4022</TotalTime>
  <Words>1334</Words>
  <Application>Microsoft Office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Calibri,Sans-Serif</vt:lpstr>
      <vt:lpstr>Open Sans</vt:lpstr>
      <vt:lpstr>Open Sans Extrabold</vt:lpstr>
      <vt:lpstr>Open Sans Extrabold</vt:lpstr>
      <vt:lpstr>Open Sans SemiBold</vt:lpstr>
      <vt:lpstr>Palatino Linotype</vt:lpstr>
      <vt:lpstr>Wingdings</vt:lpstr>
      <vt:lpstr>Title Slides</vt:lpstr>
      <vt:lpstr>Basic</vt:lpstr>
      <vt:lpstr>Section Headers</vt:lpstr>
      <vt:lpstr>Thank You Slides</vt:lpstr>
      <vt:lpstr>Nature-Based Solutions Course outline</vt:lpstr>
      <vt:lpstr>ENABLS overview</vt:lpstr>
      <vt:lpstr>Nature-Based Solutions</vt:lpstr>
      <vt:lpstr>Three broad categories of NBS actions</vt:lpstr>
      <vt:lpstr>Three broad categories of NBS actions</vt:lpstr>
      <vt:lpstr>Introduction</vt:lpstr>
      <vt:lpstr>Approach to NBS in this course</vt:lpstr>
      <vt:lpstr>Course modules</vt:lpstr>
      <vt:lpstr>Course contents</vt:lpstr>
      <vt:lpstr>Course modules</vt:lpstr>
      <vt:lpstr>Course modules</vt:lpstr>
      <vt:lpstr>What are we expecting from the collaboration?</vt:lpstr>
      <vt:lpstr>Contact and sending the materials</vt:lpstr>
      <vt:lpstr>Presentation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Ollikainen</dc:creator>
  <cp:keywords>UEF Powerpoint template</cp:keywords>
  <cp:lastModifiedBy>Oskari Ylikoski</cp:lastModifiedBy>
  <cp:revision>135</cp:revision>
  <dcterms:created xsi:type="dcterms:W3CDTF">2024-10-09T08:04:29Z</dcterms:created>
  <dcterms:modified xsi:type="dcterms:W3CDTF">2025-03-24T09:22:00Z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0x01010055C34E735E1CD249A63732FC213D6462</vt:lpwstr>
  </property>
  <property fmtid="{D5CDD505-2E9C-101B-9397-08002B2CF9AE}" pid="3" name="UEFTopic">
    <vt:lpwstr/>
  </property>
  <property fmtid="{D5CDD505-2E9C-101B-9397-08002B2CF9AE}" pid="4" name="MediaServiceImageTags">
    <vt:lpwstr/>
  </property>
</Properties>
</file>