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5" r:id="rId5"/>
  </p:sldMasterIdLst>
  <p:notesMasterIdLst>
    <p:notesMasterId r:id="rId19"/>
  </p:notesMasterIdLst>
  <p:sldIdLst>
    <p:sldId id="275" r:id="rId6"/>
    <p:sldId id="441" r:id="rId7"/>
    <p:sldId id="429" r:id="rId8"/>
    <p:sldId id="444" r:id="rId9"/>
    <p:sldId id="445" r:id="rId10"/>
    <p:sldId id="427" r:id="rId11"/>
    <p:sldId id="398" r:id="rId12"/>
    <p:sldId id="397" r:id="rId13"/>
    <p:sldId id="299" r:id="rId14"/>
    <p:sldId id="400" r:id="rId15"/>
    <p:sldId id="442" r:id="rId16"/>
    <p:sldId id="440" r:id="rId17"/>
    <p:sldId id="276" r:id="rId18"/>
  </p:sldIdLst>
  <p:sldSz cx="12192000" cy="6858000"/>
  <p:notesSz cx="7099300" cy="102346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D00AA1-9942-46A1-9CAB-34A6F8F56E78}" v="26" dt="2025-08-14T11:53:40.5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5868" autoAdjust="0"/>
  </p:normalViewPr>
  <p:slideViewPr>
    <p:cSldViewPr snapToGrid="0">
      <p:cViewPr varScale="1">
        <p:scale>
          <a:sx n="152" d="100"/>
          <a:sy n="152" d="100"/>
        </p:scale>
        <p:origin x="666" y="150"/>
      </p:cViewPr>
      <p:guideLst/>
    </p:cSldViewPr>
  </p:slideViewPr>
  <p:outlineViewPr>
    <p:cViewPr>
      <p:scale>
        <a:sx n="33" d="100"/>
        <a:sy n="33" d="100"/>
      </p:scale>
      <p:origin x="0" y="-99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fi-FI"/>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D97E4D1A-04BD-C641-9499-3D8E00A015E9}" type="datetimeFigureOut">
              <a:rPr lang="fi-FI" smtClean="0"/>
              <a:t>15.9.2025</a:t>
            </a:fld>
            <a:endParaRPr lang="fi-FI"/>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fi-FI"/>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fi-FI"/>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117DA67C-5201-BB44-9041-FA521B0921E3}" type="slidenum">
              <a:rPr lang="fi-FI" smtClean="0"/>
              <a:t>‹#›</a:t>
            </a:fld>
            <a:endParaRPr lang="fi-FI"/>
          </a:p>
        </p:txBody>
      </p:sp>
    </p:spTree>
    <p:extLst>
      <p:ext uri="{BB962C8B-B14F-4D97-AF65-F5344CB8AC3E}">
        <p14:creationId xmlns:p14="http://schemas.microsoft.com/office/powerpoint/2010/main" val="42977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I" dirty="0"/>
          </a:p>
        </p:txBody>
      </p:sp>
      <p:sp>
        <p:nvSpPr>
          <p:cNvPr id="4" name="Slide Number Placeholder 3"/>
          <p:cNvSpPr>
            <a:spLocks noGrp="1"/>
          </p:cNvSpPr>
          <p:nvPr>
            <p:ph type="sldNum" sz="quarter" idx="5"/>
          </p:nvPr>
        </p:nvSpPr>
        <p:spPr/>
        <p:txBody>
          <a:bodyPr/>
          <a:lstStyle/>
          <a:p>
            <a:fld id="{117DA67C-5201-BB44-9041-FA521B0921E3}" type="slidenum">
              <a:rPr lang="fi-FI" smtClean="0"/>
              <a:t>3</a:t>
            </a:fld>
            <a:endParaRPr lang="fi-FI"/>
          </a:p>
        </p:txBody>
      </p:sp>
    </p:spTree>
    <p:extLst>
      <p:ext uri="{BB962C8B-B14F-4D97-AF65-F5344CB8AC3E}">
        <p14:creationId xmlns:p14="http://schemas.microsoft.com/office/powerpoint/2010/main" val="386662959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ustom Layout">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877149" y="1097081"/>
            <a:ext cx="5841152" cy="1325563"/>
          </a:xfrm>
          <a:prstGeom prst="rect">
            <a:avLst/>
          </a:prstGeom>
        </p:spPr>
        <p:txBody>
          <a:bodyPr/>
          <a:lstStyle>
            <a:lvl1pPr algn="l">
              <a:defRPr sz="5800" b="1" i="0" baseline="0">
                <a:solidFill>
                  <a:schemeClr val="bg1"/>
                </a:solidFill>
              </a:defRPr>
            </a:lvl1pPr>
          </a:lstStyle>
          <a:p>
            <a:r>
              <a:rPr lang="en-US"/>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877149" y="2921553"/>
            <a:ext cx="5841152" cy="648072"/>
          </a:xfrm>
          <a:prstGeom prst="rect">
            <a:avLst/>
          </a:prstGeom>
        </p:spPr>
        <p:txBody>
          <a:bodyPr>
            <a:normAutofit/>
          </a:bodyPr>
          <a:lstStyle>
            <a:lvl1pPr marL="0" indent="0" algn="l">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877149" y="3705783"/>
            <a:ext cx="5841152" cy="854580"/>
          </a:xfrm>
          <a:prstGeom prst="rect">
            <a:avLst/>
          </a:prstGeom>
        </p:spPr>
        <p:txBody>
          <a:bodyPr anchor="t">
            <a:normAutofit/>
          </a:bodyPr>
          <a:lstStyle>
            <a:lvl1pPr marL="0" indent="0" algn="l">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4" name="Picture 3">
            <a:extLst>
              <a:ext uri="{FF2B5EF4-FFF2-40B4-BE49-F238E27FC236}">
                <a16:creationId xmlns:a16="http://schemas.microsoft.com/office/drawing/2014/main" id="{B1F9C661-85FC-2C46-B6C7-3C02B0141697}"/>
              </a:ex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6552" r="11764" b="4762"/>
          <a:stretch/>
        </p:blipFill>
        <p:spPr>
          <a:xfrm>
            <a:off x="7982519" y="0"/>
            <a:ext cx="4209482" cy="6858000"/>
          </a:xfrm>
          <a:prstGeom prst="rect">
            <a:avLst/>
          </a:prstGeom>
        </p:spPr>
      </p:pic>
      <p:pic>
        <p:nvPicPr>
          <p:cNvPr id="7" name="Picture 6" descr="Jyväskylän ammattikorkeakoulu, JAMK University of Applied Sciences logo">
            <a:extLst>
              <a:ext uri="{FF2B5EF4-FFF2-40B4-BE49-F238E27FC236}">
                <a16:creationId xmlns:a16="http://schemas.microsoft.com/office/drawing/2014/main" id="{1CBA9F32-B77B-C643-8CC6-703410AA628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7148" y="5564519"/>
            <a:ext cx="3544951" cy="449712"/>
          </a:xfrm>
          <a:prstGeom prst="rect">
            <a:avLst/>
          </a:prstGeom>
        </p:spPr>
      </p:pic>
    </p:spTree>
    <p:extLst>
      <p:ext uri="{BB962C8B-B14F-4D97-AF65-F5344CB8AC3E}">
        <p14:creationId xmlns:p14="http://schemas.microsoft.com/office/powerpoint/2010/main" val="1786898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9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en-US"/>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25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10" name="Picture 3" descr="JAMK logo">
            <a:extLst>
              <a:ext uri="{FF2B5EF4-FFF2-40B4-BE49-F238E27FC236}">
                <a16:creationId xmlns:a16="http://schemas.microsoft.com/office/drawing/2014/main" id="{DCA86940-471A-214E-A720-28BB258C977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2084815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sältödia 1">
    <p:spTree>
      <p:nvGrpSpPr>
        <p:cNvPr id="1" name=""/>
        <p:cNvGrpSpPr/>
        <p:nvPr/>
      </p:nvGrpSpPr>
      <p:grpSpPr>
        <a:xfrm>
          <a:off x="0" y="0"/>
          <a:ext cx="0" cy="0"/>
          <a:chOff x="0" y="0"/>
          <a:chExt cx="0" cy="0"/>
        </a:xfrm>
      </p:grpSpPr>
      <p:sp>
        <p:nvSpPr>
          <p:cNvPr id="11" name="Tekstin paikkamerkki 2"/>
          <p:cNvSpPr>
            <a:spLocks noGrp="1"/>
          </p:cNvSpPr>
          <p:nvPr>
            <p:ph type="body" idx="10"/>
          </p:nvPr>
        </p:nvSpPr>
        <p:spPr>
          <a:xfrm>
            <a:off x="803055" y="2471099"/>
            <a:ext cx="10512645" cy="3294701"/>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10" name="Alaotsikko 2"/>
          <p:cNvSpPr>
            <a:spLocks noGrp="1"/>
          </p:cNvSpPr>
          <p:nvPr>
            <p:ph type="subTitle" idx="1"/>
          </p:nvPr>
        </p:nvSpPr>
        <p:spPr>
          <a:xfrm>
            <a:off x="803055" y="1586260"/>
            <a:ext cx="105126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9" name="Otsikko 1"/>
          <p:cNvSpPr>
            <a:spLocks noGrp="1"/>
          </p:cNvSpPr>
          <p:nvPr>
            <p:ph type="ctrTitle"/>
          </p:nvPr>
        </p:nvSpPr>
        <p:spPr>
          <a:xfrm>
            <a:off x="803055" y="734521"/>
            <a:ext cx="10512645" cy="792090"/>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12" name="Päivämäärän paikkamerkki 3">
            <a:extLst>
              <a:ext uri="{FF2B5EF4-FFF2-40B4-BE49-F238E27FC236}">
                <a16:creationId xmlns:a16="http://schemas.microsoft.com/office/drawing/2014/main" id="{283D7883-CE26-A84C-8BC9-C8CCFC3F0ADB}"/>
              </a:ext>
            </a:extLst>
          </p:cNvPr>
          <p:cNvSpPr>
            <a:spLocks noGrp="1"/>
          </p:cNvSpPr>
          <p:nvPr>
            <p:ph type="dt" sz="half" idx="2"/>
          </p:nvPr>
        </p:nvSpPr>
        <p:spPr>
          <a:xfrm>
            <a:off x="7903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3" name="Alatunnisteen paikkamerkki 4">
            <a:extLst>
              <a:ext uri="{FF2B5EF4-FFF2-40B4-BE49-F238E27FC236}">
                <a16:creationId xmlns:a16="http://schemas.microsoft.com/office/drawing/2014/main" id="{CA4EC108-BA92-6442-8755-E117D714B597}"/>
              </a:ext>
            </a:extLst>
          </p:cNvPr>
          <p:cNvSpPr>
            <a:spLocks noGrp="1"/>
          </p:cNvSpPr>
          <p:nvPr>
            <p:ph type="ftr" sz="quarter" idx="3"/>
          </p:nvPr>
        </p:nvSpPr>
        <p:spPr>
          <a:xfrm>
            <a:off x="23163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274616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isältödia 2">
    <p:spTree>
      <p:nvGrpSpPr>
        <p:cNvPr id="1" name=""/>
        <p:cNvGrpSpPr/>
        <p:nvPr/>
      </p:nvGrpSpPr>
      <p:grpSpPr>
        <a:xfrm>
          <a:off x="0" y="0"/>
          <a:ext cx="0" cy="0"/>
          <a:chOff x="0" y="0"/>
          <a:chExt cx="0" cy="0"/>
        </a:xfrm>
      </p:grpSpPr>
      <p:sp>
        <p:nvSpPr>
          <p:cNvPr id="6" name="Tekstin paikkamerkki 2"/>
          <p:cNvSpPr>
            <a:spLocks noGrp="1"/>
          </p:cNvSpPr>
          <p:nvPr>
            <p:ph type="body" idx="10"/>
          </p:nvPr>
        </p:nvSpPr>
        <p:spPr>
          <a:xfrm>
            <a:off x="815412" y="1797968"/>
            <a:ext cx="10512988" cy="3967832"/>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5" name="Otsikko 1"/>
          <p:cNvSpPr>
            <a:spLocks noGrp="1"/>
          </p:cNvSpPr>
          <p:nvPr>
            <p:ph type="ctrTitle"/>
          </p:nvPr>
        </p:nvSpPr>
        <p:spPr>
          <a:xfrm>
            <a:off x="803055" y="745087"/>
            <a:ext cx="10525316" cy="792088"/>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9" name="Päivämäärän paikkamerkki 3">
            <a:extLst>
              <a:ext uri="{FF2B5EF4-FFF2-40B4-BE49-F238E27FC236}">
                <a16:creationId xmlns:a16="http://schemas.microsoft.com/office/drawing/2014/main" id="{E24697D7-EBCE-E441-8DE0-59AA8587FD36}"/>
              </a:ext>
            </a:extLst>
          </p:cNvPr>
          <p:cNvSpPr>
            <a:spLocks noGrp="1"/>
          </p:cNvSpPr>
          <p:nvPr>
            <p:ph type="dt" sz="half" idx="2"/>
          </p:nvPr>
        </p:nvSpPr>
        <p:spPr>
          <a:xfrm>
            <a:off x="803054"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0" name="Alatunnisteen paikkamerkki 4">
            <a:extLst>
              <a:ext uri="{FF2B5EF4-FFF2-40B4-BE49-F238E27FC236}">
                <a16:creationId xmlns:a16="http://schemas.microsoft.com/office/drawing/2014/main" id="{DBFCED60-2B25-614B-8139-3642749E49BC}"/>
              </a:ext>
            </a:extLst>
          </p:cNvPr>
          <p:cNvSpPr>
            <a:spLocks noGrp="1"/>
          </p:cNvSpPr>
          <p:nvPr>
            <p:ph type="ftr" sz="quarter" idx="3"/>
          </p:nvPr>
        </p:nvSpPr>
        <p:spPr>
          <a:xfrm>
            <a:off x="2329014"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39057898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tsikko ja bullet-lista">
    <p:spTree>
      <p:nvGrpSpPr>
        <p:cNvPr id="1" name=""/>
        <p:cNvGrpSpPr/>
        <p:nvPr/>
      </p:nvGrpSpPr>
      <p:grpSpPr>
        <a:xfrm>
          <a:off x="0" y="0"/>
          <a:ext cx="0" cy="0"/>
          <a:chOff x="0" y="0"/>
          <a:chExt cx="0" cy="0"/>
        </a:xfrm>
      </p:grpSpPr>
      <p:sp>
        <p:nvSpPr>
          <p:cNvPr id="8" name="Tekstin paikkamerkki 2"/>
          <p:cNvSpPr>
            <a:spLocks noGrp="1"/>
          </p:cNvSpPr>
          <p:nvPr>
            <p:ph idx="1"/>
          </p:nvPr>
        </p:nvSpPr>
        <p:spPr bwMode="auto">
          <a:xfrm>
            <a:off x="803056" y="2471440"/>
            <a:ext cx="10512644" cy="3230860"/>
          </a:xfrm>
          <a:prstGeom prst="rect">
            <a:avLst/>
          </a:prstGeom>
          <a:noFill/>
          <a:ln>
            <a:noFill/>
          </a:ln>
          <a:extLst>
            <a:ext uri="{FAA26D3D-D897-4be2-8F04-BA451C77F1D7}">
              <ma14:placeholderFlag xmlns:ma14="http://schemas.microsoft.com/office/mac/drawingml/2011/main" xmlns="" val="1"/>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a:defRPr sz="2200">
                <a:solidFill>
                  <a:schemeClr val="tx2"/>
                </a:solidFill>
              </a:defRPr>
            </a:lvl1pPr>
            <a:lvl2pPr>
              <a:defRPr sz="2000">
                <a:solidFill>
                  <a:schemeClr val="tx2"/>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7" name="Alaotsikko 2">
            <a:extLst>
              <a:ext uri="{FF2B5EF4-FFF2-40B4-BE49-F238E27FC236}">
                <a16:creationId xmlns:a16="http://schemas.microsoft.com/office/drawing/2014/main" id="{AF145E5D-E5AC-6746-8C43-54171074E24D}"/>
              </a:ext>
            </a:extLst>
          </p:cNvPr>
          <p:cNvSpPr>
            <a:spLocks noGrp="1"/>
          </p:cNvSpPr>
          <p:nvPr>
            <p:ph type="subTitle" idx="10"/>
          </p:nvPr>
        </p:nvSpPr>
        <p:spPr>
          <a:xfrm>
            <a:off x="803055" y="1611660"/>
            <a:ext cx="105126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13" name="Otsikko 1">
            <a:extLst>
              <a:ext uri="{FF2B5EF4-FFF2-40B4-BE49-F238E27FC236}">
                <a16:creationId xmlns:a16="http://schemas.microsoft.com/office/drawing/2014/main" id="{A816A9B5-5722-4444-8409-AD6530953DB1}"/>
              </a:ext>
            </a:extLst>
          </p:cNvPr>
          <p:cNvSpPr>
            <a:spLocks noGrp="1"/>
          </p:cNvSpPr>
          <p:nvPr>
            <p:ph type="ctrTitle"/>
          </p:nvPr>
        </p:nvSpPr>
        <p:spPr>
          <a:xfrm>
            <a:off x="803055" y="759921"/>
            <a:ext cx="10512645" cy="792090"/>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14" name="Päivämäärän paikkamerkki 3">
            <a:extLst>
              <a:ext uri="{FF2B5EF4-FFF2-40B4-BE49-F238E27FC236}">
                <a16:creationId xmlns:a16="http://schemas.microsoft.com/office/drawing/2014/main" id="{AB9D5E66-12AA-D144-A1C7-B039E5725D99}"/>
              </a:ext>
            </a:extLst>
          </p:cNvPr>
          <p:cNvSpPr>
            <a:spLocks noGrp="1"/>
          </p:cNvSpPr>
          <p:nvPr>
            <p:ph type="dt" sz="half" idx="2"/>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5" name="Alatunnisteen paikkamerkki 4">
            <a:extLst>
              <a:ext uri="{FF2B5EF4-FFF2-40B4-BE49-F238E27FC236}">
                <a16:creationId xmlns:a16="http://schemas.microsoft.com/office/drawing/2014/main" id="{B5915956-69E9-1F44-94B4-13F0249DAE00}"/>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28785538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8" name="Sisällön paikkamerkki 3"/>
          <p:cNvSpPr>
            <a:spLocks noGrp="1"/>
          </p:cNvSpPr>
          <p:nvPr>
            <p:ph sz="half" idx="2"/>
          </p:nvPr>
        </p:nvSpPr>
        <p:spPr>
          <a:xfrm>
            <a:off x="6179410" y="2331740"/>
            <a:ext cx="5123590" cy="3459460"/>
          </a:xfrm>
          <a:prstGeom prst="rect">
            <a:avLst/>
          </a:prstGeom>
        </p:spPr>
        <p:txBody>
          <a:bodyPr>
            <a:normAutofit/>
          </a:bodyPr>
          <a:lstStyle>
            <a:lvl1pPr>
              <a:defRPr sz="22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sp>
        <p:nvSpPr>
          <p:cNvPr id="7" name="Sisällön paikkamerkki 2"/>
          <p:cNvSpPr>
            <a:spLocks noGrp="1"/>
          </p:cNvSpPr>
          <p:nvPr>
            <p:ph sz="half" idx="1"/>
          </p:nvPr>
        </p:nvSpPr>
        <p:spPr>
          <a:xfrm>
            <a:off x="792122" y="2331740"/>
            <a:ext cx="5092659" cy="3459460"/>
          </a:xfrm>
          <a:prstGeom prst="rect">
            <a:avLst/>
          </a:prstGeom>
        </p:spPr>
        <p:txBody>
          <a:bodyPr>
            <a:normAutofit/>
          </a:bodyPr>
          <a:lstStyle>
            <a:lvl1pPr>
              <a:defRPr sz="2200">
                <a:solidFill>
                  <a:schemeClr val="tx2"/>
                </a:solidFill>
              </a:defRPr>
            </a:lvl1pPr>
            <a:lvl2pPr>
              <a:defRPr sz="2000">
                <a:solidFill>
                  <a:schemeClr val="tx2"/>
                </a:solidFill>
              </a:defRPr>
            </a:lvl2pPr>
            <a:lvl3pPr marL="1200150" indent="-285750">
              <a:buFont typeface="Arial" panose="020B0604020202020204" pitchFamily="34" charset="0"/>
              <a:buChar char="•"/>
              <a:defRPr sz="1800">
                <a:solidFill>
                  <a:schemeClr val="tx2"/>
                </a:solidFill>
              </a:defRPr>
            </a:lvl3pPr>
            <a:lvl4pPr>
              <a:defRPr sz="1600">
                <a:solidFill>
                  <a:schemeClr val="tx2"/>
                </a:solidFill>
              </a:defRPr>
            </a:lvl4pPr>
            <a:lvl5pPr>
              <a:defRPr sz="1400">
                <a:solidFill>
                  <a:schemeClr val="tx2"/>
                </a:solidFill>
              </a:defRPr>
            </a:lvl5pPr>
            <a:lvl6pPr>
              <a:defRPr sz="14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Alaotsikko 2">
            <a:extLst>
              <a:ext uri="{FF2B5EF4-FFF2-40B4-BE49-F238E27FC236}">
                <a16:creationId xmlns:a16="http://schemas.microsoft.com/office/drawing/2014/main" id="{D3B85546-B3F2-7241-A601-16265374137C}"/>
              </a:ext>
            </a:extLst>
          </p:cNvPr>
          <p:cNvSpPr>
            <a:spLocks noGrp="1"/>
          </p:cNvSpPr>
          <p:nvPr>
            <p:ph type="subTitle" idx="13"/>
          </p:nvPr>
        </p:nvSpPr>
        <p:spPr>
          <a:xfrm>
            <a:off x="803055" y="1611660"/>
            <a:ext cx="10499945" cy="648072"/>
          </a:xfrm>
          <a:prstGeom prst="rect">
            <a:avLst/>
          </a:prstGeom>
        </p:spPr>
        <p:txBody>
          <a:bodyPr>
            <a:normAutofit/>
          </a:bodyPr>
          <a:lstStyle>
            <a:lvl1pPr marL="0" indent="0" algn="l">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14" name="Otsikko 1">
            <a:extLst>
              <a:ext uri="{FF2B5EF4-FFF2-40B4-BE49-F238E27FC236}">
                <a16:creationId xmlns:a16="http://schemas.microsoft.com/office/drawing/2014/main" id="{50BF326E-66F7-3748-B519-45FEFCD2DEF0}"/>
              </a:ext>
            </a:extLst>
          </p:cNvPr>
          <p:cNvSpPr>
            <a:spLocks noGrp="1"/>
          </p:cNvSpPr>
          <p:nvPr>
            <p:ph type="ctrTitle"/>
          </p:nvPr>
        </p:nvSpPr>
        <p:spPr>
          <a:xfrm>
            <a:off x="803055" y="759921"/>
            <a:ext cx="10499945" cy="792090"/>
          </a:xfrm>
          <a:prstGeom prst="rect">
            <a:avLst/>
          </a:prstGeom>
        </p:spPr>
        <p:txBody>
          <a:bodyPr>
            <a:normAutofit/>
          </a:bodyPr>
          <a:lstStyle>
            <a:lvl1pPr>
              <a:defRPr sz="5000" b="1">
                <a:solidFill>
                  <a:schemeClr val="tx2"/>
                </a:solidFill>
                <a:latin typeface="+mn-lt"/>
              </a:defRPr>
            </a:lvl1pPr>
          </a:lstStyle>
          <a:p>
            <a:r>
              <a:rPr lang="en-US"/>
              <a:t>Click to edit Master title style</a:t>
            </a:r>
            <a:endParaRPr lang="fi-FI" dirty="0"/>
          </a:p>
        </p:txBody>
      </p:sp>
      <p:sp>
        <p:nvSpPr>
          <p:cNvPr id="17" name="Päivämäärän paikkamerkki 3">
            <a:extLst>
              <a:ext uri="{FF2B5EF4-FFF2-40B4-BE49-F238E27FC236}">
                <a16:creationId xmlns:a16="http://schemas.microsoft.com/office/drawing/2014/main" id="{E0F015C5-516E-6B40-9FBA-B8C6F1D6D585}"/>
              </a:ext>
            </a:extLst>
          </p:cNvPr>
          <p:cNvSpPr>
            <a:spLocks noGrp="1"/>
          </p:cNvSpPr>
          <p:nvPr>
            <p:ph type="dt" sz="half" idx="14"/>
          </p:nvPr>
        </p:nvSpPr>
        <p:spPr>
          <a:xfrm>
            <a:off x="803055"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8" name="Alatunnisteen paikkamerkki 4">
            <a:extLst>
              <a:ext uri="{FF2B5EF4-FFF2-40B4-BE49-F238E27FC236}">
                <a16:creationId xmlns:a16="http://schemas.microsoft.com/office/drawing/2014/main" id="{4F144793-6417-3A42-AEF0-3E329877F92D}"/>
              </a:ext>
            </a:extLst>
          </p:cNvPr>
          <p:cNvSpPr>
            <a:spLocks noGrp="1"/>
          </p:cNvSpPr>
          <p:nvPr>
            <p:ph type="ftr" sz="quarter" idx="3"/>
          </p:nvPr>
        </p:nvSpPr>
        <p:spPr>
          <a:xfrm>
            <a:off x="2329015"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Tree>
    <p:extLst>
      <p:ext uri="{BB962C8B-B14F-4D97-AF65-F5344CB8AC3E}">
        <p14:creationId xmlns:p14="http://schemas.microsoft.com/office/powerpoint/2010/main" val="38272325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Kuva/kaaviodia 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2953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petusdia valkoinen">
    <p:spTree>
      <p:nvGrpSpPr>
        <p:cNvPr id="1" name=""/>
        <p:cNvGrpSpPr/>
        <p:nvPr/>
      </p:nvGrpSpPr>
      <p:grpSpPr>
        <a:xfrm>
          <a:off x="0" y="0"/>
          <a:ext cx="0" cy="0"/>
          <a:chOff x="0" y="0"/>
          <a:chExt cx="0" cy="0"/>
        </a:xfrm>
      </p:grpSpPr>
      <p:pic>
        <p:nvPicPr>
          <p:cNvPr id="3" name="Picture 1" descr="Jyväskylän ammattikorkeakoulu, JAMK University of Applied Sciences logo">
            <a:extLst>
              <a:ext uri="{FF2B5EF4-FFF2-40B4-BE49-F238E27FC236}">
                <a16:creationId xmlns:a16="http://schemas.microsoft.com/office/drawing/2014/main" id="{10948E7E-E4CB-E34E-8863-0DD568F778E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3644" y="4980104"/>
            <a:ext cx="5391520" cy="683967"/>
          </a:xfrm>
          <a:prstGeom prst="rect">
            <a:avLst/>
          </a:prstGeom>
        </p:spPr>
      </p:pic>
    </p:spTree>
    <p:extLst>
      <p:ext uri="{BB962C8B-B14F-4D97-AF65-F5344CB8AC3E}">
        <p14:creationId xmlns:p14="http://schemas.microsoft.com/office/powerpoint/2010/main" val="40797373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Otsikko- ja sisältödia sininen">
    <p:spTree>
      <p:nvGrpSpPr>
        <p:cNvPr id="1" name=""/>
        <p:cNvGrpSpPr/>
        <p:nvPr/>
      </p:nvGrpSpPr>
      <p:grpSpPr>
        <a:xfrm>
          <a:off x="0" y="0"/>
          <a:ext cx="0" cy="0"/>
          <a:chOff x="0" y="0"/>
          <a:chExt cx="0" cy="0"/>
        </a:xfrm>
      </p:grpSpPr>
      <p:sp>
        <p:nvSpPr>
          <p:cNvPr id="10" name="Alatunnisteen paikkamerkki 4"/>
          <p:cNvSpPr>
            <a:spLocks noGrp="1"/>
          </p:cNvSpPr>
          <p:nvPr>
            <p:ph type="ftr" sz="quarter" idx="3"/>
          </p:nvPr>
        </p:nvSpPr>
        <p:spPr>
          <a:xfrm>
            <a:off x="2169244" y="6237312"/>
            <a:ext cx="5570240"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9" name="Päivämäärän paikkamerkki 3"/>
          <p:cNvSpPr>
            <a:spLocks noGrp="1"/>
          </p:cNvSpPr>
          <p:nvPr>
            <p:ph type="dt" sz="half" idx="2"/>
          </p:nvPr>
        </p:nvSpPr>
        <p:spPr>
          <a:xfrm>
            <a:off x="715292" y="6237312"/>
            <a:ext cx="1453952"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11" name="Tekstin paikkamerkki 2"/>
          <p:cNvSpPr>
            <a:spLocks noGrp="1"/>
          </p:cNvSpPr>
          <p:nvPr>
            <p:ph type="body" idx="10"/>
          </p:nvPr>
        </p:nvSpPr>
        <p:spPr>
          <a:xfrm>
            <a:off x="719402" y="2556149"/>
            <a:ext cx="10705189" cy="3105099"/>
          </a:xfrm>
          <a:prstGeom prst="rect">
            <a:avLst/>
          </a:prstGeom>
        </p:spPr>
        <p:txBody>
          <a:bodyPr anchor="t">
            <a:normAutofit/>
          </a:bodyPr>
          <a:lstStyle>
            <a:lvl1pPr marL="285750" indent="-285750">
              <a:buFont typeface="Arial"/>
              <a:buChar char="•"/>
              <a:defRPr sz="2200">
                <a:solidFill>
                  <a:schemeClr val="bg1"/>
                </a:solidFill>
              </a:defRPr>
            </a:lvl1pPr>
            <a:lvl2pPr marL="742950" indent="-285750">
              <a:buFont typeface="Arial" panose="020B0604020202020204" pitchFamily="34" charset="0"/>
              <a:buChar char="•"/>
              <a:defRPr sz="2000">
                <a:solidFill>
                  <a:schemeClr val="bg1"/>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bg1"/>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bg1"/>
                </a:solidFill>
              </a:defRPr>
            </a:lvl4pPr>
            <a:lvl5pPr marL="1828800" inden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a:p>
            <a:pPr lvl="1"/>
            <a:r>
              <a:rPr lang="fi-FI" dirty="0"/>
              <a:t>Muokkaa tekstin perustyylejä</a:t>
            </a: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a:p>
            <a:pPr marL="1657350" marR="0" lvl="3"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a:p>
            <a:pPr marL="1828800" marR="0" lvl="4"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p:txBody>
      </p:sp>
      <p:sp>
        <p:nvSpPr>
          <p:cNvPr id="8" name="Alaotsikko 2"/>
          <p:cNvSpPr>
            <a:spLocks noGrp="1"/>
          </p:cNvSpPr>
          <p:nvPr>
            <p:ph type="subTitle" idx="1"/>
          </p:nvPr>
        </p:nvSpPr>
        <p:spPr>
          <a:xfrm>
            <a:off x="725355" y="1742976"/>
            <a:ext cx="10699044" cy="576064"/>
          </a:xfrm>
          <a:prstGeom prst="rect">
            <a:avLst/>
          </a:prstGeom>
        </p:spPr>
        <p:txBody>
          <a:bodyPr>
            <a:normAutofit/>
          </a:bodyPr>
          <a:lstStyle>
            <a:lvl1pPr marL="0" indent="0" algn="l">
              <a:buNone/>
              <a:defRPr sz="3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naps.</a:t>
            </a:r>
          </a:p>
        </p:txBody>
      </p:sp>
      <p:sp>
        <p:nvSpPr>
          <p:cNvPr id="7" name="Otsikko 1"/>
          <p:cNvSpPr>
            <a:spLocks noGrp="1"/>
          </p:cNvSpPr>
          <p:nvPr>
            <p:ph type="ctrTitle"/>
          </p:nvPr>
        </p:nvSpPr>
        <p:spPr>
          <a:xfrm>
            <a:off x="725355" y="878880"/>
            <a:ext cx="10699044" cy="864096"/>
          </a:xfrm>
          <a:prstGeom prst="rect">
            <a:avLst/>
          </a:prstGeom>
        </p:spPr>
        <p:txBody>
          <a:bodyPr>
            <a:normAutofit/>
          </a:bodyPr>
          <a:lstStyle>
            <a:lvl1pPr>
              <a:defRPr sz="5000" b="1">
                <a:solidFill>
                  <a:schemeClr val="bg1"/>
                </a:solidFill>
                <a:latin typeface="+mn-lt"/>
              </a:defRPr>
            </a:lvl1pPr>
          </a:lstStyle>
          <a:p>
            <a:r>
              <a:rPr lang="fi-FI" dirty="0"/>
              <a:t>Muokkaa perustyylejä naps.</a:t>
            </a:r>
          </a:p>
        </p:txBody>
      </p:sp>
    </p:spTree>
    <p:extLst>
      <p:ext uri="{BB962C8B-B14F-4D97-AF65-F5344CB8AC3E}">
        <p14:creationId xmlns:p14="http://schemas.microsoft.com/office/powerpoint/2010/main" val="36580697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tsikko- ja sisältödia sininen">
    <p:spTree>
      <p:nvGrpSpPr>
        <p:cNvPr id="1" name=""/>
        <p:cNvGrpSpPr/>
        <p:nvPr/>
      </p:nvGrpSpPr>
      <p:grpSpPr>
        <a:xfrm>
          <a:off x="0" y="0"/>
          <a:ext cx="0" cy="0"/>
          <a:chOff x="0" y="0"/>
          <a:chExt cx="0" cy="0"/>
        </a:xfrm>
      </p:grpSpPr>
      <p:sp>
        <p:nvSpPr>
          <p:cNvPr id="10" name="Alatunnisteen paikkamerkki 4"/>
          <p:cNvSpPr>
            <a:spLocks noGrp="1"/>
          </p:cNvSpPr>
          <p:nvPr>
            <p:ph type="ftr" sz="quarter" idx="3"/>
          </p:nvPr>
        </p:nvSpPr>
        <p:spPr>
          <a:xfrm>
            <a:off x="2169244" y="6237312"/>
            <a:ext cx="5570240"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9" name="Päivämäärän paikkamerkki 3"/>
          <p:cNvSpPr>
            <a:spLocks noGrp="1"/>
          </p:cNvSpPr>
          <p:nvPr>
            <p:ph type="dt" sz="half" idx="2"/>
          </p:nvPr>
        </p:nvSpPr>
        <p:spPr>
          <a:xfrm>
            <a:off x="715292" y="6237312"/>
            <a:ext cx="1453952"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11" name="Tekstin paikkamerkki 2"/>
          <p:cNvSpPr>
            <a:spLocks noGrp="1"/>
          </p:cNvSpPr>
          <p:nvPr>
            <p:ph type="body" idx="10"/>
          </p:nvPr>
        </p:nvSpPr>
        <p:spPr>
          <a:xfrm>
            <a:off x="719402" y="2556149"/>
            <a:ext cx="10705189" cy="3105099"/>
          </a:xfrm>
          <a:prstGeom prst="rect">
            <a:avLst/>
          </a:prstGeom>
        </p:spPr>
        <p:txBody>
          <a:bodyPr anchor="t">
            <a:normAutofit/>
          </a:bodyPr>
          <a:lstStyle>
            <a:lvl1pPr marL="285750" indent="-285750">
              <a:buFont typeface="Arial"/>
              <a:buChar char="•"/>
              <a:defRPr sz="2200">
                <a:solidFill>
                  <a:schemeClr val="bg1"/>
                </a:solidFill>
              </a:defRPr>
            </a:lvl1pPr>
            <a:lvl2pPr marL="742950" indent="-285750">
              <a:buFont typeface="Arial" panose="020B0604020202020204" pitchFamily="34" charset="0"/>
              <a:buChar char="•"/>
              <a:defRPr sz="2000">
                <a:solidFill>
                  <a:schemeClr val="bg1"/>
                </a:solidFill>
              </a:defRPr>
            </a:lvl2pPr>
            <a:lvl3pPr marL="12001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800">
                <a:solidFill>
                  <a:schemeClr val="bg1"/>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bg1"/>
                </a:solidFill>
              </a:defRPr>
            </a:lvl4pPr>
            <a:lvl5pPr marL="1828800" inden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dirty="0"/>
              <a:t>Muokkaa tekstin perustyylejä</a:t>
            </a:r>
          </a:p>
          <a:p>
            <a:pPr lvl="1"/>
            <a:r>
              <a:rPr lang="fi-FI" dirty="0"/>
              <a:t>Muokkaa tekstin perustyylejä</a:t>
            </a:r>
          </a:p>
          <a:p>
            <a:pPr marL="1200150" marR="0" lvl="2"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a:p>
            <a:pPr marL="1657350" marR="0" lvl="3"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a:p>
            <a:pPr marL="1828800" marR="0" lvl="4"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lang="fi-FI" dirty="0"/>
              <a:t>Muokkaa tekstin perustyylejä</a:t>
            </a:r>
          </a:p>
        </p:txBody>
      </p:sp>
      <p:sp>
        <p:nvSpPr>
          <p:cNvPr id="8" name="Alaotsikko 2"/>
          <p:cNvSpPr>
            <a:spLocks noGrp="1"/>
          </p:cNvSpPr>
          <p:nvPr>
            <p:ph type="subTitle" idx="1"/>
          </p:nvPr>
        </p:nvSpPr>
        <p:spPr>
          <a:xfrm>
            <a:off x="725355" y="1742976"/>
            <a:ext cx="10699044" cy="576064"/>
          </a:xfrm>
          <a:prstGeom prst="rect">
            <a:avLst/>
          </a:prstGeom>
        </p:spPr>
        <p:txBody>
          <a:bodyPr>
            <a:normAutofit/>
          </a:bodyPr>
          <a:lstStyle>
            <a:lvl1pPr marL="0" indent="0" algn="l">
              <a:buNone/>
              <a:defRPr sz="3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dirty="0"/>
              <a:t>Muokkaa alaotsikon perustyyliä naps.</a:t>
            </a:r>
          </a:p>
        </p:txBody>
      </p:sp>
      <p:sp>
        <p:nvSpPr>
          <p:cNvPr id="7" name="Otsikko 1"/>
          <p:cNvSpPr>
            <a:spLocks noGrp="1"/>
          </p:cNvSpPr>
          <p:nvPr>
            <p:ph type="ctrTitle"/>
          </p:nvPr>
        </p:nvSpPr>
        <p:spPr>
          <a:xfrm>
            <a:off x="725355" y="878880"/>
            <a:ext cx="10699044" cy="864096"/>
          </a:xfrm>
          <a:prstGeom prst="rect">
            <a:avLst/>
          </a:prstGeom>
        </p:spPr>
        <p:txBody>
          <a:bodyPr>
            <a:normAutofit/>
          </a:bodyPr>
          <a:lstStyle>
            <a:lvl1pPr>
              <a:defRPr sz="5000" b="1">
                <a:solidFill>
                  <a:schemeClr val="bg1"/>
                </a:solidFill>
                <a:latin typeface="+mn-lt"/>
              </a:defRPr>
            </a:lvl1pPr>
          </a:lstStyle>
          <a:p>
            <a:r>
              <a:rPr lang="fi-FI" dirty="0"/>
              <a:t>Muokkaa perustyylejä naps.</a:t>
            </a:r>
          </a:p>
        </p:txBody>
      </p:sp>
    </p:spTree>
    <p:extLst>
      <p:ext uri="{BB962C8B-B14F-4D97-AF65-F5344CB8AC3E}">
        <p14:creationId xmlns:p14="http://schemas.microsoft.com/office/powerpoint/2010/main" val="2520809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Lopetusdia sininen">
    <p:spTree>
      <p:nvGrpSpPr>
        <p:cNvPr id="1" name=""/>
        <p:cNvGrpSpPr/>
        <p:nvPr/>
      </p:nvGrpSpPr>
      <p:grpSpPr>
        <a:xfrm>
          <a:off x="0" y="0"/>
          <a:ext cx="0" cy="0"/>
          <a:chOff x="0" y="0"/>
          <a:chExt cx="0" cy="0"/>
        </a:xfrm>
      </p:grpSpPr>
      <p:pic>
        <p:nvPicPr>
          <p:cNvPr id="5" name="Picture 4" descr="Jyväskylän ammattikorkeakoulu, JAMK University of Applied Sciences logo">
            <a:extLst>
              <a:ext uri="{FF2B5EF4-FFF2-40B4-BE49-F238E27FC236}">
                <a16:creationId xmlns:a16="http://schemas.microsoft.com/office/drawing/2014/main" id="{1DB01C81-6570-3E45-83E2-290FDFDD2B0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03650" y="4934383"/>
            <a:ext cx="5519057" cy="700147"/>
          </a:xfrm>
          <a:prstGeom prst="rect">
            <a:avLst/>
          </a:prstGeom>
        </p:spPr>
      </p:pic>
    </p:spTree>
    <p:extLst>
      <p:ext uri="{BB962C8B-B14F-4D97-AF65-F5344CB8AC3E}">
        <p14:creationId xmlns:p14="http://schemas.microsoft.com/office/powerpoint/2010/main" val="1463826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7_Custom Layout">
    <p:bg>
      <p:bgPr>
        <a:gradFill flip="none" rotWithShape="1">
          <a:gsLst>
            <a:gs pos="0">
              <a:schemeClr val="tx1"/>
            </a:gs>
            <a:gs pos="40000">
              <a:schemeClr val="tx1"/>
            </a:gs>
            <a:gs pos="83000">
              <a:schemeClr val="accent1"/>
            </a:gs>
            <a:gs pos="99000">
              <a:schemeClr val="accent1"/>
            </a:gs>
          </a:gsLst>
          <a:lin ang="27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348535"/>
            <a:ext cx="9520686" cy="1325563"/>
          </a:xfrm>
          <a:prstGeom prst="rect">
            <a:avLst/>
          </a:prstGeom>
        </p:spPr>
        <p:txBody>
          <a:bodyPr/>
          <a:lstStyle>
            <a:lvl1pPr algn="ctr">
              <a:defRPr sz="7400" b="1" i="0" baseline="0">
                <a:solidFill>
                  <a:schemeClr val="bg1"/>
                </a:solidFill>
              </a:defRPr>
            </a:lvl1pPr>
          </a:lstStyle>
          <a:p>
            <a:r>
              <a:rPr lang="en-US"/>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847399"/>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8" name="Picture 3" descr="JAMK logo">
            <a:extLst>
              <a:ext uri="{FF2B5EF4-FFF2-40B4-BE49-F238E27FC236}">
                <a16:creationId xmlns:a16="http://schemas.microsoft.com/office/drawing/2014/main" id="{571F97DD-0BDA-774B-8B17-636487A9D7C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4426" y="5874575"/>
            <a:ext cx="1543399" cy="771699"/>
          </a:xfrm>
          <a:prstGeom prst="rect">
            <a:avLst/>
          </a:prstGeom>
        </p:spPr>
      </p:pic>
    </p:spTree>
    <p:extLst>
      <p:ext uri="{BB962C8B-B14F-4D97-AF65-F5344CB8AC3E}">
        <p14:creationId xmlns:p14="http://schemas.microsoft.com/office/powerpoint/2010/main" val="37982005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Lopetusdia sininen">
    <p:bg>
      <p:bgPr>
        <a:solidFill>
          <a:schemeClr val="bg1"/>
        </a:solidFill>
        <a:effectLst/>
      </p:bgPr>
    </p:bg>
    <p:spTree>
      <p:nvGrpSpPr>
        <p:cNvPr id="1" name=""/>
        <p:cNvGrpSpPr/>
        <p:nvPr/>
      </p:nvGrpSpPr>
      <p:grpSpPr>
        <a:xfrm>
          <a:off x="0" y="0"/>
          <a:ext cx="0" cy="0"/>
          <a:chOff x="0" y="0"/>
          <a:chExt cx="0" cy="0"/>
        </a:xfrm>
      </p:grpSpPr>
      <p:sp>
        <p:nvSpPr>
          <p:cNvPr id="3" name="Suorakulmio 9">
            <a:extLst>
              <a:ext uri="{FF2B5EF4-FFF2-40B4-BE49-F238E27FC236}">
                <a16:creationId xmlns:a16="http://schemas.microsoft.com/office/drawing/2014/main" id="{67B2CF02-4D71-0347-9CDA-0D0EB67939F3}"/>
              </a:ext>
              <a:ext uri="{C183D7F6-B498-43B3-948B-1728B52AA6E4}">
                <adec:decorative xmlns:adec="http://schemas.microsoft.com/office/drawing/2017/decorative" val="1"/>
              </a:ext>
            </a:extLst>
          </p:cNvPr>
          <p:cNvSpPr/>
          <p:nvPr userDrawn="1"/>
        </p:nvSpPr>
        <p:spPr>
          <a:xfrm>
            <a:off x="0" y="1"/>
            <a:ext cx="12192000" cy="555897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6" name="Title 1">
            <a:extLst>
              <a:ext uri="{FF2B5EF4-FFF2-40B4-BE49-F238E27FC236}">
                <a16:creationId xmlns:a16="http://schemas.microsoft.com/office/drawing/2014/main" id="{73F4603F-69DF-2741-B0CC-E1814F6B5919}"/>
              </a:ext>
            </a:extLst>
          </p:cNvPr>
          <p:cNvSpPr>
            <a:spLocks noGrp="1"/>
          </p:cNvSpPr>
          <p:nvPr>
            <p:ph type="title"/>
          </p:nvPr>
        </p:nvSpPr>
        <p:spPr>
          <a:xfrm>
            <a:off x="1210574" y="1029227"/>
            <a:ext cx="9520686" cy="1325563"/>
          </a:xfrm>
          <a:prstGeom prst="rect">
            <a:avLst/>
          </a:prstGeom>
        </p:spPr>
        <p:txBody>
          <a:bodyPr/>
          <a:lstStyle>
            <a:lvl1pPr algn="ctr">
              <a:defRPr sz="7400" b="1" i="0" baseline="0">
                <a:solidFill>
                  <a:schemeClr val="bg1"/>
                </a:solidFill>
                <a:latin typeface="+mn-lt"/>
              </a:defRPr>
            </a:lvl1pPr>
          </a:lstStyle>
          <a:p>
            <a:r>
              <a:rPr lang="en-GB" dirty="0"/>
              <a:t>Click to edit Master title style</a:t>
            </a:r>
            <a:endParaRPr lang="fi-FI" dirty="0"/>
          </a:p>
        </p:txBody>
      </p:sp>
      <p:sp>
        <p:nvSpPr>
          <p:cNvPr id="7" name="Alaotsikko 2">
            <a:extLst>
              <a:ext uri="{FF2B5EF4-FFF2-40B4-BE49-F238E27FC236}">
                <a16:creationId xmlns:a16="http://schemas.microsoft.com/office/drawing/2014/main" id="{7168FB69-F858-1D4A-BCF1-3B50CCE86D61}"/>
              </a:ext>
            </a:extLst>
          </p:cNvPr>
          <p:cNvSpPr>
            <a:spLocks noGrp="1"/>
          </p:cNvSpPr>
          <p:nvPr>
            <p:ph type="subTitle" idx="1"/>
          </p:nvPr>
        </p:nvSpPr>
        <p:spPr>
          <a:xfrm>
            <a:off x="1210574" y="3374399"/>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fi-FI" dirty="0"/>
          </a:p>
        </p:txBody>
      </p:sp>
      <p:pic>
        <p:nvPicPr>
          <p:cNvPr id="8" name="Picture 3" descr="JAMK logo">
            <a:extLst>
              <a:ext uri="{FF2B5EF4-FFF2-40B4-BE49-F238E27FC236}">
                <a16:creationId xmlns:a16="http://schemas.microsoft.com/office/drawing/2014/main" id="{2A2DD9A2-02AD-8148-8D40-A98B0C7B8BF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363200" y="5860310"/>
            <a:ext cx="1445406" cy="722704"/>
          </a:xfrm>
          <a:prstGeom prst="rect">
            <a:avLst/>
          </a:prstGeom>
        </p:spPr>
      </p:pic>
    </p:spTree>
    <p:extLst>
      <p:ext uri="{BB962C8B-B14F-4D97-AF65-F5344CB8AC3E}">
        <p14:creationId xmlns:p14="http://schemas.microsoft.com/office/powerpoint/2010/main" val="2095918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8_Custom Layout">
    <p:spTree>
      <p:nvGrpSpPr>
        <p:cNvPr id="1" name=""/>
        <p:cNvGrpSpPr/>
        <p:nvPr/>
      </p:nvGrpSpPr>
      <p:grpSpPr>
        <a:xfrm>
          <a:off x="0" y="0"/>
          <a:ext cx="0" cy="0"/>
          <a:chOff x="0" y="0"/>
          <a:chExt cx="0" cy="0"/>
        </a:xfrm>
      </p:grpSpPr>
      <p:sp>
        <p:nvSpPr>
          <p:cNvPr id="7" name="Suorakulmio 9">
            <a:extLst>
              <a:ext uri="{FF2B5EF4-FFF2-40B4-BE49-F238E27FC236}">
                <a16:creationId xmlns:a16="http://schemas.microsoft.com/office/drawing/2014/main" id="{929867C7-70E4-524F-8F04-75E75A71768C}"/>
              </a:ext>
              <a:ext uri="{C183D7F6-B498-43B3-948B-1728B52AA6E4}">
                <adec:decorative xmlns:adec="http://schemas.microsoft.com/office/drawing/2017/decorative" val="1"/>
              </a:ext>
            </a:extLst>
          </p:cNvPr>
          <p:cNvSpPr/>
          <p:nvPr userDrawn="1"/>
        </p:nvSpPr>
        <p:spPr>
          <a:xfrm>
            <a:off x="0" y="0"/>
            <a:ext cx="12192000" cy="5558971"/>
          </a:xfrm>
          <a:prstGeom prst="rect">
            <a:avLst/>
          </a:prstGeom>
          <a:gradFill>
            <a:gsLst>
              <a:gs pos="0">
                <a:schemeClr val="tx1"/>
              </a:gs>
              <a:gs pos="40000">
                <a:schemeClr val="tx1"/>
              </a:gs>
              <a:gs pos="83000">
                <a:schemeClr val="accent1"/>
              </a:gs>
              <a:gs pos="99000">
                <a:schemeClr val="accent1"/>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029227"/>
            <a:ext cx="9520686" cy="1325563"/>
          </a:xfrm>
          <a:prstGeom prst="rect">
            <a:avLst/>
          </a:prstGeom>
        </p:spPr>
        <p:txBody>
          <a:bodyPr/>
          <a:lstStyle>
            <a:lvl1pPr algn="ctr">
              <a:defRPr sz="7400" b="1" i="0" baseline="0">
                <a:solidFill>
                  <a:schemeClr val="bg1"/>
                </a:solidFill>
              </a:defRPr>
            </a:lvl1pPr>
          </a:lstStyle>
          <a:p>
            <a:r>
              <a:rPr lang="en-US"/>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374399"/>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528091"/>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9" name="Picture 3" descr="JAMK logo">
            <a:extLst>
              <a:ext uri="{FF2B5EF4-FFF2-40B4-BE49-F238E27FC236}">
                <a16:creationId xmlns:a16="http://schemas.microsoft.com/office/drawing/2014/main" id="{C1E15A88-7779-0C4E-9684-E5AA42180C8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79100" y="5889340"/>
            <a:ext cx="1273047" cy="636524"/>
          </a:xfrm>
          <a:prstGeom prst="rect">
            <a:avLst/>
          </a:prstGeom>
        </p:spPr>
      </p:pic>
    </p:spTree>
    <p:extLst>
      <p:ext uri="{BB962C8B-B14F-4D97-AF65-F5344CB8AC3E}">
        <p14:creationId xmlns:p14="http://schemas.microsoft.com/office/powerpoint/2010/main" val="965561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Custom Layout">
    <p:bg>
      <p:bgPr>
        <a:gradFill>
          <a:gsLst>
            <a:gs pos="0">
              <a:schemeClr val="tx1"/>
            </a:gs>
            <a:gs pos="41000">
              <a:schemeClr val="tx1"/>
            </a:gs>
            <a:gs pos="83000">
              <a:schemeClr val="accent1"/>
            </a:gs>
            <a:gs pos="99000">
              <a:schemeClr val="accent1"/>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en-US"/>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025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9" name="Picture 3" descr="JAMK logo">
            <a:extLst>
              <a:ext uri="{FF2B5EF4-FFF2-40B4-BE49-F238E27FC236}">
                <a16:creationId xmlns:a16="http://schemas.microsoft.com/office/drawing/2014/main" id="{D8A8063F-7A17-E847-82FE-D6CC314F761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2770109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en-US"/>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5898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10" name="Picture 3" descr="JAMK logo">
            <a:extLst>
              <a:ext uri="{FF2B5EF4-FFF2-40B4-BE49-F238E27FC236}">
                <a16:creationId xmlns:a16="http://schemas.microsoft.com/office/drawing/2014/main" id="{EC307230-6FA4-424E-BFCD-A7155CCA9A1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3683989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2_Custom Layout">
    <p:bg>
      <p:bgPr>
        <a:solidFill>
          <a:schemeClr val="tx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1F9C661-85FC-2C46-B6C7-3C02B0141697}"/>
              </a:ex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6717" r="11764" b="4599"/>
          <a:stretch/>
        </p:blipFill>
        <p:spPr>
          <a:xfrm>
            <a:off x="7982519" y="-1"/>
            <a:ext cx="4209482" cy="6858001"/>
          </a:xfrm>
          <a:prstGeom prst="rect">
            <a:avLst/>
          </a:prstGeom>
        </p:spPr>
      </p:pic>
      <p:sp>
        <p:nvSpPr>
          <p:cNvPr id="12" name="Title 1">
            <a:extLst>
              <a:ext uri="{FF2B5EF4-FFF2-40B4-BE49-F238E27FC236}">
                <a16:creationId xmlns:a16="http://schemas.microsoft.com/office/drawing/2014/main" id="{792E7A09-25E3-ED44-823F-AB6958F7A070}"/>
              </a:ext>
            </a:extLst>
          </p:cNvPr>
          <p:cNvSpPr>
            <a:spLocks noGrp="1"/>
          </p:cNvSpPr>
          <p:nvPr>
            <p:ph type="title"/>
          </p:nvPr>
        </p:nvSpPr>
        <p:spPr>
          <a:xfrm>
            <a:off x="877149" y="1097081"/>
            <a:ext cx="5841152" cy="1325563"/>
          </a:xfrm>
          <a:prstGeom prst="rect">
            <a:avLst/>
          </a:prstGeom>
        </p:spPr>
        <p:txBody>
          <a:bodyPr/>
          <a:lstStyle>
            <a:lvl1pPr algn="l">
              <a:defRPr sz="5800" b="1" i="0" baseline="0">
                <a:solidFill>
                  <a:schemeClr val="bg1"/>
                </a:solidFill>
              </a:defRPr>
            </a:lvl1pPr>
          </a:lstStyle>
          <a:p>
            <a:r>
              <a:rPr lang="en-US"/>
              <a:t>Click to edit Master title style</a:t>
            </a:r>
            <a:endParaRPr lang="fi-FI" dirty="0"/>
          </a:p>
        </p:txBody>
      </p:sp>
      <p:sp>
        <p:nvSpPr>
          <p:cNvPr id="13" name="Alaotsikko 2">
            <a:extLst>
              <a:ext uri="{FF2B5EF4-FFF2-40B4-BE49-F238E27FC236}">
                <a16:creationId xmlns:a16="http://schemas.microsoft.com/office/drawing/2014/main" id="{E74052FB-1624-FE48-98E7-FEFB00A6C8BB}"/>
              </a:ext>
            </a:extLst>
          </p:cNvPr>
          <p:cNvSpPr>
            <a:spLocks noGrp="1"/>
          </p:cNvSpPr>
          <p:nvPr>
            <p:ph type="subTitle" idx="1"/>
          </p:nvPr>
        </p:nvSpPr>
        <p:spPr>
          <a:xfrm>
            <a:off x="877149" y="2921553"/>
            <a:ext cx="5841152" cy="648072"/>
          </a:xfrm>
          <a:prstGeom prst="rect">
            <a:avLst/>
          </a:prstGeom>
        </p:spPr>
        <p:txBody>
          <a:bodyPr>
            <a:normAutofit/>
          </a:bodyPr>
          <a:lstStyle>
            <a:lvl1pPr marL="0" indent="0" algn="l">
              <a:buNone/>
              <a:defRPr sz="2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14" name="Tekstin paikkamerkki 2">
            <a:extLst>
              <a:ext uri="{FF2B5EF4-FFF2-40B4-BE49-F238E27FC236}">
                <a16:creationId xmlns:a16="http://schemas.microsoft.com/office/drawing/2014/main" id="{90E19B32-2364-234E-A420-95315E246963}"/>
              </a:ext>
            </a:extLst>
          </p:cNvPr>
          <p:cNvSpPr>
            <a:spLocks noGrp="1"/>
          </p:cNvSpPr>
          <p:nvPr>
            <p:ph type="body" idx="10"/>
          </p:nvPr>
        </p:nvSpPr>
        <p:spPr>
          <a:xfrm>
            <a:off x="877149" y="3705783"/>
            <a:ext cx="5841152" cy="854580"/>
          </a:xfrm>
          <a:prstGeom prst="rect">
            <a:avLst/>
          </a:prstGeom>
        </p:spPr>
        <p:txBody>
          <a:bodyPr anchor="t">
            <a:normAutofit/>
          </a:bodyPr>
          <a:lstStyle>
            <a:lvl1pPr marL="0" indent="0" algn="l">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15" name="Picture 14" descr="Jyväskylän ammattikorkeakoulu, JAMK University of Applied Sciences logo">
            <a:extLst>
              <a:ext uri="{FF2B5EF4-FFF2-40B4-BE49-F238E27FC236}">
                <a16:creationId xmlns:a16="http://schemas.microsoft.com/office/drawing/2014/main" id="{EFE23272-400E-5F44-AF29-8062EEE4190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77148" y="5564519"/>
            <a:ext cx="3544951" cy="449712"/>
          </a:xfrm>
          <a:prstGeom prst="rect">
            <a:avLst/>
          </a:prstGeom>
        </p:spPr>
      </p:pic>
    </p:spTree>
    <p:extLst>
      <p:ext uri="{BB962C8B-B14F-4D97-AF65-F5344CB8AC3E}">
        <p14:creationId xmlns:p14="http://schemas.microsoft.com/office/powerpoint/2010/main" val="3257325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3_Custom Layout">
    <p:bg>
      <p:bgPr>
        <a:gradFill flip="none" rotWithShape="1">
          <a:gsLst>
            <a:gs pos="0">
              <a:schemeClr val="tx1"/>
            </a:gs>
            <a:gs pos="37000">
              <a:schemeClr val="tx1"/>
            </a:gs>
            <a:gs pos="83000">
              <a:schemeClr val="accent3"/>
            </a:gs>
            <a:gs pos="99000">
              <a:schemeClr val="accent3"/>
            </a:gs>
          </a:gsLst>
          <a:lin ang="2700000" scaled="1"/>
          <a:tileRect/>
        </a:gra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E5AD52F-2AB4-7C43-A9BD-390EF63312A2}"/>
              </a:ext>
            </a:extLst>
          </p:cNvPr>
          <p:cNvSpPr>
            <a:spLocks noGrp="1"/>
          </p:cNvSpPr>
          <p:nvPr>
            <p:ph type="title"/>
          </p:nvPr>
        </p:nvSpPr>
        <p:spPr>
          <a:xfrm>
            <a:off x="1210574" y="1348535"/>
            <a:ext cx="9520686" cy="1325563"/>
          </a:xfrm>
          <a:prstGeom prst="rect">
            <a:avLst/>
          </a:prstGeom>
        </p:spPr>
        <p:txBody>
          <a:bodyPr/>
          <a:lstStyle>
            <a:lvl1pPr algn="ctr">
              <a:defRPr sz="7400" b="1" i="0" baseline="0">
                <a:solidFill>
                  <a:schemeClr val="bg1"/>
                </a:solidFill>
              </a:defRPr>
            </a:lvl1pPr>
          </a:lstStyle>
          <a:p>
            <a:r>
              <a:rPr lang="en-US"/>
              <a:t>Click to edit Master title style</a:t>
            </a:r>
            <a:endParaRPr lang="fi-FI" dirty="0"/>
          </a:p>
        </p:txBody>
      </p:sp>
      <p:sp>
        <p:nvSpPr>
          <p:cNvPr id="7" name="Alaotsikko 2">
            <a:extLst>
              <a:ext uri="{FF2B5EF4-FFF2-40B4-BE49-F238E27FC236}">
                <a16:creationId xmlns:a16="http://schemas.microsoft.com/office/drawing/2014/main" id="{8F968CFA-EDB4-EE4E-A52B-C136D1AC71A5}"/>
              </a:ext>
            </a:extLst>
          </p:cNvPr>
          <p:cNvSpPr>
            <a:spLocks noGrp="1"/>
          </p:cNvSpPr>
          <p:nvPr>
            <p:ph type="subTitle" idx="1"/>
          </p:nvPr>
        </p:nvSpPr>
        <p:spPr>
          <a:xfrm>
            <a:off x="1210574" y="3693707"/>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pic>
        <p:nvPicPr>
          <p:cNvPr id="6" name="Picture 3" descr="JAMK logo">
            <a:extLst>
              <a:ext uri="{FF2B5EF4-FFF2-40B4-BE49-F238E27FC236}">
                <a16:creationId xmlns:a16="http://schemas.microsoft.com/office/drawing/2014/main" id="{B80BB0DA-8924-BD4F-8DA9-86C5DE159F2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4426" y="5874575"/>
            <a:ext cx="1543399" cy="771699"/>
          </a:xfrm>
          <a:prstGeom prst="rect">
            <a:avLst/>
          </a:prstGeom>
        </p:spPr>
      </p:pic>
      <p:sp>
        <p:nvSpPr>
          <p:cNvPr id="8" name="Tekstin paikkamerkki 2">
            <a:extLst>
              <a:ext uri="{FF2B5EF4-FFF2-40B4-BE49-F238E27FC236}">
                <a16:creationId xmlns:a16="http://schemas.microsoft.com/office/drawing/2014/main" id="{143FF6FB-AD0E-7D47-B01F-AE492FB32267}"/>
              </a:ext>
            </a:extLst>
          </p:cNvPr>
          <p:cNvSpPr>
            <a:spLocks noGrp="1"/>
          </p:cNvSpPr>
          <p:nvPr>
            <p:ph type="body" idx="10"/>
          </p:nvPr>
        </p:nvSpPr>
        <p:spPr>
          <a:xfrm>
            <a:off x="1210574" y="4847399"/>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319821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0_Custom Layout">
    <p:spTree>
      <p:nvGrpSpPr>
        <p:cNvPr id="1" name=""/>
        <p:cNvGrpSpPr/>
        <p:nvPr/>
      </p:nvGrpSpPr>
      <p:grpSpPr>
        <a:xfrm>
          <a:off x="0" y="0"/>
          <a:ext cx="0" cy="0"/>
          <a:chOff x="0" y="0"/>
          <a:chExt cx="0" cy="0"/>
        </a:xfrm>
      </p:grpSpPr>
      <p:sp>
        <p:nvSpPr>
          <p:cNvPr id="7" name="Suorakulmio 9">
            <a:extLst>
              <a:ext uri="{FF2B5EF4-FFF2-40B4-BE49-F238E27FC236}">
                <a16:creationId xmlns:a16="http://schemas.microsoft.com/office/drawing/2014/main" id="{929867C7-70E4-524F-8F04-75E75A71768C}"/>
              </a:ext>
              <a:ext uri="{C183D7F6-B498-43B3-948B-1728B52AA6E4}">
                <adec:decorative xmlns:adec="http://schemas.microsoft.com/office/drawing/2017/decorative" val="1"/>
              </a:ext>
            </a:extLst>
          </p:cNvPr>
          <p:cNvSpPr/>
          <p:nvPr userDrawn="1"/>
        </p:nvSpPr>
        <p:spPr>
          <a:xfrm>
            <a:off x="0" y="1"/>
            <a:ext cx="12192000" cy="5558970"/>
          </a:xfrm>
          <a:prstGeom prst="rect">
            <a:avLst/>
          </a:prstGeom>
          <a:gradFill>
            <a:gsLst>
              <a:gs pos="0">
                <a:schemeClr val="tx1"/>
              </a:gs>
              <a:gs pos="40000">
                <a:schemeClr val="tx1"/>
              </a:gs>
              <a:gs pos="83000">
                <a:schemeClr val="accent3"/>
              </a:gs>
              <a:gs pos="99000">
                <a:schemeClr val="accent3"/>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1210574" y="1029227"/>
            <a:ext cx="9520686" cy="1325563"/>
          </a:xfrm>
          <a:prstGeom prst="rect">
            <a:avLst/>
          </a:prstGeom>
        </p:spPr>
        <p:txBody>
          <a:bodyPr/>
          <a:lstStyle>
            <a:lvl1pPr algn="ctr">
              <a:defRPr sz="7400" b="1" i="0" baseline="0">
                <a:solidFill>
                  <a:schemeClr val="bg1"/>
                </a:solidFill>
              </a:defRPr>
            </a:lvl1pPr>
          </a:lstStyle>
          <a:p>
            <a:r>
              <a:rPr lang="en-US"/>
              <a:t>Click to edit Master title style</a:t>
            </a:r>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1210574" y="3374399"/>
            <a:ext cx="9520686" cy="648072"/>
          </a:xfrm>
          <a:prstGeom prst="rect">
            <a:avLst/>
          </a:prstGeom>
        </p:spPr>
        <p:txBody>
          <a:bodyPr>
            <a:normAutofit/>
          </a:bodyPr>
          <a:lstStyle>
            <a:lvl1pPr marL="0" indent="0" algn="ctr">
              <a:buNone/>
              <a:defRPr sz="36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24" name="Tekstin paikkamerkki 2">
            <a:extLst>
              <a:ext uri="{FF2B5EF4-FFF2-40B4-BE49-F238E27FC236}">
                <a16:creationId xmlns:a16="http://schemas.microsoft.com/office/drawing/2014/main" id="{F90B7C52-D3D4-3342-BC45-8BF2A7CB7BF8}"/>
              </a:ext>
            </a:extLst>
          </p:cNvPr>
          <p:cNvSpPr>
            <a:spLocks noGrp="1"/>
          </p:cNvSpPr>
          <p:nvPr>
            <p:ph type="body" idx="10"/>
          </p:nvPr>
        </p:nvSpPr>
        <p:spPr>
          <a:xfrm>
            <a:off x="1210574" y="4528091"/>
            <a:ext cx="9520686" cy="854580"/>
          </a:xfrm>
          <a:prstGeom prst="rect">
            <a:avLst/>
          </a:prstGeom>
        </p:spPr>
        <p:txBody>
          <a:bodyPr anchor="t">
            <a:normAutofit/>
          </a:bodyPr>
          <a:lstStyle>
            <a:lvl1pPr marL="0" indent="0" algn="ctr">
              <a:buFont typeface="Arial"/>
              <a:buNone/>
              <a:defRPr sz="1800">
                <a:solidFill>
                  <a:schemeClr val="bg1"/>
                </a:solidFill>
              </a:defRPr>
            </a:lvl1pPr>
            <a:lvl2pPr marL="457200" indent="0" algn="ctr">
              <a:buFont typeface="Arial" panose="020B0604020202020204" pitchFamily="34" charset="0"/>
              <a:buNone/>
              <a:defRPr sz="1600">
                <a:solidFill>
                  <a:schemeClr val="bg1"/>
                </a:solidFill>
              </a:defRPr>
            </a:lvl2pPr>
            <a:lvl3pPr marL="914400" indent="0" algn="ctr">
              <a:buFont typeface="Arial" panose="020B0604020202020204" pitchFamily="34" charset="0"/>
              <a:buNone/>
              <a:defRPr sz="1400">
                <a:solidFill>
                  <a:schemeClr val="bg1"/>
                </a:solidFill>
              </a:defRPr>
            </a:lvl3pPr>
            <a:lvl4pPr marL="1371600" marR="0" indent="0" algn="ctr" defTabSz="914400" rtl="0" eaLnBrk="1" fontAlgn="auto" latinLnBrk="0" hangingPunct="1">
              <a:lnSpc>
                <a:spcPct val="90000"/>
              </a:lnSpc>
              <a:spcBef>
                <a:spcPts val="500"/>
              </a:spcBef>
              <a:spcAft>
                <a:spcPts val="0"/>
              </a:spcAft>
              <a:buClrTx/>
              <a:buSzTx/>
              <a:buFont typeface="Arial" panose="020B0604020202020204" pitchFamily="34" charset="0"/>
              <a:buNone/>
              <a:tabLst/>
              <a:defRPr sz="1400">
                <a:solidFill>
                  <a:schemeClr val="bg1"/>
                </a:solidFill>
              </a:defRPr>
            </a:lvl4pPr>
            <a:lvl5pPr marL="1828800" indent="0" algn="ctr">
              <a:buFont typeface="Arial" panose="020B0604020202020204" pitchFamily="34" charset="0"/>
              <a:buNone/>
              <a:defRPr sz="1400">
                <a:solidFill>
                  <a:schemeClr val="bg1"/>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pic>
        <p:nvPicPr>
          <p:cNvPr id="9" name="Picture 3" descr="JAMK logo">
            <a:extLst>
              <a:ext uri="{FF2B5EF4-FFF2-40B4-BE49-F238E27FC236}">
                <a16:creationId xmlns:a16="http://schemas.microsoft.com/office/drawing/2014/main" id="{4A364B59-3F1C-0A4C-9413-6F7BBBDCA33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79100" y="5889340"/>
            <a:ext cx="1273047" cy="636524"/>
          </a:xfrm>
          <a:prstGeom prst="rect">
            <a:avLst/>
          </a:prstGeom>
        </p:spPr>
      </p:pic>
    </p:spTree>
    <p:extLst>
      <p:ext uri="{BB962C8B-B14F-4D97-AF65-F5344CB8AC3E}">
        <p14:creationId xmlns:p14="http://schemas.microsoft.com/office/powerpoint/2010/main" val="1662448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5_Custom Layout">
    <p:bg>
      <p:bgPr>
        <a:gradFill>
          <a:gsLst>
            <a:gs pos="0">
              <a:schemeClr val="tx1"/>
            </a:gs>
            <a:gs pos="41000">
              <a:schemeClr val="tx1"/>
            </a:gs>
            <a:gs pos="83000">
              <a:schemeClr val="accent3"/>
            </a:gs>
            <a:gs pos="99000">
              <a:schemeClr val="accent3"/>
            </a:gs>
          </a:gsLst>
          <a:lin ang="2700000" scaled="1"/>
        </a:gradFill>
        <a:effectLst/>
      </p:bgPr>
    </p:bg>
    <p:spTree>
      <p:nvGrpSpPr>
        <p:cNvPr id="1" name=""/>
        <p:cNvGrpSpPr/>
        <p:nvPr/>
      </p:nvGrpSpPr>
      <p:grpSpPr>
        <a:xfrm>
          <a:off x="0" y="0"/>
          <a:ext cx="0" cy="0"/>
          <a:chOff x="0" y="0"/>
          <a:chExt cx="0" cy="0"/>
        </a:xfrm>
      </p:grpSpPr>
      <p:sp>
        <p:nvSpPr>
          <p:cNvPr id="5" name="Suorakulmio 9">
            <a:extLst>
              <a:ext uri="{FF2B5EF4-FFF2-40B4-BE49-F238E27FC236}">
                <a16:creationId xmlns:a16="http://schemas.microsoft.com/office/drawing/2014/main" id="{F5C230DF-81C0-7B4D-818E-B322AA1F2AD4}"/>
              </a:ext>
              <a:ext uri="{C183D7F6-B498-43B3-948B-1728B52AA6E4}">
                <adec:decorative xmlns:adec="http://schemas.microsoft.com/office/drawing/2017/decorative" val="1"/>
              </a:ext>
            </a:extLst>
          </p:cNvPr>
          <p:cNvSpPr/>
          <p:nvPr userDrawn="1"/>
        </p:nvSpPr>
        <p:spPr>
          <a:xfrm>
            <a:off x="345057" y="414067"/>
            <a:ext cx="11455879" cy="60902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FI"/>
          </a:p>
        </p:txBody>
      </p:sp>
      <p:sp>
        <p:nvSpPr>
          <p:cNvPr id="2" name="Title 1">
            <a:extLst>
              <a:ext uri="{FF2B5EF4-FFF2-40B4-BE49-F238E27FC236}">
                <a16:creationId xmlns:a16="http://schemas.microsoft.com/office/drawing/2014/main" id="{A09FE349-2197-8C4D-B828-C36B5DFA1D40}"/>
              </a:ext>
            </a:extLst>
          </p:cNvPr>
          <p:cNvSpPr>
            <a:spLocks noGrp="1"/>
          </p:cNvSpPr>
          <p:nvPr>
            <p:ph type="title"/>
          </p:nvPr>
        </p:nvSpPr>
        <p:spPr>
          <a:xfrm>
            <a:off x="772065" y="906356"/>
            <a:ext cx="10511286" cy="818927"/>
          </a:xfrm>
          <a:prstGeom prst="rect">
            <a:avLst/>
          </a:prstGeom>
        </p:spPr>
        <p:txBody>
          <a:bodyPr/>
          <a:lstStyle>
            <a:lvl1pPr>
              <a:defRPr sz="5400" b="1" i="0" baseline="0"/>
            </a:lvl1pPr>
          </a:lstStyle>
          <a:p>
            <a:r>
              <a:rPr lang="en-US"/>
              <a:t>Click to edit Master title style</a:t>
            </a:r>
            <a:endParaRPr lang="fi-FI" dirty="0"/>
          </a:p>
        </p:txBody>
      </p:sp>
      <p:sp>
        <p:nvSpPr>
          <p:cNvPr id="3" name="Date Placeholder 2">
            <a:extLst>
              <a:ext uri="{FF2B5EF4-FFF2-40B4-BE49-F238E27FC236}">
                <a16:creationId xmlns:a16="http://schemas.microsoft.com/office/drawing/2014/main" id="{A8E1C406-DC64-DB46-A3A3-7FF978685CD7}"/>
              </a:ext>
            </a:extLst>
          </p:cNvPr>
          <p:cNvSpPr>
            <a:spLocks noGrp="1"/>
          </p:cNvSpPr>
          <p:nvPr>
            <p:ph type="dt" sz="half" idx="10"/>
          </p:nvPr>
        </p:nvSpPr>
        <p:spPr>
          <a:xfrm>
            <a:off x="766101" y="5926762"/>
            <a:ext cx="1453952" cy="404664"/>
          </a:xfrm>
        </p:spPr>
        <p:txBody>
          <a:bodyPr/>
          <a:lstStyle/>
          <a:p>
            <a:endParaRPr lang="fi-FI" dirty="0"/>
          </a:p>
        </p:txBody>
      </p:sp>
      <p:sp>
        <p:nvSpPr>
          <p:cNvPr id="4" name="Footer Placeholder 3">
            <a:extLst>
              <a:ext uri="{FF2B5EF4-FFF2-40B4-BE49-F238E27FC236}">
                <a16:creationId xmlns:a16="http://schemas.microsoft.com/office/drawing/2014/main" id="{E34A3D7A-E702-484C-AE34-D3F55E782311}"/>
              </a:ext>
            </a:extLst>
          </p:cNvPr>
          <p:cNvSpPr>
            <a:spLocks noGrp="1"/>
          </p:cNvSpPr>
          <p:nvPr>
            <p:ph type="ftr" sz="quarter" idx="11"/>
          </p:nvPr>
        </p:nvSpPr>
        <p:spPr>
          <a:xfrm>
            <a:off x="2292061" y="5926762"/>
            <a:ext cx="5570240" cy="404664"/>
          </a:xfrm>
        </p:spPr>
        <p:txBody>
          <a:bodyPr/>
          <a:lstStyle/>
          <a:p>
            <a:endParaRPr lang="fi-FI" dirty="0"/>
          </a:p>
        </p:txBody>
      </p:sp>
      <p:sp>
        <p:nvSpPr>
          <p:cNvPr id="6" name="Alaotsikko 2">
            <a:extLst>
              <a:ext uri="{FF2B5EF4-FFF2-40B4-BE49-F238E27FC236}">
                <a16:creationId xmlns:a16="http://schemas.microsoft.com/office/drawing/2014/main" id="{0C7BE6FE-2453-E740-86C2-E764F5EA2BD3}"/>
              </a:ext>
            </a:extLst>
          </p:cNvPr>
          <p:cNvSpPr>
            <a:spLocks noGrp="1"/>
          </p:cNvSpPr>
          <p:nvPr>
            <p:ph type="subTitle" idx="1"/>
          </p:nvPr>
        </p:nvSpPr>
        <p:spPr>
          <a:xfrm>
            <a:off x="772065" y="1738262"/>
            <a:ext cx="10511286" cy="648072"/>
          </a:xfrm>
          <a:prstGeom prst="rect">
            <a:avLst/>
          </a:prstGeom>
        </p:spPr>
        <p:txBody>
          <a:bodyPr>
            <a:normAutofit/>
          </a:bodyPr>
          <a:lstStyle>
            <a:lvl1pPr marL="0" indent="0" algn="l">
              <a:buNone/>
              <a:defRPr sz="3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dirty="0"/>
          </a:p>
        </p:txBody>
      </p:sp>
      <p:sp>
        <p:nvSpPr>
          <p:cNvPr id="8" name="Tekstin paikkamerkki 2">
            <a:extLst>
              <a:ext uri="{FF2B5EF4-FFF2-40B4-BE49-F238E27FC236}">
                <a16:creationId xmlns:a16="http://schemas.microsoft.com/office/drawing/2014/main" id="{9F37ACCC-1AD2-894A-B6CB-EDDCA4516775}"/>
              </a:ext>
            </a:extLst>
          </p:cNvPr>
          <p:cNvSpPr>
            <a:spLocks noGrp="1"/>
          </p:cNvSpPr>
          <p:nvPr>
            <p:ph type="body" idx="12"/>
          </p:nvPr>
        </p:nvSpPr>
        <p:spPr>
          <a:xfrm>
            <a:off x="768550" y="2615213"/>
            <a:ext cx="10514802" cy="2803128"/>
          </a:xfrm>
          <a:prstGeom prst="rect">
            <a:avLst/>
          </a:prstGeom>
        </p:spPr>
        <p:txBody>
          <a:bodyPr anchor="t">
            <a:normAutofit/>
          </a:bodyPr>
          <a:lstStyle>
            <a:lvl1pPr marL="285750" indent="-285750">
              <a:buFont typeface="Arial"/>
              <a:buChar char="•"/>
              <a:defRPr sz="2200">
                <a:solidFill>
                  <a:schemeClr val="tx2"/>
                </a:solidFill>
              </a:defRPr>
            </a:lvl1pPr>
            <a:lvl2pPr marL="742950" indent="-285750">
              <a:buFont typeface="Arial" panose="020B0604020202020204" pitchFamily="34" charset="0"/>
              <a:buChar char="•"/>
              <a:defRPr sz="2000">
                <a:solidFill>
                  <a:schemeClr val="tx2"/>
                </a:solidFill>
              </a:defRPr>
            </a:lvl2pPr>
            <a:lvl3pPr marL="1200150" indent="-285750">
              <a:buFont typeface="Arial" panose="020B0604020202020204" pitchFamily="34" charset="0"/>
              <a:buChar char="•"/>
              <a:defRPr sz="1800">
                <a:solidFill>
                  <a:schemeClr val="tx2"/>
                </a:solidFill>
              </a:defRPr>
            </a:lvl3pPr>
            <a:lvl4pPr marL="1657350" marR="0" indent="-28575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1600">
                <a:solidFill>
                  <a:schemeClr val="tx2"/>
                </a:solidFill>
              </a:defRPr>
            </a:lvl4pPr>
            <a:lvl5pPr marL="2114550" indent="-285750">
              <a:buFont typeface="Arial" panose="020B0604020202020204" pitchFamily="34" charset="0"/>
              <a:buChar char="•"/>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dirty="0"/>
          </a:p>
        </p:txBody>
      </p:sp>
      <p:pic>
        <p:nvPicPr>
          <p:cNvPr id="10" name="Picture 3" descr="JAMK logo">
            <a:extLst>
              <a:ext uri="{FF2B5EF4-FFF2-40B4-BE49-F238E27FC236}">
                <a16:creationId xmlns:a16="http://schemas.microsoft.com/office/drawing/2014/main" id="{F01650AF-5566-7C4B-8FD1-C7AB19C63BA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299700" y="5694902"/>
            <a:ext cx="1273047" cy="636524"/>
          </a:xfrm>
          <a:prstGeom prst="rect">
            <a:avLst/>
          </a:prstGeom>
        </p:spPr>
      </p:pic>
    </p:spTree>
    <p:extLst>
      <p:ext uri="{BB962C8B-B14F-4D97-AF65-F5344CB8AC3E}">
        <p14:creationId xmlns:p14="http://schemas.microsoft.com/office/powerpoint/2010/main" val="4102573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5" Type="http://schemas.openxmlformats.org/officeDocument/2006/relationships/image" Target="../media/image4.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Päivämäärän paikkamerkki 3"/>
          <p:cNvSpPr>
            <a:spLocks noGrp="1"/>
          </p:cNvSpPr>
          <p:nvPr>
            <p:ph type="dt" sz="half" idx="2"/>
          </p:nvPr>
        </p:nvSpPr>
        <p:spPr>
          <a:xfrm>
            <a:off x="816901" y="6237312"/>
            <a:ext cx="1453952"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sp>
        <p:nvSpPr>
          <p:cNvPr id="10" name="Alatunnisteen paikkamerkki 4"/>
          <p:cNvSpPr>
            <a:spLocks noGrp="1"/>
          </p:cNvSpPr>
          <p:nvPr>
            <p:ph type="ftr" sz="quarter" idx="3"/>
          </p:nvPr>
        </p:nvSpPr>
        <p:spPr>
          <a:xfrm>
            <a:off x="2342861" y="6237312"/>
            <a:ext cx="5570240" cy="40466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i-FI" dirty="0"/>
          </a:p>
        </p:txBody>
      </p:sp>
      <p:pic>
        <p:nvPicPr>
          <p:cNvPr id="11" name="Picture 3" descr="JAMK logo"/>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10579100" y="6005452"/>
            <a:ext cx="1273047" cy="636524"/>
          </a:xfrm>
          <a:prstGeom prst="rect">
            <a:avLst/>
          </a:prstGeom>
        </p:spPr>
      </p:pic>
    </p:spTree>
    <p:extLst>
      <p:ext uri="{BB962C8B-B14F-4D97-AF65-F5344CB8AC3E}">
        <p14:creationId xmlns:p14="http://schemas.microsoft.com/office/powerpoint/2010/main" val="1923229604"/>
      </p:ext>
    </p:extLst>
  </p:cSld>
  <p:clrMap bg1="lt1" tx1="dk1" bg2="lt2" tx2="dk2" accent1="accent1" accent2="accent2" accent3="accent3" accent4="accent4" accent5="accent5" accent6="accent6" hlink="hlink" folHlink="folHlink"/>
  <p:sldLayoutIdLst>
    <p:sldLayoutId id="2147483668" r:id="rId1"/>
    <p:sldLayoutId id="2147483675" r:id="rId2"/>
    <p:sldLayoutId id="2147483680" r:id="rId3"/>
    <p:sldLayoutId id="2147483672" r:id="rId4"/>
    <p:sldLayoutId id="2147483669" r:id="rId5"/>
    <p:sldLayoutId id="2147483679" r:id="rId6"/>
    <p:sldLayoutId id="2147483671" r:id="rId7"/>
    <p:sldLayoutId id="2147483681" r:id="rId8"/>
    <p:sldLayoutId id="2147483673" r:id="rId9"/>
    <p:sldLayoutId id="2147483677" r:id="rId10"/>
    <p:sldLayoutId id="2147483650" r:id="rId11"/>
    <p:sldLayoutId id="2147483655" r:id="rId12"/>
    <p:sldLayoutId id="2147483656" r:id="rId13"/>
    <p:sldLayoutId id="2147483658" r:id="rId14"/>
    <p:sldLayoutId id="2147483664" r:id="rId15"/>
    <p:sldLayoutId id="2147483663" r:id="rId16"/>
    <p:sldLayoutId id="2147483684" r:id="rId17"/>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8" name="Alatunnisteen paikkamerkki 4"/>
          <p:cNvSpPr>
            <a:spLocks noGrp="1"/>
          </p:cNvSpPr>
          <p:nvPr>
            <p:ph type="ftr" sz="quarter" idx="3"/>
          </p:nvPr>
        </p:nvSpPr>
        <p:spPr>
          <a:xfrm>
            <a:off x="2253952" y="6237312"/>
            <a:ext cx="5570240"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sp>
        <p:nvSpPr>
          <p:cNvPr id="7" name="Päivämäärän paikkamerkki 3"/>
          <p:cNvSpPr>
            <a:spLocks noGrp="1"/>
          </p:cNvSpPr>
          <p:nvPr>
            <p:ph type="dt" sz="half" idx="2"/>
          </p:nvPr>
        </p:nvSpPr>
        <p:spPr>
          <a:xfrm>
            <a:off x="727992" y="6237312"/>
            <a:ext cx="1453952" cy="404664"/>
          </a:xfrm>
          <a:prstGeom prst="rect">
            <a:avLst/>
          </a:prstGeom>
        </p:spPr>
        <p:txBody>
          <a:bodyPr vert="horz" lIns="91440" tIns="45720" rIns="91440" bIns="45720" rtlCol="0" anchor="ctr"/>
          <a:lstStyle>
            <a:lvl1pPr algn="l">
              <a:defRPr sz="1200">
                <a:solidFill>
                  <a:srgbClr val="FFFFFF"/>
                </a:solidFill>
              </a:defRPr>
            </a:lvl1pPr>
          </a:lstStyle>
          <a:p>
            <a:endParaRPr lang="fi-FI" dirty="0"/>
          </a:p>
        </p:txBody>
      </p:sp>
      <p:pic>
        <p:nvPicPr>
          <p:cNvPr id="6" name="Picture 3" descr="JAMK logo">
            <a:extLst>
              <a:ext uri="{FF2B5EF4-FFF2-40B4-BE49-F238E27FC236}">
                <a16:creationId xmlns:a16="http://schemas.microsoft.com/office/drawing/2014/main" id="{D23D67F7-17C9-DF4B-B0AB-2240EFA39E66}"/>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296526" y="5883215"/>
            <a:ext cx="1517521" cy="758760"/>
          </a:xfrm>
          <a:prstGeom prst="rect">
            <a:avLst/>
          </a:prstGeom>
        </p:spPr>
      </p:pic>
    </p:spTree>
    <p:extLst>
      <p:ext uri="{BB962C8B-B14F-4D97-AF65-F5344CB8AC3E}">
        <p14:creationId xmlns:p14="http://schemas.microsoft.com/office/powerpoint/2010/main" val="123012447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82" r:id="rId3"/>
  </p:sldLayoutIdLst>
  <p:hf sldNum="0"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hyperlink" Target="https://www2.deloitte.com/fi/fi/pages/life-sciences-and-healthcare/articles/terveydenhuollon-kyberturvallisuus.html" TargetMode="Externa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hyperlink" Target="https://www2.deloitte.com/fi/fi/pages/life-sciences-and-healthcare/articles/terveydenhuollon-kyberturvallisuus.html" TargetMode="Externa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55690-40B8-C94C-9003-C956D792C40C}"/>
              </a:ext>
            </a:extLst>
          </p:cNvPr>
          <p:cNvSpPr>
            <a:spLocks noGrp="1"/>
          </p:cNvSpPr>
          <p:nvPr>
            <p:ph type="title"/>
          </p:nvPr>
        </p:nvSpPr>
        <p:spPr>
          <a:xfrm>
            <a:off x="1210574" y="1029227"/>
            <a:ext cx="9520686" cy="1325563"/>
          </a:xfrm>
        </p:spPr>
        <p:txBody>
          <a:bodyPr>
            <a:normAutofit/>
          </a:bodyPr>
          <a:lstStyle/>
          <a:p>
            <a:r>
              <a:rPr lang="en-US" sz="4400" dirty="0" err="1"/>
              <a:t>Terveys</a:t>
            </a:r>
            <a:r>
              <a:rPr lang="en-US" sz="4400" dirty="0"/>
              <a:t>- ja </a:t>
            </a:r>
            <a:r>
              <a:rPr lang="en-US" sz="4400" dirty="0" err="1"/>
              <a:t>hyvinvointialojen</a:t>
            </a:r>
            <a:r>
              <a:rPr lang="en-US" sz="4400" dirty="0"/>
              <a:t> </a:t>
            </a:r>
            <a:r>
              <a:rPr lang="en-US" sz="4400" dirty="0" err="1"/>
              <a:t>opintokokonaisuus</a:t>
            </a:r>
            <a:endParaRPr lang="en-FI" sz="4400" dirty="0"/>
          </a:p>
        </p:txBody>
      </p:sp>
      <p:sp>
        <p:nvSpPr>
          <p:cNvPr id="3" name="Subtitle 2">
            <a:extLst>
              <a:ext uri="{FF2B5EF4-FFF2-40B4-BE49-F238E27FC236}">
                <a16:creationId xmlns:a16="http://schemas.microsoft.com/office/drawing/2014/main" id="{A55870C1-786A-8D49-A3DF-9E5B14CC9578}"/>
              </a:ext>
            </a:extLst>
          </p:cNvPr>
          <p:cNvSpPr>
            <a:spLocks noGrp="1"/>
          </p:cNvSpPr>
          <p:nvPr>
            <p:ph type="subTitle" idx="1"/>
          </p:nvPr>
        </p:nvSpPr>
        <p:spPr>
          <a:xfrm>
            <a:off x="1210574" y="3374399"/>
            <a:ext cx="9520686" cy="648072"/>
          </a:xfrm>
        </p:spPr>
        <p:txBody>
          <a:bodyPr>
            <a:normAutofit/>
          </a:bodyPr>
          <a:lstStyle/>
          <a:p>
            <a:r>
              <a:rPr lang="en-US" sz="2000" err="1"/>
              <a:t>Kyberturvallisuuskoulutuksen</a:t>
            </a:r>
            <a:r>
              <a:rPr lang="en-US" sz="2000"/>
              <a:t> ja </a:t>
            </a:r>
            <a:r>
              <a:rPr lang="en-US" sz="2000" err="1"/>
              <a:t>siihen</a:t>
            </a:r>
            <a:r>
              <a:rPr lang="en-US" sz="2000"/>
              <a:t> </a:t>
            </a:r>
            <a:r>
              <a:rPr lang="en-US" sz="2000" err="1"/>
              <a:t>liittyvän</a:t>
            </a:r>
            <a:r>
              <a:rPr lang="en-US" sz="2000"/>
              <a:t> </a:t>
            </a:r>
            <a:r>
              <a:rPr lang="en-US" sz="2000" err="1"/>
              <a:t>yhteistyön</a:t>
            </a:r>
            <a:r>
              <a:rPr lang="en-US" sz="2000"/>
              <a:t> </a:t>
            </a:r>
            <a:r>
              <a:rPr lang="en-US" sz="2000" err="1"/>
              <a:t>kehittäminen</a:t>
            </a:r>
            <a:r>
              <a:rPr lang="en-US" sz="2000"/>
              <a:t> </a:t>
            </a:r>
            <a:r>
              <a:rPr lang="en-US" sz="2000" err="1"/>
              <a:t>korkeakouluissa</a:t>
            </a:r>
            <a:endParaRPr lang="en-FI" sz="2000"/>
          </a:p>
        </p:txBody>
      </p:sp>
      <p:sp>
        <p:nvSpPr>
          <p:cNvPr id="4" name="Text Placeholder 3">
            <a:extLst>
              <a:ext uri="{FF2B5EF4-FFF2-40B4-BE49-F238E27FC236}">
                <a16:creationId xmlns:a16="http://schemas.microsoft.com/office/drawing/2014/main" id="{768824F1-52FC-7842-AF15-8DC2D326655B}"/>
              </a:ext>
            </a:extLst>
          </p:cNvPr>
          <p:cNvSpPr>
            <a:spLocks noGrp="1"/>
          </p:cNvSpPr>
          <p:nvPr>
            <p:ph type="body" idx="10"/>
          </p:nvPr>
        </p:nvSpPr>
        <p:spPr>
          <a:xfrm>
            <a:off x="1210574" y="4528091"/>
            <a:ext cx="9520686" cy="854580"/>
          </a:xfrm>
        </p:spPr>
        <p:txBody>
          <a:bodyPr anchor="t">
            <a:normAutofit/>
          </a:bodyPr>
          <a:lstStyle/>
          <a:p>
            <a:r>
              <a:rPr lang="en-US" dirty="0"/>
              <a:t>© 2025 Ovaska Joonatan – Creative Commons 4.0 (CC BY-SA)</a:t>
            </a:r>
            <a:endParaRPr lang="en-FI" dirty="0"/>
          </a:p>
        </p:txBody>
      </p:sp>
      <p:pic>
        <p:nvPicPr>
          <p:cNvPr id="6" name="Picture 5" descr="Blue text on a black background&#10;&#10;Description automatically generated">
            <a:extLst>
              <a:ext uri="{FF2B5EF4-FFF2-40B4-BE49-F238E27FC236}">
                <a16:creationId xmlns:a16="http://schemas.microsoft.com/office/drawing/2014/main" id="{21A1ADAF-BCDF-66EF-76B2-320DB46016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820" y="5718057"/>
            <a:ext cx="6170232" cy="949816"/>
          </a:xfrm>
          <a:prstGeom prst="rect">
            <a:avLst/>
          </a:prstGeom>
        </p:spPr>
      </p:pic>
    </p:spTree>
    <p:extLst>
      <p:ext uri="{BB962C8B-B14F-4D97-AF65-F5344CB8AC3E}">
        <p14:creationId xmlns:p14="http://schemas.microsoft.com/office/powerpoint/2010/main" val="1153550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dirty="0"/>
              <a:t>Terminologia</a:t>
            </a:r>
          </a:p>
        </p:txBody>
      </p:sp>
      <p:sp>
        <p:nvSpPr>
          <p:cNvPr id="9" name="Date Placeholder 2">
            <a:extLst>
              <a:ext uri="{FF2B5EF4-FFF2-40B4-BE49-F238E27FC236}">
                <a16:creationId xmlns:a16="http://schemas.microsoft.com/office/drawing/2014/main" id="{13491D23-7B85-757A-501C-621A56AFFF71}"/>
              </a:ext>
            </a:extLst>
          </p:cNvPr>
          <p:cNvSpPr>
            <a:spLocks noGrp="1"/>
          </p:cNvSpPr>
          <p:nvPr>
            <p:ph type="dt" sz="half" idx="10"/>
          </p:nvPr>
        </p:nvSpPr>
        <p:spPr>
          <a:xfrm>
            <a:off x="766101" y="5926762"/>
            <a:ext cx="1453952" cy="404664"/>
          </a:xfrm>
        </p:spPr>
        <p:txBody>
          <a:bodyPr/>
          <a:lstStyle/>
          <a:p>
            <a:endParaRPr lang="fi-FI"/>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837823" y="2188031"/>
            <a:ext cx="10514802" cy="2803128"/>
          </a:xfrm>
        </p:spPr>
        <p:txBody>
          <a:bodyPr lIns="91440" tIns="45720" rIns="91440" bIns="45720" anchor="t">
            <a:normAutofit/>
          </a:bodyPr>
          <a:lstStyle/>
          <a:p>
            <a:r>
              <a:rPr lang="fi-FI" sz="1800" b="1" dirty="0"/>
              <a:t>Haavoittuvuus</a:t>
            </a:r>
            <a:r>
              <a:rPr lang="fi-FI" sz="1800" dirty="0"/>
              <a:t>: Heikkous tietojärjestelmässä, jota hyökkääjä voi käyttää hyväkseen.</a:t>
            </a:r>
            <a:endParaRPr lang="fi-FI" sz="1800" dirty="0">
              <a:ea typeface="Calibri"/>
              <a:cs typeface="Calibri"/>
            </a:endParaRPr>
          </a:p>
          <a:p>
            <a:r>
              <a:rPr lang="fi-FI" sz="1800" b="1" dirty="0"/>
              <a:t>Palvelunestohyökkäys (</a:t>
            </a:r>
            <a:r>
              <a:rPr lang="fi-FI" sz="1800" b="1" dirty="0" err="1"/>
              <a:t>Denial</a:t>
            </a:r>
            <a:r>
              <a:rPr lang="fi-FI" sz="1800" b="1" dirty="0"/>
              <a:t> of Service, </a:t>
            </a:r>
            <a:r>
              <a:rPr lang="fi-FI" sz="1800" b="1" dirty="0" err="1"/>
              <a:t>DoS</a:t>
            </a:r>
            <a:r>
              <a:rPr lang="fi-FI" sz="1800" b="1" dirty="0"/>
              <a:t>): </a:t>
            </a:r>
            <a:r>
              <a:rPr lang="fi-FI" sz="1800" dirty="0"/>
              <a:t>Hyökkäys, jossa hyökkääjä pyrkii estämään palvelun tai verkkosivuston normaalin toiminnan. </a:t>
            </a:r>
            <a:endParaRPr lang="fi-FI" sz="1800" dirty="0">
              <a:ea typeface="Calibri"/>
              <a:cs typeface="Calibri"/>
            </a:endParaRPr>
          </a:p>
          <a:p>
            <a:r>
              <a:rPr lang="fi-FI" sz="1800" b="1" dirty="0"/>
              <a:t>Kaksivaiheinen tunnistautuminen</a:t>
            </a:r>
            <a:r>
              <a:rPr lang="fi-FI" sz="1800" dirty="0"/>
              <a:t>: Turvamenetelmä, joka vaatii käyttäjältä kahta erillistä todennusmuotoa kirjautumisen yhteydessä, kuten salasanan ja tekstiviestikoodin.</a:t>
            </a:r>
            <a:endParaRPr lang="fi-FI" sz="1800" dirty="0">
              <a:ea typeface="Calibri"/>
              <a:cs typeface="Calibri"/>
            </a:endParaRPr>
          </a:p>
          <a:p>
            <a:pPr lvl="1"/>
            <a:r>
              <a:rPr lang="fi-FI" sz="1600" b="1" dirty="0"/>
              <a:t>Monivaiheinen tunnistautuminen</a:t>
            </a:r>
            <a:r>
              <a:rPr lang="fi-FI" sz="1600" dirty="0"/>
              <a:t>: Turvamenetelmä, joka vaatii käyttäjältä useita erillisiä todennusmuotoja.</a:t>
            </a:r>
            <a:endParaRPr lang="fi-FI" sz="1600" dirty="0">
              <a:ea typeface="Calibri"/>
              <a:cs typeface="Calibri"/>
            </a:endParaRPr>
          </a:p>
          <a:p>
            <a:pPr marL="0" indent="0">
              <a:buNone/>
            </a:pPr>
            <a:endParaRPr lang="fi-FI" sz="1900" dirty="0">
              <a:ea typeface="Calibri" panose="020F0502020204030204"/>
              <a:cs typeface="Calibri" panose="020F0502020204030204"/>
            </a:endParaRPr>
          </a:p>
        </p:txBody>
      </p:sp>
    </p:spTree>
    <p:extLst>
      <p:ext uri="{BB962C8B-B14F-4D97-AF65-F5344CB8AC3E}">
        <p14:creationId xmlns:p14="http://schemas.microsoft.com/office/powerpoint/2010/main" val="4263164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0CF76-308D-8241-C565-9DF7BEC20CDD}"/>
            </a:ext>
          </a:extLst>
        </p:cNvPr>
        <p:cNvGrpSpPr/>
        <p:nvPr/>
      </p:nvGrpSpPr>
      <p:grpSpPr>
        <a:xfrm>
          <a:off x="0" y="0"/>
          <a:ext cx="0" cy="0"/>
          <a:chOff x="0" y="0"/>
          <a:chExt cx="0" cy="0"/>
        </a:xfrm>
      </p:grpSpPr>
      <p:sp>
        <p:nvSpPr>
          <p:cNvPr id="3" name="Otsikko 2">
            <a:extLst>
              <a:ext uri="{FF2B5EF4-FFF2-40B4-BE49-F238E27FC236}">
                <a16:creationId xmlns:a16="http://schemas.microsoft.com/office/drawing/2014/main" id="{2AAA566E-ABF0-32FD-6DE8-5F895B744BF5}"/>
              </a:ext>
            </a:extLst>
          </p:cNvPr>
          <p:cNvSpPr>
            <a:spLocks noGrp="1"/>
          </p:cNvSpPr>
          <p:nvPr>
            <p:ph type="title"/>
          </p:nvPr>
        </p:nvSpPr>
        <p:spPr>
          <a:xfrm>
            <a:off x="772065" y="906356"/>
            <a:ext cx="10511286" cy="818927"/>
          </a:xfrm>
        </p:spPr>
        <p:txBody>
          <a:bodyPr>
            <a:normAutofit/>
          </a:bodyPr>
          <a:lstStyle/>
          <a:p>
            <a:r>
              <a:rPr lang="fi-FI" sz="5000" dirty="0"/>
              <a:t>Johdatus aiheeseen</a:t>
            </a:r>
          </a:p>
        </p:txBody>
      </p:sp>
      <p:sp>
        <p:nvSpPr>
          <p:cNvPr id="9" name="Date Placeholder 2">
            <a:extLst>
              <a:ext uri="{FF2B5EF4-FFF2-40B4-BE49-F238E27FC236}">
                <a16:creationId xmlns:a16="http://schemas.microsoft.com/office/drawing/2014/main" id="{30D86CF7-9CE9-B7A4-53D7-70F60D816C65}"/>
              </a:ext>
            </a:extLst>
          </p:cNvPr>
          <p:cNvSpPr>
            <a:spLocks noGrp="1"/>
          </p:cNvSpPr>
          <p:nvPr>
            <p:ph type="dt" sz="half" idx="10"/>
          </p:nvPr>
        </p:nvSpPr>
        <p:spPr>
          <a:xfrm>
            <a:off x="766101" y="5926762"/>
            <a:ext cx="1453952" cy="404664"/>
          </a:xfrm>
        </p:spPr>
        <p:txBody>
          <a:bodyPr/>
          <a:lstStyle/>
          <a:p>
            <a:endParaRPr lang="fi-FI"/>
          </a:p>
        </p:txBody>
      </p:sp>
      <p:sp>
        <p:nvSpPr>
          <p:cNvPr id="4" name="Tekstin paikkamerkki 3">
            <a:extLst>
              <a:ext uri="{FF2B5EF4-FFF2-40B4-BE49-F238E27FC236}">
                <a16:creationId xmlns:a16="http://schemas.microsoft.com/office/drawing/2014/main" id="{82A9B647-3409-981E-CC3F-7BFEE86BC287}"/>
              </a:ext>
            </a:extLst>
          </p:cNvPr>
          <p:cNvSpPr>
            <a:spLocks noGrp="1"/>
          </p:cNvSpPr>
          <p:nvPr>
            <p:ph type="body" idx="12"/>
          </p:nvPr>
        </p:nvSpPr>
        <p:spPr>
          <a:xfrm>
            <a:off x="768550" y="2107212"/>
            <a:ext cx="10514802" cy="3082203"/>
          </a:xfrm>
        </p:spPr>
        <p:txBody>
          <a:bodyPr lIns="91440" tIns="45720" rIns="91440" bIns="45720" anchor="t">
            <a:normAutofit/>
          </a:bodyPr>
          <a:lstStyle/>
          <a:p>
            <a:r>
              <a:rPr lang="fi-FI" sz="1800" dirty="0"/>
              <a:t>Terveydenhuollon organisaatiot ovat erityisen houkuttelevia kohteita kyberrikollisille, koska ne käsittelevät suuria määriä arkaluonteista tietoa, kuten potilastietoja. Kyberuhat voivat vaarantaa potilasturvallisuuden ja hoidon laadun, joten tietojen saatavuus ja lääketieteellisten laitteiden turvallisuus ovat kriittisiä.</a:t>
            </a:r>
          </a:p>
          <a:p>
            <a:r>
              <a:rPr lang="fi-FI" sz="1800" dirty="0"/>
              <a:t>Kyberuhat ja niiden vaikutukset:</a:t>
            </a:r>
            <a:endParaRPr lang="fi-FI" sz="1800" dirty="0">
              <a:ea typeface="Calibri"/>
              <a:cs typeface="Calibri"/>
            </a:endParaRPr>
          </a:p>
          <a:p>
            <a:pPr lvl="1"/>
            <a:r>
              <a:rPr lang="fi-FI" sz="1400" b="1" dirty="0"/>
              <a:t>Kiristysohjelmahyökkäykset</a:t>
            </a:r>
            <a:r>
              <a:rPr lang="fi-FI" sz="1400" dirty="0"/>
              <a:t>: Näissä hyökkäyksissä hyökkääjät salaavat potilastiedot ja vaativat lunnaita niiden palauttamiseksi. Tämä voi johtaa tietojen vuotamiseen julkisuuteen ja lisätä riskejä entisestään.</a:t>
            </a:r>
            <a:endParaRPr lang="fi-FI" sz="1400" dirty="0">
              <a:ea typeface="Calibri"/>
              <a:cs typeface="Calibri"/>
            </a:endParaRPr>
          </a:p>
          <a:p>
            <a:pPr lvl="1"/>
            <a:r>
              <a:rPr lang="fi-FI" sz="1400" b="1" dirty="0"/>
              <a:t>Tietomurrot</a:t>
            </a:r>
            <a:r>
              <a:rPr lang="fi-FI" sz="1400" dirty="0"/>
              <a:t>: Potilastiedot ovat arvokkaita identiteettivarkauksissa ja petoksissa. Haavoittuvuudet digitaalisissa terveysalustoissa tai lääkinnällisissä laitteissa voivat paljastaa suuria määriä arkaluonteista tietoa.</a:t>
            </a:r>
            <a:endParaRPr lang="fi-FI" sz="1400" dirty="0">
              <a:ea typeface="Calibri"/>
              <a:cs typeface="Calibri"/>
            </a:endParaRPr>
          </a:p>
          <a:p>
            <a:pPr lvl="1"/>
            <a:r>
              <a:rPr lang="fi-FI" sz="1400" b="1" dirty="0"/>
              <a:t>Palvelunestohyökkäykset (</a:t>
            </a:r>
            <a:r>
              <a:rPr lang="fi-FI" sz="1400" b="1" dirty="0" err="1"/>
              <a:t>DoS</a:t>
            </a:r>
            <a:r>
              <a:rPr lang="fi-FI" sz="1400" b="1" dirty="0"/>
              <a:t>)</a:t>
            </a:r>
            <a:r>
              <a:rPr lang="fi-FI" sz="1400" dirty="0"/>
              <a:t>: Nämä hyökkäykset voivat häiritä kriittisiä terveydenhuollon palveluita, mikä vaarantaa potilasturvallisuuden.</a:t>
            </a:r>
            <a:endParaRPr lang="fi-FI" sz="1400" dirty="0">
              <a:ea typeface="Calibri"/>
              <a:cs typeface="Calibri"/>
            </a:endParaRPr>
          </a:p>
        </p:txBody>
      </p:sp>
      <p:sp>
        <p:nvSpPr>
          <p:cNvPr id="2" name="TextBox 1">
            <a:extLst>
              <a:ext uri="{FF2B5EF4-FFF2-40B4-BE49-F238E27FC236}">
                <a16:creationId xmlns:a16="http://schemas.microsoft.com/office/drawing/2014/main" id="{B03DD0BB-111F-A27C-926A-2ECE956C9AC4}"/>
              </a:ext>
            </a:extLst>
          </p:cNvPr>
          <p:cNvSpPr txBox="1"/>
          <p:nvPr/>
        </p:nvSpPr>
        <p:spPr>
          <a:xfrm>
            <a:off x="485669" y="5483558"/>
            <a:ext cx="11224009" cy="523220"/>
          </a:xfrm>
          <a:prstGeom prst="rect">
            <a:avLst/>
          </a:prstGeom>
          <a:noFill/>
        </p:spPr>
        <p:txBody>
          <a:bodyPr wrap="square" rtlCol="0">
            <a:spAutoFit/>
          </a:bodyPr>
          <a:lstStyle/>
          <a:p>
            <a:r>
              <a:rPr lang="en-GB" sz="1400" dirty="0" err="1"/>
              <a:t>Lähde</a:t>
            </a:r>
            <a:r>
              <a:rPr lang="en-GB" sz="1400" dirty="0"/>
              <a:t>: </a:t>
            </a:r>
            <a:r>
              <a:rPr lang="en-GB" sz="1400" dirty="0">
                <a:hlinkClick r:id="rId2"/>
              </a:rPr>
              <a:t>https://www2.deloitte.com/fi/fi/pages/life-sciences-and-healthcare/articles/terveydenhuollon-kyberturvallisuus.html</a:t>
            </a:r>
            <a:r>
              <a:rPr lang="en-GB" sz="1400" dirty="0"/>
              <a:t>, </a:t>
            </a:r>
            <a:r>
              <a:rPr lang="en-GB" sz="1400" dirty="0" err="1"/>
              <a:t>viitattu</a:t>
            </a:r>
            <a:r>
              <a:rPr lang="en-GB" sz="1400" dirty="0"/>
              <a:t> 20.1.2025</a:t>
            </a:r>
          </a:p>
          <a:p>
            <a:endParaRPr lang="en-FI" sz="1400" dirty="0"/>
          </a:p>
        </p:txBody>
      </p:sp>
    </p:spTree>
    <p:extLst>
      <p:ext uri="{BB962C8B-B14F-4D97-AF65-F5344CB8AC3E}">
        <p14:creationId xmlns:p14="http://schemas.microsoft.com/office/powerpoint/2010/main" val="1760256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671CA-F527-439D-767D-3AEB3329D6D5}"/>
            </a:ext>
          </a:extLst>
        </p:cNvPr>
        <p:cNvGrpSpPr/>
        <p:nvPr/>
      </p:nvGrpSpPr>
      <p:grpSpPr>
        <a:xfrm>
          <a:off x="0" y="0"/>
          <a:ext cx="0" cy="0"/>
          <a:chOff x="0" y="0"/>
          <a:chExt cx="0" cy="0"/>
        </a:xfrm>
      </p:grpSpPr>
      <p:sp>
        <p:nvSpPr>
          <p:cNvPr id="3" name="Otsikko 2">
            <a:extLst>
              <a:ext uri="{FF2B5EF4-FFF2-40B4-BE49-F238E27FC236}">
                <a16:creationId xmlns:a16="http://schemas.microsoft.com/office/drawing/2014/main" id="{EB13EC69-156F-7F69-DC63-7DEF5824649F}"/>
              </a:ext>
            </a:extLst>
          </p:cNvPr>
          <p:cNvSpPr>
            <a:spLocks noGrp="1"/>
          </p:cNvSpPr>
          <p:nvPr>
            <p:ph type="title"/>
          </p:nvPr>
        </p:nvSpPr>
        <p:spPr>
          <a:xfrm>
            <a:off x="772065" y="906356"/>
            <a:ext cx="10511286" cy="818927"/>
          </a:xfrm>
        </p:spPr>
        <p:txBody>
          <a:bodyPr>
            <a:normAutofit/>
          </a:bodyPr>
          <a:lstStyle/>
          <a:p>
            <a:r>
              <a:rPr lang="fi-FI" sz="5000" dirty="0"/>
              <a:t>Johdatus aiheeseen</a:t>
            </a:r>
          </a:p>
        </p:txBody>
      </p:sp>
      <p:sp>
        <p:nvSpPr>
          <p:cNvPr id="9" name="Date Placeholder 2">
            <a:extLst>
              <a:ext uri="{FF2B5EF4-FFF2-40B4-BE49-F238E27FC236}">
                <a16:creationId xmlns:a16="http://schemas.microsoft.com/office/drawing/2014/main" id="{9AFFFBAE-96CB-0BC7-FD4A-DFAF5001EE8C}"/>
              </a:ext>
            </a:extLst>
          </p:cNvPr>
          <p:cNvSpPr>
            <a:spLocks noGrp="1"/>
          </p:cNvSpPr>
          <p:nvPr>
            <p:ph type="dt" sz="half" idx="10"/>
          </p:nvPr>
        </p:nvSpPr>
        <p:spPr>
          <a:xfrm>
            <a:off x="766101" y="5926762"/>
            <a:ext cx="1453952" cy="404664"/>
          </a:xfrm>
        </p:spPr>
        <p:txBody>
          <a:bodyPr/>
          <a:lstStyle/>
          <a:p>
            <a:endParaRPr lang="fi-FI"/>
          </a:p>
        </p:txBody>
      </p:sp>
      <p:sp>
        <p:nvSpPr>
          <p:cNvPr id="4" name="Tekstin paikkamerkki 3">
            <a:extLst>
              <a:ext uri="{FF2B5EF4-FFF2-40B4-BE49-F238E27FC236}">
                <a16:creationId xmlns:a16="http://schemas.microsoft.com/office/drawing/2014/main" id="{B0F7964F-3A08-3924-B40C-AA32BFF0C611}"/>
              </a:ext>
            </a:extLst>
          </p:cNvPr>
          <p:cNvSpPr>
            <a:spLocks noGrp="1"/>
          </p:cNvSpPr>
          <p:nvPr>
            <p:ph type="body" idx="12"/>
          </p:nvPr>
        </p:nvSpPr>
        <p:spPr>
          <a:xfrm>
            <a:off x="768550" y="2245758"/>
            <a:ext cx="10514802" cy="3082203"/>
          </a:xfrm>
        </p:spPr>
        <p:txBody>
          <a:bodyPr lIns="91440" tIns="45720" rIns="91440" bIns="45720" anchor="t">
            <a:normAutofit/>
          </a:bodyPr>
          <a:lstStyle/>
          <a:p>
            <a:r>
              <a:rPr lang="fi-FI" sz="1800" dirty="0"/>
              <a:t>Ratkaisut ja suositukset:</a:t>
            </a:r>
          </a:p>
          <a:p>
            <a:pPr lvl="1"/>
            <a:r>
              <a:rPr lang="fi-FI" sz="1400" b="1" dirty="0"/>
              <a:t>Tietoturvapäivitykset</a:t>
            </a:r>
            <a:r>
              <a:rPr lang="fi-FI" sz="1400" dirty="0"/>
              <a:t>: On tärkeää pitää lääketieteellisten laitteiden ja järjestelmien tietoturvapäivitykset ajan tasalla.</a:t>
            </a:r>
          </a:p>
          <a:p>
            <a:pPr lvl="1"/>
            <a:r>
              <a:rPr lang="fi-FI" sz="1400" b="1" dirty="0"/>
              <a:t>GDPR</a:t>
            </a:r>
            <a:r>
              <a:rPr lang="fi-FI" sz="1400" dirty="0"/>
              <a:t>: EU:n yleinen tietosuoja-asetus asettaa vaatimuksia ja rajoituksia henkilötietojen suojaamiselle. Tämä on erityisen tärkeää terveydenhuollossa, jossa käsitellään arkaluonteisia henkilötietoja.</a:t>
            </a:r>
            <a:endParaRPr lang="fi-FI" sz="1400" dirty="0">
              <a:ea typeface="Calibri"/>
              <a:cs typeface="Calibri"/>
            </a:endParaRPr>
          </a:p>
          <a:p>
            <a:pPr lvl="1"/>
            <a:r>
              <a:rPr lang="fi-FI" sz="1400" b="1" dirty="0"/>
              <a:t>Viranomaisten tuki</a:t>
            </a:r>
            <a:r>
              <a:rPr lang="fi-FI" sz="1400" dirty="0"/>
              <a:t>: Kansallisella tasolla viranomaiset tukevat kyberturvallisuutta harjoittelemalla ja varautumalla tunnistettuihin uhkiin sekä laatimalla säännöllisiä riskiarvioita.</a:t>
            </a:r>
            <a:endParaRPr lang="fi-FI" sz="1400" dirty="0">
              <a:ea typeface="Calibri"/>
              <a:cs typeface="Calibri"/>
            </a:endParaRPr>
          </a:p>
        </p:txBody>
      </p:sp>
      <p:sp>
        <p:nvSpPr>
          <p:cNvPr id="2" name="TextBox 1">
            <a:extLst>
              <a:ext uri="{FF2B5EF4-FFF2-40B4-BE49-F238E27FC236}">
                <a16:creationId xmlns:a16="http://schemas.microsoft.com/office/drawing/2014/main" id="{805412D8-2D6B-673B-08F0-FA8116EB4C61}"/>
              </a:ext>
            </a:extLst>
          </p:cNvPr>
          <p:cNvSpPr txBox="1"/>
          <p:nvPr/>
        </p:nvSpPr>
        <p:spPr>
          <a:xfrm>
            <a:off x="768698" y="5069901"/>
            <a:ext cx="11224009" cy="523220"/>
          </a:xfrm>
          <a:prstGeom prst="rect">
            <a:avLst/>
          </a:prstGeom>
          <a:noFill/>
        </p:spPr>
        <p:txBody>
          <a:bodyPr wrap="square" rtlCol="0">
            <a:spAutoFit/>
          </a:bodyPr>
          <a:lstStyle/>
          <a:p>
            <a:r>
              <a:rPr lang="en-GB" sz="1400" dirty="0" err="1"/>
              <a:t>Lähde</a:t>
            </a:r>
            <a:r>
              <a:rPr lang="en-GB" sz="1400" dirty="0"/>
              <a:t>: </a:t>
            </a:r>
            <a:r>
              <a:rPr lang="en-GB" sz="1400" dirty="0">
                <a:hlinkClick r:id="rId2"/>
              </a:rPr>
              <a:t>https://www2.deloitte.com/fi/fi/pages/life-sciences-and-healthcare/articles/terveydenhuollon-kyberturvallisuus.html</a:t>
            </a:r>
            <a:r>
              <a:rPr lang="en-GB" sz="1400" dirty="0"/>
              <a:t>, </a:t>
            </a:r>
            <a:r>
              <a:rPr lang="en-GB" sz="1400" dirty="0" err="1"/>
              <a:t>viitattu</a:t>
            </a:r>
            <a:r>
              <a:rPr lang="en-GB" sz="1400" dirty="0"/>
              <a:t> 20.1.2025</a:t>
            </a:r>
          </a:p>
          <a:p>
            <a:endParaRPr lang="en-FI" sz="1400" dirty="0"/>
          </a:p>
        </p:txBody>
      </p:sp>
    </p:spTree>
    <p:extLst>
      <p:ext uri="{BB962C8B-B14F-4D97-AF65-F5344CB8AC3E}">
        <p14:creationId xmlns:p14="http://schemas.microsoft.com/office/powerpoint/2010/main" val="2021803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4B473-9634-CA47-A197-C316330DD1B0}"/>
              </a:ext>
            </a:extLst>
          </p:cNvPr>
          <p:cNvSpPr>
            <a:spLocks noGrp="1"/>
          </p:cNvSpPr>
          <p:nvPr>
            <p:ph type="title"/>
          </p:nvPr>
        </p:nvSpPr>
        <p:spPr/>
        <p:txBody>
          <a:bodyPr/>
          <a:lstStyle/>
          <a:p>
            <a:r>
              <a:rPr lang="en-FI" dirty="0"/>
              <a:t> </a:t>
            </a:r>
            <a:br>
              <a:rPr lang="en-FI" dirty="0"/>
            </a:br>
            <a:endParaRPr lang="en-FI" dirty="0"/>
          </a:p>
        </p:txBody>
      </p:sp>
      <p:pic>
        <p:nvPicPr>
          <p:cNvPr id="4" name="Picture 3" descr="Blue text on a black background&#10;&#10;Description automatically generated">
            <a:extLst>
              <a:ext uri="{FF2B5EF4-FFF2-40B4-BE49-F238E27FC236}">
                <a16:creationId xmlns:a16="http://schemas.microsoft.com/office/drawing/2014/main" id="{3730BD2F-E94C-E031-C218-CDFC568A85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820" y="5718057"/>
            <a:ext cx="6170232" cy="949816"/>
          </a:xfrm>
          <a:prstGeom prst="rect">
            <a:avLst/>
          </a:prstGeom>
        </p:spPr>
      </p:pic>
    </p:spTree>
    <p:extLst>
      <p:ext uri="{BB962C8B-B14F-4D97-AF65-F5344CB8AC3E}">
        <p14:creationId xmlns:p14="http://schemas.microsoft.com/office/powerpoint/2010/main" val="342893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43CBB8-1B93-EB72-F3FD-46002ED402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ACE4D6-9265-302C-3B0A-F311D78ED4D9}"/>
              </a:ext>
            </a:extLst>
          </p:cNvPr>
          <p:cNvSpPr>
            <a:spLocks noGrp="1"/>
          </p:cNvSpPr>
          <p:nvPr>
            <p:ph type="title"/>
          </p:nvPr>
        </p:nvSpPr>
        <p:spPr>
          <a:xfrm>
            <a:off x="877149" y="1097081"/>
            <a:ext cx="5841152" cy="1325563"/>
          </a:xfrm>
        </p:spPr>
        <p:txBody>
          <a:bodyPr>
            <a:normAutofit/>
          </a:bodyPr>
          <a:lstStyle/>
          <a:p>
            <a:r>
              <a:rPr lang="en-US" sz="3600" err="1"/>
              <a:t>Terveys</a:t>
            </a:r>
            <a:r>
              <a:rPr lang="en-US" sz="3600"/>
              <a:t>- ja </a:t>
            </a:r>
            <a:r>
              <a:rPr lang="en-US" sz="3600" err="1"/>
              <a:t>hyvinvointialojen</a:t>
            </a:r>
            <a:r>
              <a:rPr lang="en-US" sz="3600"/>
              <a:t> </a:t>
            </a:r>
            <a:r>
              <a:rPr lang="en-US" sz="3600" err="1"/>
              <a:t>opintokokonaisuus</a:t>
            </a:r>
            <a:endParaRPr lang="en-FI" sz="3600"/>
          </a:p>
        </p:txBody>
      </p:sp>
      <p:sp>
        <p:nvSpPr>
          <p:cNvPr id="3" name="Subtitle 2">
            <a:extLst>
              <a:ext uri="{FF2B5EF4-FFF2-40B4-BE49-F238E27FC236}">
                <a16:creationId xmlns:a16="http://schemas.microsoft.com/office/drawing/2014/main" id="{3F717CD6-7932-ACF9-8463-0E8683D6FF25}"/>
              </a:ext>
            </a:extLst>
          </p:cNvPr>
          <p:cNvSpPr>
            <a:spLocks noGrp="1"/>
          </p:cNvSpPr>
          <p:nvPr>
            <p:ph type="subTitle" idx="1"/>
          </p:nvPr>
        </p:nvSpPr>
        <p:spPr>
          <a:xfrm>
            <a:off x="877149" y="2921553"/>
            <a:ext cx="5841152" cy="648072"/>
          </a:xfrm>
        </p:spPr>
        <p:txBody>
          <a:bodyPr>
            <a:normAutofit/>
          </a:bodyPr>
          <a:lstStyle/>
          <a:p>
            <a:r>
              <a:rPr lang="en-US" sz="2000" dirty="0"/>
              <a:t>01A-Johdatus </a:t>
            </a:r>
            <a:r>
              <a:rPr lang="en-US" sz="2000" dirty="0" err="1"/>
              <a:t>aiheeseen</a:t>
            </a:r>
            <a:endParaRPr lang="en-FI" sz="2000" dirty="0"/>
          </a:p>
        </p:txBody>
      </p:sp>
      <p:sp>
        <p:nvSpPr>
          <p:cNvPr id="4" name="Text Placeholder 3">
            <a:extLst>
              <a:ext uri="{FF2B5EF4-FFF2-40B4-BE49-F238E27FC236}">
                <a16:creationId xmlns:a16="http://schemas.microsoft.com/office/drawing/2014/main" id="{440C711B-A003-E98E-AE73-41FD3340B9D6}"/>
              </a:ext>
            </a:extLst>
          </p:cNvPr>
          <p:cNvSpPr>
            <a:spLocks noGrp="1"/>
          </p:cNvSpPr>
          <p:nvPr>
            <p:ph type="body" idx="10"/>
          </p:nvPr>
        </p:nvSpPr>
        <p:spPr>
          <a:xfrm>
            <a:off x="877149" y="3705783"/>
            <a:ext cx="5840412" cy="1781175"/>
          </a:xfrm>
        </p:spPr>
        <p:txBody>
          <a:bodyPr anchor="t">
            <a:normAutofit/>
          </a:bodyPr>
          <a:lstStyle/>
          <a:p>
            <a:r>
              <a:rPr lang="en-US" dirty="0"/>
              <a:t>© 2025 Ovaska Joonatan – Creative Commons 4.0 (CC BY-SA)</a:t>
            </a:r>
            <a:endParaRPr lang="en-FI" dirty="0"/>
          </a:p>
        </p:txBody>
      </p:sp>
    </p:spTree>
    <p:extLst>
      <p:ext uri="{BB962C8B-B14F-4D97-AF65-F5344CB8AC3E}">
        <p14:creationId xmlns:p14="http://schemas.microsoft.com/office/powerpoint/2010/main" val="3982687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tx1"/>
            </a:gs>
            <a:gs pos="41000">
              <a:schemeClr val="tx1"/>
            </a:gs>
            <a:gs pos="83000">
              <a:schemeClr val="accent3"/>
            </a:gs>
            <a:gs pos="99000">
              <a:schemeClr val="accent3"/>
            </a:gs>
          </a:gsLst>
          <a:lin ang="2700000" scaled="1"/>
        </a:gradFill>
        <a:effectLst/>
      </p:bgPr>
    </p:bg>
    <p:spTree>
      <p:nvGrpSpPr>
        <p:cNvPr id="1" name="">
          <a:extLst>
            <a:ext uri="{FF2B5EF4-FFF2-40B4-BE49-F238E27FC236}">
              <a16:creationId xmlns:a16="http://schemas.microsoft.com/office/drawing/2014/main" id="{8798C276-F2D5-8609-78EC-37BA42E62279}"/>
            </a:ext>
          </a:extLst>
        </p:cNvPr>
        <p:cNvGrpSpPr/>
        <p:nvPr/>
      </p:nvGrpSpPr>
      <p:grpSpPr>
        <a:xfrm>
          <a:off x="0" y="0"/>
          <a:ext cx="0" cy="0"/>
          <a:chOff x="0" y="0"/>
          <a:chExt cx="0" cy="0"/>
        </a:xfrm>
      </p:grpSpPr>
      <p:sp>
        <p:nvSpPr>
          <p:cNvPr id="3" name="Otsikko 2">
            <a:extLst>
              <a:ext uri="{FF2B5EF4-FFF2-40B4-BE49-F238E27FC236}">
                <a16:creationId xmlns:a16="http://schemas.microsoft.com/office/drawing/2014/main" id="{6B56364E-82D4-C908-30E8-2D24D3390E4C}"/>
              </a:ext>
            </a:extLst>
          </p:cNvPr>
          <p:cNvSpPr>
            <a:spLocks noGrp="1"/>
          </p:cNvSpPr>
          <p:nvPr>
            <p:ph type="title"/>
          </p:nvPr>
        </p:nvSpPr>
        <p:spPr>
          <a:xfrm>
            <a:off x="772065" y="906356"/>
            <a:ext cx="10511286" cy="818927"/>
          </a:xfrm>
        </p:spPr>
        <p:txBody>
          <a:bodyPr>
            <a:normAutofit/>
          </a:bodyPr>
          <a:lstStyle/>
          <a:p>
            <a:r>
              <a:rPr lang="fi-FI" sz="5000" dirty="0"/>
              <a:t>Johdatus aiheeseen</a:t>
            </a:r>
          </a:p>
        </p:txBody>
      </p:sp>
      <p:sp>
        <p:nvSpPr>
          <p:cNvPr id="9" name="Date Placeholder 2">
            <a:extLst>
              <a:ext uri="{FF2B5EF4-FFF2-40B4-BE49-F238E27FC236}">
                <a16:creationId xmlns:a16="http://schemas.microsoft.com/office/drawing/2014/main" id="{A64BB891-AFD8-8C96-09EC-64046AEED633}"/>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C554650B-3F23-BC35-80A6-6895514DBC5F}"/>
              </a:ext>
            </a:extLst>
          </p:cNvPr>
          <p:cNvSpPr>
            <a:spLocks noGrp="1"/>
          </p:cNvSpPr>
          <p:nvPr>
            <p:ph type="subTitle" idx="1"/>
          </p:nvPr>
        </p:nvSpPr>
        <p:spPr>
          <a:xfrm>
            <a:off x="772065" y="1738262"/>
            <a:ext cx="10511286" cy="648072"/>
          </a:xfrm>
        </p:spPr>
        <p:txBody>
          <a:bodyPr lIns="91440" tIns="45720" rIns="91440" bIns="45720" anchor="t">
            <a:normAutofit/>
          </a:bodyPr>
          <a:lstStyle/>
          <a:p>
            <a:r>
              <a:rPr lang="en-US" dirty="0" err="1"/>
              <a:t>Tilanne</a:t>
            </a:r>
            <a:r>
              <a:rPr lang="en-US" dirty="0"/>
              <a:t> </a:t>
            </a:r>
          </a:p>
        </p:txBody>
      </p:sp>
      <p:sp>
        <p:nvSpPr>
          <p:cNvPr id="4" name="Tekstin paikkamerkki 3">
            <a:extLst>
              <a:ext uri="{FF2B5EF4-FFF2-40B4-BE49-F238E27FC236}">
                <a16:creationId xmlns:a16="http://schemas.microsoft.com/office/drawing/2014/main" id="{AA83FCD9-7D25-1AE0-59B7-7410A912661A}"/>
              </a:ext>
            </a:extLst>
          </p:cNvPr>
          <p:cNvSpPr>
            <a:spLocks noGrp="1"/>
          </p:cNvSpPr>
          <p:nvPr>
            <p:ph type="body" idx="12"/>
          </p:nvPr>
        </p:nvSpPr>
        <p:spPr>
          <a:xfrm>
            <a:off x="768550" y="2742212"/>
            <a:ext cx="10514802" cy="3082203"/>
          </a:xfrm>
        </p:spPr>
        <p:txBody>
          <a:bodyPr lIns="91440" tIns="45720" rIns="91440" bIns="45720" anchor="t">
            <a:normAutofit/>
          </a:bodyPr>
          <a:lstStyle/>
          <a:p>
            <a:r>
              <a:rPr lang="fi-FI" sz="1600" dirty="0"/>
              <a:t>Tietovuodot ovat tulleet jäädäkseen.</a:t>
            </a:r>
            <a:endParaRPr lang="fi-FI" sz="1600" dirty="0">
              <a:ea typeface="Calibri"/>
              <a:cs typeface="Calibri"/>
            </a:endParaRPr>
          </a:p>
          <a:p>
            <a:r>
              <a:rPr lang="fi-FI" sz="1600" dirty="0"/>
              <a:t>Ihmiset lankeavat jatkuvasti huijauksiin.</a:t>
            </a:r>
            <a:endParaRPr lang="fi-FI" sz="1600">
              <a:ea typeface="Calibri"/>
              <a:cs typeface="Calibri"/>
            </a:endParaRPr>
          </a:p>
          <a:p>
            <a:r>
              <a:rPr lang="fi-FI" sz="1600" dirty="0"/>
              <a:t>Huijarit myös kehittyvät päivä päivältä paremmiksi.</a:t>
            </a:r>
            <a:endParaRPr lang="fi-FI" sz="1600" dirty="0">
              <a:ea typeface="Calibri" panose="020F0502020204030204"/>
              <a:cs typeface="Calibri" panose="020F0502020204030204"/>
            </a:endParaRPr>
          </a:p>
        </p:txBody>
      </p:sp>
    </p:spTree>
    <p:extLst>
      <p:ext uri="{BB962C8B-B14F-4D97-AF65-F5344CB8AC3E}">
        <p14:creationId xmlns:p14="http://schemas.microsoft.com/office/powerpoint/2010/main" val="3850859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5A546B-8F7E-CCE7-6D46-91D1407660A5}"/>
            </a:ext>
          </a:extLst>
        </p:cNvPr>
        <p:cNvGrpSpPr/>
        <p:nvPr/>
      </p:nvGrpSpPr>
      <p:grpSpPr>
        <a:xfrm>
          <a:off x="0" y="0"/>
          <a:ext cx="0" cy="0"/>
          <a:chOff x="0" y="0"/>
          <a:chExt cx="0" cy="0"/>
        </a:xfrm>
      </p:grpSpPr>
      <p:sp>
        <p:nvSpPr>
          <p:cNvPr id="3" name="Otsikko 2">
            <a:extLst>
              <a:ext uri="{FF2B5EF4-FFF2-40B4-BE49-F238E27FC236}">
                <a16:creationId xmlns:a16="http://schemas.microsoft.com/office/drawing/2014/main" id="{D3AD6D55-AAD7-2365-1829-2D9FB7616BC3}"/>
              </a:ext>
            </a:extLst>
          </p:cNvPr>
          <p:cNvSpPr>
            <a:spLocks noGrp="1"/>
          </p:cNvSpPr>
          <p:nvPr>
            <p:ph type="title"/>
          </p:nvPr>
        </p:nvSpPr>
        <p:spPr>
          <a:xfrm>
            <a:off x="772065" y="906356"/>
            <a:ext cx="10511286" cy="818927"/>
          </a:xfrm>
        </p:spPr>
        <p:txBody>
          <a:bodyPr>
            <a:normAutofit/>
          </a:bodyPr>
          <a:lstStyle/>
          <a:p>
            <a:r>
              <a:rPr lang="fi-FI" sz="5000" dirty="0"/>
              <a:t>Johdatus aiheeseen</a:t>
            </a:r>
          </a:p>
        </p:txBody>
      </p:sp>
      <p:sp>
        <p:nvSpPr>
          <p:cNvPr id="9" name="Date Placeholder 2">
            <a:extLst>
              <a:ext uri="{FF2B5EF4-FFF2-40B4-BE49-F238E27FC236}">
                <a16:creationId xmlns:a16="http://schemas.microsoft.com/office/drawing/2014/main" id="{B1225275-4E32-A980-A495-F5334C7AE9A7}"/>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5FFB0EBB-5E1C-B239-E398-4753B470585B}"/>
              </a:ext>
            </a:extLst>
          </p:cNvPr>
          <p:cNvSpPr>
            <a:spLocks noGrp="1"/>
          </p:cNvSpPr>
          <p:nvPr>
            <p:ph type="subTitle" idx="1"/>
          </p:nvPr>
        </p:nvSpPr>
        <p:spPr>
          <a:xfrm>
            <a:off x="772065" y="1738262"/>
            <a:ext cx="10511286" cy="648072"/>
          </a:xfrm>
        </p:spPr>
        <p:txBody>
          <a:bodyPr lIns="91440" tIns="45720" rIns="91440" bIns="45720" anchor="t">
            <a:normAutofit/>
          </a:bodyPr>
          <a:lstStyle/>
          <a:p>
            <a:r>
              <a:rPr lang="en-US" dirty="0"/>
              <a:t>Kuinka </a:t>
            </a:r>
            <a:r>
              <a:rPr lang="en-US" dirty="0" err="1"/>
              <a:t>ongelmia</a:t>
            </a:r>
            <a:r>
              <a:rPr lang="en-US" dirty="0"/>
              <a:t> </a:t>
            </a:r>
            <a:r>
              <a:rPr lang="en-US" dirty="0" err="1"/>
              <a:t>voidaan</a:t>
            </a:r>
            <a:r>
              <a:rPr lang="en-US" dirty="0"/>
              <a:t> </a:t>
            </a:r>
            <a:r>
              <a:rPr lang="en-US" dirty="0" err="1"/>
              <a:t>vähentää</a:t>
            </a:r>
            <a:endParaRPr lang="en-US" dirty="0" err="1">
              <a:ea typeface="Calibri"/>
              <a:cs typeface="Calibri"/>
            </a:endParaRPr>
          </a:p>
        </p:txBody>
      </p:sp>
      <p:sp>
        <p:nvSpPr>
          <p:cNvPr id="4" name="Tekstin paikkamerkki 3">
            <a:extLst>
              <a:ext uri="{FF2B5EF4-FFF2-40B4-BE49-F238E27FC236}">
                <a16:creationId xmlns:a16="http://schemas.microsoft.com/office/drawing/2014/main" id="{80972E71-2068-05AA-C1B9-660FB62D1715}"/>
              </a:ext>
            </a:extLst>
          </p:cNvPr>
          <p:cNvSpPr>
            <a:spLocks noGrp="1"/>
          </p:cNvSpPr>
          <p:nvPr>
            <p:ph type="body" idx="12"/>
          </p:nvPr>
        </p:nvSpPr>
        <p:spPr>
          <a:xfrm>
            <a:off x="768550" y="2615212"/>
            <a:ext cx="10514802" cy="3082203"/>
          </a:xfrm>
        </p:spPr>
        <p:txBody>
          <a:bodyPr lIns="91440" tIns="45720" rIns="91440" bIns="45720" anchor="t">
            <a:normAutofit/>
          </a:bodyPr>
          <a:lstStyle/>
          <a:p>
            <a:r>
              <a:rPr lang="fi-FI" sz="1600" dirty="0"/>
              <a:t>Levittämällä tietoisuutta</a:t>
            </a:r>
            <a:endParaRPr lang="fi-FI" sz="1600" dirty="0">
              <a:ea typeface="Calibri"/>
              <a:cs typeface="Calibri"/>
            </a:endParaRPr>
          </a:p>
          <a:p>
            <a:r>
              <a:rPr lang="fi-FI" sz="1600" dirty="0"/>
              <a:t>Varautumalla</a:t>
            </a:r>
            <a:endParaRPr lang="fi-FI" sz="1600" dirty="0">
              <a:ea typeface="Calibri"/>
              <a:cs typeface="Calibri"/>
            </a:endParaRPr>
          </a:p>
          <a:p>
            <a:pPr lvl="1">
              <a:buFont typeface="Arial"/>
            </a:pPr>
            <a:r>
              <a:rPr lang="fi-FI" sz="1600" dirty="0"/>
              <a:t>Jos jokin menee pieleen, niin vahinko/vahingot on minimoitu (varmuuskopiot ja muut suunnitelmat).</a:t>
            </a:r>
            <a:endParaRPr lang="fi-FI" sz="1600" dirty="0">
              <a:ea typeface="Calibri"/>
              <a:cs typeface="Calibri"/>
            </a:endParaRPr>
          </a:p>
          <a:p>
            <a:r>
              <a:rPr lang="fi-FI" sz="1600" b="1" dirty="0"/>
              <a:t>Muuttamalla työskentelykulttuuria</a:t>
            </a:r>
            <a:endParaRPr lang="fi-FI" sz="1600" b="1" dirty="0">
              <a:ea typeface="Calibri" panose="020F0502020204030204"/>
              <a:cs typeface="Calibri" panose="020F0502020204030204"/>
            </a:endParaRPr>
          </a:p>
          <a:p>
            <a:pPr lvl="1"/>
            <a:r>
              <a:rPr lang="fi-FI" sz="1600" dirty="0"/>
              <a:t>jos joku tekee virheen, hän ei vain yritä piilottaa sitä, vaan tiedottaa asiasta välittömästi eteenpäin.</a:t>
            </a:r>
            <a:endParaRPr lang="fi-FI" sz="1600" dirty="0">
              <a:ea typeface="Calibri" panose="020F0502020204030204"/>
              <a:cs typeface="Calibri" panose="020F0502020204030204"/>
            </a:endParaRPr>
          </a:p>
          <a:p>
            <a:pPr lvl="1"/>
            <a:r>
              <a:rPr lang="fi-FI" sz="1600" dirty="0"/>
              <a:t>Mitä pidempi aika menee tapauksen ilmoittamiseen, sitä enemmän aikaa pahalle tekijälle jää aikaa tunkeutua järjestelmiin.</a:t>
            </a:r>
            <a:endParaRPr lang="fi-FI" sz="1600" dirty="0">
              <a:ea typeface="Calibri"/>
              <a:cs typeface="Calibri"/>
            </a:endParaRPr>
          </a:p>
        </p:txBody>
      </p:sp>
    </p:spTree>
    <p:extLst>
      <p:ext uri="{BB962C8B-B14F-4D97-AF65-F5344CB8AC3E}">
        <p14:creationId xmlns:p14="http://schemas.microsoft.com/office/powerpoint/2010/main" val="32277048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5959F4-4EEB-FC61-20A9-F74DA45CC322}"/>
            </a:ext>
          </a:extLst>
        </p:cNvPr>
        <p:cNvGrpSpPr/>
        <p:nvPr/>
      </p:nvGrpSpPr>
      <p:grpSpPr>
        <a:xfrm>
          <a:off x="0" y="0"/>
          <a:ext cx="0" cy="0"/>
          <a:chOff x="0" y="0"/>
          <a:chExt cx="0" cy="0"/>
        </a:xfrm>
      </p:grpSpPr>
      <p:sp>
        <p:nvSpPr>
          <p:cNvPr id="3" name="Otsikko 2">
            <a:extLst>
              <a:ext uri="{FF2B5EF4-FFF2-40B4-BE49-F238E27FC236}">
                <a16:creationId xmlns:a16="http://schemas.microsoft.com/office/drawing/2014/main" id="{DA05345A-5A16-279B-02A2-43544B23FD29}"/>
              </a:ext>
            </a:extLst>
          </p:cNvPr>
          <p:cNvSpPr>
            <a:spLocks noGrp="1"/>
          </p:cNvSpPr>
          <p:nvPr>
            <p:ph type="title"/>
          </p:nvPr>
        </p:nvSpPr>
        <p:spPr>
          <a:xfrm>
            <a:off x="783438" y="565162"/>
            <a:ext cx="10511286" cy="818927"/>
          </a:xfrm>
        </p:spPr>
        <p:txBody>
          <a:bodyPr>
            <a:normAutofit/>
          </a:bodyPr>
          <a:lstStyle/>
          <a:p>
            <a:r>
              <a:rPr lang="fi-FI" sz="5000" dirty="0"/>
              <a:t>Johdatus aiheeseen</a:t>
            </a:r>
          </a:p>
        </p:txBody>
      </p:sp>
      <p:sp>
        <p:nvSpPr>
          <p:cNvPr id="9" name="Date Placeholder 2">
            <a:extLst>
              <a:ext uri="{FF2B5EF4-FFF2-40B4-BE49-F238E27FC236}">
                <a16:creationId xmlns:a16="http://schemas.microsoft.com/office/drawing/2014/main" id="{8BA28417-A77A-CEF0-C4A0-5195A232B460}"/>
              </a:ext>
            </a:extLst>
          </p:cNvPr>
          <p:cNvSpPr>
            <a:spLocks noGrp="1"/>
          </p:cNvSpPr>
          <p:nvPr>
            <p:ph type="dt" sz="half" idx="10"/>
          </p:nvPr>
        </p:nvSpPr>
        <p:spPr>
          <a:xfrm>
            <a:off x="766101" y="5926762"/>
            <a:ext cx="1453952" cy="404664"/>
          </a:xfrm>
        </p:spPr>
        <p:txBody>
          <a:bodyPr/>
          <a:lstStyle/>
          <a:p>
            <a:endParaRPr lang="fi-FI"/>
          </a:p>
        </p:txBody>
      </p:sp>
      <p:sp>
        <p:nvSpPr>
          <p:cNvPr id="13" name="Subtitle 4">
            <a:extLst>
              <a:ext uri="{FF2B5EF4-FFF2-40B4-BE49-F238E27FC236}">
                <a16:creationId xmlns:a16="http://schemas.microsoft.com/office/drawing/2014/main" id="{B4C66AAE-9E6F-1A47-EB56-5483E68629F4}"/>
              </a:ext>
            </a:extLst>
          </p:cNvPr>
          <p:cNvSpPr>
            <a:spLocks noGrp="1"/>
          </p:cNvSpPr>
          <p:nvPr>
            <p:ph type="subTitle" idx="1"/>
          </p:nvPr>
        </p:nvSpPr>
        <p:spPr>
          <a:xfrm>
            <a:off x="840304" y="1385694"/>
            <a:ext cx="10511286" cy="648072"/>
          </a:xfrm>
        </p:spPr>
        <p:txBody>
          <a:bodyPr lIns="91440" tIns="45720" rIns="91440" bIns="45720" anchor="t">
            <a:normAutofit/>
          </a:bodyPr>
          <a:lstStyle/>
          <a:p>
            <a:r>
              <a:rPr lang="en-US" dirty="0" err="1">
                <a:ea typeface="Calibri"/>
                <a:cs typeface="Calibri"/>
              </a:rPr>
              <a:t>Tässä</a:t>
            </a:r>
            <a:r>
              <a:rPr lang="en-US" dirty="0">
                <a:ea typeface="Calibri"/>
                <a:cs typeface="Calibri"/>
              </a:rPr>
              <a:t> </a:t>
            </a:r>
            <a:r>
              <a:rPr lang="en-US" dirty="0" err="1">
                <a:ea typeface="Calibri"/>
                <a:cs typeface="Calibri"/>
              </a:rPr>
              <a:t>koulutuspaketissa</a:t>
            </a:r>
            <a:endParaRPr lang="en-US" dirty="0"/>
          </a:p>
        </p:txBody>
      </p:sp>
      <p:sp>
        <p:nvSpPr>
          <p:cNvPr id="4" name="Tekstin paikkamerkki 3">
            <a:extLst>
              <a:ext uri="{FF2B5EF4-FFF2-40B4-BE49-F238E27FC236}">
                <a16:creationId xmlns:a16="http://schemas.microsoft.com/office/drawing/2014/main" id="{1D8DC576-3C6C-C1D4-CA27-756B6002CD6C}"/>
              </a:ext>
            </a:extLst>
          </p:cNvPr>
          <p:cNvSpPr>
            <a:spLocks noGrp="1"/>
          </p:cNvSpPr>
          <p:nvPr>
            <p:ph type="body" idx="12"/>
          </p:nvPr>
        </p:nvSpPr>
        <p:spPr>
          <a:xfrm>
            <a:off x="779923" y="2035184"/>
            <a:ext cx="10560294" cy="3457515"/>
          </a:xfrm>
        </p:spPr>
        <p:txBody>
          <a:bodyPr lIns="91440" tIns="45720" rIns="91440" bIns="45720" anchor="t">
            <a:normAutofit fontScale="92500" lnSpcReduction="10000"/>
          </a:bodyPr>
          <a:lstStyle/>
          <a:p>
            <a:r>
              <a:rPr lang="fi-FI" sz="1800" dirty="0"/>
              <a:t>Tullaan tutuiksi kyberturvallisuuden kanssa sosiaali- ja terveysalan työntekijän näkökulmasta:</a:t>
            </a:r>
          </a:p>
          <a:p>
            <a:pPr lvl="1"/>
            <a:r>
              <a:rPr lang="fi-FI" sz="1400" b="1" dirty="0"/>
              <a:t>Terminologia</a:t>
            </a:r>
            <a:r>
              <a:rPr lang="fi-FI" sz="1400" dirty="0"/>
              <a:t>: Mitä erilaisilla termeillä tarkoitetaan?</a:t>
            </a:r>
            <a:endParaRPr lang="fi-FI" sz="1400" dirty="0">
              <a:ea typeface="Calibri"/>
              <a:cs typeface="Calibri"/>
            </a:endParaRPr>
          </a:p>
          <a:p>
            <a:pPr lvl="1"/>
            <a:r>
              <a:rPr lang="fi-FI" sz="1400" b="1" dirty="0"/>
              <a:t>Lainsäädäntö</a:t>
            </a:r>
            <a:r>
              <a:rPr lang="fi-FI" sz="1400" dirty="0"/>
              <a:t>: Miten toimia lainpuitteissa oikein ja millaisia lakeja tulee ymmärtää?</a:t>
            </a:r>
            <a:endParaRPr lang="fi-FI" sz="1400" dirty="0">
              <a:ea typeface="Calibri"/>
              <a:cs typeface="Calibri"/>
            </a:endParaRPr>
          </a:p>
          <a:p>
            <a:pPr lvl="1"/>
            <a:r>
              <a:rPr lang="fi-FI" sz="1400" b="1" dirty="0"/>
              <a:t>Haittaohjelmat</a:t>
            </a:r>
            <a:r>
              <a:rPr lang="fi-FI" sz="1400" dirty="0"/>
              <a:t>: Millaisia haittaohjelmia tyypillisesti näkee? Millaisia tietojärjestelmiä on? Millaisia älylaitteita on olemassa ja miten ne liittyvät kyberturvallisuuteen?</a:t>
            </a:r>
            <a:endParaRPr lang="fi-FI" sz="1400" dirty="0">
              <a:ea typeface="Calibri"/>
              <a:cs typeface="Calibri"/>
            </a:endParaRPr>
          </a:p>
          <a:p>
            <a:pPr lvl="1"/>
            <a:r>
              <a:rPr lang="fi-FI" sz="1400" b="1" dirty="0"/>
              <a:t>Kyberhygienia</a:t>
            </a:r>
            <a:r>
              <a:rPr lang="fi-FI" sz="1400" dirty="0"/>
              <a:t>: Miten toimia (tieto)turvallisesti niin kotona kuin työpaikalla?</a:t>
            </a:r>
            <a:endParaRPr lang="fi-FI" sz="1400" dirty="0">
              <a:ea typeface="Calibri"/>
              <a:cs typeface="Calibri"/>
            </a:endParaRPr>
          </a:p>
          <a:p>
            <a:pPr lvl="1"/>
            <a:r>
              <a:rPr lang="fi-FI" sz="1400" b="1" dirty="0"/>
              <a:t>Poikkeamat</a:t>
            </a:r>
            <a:r>
              <a:rPr lang="fi-FI" sz="1400" dirty="0"/>
              <a:t>: Miten toimia tilanteessa, jossa epäillään tietoturvaloukkausta ja miten toiminta etenee ilmoituksen jälkeen?</a:t>
            </a:r>
            <a:endParaRPr lang="fi-FI" sz="1400" dirty="0">
              <a:ea typeface="Calibri"/>
              <a:cs typeface="Calibri"/>
            </a:endParaRPr>
          </a:p>
          <a:p>
            <a:pPr lvl="1"/>
            <a:r>
              <a:rPr lang="fi-FI" sz="1400" b="1" dirty="0"/>
              <a:t>Pääsynhallinta</a:t>
            </a:r>
            <a:r>
              <a:rPr lang="fi-FI" sz="1400" dirty="0"/>
              <a:t>: Miten pääsynhallinta liittyy tietoturvallisuuteen? Miksi vain IT-henkilöstöllä voi hallita asennettuja ohjelmistoja?</a:t>
            </a:r>
            <a:endParaRPr lang="fi-FI" sz="1400" dirty="0">
              <a:ea typeface="Calibri"/>
              <a:cs typeface="Calibri"/>
            </a:endParaRPr>
          </a:p>
          <a:p>
            <a:pPr lvl="1"/>
            <a:r>
              <a:rPr lang="fi-FI" sz="1400" b="1" dirty="0"/>
              <a:t>Salasanat</a:t>
            </a:r>
            <a:r>
              <a:rPr lang="fi-FI" sz="1400" dirty="0"/>
              <a:t>: Mistä koostuu hyvä salasana? Miksi salasanan pitää olla niin monimutkainen vai pitääkö sen olla?</a:t>
            </a:r>
            <a:endParaRPr lang="fi-FI" sz="1400" dirty="0">
              <a:ea typeface="Calibri"/>
              <a:cs typeface="Calibri"/>
            </a:endParaRPr>
          </a:p>
          <a:p>
            <a:pPr lvl="1"/>
            <a:r>
              <a:rPr lang="fi-FI" sz="1400" b="1" dirty="0"/>
              <a:t>Fyysinen tietoturva ja tilaturvallisuus</a:t>
            </a:r>
            <a:r>
              <a:rPr lang="fi-FI" sz="1400" dirty="0"/>
              <a:t>: Miten "pahantekijän" toimia voi hankaloittaa työarjessa?</a:t>
            </a:r>
            <a:endParaRPr lang="fi-FI" sz="1400" dirty="0">
              <a:ea typeface="Calibri"/>
              <a:cs typeface="Calibri"/>
            </a:endParaRPr>
          </a:p>
          <a:p>
            <a:pPr lvl="1"/>
            <a:r>
              <a:rPr lang="fi-FI" sz="1400" b="1" dirty="0"/>
              <a:t>Tietojenkalastelu</a:t>
            </a:r>
            <a:r>
              <a:rPr lang="fi-FI" sz="1400" dirty="0"/>
              <a:t>: Miten kalastaminen liittyy tietokoneisiin ja mitkä ihmeen tiedot sieltä pyritään onkimaan?</a:t>
            </a:r>
            <a:endParaRPr lang="fi-FI" sz="1400" dirty="0">
              <a:ea typeface="Calibri"/>
              <a:cs typeface="Calibri"/>
            </a:endParaRPr>
          </a:p>
          <a:p>
            <a:pPr lvl="1"/>
            <a:r>
              <a:rPr lang="fi-FI" sz="1400" b="1" dirty="0"/>
              <a:t>Uhat:</a:t>
            </a:r>
            <a:r>
              <a:rPr lang="fi-FI" sz="1400" dirty="0"/>
              <a:t>  Millaisia uhkia on olemassa, jotta meidän on helpompi ymmärtää millaisia suojauksia käytetään?</a:t>
            </a:r>
            <a:endParaRPr lang="fi-FI" sz="1400" dirty="0">
              <a:ea typeface="Calibri"/>
              <a:cs typeface="Calibri"/>
            </a:endParaRPr>
          </a:p>
          <a:p>
            <a:pPr lvl="1"/>
            <a:r>
              <a:rPr lang="fi-FI" sz="1400" b="1" dirty="0"/>
              <a:t>Uhkatekijä</a:t>
            </a:r>
            <a:r>
              <a:rPr lang="fi-FI" sz="1400" dirty="0"/>
              <a:t>: Millaisia uhkatekijöitä on olemassa ja mitä "pahantekijöiden" motiivit voivat olla? Miten heidän toimintamallit eroavat toisistansa?</a:t>
            </a:r>
            <a:endParaRPr lang="fi-FI" sz="1400" dirty="0">
              <a:ea typeface="Calibri"/>
              <a:cs typeface="Calibri"/>
            </a:endParaRPr>
          </a:p>
          <a:p>
            <a:pPr lvl="1"/>
            <a:r>
              <a:rPr lang="fi-FI" sz="1400" b="1" dirty="0"/>
              <a:t>IT:n näkökulma, johtaminen ja riskienhallinta</a:t>
            </a:r>
            <a:r>
              <a:rPr lang="fi-FI" sz="1400" dirty="0"/>
              <a:t>: Mikä/Mitkä tekijät loppujenlopuksi ohjaa/ohjaavat työntekijäkenttää? Miksi jatkuvasti tulee uusia ohjeistuksia? Mitä kaikkea jo tehdään ja mitä kaikkea jo nähdään?</a:t>
            </a:r>
            <a:endParaRPr lang="fi-FI" sz="1400" dirty="0">
              <a:ea typeface="Calibri"/>
              <a:cs typeface="Calibri"/>
            </a:endParaRPr>
          </a:p>
        </p:txBody>
      </p:sp>
    </p:spTree>
    <p:extLst>
      <p:ext uri="{BB962C8B-B14F-4D97-AF65-F5344CB8AC3E}">
        <p14:creationId xmlns:p14="http://schemas.microsoft.com/office/powerpoint/2010/main" val="3850809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133C1-E275-1171-49CE-E2CA4AF351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81BB9B-8EA1-D2C7-D96E-B9143D8EFBE5}"/>
              </a:ext>
            </a:extLst>
          </p:cNvPr>
          <p:cNvSpPr>
            <a:spLocks noGrp="1"/>
          </p:cNvSpPr>
          <p:nvPr>
            <p:ph type="title"/>
          </p:nvPr>
        </p:nvSpPr>
        <p:spPr>
          <a:xfrm>
            <a:off x="877149" y="1097081"/>
            <a:ext cx="5841152" cy="1325563"/>
          </a:xfrm>
        </p:spPr>
        <p:txBody>
          <a:bodyPr>
            <a:normAutofit/>
          </a:bodyPr>
          <a:lstStyle/>
          <a:p>
            <a:r>
              <a:rPr lang="en-US" sz="3600" dirty="0" err="1"/>
              <a:t>Terveys</a:t>
            </a:r>
            <a:r>
              <a:rPr lang="en-US" sz="3600" dirty="0"/>
              <a:t>- ja </a:t>
            </a:r>
            <a:r>
              <a:rPr lang="en-US" sz="3600" dirty="0" err="1"/>
              <a:t>hyvinvointialojen</a:t>
            </a:r>
            <a:r>
              <a:rPr lang="en-US" sz="3600" dirty="0"/>
              <a:t> </a:t>
            </a:r>
            <a:r>
              <a:rPr lang="en-US" sz="3600" dirty="0" err="1"/>
              <a:t>opintokokonaisuus</a:t>
            </a:r>
            <a:endParaRPr lang="en-FI" sz="3600" dirty="0"/>
          </a:p>
        </p:txBody>
      </p:sp>
      <p:sp>
        <p:nvSpPr>
          <p:cNvPr id="3" name="Subtitle 2">
            <a:extLst>
              <a:ext uri="{FF2B5EF4-FFF2-40B4-BE49-F238E27FC236}">
                <a16:creationId xmlns:a16="http://schemas.microsoft.com/office/drawing/2014/main" id="{9A84F105-3981-C183-25DD-DCAE4BD5B428}"/>
              </a:ext>
            </a:extLst>
          </p:cNvPr>
          <p:cNvSpPr>
            <a:spLocks noGrp="1"/>
          </p:cNvSpPr>
          <p:nvPr>
            <p:ph type="subTitle" idx="1"/>
          </p:nvPr>
        </p:nvSpPr>
        <p:spPr>
          <a:xfrm>
            <a:off x="877149" y="2921553"/>
            <a:ext cx="5841152" cy="648072"/>
          </a:xfrm>
        </p:spPr>
        <p:txBody>
          <a:bodyPr>
            <a:normAutofit/>
          </a:bodyPr>
          <a:lstStyle/>
          <a:p>
            <a:r>
              <a:rPr lang="en-US" sz="2000" dirty="0"/>
              <a:t>01B-Terminologia</a:t>
            </a:r>
            <a:endParaRPr lang="en-FI" sz="2000" dirty="0"/>
          </a:p>
        </p:txBody>
      </p:sp>
      <p:sp>
        <p:nvSpPr>
          <p:cNvPr id="4" name="Text Placeholder 3">
            <a:extLst>
              <a:ext uri="{FF2B5EF4-FFF2-40B4-BE49-F238E27FC236}">
                <a16:creationId xmlns:a16="http://schemas.microsoft.com/office/drawing/2014/main" id="{51AE0A57-C8C1-4175-D614-591AE7183E3B}"/>
              </a:ext>
            </a:extLst>
          </p:cNvPr>
          <p:cNvSpPr>
            <a:spLocks noGrp="1"/>
          </p:cNvSpPr>
          <p:nvPr>
            <p:ph type="body" idx="10"/>
          </p:nvPr>
        </p:nvSpPr>
        <p:spPr>
          <a:xfrm>
            <a:off x="877149" y="3705783"/>
            <a:ext cx="5840412" cy="1781175"/>
          </a:xfrm>
        </p:spPr>
        <p:txBody>
          <a:bodyPr anchor="t">
            <a:normAutofit/>
          </a:bodyPr>
          <a:lstStyle/>
          <a:p>
            <a:r>
              <a:rPr lang="en-US" dirty="0"/>
              <a:t>© 2025 Ovaska Joonatan – Creative Commons 4.0 (CC BY-SA)</a:t>
            </a:r>
            <a:endParaRPr lang="en-FI" dirty="0"/>
          </a:p>
        </p:txBody>
      </p:sp>
    </p:spTree>
    <p:extLst>
      <p:ext uri="{BB962C8B-B14F-4D97-AF65-F5344CB8AC3E}">
        <p14:creationId xmlns:p14="http://schemas.microsoft.com/office/powerpoint/2010/main" val="2334319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dirty="0"/>
              <a:t>Terminologia</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095668"/>
            <a:ext cx="10514802" cy="3322673"/>
          </a:xfrm>
        </p:spPr>
        <p:txBody>
          <a:bodyPr lIns="91440" tIns="45720" rIns="91440" bIns="45720" anchor="t">
            <a:normAutofit/>
          </a:bodyPr>
          <a:lstStyle/>
          <a:p>
            <a:r>
              <a:rPr lang="fi-FI" sz="1800" b="1" dirty="0"/>
              <a:t>Kyberturvallisuus (</a:t>
            </a:r>
            <a:r>
              <a:rPr lang="fi-FI" sz="1800" b="1" dirty="0" err="1"/>
              <a:t>Cybersecurity</a:t>
            </a:r>
            <a:r>
              <a:rPr lang="fi-FI" sz="1800" b="1" dirty="0"/>
              <a:t> / </a:t>
            </a:r>
            <a:r>
              <a:rPr lang="fi-FI" sz="1800" b="1" dirty="0" err="1"/>
              <a:t>Cyber</a:t>
            </a:r>
            <a:r>
              <a:rPr lang="fi-FI" sz="1800" b="1" dirty="0"/>
              <a:t> Security)</a:t>
            </a:r>
            <a:r>
              <a:rPr lang="fi-FI" sz="1800" dirty="0"/>
              <a:t>: Toimenpiteet ja teknologiat, joilla suojataan tietojärjestelmiä, verkkoja ja dataa kyberhyökkäyksiltä ja luvattomalta käytöltä. Kyberturvallisuus kattaa laajan alueen, mukaan lukien tietoturvan ja tietosuojan.</a:t>
            </a:r>
          </a:p>
          <a:p>
            <a:pPr lvl="1"/>
            <a:r>
              <a:rPr lang="fi-FI" sz="1400" b="1" dirty="0"/>
              <a:t>Tietoturva (</a:t>
            </a:r>
            <a:r>
              <a:rPr lang="fi-FI" sz="1400" b="1" dirty="0" err="1"/>
              <a:t>Information</a:t>
            </a:r>
            <a:r>
              <a:rPr lang="fi-FI" sz="1400" b="1" dirty="0"/>
              <a:t> Security)</a:t>
            </a:r>
            <a:r>
              <a:rPr lang="fi-FI" sz="1400" dirty="0"/>
              <a:t>: Toimenpiteet ja käytännöt, joilla suojataan tietoa luvattomalta käytöltä, muutoksilta ja tuhoutumiselta. Tietoturva keskittyy erityisesti tiedon luottamuksellisuuden, eheyden ja saatavuuden varmistamiseen.</a:t>
            </a:r>
            <a:endParaRPr lang="fi-FI" sz="1400" dirty="0">
              <a:ea typeface="Calibri" panose="020F0502020204030204"/>
              <a:cs typeface="Calibri" panose="020F0502020204030204"/>
            </a:endParaRPr>
          </a:p>
          <a:p>
            <a:pPr marL="457200" lvl="1" indent="0">
              <a:buNone/>
            </a:pPr>
            <a:endParaRPr lang="fi-FI" sz="1400" dirty="0">
              <a:ea typeface="Calibri" panose="020F0502020204030204"/>
              <a:cs typeface="Calibri" panose="020F0502020204030204"/>
            </a:endParaRPr>
          </a:p>
          <a:p>
            <a:pPr lvl="1"/>
            <a:r>
              <a:rPr lang="fi-FI" sz="1400" b="1" dirty="0"/>
              <a:t>Tietosuoja (Data </a:t>
            </a:r>
            <a:r>
              <a:rPr lang="fi-FI" sz="1400" b="1" dirty="0" err="1"/>
              <a:t>Protection</a:t>
            </a:r>
            <a:r>
              <a:rPr lang="fi-FI" sz="1400" b="1" dirty="0"/>
              <a:t>)</a:t>
            </a:r>
            <a:r>
              <a:rPr lang="fi-FI" sz="1400" dirty="0"/>
              <a:t>: Toimenpiteet ja lainsäädäntö, joilla suojataan henkilötietoja ja varmistetaan, että niitä käsitellään lainmukaisesti ja yksityisyyttä kunnioittaen. Tietosuoja keskittyy erityisesti yksilöiden oikeuksiin ja heidän henkilötietojensa suojaamiseen.</a:t>
            </a:r>
            <a:endParaRPr lang="fi-FI" sz="1400" dirty="0">
              <a:ea typeface="Calibri"/>
              <a:cs typeface="Calibri"/>
            </a:endParaRPr>
          </a:p>
        </p:txBody>
      </p:sp>
    </p:spTree>
    <p:extLst>
      <p:ext uri="{BB962C8B-B14F-4D97-AF65-F5344CB8AC3E}">
        <p14:creationId xmlns:p14="http://schemas.microsoft.com/office/powerpoint/2010/main" val="3438497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dirty="0"/>
              <a:t>Terminologia</a:t>
            </a:r>
          </a:p>
        </p:txBody>
      </p:sp>
      <p:sp>
        <p:nvSpPr>
          <p:cNvPr id="9" name="Date Placeholder 2">
            <a:extLst>
              <a:ext uri="{FF2B5EF4-FFF2-40B4-BE49-F238E27FC236}">
                <a16:creationId xmlns:a16="http://schemas.microsoft.com/office/drawing/2014/main" id="{B14D7388-FF6F-E03B-499E-C2DCD1131EE4}"/>
              </a:ext>
            </a:extLst>
          </p:cNvPr>
          <p:cNvSpPr>
            <a:spLocks noGrp="1"/>
          </p:cNvSpPr>
          <p:nvPr>
            <p:ph type="dt" sz="half" idx="10"/>
          </p:nvPr>
        </p:nvSpPr>
        <p:spPr>
          <a:xfrm>
            <a:off x="766101" y="5926762"/>
            <a:ext cx="1453952" cy="404664"/>
          </a:xfrm>
        </p:spPr>
        <p:txBody>
          <a:bodyPr/>
          <a:lstStyle/>
          <a:p>
            <a:endParaRPr lang="fi-FI"/>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80095" y="2084123"/>
            <a:ext cx="10503257" cy="3334218"/>
          </a:xfrm>
        </p:spPr>
        <p:txBody>
          <a:bodyPr lIns="91440" tIns="45720" rIns="91440" bIns="45720" anchor="t">
            <a:normAutofit/>
          </a:bodyPr>
          <a:lstStyle/>
          <a:p>
            <a:r>
              <a:rPr lang="fi-FI" sz="1800" b="1" dirty="0"/>
              <a:t>Kriittisellä infrastruktuurilla </a:t>
            </a:r>
            <a:r>
              <a:rPr lang="fi-FI" sz="1800" dirty="0"/>
              <a:t>tarkoitetaan kaikkia niitä palveluita, järjestelmiä ja rakenteita, jotka ovat elintärkeitä yhteiskuntamme toiminnalle. Esimerkkejä kriittisen infrastruktuurin osista ovat mm. maksujärjestelmät, liikenteenohjausjärjestelmät tai esimerkiksi sähköverkko tai </a:t>
            </a:r>
            <a:r>
              <a:rPr lang="fi-FI" sz="1800" b="1" dirty="0"/>
              <a:t>terveydenhuolto</a:t>
            </a:r>
            <a:r>
              <a:rPr lang="fi-FI" sz="1800" dirty="0"/>
              <a:t>.</a:t>
            </a:r>
            <a:endParaRPr lang="fi-FI" sz="1800" dirty="0">
              <a:ea typeface="Calibri"/>
              <a:cs typeface="Calibri"/>
            </a:endParaRPr>
          </a:p>
          <a:p>
            <a:r>
              <a:rPr lang="fi-FI" sz="1800" b="1" dirty="0"/>
              <a:t>Kyberuhalla </a:t>
            </a:r>
            <a:r>
              <a:rPr lang="fi-FI" sz="1800" dirty="0"/>
              <a:t>tarkoitetaan sellaisen kybermaailmaan vaikuttavan teon tai tapahtuman mahdollisuutta, joka toteutuessaan vaarantaa kybermaailman oikean ja virheettömän toiminnan.</a:t>
            </a:r>
            <a:endParaRPr lang="fi-FI" sz="1800" dirty="0">
              <a:ea typeface="Calibri"/>
              <a:cs typeface="Calibri"/>
            </a:endParaRPr>
          </a:p>
          <a:p>
            <a:r>
              <a:rPr lang="fi-FI" sz="1800" b="1" dirty="0"/>
              <a:t>Uhkatoimija </a:t>
            </a:r>
            <a:r>
              <a:rPr lang="fi-FI" sz="1800" dirty="0"/>
              <a:t>on henkilö tai ryhmä, joka pyrkii aiheuttamaan vahinkoa tai häiriötä tietojärjestelmiin, verkkoihin tai tietoihin. He voivat käyttää erilaisia menetelmiä ja tekniikoita saavuttaakseen tavoitteensa. </a:t>
            </a:r>
            <a:endParaRPr lang="fi-FI" sz="1800" dirty="0">
              <a:ea typeface="Calibri"/>
              <a:cs typeface="Calibri"/>
            </a:endParaRPr>
          </a:p>
          <a:p>
            <a:r>
              <a:rPr lang="fi-FI" sz="1800" b="1" dirty="0" err="1"/>
              <a:t>Kyber</a:t>
            </a:r>
            <a:r>
              <a:rPr lang="fi-FI" sz="1800" b="1" dirty="0"/>
              <a:t>(toiminta)ympäristö </a:t>
            </a:r>
            <a:r>
              <a:rPr lang="fi-FI" sz="1800" dirty="0"/>
              <a:t>on ympäristö, joka koostuu toisiinsa kytketyistä tietokoneista ja muista laitteista sekä tietoverkoista, jotka on tarkoitettu digitaalisen tiedon käsittelyyn.</a:t>
            </a:r>
            <a:endParaRPr lang="fi-FI" sz="1800" dirty="0">
              <a:ea typeface="Calibri"/>
              <a:cs typeface="Calibri"/>
            </a:endParaRPr>
          </a:p>
        </p:txBody>
      </p:sp>
    </p:spTree>
    <p:extLst>
      <p:ext uri="{BB962C8B-B14F-4D97-AF65-F5344CB8AC3E}">
        <p14:creationId xmlns:p14="http://schemas.microsoft.com/office/powerpoint/2010/main" val="3215046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679D8946-1493-4F2D-81FC-84EB9E1D06EE}"/>
              </a:ext>
            </a:extLst>
          </p:cNvPr>
          <p:cNvSpPr>
            <a:spLocks noGrp="1"/>
          </p:cNvSpPr>
          <p:nvPr>
            <p:ph type="title"/>
          </p:nvPr>
        </p:nvSpPr>
        <p:spPr>
          <a:xfrm>
            <a:off x="772065" y="906356"/>
            <a:ext cx="10511286" cy="818927"/>
          </a:xfrm>
        </p:spPr>
        <p:txBody>
          <a:bodyPr>
            <a:normAutofit/>
          </a:bodyPr>
          <a:lstStyle/>
          <a:p>
            <a:r>
              <a:rPr lang="fi-FI" sz="5000" dirty="0"/>
              <a:t>Terminologia</a:t>
            </a:r>
          </a:p>
        </p:txBody>
      </p:sp>
      <p:sp>
        <p:nvSpPr>
          <p:cNvPr id="9" name="Date Placeholder 2">
            <a:extLst>
              <a:ext uri="{FF2B5EF4-FFF2-40B4-BE49-F238E27FC236}">
                <a16:creationId xmlns:a16="http://schemas.microsoft.com/office/drawing/2014/main" id="{13491D23-7B85-757A-501C-621A56AFFF71}"/>
              </a:ext>
            </a:extLst>
          </p:cNvPr>
          <p:cNvSpPr>
            <a:spLocks noGrp="1"/>
          </p:cNvSpPr>
          <p:nvPr>
            <p:ph type="dt" sz="half" idx="10"/>
          </p:nvPr>
        </p:nvSpPr>
        <p:spPr>
          <a:xfrm>
            <a:off x="766101" y="5926762"/>
            <a:ext cx="1453952" cy="404664"/>
          </a:xfrm>
        </p:spPr>
        <p:txBody>
          <a:bodyPr/>
          <a:lstStyle/>
          <a:p>
            <a:endParaRPr lang="fi-FI"/>
          </a:p>
        </p:txBody>
      </p:sp>
      <p:sp>
        <p:nvSpPr>
          <p:cNvPr id="4" name="Tekstin paikkamerkki 3">
            <a:extLst>
              <a:ext uri="{FF2B5EF4-FFF2-40B4-BE49-F238E27FC236}">
                <a16:creationId xmlns:a16="http://schemas.microsoft.com/office/drawing/2014/main" id="{AC350C26-943B-4AE4-BB52-1A4B6FD573A5}"/>
              </a:ext>
            </a:extLst>
          </p:cNvPr>
          <p:cNvSpPr>
            <a:spLocks noGrp="1"/>
          </p:cNvSpPr>
          <p:nvPr>
            <p:ph type="body" idx="12"/>
          </p:nvPr>
        </p:nvSpPr>
        <p:spPr>
          <a:xfrm>
            <a:off x="768550" y="2222668"/>
            <a:ext cx="10514802" cy="3195673"/>
          </a:xfrm>
        </p:spPr>
        <p:txBody>
          <a:bodyPr anchor="t">
            <a:normAutofit fontScale="92500"/>
          </a:bodyPr>
          <a:lstStyle/>
          <a:p>
            <a:r>
              <a:rPr lang="fi-FI" sz="1900" b="1" dirty="0"/>
              <a:t>Haittaohjelma</a:t>
            </a:r>
            <a:r>
              <a:rPr lang="fi-FI" sz="1900" dirty="0"/>
              <a:t>: Ohjelmisto, joka on suunniteltu vahingoittamaan tai häiritsemään tietokonejärjestelmiä.</a:t>
            </a:r>
          </a:p>
          <a:p>
            <a:r>
              <a:rPr lang="fi-FI" sz="1900" b="1" dirty="0"/>
              <a:t>Tietojenkalastelu</a:t>
            </a:r>
            <a:r>
              <a:rPr lang="fi-FI" sz="1900" dirty="0"/>
              <a:t>: Huijausyritys, jossa hyökkääjä yrittää saada luottamuksellisia tietoja esittämällä luotettavaa tahoa.</a:t>
            </a:r>
          </a:p>
          <a:p>
            <a:pPr lvl="1"/>
            <a:r>
              <a:rPr lang="fi-FI" sz="1700" b="1" dirty="0"/>
              <a:t>Kohdistettu tietojenkalastelu</a:t>
            </a:r>
            <a:r>
              <a:rPr lang="fi-FI" sz="1700" dirty="0"/>
              <a:t>: On kohdistettu tiettyä kohderyhmää vastaan.</a:t>
            </a:r>
          </a:p>
          <a:p>
            <a:r>
              <a:rPr lang="fi-FI" sz="1900" b="1" dirty="0"/>
              <a:t>Palomuuri</a:t>
            </a:r>
            <a:r>
              <a:rPr lang="fi-FI" sz="1900" dirty="0"/>
              <a:t>:</a:t>
            </a:r>
            <a:r>
              <a:rPr lang="fi-FI" sz="1900" b="1" dirty="0"/>
              <a:t> </a:t>
            </a:r>
            <a:r>
              <a:rPr lang="fi-FI" sz="1900" dirty="0"/>
              <a:t>Turvajärjestelmä, joka valvoo ja hallitsee saapuvaa ja lähtevää verkkoliikennettä tietoturvan parantamiseksi.</a:t>
            </a:r>
          </a:p>
          <a:p>
            <a:r>
              <a:rPr lang="fi-FI" sz="1900" b="1" dirty="0"/>
              <a:t>Salaus</a:t>
            </a:r>
            <a:r>
              <a:rPr lang="fi-FI" sz="1900" dirty="0"/>
              <a:t>:</a:t>
            </a:r>
            <a:r>
              <a:rPr lang="fi-FI" sz="1900" b="1" dirty="0"/>
              <a:t> </a:t>
            </a:r>
            <a:r>
              <a:rPr lang="fi-FI" sz="1900" dirty="0"/>
              <a:t>Prosessi, jossa tieto muutetaan sellaiseen muotoon, että vain valtuutetut osapuolet voivat lukea sen.</a:t>
            </a:r>
          </a:p>
          <a:p>
            <a:r>
              <a:rPr lang="fi-FI" sz="1900" b="1" dirty="0"/>
              <a:t>Tietomurto</a:t>
            </a:r>
            <a:r>
              <a:rPr lang="fi-FI" sz="1900" dirty="0"/>
              <a:t>:</a:t>
            </a:r>
            <a:r>
              <a:rPr lang="fi-FI" sz="1900" b="1" dirty="0"/>
              <a:t> </a:t>
            </a:r>
            <a:r>
              <a:rPr lang="fi-FI" sz="1900" dirty="0"/>
              <a:t>Tilanne, jossa luottamuksellista tietoa päätyy luvattomien henkilöiden haltuun.</a:t>
            </a:r>
          </a:p>
          <a:p>
            <a:r>
              <a:rPr lang="fi-FI" sz="1900" b="1" dirty="0"/>
              <a:t>Kyberhyökkäys</a:t>
            </a:r>
            <a:r>
              <a:rPr lang="fi-FI" sz="1900" dirty="0"/>
              <a:t>: Tahallinen yritys vahingoittaa tietojärjestelmää tai varastaa tietoa.</a:t>
            </a:r>
          </a:p>
          <a:p>
            <a:endParaRPr lang="fi-FI" sz="1900" dirty="0"/>
          </a:p>
        </p:txBody>
      </p:sp>
    </p:spTree>
    <p:extLst>
      <p:ext uri="{BB962C8B-B14F-4D97-AF65-F5344CB8AC3E}">
        <p14:creationId xmlns:p14="http://schemas.microsoft.com/office/powerpoint/2010/main" val="1081676942"/>
      </p:ext>
    </p:extLst>
  </p:cSld>
  <p:clrMapOvr>
    <a:masterClrMapping/>
  </p:clrMapOvr>
</p:sld>
</file>

<file path=ppt/theme/theme1.xml><?xml version="1.0" encoding="utf-8"?>
<a:theme xmlns:a="http://schemas.openxmlformats.org/drawingml/2006/main" name="Office-teema">
  <a:themeElements>
    <a:clrScheme name="JAMK">
      <a:dk1>
        <a:srgbClr val="0D004B"/>
      </a:dk1>
      <a:lt1>
        <a:srgbClr val="FFFFFF"/>
      </a:lt1>
      <a:dk2>
        <a:srgbClr val="0D004C"/>
      </a:dk2>
      <a:lt2>
        <a:srgbClr val="E7E6E6"/>
      </a:lt2>
      <a:accent1>
        <a:srgbClr val="E2066E"/>
      </a:accent1>
      <a:accent2>
        <a:srgbClr val="FDB913"/>
      </a:accent2>
      <a:accent3>
        <a:srgbClr val="00B39C"/>
      </a:accent3>
      <a:accent4>
        <a:srgbClr val="EA590C"/>
      </a:accent4>
      <a:accent5>
        <a:srgbClr val="3FB8E2"/>
      </a:accent5>
      <a:accent6>
        <a:srgbClr val="A5A5A5"/>
      </a:accent6>
      <a:hlink>
        <a:srgbClr val="3FB9E3"/>
      </a:hlink>
      <a:folHlink>
        <a:srgbClr val="7861A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mk_kevyt_powerpoint_pohja_2020" id="{600BD92C-5482-F043-961A-9870930BD665}" vid="{62B8602A-7E5B-E347-8E1D-4BA6CFC062FC}"/>
    </a:ext>
  </a:extLst>
</a:theme>
</file>

<file path=ppt/theme/theme2.xml><?xml version="1.0" encoding="utf-8"?>
<a:theme xmlns:a="http://schemas.openxmlformats.org/drawingml/2006/main" name="Mukautettu suunnittelumalli">
  <a:themeElements>
    <a:clrScheme name="JAMK">
      <a:dk1>
        <a:srgbClr val="0D004B"/>
      </a:dk1>
      <a:lt1>
        <a:srgbClr val="FFFFFF"/>
      </a:lt1>
      <a:dk2>
        <a:srgbClr val="0D004C"/>
      </a:dk2>
      <a:lt2>
        <a:srgbClr val="E7E6E6"/>
      </a:lt2>
      <a:accent1>
        <a:srgbClr val="E2066E"/>
      </a:accent1>
      <a:accent2>
        <a:srgbClr val="FDB913"/>
      </a:accent2>
      <a:accent3>
        <a:srgbClr val="00B39C"/>
      </a:accent3>
      <a:accent4>
        <a:srgbClr val="EA590C"/>
      </a:accent4>
      <a:accent5>
        <a:srgbClr val="3FB8E2"/>
      </a:accent5>
      <a:accent6>
        <a:srgbClr val="A5A5A5"/>
      </a:accent6>
      <a:hlink>
        <a:srgbClr val="3FB9E3"/>
      </a:hlink>
      <a:folHlink>
        <a:srgbClr val="7861A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mk_kevyt_powerpoint_pohja_2020" id="{600BD92C-5482-F043-961A-9870930BD665}" vid="{F921A10A-5DDC-8644-B1F9-902A4F228B0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a6e89f8d-3bd0-483f-aa44-b16c08919a40" xsi:nil="true"/>
    <lcf76f155ced4ddcb4097134ff3c332f xmlns="ad7147e5-5f39-4eb7-9007-c3d92326a707">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Asiakirja" ma:contentTypeID="0x010100D3C6295CF13E2F4EBA9EF8A010B52A19" ma:contentTypeVersion="15" ma:contentTypeDescription="Luo uusi asiakirja." ma:contentTypeScope="" ma:versionID="e2d0130ad608449114b731216e182015">
  <xsd:schema xmlns:xsd="http://www.w3.org/2001/XMLSchema" xmlns:xs="http://www.w3.org/2001/XMLSchema" xmlns:p="http://schemas.microsoft.com/office/2006/metadata/properties" xmlns:ns2="ad7147e5-5f39-4eb7-9007-c3d92326a707" xmlns:ns3="a6e89f8d-3bd0-483f-aa44-b16c08919a40" targetNamespace="http://schemas.microsoft.com/office/2006/metadata/properties" ma:root="true" ma:fieldsID="807618d58b0534cc50b9aa3a4bf642d0" ns2:_="" ns3:_="">
    <xsd:import namespace="ad7147e5-5f39-4eb7-9007-c3d92326a707"/>
    <xsd:import namespace="a6e89f8d-3bd0-483f-aa44-b16c08919a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7147e5-5f39-4eb7-9007-c3d92326a7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Kuvien tunnisteet" ma:readOnly="false" ma:fieldId="{5cf76f15-5ced-4ddc-b409-7134ff3c332f}" ma:taxonomyMulti="true" ma:sspId="16af2609-c3e5-4c49-b9fa-7b01c8d29870"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6e89f8d-3bd0-483f-aa44-b16c08919a40" elementFormDefault="qualified">
    <xsd:import namespace="http://schemas.microsoft.com/office/2006/documentManagement/types"/>
    <xsd:import namespace="http://schemas.microsoft.com/office/infopath/2007/PartnerControls"/>
    <xsd:element name="SharedWithUsers" ma:index="12"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Jakamisen tiedot" ma:internalName="SharedWithDetails" ma:readOnly="true">
      <xsd:simpleType>
        <xsd:restriction base="dms:Note">
          <xsd:maxLength value="255"/>
        </xsd:restriction>
      </xsd:simpleType>
    </xsd:element>
    <xsd:element name="TaxCatchAll" ma:index="16" nillable="true" ma:displayName="Taxonomy Catch All Column" ma:hidden="true" ma:list="{fa608e86-80c7-4db2-8a3e-4c3606a8f4e7}" ma:internalName="TaxCatchAll" ma:showField="CatchAllData" ma:web="a6e89f8d-3bd0-483f-aa44-b16c08919a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A5C3A3D-ECC2-43B0-BE8B-366BAF734608}">
  <ds:schemaRefs>
    <ds:schemaRef ds:uri="http://schemas.microsoft.com/sharepoint/v3/contenttype/forms"/>
  </ds:schemaRefs>
</ds:datastoreItem>
</file>

<file path=customXml/itemProps2.xml><?xml version="1.0" encoding="utf-8"?>
<ds:datastoreItem xmlns:ds="http://schemas.openxmlformats.org/officeDocument/2006/customXml" ds:itemID="{7D4F562E-6E10-43E9-AF90-707380CE6EC8}">
  <ds:schemaRefs>
    <ds:schemaRef ds:uri="http://www.w3.org/XML/1998/namespace"/>
    <ds:schemaRef ds:uri="http://schemas.microsoft.com/office/infopath/2007/PartnerControl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a6e89f8d-3bd0-483f-aa44-b16c08919a40"/>
    <ds:schemaRef ds:uri="ad7147e5-5f39-4eb7-9007-c3d92326a707"/>
    <ds:schemaRef ds:uri="http://purl.org/dc/terms/"/>
    <ds:schemaRef ds:uri="http://purl.org/dc/elements/1.1/"/>
  </ds:schemaRefs>
</ds:datastoreItem>
</file>

<file path=customXml/itemProps3.xml><?xml version="1.0" encoding="utf-8"?>
<ds:datastoreItem xmlns:ds="http://schemas.openxmlformats.org/officeDocument/2006/customXml" ds:itemID="{94E4B12E-3DFA-429A-84AC-13DB8A5428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7147e5-5f39-4eb7-9007-c3d92326a707"/>
    <ds:schemaRef ds:uri="a6e89f8d-3bd0-483f-aa44-b16c08919a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jamk kevyt powerpoint pohja 2020</Template>
  <TotalTime>27727</TotalTime>
  <Words>939</Words>
  <Application>Microsoft Office PowerPoint</Application>
  <PresentationFormat>Widescreen</PresentationFormat>
  <Paragraphs>75</Paragraphs>
  <Slides>13</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13</vt:i4>
      </vt:variant>
    </vt:vector>
  </HeadingPairs>
  <TitlesOfParts>
    <vt:vector size="17" baseType="lpstr">
      <vt:lpstr>Arial</vt:lpstr>
      <vt:lpstr>Calibri</vt:lpstr>
      <vt:lpstr>Office-teema</vt:lpstr>
      <vt:lpstr>Mukautettu suunnittelumalli</vt:lpstr>
      <vt:lpstr>Terveys- ja hyvinvointialojen opintokokonaisuus</vt:lpstr>
      <vt:lpstr>Terveys- ja hyvinvointialojen opintokokonaisuus</vt:lpstr>
      <vt:lpstr>Johdatus aiheeseen</vt:lpstr>
      <vt:lpstr>Johdatus aiheeseen</vt:lpstr>
      <vt:lpstr>Johdatus aiheeseen</vt:lpstr>
      <vt:lpstr>Terveys- ja hyvinvointialojen opintokokonaisuus</vt:lpstr>
      <vt:lpstr>Terminologia</vt:lpstr>
      <vt:lpstr>Terminologia</vt:lpstr>
      <vt:lpstr>Terminologia</vt:lpstr>
      <vt:lpstr>Terminologia</vt:lpstr>
      <vt:lpstr>Johdatus aiheeseen</vt:lpstr>
      <vt:lpstr>Johdatus aiheeseen</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Ovaska Joonatan</dc:creator>
  <cp:keywords>powerpoint; pohja; mallipohja; power point</cp:keywords>
  <cp:lastModifiedBy>Ovaska Joonatan</cp:lastModifiedBy>
  <cp:revision>232</cp:revision>
  <cp:lastPrinted>2025-08-14T11:54:29Z</cp:lastPrinted>
  <dcterms:created xsi:type="dcterms:W3CDTF">2024-09-20T05:15:01Z</dcterms:created>
  <dcterms:modified xsi:type="dcterms:W3CDTF">2025-09-15T12:27:16Z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0x010100D3C6295CF13E2F4EBA9EF8A010B52A19</vt:lpwstr>
  </property>
  <property fmtid="{D5CDD505-2E9C-101B-9397-08002B2CF9AE}" pid="3" name="TaxKeyword">
    <vt:lpwstr>669;#pohja|9a9d608a-ea78-4893-b288-35ade6364b14;#1039;#powerpoint|051b3f1a-72f4-4748-b6c4-d93be0de18c9;#1696;#mallipohja|9ccee185-d70a-4d05-9c8c-38b6d35b7d18;#1722;#power point|1bfe7825-4f6b-4848-9a2d-ae9eeb6e12c4</vt:lpwstr>
  </property>
  <property fmtid="{D5CDD505-2E9C-101B-9397-08002B2CF9AE}" pid="4" name="Asiasanat">
    <vt:lpwstr/>
  </property>
  <property fmtid="{D5CDD505-2E9C-101B-9397-08002B2CF9AE}" pid="5" name="MediaServiceImageTags">
    <vt:lpwstr/>
  </property>
</Properties>
</file>