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omments/modernComment_1EA_FEC1B907.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A_B962711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3"/>
  </p:sldMasterIdLst>
  <p:notesMasterIdLst>
    <p:notesMasterId r:id="rId20"/>
  </p:notesMasterIdLst>
  <p:sldIdLst>
    <p:sldId id="496" r:id="rId4"/>
    <p:sldId id="490" r:id="rId5"/>
    <p:sldId id="485" r:id="rId6"/>
    <p:sldId id="265" r:id="rId7"/>
    <p:sldId id="492" r:id="rId8"/>
    <p:sldId id="486" r:id="rId9"/>
    <p:sldId id="495" r:id="rId10"/>
    <p:sldId id="480" r:id="rId11"/>
    <p:sldId id="493" r:id="rId12"/>
    <p:sldId id="266" r:id="rId13"/>
    <p:sldId id="479" r:id="rId14"/>
    <p:sldId id="481" r:id="rId15"/>
    <p:sldId id="475" r:id="rId16"/>
    <p:sldId id="474" r:id="rId17"/>
    <p:sldId id="497" r:id="rId18"/>
    <p:sldId id="482"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FA4055-767C-3861-5617-698CBC28C9BF}" name="Niskakangas Johanna" initials="JN" userId="S::johanna.niskakangas@jamk.fi::ce538c2f-16e2-4a8c-b1d0-bce4315167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omments/modernComment_10A_B962711C.xml><?xml version="1.0" encoding="utf-8"?>
<p188:cmLst xmlns:a="http://schemas.openxmlformats.org/drawingml/2006/main" xmlns:r="http://schemas.openxmlformats.org/officeDocument/2006/relationships" xmlns:p188="http://schemas.microsoft.com/office/powerpoint/2018/8/main">
  <p188:cm id="{3B9E96B7-F3FF-40EF-B8B1-C1CC16E8A390}" authorId="{11FA4055-767C-3861-5617-698CBC28C9BF}" status="resolved" created="2024-12-13T14:11:40.842" complete="100000">
    <ac:txMkLst xmlns:ac="http://schemas.microsoft.com/office/drawing/2013/main/command">
      <pc:docMk xmlns:pc="http://schemas.microsoft.com/office/powerpoint/2013/main/command"/>
      <pc:sldMk xmlns:pc="http://schemas.microsoft.com/office/powerpoint/2013/main/command" cId="3110236444" sldId="266"/>
      <ac:spMk id="2" creationId="{A698FABE-E4A8-ECE7-CED5-BAE2FB54332A}"/>
      <ac:txMk cp="0" len="36">
        <ac:context len="37" hash="2297399476"/>
      </ac:txMk>
    </ac:txMkLst>
    <p188:pos x="4950594" y="-84100"/>
    <p188:txBody>
      <a:bodyPr/>
      <a:lstStyle/>
      <a:p>
        <a:r>
          <a:rPr lang="fi-FI"/>
          <a:t>Tähän osioon voisi lisätä huomion, että ”ilmoita aina vääränlaisista käyttöoikeuksista käyttäjäoikeuksien ylläpitäjälle”</a:t>
        </a:r>
      </a:p>
    </p188:txBody>
  </p188:cm>
</p188:cmLst>
</file>

<file path=ppt/comments/modernComment_1EA_FEC1B907.xml><?xml version="1.0" encoding="utf-8"?>
<p188:cmLst xmlns:a="http://schemas.openxmlformats.org/drawingml/2006/main" xmlns:r="http://schemas.openxmlformats.org/officeDocument/2006/relationships" xmlns:p188="http://schemas.microsoft.com/office/powerpoint/2018/8/main">
  <p188:cm id="{B09FF078-8221-42CF-BB53-DCD42B1D6C31}" authorId="{11FA4055-767C-3861-5617-698CBC28C9BF}" status="resolved" created="2024-12-13T14:30:16.327" complete="100000">
    <ac:txMkLst xmlns:ac="http://schemas.microsoft.com/office/drawing/2013/main/command">
      <pc:docMk xmlns:pc="http://schemas.microsoft.com/office/powerpoint/2013/main/command"/>
      <pc:sldMk xmlns:pc="http://schemas.microsoft.com/office/powerpoint/2013/main/command" cId="4274108679" sldId="490"/>
      <ac:spMk id="2" creationId="{CA852B7C-DE30-7060-2005-9C6F4BC911B0}"/>
      <ac:txMk cp="0" len="46">
        <ac:context len="47" hash="1614931384"/>
      </ac:txMk>
    </ac:txMkLst>
    <p188:pos x="4728362" y="280588"/>
    <p188:replyLst>
      <p188:reply id="{3888FF38-7100-4EA4-959B-E47A19BAC8E6}" authorId="{11FA4055-767C-3861-5617-698CBC28C9BF}" created="2024-12-13T14:30:57.564">
        <p188:txBody>
          <a:bodyPr/>
          <a:lstStyle/>
          <a:p>
            <a:r>
              <a:rPr lang="fi-FI"/>
              <a:t>Minusta sopisi paremmin sinne ja sitten lähdetään syvemmin tuonne lainasäädännön ja ohjeistusten maailmaan?</a:t>
            </a:r>
          </a:p>
        </p188:txBody>
      </p188:reply>
    </p188:replyLst>
    <p188:txBody>
      <a:bodyPr/>
      <a:lstStyle/>
      <a:p>
        <a:r>
          <a:rPr lang="fi-FI"/>
          <a:t>Pitäisikö tämä dia olla ihan alussa vähän kuin johdantodia?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0BFF8-AE6E-423F-A554-E971C1A2FBBF}" type="datetimeFigureOut">
              <a:rPr lang="en-FI" smtClean="0"/>
              <a:t>15/09/2025</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464D9-AE8B-40CC-B0E4-7FF2A531E6E7}" type="slidenum">
              <a:rPr lang="en-FI" smtClean="0"/>
              <a:t>‹#›</a:t>
            </a:fld>
            <a:endParaRPr lang="en-FI"/>
          </a:p>
        </p:txBody>
      </p:sp>
    </p:spTree>
    <p:extLst>
      <p:ext uri="{BB962C8B-B14F-4D97-AF65-F5344CB8AC3E}">
        <p14:creationId xmlns:p14="http://schemas.microsoft.com/office/powerpoint/2010/main" val="245027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85FE736E-3290-4291-AC78-A53A948C6B9A}" type="slidenum">
              <a:rPr lang="en-FI" smtClean="0"/>
              <a:t>5</a:t>
            </a:fld>
            <a:endParaRPr lang="en-FI"/>
          </a:p>
        </p:txBody>
      </p:sp>
    </p:spTree>
    <p:extLst>
      <p:ext uri="{BB962C8B-B14F-4D97-AF65-F5344CB8AC3E}">
        <p14:creationId xmlns:p14="http://schemas.microsoft.com/office/powerpoint/2010/main" val="407396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85FE736E-3290-4291-AC78-A53A948C6B9A}" type="slidenum">
              <a:rPr lang="en-FI" smtClean="0"/>
              <a:t>9</a:t>
            </a:fld>
            <a:endParaRPr lang="en-FI"/>
          </a:p>
        </p:txBody>
      </p:sp>
    </p:spTree>
    <p:extLst>
      <p:ext uri="{BB962C8B-B14F-4D97-AF65-F5344CB8AC3E}">
        <p14:creationId xmlns:p14="http://schemas.microsoft.com/office/powerpoint/2010/main" val="293430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9/15/2025</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13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9/15/2025</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63581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9/15/2025</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606774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Laurea basic one column no subheading">
    <p:spTree>
      <p:nvGrpSpPr>
        <p:cNvPr id="1" name=""/>
        <p:cNvGrpSpPr/>
        <p:nvPr/>
      </p:nvGrpSpPr>
      <p:grpSpPr>
        <a:xfrm>
          <a:off x="0" y="0"/>
          <a:ext cx="0" cy="0"/>
          <a:chOff x="0" y="0"/>
          <a:chExt cx="0" cy="0"/>
        </a:xfrm>
      </p:grpSpPr>
      <p:sp>
        <p:nvSpPr>
          <p:cNvPr id="4" name="Content Placeholder 2"/>
          <p:cNvSpPr>
            <a:spLocks noGrp="1"/>
          </p:cNvSpPr>
          <p:nvPr>
            <p:ph idx="1"/>
          </p:nvPr>
        </p:nvSpPr>
        <p:spPr>
          <a:xfrm>
            <a:off x="501187" y="1790999"/>
            <a:ext cx="10693668" cy="4385436"/>
          </a:xfrm>
        </p:spPr>
        <p:txBody>
          <a:bodyPr/>
          <a:lstStyle>
            <a:lvl1pPr marL="237061" indent="-237061">
              <a:buClr>
                <a:srgbClr val="00B0F0"/>
              </a:buClr>
              <a:buFont typeface="Wingdings" charset="2"/>
              <a:buChar char="§"/>
              <a:defRPr/>
            </a:lvl1pPr>
            <a:lvl2pPr marL="514338" indent="-171446">
              <a:buClr>
                <a:srgbClr val="00B0F0"/>
              </a:buClr>
              <a:buFont typeface="Wingdings" charset="2"/>
              <a:buChar char="§"/>
              <a:defRPr/>
            </a:lvl2pPr>
            <a:lvl3pPr marL="857229" indent="-171446">
              <a:buClr>
                <a:srgbClr val="00B0F0"/>
              </a:buClr>
              <a:buFont typeface="Wingdings" charset="2"/>
              <a:buChar char="§"/>
              <a:defRPr/>
            </a:lvl3pPr>
            <a:lvl4pPr marL="1200121" indent="-171446">
              <a:buClr>
                <a:srgbClr val="00B0F0"/>
              </a:buClr>
              <a:buFont typeface="Wingdings" charset="2"/>
              <a:buChar char="§"/>
              <a:defRPr/>
            </a:lvl4pPr>
            <a:lvl5pPr marL="1543012" indent="-171446">
              <a:buClr>
                <a:srgbClr val="00B0F0"/>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12" hasCustomPrompt="1"/>
          </p:nvPr>
        </p:nvSpPr>
        <p:spPr>
          <a:xfrm>
            <a:off x="502357" y="340785"/>
            <a:ext cx="9502423" cy="1325033"/>
          </a:xfrm>
        </p:spPr>
        <p:txBody>
          <a:bodyPr anchor="ctr" anchorCtr="0">
            <a:normAutofit/>
          </a:bodyPr>
          <a:lstStyle>
            <a:lvl1pPr marL="0" indent="0">
              <a:buFont typeface="Arial" panose="020B0604020202020204" pitchFamily="34" charset="0"/>
              <a:buNone/>
              <a:defRPr sz="4800" baseline="0">
                <a:latin typeface="Arial Black" panose="020B0A04020102020204" pitchFamily="34" charset="0"/>
              </a:defRPr>
            </a:lvl1pPr>
          </a:lstStyle>
          <a:p>
            <a:pPr lvl="0"/>
            <a:r>
              <a:rPr lang="fi-FI"/>
              <a:t>OTSIKKO / HEADING</a:t>
            </a:r>
          </a:p>
        </p:txBody>
      </p:sp>
    </p:spTree>
    <p:extLst>
      <p:ext uri="{BB962C8B-B14F-4D97-AF65-F5344CB8AC3E}">
        <p14:creationId xmlns:p14="http://schemas.microsoft.com/office/powerpoint/2010/main" val="1665049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a:p>
        </p:txBody>
      </p:sp>
      <p:pic>
        <p:nvPicPr>
          <p:cNvPr id="9" name="Picture 3">
            <a:extLst>
              <a:ext uri="{FF2B5EF4-FFF2-40B4-BE49-F238E27FC236}">
                <a16:creationId xmlns:a16="http://schemas.microsoft.com/office/drawing/2014/main" id="{D8A8063F-7A17-E847-82FE-D6CC314F76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
        <p:nvSpPr>
          <p:cNvPr id="6" name="Sisällön paikkamerkki 2">
            <a:extLst>
              <a:ext uri="{FF2B5EF4-FFF2-40B4-BE49-F238E27FC236}">
                <a16:creationId xmlns:a16="http://schemas.microsoft.com/office/drawing/2014/main" id="{8A19C538-C1D5-4F72-8DF5-8BF03A3878D4}"/>
              </a:ext>
            </a:extLst>
          </p:cNvPr>
          <p:cNvSpPr>
            <a:spLocks noGrp="1"/>
          </p:cNvSpPr>
          <p:nvPr>
            <p:ph sz="half" idx="1"/>
          </p:nvPr>
        </p:nvSpPr>
        <p:spPr>
          <a:xfrm>
            <a:off x="792122" y="1988840"/>
            <a:ext cx="5073129" cy="3816424"/>
          </a:xfrm>
          <a:prstGeom prst="rect">
            <a:avLst/>
          </a:prstGeom>
        </p:spPr>
        <p:txBody>
          <a:bodyPr>
            <a:normAutofit/>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p:txBody>
      </p:sp>
      <p:sp>
        <p:nvSpPr>
          <p:cNvPr id="7" name="Sisällön paikkamerkki 3">
            <a:extLst>
              <a:ext uri="{FF2B5EF4-FFF2-40B4-BE49-F238E27FC236}">
                <a16:creationId xmlns:a16="http://schemas.microsoft.com/office/drawing/2014/main" id="{7353645C-E248-4D86-9035-5F4856C85B84}"/>
              </a:ext>
            </a:extLst>
          </p:cNvPr>
          <p:cNvSpPr>
            <a:spLocks noGrp="1"/>
          </p:cNvSpPr>
          <p:nvPr>
            <p:ph sz="half" idx="2"/>
          </p:nvPr>
        </p:nvSpPr>
        <p:spPr>
          <a:xfrm>
            <a:off x="6179410" y="1988840"/>
            <a:ext cx="5103941" cy="3816424"/>
          </a:xfrm>
          <a:prstGeom prst="rect">
            <a:avLst/>
          </a:prstGeom>
        </p:spPr>
        <p:txBody>
          <a:bodyPr>
            <a:normAutofit/>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2814010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1"/>
            <a:ext cx="12192000" cy="5558970"/>
          </a:xfrm>
          <a:prstGeom prst="rect">
            <a:avLst/>
          </a:prstGeom>
          <a:gradFill>
            <a:gsLst>
              <a:gs pos="0">
                <a:schemeClr val="tx1"/>
              </a:gs>
              <a:gs pos="40000">
                <a:schemeClr val="tx1"/>
              </a:gs>
              <a:gs pos="83000">
                <a:schemeClr val="accent3"/>
              </a:gs>
              <a:gs pos="9900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defRPr>
            </a:lvl1pPr>
          </a:lstStyle>
          <a:p>
            <a:r>
              <a:rPr lang="en-US"/>
              <a:t>Click to edit Master title style</a:t>
            </a:r>
            <a:endParaRPr lang="fi-FI"/>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5280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3" descr="JAMK logo">
            <a:extLst>
              <a:ext uri="{FF2B5EF4-FFF2-40B4-BE49-F238E27FC236}">
                <a16:creationId xmlns:a16="http://schemas.microsoft.com/office/drawing/2014/main" id="{4A364B59-3F1C-0A4C-9413-6F7BBBDCA3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100" y="5889340"/>
            <a:ext cx="1273047" cy="636524"/>
          </a:xfrm>
          <a:prstGeom prst="rect">
            <a:avLst/>
          </a:prstGeom>
        </p:spPr>
      </p:pic>
    </p:spTree>
    <p:extLst>
      <p:ext uri="{BB962C8B-B14F-4D97-AF65-F5344CB8AC3E}">
        <p14:creationId xmlns:p14="http://schemas.microsoft.com/office/powerpoint/2010/main" val="87099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9/15/2025</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15597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9/15/2025</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81075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9/15/2025</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886306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9/15/2025</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260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9/15/2025</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74260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9/15/2025</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91148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9/15/2025</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54258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9/15/2025</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89573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9/15/2025</a:t>
            </a:fld>
            <a:endParaRPr lang="en-US"/>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421058862"/>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 id="2147483687" r:id="rId12"/>
    <p:sldLayoutId id="2147483689" r:id="rId13"/>
    <p:sldLayoutId id="2147483690" r:id="rId14"/>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0A_B962711C.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www.finlex.fi/fi/laki/ajantasa/1992/19920785" TargetMode="External"/><Relationship Id="rId7" Type="http://schemas.openxmlformats.org/officeDocument/2006/relationships/hyperlink" Target="https://www.finlex.fi/fi/laki/ajantasa/2011/20110386" TargetMode="External"/><Relationship Id="rId2" Type="http://schemas.openxmlformats.org/officeDocument/2006/relationships/hyperlink" Target="https://www.finlex.fi/fi/laki/ajantasa/1994/19940559" TargetMode="External"/><Relationship Id="rId1" Type="http://schemas.openxmlformats.org/officeDocument/2006/relationships/slideLayout" Target="../slideLayouts/slideLayout2.xml"/><Relationship Id="rId6" Type="http://schemas.openxmlformats.org/officeDocument/2006/relationships/hyperlink" Target="https://www.finlex.fi/fi/laki/ajantasa/2012/20120980" TargetMode="External"/><Relationship Id="rId5" Type="http://schemas.openxmlformats.org/officeDocument/2006/relationships/hyperlink" Target="https://www.finlex.fi/fi/laki/ajantasa/2014/20141301" TargetMode="External"/><Relationship Id="rId4" Type="http://schemas.openxmlformats.org/officeDocument/2006/relationships/hyperlink" Target="https://www.finlex.fi/fi/laki/ajantasa/2007/20070417"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unlimited.hamk.fi/ammatillinen-osaaminen-ja-opetus/sairaanhoitajien-osaamisen-alkukartoitus/"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NULL" TargetMode="External"/><Relationship Id="rId13" Type="http://schemas.openxmlformats.org/officeDocument/2006/relationships/hyperlink" Target="https://yhteistyotilat.fi/wiki08/display/JULPOKY?preview=/67033162/179510297/Potilastiedon%20kirjaamisen%20yleisopas_20240626.pdf" TargetMode="External"/><Relationship Id="rId3" Type="http://schemas.openxmlformats.org/officeDocument/2006/relationships/hyperlink" Target="NULL" TargetMode="External"/><Relationship Id="rId7" Type="http://schemas.openxmlformats.org/officeDocument/2006/relationships/hyperlink" Target="https://www.finlex.fi/fi/laki/alkup/2022/20220094" TargetMode="External"/><Relationship Id="rId12" Type="http://schemas.openxmlformats.org/officeDocument/2006/relationships/hyperlink" Target="NULL" TargetMode="External"/><Relationship Id="rId17" Type="http://schemas.openxmlformats.org/officeDocument/2006/relationships/hyperlink" Target="https://valvira.fi/sosiaali-ja-terveydenhuolto/etapalvelut" TargetMode="External"/><Relationship Id="rId2" Type="http://schemas.openxmlformats.org/officeDocument/2006/relationships/hyperlink" Target="https://www.kanta.fi/mita-kanta-palvelut-ovat" TargetMode="External"/><Relationship Id="rId16" Type="http://schemas.openxmlformats.org/officeDocument/2006/relationships/hyperlink" Target="https://valvira.fi/sosiaali-ja-terveydenhuolto/potilas-ja-asiakastietojen-ja-henkilotietojen-kasittely" TargetMode="External"/><Relationship Id="rId1" Type="http://schemas.openxmlformats.org/officeDocument/2006/relationships/slideLayout" Target="../slideLayouts/slideLayout7.xml"/><Relationship Id="rId6" Type="http://schemas.openxmlformats.org/officeDocument/2006/relationships/hyperlink" Target="https://www.finlex.fi/fi/lainsaadanto/1889/39-001" TargetMode="External"/><Relationship Id="rId11" Type="http://schemas.openxmlformats.org/officeDocument/2006/relationships/hyperlink" Target="NULL" TargetMode="External"/><Relationship Id="rId5" Type="http://schemas.openxmlformats.org/officeDocument/2006/relationships/hyperlink" Target="https://julkaisut.valtioneuvosto.fi/bitstream/handle/10024/72897/URN%3aNBN%3afi-fe201504225719.pdf?sequence=1&amp;isAllowed=y" TargetMode="External"/><Relationship Id="rId15" Type="http://schemas.openxmlformats.org/officeDocument/2006/relationships/hyperlink" Target="NULL" TargetMode="External"/><Relationship Id="rId10" Type="http://schemas.openxmlformats.org/officeDocument/2006/relationships/hyperlink" Target="https://www.finlex.fi/fi/laki/alkup/2023/20230703" TargetMode="External"/><Relationship Id="rId4" Type="http://schemas.openxmlformats.org/officeDocument/2006/relationships/hyperlink" Target="https://sairaanhoitajat.fi/wp-content/uploads/2021/05/E-health-1.pdf" TargetMode="External"/><Relationship Id="rId9" Type="http://schemas.openxmlformats.org/officeDocument/2006/relationships/hyperlink" Target="NULL" TargetMode="External"/><Relationship Id="rId14" Type="http://schemas.openxmlformats.org/officeDocument/2006/relationships/hyperlink" Target="https://thl.fi/aiheet/tiedonhallinta-sosiaali-ja-terveysalalla/kirjaaminen/sosiaalihuollon-kirjaamisohje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EA_FEC1B90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inlex.fi/fi/laki/alkup/2019/2019110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um.fi/katakri-tietoturvallisuuden-auditointityokalu-viranomaisille" TargetMode="External"/><Relationship Id="rId4" Type="http://schemas.openxmlformats.org/officeDocument/2006/relationships/hyperlink" Target="https://julkaisut.valtioneuvosto.fi/handle/10024/16418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finlex.fi/fi/laki/alkup/2023/20230703" TargetMode="External"/><Relationship Id="rId3" Type="http://schemas.openxmlformats.org/officeDocument/2006/relationships/hyperlink" Target="https://finlex.fi/fi/laki/ajantasa/2018/20181050" TargetMode="External"/><Relationship Id="rId7" Type="http://schemas.openxmlformats.org/officeDocument/2006/relationships/hyperlink" Target="https://www.finlex.fi/fi/laki/alkup/2021/20210784" TargetMode="External"/><Relationship Id="rId2" Type="http://schemas.openxmlformats.org/officeDocument/2006/relationships/hyperlink" Target="https://eur-lex.europa.eu/legal-content/FI/TXT/PDF/?uri=CELEX:32016R0679&amp;from=GA" TargetMode="External"/><Relationship Id="rId1" Type="http://schemas.openxmlformats.org/officeDocument/2006/relationships/slideLayout" Target="../slideLayouts/slideLayout2.xml"/><Relationship Id="rId6" Type="http://schemas.openxmlformats.org/officeDocument/2006/relationships/hyperlink" Target="https://www.finlex.fi/fi/laki/alkup/2022/20220094" TargetMode="External"/><Relationship Id="rId11" Type="http://schemas.openxmlformats.org/officeDocument/2006/relationships/image" Target="../media/image8.svg"/><Relationship Id="rId5" Type="http://schemas.openxmlformats.org/officeDocument/2006/relationships/hyperlink" Target="https://www.finlex.fi/fi/laki/ajantasa/2000/20000812" TargetMode="External"/><Relationship Id="rId10" Type="http://schemas.openxmlformats.org/officeDocument/2006/relationships/image" Target="../media/image7.png"/><Relationship Id="rId4" Type="http://schemas.openxmlformats.org/officeDocument/2006/relationships/hyperlink" Target="https://www.finlex.fi/fi/laki/ajantasa/1992/19920785" TargetMode="External"/><Relationship Id="rId9" Type="http://schemas.openxmlformats.org/officeDocument/2006/relationships/hyperlink" Target="https://www.finlex.fi/fi/laki/ajantasa/1999/1999062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finlex.fi/fi/viranomaiset/tsv/2021/20211183" TargetMode="External"/><Relationship Id="rId7" Type="http://schemas.openxmlformats.org/officeDocument/2006/relationships/hyperlink" Target="https://www.enforcementtracker.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uropa.eu/youreurope/business/dealing-with-customers/data-protection/data-protection-gdpr/index_fi.htm" TargetMode="External"/><Relationship Id="rId5" Type="http://schemas.openxmlformats.org/officeDocument/2006/relationships/hyperlink" Target="https://finlex.fi/fi/viranomaiset/tsv/2023/20231984" TargetMode="External"/><Relationship Id="rId4" Type="http://schemas.openxmlformats.org/officeDocument/2006/relationships/hyperlink" Target="https://www.finlex.fi/fi/viranomaiset/tsv/2021/202113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55690-40B8-C94C-9003-C956D792C40C}"/>
              </a:ext>
            </a:extLst>
          </p:cNvPr>
          <p:cNvSpPr>
            <a:spLocks noGrp="1"/>
          </p:cNvSpPr>
          <p:nvPr>
            <p:ph type="title"/>
          </p:nvPr>
        </p:nvSpPr>
        <p:spPr>
          <a:xfrm>
            <a:off x="854155" y="783421"/>
            <a:ext cx="10491621" cy="1325563"/>
          </a:xfrm>
        </p:spPr>
        <p:txBody>
          <a:bodyPr>
            <a:normAutofit fontScale="90000"/>
          </a:bodyPr>
          <a:lstStyle/>
          <a:p>
            <a:r>
              <a:rPr lang="en-US" sz="4400" err="1">
                <a:latin typeface="Calibri"/>
                <a:ea typeface="Calibri"/>
                <a:cs typeface="Calibri"/>
              </a:rPr>
              <a:t>Terveys</a:t>
            </a:r>
            <a:r>
              <a:rPr lang="en-US" sz="4400">
                <a:latin typeface="Calibri"/>
                <a:ea typeface="Calibri"/>
                <a:cs typeface="Calibri"/>
              </a:rPr>
              <a:t>- ja </a:t>
            </a:r>
            <a:r>
              <a:rPr lang="en-US" sz="4400" err="1">
                <a:latin typeface="Calibri"/>
                <a:ea typeface="Calibri"/>
                <a:cs typeface="Calibri"/>
              </a:rPr>
              <a:t>hyvinvointialojen</a:t>
            </a:r>
            <a:r>
              <a:rPr lang="en-US" sz="4400">
                <a:latin typeface="Calibri"/>
                <a:ea typeface="Calibri"/>
                <a:cs typeface="Calibri"/>
              </a:rPr>
              <a:t> </a:t>
            </a:r>
            <a:r>
              <a:rPr lang="en-US" sz="4400" err="1">
                <a:latin typeface="Calibri"/>
                <a:ea typeface="Calibri"/>
                <a:cs typeface="Calibri"/>
              </a:rPr>
              <a:t>opintokokonaisuus</a:t>
            </a:r>
            <a:endParaRPr lang="en-FI" sz="4400">
              <a:latin typeface="Calibri"/>
              <a:ea typeface="Calibri"/>
              <a:cs typeface="Calibri"/>
            </a:endParaRPr>
          </a:p>
        </p:txBody>
      </p:sp>
      <p:sp>
        <p:nvSpPr>
          <p:cNvPr id="3" name="Subtitle 2">
            <a:extLst>
              <a:ext uri="{FF2B5EF4-FFF2-40B4-BE49-F238E27FC236}">
                <a16:creationId xmlns:a16="http://schemas.microsoft.com/office/drawing/2014/main" id="{A55870C1-786A-8D49-A3DF-9E5B14CC9578}"/>
              </a:ext>
            </a:extLst>
          </p:cNvPr>
          <p:cNvSpPr>
            <a:spLocks noGrp="1"/>
          </p:cNvSpPr>
          <p:nvPr>
            <p:ph type="subTitle" idx="1"/>
          </p:nvPr>
        </p:nvSpPr>
        <p:spPr>
          <a:xfrm>
            <a:off x="1210574" y="3374399"/>
            <a:ext cx="9520686" cy="648072"/>
          </a:xfrm>
        </p:spPr>
        <p:txBody>
          <a:bodyPr vert="horz" lIns="91440" tIns="45720" rIns="91440" bIns="45720" rtlCol="0" anchor="t">
            <a:normAutofit fontScale="77500" lnSpcReduction="20000"/>
          </a:bodyPr>
          <a:lstStyle/>
          <a:p>
            <a:r>
              <a:rPr lang="fi-FI" sz="2800" b="1" cap="all" dirty="0" err="1">
                <a:latin typeface="Calibri"/>
                <a:ea typeface="Calibri"/>
                <a:cs typeface="Calibri"/>
              </a:rPr>
              <a:t>SOsiaali-</a:t>
            </a:r>
            <a:r>
              <a:rPr lang="fi-FI" sz="2800" b="1" cap="all" dirty="0">
                <a:latin typeface="Calibri"/>
                <a:ea typeface="Calibri"/>
                <a:cs typeface="Calibri"/>
              </a:rPr>
              <a:t> ja terveysalan tietosuoja, tietoturva, kyberturvallisuus</a:t>
            </a:r>
          </a:p>
        </p:txBody>
      </p:sp>
      <p:sp>
        <p:nvSpPr>
          <p:cNvPr id="4" name="Text Placeholder 3">
            <a:extLst>
              <a:ext uri="{FF2B5EF4-FFF2-40B4-BE49-F238E27FC236}">
                <a16:creationId xmlns:a16="http://schemas.microsoft.com/office/drawing/2014/main" id="{768824F1-52FC-7842-AF15-8DC2D326655B}"/>
              </a:ext>
            </a:extLst>
          </p:cNvPr>
          <p:cNvSpPr>
            <a:spLocks noGrp="1"/>
          </p:cNvSpPr>
          <p:nvPr>
            <p:ph type="body" idx="10"/>
          </p:nvPr>
        </p:nvSpPr>
        <p:spPr>
          <a:xfrm>
            <a:off x="1210574" y="4537235"/>
            <a:ext cx="9520686" cy="498161"/>
          </a:xfrm>
        </p:spPr>
        <p:txBody>
          <a:bodyPr vert="horz" lIns="91440" tIns="45720" rIns="91440" bIns="45720" rtlCol="0" anchor="t">
            <a:noAutofit/>
          </a:bodyPr>
          <a:lstStyle/>
          <a:p>
            <a:r>
              <a:rPr lang="en-US" sz="1400" dirty="0">
                <a:latin typeface="Calibri"/>
                <a:ea typeface="Calibri"/>
                <a:cs typeface="Calibri"/>
              </a:rPr>
              <a:t>Annika Kallio Laurea AMK</a:t>
            </a:r>
          </a:p>
          <a:p>
            <a:r>
              <a:rPr lang="en-US" sz="1400" dirty="0">
                <a:latin typeface="Calibri"/>
                <a:ea typeface="Calibri"/>
                <a:cs typeface="Calibri"/>
              </a:rPr>
              <a:t>Joonatan Ovaska JAMK</a:t>
            </a:r>
            <a:br>
              <a:rPr lang="en-US" sz="1400" dirty="0">
                <a:latin typeface="Calibri"/>
                <a:ea typeface="Calibri"/>
                <a:cs typeface="Calibri"/>
              </a:rPr>
            </a:br>
            <a:r>
              <a:rPr lang="en-US" sz="1400" dirty="0">
                <a:latin typeface="Calibri"/>
                <a:ea typeface="Calibri"/>
                <a:cs typeface="Calibri"/>
              </a:rPr>
              <a:t> © 2025 – Creative Commons 4.0 (CC BY-SA)</a:t>
            </a:r>
          </a:p>
          <a:p>
            <a:endParaRPr lang="en-US" sz="1400" dirty="0">
              <a:latin typeface="Calibri"/>
              <a:ea typeface="Calibri"/>
              <a:cs typeface="Calibri"/>
            </a:endParaRPr>
          </a:p>
        </p:txBody>
      </p:sp>
      <p:pic>
        <p:nvPicPr>
          <p:cNvPr id="6" name="Picture 5" descr="Blue text on a black background&#10;&#10;Description automatically generated">
            <a:extLst>
              <a:ext uri="{FF2B5EF4-FFF2-40B4-BE49-F238E27FC236}">
                <a16:creationId xmlns:a16="http://schemas.microsoft.com/office/drawing/2014/main" id="{21A1ADAF-BCDF-66EF-76B2-320DB4601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20" y="5718057"/>
            <a:ext cx="6170232" cy="949816"/>
          </a:xfrm>
          <a:prstGeom prst="rect">
            <a:avLst/>
          </a:prstGeom>
        </p:spPr>
      </p:pic>
    </p:spTree>
    <p:extLst>
      <p:ext uri="{BB962C8B-B14F-4D97-AF65-F5344CB8AC3E}">
        <p14:creationId xmlns:p14="http://schemas.microsoft.com/office/powerpoint/2010/main" val="115355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98FABE-E4A8-ECE7-CED5-BAE2FB54332A}"/>
              </a:ext>
            </a:extLst>
          </p:cNvPr>
          <p:cNvSpPr>
            <a:spLocks noGrp="1"/>
          </p:cNvSpPr>
          <p:nvPr>
            <p:ph type="title"/>
          </p:nvPr>
        </p:nvSpPr>
        <p:spPr>
          <a:xfrm>
            <a:off x="130363" y="135349"/>
            <a:ext cx="3446921" cy="1237379"/>
          </a:xfrm>
        </p:spPr>
        <p:txBody>
          <a:bodyPr vert="horz" lIns="91440" tIns="45720" rIns="91440" bIns="45720" rtlCol="0" anchor="b">
            <a:noAutofit/>
          </a:bodyPr>
          <a:lstStyle/>
          <a:p>
            <a:pPr algn="ctr"/>
            <a:r>
              <a:rPr lang="fi-FI" sz="2000" dirty="0">
                <a:solidFill>
                  <a:schemeClr val="bg1"/>
                </a:solidFill>
                <a:ea typeface="+mj-lt"/>
                <a:cs typeface="+mj-lt"/>
              </a:rPr>
              <a:t>Tietosuoja, tietoturva</a:t>
            </a:r>
            <a:br>
              <a:rPr lang="fi-FI" sz="2000" dirty="0">
                <a:ea typeface="+mj-lt"/>
                <a:cs typeface="+mj-lt"/>
              </a:rPr>
            </a:br>
            <a:r>
              <a:rPr lang="fi-FI" sz="2000" dirty="0">
                <a:solidFill>
                  <a:schemeClr val="bg1"/>
                </a:solidFill>
              </a:rPr>
              <a:t>- LOKITIEDOT-</a:t>
            </a:r>
          </a:p>
        </p:txBody>
      </p:sp>
      <p:sp>
        <p:nvSpPr>
          <p:cNvPr id="3" name="Sisällön paikkamerkki 2">
            <a:extLst>
              <a:ext uri="{FF2B5EF4-FFF2-40B4-BE49-F238E27FC236}">
                <a16:creationId xmlns:a16="http://schemas.microsoft.com/office/drawing/2014/main" id="{43A18F21-51F8-13D2-0A37-5578D89A5E26}"/>
              </a:ext>
            </a:extLst>
          </p:cNvPr>
          <p:cNvSpPr>
            <a:spLocks noGrp="1"/>
          </p:cNvSpPr>
          <p:nvPr>
            <p:ph idx="1"/>
          </p:nvPr>
        </p:nvSpPr>
        <p:spPr>
          <a:xfrm>
            <a:off x="3631315" y="561279"/>
            <a:ext cx="8430322" cy="5737240"/>
          </a:xfrm>
        </p:spPr>
        <p:txBody>
          <a:bodyPr vert="horz" lIns="91440" tIns="45720" rIns="91440" bIns="45720" rtlCol="0" anchor="ctr">
            <a:noAutofit/>
          </a:bodyPr>
          <a:lstStyle/>
          <a:p>
            <a:pPr marL="285750" indent="-285750">
              <a:lnSpc>
                <a:spcPct val="100000"/>
              </a:lnSpc>
              <a:spcBef>
                <a:spcPts val="0"/>
              </a:spcBef>
              <a:spcAft>
                <a:spcPts val="400"/>
              </a:spcAft>
            </a:pPr>
            <a:r>
              <a:rPr lang="en-US" sz="1400" err="1">
                <a:solidFill>
                  <a:schemeClr val="bg1"/>
                </a:solidFill>
                <a:latin typeface="Calibri"/>
                <a:ea typeface="Calibri"/>
                <a:cs typeface="Calibri"/>
              </a:rPr>
              <a:t>Lokitiedot</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ovat</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potilasasiakirjojen</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tapahtumatietoja</a:t>
            </a:r>
            <a:r>
              <a:rPr lang="en-US" sz="1400">
                <a:solidFill>
                  <a:schemeClr val="bg1"/>
                </a:solidFill>
                <a:latin typeface="Calibri"/>
                <a:ea typeface="Calibri"/>
                <a:cs typeface="Calibri"/>
              </a:rPr>
              <a:t> ja </a:t>
            </a:r>
            <a:r>
              <a:rPr lang="en-US" sz="1400" err="1">
                <a:solidFill>
                  <a:schemeClr val="bg1"/>
                </a:solidFill>
                <a:latin typeface="Calibri"/>
                <a:ea typeface="Calibri"/>
                <a:cs typeface="Calibri"/>
              </a:rPr>
              <a:t>niiden</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tarkastamiseen</a:t>
            </a:r>
            <a:r>
              <a:rPr lang="en-US" sz="1400">
                <a:solidFill>
                  <a:schemeClr val="bg1"/>
                </a:solidFill>
                <a:latin typeface="Calibri"/>
                <a:ea typeface="Calibri"/>
                <a:cs typeface="Calibri"/>
              </a:rPr>
              <a:t> on </a:t>
            </a:r>
            <a:r>
              <a:rPr lang="en-US" sz="1400" err="1">
                <a:solidFill>
                  <a:schemeClr val="bg1"/>
                </a:solidFill>
                <a:latin typeface="Calibri"/>
                <a:ea typeface="Calibri"/>
                <a:cs typeface="Calibri"/>
              </a:rPr>
              <a:t>potilaalla</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lakisääteinen</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oikeus</a:t>
            </a:r>
            <a:r>
              <a:rPr lang="en-US" sz="1400">
                <a:solidFill>
                  <a:schemeClr val="bg1"/>
                </a:solidFill>
                <a:latin typeface="Calibri"/>
                <a:ea typeface="Calibri"/>
                <a:cs typeface="Calibri"/>
              </a:rPr>
              <a:t> .</a:t>
            </a:r>
            <a:endParaRPr lang="en-US" sz="1400" b="1">
              <a:solidFill>
                <a:schemeClr val="bg1"/>
              </a:solidFill>
              <a:latin typeface="Calibri"/>
              <a:ea typeface="Calibri"/>
              <a:cs typeface="Calibri"/>
            </a:endParaRPr>
          </a:p>
          <a:p>
            <a:pPr marL="445770" lvl="1" indent="-171450">
              <a:lnSpc>
                <a:spcPct val="100000"/>
              </a:lnSpc>
              <a:spcBef>
                <a:spcPts val="0"/>
              </a:spcBef>
              <a:spcAft>
                <a:spcPts val="400"/>
              </a:spcAft>
              <a:buFont typeface="Arial"/>
            </a:pPr>
            <a:endParaRPr lang="en-US" sz="1400">
              <a:solidFill>
                <a:schemeClr val="bg1"/>
              </a:solidFill>
              <a:latin typeface="Calibri" panose="020F0502020204030204" pitchFamily="34" charset="0"/>
              <a:ea typeface="Calibri"/>
              <a:cs typeface="Calibri" panose="020F0502020204030204" pitchFamily="34" charset="0"/>
            </a:endParaRPr>
          </a:p>
          <a:p>
            <a:pPr marL="285750" indent="-285750">
              <a:lnSpc>
                <a:spcPct val="100000"/>
              </a:lnSpc>
              <a:spcBef>
                <a:spcPts val="0"/>
              </a:spcBef>
              <a:spcAft>
                <a:spcPts val="400"/>
              </a:spcAft>
            </a:pPr>
            <a:r>
              <a:rPr lang="en-US" sz="1400" err="1">
                <a:solidFill>
                  <a:schemeClr val="bg1"/>
                </a:solidFill>
                <a:latin typeface="Calibri"/>
                <a:ea typeface="Calibri"/>
                <a:cs typeface="Calibri"/>
              </a:rPr>
              <a:t>Potilasasiakirjoihin</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jää</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aina</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sormenjäljet</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siitä</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kuka</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tiedoissa</a:t>
            </a:r>
            <a:r>
              <a:rPr lang="en-US" sz="1400">
                <a:solidFill>
                  <a:schemeClr val="bg1"/>
                </a:solidFill>
                <a:latin typeface="Calibri"/>
                <a:ea typeface="Calibri"/>
                <a:cs typeface="Calibri"/>
              </a:rPr>
              <a:t> on </a:t>
            </a:r>
            <a:r>
              <a:rPr lang="en-US" sz="1400" err="1">
                <a:solidFill>
                  <a:schemeClr val="bg1"/>
                </a:solidFill>
                <a:latin typeface="Calibri"/>
                <a:ea typeface="Calibri"/>
                <a:cs typeface="Calibri"/>
              </a:rPr>
              <a:t>käynyt</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eli</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kuka</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tietoja</a:t>
            </a:r>
            <a:r>
              <a:rPr lang="en-US" sz="1400">
                <a:solidFill>
                  <a:schemeClr val="bg1"/>
                </a:solidFill>
                <a:latin typeface="Calibri"/>
                <a:ea typeface="Calibri"/>
                <a:cs typeface="Calibri"/>
              </a:rPr>
              <a:t> on </a:t>
            </a:r>
            <a:r>
              <a:rPr lang="en-US" sz="1400" err="1">
                <a:solidFill>
                  <a:schemeClr val="bg1"/>
                </a:solidFill>
                <a:latin typeface="Calibri"/>
                <a:ea typeface="Calibri"/>
                <a:cs typeface="Calibri"/>
              </a:rPr>
              <a:t>katsonut</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käyttänyt</a:t>
            </a:r>
            <a:r>
              <a:rPr lang="en-US" sz="1400">
                <a:solidFill>
                  <a:schemeClr val="bg1"/>
                </a:solidFill>
                <a:latin typeface="Calibri"/>
                <a:ea typeface="Calibri"/>
                <a:cs typeface="Calibri"/>
              </a:rPr>
              <a:t> tai </a:t>
            </a:r>
            <a:r>
              <a:rPr lang="en-US" sz="1400" err="1">
                <a:solidFill>
                  <a:schemeClr val="bg1"/>
                </a:solidFill>
                <a:latin typeface="Calibri"/>
                <a:ea typeface="Calibri"/>
                <a:cs typeface="Calibri"/>
              </a:rPr>
              <a:t>kenelle</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tietoja</a:t>
            </a:r>
            <a:r>
              <a:rPr lang="en-US" sz="1400">
                <a:solidFill>
                  <a:schemeClr val="bg1"/>
                </a:solidFill>
                <a:latin typeface="Calibri"/>
                <a:ea typeface="Calibri"/>
                <a:cs typeface="Calibri"/>
              </a:rPr>
              <a:t> on </a:t>
            </a:r>
            <a:r>
              <a:rPr lang="en-US" sz="1400" err="1">
                <a:solidFill>
                  <a:schemeClr val="bg1"/>
                </a:solidFill>
                <a:latin typeface="Calibri"/>
                <a:ea typeface="Calibri"/>
                <a:cs typeface="Calibri"/>
              </a:rPr>
              <a:t>luovutettu</a:t>
            </a:r>
            <a:r>
              <a:rPr lang="en-US" sz="1400">
                <a:solidFill>
                  <a:schemeClr val="bg1"/>
                </a:solidFill>
                <a:latin typeface="Calibri"/>
                <a:ea typeface="Calibri"/>
                <a:cs typeface="Calibri"/>
              </a:rPr>
              <a:t>. </a:t>
            </a:r>
          </a:p>
          <a:p>
            <a:pPr marL="0" indent="0">
              <a:lnSpc>
                <a:spcPct val="100000"/>
              </a:lnSpc>
              <a:spcBef>
                <a:spcPts val="0"/>
              </a:spcBef>
              <a:spcAft>
                <a:spcPts val="400"/>
              </a:spcAft>
              <a:buNone/>
            </a:pPr>
            <a:endParaRPr lang="en-US" sz="1400">
              <a:solidFill>
                <a:schemeClr val="bg1"/>
              </a:solidFill>
              <a:latin typeface="Calibri" panose="020F0502020204030204" pitchFamily="34" charset="0"/>
              <a:ea typeface="Calibri"/>
              <a:cs typeface="Calibri" panose="020F0502020204030204" pitchFamily="34" charset="0"/>
            </a:endParaRPr>
          </a:p>
          <a:p>
            <a:pPr marL="285750" indent="-285750">
              <a:lnSpc>
                <a:spcPct val="100000"/>
              </a:lnSpc>
              <a:spcBef>
                <a:spcPts val="0"/>
              </a:spcBef>
              <a:spcAft>
                <a:spcPts val="400"/>
              </a:spcAft>
            </a:pPr>
            <a:r>
              <a:rPr lang="en-US" sz="1400" err="1">
                <a:solidFill>
                  <a:schemeClr val="bg1"/>
                </a:solidFill>
                <a:latin typeface="Calibri"/>
                <a:ea typeface="Calibri"/>
                <a:cs typeface="Calibri"/>
              </a:rPr>
              <a:t>Asiakas</a:t>
            </a:r>
            <a:r>
              <a:rPr lang="en-US" sz="1400">
                <a:solidFill>
                  <a:schemeClr val="bg1"/>
                </a:solidFill>
                <a:latin typeface="Calibri"/>
                <a:ea typeface="Calibri"/>
                <a:cs typeface="Calibri"/>
              </a:rPr>
              <a:t>- ja </a:t>
            </a:r>
            <a:r>
              <a:rPr lang="en-US" sz="1400" err="1">
                <a:solidFill>
                  <a:schemeClr val="bg1"/>
                </a:solidFill>
                <a:latin typeface="Calibri"/>
                <a:ea typeface="Calibri"/>
                <a:cs typeface="Calibri"/>
              </a:rPr>
              <a:t>potilastiedoissa</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käsitellään</a:t>
            </a:r>
            <a:r>
              <a:rPr lang="en-US" sz="1400">
                <a:solidFill>
                  <a:schemeClr val="bg1"/>
                </a:solidFill>
                <a:latin typeface="Calibri"/>
                <a:ea typeface="Calibri"/>
                <a:cs typeface="Calibri"/>
              </a:rPr>
              <a:t> vain </a:t>
            </a:r>
            <a:r>
              <a:rPr lang="en-US" sz="1400" err="1">
                <a:solidFill>
                  <a:schemeClr val="bg1"/>
                </a:solidFill>
                <a:latin typeface="Calibri"/>
                <a:ea typeface="Calibri"/>
                <a:cs typeface="Calibri"/>
              </a:rPr>
              <a:t>hoidon</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kannalta</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tarpeellisia</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tietoja</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Huolellinen</a:t>
            </a:r>
            <a:r>
              <a:rPr lang="en-US" sz="1400">
                <a:solidFill>
                  <a:schemeClr val="bg1"/>
                </a:solidFill>
                <a:latin typeface="Calibri"/>
                <a:ea typeface="Calibri"/>
                <a:cs typeface="Calibri"/>
              </a:rPr>
              <a:t> ja </a:t>
            </a:r>
            <a:r>
              <a:rPr lang="en-US" sz="1400" err="1">
                <a:solidFill>
                  <a:schemeClr val="bg1"/>
                </a:solidFill>
                <a:latin typeface="Calibri"/>
                <a:ea typeface="Calibri"/>
                <a:cs typeface="Calibri"/>
              </a:rPr>
              <a:t>laadukas</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kirjaaminen</a:t>
            </a:r>
            <a:r>
              <a:rPr lang="en-US" sz="1400">
                <a:solidFill>
                  <a:schemeClr val="bg1"/>
                </a:solidFill>
                <a:latin typeface="Calibri"/>
                <a:ea typeface="Calibri"/>
                <a:cs typeface="Calibri"/>
              </a:rPr>
              <a:t> on </a:t>
            </a:r>
            <a:r>
              <a:rPr lang="en-US" sz="1400" err="1">
                <a:solidFill>
                  <a:schemeClr val="bg1"/>
                </a:solidFill>
                <a:latin typeface="Calibri"/>
                <a:ea typeface="Calibri"/>
                <a:cs typeface="Calibri"/>
              </a:rPr>
              <a:t>tärkeää</a:t>
            </a:r>
            <a:r>
              <a:rPr lang="en-US" sz="1400">
                <a:solidFill>
                  <a:schemeClr val="bg1"/>
                </a:solidFill>
                <a:latin typeface="Calibri"/>
                <a:ea typeface="Calibri"/>
                <a:cs typeface="Calibri"/>
              </a:rPr>
              <a:t>. </a:t>
            </a:r>
          </a:p>
          <a:p>
            <a:pPr marL="0" indent="0">
              <a:lnSpc>
                <a:spcPct val="100000"/>
              </a:lnSpc>
              <a:spcBef>
                <a:spcPts val="0"/>
              </a:spcBef>
              <a:spcAft>
                <a:spcPts val="400"/>
              </a:spcAft>
              <a:buNone/>
            </a:pPr>
            <a:endParaRPr lang="en-US" sz="1400">
              <a:solidFill>
                <a:schemeClr val="bg1"/>
              </a:solidFill>
              <a:latin typeface="Calibri" panose="020F0502020204030204" pitchFamily="34" charset="0"/>
              <a:ea typeface="Calibri"/>
              <a:cs typeface="Calibri" panose="020F0502020204030204" pitchFamily="34" charset="0"/>
            </a:endParaRPr>
          </a:p>
          <a:p>
            <a:pPr marL="285750" indent="-285750">
              <a:lnSpc>
                <a:spcPct val="100000"/>
              </a:lnSpc>
              <a:spcBef>
                <a:spcPts val="0"/>
              </a:spcBef>
              <a:spcAft>
                <a:spcPts val="400"/>
              </a:spcAft>
            </a:pPr>
            <a:r>
              <a:rPr lang="en-US" sz="1400" err="1">
                <a:solidFill>
                  <a:schemeClr val="bg1"/>
                </a:solidFill>
                <a:latin typeface="Calibri"/>
                <a:ea typeface="Calibri"/>
                <a:cs typeface="Calibri"/>
              </a:rPr>
              <a:t>Potilastietojen</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avaamiseen</a:t>
            </a:r>
            <a:r>
              <a:rPr lang="en-US" sz="1400">
                <a:solidFill>
                  <a:schemeClr val="bg1"/>
                </a:solidFill>
                <a:latin typeface="Calibri"/>
                <a:ea typeface="Calibri"/>
                <a:cs typeface="Calibri"/>
              </a:rPr>
              <a:t> on </a:t>
            </a:r>
            <a:r>
              <a:rPr lang="en-US" sz="1400" err="1">
                <a:solidFill>
                  <a:schemeClr val="bg1"/>
                </a:solidFill>
                <a:latin typeface="Calibri"/>
                <a:ea typeface="Calibri"/>
                <a:cs typeface="Calibri"/>
              </a:rPr>
              <a:t>oikeus</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jos</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kyseessä</a:t>
            </a:r>
            <a:r>
              <a:rPr lang="en-US" sz="1400">
                <a:solidFill>
                  <a:schemeClr val="bg1"/>
                </a:solidFill>
                <a:latin typeface="Calibri"/>
                <a:ea typeface="Calibri"/>
                <a:cs typeface="Calibri"/>
              </a:rPr>
              <a:t> on </a:t>
            </a:r>
          </a:p>
          <a:p>
            <a:pPr marL="445770" lvl="1" indent="-171450">
              <a:lnSpc>
                <a:spcPct val="100000"/>
              </a:lnSpc>
              <a:spcBef>
                <a:spcPts val="0"/>
              </a:spcBef>
              <a:spcAft>
                <a:spcPts val="400"/>
              </a:spcAft>
              <a:buFont typeface="Arial"/>
              <a:buChar char="•"/>
            </a:pPr>
            <a:r>
              <a:rPr lang="en-US" sz="1400" b="0" err="1">
                <a:solidFill>
                  <a:schemeClr val="bg1"/>
                </a:solidFill>
                <a:latin typeface="Calibri"/>
                <a:ea typeface="Calibri"/>
                <a:cs typeface="Calibri"/>
              </a:rPr>
              <a:t>Asiakkaan</a:t>
            </a:r>
            <a:r>
              <a:rPr lang="en-US" sz="1400" b="0">
                <a:solidFill>
                  <a:schemeClr val="bg1"/>
                </a:solidFill>
                <a:latin typeface="Calibri"/>
                <a:ea typeface="Calibri"/>
                <a:cs typeface="Calibri"/>
              </a:rPr>
              <a:t> tai </a:t>
            </a:r>
            <a:r>
              <a:rPr lang="en-US" sz="1400" b="0" err="1">
                <a:solidFill>
                  <a:schemeClr val="bg1"/>
                </a:solidFill>
                <a:latin typeface="Calibri"/>
                <a:ea typeface="Calibri"/>
                <a:cs typeface="Calibri"/>
              </a:rPr>
              <a:t>potilaan</a:t>
            </a:r>
            <a:r>
              <a:rPr lang="en-US" sz="1400" b="0">
                <a:solidFill>
                  <a:schemeClr val="bg1"/>
                </a:solidFill>
                <a:latin typeface="Calibri"/>
                <a:ea typeface="Calibri"/>
                <a:cs typeface="Calibri"/>
              </a:rPr>
              <a:t> </a:t>
            </a:r>
            <a:r>
              <a:rPr lang="en-US" sz="1400" b="0" err="1">
                <a:solidFill>
                  <a:schemeClr val="bg1"/>
                </a:solidFill>
                <a:latin typeface="Calibri"/>
                <a:ea typeface="Calibri"/>
                <a:cs typeface="Calibri"/>
              </a:rPr>
              <a:t>hoitotilanne</a:t>
            </a:r>
            <a:r>
              <a:rPr lang="en-US" sz="1400" b="0">
                <a:solidFill>
                  <a:schemeClr val="bg1"/>
                </a:solidFill>
                <a:latin typeface="Calibri"/>
                <a:ea typeface="Calibri"/>
                <a:cs typeface="Calibri"/>
              </a:rPr>
              <a:t>.</a:t>
            </a:r>
          </a:p>
          <a:p>
            <a:pPr marL="445770" lvl="1" indent="-171450">
              <a:lnSpc>
                <a:spcPct val="100000"/>
              </a:lnSpc>
              <a:spcBef>
                <a:spcPts val="0"/>
              </a:spcBef>
              <a:spcAft>
                <a:spcPts val="400"/>
              </a:spcAft>
              <a:buFont typeface="Arial"/>
              <a:buChar char="•"/>
            </a:pPr>
            <a:r>
              <a:rPr lang="en-US" sz="1400" b="0" err="1">
                <a:solidFill>
                  <a:schemeClr val="bg1"/>
                </a:solidFill>
                <a:latin typeface="Calibri"/>
                <a:ea typeface="Calibri"/>
                <a:cs typeface="Calibri"/>
              </a:rPr>
              <a:t>Asiakkaaseen</a:t>
            </a:r>
            <a:r>
              <a:rPr lang="en-US" sz="1400" b="0">
                <a:solidFill>
                  <a:schemeClr val="bg1"/>
                </a:solidFill>
                <a:latin typeface="Calibri"/>
                <a:ea typeface="Calibri"/>
                <a:cs typeface="Calibri"/>
              </a:rPr>
              <a:t> tai </a:t>
            </a:r>
            <a:r>
              <a:rPr lang="en-US" sz="1400" b="0" err="1">
                <a:solidFill>
                  <a:schemeClr val="bg1"/>
                </a:solidFill>
                <a:latin typeface="Calibri"/>
                <a:ea typeface="Calibri"/>
                <a:cs typeface="Calibri"/>
              </a:rPr>
              <a:t>potilaaseen</a:t>
            </a:r>
            <a:r>
              <a:rPr lang="en-US" sz="1400" b="0">
                <a:solidFill>
                  <a:schemeClr val="bg1"/>
                </a:solidFill>
                <a:latin typeface="Calibri"/>
                <a:ea typeface="Calibri"/>
                <a:cs typeface="Calibri"/>
              </a:rPr>
              <a:t> </a:t>
            </a:r>
            <a:r>
              <a:rPr lang="en-US" sz="1400" b="0" err="1">
                <a:solidFill>
                  <a:schemeClr val="bg1"/>
                </a:solidFill>
                <a:latin typeface="Calibri"/>
                <a:ea typeface="Calibri"/>
                <a:cs typeface="Calibri"/>
              </a:rPr>
              <a:t>liittyvän</a:t>
            </a:r>
            <a:r>
              <a:rPr lang="en-US" sz="1400" b="0">
                <a:solidFill>
                  <a:schemeClr val="bg1"/>
                </a:solidFill>
                <a:latin typeface="Calibri"/>
                <a:ea typeface="Calibri"/>
                <a:cs typeface="Calibri"/>
              </a:rPr>
              <a:t> </a:t>
            </a:r>
            <a:r>
              <a:rPr lang="en-US" sz="1400" b="0" err="1">
                <a:solidFill>
                  <a:schemeClr val="bg1"/>
                </a:solidFill>
                <a:latin typeface="Calibri"/>
                <a:ea typeface="Calibri"/>
                <a:cs typeface="Calibri"/>
              </a:rPr>
              <a:t>asiakkaan</a:t>
            </a:r>
            <a:r>
              <a:rPr lang="en-US" sz="1400" b="0">
                <a:solidFill>
                  <a:schemeClr val="bg1"/>
                </a:solidFill>
                <a:latin typeface="Calibri"/>
                <a:ea typeface="Calibri"/>
                <a:cs typeface="Calibri"/>
              </a:rPr>
              <a:t> </a:t>
            </a:r>
            <a:r>
              <a:rPr lang="en-US" sz="1400" b="0" err="1">
                <a:solidFill>
                  <a:schemeClr val="bg1"/>
                </a:solidFill>
                <a:latin typeface="Calibri"/>
                <a:ea typeface="Calibri"/>
                <a:cs typeface="Calibri"/>
              </a:rPr>
              <a:t>asian</a:t>
            </a:r>
            <a:r>
              <a:rPr lang="en-US" sz="1400" b="0">
                <a:solidFill>
                  <a:schemeClr val="bg1"/>
                </a:solidFill>
                <a:latin typeface="Calibri"/>
                <a:ea typeface="Calibri"/>
                <a:cs typeface="Calibri"/>
              </a:rPr>
              <a:t> tai </a:t>
            </a:r>
            <a:r>
              <a:rPr lang="en-US" sz="1400" b="0" err="1">
                <a:solidFill>
                  <a:schemeClr val="bg1"/>
                </a:solidFill>
                <a:latin typeface="Calibri"/>
                <a:ea typeface="Calibri"/>
                <a:cs typeface="Calibri"/>
              </a:rPr>
              <a:t>tilan</a:t>
            </a:r>
            <a:r>
              <a:rPr lang="en-US" sz="1400" b="0">
                <a:solidFill>
                  <a:schemeClr val="bg1"/>
                </a:solidFill>
                <a:latin typeface="Calibri"/>
                <a:ea typeface="Calibri"/>
                <a:cs typeface="Calibri"/>
              </a:rPr>
              <a:t> </a:t>
            </a:r>
            <a:r>
              <a:rPr lang="en-US" sz="1400" b="0" err="1">
                <a:solidFill>
                  <a:schemeClr val="bg1"/>
                </a:solidFill>
                <a:latin typeface="Calibri"/>
                <a:ea typeface="Calibri"/>
                <a:cs typeface="Calibri"/>
              </a:rPr>
              <a:t>selvittäminen</a:t>
            </a:r>
            <a:r>
              <a:rPr lang="en-US" sz="1400" b="0">
                <a:solidFill>
                  <a:schemeClr val="bg1"/>
                </a:solidFill>
                <a:latin typeface="Calibri"/>
                <a:ea typeface="Calibri"/>
                <a:cs typeface="Calibri"/>
              </a:rPr>
              <a:t>.</a:t>
            </a:r>
          </a:p>
          <a:p>
            <a:pPr marL="445770" lvl="1" indent="-171450">
              <a:lnSpc>
                <a:spcPct val="100000"/>
              </a:lnSpc>
              <a:spcBef>
                <a:spcPts val="0"/>
              </a:spcBef>
              <a:spcAft>
                <a:spcPts val="400"/>
              </a:spcAft>
              <a:buFont typeface="Arial"/>
              <a:buChar char="•"/>
            </a:pPr>
            <a:r>
              <a:rPr lang="en-US" sz="1400" b="0">
                <a:solidFill>
                  <a:schemeClr val="bg1"/>
                </a:solidFill>
                <a:latin typeface="Calibri"/>
                <a:ea typeface="Calibri"/>
                <a:cs typeface="Calibri"/>
              </a:rPr>
              <a:t>Jokin </a:t>
            </a:r>
            <a:r>
              <a:rPr lang="en-US" sz="1400" b="0" err="1">
                <a:solidFill>
                  <a:schemeClr val="bg1"/>
                </a:solidFill>
                <a:latin typeface="Calibri"/>
                <a:ea typeface="Calibri"/>
                <a:cs typeface="Calibri"/>
              </a:rPr>
              <a:t>muu</a:t>
            </a:r>
            <a:r>
              <a:rPr lang="en-US" sz="1400" b="0">
                <a:solidFill>
                  <a:schemeClr val="bg1"/>
                </a:solidFill>
                <a:latin typeface="Calibri"/>
                <a:ea typeface="Calibri"/>
                <a:cs typeface="Calibri"/>
              </a:rPr>
              <a:t> </a:t>
            </a:r>
            <a:r>
              <a:rPr lang="en-US" sz="1400" b="0" err="1">
                <a:solidFill>
                  <a:schemeClr val="bg1"/>
                </a:solidFill>
                <a:latin typeface="Calibri"/>
                <a:ea typeface="Calibri"/>
                <a:cs typeface="Calibri"/>
              </a:rPr>
              <a:t>perusteltu</a:t>
            </a:r>
            <a:r>
              <a:rPr lang="en-US" sz="1400" b="0">
                <a:solidFill>
                  <a:schemeClr val="bg1"/>
                </a:solidFill>
                <a:latin typeface="Calibri"/>
                <a:ea typeface="Calibri"/>
                <a:cs typeface="Calibri"/>
              </a:rPr>
              <a:t> </a:t>
            </a:r>
            <a:r>
              <a:rPr lang="en-US" sz="1400" b="0" err="1">
                <a:solidFill>
                  <a:schemeClr val="bg1"/>
                </a:solidFill>
                <a:latin typeface="Calibri"/>
                <a:ea typeface="Calibri"/>
                <a:cs typeface="Calibri"/>
              </a:rPr>
              <a:t>syy</a:t>
            </a:r>
            <a:r>
              <a:rPr lang="en-US" sz="1400" b="0">
                <a:solidFill>
                  <a:schemeClr val="bg1"/>
                </a:solidFill>
                <a:latin typeface="Calibri"/>
                <a:ea typeface="Calibri"/>
                <a:cs typeface="Calibri"/>
              </a:rPr>
              <a:t>.</a:t>
            </a:r>
          </a:p>
          <a:p>
            <a:pPr marL="445770" lvl="1" indent="-171450">
              <a:lnSpc>
                <a:spcPct val="100000"/>
              </a:lnSpc>
              <a:spcBef>
                <a:spcPts val="0"/>
              </a:spcBef>
              <a:spcAft>
                <a:spcPts val="400"/>
              </a:spcAft>
              <a:buFont typeface="Arial"/>
            </a:pPr>
            <a:endParaRPr lang="en-US" sz="1400" b="0">
              <a:solidFill>
                <a:schemeClr val="bg1"/>
              </a:solidFill>
              <a:latin typeface="Calibri" panose="020F0502020204030204" pitchFamily="34" charset="0"/>
              <a:ea typeface="Calibri"/>
              <a:cs typeface="Calibri" panose="020F0502020204030204" pitchFamily="34" charset="0"/>
            </a:endParaRPr>
          </a:p>
          <a:p>
            <a:pPr marL="285750" indent="-285750">
              <a:lnSpc>
                <a:spcPct val="100000"/>
              </a:lnSpc>
              <a:spcBef>
                <a:spcPts val="0"/>
              </a:spcBef>
              <a:spcAft>
                <a:spcPts val="400"/>
              </a:spcAft>
            </a:pPr>
            <a:r>
              <a:rPr lang="en-US" sz="1400" err="1">
                <a:solidFill>
                  <a:schemeClr val="bg1"/>
                </a:solidFill>
                <a:latin typeface="Calibri"/>
                <a:ea typeface="Calibri"/>
                <a:cs typeface="Calibri"/>
              </a:rPr>
              <a:t>Asianmukainen</a:t>
            </a:r>
            <a:r>
              <a:rPr lang="en-US" sz="1400">
                <a:solidFill>
                  <a:schemeClr val="bg1"/>
                </a:solidFill>
                <a:latin typeface="Calibri"/>
                <a:ea typeface="Calibri"/>
                <a:cs typeface="Calibri"/>
              </a:rPr>
              <a:t> ja </a:t>
            </a:r>
            <a:r>
              <a:rPr lang="en-US" sz="1400" err="1">
                <a:solidFill>
                  <a:schemeClr val="bg1"/>
                </a:solidFill>
                <a:latin typeface="Calibri"/>
                <a:ea typeface="Calibri"/>
                <a:cs typeface="Calibri"/>
              </a:rPr>
              <a:t>laadukas</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kirjaaminen</a:t>
            </a:r>
            <a:r>
              <a:rPr lang="en-US" sz="1400">
                <a:solidFill>
                  <a:schemeClr val="bg1"/>
                </a:solidFill>
                <a:latin typeface="Calibri"/>
                <a:ea typeface="Calibri"/>
                <a:cs typeface="Calibri"/>
              </a:rPr>
              <a:t> on </a:t>
            </a:r>
            <a:r>
              <a:rPr lang="en-US" sz="1400" err="1">
                <a:solidFill>
                  <a:schemeClr val="bg1"/>
                </a:solidFill>
                <a:latin typeface="Calibri"/>
                <a:ea typeface="Calibri"/>
                <a:cs typeface="Calibri"/>
              </a:rPr>
              <a:t>potilaan</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sekä</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henkilöstön</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oikeusturvan</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kannalta</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tärkeää</a:t>
            </a:r>
            <a:r>
              <a:rPr lang="en-US" sz="1400">
                <a:solidFill>
                  <a:schemeClr val="bg1"/>
                </a:solidFill>
                <a:latin typeface="Calibri"/>
                <a:ea typeface="Calibri"/>
                <a:cs typeface="Calibri"/>
              </a:rPr>
              <a:t>. </a:t>
            </a:r>
          </a:p>
          <a:p>
            <a:pPr marL="0" indent="0">
              <a:lnSpc>
                <a:spcPct val="100000"/>
              </a:lnSpc>
              <a:spcBef>
                <a:spcPts val="0"/>
              </a:spcBef>
              <a:spcAft>
                <a:spcPts val="400"/>
              </a:spcAft>
              <a:buNone/>
            </a:pPr>
            <a:endParaRPr lang="en-US" sz="1400">
              <a:solidFill>
                <a:schemeClr val="bg1"/>
              </a:solidFill>
              <a:latin typeface="Calibri" panose="020F0502020204030204" pitchFamily="34" charset="0"/>
              <a:ea typeface="Calibri"/>
              <a:cs typeface="Calibri" panose="020F0502020204030204" pitchFamily="34" charset="0"/>
            </a:endParaRPr>
          </a:p>
          <a:p>
            <a:pPr marL="285750" indent="-285750">
              <a:lnSpc>
                <a:spcPct val="100000"/>
              </a:lnSpc>
              <a:spcBef>
                <a:spcPts val="0"/>
              </a:spcBef>
              <a:spcAft>
                <a:spcPts val="400"/>
              </a:spcAft>
            </a:pPr>
            <a:r>
              <a:rPr lang="en-US" sz="1400" err="1">
                <a:solidFill>
                  <a:schemeClr val="bg1"/>
                </a:solidFill>
                <a:latin typeface="Calibri"/>
                <a:ea typeface="Calibri"/>
                <a:cs typeface="Calibri"/>
              </a:rPr>
              <a:t>Potilastiedoista</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tulee</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ilmetä</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syy</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miksi</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tiedot</a:t>
            </a:r>
            <a:r>
              <a:rPr lang="en-US" sz="1400">
                <a:solidFill>
                  <a:schemeClr val="bg1"/>
                </a:solidFill>
                <a:latin typeface="Calibri"/>
                <a:ea typeface="Calibri"/>
                <a:cs typeface="Calibri"/>
              </a:rPr>
              <a:t> on </a:t>
            </a:r>
            <a:r>
              <a:rPr lang="en-US" sz="1400" err="1">
                <a:solidFill>
                  <a:schemeClr val="bg1"/>
                </a:solidFill>
                <a:latin typeface="Calibri"/>
                <a:ea typeface="Calibri"/>
                <a:cs typeface="Calibri"/>
              </a:rPr>
              <a:t>avattu</a:t>
            </a:r>
            <a:r>
              <a:rPr lang="en-US" sz="1400">
                <a:solidFill>
                  <a:schemeClr val="bg1"/>
                </a:solidFill>
                <a:latin typeface="Calibri"/>
                <a:ea typeface="Calibri"/>
                <a:cs typeface="Calibri"/>
              </a:rPr>
              <a:t>.</a:t>
            </a:r>
          </a:p>
          <a:p>
            <a:pPr marL="0" indent="0">
              <a:lnSpc>
                <a:spcPct val="100000"/>
              </a:lnSpc>
              <a:spcBef>
                <a:spcPts val="0"/>
              </a:spcBef>
              <a:spcAft>
                <a:spcPts val="400"/>
              </a:spcAft>
              <a:buNone/>
            </a:pPr>
            <a:endParaRPr lang="en-US" sz="1400">
              <a:solidFill>
                <a:schemeClr val="bg1"/>
              </a:solidFill>
              <a:latin typeface="Calibri" panose="020F0502020204030204" pitchFamily="34" charset="0"/>
              <a:ea typeface="Calibri"/>
              <a:cs typeface="Calibri" panose="020F0502020204030204" pitchFamily="34" charset="0"/>
            </a:endParaRPr>
          </a:p>
          <a:p>
            <a:pPr marL="285750" indent="-285750">
              <a:lnSpc>
                <a:spcPct val="100000"/>
              </a:lnSpc>
              <a:spcBef>
                <a:spcPts val="0"/>
              </a:spcBef>
              <a:spcAft>
                <a:spcPts val="400"/>
              </a:spcAft>
            </a:pPr>
            <a:r>
              <a:rPr lang="en-US" sz="1400" err="1">
                <a:solidFill>
                  <a:schemeClr val="bg1"/>
                </a:solidFill>
                <a:latin typeface="Calibri"/>
                <a:ea typeface="Calibri"/>
                <a:cs typeface="Calibri"/>
              </a:rPr>
              <a:t>Asiakkaan</a:t>
            </a:r>
            <a:r>
              <a:rPr lang="en-US" sz="1400">
                <a:solidFill>
                  <a:schemeClr val="bg1"/>
                </a:solidFill>
                <a:latin typeface="Calibri"/>
                <a:ea typeface="Calibri"/>
                <a:cs typeface="Calibri"/>
              </a:rPr>
              <a:t> tai </a:t>
            </a:r>
            <a:r>
              <a:rPr lang="en-US" sz="1400" err="1">
                <a:solidFill>
                  <a:schemeClr val="bg1"/>
                </a:solidFill>
                <a:latin typeface="Calibri"/>
                <a:ea typeface="Calibri"/>
                <a:cs typeface="Calibri"/>
              </a:rPr>
              <a:t>potilaan</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tunnistaminen</a:t>
            </a:r>
            <a:r>
              <a:rPr lang="en-US" sz="1400">
                <a:solidFill>
                  <a:schemeClr val="bg1"/>
                </a:solidFill>
                <a:latin typeface="Calibri"/>
                <a:ea typeface="Calibri"/>
                <a:cs typeface="Calibri"/>
              </a:rPr>
              <a:t> ja </a:t>
            </a:r>
            <a:r>
              <a:rPr lang="en-US" sz="1400" err="1">
                <a:solidFill>
                  <a:schemeClr val="bg1"/>
                </a:solidFill>
                <a:latin typeface="Calibri"/>
                <a:ea typeface="Calibri"/>
                <a:cs typeface="Calibri"/>
              </a:rPr>
              <a:t>henkilöllisyyden</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varmistaminen</a:t>
            </a:r>
            <a:r>
              <a:rPr lang="en-US" sz="1400">
                <a:solidFill>
                  <a:schemeClr val="bg1"/>
                </a:solidFill>
                <a:latin typeface="Calibri"/>
                <a:ea typeface="Calibri"/>
                <a:cs typeface="Calibri"/>
              </a:rPr>
              <a:t> on </a:t>
            </a:r>
            <a:r>
              <a:rPr lang="en-US" sz="1400" err="1">
                <a:solidFill>
                  <a:schemeClr val="bg1"/>
                </a:solidFill>
                <a:latin typeface="Calibri"/>
                <a:ea typeface="Calibri"/>
                <a:cs typeface="Calibri"/>
              </a:rPr>
              <a:t>tärkeää</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ennenkuin</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käsittelet</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hänen</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tietojaan</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Varmista</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kenen</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tietoja</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sinun</a:t>
            </a:r>
            <a:r>
              <a:rPr lang="en-US" sz="1400">
                <a:solidFill>
                  <a:schemeClr val="bg1"/>
                </a:solidFill>
                <a:latin typeface="Calibri"/>
                <a:ea typeface="Calibri"/>
                <a:cs typeface="Calibri"/>
              </a:rPr>
              <a:t> on </a:t>
            </a:r>
            <a:r>
              <a:rPr lang="en-US" sz="1400" err="1">
                <a:solidFill>
                  <a:schemeClr val="bg1"/>
                </a:solidFill>
                <a:latin typeface="Calibri"/>
                <a:ea typeface="Calibri"/>
                <a:cs typeface="Calibri"/>
              </a:rPr>
              <a:t>tarkoitus</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käsitellä</a:t>
            </a:r>
            <a:r>
              <a:rPr lang="en-US" sz="1400">
                <a:solidFill>
                  <a:schemeClr val="bg1"/>
                </a:solidFill>
                <a:latin typeface="Calibri"/>
                <a:ea typeface="Calibri"/>
                <a:cs typeface="Calibri"/>
              </a:rPr>
              <a:t> ja </a:t>
            </a:r>
            <a:r>
              <a:rPr lang="en-US" sz="1400" err="1">
                <a:solidFill>
                  <a:schemeClr val="bg1"/>
                </a:solidFill>
                <a:latin typeface="Calibri"/>
                <a:ea typeface="Calibri"/>
                <a:cs typeface="Calibri"/>
              </a:rPr>
              <a:t>kenelle</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saat</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asiakas</a:t>
            </a:r>
            <a:r>
              <a:rPr lang="en-US" sz="1400">
                <a:solidFill>
                  <a:schemeClr val="bg1"/>
                </a:solidFill>
                <a:latin typeface="Calibri"/>
                <a:ea typeface="Calibri"/>
                <a:cs typeface="Calibri"/>
              </a:rPr>
              <a:t>- ja </a:t>
            </a:r>
            <a:r>
              <a:rPr lang="en-US" sz="1400" err="1">
                <a:solidFill>
                  <a:schemeClr val="bg1"/>
                </a:solidFill>
                <a:latin typeface="Calibri"/>
                <a:ea typeface="Calibri"/>
                <a:cs typeface="Calibri"/>
              </a:rPr>
              <a:t>potilastietoja</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luovuttaa</a:t>
            </a:r>
            <a:r>
              <a:rPr lang="en-US" sz="1400">
                <a:solidFill>
                  <a:schemeClr val="bg1"/>
                </a:solidFill>
                <a:latin typeface="Calibri"/>
                <a:ea typeface="Calibri"/>
                <a:cs typeface="Calibri"/>
              </a:rPr>
              <a:t>.</a:t>
            </a:r>
          </a:p>
          <a:p>
            <a:pPr marL="0" indent="0">
              <a:lnSpc>
                <a:spcPct val="100000"/>
              </a:lnSpc>
              <a:spcBef>
                <a:spcPts val="0"/>
              </a:spcBef>
              <a:spcAft>
                <a:spcPts val="400"/>
              </a:spcAft>
              <a:buNone/>
            </a:pPr>
            <a:endParaRPr lang="en-US" sz="1400">
              <a:solidFill>
                <a:schemeClr val="bg1"/>
              </a:solidFill>
              <a:latin typeface="Calibri" panose="020F0502020204030204" pitchFamily="34" charset="0"/>
              <a:ea typeface="Calibri"/>
              <a:cs typeface="Calibri" panose="020F0502020204030204" pitchFamily="34" charset="0"/>
            </a:endParaRPr>
          </a:p>
          <a:p>
            <a:pPr marL="285750" indent="-285750">
              <a:lnSpc>
                <a:spcPct val="100000"/>
              </a:lnSpc>
              <a:spcBef>
                <a:spcPts val="0"/>
              </a:spcBef>
              <a:spcAft>
                <a:spcPts val="400"/>
              </a:spcAft>
            </a:pPr>
            <a:r>
              <a:rPr lang="en-US" sz="1400" err="1">
                <a:solidFill>
                  <a:schemeClr val="bg1"/>
                </a:solidFill>
                <a:latin typeface="Calibri"/>
                <a:ea typeface="Calibri"/>
                <a:cs typeface="Calibri"/>
              </a:rPr>
              <a:t>Huomioi</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että</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käyttäjätunnuksesi</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esimerkiksi</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potilastietojärjestelmiin</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ovat</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henkilökohtaisia</a:t>
            </a:r>
            <a:r>
              <a:rPr lang="en-US" sz="1400">
                <a:solidFill>
                  <a:schemeClr val="bg1"/>
                </a:solidFill>
                <a:latin typeface="Calibri"/>
                <a:ea typeface="Calibri"/>
                <a:cs typeface="Calibri"/>
              </a:rPr>
              <a:t>!</a:t>
            </a:r>
          </a:p>
          <a:p>
            <a:pPr marL="0" indent="0">
              <a:lnSpc>
                <a:spcPct val="100000"/>
              </a:lnSpc>
              <a:spcBef>
                <a:spcPts val="0"/>
              </a:spcBef>
              <a:spcAft>
                <a:spcPts val="400"/>
              </a:spcAft>
              <a:buNone/>
            </a:pPr>
            <a:endParaRPr lang="en-US" sz="1400">
              <a:solidFill>
                <a:schemeClr val="bg1"/>
              </a:solidFill>
              <a:latin typeface="Calibri"/>
              <a:ea typeface="Calibri"/>
              <a:cs typeface="Calibri"/>
            </a:endParaRPr>
          </a:p>
          <a:p>
            <a:pPr marL="285750" indent="-285750">
              <a:lnSpc>
                <a:spcPct val="100000"/>
              </a:lnSpc>
              <a:spcBef>
                <a:spcPts val="0"/>
              </a:spcBef>
              <a:spcAft>
                <a:spcPts val="400"/>
              </a:spcAft>
            </a:pPr>
            <a:r>
              <a:rPr lang="en-US" sz="1400" err="1">
                <a:solidFill>
                  <a:schemeClr val="bg1"/>
                </a:solidFill>
                <a:latin typeface="Calibri"/>
                <a:ea typeface="Calibri"/>
                <a:cs typeface="Calibri"/>
              </a:rPr>
              <a:t>Ilmoitathan</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aina</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vääränlaisista</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käyttöoikeuksista</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käyttäjäoikeuksien</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ylläpitäjälle</a:t>
            </a:r>
            <a:r>
              <a:rPr lang="en-US" sz="1400">
                <a:solidFill>
                  <a:schemeClr val="bg1"/>
                </a:solidFill>
                <a:latin typeface="Calibri"/>
                <a:ea typeface="Calibri"/>
                <a:cs typeface="Calibri"/>
              </a:rPr>
              <a:t>.</a:t>
            </a:r>
          </a:p>
        </p:txBody>
      </p:sp>
      <p:sp>
        <p:nvSpPr>
          <p:cNvPr id="4" name="Tekstiruutu 3">
            <a:extLst>
              <a:ext uri="{FF2B5EF4-FFF2-40B4-BE49-F238E27FC236}">
                <a16:creationId xmlns:a16="http://schemas.microsoft.com/office/drawing/2014/main" id="{B3A86C9E-2D83-6E42-CE5A-3E10268E36DE}"/>
              </a:ext>
            </a:extLst>
          </p:cNvPr>
          <p:cNvSpPr txBox="1"/>
          <p:nvPr/>
        </p:nvSpPr>
        <p:spPr>
          <a:xfrm>
            <a:off x="-220878" y="6544129"/>
            <a:ext cx="3096000" cy="31387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fi-FI" sz="900" dirty="0">
                <a:solidFill>
                  <a:schemeClr val="bg1">
                    <a:lumMod val="95000"/>
                    <a:lumOff val="5000"/>
                  </a:schemeClr>
                </a:solidFill>
                <a:latin typeface="Calibri"/>
                <a:cs typeface="Calibri"/>
              </a:rPr>
              <a:t>Blomqvist ym. 2022; </a:t>
            </a:r>
            <a:r>
              <a:rPr lang="fi-FI" sz="900" dirty="0" err="1">
                <a:solidFill>
                  <a:schemeClr val="bg1">
                    <a:lumMod val="95000"/>
                    <a:lumOff val="5000"/>
                  </a:schemeClr>
                </a:solidFill>
                <a:latin typeface="Calibri"/>
                <a:cs typeface="Calibri"/>
              </a:rPr>
              <a:t>Andreasson</a:t>
            </a:r>
            <a:r>
              <a:rPr lang="fi-FI" sz="900" dirty="0">
                <a:solidFill>
                  <a:schemeClr val="bg1">
                    <a:lumMod val="95000"/>
                    <a:lumOff val="5000"/>
                  </a:schemeClr>
                </a:solidFill>
                <a:latin typeface="Calibri"/>
                <a:cs typeface="Calibri"/>
              </a:rPr>
              <a:t> 2023; Norja 2024</a:t>
            </a:r>
          </a:p>
        </p:txBody>
      </p:sp>
      <p:pic>
        <p:nvPicPr>
          <p:cNvPr id="6" name="Graphic 5" descr="Fingerprint with solid fill">
            <a:extLst>
              <a:ext uri="{FF2B5EF4-FFF2-40B4-BE49-F238E27FC236}">
                <a16:creationId xmlns:a16="http://schemas.microsoft.com/office/drawing/2014/main" id="{D247755A-2429-B8D4-F804-0A91C6CC23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4707" y="1805559"/>
            <a:ext cx="2618232" cy="2618232"/>
          </a:xfrm>
          <a:prstGeom prst="rect">
            <a:avLst/>
          </a:prstGeom>
        </p:spPr>
      </p:pic>
    </p:spTree>
    <p:extLst>
      <p:ext uri="{BB962C8B-B14F-4D97-AF65-F5344CB8AC3E}">
        <p14:creationId xmlns:p14="http://schemas.microsoft.com/office/powerpoint/2010/main" val="3110236444"/>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58FD1-CFFA-7F26-F499-C6490A0E35E4}"/>
              </a:ext>
            </a:extLst>
          </p:cNvPr>
          <p:cNvSpPr>
            <a:spLocks noGrp="1"/>
          </p:cNvSpPr>
          <p:nvPr>
            <p:ph type="title"/>
          </p:nvPr>
        </p:nvSpPr>
        <p:spPr>
          <a:xfrm>
            <a:off x="504673" y="696383"/>
            <a:ext cx="4768849" cy="223763"/>
          </a:xfrm>
          <a:effectLst>
            <a:outerShdw blurRad="50800" dist="12700" dir="2700000" algn="tl" rotWithShape="0">
              <a:prstClr val="black">
                <a:alpha val="40000"/>
              </a:prstClr>
            </a:outerShdw>
          </a:effectLst>
        </p:spPr>
        <p:txBody>
          <a:bodyPr anchor="ctr">
            <a:normAutofit fontScale="90000"/>
          </a:bodyPr>
          <a:lstStyle/>
          <a:p>
            <a:pPr algn="ctr"/>
            <a:r>
              <a:rPr lang="fi-FI" b="0" dirty="0">
                <a:solidFill>
                  <a:schemeClr val="bg1"/>
                </a:solidFill>
                <a:latin typeface="Calibri"/>
                <a:cs typeface="Calibri"/>
              </a:rPr>
              <a:t>Tietosuoja,  </a:t>
            </a:r>
            <a:r>
              <a:rPr lang="fi-FI" b="0" dirty="0" err="1">
                <a:solidFill>
                  <a:schemeClr val="bg1"/>
                </a:solidFill>
                <a:latin typeface="Calibri"/>
                <a:cs typeface="Calibri"/>
              </a:rPr>
              <a:t>tietoturvA</a:t>
            </a:r>
            <a:r>
              <a:rPr lang="fi-FI" b="0" dirty="0">
                <a:solidFill>
                  <a:schemeClr val="bg1"/>
                </a:solidFill>
                <a:latin typeface="Calibri"/>
                <a:cs typeface="Calibri"/>
              </a:rPr>
              <a:t>,</a:t>
            </a:r>
            <a:br>
              <a:rPr lang="fi-FI" b="0" dirty="0">
                <a:solidFill>
                  <a:schemeClr val="bg1"/>
                </a:solidFill>
                <a:latin typeface="Calibri"/>
                <a:ea typeface="Calibri"/>
                <a:cs typeface="Calibri"/>
              </a:rPr>
            </a:br>
            <a:r>
              <a:rPr lang="fi-FI" b="0" dirty="0">
                <a:solidFill>
                  <a:schemeClr val="bg1"/>
                </a:solidFill>
                <a:latin typeface="Calibri"/>
                <a:ea typeface="Calibri"/>
                <a:cs typeface="Calibri"/>
              </a:rPr>
              <a:t>KYBERTURVALLISUUS</a:t>
            </a:r>
          </a:p>
        </p:txBody>
      </p:sp>
      <p:sp>
        <p:nvSpPr>
          <p:cNvPr id="4" name="Tekstiruutu 3">
            <a:extLst>
              <a:ext uri="{FF2B5EF4-FFF2-40B4-BE49-F238E27FC236}">
                <a16:creationId xmlns:a16="http://schemas.microsoft.com/office/drawing/2014/main" id="{9AB031B1-0327-9EEE-40A8-23B235B53A6B}"/>
              </a:ext>
            </a:extLst>
          </p:cNvPr>
          <p:cNvSpPr txBox="1"/>
          <p:nvPr/>
        </p:nvSpPr>
        <p:spPr>
          <a:xfrm>
            <a:off x="5469465" y="-92467"/>
            <a:ext cx="6545555" cy="68018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i-FI" sz="1600" dirty="0">
              <a:solidFill>
                <a:schemeClr val="bg1"/>
              </a:solidFill>
              <a:latin typeface="Calibri"/>
              <a:ea typeface="Calibri"/>
              <a:cs typeface="Calibri"/>
            </a:endParaRPr>
          </a:p>
          <a:p>
            <a:pPr marL="342900" indent="-342900">
              <a:buFont typeface="Arial"/>
              <a:buChar char="•"/>
            </a:pPr>
            <a:r>
              <a:rPr lang="fi-FI" sz="1400" dirty="0">
                <a:solidFill>
                  <a:schemeClr val="bg1"/>
                </a:solidFill>
                <a:latin typeface="Calibri"/>
                <a:cs typeface="Calibri"/>
              </a:rPr>
              <a:t>Mieti aina, kenelle tiedot ovat saatavissa, nähtävissä tai kuultavissa?</a:t>
            </a:r>
            <a:endParaRPr lang="fi-FI" sz="1400" dirty="0">
              <a:solidFill>
                <a:schemeClr val="bg1"/>
              </a:solidFill>
              <a:latin typeface="Calibri"/>
              <a:ea typeface="Calibri"/>
              <a:cs typeface="Calibri"/>
            </a:endParaRPr>
          </a:p>
          <a:p>
            <a:endParaRPr lang="fi-FI" sz="1400" dirty="0">
              <a:solidFill>
                <a:schemeClr val="bg1"/>
              </a:solidFill>
              <a:latin typeface="Calibri"/>
              <a:ea typeface="Calibri"/>
              <a:cs typeface="Calibri"/>
            </a:endParaRPr>
          </a:p>
          <a:p>
            <a:pPr marL="800100" lvl="1" indent="-342900">
              <a:buFont typeface="Courier New"/>
              <a:buChar char="o"/>
            </a:pPr>
            <a:r>
              <a:rPr lang="fi-FI" sz="1400" dirty="0">
                <a:solidFill>
                  <a:schemeClr val="bg1"/>
                </a:solidFill>
                <a:latin typeface="Calibri"/>
                <a:cs typeface="Calibri"/>
              </a:rPr>
              <a:t>Asiakas tai potilastiedot ovat auki tietokoneella.</a:t>
            </a:r>
            <a:endParaRPr lang="fi-FI" sz="1400" dirty="0">
              <a:solidFill>
                <a:schemeClr val="bg1"/>
              </a:solidFill>
              <a:latin typeface="Calibri"/>
              <a:ea typeface="Calibri"/>
              <a:cs typeface="Calibri"/>
            </a:endParaRPr>
          </a:p>
          <a:p>
            <a:pPr marL="800100" lvl="1" indent="-342900">
              <a:buFont typeface="Courier New"/>
              <a:buChar char="o"/>
            </a:pPr>
            <a:r>
              <a:rPr lang="fi-FI" sz="1400" dirty="0">
                <a:solidFill>
                  <a:schemeClr val="bg1"/>
                </a:solidFill>
                <a:latin typeface="Calibri"/>
                <a:cs typeface="Calibri"/>
              </a:rPr>
              <a:t>Ohjelmien</a:t>
            </a:r>
            <a:r>
              <a:rPr lang="fi-FI" sz="1400" dirty="0">
                <a:solidFill>
                  <a:schemeClr val="bg1"/>
                </a:solidFill>
                <a:latin typeface="Calibri"/>
                <a:ea typeface="Calibri"/>
                <a:cs typeface="Calibri"/>
              </a:rPr>
              <a:t> ja tietokoneen lukitus.</a:t>
            </a:r>
          </a:p>
          <a:p>
            <a:pPr marL="800100" lvl="1" indent="-342900">
              <a:buFont typeface="Courier New"/>
              <a:buChar char="o"/>
            </a:pPr>
            <a:r>
              <a:rPr lang="fi-FI" sz="1400" dirty="0">
                <a:solidFill>
                  <a:schemeClr val="bg1"/>
                </a:solidFill>
                <a:latin typeface="Calibri"/>
                <a:ea typeface="Calibri"/>
                <a:cs typeface="Calibri"/>
              </a:rPr>
              <a:t>Oman sosiaali- ja terveydenhuollon ammattikortin säilytys </a:t>
            </a:r>
          </a:p>
          <a:p>
            <a:pPr marL="1657350" lvl="3" indent="-285750">
              <a:buFont typeface="Arial,Sans-Serif"/>
              <a:buChar char="•"/>
            </a:pPr>
            <a:r>
              <a:rPr lang="fi-FI" sz="1400" dirty="0">
                <a:solidFill>
                  <a:schemeClr val="bg1"/>
                </a:solidFill>
                <a:latin typeface="Calibri"/>
                <a:ea typeface="Calibri"/>
                <a:cs typeface="Calibri"/>
              </a:rPr>
              <a:t>Kirjaudu ulos tietokoneeltasi aina kun poistut sen luota ja pidä kortti mukanasi.</a:t>
            </a:r>
          </a:p>
          <a:p>
            <a:pPr marL="1657350" lvl="3" indent="-285750">
              <a:buFont typeface="Arial,Sans-Serif"/>
              <a:buChar char="•"/>
            </a:pPr>
            <a:r>
              <a:rPr lang="fi-FI" sz="1400" dirty="0">
                <a:solidFill>
                  <a:schemeClr val="bg1"/>
                </a:solidFill>
                <a:latin typeface="Calibri"/>
                <a:ea typeface="Calibri"/>
                <a:cs typeface="Calibri"/>
              </a:rPr>
              <a:t>Vain sinä käsittelet asiakas- ja potilastietoja tunnuksillasi. </a:t>
            </a:r>
          </a:p>
          <a:p>
            <a:pPr marL="1657350" lvl="3" indent="-285750">
              <a:buFont typeface="Arial,Sans-Serif"/>
              <a:buChar char="•"/>
            </a:pPr>
            <a:r>
              <a:rPr lang="fi-FI" sz="1400" dirty="0">
                <a:solidFill>
                  <a:schemeClr val="bg1"/>
                </a:solidFill>
                <a:latin typeface="Calibri"/>
                <a:ea typeface="Calibri"/>
                <a:cs typeface="Calibri"/>
              </a:rPr>
              <a:t>Älä anna </a:t>
            </a:r>
            <a:r>
              <a:rPr lang="fi-FI" sz="1400" dirty="0">
                <a:solidFill>
                  <a:schemeClr val="bg1"/>
                </a:solidFill>
                <a:latin typeface="Calibri"/>
                <a:cs typeface="Calibri"/>
              </a:rPr>
              <a:t>käyttäjätunnuksiasi tai salasanojasi muille.</a:t>
            </a:r>
            <a:endParaRPr lang="fi-FI" sz="1400" dirty="0">
              <a:solidFill>
                <a:schemeClr val="bg1"/>
              </a:solidFill>
              <a:latin typeface="Calibri"/>
              <a:ea typeface="Calibri"/>
              <a:cs typeface="Calibri"/>
            </a:endParaRPr>
          </a:p>
          <a:p>
            <a:pPr marL="1657350" lvl="3" indent="-285750">
              <a:buFont typeface="Arial,Sans-Serif"/>
              <a:buChar char="•"/>
            </a:pPr>
            <a:r>
              <a:rPr lang="fi-FI" sz="1400" dirty="0">
                <a:solidFill>
                  <a:schemeClr val="bg1"/>
                </a:solidFill>
                <a:latin typeface="Calibri"/>
                <a:ea typeface="Calibri"/>
                <a:cs typeface="Calibri"/>
              </a:rPr>
              <a:t>Turvasähköpostin käyttö.</a:t>
            </a:r>
          </a:p>
          <a:p>
            <a:pPr marL="1657350" lvl="3" indent="-285750">
              <a:buFont typeface="Arial,Sans-Serif"/>
              <a:buChar char="•"/>
            </a:pPr>
            <a:r>
              <a:rPr lang="fi-FI" sz="1400" dirty="0">
                <a:solidFill>
                  <a:schemeClr val="bg1"/>
                </a:solidFill>
                <a:latin typeface="Calibri"/>
                <a:ea typeface="Calibri"/>
                <a:cs typeface="Calibri"/>
              </a:rPr>
              <a:t>Käytä viestimisessä järjestelmiä, joissa on riittävän vahva salaus ja jotka ovat organisaation hyväksymiä ratkaisuja.</a:t>
            </a:r>
          </a:p>
          <a:p>
            <a:pPr lvl="1"/>
            <a:endParaRPr lang="fi-FI" sz="1400" dirty="0">
              <a:solidFill>
                <a:schemeClr val="bg1"/>
              </a:solidFill>
              <a:latin typeface="Calibri"/>
              <a:ea typeface="Calibri"/>
              <a:cs typeface="Calibri"/>
            </a:endParaRPr>
          </a:p>
          <a:p>
            <a:pPr marL="742950" lvl="1" indent="-285750">
              <a:buFont typeface="Courier New,monospace"/>
              <a:buChar char="o"/>
            </a:pPr>
            <a:r>
              <a:rPr lang="fi-FI" sz="1400" dirty="0">
                <a:solidFill>
                  <a:schemeClr val="bg1"/>
                </a:solidFill>
                <a:latin typeface="Calibri"/>
                <a:cs typeface="Calibri"/>
              </a:rPr>
              <a:t>Missä ja kenen kanssa asiakas- tai potilasasioista keskustelet?</a:t>
            </a:r>
            <a:endParaRPr lang="fi-FI" sz="1400" dirty="0">
              <a:solidFill>
                <a:schemeClr val="bg1"/>
              </a:solidFill>
              <a:latin typeface="Calibri"/>
              <a:ea typeface="Calibri"/>
              <a:cs typeface="Calibri"/>
            </a:endParaRPr>
          </a:p>
          <a:p>
            <a:pPr marL="1657350" lvl="3" indent="-285750">
              <a:buFont typeface="Arial,Sans-Serif"/>
              <a:buChar char="•"/>
            </a:pPr>
            <a:r>
              <a:rPr lang="fi-FI" sz="1400" dirty="0">
                <a:solidFill>
                  <a:schemeClr val="bg1"/>
                </a:solidFill>
                <a:latin typeface="Calibri"/>
                <a:ea typeface="Calibri"/>
                <a:cs typeface="Calibri"/>
              </a:rPr>
              <a:t>henkilöllisyyden varmentaminen tärkeää.</a:t>
            </a:r>
          </a:p>
          <a:p>
            <a:pPr marL="1657350" lvl="3" indent="-285750">
              <a:buFont typeface="Arial,Sans-Serif"/>
              <a:buChar char="•"/>
            </a:pPr>
            <a:r>
              <a:rPr lang="fi-FI" sz="1400" dirty="0">
                <a:solidFill>
                  <a:schemeClr val="bg1"/>
                </a:solidFill>
                <a:latin typeface="Calibri"/>
                <a:ea typeface="Calibri"/>
                <a:cs typeface="Calibri"/>
              </a:rPr>
              <a:t>Tietojen luovuttamiseen tarvitaan asiakkaan tai potilaan suostumus.</a:t>
            </a:r>
          </a:p>
          <a:p>
            <a:pPr marL="1657350" lvl="3" indent="-285750">
              <a:buFont typeface="Arial,Sans-Serif"/>
              <a:buChar char="•"/>
            </a:pPr>
            <a:r>
              <a:rPr lang="fi-FI" sz="1400" dirty="0">
                <a:solidFill>
                  <a:schemeClr val="bg1"/>
                </a:solidFill>
                <a:latin typeface="Calibri"/>
                <a:ea typeface="Calibri"/>
                <a:cs typeface="Calibri"/>
              </a:rPr>
              <a:t>Alaikäisen tietoja luovutetaan ainoastaan lailliselle huoltajalle.</a:t>
            </a:r>
          </a:p>
          <a:p>
            <a:pPr marL="1657350" lvl="3" indent="-285750">
              <a:buFont typeface="Arial,Sans-Serif"/>
              <a:buChar char="•"/>
            </a:pPr>
            <a:r>
              <a:rPr lang="fi-FI" sz="1400" dirty="0">
                <a:solidFill>
                  <a:schemeClr val="bg1"/>
                </a:solidFill>
                <a:latin typeface="Calibri"/>
                <a:ea typeface="Calibri"/>
                <a:cs typeface="Calibri"/>
              </a:rPr>
              <a:t>Keskustelut julkisilla paikoilla. </a:t>
            </a:r>
          </a:p>
          <a:p>
            <a:pPr marL="1657350" lvl="3" indent="-285750">
              <a:buFont typeface="Arial,Sans-Serif"/>
              <a:buChar char="•"/>
            </a:pPr>
            <a:r>
              <a:rPr lang="fi-FI" sz="1400" dirty="0">
                <a:solidFill>
                  <a:schemeClr val="bg1"/>
                </a:solidFill>
                <a:latin typeface="Calibri"/>
                <a:ea typeface="Calibri"/>
                <a:cs typeface="Calibri"/>
              </a:rPr>
              <a:t>Salassapito- ja vaitiolovelvollisuus!</a:t>
            </a:r>
          </a:p>
          <a:p>
            <a:pPr lvl="1"/>
            <a:endParaRPr lang="fi-FI" sz="1400" dirty="0">
              <a:solidFill>
                <a:schemeClr val="bg1"/>
              </a:solidFill>
              <a:latin typeface="Calibri"/>
              <a:cs typeface="Calibri"/>
            </a:endParaRPr>
          </a:p>
          <a:p>
            <a:pPr marL="742950" lvl="1" indent="-285750">
              <a:buFont typeface="Courier New,monospace"/>
              <a:buChar char="o"/>
            </a:pPr>
            <a:r>
              <a:rPr lang="fi-FI" sz="1400" dirty="0">
                <a:solidFill>
                  <a:schemeClr val="bg1"/>
                </a:solidFill>
                <a:latin typeface="Calibri"/>
                <a:cs typeface="Calibri"/>
              </a:rPr>
              <a:t>Mitä tietoa päivität sosiaaliseen mediaan?</a:t>
            </a:r>
            <a:endParaRPr lang="fi-FI" sz="1400" dirty="0">
              <a:solidFill>
                <a:schemeClr val="bg1"/>
              </a:solidFill>
              <a:latin typeface="Calibri"/>
              <a:ea typeface="Calibri"/>
              <a:cs typeface="Calibri"/>
            </a:endParaRPr>
          </a:p>
          <a:p>
            <a:endParaRPr lang="fi-FI" sz="1400" dirty="0">
              <a:solidFill>
                <a:schemeClr val="bg1"/>
              </a:solidFill>
              <a:latin typeface="Calibri"/>
              <a:ea typeface="Calibri"/>
              <a:cs typeface="Calibri"/>
            </a:endParaRPr>
          </a:p>
          <a:p>
            <a:pPr marL="342900" indent="-342900">
              <a:buFont typeface="Arial"/>
              <a:buChar char="•"/>
            </a:pPr>
            <a:r>
              <a:rPr lang="fi-FI" sz="1400" dirty="0">
                <a:solidFill>
                  <a:schemeClr val="bg1"/>
                </a:solidFill>
                <a:latin typeface="Calibri"/>
                <a:cs typeface="Calibri"/>
              </a:rPr>
              <a:t>Tunnistustietoja sisältävät:</a:t>
            </a:r>
            <a:endParaRPr lang="fi-FI" sz="1400" dirty="0">
              <a:solidFill>
                <a:schemeClr val="bg1"/>
              </a:solidFill>
              <a:latin typeface="Calibri"/>
              <a:ea typeface="Calibri"/>
              <a:cs typeface="Calibri"/>
            </a:endParaRPr>
          </a:p>
          <a:p>
            <a:pPr marL="742950" lvl="1" indent="-285750">
              <a:buFont typeface="Courier New,monospace"/>
              <a:buChar char="o"/>
            </a:pPr>
            <a:r>
              <a:rPr lang="fi-FI" sz="1400" dirty="0">
                <a:solidFill>
                  <a:schemeClr val="bg1"/>
                </a:solidFill>
                <a:latin typeface="Calibri"/>
                <a:ea typeface="Calibri"/>
                <a:cs typeface="Calibri"/>
              </a:rPr>
              <a:t>Paperitulosteet, potilasrannekkeet yms.</a:t>
            </a:r>
          </a:p>
          <a:p>
            <a:pPr marL="1657350" lvl="3" indent="-285750">
              <a:buFont typeface="Arial,Sans-Serif"/>
              <a:buChar char="•"/>
            </a:pPr>
            <a:r>
              <a:rPr lang="fi-FI" sz="1400" dirty="0">
                <a:solidFill>
                  <a:schemeClr val="bg1"/>
                </a:solidFill>
                <a:latin typeface="Calibri"/>
                <a:ea typeface="Calibri"/>
                <a:cs typeface="Calibri"/>
              </a:rPr>
              <a:t>Huolehdi tunnistetietoja sisältävistä papereista</a:t>
            </a:r>
            <a:endParaRPr lang="en-US" sz="1400" dirty="0">
              <a:solidFill>
                <a:schemeClr val="bg1"/>
              </a:solidFill>
              <a:latin typeface="Calibri"/>
              <a:ea typeface="Calibri"/>
              <a:cs typeface="Calibri"/>
            </a:endParaRPr>
          </a:p>
          <a:p>
            <a:pPr marL="1657350" lvl="3" indent="-285750">
              <a:buFont typeface="Arial,Sans-Serif"/>
              <a:buChar char="•"/>
            </a:pPr>
            <a:r>
              <a:rPr lang="fi-FI" sz="1400" dirty="0">
                <a:solidFill>
                  <a:schemeClr val="bg1"/>
                </a:solidFill>
                <a:latin typeface="Calibri"/>
                <a:ea typeface="Calibri"/>
                <a:cs typeface="Calibri"/>
              </a:rPr>
              <a:t>Pöydille ja tavallisiin roskakoreihin ei saa jättää tunnistetietoja sisältäviä papereita</a:t>
            </a:r>
            <a:endParaRPr lang="en-US" sz="1400" dirty="0">
              <a:solidFill>
                <a:schemeClr val="bg1"/>
              </a:solidFill>
              <a:latin typeface="Calibri"/>
              <a:ea typeface="Calibri"/>
              <a:cs typeface="Calibri"/>
            </a:endParaRPr>
          </a:p>
          <a:p>
            <a:pPr lvl="3"/>
            <a:endParaRPr lang="fi-FI" sz="1400" dirty="0">
              <a:solidFill>
                <a:srgbClr val="FFFFFF"/>
              </a:solidFill>
              <a:latin typeface="Calibri"/>
              <a:ea typeface="Calibri"/>
              <a:cs typeface="Calibri"/>
            </a:endParaRPr>
          </a:p>
          <a:p>
            <a:pPr marL="342900" indent="-342900">
              <a:buFont typeface="Arial"/>
              <a:buChar char="•"/>
            </a:pPr>
            <a:r>
              <a:rPr lang="fi-FI" sz="1400" dirty="0">
                <a:solidFill>
                  <a:schemeClr val="bg1"/>
                </a:solidFill>
                <a:latin typeface="Calibri"/>
                <a:ea typeface="Calibri"/>
                <a:cs typeface="Calibri"/>
              </a:rPr>
              <a:t>Lukolliset tietosuojaroskakorit! </a:t>
            </a:r>
            <a:endParaRPr lang="fi-FI" sz="1600" dirty="0">
              <a:solidFill>
                <a:schemeClr val="bg1"/>
              </a:solidFill>
              <a:latin typeface="Calibri"/>
              <a:ea typeface="Calibri"/>
              <a:cs typeface="Calibri"/>
            </a:endParaRPr>
          </a:p>
        </p:txBody>
      </p:sp>
      <p:sp>
        <p:nvSpPr>
          <p:cNvPr id="3" name="Tekstiruutu 7">
            <a:extLst>
              <a:ext uri="{FF2B5EF4-FFF2-40B4-BE49-F238E27FC236}">
                <a16:creationId xmlns:a16="http://schemas.microsoft.com/office/drawing/2014/main" id="{9B8F01D2-49CC-AB89-AF3B-3573AFEF99A2}"/>
              </a:ext>
            </a:extLst>
          </p:cNvPr>
          <p:cNvSpPr txBox="1"/>
          <p:nvPr/>
        </p:nvSpPr>
        <p:spPr>
          <a:xfrm>
            <a:off x="187433" y="6436709"/>
            <a:ext cx="2436895"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900" dirty="0">
                <a:solidFill>
                  <a:schemeClr val="bg1"/>
                </a:solidFill>
                <a:latin typeface="Calibri"/>
              </a:rPr>
              <a:t>Blomqvist ym. 2022; </a:t>
            </a:r>
            <a:r>
              <a:rPr lang="fi-FI" sz="900" dirty="0" err="1">
                <a:solidFill>
                  <a:schemeClr val="bg1"/>
                </a:solidFill>
                <a:latin typeface="Calibri"/>
              </a:rPr>
              <a:t>Andreasson</a:t>
            </a:r>
            <a:r>
              <a:rPr lang="fi-FI" sz="900" dirty="0">
                <a:solidFill>
                  <a:schemeClr val="bg1"/>
                </a:solidFill>
                <a:latin typeface="Calibri"/>
              </a:rPr>
              <a:t> 2023</a:t>
            </a:r>
            <a:endParaRPr lang="fi-FI" sz="900" dirty="0">
              <a:solidFill>
                <a:schemeClr val="bg1"/>
              </a:solidFill>
            </a:endParaRPr>
          </a:p>
        </p:txBody>
      </p:sp>
      <p:sp>
        <p:nvSpPr>
          <p:cNvPr id="6" name="Tekstiruutu 5">
            <a:extLst>
              <a:ext uri="{FF2B5EF4-FFF2-40B4-BE49-F238E27FC236}">
                <a16:creationId xmlns:a16="http://schemas.microsoft.com/office/drawing/2014/main" id="{4222BBE9-A145-84AE-5B5C-A31EE4C3C1A1}"/>
              </a:ext>
            </a:extLst>
          </p:cNvPr>
          <p:cNvSpPr txBox="1"/>
          <p:nvPr/>
        </p:nvSpPr>
        <p:spPr>
          <a:xfrm>
            <a:off x="504672" y="1713976"/>
            <a:ext cx="4768849" cy="1510436"/>
          </a:xfrm>
          <a:prstGeom prst="rect">
            <a:avLst/>
          </a:prstGeom>
          <a:noFill/>
          <a:ln>
            <a:solidFill>
              <a:srgbClr val="00B0F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dirty="0">
                <a:solidFill>
                  <a:schemeClr val="bg1"/>
                </a:solidFill>
                <a:latin typeface="Calibri"/>
                <a:cs typeface="Segoe UI"/>
              </a:rPr>
              <a:t>Mikäli havaitset tietosuojaan- tai tietoturvaan liittyviä vaaranpaikkoja toimi organisaatiosi ohjeiden mukaisesti.  ​</a:t>
            </a:r>
            <a:endParaRPr lang="fi-FI" dirty="0">
              <a:solidFill>
                <a:schemeClr val="bg1"/>
              </a:solidFill>
              <a:latin typeface="Calibri"/>
              <a:ea typeface="Calibri"/>
              <a:cs typeface="Segoe UI"/>
            </a:endParaRPr>
          </a:p>
          <a:p>
            <a:pPr algn="ctr"/>
            <a:r>
              <a:rPr lang="fi-FI" dirty="0">
                <a:solidFill>
                  <a:schemeClr val="bg1"/>
                </a:solidFill>
                <a:latin typeface="Calibri"/>
                <a:cs typeface="Segoe UI"/>
              </a:rPr>
              <a:t>Ilmoita siitä esihenkilöllesi tai tietoturvavastaavalle mahdollisimman pian. </a:t>
            </a:r>
            <a:endParaRPr lang="fi-FI" dirty="0">
              <a:solidFill>
                <a:schemeClr val="bg1"/>
              </a:solidFill>
              <a:latin typeface="Calibri"/>
              <a:ea typeface="Calibri"/>
              <a:cs typeface="Segoe UI"/>
            </a:endParaRPr>
          </a:p>
        </p:txBody>
      </p:sp>
      <p:pic>
        <p:nvPicPr>
          <p:cNvPr id="7" name="Picture 6" descr="Device and padlock">
            <a:extLst>
              <a:ext uri="{FF2B5EF4-FFF2-40B4-BE49-F238E27FC236}">
                <a16:creationId xmlns:a16="http://schemas.microsoft.com/office/drawing/2014/main" id="{8F5059AA-1B82-E2DF-96FC-F735EDAD18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58386">
            <a:off x="1389243" y="3908807"/>
            <a:ext cx="1798366" cy="1011581"/>
          </a:xfrm>
          <a:prstGeom prst="rect">
            <a:avLst/>
          </a:prstGeom>
          <a:ln>
            <a:solidFill>
              <a:srgbClr val="00B0F0"/>
            </a:solidFill>
          </a:ln>
        </p:spPr>
      </p:pic>
      <p:pic>
        <p:nvPicPr>
          <p:cNvPr id="9" name="Picture 8" descr="Surgeon using digital tablet in operating room">
            <a:extLst>
              <a:ext uri="{FF2B5EF4-FFF2-40B4-BE49-F238E27FC236}">
                <a16:creationId xmlns:a16="http://schemas.microsoft.com/office/drawing/2014/main" id="{4BAE2479-245C-4269-9BC2-868630C576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75505">
            <a:off x="2724820" y="3724715"/>
            <a:ext cx="2068632" cy="1379762"/>
          </a:xfrm>
          <a:prstGeom prst="rect">
            <a:avLst/>
          </a:prstGeom>
          <a:ln>
            <a:solidFill>
              <a:srgbClr val="00B0F0"/>
            </a:solidFill>
          </a:ln>
        </p:spPr>
      </p:pic>
      <p:sp>
        <p:nvSpPr>
          <p:cNvPr id="11" name="TextBox 10">
            <a:extLst>
              <a:ext uri="{FF2B5EF4-FFF2-40B4-BE49-F238E27FC236}">
                <a16:creationId xmlns:a16="http://schemas.microsoft.com/office/drawing/2014/main" id="{D41A28AB-EF63-128B-0945-963C6BA6BD4C}"/>
              </a:ext>
            </a:extLst>
          </p:cNvPr>
          <p:cNvSpPr txBox="1"/>
          <p:nvPr/>
        </p:nvSpPr>
        <p:spPr>
          <a:xfrm>
            <a:off x="1838679" y="5047112"/>
            <a:ext cx="2100834" cy="230256"/>
          </a:xfrm>
          <a:prstGeom prst="rect">
            <a:avLst/>
          </a:prstGeom>
          <a:noFill/>
        </p:spPr>
        <p:txBody>
          <a:bodyPr wrap="square">
            <a:spAutoFit/>
          </a:bodyPr>
          <a:lstStyle/>
          <a:p>
            <a:pPr>
              <a:lnSpc>
                <a:spcPct val="120000"/>
              </a:lnSpc>
              <a:spcAft>
                <a:spcPts val="600"/>
              </a:spcAft>
            </a:pPr>
            <a:r>
              <a:rPr lang="fi-FI" sz="800" dirty="0">
                <a:solidFill>
                  <a:schemeClr val="bg1"/>
                </a:solidFill>
                <a:latin typeface="Calibri" panose="020F0502020204030204" pitchFamily="34" charset="0"/>
                <a:ea typeface="Calibri" panose="020F0502020204030204" pitchFamily="34" charset="0"/>
                <a:cs typeface="Calibri" panose="020F0502020204030204" pitchFamily="34" charset="0"/>
              </a:rPr>
              <a:t>Lähde: Power Point </a:t>
            </a:r>
            <a:r>
              <a:rPr lang="fi-FI" sz="800" dirty="0" err="1">
                <a:solidFill>
                  <a:schemeClr val="bg1"/>
                </a:solidFill>
                <a:latin typeface="Calibri" panose="020F0502020204030204" pitchFamily="34" charset="0"/>
                <a:ea typeface="Calibri" panose="020F0502020204030204" pitchFamily="34" charset="0"/>
                <a:cs typeface="Calibri" panose="020F0502020204030204" pitchFamily="34" charset="0"/>
              </a:rPr>
              <a:t>Stock</a:t>
            </a:r>
            <a:r>
              <a:rPr lang="fi-FI" sz="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fi-FI" sz="800" dirty="0" err="1">
                <a:solidFill>
                  <a:schemeClr val="bg1"/>
                </a:solidFill>
                <a:latin typeface="Calibri" panose="020F0502020204030204" pitchFamily="34" charset="0"/>
                <a:ea typeface="Calibri" panose="020F0502020204030204" pitchFamily="34" charset="0"/>
                <a:cs typeface="Calibri" panose="020F0502020204030204" pitchFamily="34" charset="0"/>
              </a:rPr>
              <a:t>Images</a:t>
            </a:r>
            <a:endParaRPr lang="fi-FI" sz="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2181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3E58FD1-CFFA-7F26-F499-C6490A0E35E4}"/>
              </a:ext>
            </a:extLst>
          </p:cNvPr>
          <p:cNvSpPr>
            <a:spLocks noGrp="1"/>
          </p:cNvSpPr>
          <p:nvPr>
            <p:ph type="title"/>
          </p:nvPr>
        </p:nvSpPr>
        <p:spPr>
          <a:xfrm>
            <a:off x="973507" y="948989"/>
            <a:ext cx="10168606" cy="626459"/>
          </a:xfrm>
        </p:spPr>
        <p:txBody>
          <a:bodyPr vert="horz" lIns="91440" tIns="45720" rIns="91440" bIns="45720" rtlCol="0" anchor="b">
            <a:noAutofit/>
          </a:bodyPr>
          <a:lstStyle/>
          <a:p>
            <a:pPr>
              <a:lnSpc>
                <a:spcPct val="110000"/>
              </a:lnSpc>
            </a:pPr>
            <a:r>
              <a:rPr lang="en-US" sz="1800" err="1">
                <a:latin typeface="Calibri"/>
                <a:cs typeface="Calibri"/>
              </a:rPr>
              <a:t>sosiaali</a:t>
            </a:r>
            <a:r>
              <a:rPr lang="en-US" sz="1800">
                <a:latin typeface="Calibri"/>
                <a:cs typeface="Calibri"/>
              </a:rPr>
              <a:t>- ja </a:t>
            </a:r>
            <a:r>
              <a:rPr lang="en-US" sz="1800" err="1">
                <a:latin typeface="Calibri"/>
                <a:cs typeface="Calibri"/>
              </a:rPr>
              <a:t>terveydenhuollon</a:t>
            </a:r>
            <a:br>
              <a:rPr lang="en-US" sz="1800">
                <a:latin typeface="Calibri"/>
              </a:rPr>
            </a:br>
            <a:r>
              <a:rPr lang="en-US" sz="1800" err="1">
                <a:latin typeface="Calibri"/>
                <a:cs typeface="Calibri"/>
              </a:rPr>
              <a:t>ammattihenkilön</a:t>
            </a:r>
            <a:r>
              <a:rPr lang="en-US" sz="1800">
                <a:latin typeface="Calibri"/>
                <a:cs typeface="Calibri"/>
              </a:rPr>
              <a:t> </a:t>
            </a:r>
            <a:r>
              <a:rPr lang="en-US" sz="1800" err="1">
                <a:latin typeface="Calibri"/>
                <a:cs typeface="Calibri"/>
              </a:rPr>
              <a:t>ilmoitusvelvollisuudet</a:t>
            </a:r>
            <a:r>
              <a:rPr lang="en-US" sz="1800">
                <a:latin typeface="Calibri"/>
                <a:cs typeface="Calibri"/>
              </a:rPr>
              <a:t> ja -</a:t>
            </a:r>
            <a:r>
              <a:rPr lang="en-US" sz="1800" err="1">
                <a:latin typeface="Calibri"/>
                <a:cs typeface="Calibri"/>
              </a:rPr>
              <a:t>oikeudet</a:t>
            </a:r>
            <a:r>
              <a:rPr lang="en-US" sz="1800">
                <a:latin typeface="Calibri"/>
                <a:cs typeface="Calibri"/>
              </a:rPr>
              <a:t> </a:t>
            </a:r>
          </a:p>
        </p:txBody>
      </p:sp>
      <p:sp>
        <p:nvSpPr>
          <p:cNvPr id="4" name="Tekstiruutu 3">
            <a:extLst>
              <a:ext uri="{FF2B5EF4-FFF2-40B4-BE49-F238E27FC236}">
                <a16:creationId xmlns:a16="http://schemas.microsoft.com/office/drawing/2014/main" id="{C2542928-FDE2-087E-99F0-9A2421E8B4F0}"/>
              </a:ext>
            </a:extLst>
          </p:cNvPr>
          <p:cNvSpPr txBox="1"/>
          <p:nvPr/>
        </p:nvSpPr>
        <p:spPr>
          <a:xfrm>
            <a:off x="973507" y="1719754"/>
            <a:ext cx="10441838" cy="47031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85750">
              <a:lnSpc>
                <a:spcPct val="120000"/>
              </a:lnSpc>
              <a:spcAft>
                <a:spcPts val="600"/>
              </a:spcAft>
              <a:buSzPct val="85000"/>
              <a:buFont typeface="Arial"/>
              <a:buChar char="•"/>
            </a:pPr>
            <a:r>
              <a:rPr lang="en-US" sz="1600" dirty="0" err="1">
                <a:latin typeface="Calibri"/>
                <a:cs typeface="Calibri"/>
              </a:rPr>
              <a:t>Potilasasiakirjoihin</a:t>
            </a:r>
            <a:r>
              <a:rPr lang="en-US" sz="1600" dirty="0">
                <a:latin typeface="Calibri"/>
                <a:cs typeface="Calibri"/>
              </a:rPr>
              <a:t> ja </a:t>
            </a:r>
            <a:r>
              <a:rPr lang="en-US" sz="1600" dirty="0" err="1">
                <a:latin typeface="Calibri"/>
                <a:cs typeface="Calibri"/>
              </a:rPr>
              <a:t>sosiaalihuollon</a:t>
            </a:r>
            <a:r>
              <a:rPr lang="en-US" sz="1600" dirty="0">
                <a:latin typeface="Calibri"/>
                <a:cs typeface="Calibri"/>
              </a:rPr>
              <a:t> </a:t>
            </a:r>
            <a:r>
              <a:rPr lang="en-US" sz="1600" dirty="0" err="1">
                <a:latin typeface="Calibri"/>
                <a:cs typeface="Calibri"/>
              </a:rPr>
              <a:t>asiakasasiakirjoihin</a:t>
            </a:r>
            <a:r>
              <a:rPr lang="en-US" sz="1600" dirty="0">
                <a:latin typeface="Calibri"/>
                <a:cs typeface="Calibri"/>
              </a:rPr>
              <a:t> </a:t>
            </a:r>
            <a:r>
              <a:rPr lang="en-US" sz="1600" dirty="0" err="1">
                <a:latin typeface="Calibri"/>
                <a:cs typeface="Calibri"/>
              </a:rPr>
              <a:t>sisältyvät</a:t>
            </a:r>
            <a:r>
              <a:rPr lang="en-US" sz="1600" dirty="0">
                <a:latin typeface="Calibri"/>
                <a:cs typeface="Calibri"/>
              </a:rPr>
              <a:t> </a:t>
            </a:r>
            <a:r>
              <a:rPr lang="en-US" sz="1600" dirty="0" err="1">
                <a:latin typeface="Calibri"/>
                <a:cs typeface="Calibri"/>
              </a:rPr>
              <a:t>tiedot</a:t>
            </a:r>
            <a:r>
              <a:rPr lang="en-US" sz="1600" dirty="0">
                <a:latin typeface="Calibri"/>
                <a:cs typeface="Calibri"/>
              </a:rPr>
              <a:t> </a:t>
            </a:r>
            <a:r>
              <a:rPr lang="en-US" sz="1600" dirty="0" err="1">
                <a:latin typeface="Calibri"/>
                <a:cs typeface="Calibri"/>
              </a:rPr>
              <a:t>ovat</a:t>
            </a:r>
            <a:r>
              <a:rPr lang="en-US" sz="1600" dirty="0">
                <a:latin typeface="Calibri"/>
                <a:cs typeface="Calibri"/>
              </a:rPr>
              <a:t> </a:t>
            </a:r>
            <a:r>
              <a:rPr lang="en-US" sz="1600" dirty="0" err="1">
                <a:latin typeface="Calibri"/>
                <a:cs typeface="Calibri"/>
              </a:rPr>
              <a:t>salassapidettäviä</a:t>
            </a:r>
            <a:endParaRPr lang="en-US" sz="1600" dirty="0">
              <a:latin typeface="Calibri"/>
              <a:ea typeface="Calibri"/>
              <a:cs typeface="Calibri"/>
            </a:endParaRPr>
          </a:p>
          <a:p>
            <a:pPr marL="285750" indent="-285750">
              <a:lnSpc>
                <a:spcPct val="120000"/>
              </a:lnSpc>
              <a:spcAft>
                <a:spcPts val="600"/>
              </a:spcAft>
              <a:buSzPct val="85000"/>
              <a:buFont typeface="Arial"/>
              <a:buChar char="•"/>
            </a:pPr>
            <a:r>
              <a:rPr lang="en-US" sz="1600" dirty="0" err="1">
                <a:latin typeface="Calibri"/>
                <a:cs typeface="Calibri"/>
              </a:rPr>
              <a:t>Tietojen</a:t>
            </a:r>
            <a:r>
              <a:rPr lang="en-US" sz="1600" dirty="0">
                <a:latin typeface="Calibri"/>
                <a:cs typeface="Calibri"/>
              </a:rPr>
              <a:t> </a:t>
            </a:r>
            <a:r>
              <a:rPr lang="en-US" sz="1600" dirty="0" err="1">
                <a:latin typeface="Calibri"/>
                <a:cs typeface="Calibri"/>
              </a:rPr>
              <a:t>luovutukseen</a:t>
            </a:r>
            <a:r>
              <a:rPr lang="en-US" sz="1600" dirty="0">
                <a:latin typeface="Calibri"/>
                <a:cs typeface="Calibri"/>
              </a:rPr>
              <a:t> </a:t>
            </a:r>
            <a:r>
              <a:rPr lang="en-US" sz="1600" dirty="0" err="1">
                <a:latin typeface="Calibri"/>
                <a:cs typeface="Calibri"/>
              </a:rPr>
              <a:t>tulee</a:t>
            </a:r>
            <a:r>
              <a:rPr lang="en-US" sz="1600" dirty="0">
                <a:latin typeface="Calibri"/>
                <a:cs typeface="Calibri"/>
              </a:rPr>
              <a:t> olla </a:t>
            </a:r>
            <a:r>
              <a:rPr lang="en-US" sz="1600" dirty="0" err="1">
                <a:latin typeface="Calibri"/>
                <a:cs typeface="Calibri"/>
              </a:rPr>
              <a:t>potilaan</a:t>
            </a:r>
            <a:r>
              <a:rPr lang="en-US" sz="1600" dirty="0">
                <a:latin typeface="Calibri"/>
                <a:cs typeface="Calibri"/>
              </a:rPr>
              <a:t> tai </a:t>
            </a:r>
            <a:r>
              <a:rPr lang="en-US" sz="1600" dirty="0" err="1">
                <a:latin typeface="Calibri"/>
                <a:cs typeface="Calibri"/>
              </a:rPr>
              <a:t>sosiaalihuollon</a:t>
            </a:r>
            <a:r>
              <a:rPr lang="en-US" sz="1600" dirty="0">
                <a:latin typeface="Calibri"/>
                <a:cs typeface="Calibri"/>
              </a:rPr>
              <a:t> </a:t>
            </a:r>
            <a:r>
              <a:rPr lang="en-US" sz="1600" dirty="0" err="1">
                <a:latin typeface="Calibri"/>
                <a:cs typeface="Calibri"/>
              </a:rPr>
              <a:t>asiakkaan</a:t>
            </a:r>
            <a:r>
              <a:rPr lang="en-US" sz="1600" dirty="0">
                <a:latin typeface="Calibri"/>
                <a:cs typeface="Calibri"/>
              </a:rPr>
              <a:t> </a:t>
            </a:r>
            <a:r>
              <a:rPr lang="en-US" sz="1600" dirty="0" err="1">
                <a:latin typeface="Calibri"/>
                <a:cs typeface="Calibri"/>
              </a:rPr>
              <a:t>nimenomainen</a:t>
            </a:r>
            <a:r>
              <a:rPr lang="en-US" sz="1600" dirty="0">
                <a:latin typeface="Calibri"/>
                <a:cs typeface="Calibri"/>
              </a:rPr>
              <a:t>  </a:t>
            </a:r>
            <a:r>
              <a:rPr lang="en-US" sz="1600" dirty="0" err="1">
                <a:latin typeface="Calibri"/>
                <a:cs typeface="Calibri"/>
              </a:rPr>
              <a:t>suostumus</a:t>
            </a:r>
            <a:r>
              <a:rPr lang="en-US" sz="1600" dirty="0">
                <a:latin typeface="Calibri"/>
                <a:cs typeface="Calibri"/>
              </a:rPr>
              <a:t> tai </a:t>
            </a:r>
            <a:r>
              <a:rPr lang="en-US" sz="1600" dirty="0" err="1">
                <a:latin typeface="Calibri"/>
                <a:cs typeface="Calibri"/>
              </a:rPr>
              <a:t>niinkuin</a:t>
            </a:r>
            <a:r>
              <a:rPr lang="en-US" sz="1600" dirty="0">
                <a:latin typeface="Calibri"/>
                <a:cs typeface="Calibri"/>
              </a:rPr>
              <a:t> </a:t>
            </a:r>
            <a:r>
              <a:rPr lang="en-US" sz="1600" dirty="0" err="1">
                <a:latin typeface="Calibri"/>
                <a:cs typeface="Calibri"/>
              </a:rPr>
              <a:t>laissa</a:t>
            </a:r>
            <a:r>
              <a:rPr lang="en-US" sz="1600" dirty="0">
                <a:latin typeface="Calibri"/>
                <a:cs typeface="Calibri"/>
              </a:rPr>
              <a:t> </a:t>
            </a:r>
            <a:r>
              <a:rPr lang="en-US" sz="1600" dirty="0" err="1">
                <a:latin typeface="Calibri"/>
                <a:cs typeface="Calibri"/>
              </a:rPr>
              <a:t>erikseen</a:t>
            </a:r>
            <a:r>
              <a:rPr lang="en-US" sz="1600" dirty="0">
                <a:latin typeface="Calibri"/>
                <a:cs typeface="Calibri"/>
              </a:rPr>
              <a:t> </a:t>
            </a:r>
            <a:r>
              <a:rPr lang="en-US" sz="1600" dirty="0" err="1">
                <a:latin typeface="Calibri"/>
                <a:cs typeface="Calibri"/>
              </a:rPr>
              <a:t>säädetään</a:t>
            </a:r>
            <a:r>
              <a:rPr lang="en-US" sz="1600" dirty="0">
                <a:latin typeface="Calibri"/>
                <a:cs typeface="Calibri"/>
              </a:rPr>
              <a:t>.</a:t>
            </a:r>
            <a:endParaRPr lang="en-US" sz="1600" dirty="0">
              <a:latin typeface="Calibri"/>
              <a:ea typeface="Calibri"/>
              <a:cs typeface="Calibri"/>
            </a:endParaRPr>
          </a:p>
          <a:p>
            <a:pPr marL="285750" indent="-285750">
              <a:lnSpc>
                <a:spcPct val="120000"/>
              </a:lnSpc>
              <a:spcAft>
                <a:spcPts val="600"/>
              </a:spcAft>
              <a:buSzPct val="85000"/>
              <a:buFont typeface="Arial"/>
              <a:buChar char="•"/>
            </a:pPr>
            <a:r>
              <a:rPr lang="en-US" sz="1600" dirty="0" err="1">
                <a:latin typeface="Calibri"/>
                <a:cs typeface="Calibri"/>
              </a:rPr>
              <a:t>Sosiaali</a:t>
            </a:r>
            <a:r>
              <a:rPr lang="en-US" sz="1600" dirty="0">
                <a:latin typeface="Calibri"/>
                <a:cs typeface="Calibri"/>
              </a:rPr>
              <a:t>- ja </a:t>
            </a:r>
            <a:r>
              <a:rPr lang="en-US" sz="1600" dirty="0" err="1">
                <a:latin typeface="Calibri"/>
                <a:cs typeface="Calibri"/>
              </a:rPr>
              <a:t>terveydenhuollon</a:t>
            </a:r>
            <a:r>
              <a:rPr lang="en-US" sz="1600" dirty="0">
                <a:latin typeface="Calibri"/>
                <a:cs typeface="Calibri"/>
              </a:rPr>
              <a:t> </a:t>
            </a:r>
            <a:r>
              <a:rPr lang="en-US" sz="1600" dirty="0" err="1">
                <a:latin typeface="Calibri"/>
                <a:cs typeface="Calibri"/>
              </a:rPr>
              <a:t>ammattihenkilöillä</a:t>
            </a:r>
            <a:r>
              <a:rPr lang="en-US" sz="1600" dirty="0">
                <a:latin typeface="Calibri"/>
                <a:cs typeface="Calibri"/>
              </a:rPr>
              <a:t>, </a:t>
            </a:r>
            <a:r>
              <a:rPr lang="en-US" sz="1600" dirty="0" err="1">
                <a:latin typeface="Calibri"/>
                <a:cs typeface="Calibri"/>
              </a:rPr>
              <a:t>palveluntuottajalla</a:t>
            </a:r>
            <a:r>
              <a:rPr lang="en-US" sz="1600" dirty="0">
                <a:latin typeface="Calibri"/>
                <a:cs typeface="Calibri"/>
              </a:rPr>
              <a:t> ja </a:t>
            </a:r>
            <a:r>
              <a:rPr lang="en-US" sz="1600" dirty="0" err="1">
                <a:latin typeface="Calibri"/>
                <a:cs typeface="Calibri"/>
              </a:rPr>
              <a:t>tämän</a:t>
            </a:r>
            <a:r>
              <a:rPr lang="en-US" sz="1600" dirty="0">
                <a:latin typeface="Calibri"/>
                <a:cs typeface="Calibri"/>
              </a:rPr>
              <a:t> </a:t>
            </a:r>
            <a:r>
              <a:rPr lang="en-US" sz="1600" dirty="0" err="1">
                <a:latin typeface="Calibri"/>
                <a:cs typeface="Calibri"/>
              </a:rPr>
              <a:t>palveluksessa</a:t>
            </a:r>
            <a:r>
              <a:rPr lang="en-US" sz="1600" dirty="0">
                <a:latin typeface="Calibri"/>
                <a:cs typeface="Calibri"/>
              </a:rPr>
              <a:t> </a:t>
            </a:r>
            <a:r>
              <a:rPr lang="en-US" sz="1600" dirty="0" err="1">
                <a:latin typeface="Calibri"/>
                <a:cs typeface="Calibri"/>
              </a:rPr>
              <a:t>henkilöllä</a:t>
            </a:r>
            <a:r>
              <a:rPr lang="en-US" sz="1600" dirty="0">
                <a:latin typeface="Calibri"/>
                <a:cs typeface="Calibri"/>
              </a:rPr>
              <a:t> on </a:t>
            </a:r>
            <a:r>
              <a:rPr lang="en-US" sz="1600" dirty="0" err="1">
                <a:latin typeface="Calibri"/>
                <a:cs typeface="Calibri"/>
              </a:rPr>
              <a:t>joissakin</a:t>
            </a:r>
            <a:r>
              <a:rPr lang="en-US" sz="1600" dirty="0">
                <a:latin typeface="Calibri"/>
                <a:cs typeface="Calibri"/>
              </a:rPr>
              <a:t> </a:t>
            </a:r>
            <a:r>
              <a:rPr lang="en-US" sz="1600" dirty="0" err="1">
                <a:latin typeface="Calibri"/>
                <a:cs typeface="Calibri"/>
              </a:rPr>
              <a:t>tilanteissa</a:t>
            </a:r>
            <a:r>
              <a:rPr lang="en-US" sz="1600" dirty="0">
                <a:latin typeface="Calibri"/>
                <a:cs typeface="Calibri"/>
              </a:rPr>
              <a:t> </a:t>
            </a:r>
            <a:r>
              <a:rPr lang="en-US" sz="1600" dirty="0" err="1">
                <a:latin typeface="Calibri"/>
                <a:cs typeface="Calibri"/>
              </a:rPr>
              <a:t>kuitenkin</a:t>
            </a:r>
            <a:r>
              <a:rPr lang="en-US" sz="1600" dirty="0">
                <a:latin typeface="Calibri"/>
                <a:cs typeface="Calibri"/>
              </a:rPr>
              <a:t> </a:t>
            </a:r>
            <a:r>
              <a:rPr lang="en-US" sz="1600" dirty="0" err="1">
                <a:latin typeface="Calibri"/>
                <a:cs typeface="Calibri"/>
              </a:rPr>
              <a:t>velvollisuus</a:t>
            </a:r>
            <a:r>
              <a:rPr lang="en-US" sz="1600" dirty="0">
                <a:latin typeface="Calibri"/>
                <a:cs typeface="Calibri"/>
              </a:rPr>
              <a:t> tai </a:t>
            </a:r>
            <a:r>
              <a:rPr lang="en-US" sz="1600" dirty="0" err="1">
                <a:latin typeface="Calibri"/>
                <a:cs typeface="Calibri"/>
              </a:rPr>
              <a:t>oikeus</a:t>
            </a:r>
            <a:r>
              <a:rPr lang="en-US" sz="1600" dirty="0">
                <a:latin typeface="Calibri"/>
                <a:cs typeface="Calibri"/>
              </a:rPr>
              <a:t> </a:t>
            </a:r>
            <a:r>
              <a:rPr lang="en-US" sz="1600" dirty="0" err="1">
                <a:latin typeface="Calibri"/>
                <a:cs typeface="Calibri"/>
              </a:rPr>
              <a:t>tehdä</a:t>
            </a:r>
            <a:r>
              <a:rPr lang="en-US" sz="1600" dirty="0">
                <a:latin typeface="Calibri"/>
                <a:cs typeface="Calibri"/>
              </a:rPr>
              <a:t> </a:t>
            </a:r>
            <a:r>
              <a:rPr lang="en-US" sz="1600" dirty="0" err="1">
                <a:latin typeface="Calibri"/>
                <a:cs typeface="Calibri"/>
              </a:rPr>
              <a:t>salassapitosäännösten</a:t>
            </a:r>
            <a:r>
              <a:rPr lang="en-US" sz="1600" dirty="0">
                <a:latin typeface="Calibri"/>
                <a:cs typeface="Calibri"/>
              </a:rPr>
              <a:t> </a:t>
            </a:r>
            <a:r>
              <a:rPr lang="en-US" sz="1600" dirty="0" err="1">
                <a:latin typeface="Calibri"/>
                <a:cs typeface="Calibri"/>
              </a:rPr>
              <a:t>estämättä</a:t>
            </a:r>
            <a:r>
              <a:rPr lang="en-US" sz="1600" dirty="0">
                <a:latin typeface="Calibri"/>
                <a:cs typeface="Calibri"/>
              </a:rPr>
              <a:t> </a:t>
            </a:r>
            <a:r>
              <a:rPr lang="en-US" sz="1600" dirty="0" err="1">
                <a:latin typeface="Calibri"/>
                <a:cs typeface="Calibri"/>
              </a:rPr>
              <a:t>ilmoitus</a:t>
            </a:r>
            <a:r>
              <a:rPr lang="en-US" sz="1600" dirty="0">
                <a:latin typeface="Calibri"/>
                <a:cs typeface="Calibri"/>
              </a:rPr>
              <a:t> </a:t>
            </a:r>
            <a:r>
              <a:rPr lang="en-US" sz="1600" dirty="0" err="1">
                <a:latin typeface="Calibri"/>
                <a:cs typeface="Calibri"/>
              </a:rPr>
              <a:t>viranomaisille</a:t>
            </a:r>
            <a:r>
              <a:rPr lang="en-US" sz="1600" dirty="0">
                <a:latin typeface="Calibri"/>
                <a:cs typeface="Calibri"/>
              </a:rPr>
              <a:t>. </a:t>
            </a:r>
            <a:r>
              <a:rPr lang="en-US" sz="1600" dirty="0" err="1">
                <a:latin typeface="Calibri"/>
                <a:cs typeface="Calibri"/>
              </a:rPr>
              <a:t>Näistä</a:t>
            </a:r>
            <a:r>
              <a:rPr lang="en-US" sz="1600" dirty="0">
                <a:latin typeface="Calibri"/>
                <a:cs typeface="Calibri"/>
              </a:rPr>
              <a:t> </a:t>
            </a:r>
            <a:r>
              <a:rPr lang="en-US" sz="1600" dirty="0" err="1">
                <a:latin typeface="Calibri"/>
                <a:cs typeface="Calibri"/>
              </a:rPr>
              <a:t>tilanteista</a:t>
            </a:r>
            <a:r>
              <a:rPr lang="en-US" sz="1600" dirty="0">
                <a:latin typeface="Calibri"/>
                <a:cs typeface="Calibri"/>
              </a:rPr>
              <a:t> </a:t>
            </a:r>
            <a:r>
              <a:rPr lang="en-US" sz="1600" dirty="0" err="1">
                <a:latin typeface="Calibri"/>
                <a:cs typeface="Calibri"/>
              </a:rPr>
              <a:t>säädetään</a:t>
            </a:r>
            <a:r>
              <a:rPr lang="en-US" sz="1600" dirty="0">
                <a:latin typeface="Calibri"/>
                <a:cs typeface="Calibri"/>
              </a:rPr>
              <a:t> </a:t>
            </a:r>
            <a:r>
              <a:rPr lang="en-US" sz="1600" dirty="0" err="1">
                <a:latin typeface="Calibri"/>
                <a:cs typeface="Calibri"/>
              </a:rPr>
              <a:t>erikseen</a:t>
            </a:r>
            <a:r>
              <a:rPr lang="en-US" sz="1600" dirty="0">
                <a:latin typeface="Calibri"/>
                <a:cs typeface="Calibri"/>
              </a:rPr>
              <a:t> </a:t>
            </a:r>
            <a:r>
              <a:rPr lang="en-US" sz="1600" dirty="0" err="1">
                <a:latin typeface="Calibri"/>
                <a:cs typeface="Calibri"/>
              </a:rPr>
              <a:t>muun</a:t>
            </a:r>
            <a:r>
              <a:rPr lang="en-US" sz="1600" dirty="0">
                <a:latin typeface="Calibri"/>
                <a:cs typeface="Calibri"/>
              </a:rPr>
              <a:t> </a:t>
            </a:r>
            <a:r>
              <a:rPr lang="en-US" sz="1600" dirty="0" err="1">
                <a:latin typeface="Calibri"/>
                <a:cs typeface="Calibri"/>
              </a:rPr>
              <a:t>muassa</a:t>
            </a:r>
            <a:r>
              <a:rPr lang="en-US" sz="1600" dirty="0">
                <a:latin typeface="Calibri"/>
                <a:cs typeface="Calibri"/>
              </a:rPr>
              <a:t> </a:t>
            </a:r>
            <a:r>
              <a:rPr lang="en-US" sz="1600" dirty="0" err="1">
                <a:latin typeface="Calibri"/>
                <a:cs typeface="Calibri"/>
              </a:rPr>
              <a:t>seuraavien</a:t>
            </a:r>
            <a:r>
              <a:rPr lang="en-US" sz="1600" dirty="0">
                <a:latin typeface="Calibri"/>
                <a:cs typeface="Calibri"/>
              </a:rPr>
              <a:t> </a:t>
            </a:r>
            <a:r>
              <a:rPr lang="en-US" sz="1600" dirty="0" err="1">
                <a:latin typeface="Calibri"/>
                <a:cs typeface="Calibri"/>
              </a:rPr>
              <a:t>lakien</a:t>
            </a:r>
            <a:r>
              <a:rPr lang="en-US" sz="1600" dirty="0">
                <a:latin typeface="Calibri"/>
                <a:cs typeface="Calibri"/>
              </a:rPr>
              <a:t> </a:t>
            </a:r>
            <a:r>
              <a:rPr lang="en-US" sz="1600" dirty="0" err="1">
                <a:latin typeface="Calibri"/>
                <a:cs typeface="Calibri"/>
              </a:rPr>
              <a:t>sisällöissä</a:t>
            </a:r>
            <a:r>
              <a:rPr lang="en-US" sz="1600" dirty="0">
                <a:latin typeface="Calibri"/>
                <a:cs typeface="Calibri"/>
              </a:rPr>
              <a:t>:</a:t>
            </a:r>
            <a:endParaRPr lang="en-US" sz="1600" dirty="0">
              <a:latin typeface="Calibri"/>
              <a:ea typeface="Calibri"/>
              <a:cs typeface="Calibri"/>
            </a:endParaRPr>
          </a:p>
          <a:p>
            <a:pPr marL="742950" lvl="1" indent="-285750">
              <a:lnSpc>
                <a:spcPct val="120000"/>
              </a:lnSpc>
              <a:spcAft>
                <a:spcPts val="600"/>
              </a:spcAft>
              <a:buSzPct val="85000"/>
              <a:buFont typeface="Courier New"/>
              <a:buChar char="o"/>
            </a:pPr>
            <a:r>
              <a:rPr lang="en-US" sz="1600" u="sng" dirty="0">
                <a:latin typeface="Calibri"/>
                <a:cs typeface="Calibri"/>
                <a:hlinkClick r:id="rId2">
                  <a:extLst>
                    <a:ext uri="{A12FA001-AC4F-418D-AE19-62706E023703}">
                      <ahyp:hlinkClr xmlns:ahyp="http://schemas.microsoft.com/office/drawing/2018/hyperlinkcolor" val="tx"/>
                    </a:ext>
                  </a:extLst>
                </a:hlinkClick>
              </a:rPr>
              <a:t>Laki </a:t>
            </a:r>
            <a:r>
              <a:rPr lang="en-US" sz="1600" u="sng" dirty="0" err="1">
                <a:latin typeface="Calibri"/>
                <a:cs typeface="Calibri"/>
                <a:hlinkClick r:id="rId2">
                  <a:extLst>
                    <a:ext uri="{A12FA001-AC4F-418D-AE19-62706E023703}">
                      <ahyp:hlinkClr xmlns:ahyp="http://schemas.microsoft.com/office/drawing/2018/hyperlinkcolor" val="tx"/>
                    </a:ext>
                  </a:extLst>
                </a:hlinkClick>
              </a:rPr>
              <a:t>terveydenhuollon</a:t>
            </a:r>
            <a:r>
              <a:rPr lang="en-US" sz="1600" u="sng" dirty="0">
                <a:latin typeface="Calibri"/>
                <a:cs typeface="Calibri"/>
                <a:hlinkClick r:id="rId2">
                  <a:extLst>
                    <a:ext uri="{A12FA001-AC4F-418D-AE19-62706E023703}">
                      <ahyp:hlinkClr xmlns:ahyp="http://schemas.microsoft.com/office/drawing/2018/hyperlinkcolor" val="tx"/>
                    </a:ext>
                  </a:extLst>
                </a:hlinkClick>
              </a:rPr>
              <a:t> </a:t>
            </a:r>
            <a:r>
              <a:rPr lang="en-US" sz="1600" u="sng" dirty="0" err="1">
                <a:latin typeface="Calibri"/>
                <a:cs typeface="Calibri"/>
                <a:hlinkClick r:id="rId2">
                  <a:extLst>
                    <a:ext uri="{A12FA001-AC4F-418D-AE19-62706E023703}">
                      <ahyp:hlinkClr xmlns:ahyp="http://schemas.microsoft.com/office/drawing/2018/hyperlinkcolor" val="tx"/>
                    </a:ext>
                  </a:extLst>
                </a:hlinkClick>
              </a:rPr>
              <a:t>ammattihenkilöistä</a:t>
            </a:r>
            <a:r>
              <a:rPr lang="en-US" sz="1600" u="sng" dirty="0">
                <a:latin typeface="Calibri"/>
                <a:cs typeface="Calibri"/>
                <a:hlinkClick r:id="rId2">
                  <a:extLst>
                    <a:ext uri="{A12FA001-AC4F-418D-AE19-62706E023703}">
                      <ahyp:hlinkClr xmlns:ahyp="http://schemas.microsoft.com/office/drawing/2018/hyperlinkcolor" val="tx"/>
                    </a:ext>
                  </a:extLst>
                </a:hlinkClick>
              </a:rPr>
              <a:t> (559/1994)</a:t>
            </a:r>
            <a:endParaRPr lang="en-US" sz="1600" dirty="0">
              <a:latin typeface="Calibri"/>
              <a:cs typeface="Calibri"/>
            </a:endParaRPr>
          </a:p>
          <a:p>
            <a:pPr marL="742950" lvl="1" indent="-285750">
              <a:lnSpc>
                <a:spcPct val="120000"/>
              </a:lnSpc>
              <a:spcAft>
                <a:spcPts val="600"/>
              </a:spcAft>
              <a:buSzPct val="85000"/>
              <a:buFont typeface="Courier New"/>
              <a:buChar char="o"/>
            </a:pPr>
            <a:r>
              <a:rPr lang="en-US" sz="1600" u="sng" dirty="0">
                <a:latin typeface="Calibri"/>
                <a:cs typeface="Calibri"/>
                <a:hlinkClick r:id="rId3">
                  <a:extLst>
                    <a:ext uri="{A12FA001-AC4F-418D-AE19-62706E023703}">
                      <ahyp:hlinkClr xmlns:ahyp="http://schemas.microsoft.com/office/drawing/2018/hyperlinkcolor" val="tx"/>
                    </a:ext>
                  </a:extLst>
                </a:hlinkClick>
              </a:rPr>
              <a:t>Laki </a:t>
            </a:r>
            <a:r>
              <a:rPr lang="en-US" sz="1600" u="sng" dirty="0" err="1">
                <a:latin typeface="Calibri"/>
                <a:cs typeface="Calibri"/>
                <a:hlinkClick r:id="rId3">
                  <a:extLst>
                    <a:ext uri="{A12FA001-AC4F-418D-AE19-62706E023703}">
                      <ahyp:hlinkClr xmlns:ahyp="http://schemas.microsoft.com/office/drawing/2018/hyperlinkcolor" val="tx"/>
                    </a:ext>
                  </a:extLst>
                </a:hlinkClick>
              </a:rPr>
              <a:t>potilaan</a:t>
            </a:r>
            <a:r>
              <a:rPr lang="en-US" sz="1600" u="sng" dirty="0">
                <a:latin typeface="Calibri"/>
                <a:cs typeface="Calibri"/>
                <a:hlinkClick r:id="rId3">
                  <a:extLst>
                    <a:ext uri="{A12FA001-AC4F-418D-AE19-62706E023703}">
                      <ahyp:hlinkClr xmlns:ahyp="http://schemas.microsoft.com/office/drawing/2018/hyperlinkcolor" val="tx"/>
                    </a:ext>
                  </a:extLst>
                </a:hlinkClick>
              </a:rPr>
              <a:t> </a:t>
            </a:r>
            <a:r>
              <a:rPr lang="en-US" sz="1600" u="sng" dirty="0" err="1">
                <a:latin typeface="Calibri"/>
                <a:cs typeface="Calibri"/>
                <a:hlinkClick r:id="rId3">
                  <a:extLst>
                    <a:ext uri="{A12FA001-AC4F-418D-AE19-62706E023703}">
                      <ahyp:hlinkClr xmlns:ahyp="http://schemas.microsoft.com/office/drawing/2018/hyperlinkcolor" val="tx"/>
                    </a:ext>
                  </a:extLst>
                </a:hlinkClick>
              </a:rPr>
              <a:t>asemasta</a:t>
            </a:r>
            <a:r>
              <a:rPr lang="en-US" sz="1600" u="sng" dirty="0">
                <a:latin typeface="Calibri"/>
                <a:cs typeface="Calibri"/>
                <a:hlinkClick r:id="rId3">
                  <a:extLst>
                    <a:ext uri="{A12FA001-AC4F-418D-AE19-62706E023703}">
                      <ahyp:hlinkClr xmlns:ahyp="http://schemas.microsoft.com/office/drawing/2018/hyperlinkcolor" val="tx"/>
                    </a:ext>
                  </a:extLst>
                </a:hlinkClick>
              </a:rPr>
              <a:t> ja </a:t>
            </a:r>
            <a:r>
              <a:rPr lang="en-US" sz="1600" u="sng" dirty="0" err="1">
                <a:latin typeface="Calibri"/>
                <a:cs typeface="Calibri"/>
                <a:hlinkClick r:id="rId3">
                  <a:extLst>
                    <a:ext uri="{A12FA001-AC4F-418D-AE19-62706E023703}">
                      <ahyp:hlinkClr xmlns:ahyp="http://schemas.microsoft.com/office/drawing/2018/hyperlinkcolor" val="tx"/>
                    </a:ext>
                  </a:extLst>
                </a:hlinkClick>
              </a:rPr>
              <a:t>oikeuksista</a:t>
            </a:r>
            <a:r>
              <a:rPr lang="en-US" sz="1600" u="sng" dirty="0">
                <a:latin typeface="Calibri"/>
                <a:cs typeface="Calibri"/>
                <a:hlinkClick r:id="rId3">
                  <a:extLst>
                    <a:ext uri="{A12FA001-AC4F-418D-AE19-62706E023703}">
                      <ahyp:hlinkClr xmlns:ahyp="http://schemas.microsoft.com/office/drawing/2018/hyperlinkcolor" val="tx"/>
                    </a:ext>
                  </a:extLst>
                </a:hlinkClick>
              </a:rPr>
              <a:t> (785/1992)</a:t>
            </a:r>
            <a:endParaRPr lang="en-US" sz="1600" u="sng" dirty="0">
              <a:latin typeface="Calibri"/>
              <a:cs typeface="Calibri"/>
            </a:endParaRPr>
          </a:p>
          <a:p>
            <a:pPr marL="742950" lvl="1" indent="-285750">
              <a:lnSpc>
                <a:spcPct val="120000"/>
              </a:lnSpc>
              <a:spcAft>
                <a:spcPts val="600"/>
              </a:spcAft>
              <a:buSzPct val="85000"/>
              <a:buFont typeface="Courier New"/>
              <a:buChar char="o"/>
            </a:pPr>
            <a:r>
              <a:rPr lang="en-US" sz="1600" u="sng" dirty="0" err="1">
                <a:latin typeface="Calibri"/>
                <a:cs typeface="Calibri"/>
                <a:hlinkClick r:id="rId4">
                  <a:extLst>
                    <a:ext uri="{A12FA001-AC4F-418D-AE19-62706E023703}">
                      <ahyp:hlinkClr xmlns:ahyp="http://schemas.microsoft.com/office/drawing/2018/hyperlinkcolor" val="tx"/>
                    </a:ext>
                  </a:extLst>
                </a:hlinkClick>
              </a:rPr>
              <a:t>Lastensuojelulaki</a:t>
            </a:r>
            <a:r>
              <a:rPr lang="en-US" sz="1600" u="sng" dirty="0">
                <a:latin typeface="Calibri"/>
                <a:cs typeface="Calibri"/>
                <a:hlinkClick r:id="rId4">
                  <a:extLst>
                    <a:ext uri="{A12FA001-AC4F-418D-AE19-62706E023703}">
                      <ahyp:hlinkClr xmlns:ahyp="http://schemas.microsoft.com/office/drawing/2018/hyperlinkcolor" val="tx"/>
                    </a:ext>
                  </a:extLst>
                </a:hlinkClick>
              </a:rPr>
              <a:t> (417/2007)</a:t>
            </a:r>
            <a:endParaRPr lang="en-US" sz="1600" dirty="0">
              <a:latin typeface="Calibri"/>
              <a:cs typeface="Calibri"/>
            </a:endParaRPr>
          </a:p>
          <a:p>
            <a:pPr marL="742950" lvl="1" indent="-285750">
              <a:lnSpc>
                <a:spcPct val="120000"/>
              </a:lnSpc>
              <a:spcAft>
                <a:spcPts val="600"/>
              </a:spcAft>
              <a:buSzPct val="85000"/>
              <a:buFont typeface="Courier New"/>
              <a:buChar char="o"/>
            </a:pPr>
            <a:r>
              <a:rPr lang="en-US" sz="1600" u="sng" dirty="0" err="1">
                <a:latin typeface="Calibri"/>
                <a:cs typeface="Calibri"/>
                <a:hlinkClick r:id="rId5">
                  <a:extLst>
                    <a:ext uri="{A12FA001-AC4F-418D-AE19-62706E023703}">
                      <ahyp:hlinkClr xmlns:ahyp="http://schemas.microsoft.com/office/drawing/2018/hyperlinkcolor" val="tx"/>
                    </a:ext>
                  </a:extLst>
                </a:hlinkClick>
              </a:rPr>
              <a:t>Sosiaalihuoltolaki</a:t>
            </a:r>
            <a:r>
              <a:rPr lang="en-US" sz="1600" u="sng" dirty="0">
                <a:latin typeface="Calibri"/>
                <a:cs typeface="Calibri"/>
                <a:hlinkClick r:id="rId5">
                  <a:extLst>
                    <a:ext uri="{A12FA001-AC4F-418D-AE19-62706E023703}">
                      <ahyp:hlinkClr xmlns:ahyp="http://schemas.microsoft.com/office/drawing/2018/hyperlinkcolor" val="tx"/>
                    </a:ext>
                  </a:extLst>
                </a:hlinkClick>
              </a:rPr>
              <a:t> (1301/2014)</a:t>
            </a:r>
            <a:endParaRPr lang="en-US" sz="1600" dirty="0">
              <a:latin typeface="Calibri"/>
              <a:cs typeface="Calibri"/>
            </a:endParaRPr>
          </a:p>
          <a:p>
            <a:pPr marL="742950" lvl="1" indent="-285750">
              <a:lnSpc>
                <a:spcPct val="120000"/>
              </a:lnSpc>
              <a:spcAft>
                <a:spcPts val="600"/>
              </a:spcAft>
              <a:buSzPct val="85000"/>
              <a:buFont typeface="Courier New"/>
              <a:buChar char="o"/>
            </a:pPr>
            <a:r>
              <a:rPr lang="en-US" sz="1600" u="sng" dirty="0">
                <a:latin typeface="Calibri"/>
                <a:cs typeface="Calibri"/>
                <a:hlinkClick r:id="rId6">
                  <a:extLst>
                    <a:ext uri="{A12FA001-AC4F-418D-AE19-62706E023703}">
                      <ahyp:hlinkClr xmlns:ahyp="http://schemas.microsoft.com/office/drawing/2018/hyperlinkcolor" val="tx"/>
                    </a:ext>
                  </a:extLst>
                </a:hlinkClick>
              </a:rPr>
              <a:t>Laki </a:t>
            </a:r>
            <a:r>
              <a:rPr lang="en-US" sz="1600" u="sng" dirty="0" err="1">
                <a:latin typeface="Calibri"/>
                <a:cs typeface="Calibri"/>
                <a:hlinkClick r:id="rId6">
                  <a:extLst>
                    <a:ext uri="{A12FA001-AC4F-418D-AE19-62706E023703}">
                      <ahyp:hlinkClr xmlns:ahyp="http://schemas.microsoft.com/office/drawing/2018/hyperlinkcolor" val="tx"/>
                    </a:ext>
                  </a:extLst>
                </a:hlinkClick>
              </a:rPr>
              <a:t>ikääntyneen</a:t>
            </a:r>
            <a:r>
              <a:rPr lang="en-US" sz="1600" u="sng" dirty="0">
                <a:latin typeface="Calibri"/>
                <a:cs typeface="Calibri"/>
                <a:hlinkClick r:id="rId6">
                  <a:extLst>
                    <a:ext uri="{A12FA001-AC4F-418D-AE19-62706E023703}">
                      <ahyp:hlinkClr xmlns:ahyp="http://schemas.microsoft.com/office/drawing/2018/hyperlinkcolor" val="tx"/>
                    </a:ext>
                  </a:extLst>
                </a:hlinkClick>
              </a:rPr>
              <a:t> </a:t>
            </a:r>
            <a:r>
              <a:rPr lang="en-US" sz="1600" u="sng" dirty="0" err="1">
                <a:latin typeface="Calibri"/>
                <a:cs typeface="Calibri"/>
                <a:hlinkClick r:id="rId6">
                  <a:extLst>
                    <a:ext uri="{A12FA001-AC4F-418D-AE19-62706E023703}">
                      <ahyp:hlinkClr xmlns:ahyp="http://schemas.microsoft.com/office/drawing/2018/hyperlinkcolor" val="tx"/>
                    </a:ext>
                  </a:extLst>
                </a:hlinkClick>
              </a:rPr>
              <a:t>väestön</a:t>
            </a:r>
            <a:r>
              <a:rPr lang="en-US" sz="1600" u="sng" dirty="0">
                <a:latin typeface="Calibri"/>
                <a:cs typeface="Calibri"/>
                <a:hlinkClick r:id="rId6">
                  <a:extLst>
                    <a:ext uri="{A12FA001-AC4F-418D-AE19-62706E023703}">
                      <ahyp:hlinkClr xmlns:ahyp="http://schemas.microsoft.com/office/drawing/2018/hyperlinkcolor" val="tx"/>
                    </a:ext>
                  </a:extLst>
                </a:hlinkClick>
              </a:rPr>
              <a:t> </a:t>
            </a:r>
            <a:r>
              <a:rPr lang="en-US" sz="1600" u="sng" dirty="0" err="1">
                <a:latin typeface="Calibri"/>
                <a:cs typeface="Calibri"/>
                <a:hlinkClick r:id="rId6">
                  <a:extLst>
                    <a:ext uri="{A12FA001-AC4F-418D-AE19-62706E023703}">
                      <ahyp:hlinkClr xmlns:ahyp="http://schemas.microsoft.com/office/drawing/2018/hyperlinkcolor" val="tx"/>
                    </a:ext>
                  </a:extLst>
                </a:hlinkClick>
              </a:rPr>
              <a:t>toimintakyvyn</a:t>
            </a:r>
            <a:r>
              <a:rPr lang="en-US" sz="1600" u="sng" dirty="0">
                <a:latin typeface="Calibri"/>
                <a:cs typeface="Calibri"/>
                <a:hlinkClick r:id="rId6">
                  <a:extLst>
                    <a:ext uri="{A12FA001-AC4F-418D-AE19-62706E023703}">
                      <ahyp:hlinkClr xmlns:ahyp="http://schemas.microsoft.com/office/drawing/2018/hyperlinkcolor" val="tx"/>
                    </a:ext>
                  </a:extLst>
                </a:hlinkClick>
              </a:rPr>
              <a:t> </a:t>
            </a:r>
            <a:r>
              <a:rPr lang="en-US" sz="1600" u="sng" dirty="0" err="1">
                <a:latin typeface="Calibri"/>
                <a:cs typeface="Calibri"/>
                <a:hlinkClick r:id="rId6">
                  <a:extLst>
                    <a:ext uri="{A12FA001-AC4F-418D-AE19-62706E023703}">
                      <ahyp:hlinkClr xmlns:ahyp="http://schemas.microsoft.com/office/drawing/2018/hyperlinkcolor" val="tx"/>
                    </a:ext>
                  </a:extLst>
                </a:hlinkClick>
              </a:rPr>
              <a:t>tukemisesta</a:t>
            </a:r>
            <a:r>
              <a:rPr lang="en-US" sz="1600" u="sng" dirty="0">
                <a:latin typeface="Calibri"/>
                <a:cs typeface="Calibri"/>
                <a:hlinkClick r:id="rId6">
                  <a:extLst>
                    <a:ext uri="{A12FA001-AC4F-418D-AE19-62706E023703}">
                      <ahyp:hlinkClr xmlns:ahyp="http://schemas.microsoft.com/office/drawing/2018/hyperlinkcolor" val="tx"/>
                    </a:ext>
                  </a:extLst>
                </a:hlinkClick>
              </a:rPr>
              <a:t> </a:t>
            </a:r>
            <a:r>
              <a:rPr lang="en-US" sz="1600" u="sng" dirty="0" err="1">
                <a:latin typeface="Calibri"/>
                <a:cs typeface="Calibri"/>
                <a:hlinkClick r:id="rId6">
                  <a:extLst>
                    <a:ext uri="{A12FA001-AC4F-418D-AE19-62706E023703}">
                      <ahyp:hlinkClr xmlns:ahyp="http://schemas.microsoft.com/office/drawing/2018/hyperlinkcolor" val="tx"/>
                    </a:ext>
                  </a:extLst>
                </a:hlinkClick>
              </a:rPr>
              <a:t>sekä</a:t>
            </a:r>
            <a:r>
              <a:rPr lang="en-US" sz="1600" u="sng" dirty="0">
                <a:latin typeface="Calibri"/>
                <a:cs typeface="Calibri"/>
                <a:hlinkClick r:id="rId6">
                  <a:extLst>
                    <a:ext uri="{A12FA001-AC4F-418D-AE19-62706E023703}">
                      <ahyp:hlinkClr xmlns:ahyp="http://schemas.microsoft.com/office/drawing/2018/hyperlinkcolor" val="tx"/>
                    </a:ext>
                  </a:extLst>
                </a:hlinkClick>
              </a:rPr>
              <a:t> </a:t>
            </a:r>
            <a:r>
              <a:rPr lang="en-US" sz="1600" u="sng" dirty="0" err="1">
                <a:latin typeface="Calibri"/>
                <a:cs typeface="Calibri"/>
                <a:hlinkClick r:id="rId6">
                  <a:extLst>
                    <a:ext uri="{A12FA001-AC4F-418D-AE19-62706E023703}">
                      <ahyp:hlinkClr xmlns:ahyp="http://schemas.microsoft.com/office/drawing/2018/hyperlinkcolor" val="tx"/>
                    </a:ext>
                  </a:extLst>
                </a:hlinkClick>
              </a:rPr>
              <a:t>iäkkäiden</a:t>
            </a:r>
            <a:r>
              <a:rPr lang="en-US" sz="1600" u="sng" dirty="0">
                <a:latin typeface="Calibri"/>
                <a:cs typeface="Calibri"/>
                <a:hlinkClick r:id="rId6">
                  <a:extLst>
                    <a:ext uri="{A12FA001-AC4F-418D-AE19-62706E023703}">
                      <ahyp:hlinkClr xmlns:ahyp="http://schemas.microsoft.com/office/drawing/2018/hyperlinkcolor" val="tx"/>
                    </a:ext>
                  </a:extLst>
                </a:hlinkClick>
              </a:rPr>
              <a:t> </a:t>
            </a:r>
            <a:r>
              <a:rPr lang="en-US" sz="1600" u="sng" dirty="0" err="1">
                <a:latin typeface="Calibri"/>
                <a:cs typeface="Calibri"/>
                <a:hlinkClick r:id="rId6">
                  <a:extLst>
                    <a:ext uri="{A12FA001-AC4F-418D-AE19-62706E023703}">
                      <ahyp:hlinkClr xmlns:ahyp="http://schemas.microsoft.com/office/drawing/2018/hyperlinkcolor" val="tx"/>
                    </a:ext>
                  </a:extLst>
                </a:hlinkClick>
              </a:rPr>
              <a:t>sosiaali</a:t>
            </a:r>
            <a:r>
              <a:rPr lang="en-US" sz="1600" u="sng" dirty="0">
                <a:latin typeface="Calibri"/>
                <a:cs typeface="Calibri"/>
                <a:hlinkClick r:id="rId6">
                  <a:extLst>
                    <a:ext uri="{A12FA001-AC4F-418D-AE19-62706E023703}">
                      <ahyp:hlinkClr xmlns:ahyp="http://schemas.microsoft.com/office/drawing/2018/hyperlinkcolor" val="tx"/>
                    </a:ext>
                  </a:extLst>
                </a:hlinkClick>
              </a:rPr>
              <a:t>- ja </a:t>
            </a:r>
            <a:r>
              <a:rPr lang="en-US" sz="1600" u="sng" dirty="0" err="1">
                <a:latin typeface="Calibri"/>
                <a:cs typeface="Calibri"/>
                <a:hlinkClick r:id="rId6">
                  <a:extLst>
                    <a:ext uri="{A12FA001-AC4F-418D-AE19-62706E023703}">
                      <ahyp:hlinkClr xmlns:ahyp="http://schemas.microsoft.com/office/drawing/2018/hyperlinkcolor" val="tx"/>
                    </a:ext>
                  </a:extLst>
                </a:hlinkClick>
              </a:rPr>
              <a:t>terveyspalveluista</a:t>
            </a:r>
            <a:r>
              <a:rPr lang="en-US" sz="1600" u="sng" dirty="0">
                <a:latin typeface="Calibri"/>
                <a:cs typeface="Calibri"/>
                <a:hlinkClick r:id="rId6">
                  <a:extLst>
                    <a:ext uri="{A12FA001-AC4F-418D-AE19-62706E023703}">
                      <ahyp:hlinkClr xmlns:ahyp="http://schemas.microsoft.com/office/drawing/2018/hyperlinkcolor" val="tx"/>
                    </a:ext>
                  </a:extLst>
                </a:hlinkClick>
              </a:rPr>
              <a:t> (980/2012)</a:t>
            </a:r>
            <a:endParaRPr lang="en-US" sz="1600" dirty="0">
              <a:latin typeface="Calibri"/>
              <a:cs typeface="Calibri"/>
            </a:endParaRPr>
          </a:p>
          <a:p>
            <a:pPr marL="742950" lvl="1" indent="-285750">
              <a:lnSpc>
                <a:spcPct val="120000"/>
              </a:lnSpc>
              <a:spcAft>
                <a:spcPts val="600"/>
              </a:spcAft>
              <a:buSzPct val="85000"/>
              <a:buFont typeface="Courier New"/>
              <a:buChar char="o"/>
            </a:pPr>
            <a:r>
              <a:rPr lang="en-US" sz="1600" u="sng" dirty="0" err="1">
                <a:latin typeface="Calibri"/>
                <a:cs typeface="Calibri"/>
                <a:hlinkClick r:id="rId7">
                  <a:extLst>
                    <a:ext uri="{A12FA001-AC4F-418D-AE19-62706E023703}">
                      <ahyp:hlinkClr xmlns:ahyp="http://schemas.microsoft.com/office/drawing/2018/hyperlinkcolor" val="tx"/>
                    </a:ext>
                  </a:extLst>
                </a:hlinkClick>
              </a:rPr>
              <a:t>Ajokorttilaki</a:t>
            </a:r>
            <a:r>
              <a:rPr lang="en-US" sz="1600" u="sng" dirty="0">
                <a:latin typeface="Calibri"/>
                <a:cs typeface="Calibri"/>
                <a:hlinkClick r:id="rId7">
                  <a:extLst>
                    <a:ext uri="{A12FA001-AC4F-418D-AE19-62706E023703}">
                      <ahyp:hlinkClr xmlns:ahyp="http://schemas.microsoft.com/office/drawing/2018/hyperlinkcolor" val="tx"/>
                    </a:ext>
                  </a:extLst>
                </a:hlinkClick>
              </a:rPr>
              <a:t> (386/2011)</a:t>
            </a:r>
            <a:endParaRPr lang="en-US" sz="1600" dirty="0">
              <a:latin typeface="Calibri"/>
              <a:cs typeface="Calibri"/>
            </a:endParaRPr>
          </a:p>
          <a:p>
            <a:pPr marL="285750" indent="-285750">
              <a:lnSpc>
                <a:spcPct val="120000"/>
              </a:lnSpc>
              <a:spcAft>
                <a:spcPts val="600"/>
              </a:spcAft>
              <a:buSzPct val="85000"/>
              <a:buFont typeface="Arial"/>
              <a:buChar char="•"/>
            </a:pPr>
            <a:endParaRPr lang="en-US" sz="600" dirty="0"/>
          </a:p>
        </p:txBody>
      </p:sp>
      <p:sp>
        <p:nvSpPr>
          <p:cNvPr id="6" name="Tekstiruutu 5">
            <a:extLst>
              <a:ext uri="{FF2B5EF4-FFF2-40B4-BE49-F238E27FC236}">
                <a16:creationId xmlns:a16="http://schemas.microsoft.com/office/drawing/2014/main" id="{4C5148EC-02DA-7352-A560-DF0061F64077}"/>
              </a:ext>
            </a:extLst>
          </p:cNvPr>
          <p:cNvSpPr txBox="1"/>
          <p:nvPr/>
        </p:nvSpPr>
        <p:spPr>
          <a:xfrm>
            <a:off x="11251653" y="6451744"/>
            <a:ext cx="1367367"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fi-FI" sz="900" dirty="0">
                <a:solidFill>
                  <a:schemeClr val="tx1">
                    <a:lumMod val="95000"/>
                    <a:lumOff val="5000"/>
                  </a:schemeClr>
                </a:solidFill>
                <a:latin typeface="Calibri"/>
                <a:ea typeface="Open sans"/>
                <a:cs typeface="Open sans"/>
              </a:rPr>
              <a:t>Valvira 2024</a:t>
            </a:r>
          </a:p>
        </p:txBody>
      </p:sp>
      <p:pic>
        <p:nvPicPr>
          <p:cNvPr id="5" name="Picture 4" descr="Gavel resting on block">
            <a:extLst>
              <a:ext uri="{FF2B5EF4-FFF2-40B4-BE49-F238E27FC236}">
                <a16:creationId xmlns:a16="http://schemas.microsoft.com/office/drawing/2014/main" id="{3B537C00-6891-8BD3-1C4B-4E1F218C03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75092" y="3585464"/>
            <a:ext cx="2110740" cy="1407160"/>
          </a:xfrm>
          <a:prstGeom prst="rect">
            <a:avLst/>
          </a:prstGeom>
          <a:ln w="9525">
            <a:solidFill>
              <a:schemeClr val="tx1"/>
            </a:solidFill>
          </a:ln>
        </p:spPr>
      </p:pic>
      <p:sp>
        <p:nvSpPr>
          <p:cNvPr id="8" name="TextBox 7">
            <a:extLst>
              <a:ext uri="{FF2B5EF4-FFF2-40B4-BE49-F238E27FC236}">
                <a16:creationId xmlns:a16="http://schemas.microsoft.com/office/drawing/2014/main" id="{2653D9E9-4555-0161-B11D-49DF24488582}"/>
              </a:ext>
            </a:extLst>
          </p:cNvPr>
          <p:cNvSpPr txBox="1"/>
          <p:nvPr/>
        </p:nvSpPr>
        <p:spPr>
          <a:xfrm>
            <a:off x="7943327" y="4992624"/>
            <a:ext cx="1588770" cy="230256"/>
          </a:xfrm>
          <a:prstGeom prst="rect">
            <a:avLst/>
          </a:prstGeom>
          <a:noFill/>
        </p:spPr>
        <p:txBody>
          <a:bodyPr wrap="square">
            <a:spAutoFit/>
          </a:bodyPr>
          <a:lstStyle/>
          <a:p>
            <a:pPr>
              <a:lnSpc>
                <a:spcPct val="120000"/>
              </a:lnSpc>
              <a:spcAft>
                <a:spcPts val="600"/>
              </a:spcAft>
            </a:pPr>
            <a:r>
              <a:rPr lang="fi-FI" sz="800" dirty="0">
                <a:latin typeface="Calibri" panose="020F0502020204030204" pitchFamily="34" charset="0"/>
                <a:ea typeface="Calibri" panose="020F0502020204030204" pitchFamily="34" charset="0"/>
                <a:cs typeface="Calibri" panose="020F0502020204030204" pitchFamily="34" charset="0"/>
              </a:rPr>
              <a:t>Lähde: Power Point </a:t>
            </a:r>
            <a:r>
              <a:rPr lang="fi-FI" sz="800" dirty="0" err="1">
                <a:latin typeface="Calibri" panose="020F0502020204030204" pitchFamily="34" charset="0"/>
                <a:ea typeface="Calibri" panose="020F0502020204030204" pitchFamily="34" charset="0"/>
                <a:cs typeface="Calibri" panose="020F0502020204030204" pitchFamily="34" charset="0"/>
              </a:rPr>
              <a:t>Stock</a:t>
            </a:r>
            <a:r>
              <a:rPr lang="fi-FI" sz="800" dirty="0">
                <a:latin typeface="Calibri" panose="020F0502020204030204" pitchFamily="34" charset="0"/>
                <a:ea typeface="Calibri" panose="020F0502020204030204" pitchFamily="34" charset="0"/>
                <a:cs typeface="Calibri" panose="020F0502020204030204" pitchFamily="34" charset="0"/>
              </a:rPr>
              <a:t> </a:t>
            </a:r>
            <a:r>
              <a:rPr lang="fi-FI" sz="800" dirty="0" err="1">
                <a:latin typeface="Calibri" panose="020F0502020204030204" pitchFamily="34" charset="0"/>
                <a:ea typeface="Calibri" panose="020F0502020204030204" pitchFamily="34" charset="0"/>
                <a:cs typeface="Calibri" panose="020F0502020204030204" pitchFamily="34" charset="0"/>
              </a:rPr>
              <a:t>Images</a:t>
            </a:r>
            <a:endParaRPr lang="fi-FI" sz="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284511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1C9724-F2B1-1EBE-FE6F-478CBCCC0028}"/>
              </a:ext>
            </a:extLst>
          </p:cNvPr>
          <p:cNvSpPr>
            <a:spLocks noGrp="1"/>
          </p:cNvSpPr>
          <p:nvPr>
            <p:ph type="title"/>
          </p:nvPr>
        </p:nvSpPr>
        <p:spPr>
          <a:xfrm>
            <a:off x="141817" y="179283"/>
            <a:ext cx="11361371" cy="601440"/>
          </a:xfrm>
        </p:spPr>
        <p:txBody>
          <a:bodyPr vert="horz" lIns="91440" tIns="45720" rIns="91440" bIns="45720" rtlCol="0" anchor="b">
            <a:noAutofit/>
          </a:bodyPr>
          <a:lstStyle/>
          <a:p>
            <a:r>
              <a:rPr lang="fi-FI" sz="2800" b="1" cap="all">
                <a:solidFill>
                  <a:srgbClr val="404040"/>
                </a:solidFill>
                <a:latin typeface="Calibri"/>
              </a:rPr>
              <a:t>TERVEYDENHUOLTOLAKI (2010/1326)</a:t>
            </a:r>
            <a:endParaRPr lang="fi-FI"/>
          </a:p>
        </p:txBody>
      </p:sp>
      <p:sp>
        <p:nvSpPr>
          <p:cNvPr id="3" name="Sisällön paikkamerkki 2">
            <a:extLst>
              <a:ext uri="{FF2B5EF4-FFF2-40B4-BE49-F238E27FC236}">
                <a16:creationId xmlns:a16="http://schemas.microsoft.com/office/drawing/2014/main" id="{6AEEAB62-A173-E09C-8D6D-6CF329B73FC8}"/>
              </a:ext>
            </a:extLst>
          </p:cNvPr>
          <p:cNvSpPr>
            <a:spLocks noGrp="1"/>
          </p:cNvSpPr>
          <p:nvPr>
            <p:ph idx="1"/>
          </p:nvPr>
        </p:nvSpPr>
        <p:spPr>
          <a:xfrm>
            <a:off x="152703" y="793774"/>
            <a:ext cx="10134600" cy="4431538"/>
          </a:xfrm>
        </p:spPr>
        <p:txBody>
          <a:bodyPr vert="horz" lIns="91440" tIns="45720" rIns="91440" bIns="45720" rtlCol="0" anchor="t">
            <a:normAutofit/>
          </a:bodyPr>
          <a:lstStyle/>
          <a:p>
            <a:pPr marL="0" indent="0">
              <a:buNone/>
            </a:pPr>
            <a:r>
              <a:rPr lang="fi-FI" sz="1400" dirty="0">
                <a:solidFill>
                  <a:srgbClr val="404040"/>
                </a:solidFill>
                <a:latin typeface="Calibri"/>
                <a:ea typeface="Calibri"/>
                <a:cs typeface="Arial"/>
              </a:rPr>
              <a:t>Sisältää muun muassa:</a:t>
            </a:r>
            <a:endParaRPr lang="en-US" dirty="0"/>
          </a:p>
          <a:p>
            <a:pPr marL="285750" indent="-285750">
              <a:buFont typeface="Arial,Sans-Serif"/>
              <a:buChar char="•"/>
            </a:pPr>
            <a:r>
              <a:rPr lang="fi-FI" sz="1400" dirty="0">
                <a:solidFill>
                  <a:srgbClr val="404040"/>
                </a:solidFill>
                <a:latin typeface="Calibri"/>
                <a:cs typeface="Arial"/>
              </a:rPr>
              <a:t>Ohjeistusta potilastietorekisteristä ja potilastietojen käsittelystä.</a:t>
            </a:r>
            <a:endParaRPr lang="fi-FI" sz="1400" dirty="0">
              <a:latin typeface="Calibri"/>
              <a:ea typeface="Calibri"/>
              <a:cs typeface="Calibri"/>
            </a:endParaRPr>
          </a:p>
          <a:p>
            <a:pPr marL="285750" indent="-285750">
              <a:buFont typeface="Arial,Sans-Serif"/>
              <a:buChar char="•"/>
            </a:pPr>
            <a:r>
              <a:rPr lang="fi-FI" sz="1400" dirty="0">
                <a:solidFill>
                  <a:srgbClr val="404040"/>
                </a:solidFill>
                <a:latin typeface="Calibri"/>
                <a:cs typeface="Arial"/>
              </a:rPr>
              <a:t>Määrittää terveydenhuollon yhteisen potilastietorekisterin muodostumisen ja sen käytön.</a:t>
            </a:r>
            <a:endParaRPr lang="fi-FI" sz="1400" dirty="0">
              <a:solidFill>
                <a:srgbClr val="404040"/>
              </a:solidFill>
              <a:latin typeface="Calibri"/>
              <a:ea typeface="Calibri"/>
              <a:cs typeface="Arial"/>
            </a:endParaRPr>
          </a:p>
          <a:p>
            <a:pPr marL="285750" indent="-285750">
              <a:buFont typeface="Arial,Sans-Serif"/>
              <a:buChar char="•"/>
            </a:pPr>
            <a:r>
              <a:rPr lang="fi-FI" sz="1400" dirty="0">
                <a:solidFill>
                  <a:srgbClr val="404040"/>
                </a:solidFill>
                <a:latin typeface="Calibri"/>
                <a:ea typeface="Calibri"/>
                <a:cs typeface="Arial"/>
              </a:rPr>
              <a:t>Potilaalla on oikeus kieltää toisen terveydenhuollon yksikön tietojensa käyttö.</a:t>
            </a:r>
          </a:p>
          <a:p>
            <a:pPr marL="742950" lvl="1" indent="-285750">
              <a:buFont typeface="Courier New"/>
              <a:buChar char="o"/>
            </a:pPr>
            <a:r>
              <a:rPr lang="fi-FI" sz="1400" dirty="0">
                <a:solidFill>
                  <a:srgbClr val="404040"/>
                </a:solidFill>
                <a:latin typeface="Calibri"/>
                <a:ea typeface="Calibri"/>
                <a:cs typeface="Arial"/>
              </a:rPr>
              <a:t>Potilaan informoiminen yhteisestä potilastietorekisteristä ja sen käytöstä on tärkeää.</a:t>
            </a:r>
          </a:p>
          <a:p>
            <a:pPr marL="742950" lvl="1" indent="-285750">
              <a:buFont typeface="Courier New"/>
              <a:buChar char="o"/>
            </a:pPr>
            <a:r>
              <a:rPr lang="fi-FI" sz="1400" dirty="0">
                <a:solidFill>
                  <a:srgbClr val="404040"/>
                </a:solidFill>
                <a:latin typeface="Calibri"/>
                <a:ea typeface="Calibri"/>
                <a:cs typeface="Arial"/>
              </a:rPr>
              <a:t>Potilasasiakirjoihin merkitään tieto annetusta informaatiosta sekä mahdollisista luovutuskielloista.</a:t>
            </a:r>
          </a:p>
          <a:p>
            <a:pPr marL="742950" lvl="1" indent="-285750">
              <a:buFont typeface="Courier New"/>
              <a:buChar char="o"/>
            </a:pPr>
            <a:endParaRPr lang="fi-FI" sz="1600" dirty="0">
              <a:solidFill>
                <a:srgbClr val="404040"/>
              </a:solidFill>
              <a:latin typeface="Calibri"/>
              <a:ea typeface="Calibri"/>
              <a:cs typeface="Arial"/>
            </a:endParaRPr>
          </a:p>
          <a:p>
            <a:pPr marL="0" indent="0">
              <a:lnSpc>
                <a:spcPct val="90000"/>
              </a:lnSpc>
              <a:spcBef>
                <a:spcPts val="900"/>
              </a:spcBef>
              <a:spcAft>
                <a:spcPts val="150"/>
              </a:spcAft>
              <a:buNone/>
            </a:pPr>
            <a:endParaRPr lang="fi-FI" sz="1400" dirty="0"/>
          </a:p>
        </p:txBody>
      </p:sp>
      <p:sp>
        <p:nvSpPr>
          <p:cNvPr id="4" name="Tekstiruutu 3">
            <a:extLst>
              <a:ext uri="{FF2B5EF4-FFF2-40B4-BE49-F238E27FC236}">
                <a16:creationId xmlns:a16="http://schemas.microsoft.com/office/drawing/2014/main" id="{B860DC7A-8A2E-15C1-2B70-C70292D98E01}"/>
              </a:ext>
            </a:extLst>
          </p:cNvPr>
          <p:cNvSpPr txBox="1"/>
          <p:nvPr/>
        </p:nvSpPr>
        <p:spPr>
          <a:xfrm>
            <a:off x="10922347" y="6467570"/>
            <a:ext cx="111695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aseline="30000" dirty="0">
                <a:solidFill>
                  <a:schemeClr val="bg1"/>
                </a:solidFill>
                <a:latin typeface="Calibri"/>
                <a:cs typeface="Calibri"/>
              </a:rPr>
              <a:t>Rautava-Nurmi </a:t>
            </a:r>
            <a:r>
              <a:rPr lang="en-US" sz="1000" baseline="30000" dirty="0" err="1">
                <a:solidFill>
                  <a:schemeClr val="bg1"/>
                </a:solidFill>
                <a:latin typeface="Calibri"/>
                <a:cs typeface="Calibri"/>
              </a:rPr>
              <a:t>ym</a:t>
            </a:r>
            <a:r>
              <a:rPr lang="en-US" sz="1000" baseline="30000" dirty="0">
                <a:solidFill>
                  <a:schemeClr val="bg1"/>
                </a:solidFill>
                <a:latin typeface="Calibri"/>
                <a:cs typeface="Calibri"/>
              </a:rPr>
              <a:t>. 2020</a:t>
            </a:r>
            <a:endParaRPr lang="en-US" sz="1000" dirty="0">
              <a:solidFill>
                <a:schemeClr val="bg1"/>
              </a:solidFill>
            </a:endParaRPr>
          </a:p>
        </p:txBody>
      </p:sp>
      <p:sp>
        <p:nvSpPr>
          <p:cNvPr id="8" name="Tekstiruutu 7">
            <a:extLst>
              <a:ext uri="{FF2B5EF4-FFF2-40B4-BE49-F238E27FC236}">
                <a16:creationId xmlns:a16="http://schemas.microsoft.com/office/drawing/2014/main" id="{7E75A686-5AE5-9B0B-894D-BA56DD4C4614}"/>
              </a:ext>
            </a:extLst>
          </p:cNvPr>
          <p:cNvSpPr txBox="1"/>
          <p:nvPr/>
        </p:nvSpPr>
        <p:spPr>
          <a:xfrm>
            <a:off x="448734" y="3433234"/>
            <a:ext cx="62674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i-FI"/>
          </a:p>
        </p:txBody>
      </p:sp>
      <p:sp>
        <p:nvSpPr>
          <p:cNvPr id="5" name="Otsikko 1">
            <a:extLst>
              <a:ext uri="{FF2B5EF4-FFF2-40B4-BE49-F238E27FC236}">
                <a16:creationId xmlns:a16="http://schemas.microsoft.com/office/drawing/2014/main" id="{A951BF7D-D3D4-12E7-AF39-29243CD34C97}"/>
              </a:ext>
            </a:extLst>
          </p:cNvPr>
          <p:cNvSpPr txBox="1">
            <a:spLocks/>
          </p:cNvSpPr>
          <p:nvPr/>
        </p:nvSpPr>
        <p:spPr>
          <a:xfrm>
            <a:off x="141817" y="3429291"/>
            <a:ext cx="8229779" cy="659463"/>
          </a:xfrm>
          <a:prstGeom prst="rect">
            <a:avLst/>
          </a:prstGeom>
        </p:spPr>
        <p:txBody>
          <a:bodyPr vert="horz" lIns="91440" tIns="45720" rIns="91440" bIns="45720" rtlCol="0" anchor="b">
            <a:noAutofit/>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r>
              <a:rPr lang="fi-FI" sz="2400">
                <a:solidFill>
                  <a:srgbClr val="404040"/>
                </a:solidFill>
                <a:latin typeface="Calibri"/>
                <a:cs typeface="Calibri"/>
              </a:rPr>
              <a:t>LAKI TERVEYDENHUOLLON AMMATTIHENKILÖSTÄ (559/1994)</a:t>
            </a:r>
            <a:endParaRPr lang="fi-FI" sz="2400">
              <a:latin typeface="Calibri"/>
              <a:cs typeface="Calibri"/>
            </a:endParaRPr>
          </a:p>
        </p:txBody>
      </p:sp>
      <p:sp>
        <p:nvSpPr>
          <p:cNvPr id="9" name="TextBox 8">
            <a:extLst>
              <a:ext uri="{FF2B5EF4-FFF2-40B4-BE49-F238E27FC236}">
                <a16:creationId xmlns:a16="http://schemas.microsoft.com/office/drawing/2014/main" id="{9EE1ABD8-7824-070D-04F7-2FC43B41FDD9}"/>
              </a:ext>
            </a:extLst>
          </p:cNvPr>
          <p:cNvSpPr txBox="1"/>
          <p:nvPr/>
        </p:nvSpPr>
        <p:spPr>
          <a:xfrm>
            <a:off x="152703" y="4280754"/>
            <a:ext cx="9539416" cy="2348848"/>
          </a:xfrm>
          <a:prstGeom prst="rect">
            <a:avLst/>
          </a:prstGeom>
          <a:noFill/>
        </p:spPr>
        <p:txBody>
          <a:bodyPr wrap="square" lIns="91440" tIns="45720" rIns="91440" bIns="45720" rtlCol="0" anchor="t">
            <a:spAutoFit/>
          </a:bodyPr>
          <a:lstStyle/>
          <a:p>
            <a:pPr>
              <a:lnSpc>
                <a:spcPct val="90000"/>
              </a:lnSpc>
              <a:spcBef>
                <a:spcPts val="900"/>
              </a:spcBef>
              <a:spcAft>
                <a:spcPts val="150"/>
              </a:spcAft>
            </a:pPr>
            <a:r>
              <a:rPr lang="fi-FI" sz="1400">
                <a:solidFill>
                  <a:srgbClr val="404040"/>
                </a:solidFill>
                <a:latin typeface="Calibri"/>
                <a:ea typeface="Calibri"/>
                <a:cs typeface="Calibri"/>
              </a:rPr>
              <a:t>Sisältää muun muassa:</a:t>
            </a:r>
          </a:p>
          <a:p>
            <a:pPr marL="285750" indent="-285750">
              <a:lnSpc>
                <a:spcPct val="90000"/>
              </a:lnSpc>
              <a:spcBef>
                <a:spcPts val="900"/>
              </a:spcBef>
              <a:spcAft>
                <a:spcPts val="150"/>
              </a:spcAft>
              <a:buFont typeface="Arial"/>
              <a:buChar char="•"/>
            </a:pPr>
            <a:r>
              <a:rPr lang="fi-FI" sz="1400">
                <a:solidFill>
                  <a:srgbClr val="404040"/>
                </a:solidFill>
                <a:latin typeface="Calibri"/>
                <a:cs typeface="Calibri"/>
              </a:rPr>
              <a:t>Määrätään kuinka eri terveydenhuollon ammattihenkilöiden ja toimintayksiköiden tulee laatia ja säilyttää potilasasiakirjoja.</a:t>
            </a:r>
            <a:endParaRPr lang="en-US" sz="1400">
              <a:solidFill>
                <a:srgbClr val="000000"/>
              </a:solidFill>
              <a:latin typeface="Calibri"/>
              <a:ea typeface="Calibri"/>
              <a:cs typeface="Calibri"/>
            </a:endParaRPr>
          </a:p>
          <a:p>
            <a:pPr marL="285750" indent="-285750">
              <a:lnSpc>
                <a:spcPct val="90000"/>
              </a:lnSpc>
              <a:spcBef>
                <a:spcPts val="900"/>
              </a:spcBef>
              <a:spcAft>
                <a:spcPts val="150"/>
              </a:spcAft>
              <a:buFont typeface="Arial"/>
              <a:buChar char="•"/>
            </a:pPr>
            <a:r>
              <a:rPr lang="fi-FI" sz="1400">
                <a:solidFill>
                  <a:srgbClr val="404040"/>
                </a:solidFill>
                <a:latin typeface="Calibri"/>
                <a:cs typeface="Calibri"/>
              </a:rPr>
              <a:t>Hoitotyön kirjaaminen tulee perustua näyttöön eli kirjattava millaiseen tietoon päätökset perustuvat ja miten hoitotyön keinot ovat vaikuttaneet.</a:t>
            </a:r>
            <a:endParaRPr lang="fi-FI" sz="1400">
              <a:solidFill>
                <a:srgbClr val="000000"/>
              </a:solidFill>
              <a:latin typeface="Calibri"/>
              <a:ea typeface="Calibri"/>
              <a:cs typeface="Calibri"/>
            </a:endParaRPr>
          </a:p>
          <a:p>
            <a:pPr marL="285750" indent="-285750">
              <a:lnSpc>
                <a:spcPct val="90000"/>
              </a:lnSpc>
              <a:spcBef>
                <a:spcPts val="900"/>
              </a:spcBef>
              <a:spcAft>
                <a:spcPts val="150"/>
              </a:spcAft>
              <a:buFont typeface="Arial"/>
              <a:buChar char="•"/>
            </a:pPr>
            <a:r>
              <a:rPr lang="fi-FI" sz="1400">
                <a:solidFill>
                  <a:srgbClr val="404040"/>
                </a:solidFill>
                <a:latin typeface="Calibri"/>
                <a:cs typeface="Calibri"/>
              </a:rPr>
              <a:t>Asiakkaat ja potilaat saavat asiakirjoistaan terveyteensä liittyvistä vaihtoehdoista  luotettavaa tietoa. </a:t>
            </a:r>
            <a:endParaRPr lang="fi-FI" sz="1400">
              <a:latin typeface="Calibri"/>
              <a:ea typeface="Calibri"/>
              <a:cs typeface="Calibri"/>
            </a:endParaRPr>
          </a:p>
          <a:p>
            <a:pPr marL="285750" indent="-285750">
              <a:lnSpc>
                <a:spcPct val="90000"/>
              </a:lnSpc>
              <a:spcBef>
                <a:spcPts val="900"/>
              </a:spcBef>
              <a:spcAft>
                <a:spcPts val="150"/>
              </a:spcAft>
              <a:buFont typeface="Arial"/>
              <a:buChar char="•"/>
            </a:pPr>
            <a:r>
              <a:rPr lang="fi-FI" sz="1400">
                <a:solidFill>
                  <a:srgbClr val="404040"/>
                </a:solidFill>
                <a:latin typeface="Calibri"/>
                <a:cs typeface="Calibri"/>
              </a:rPr>
              <a:t>16 § Terveydenhuollon ammattihenkilön velvollisuudesta laatia ja säilyttää potilasasiakirjat sekä pitää salassa niihin sisältyvät tiedot on voimassa, mitä potilaan asemasta ja oikeuksista annetussa laissa (785/92) säädetään.</a:t>
            </a:r>
            <a:endParaRPr lang="en-US" sz="1400">
              <a:solidFill>
                <a:srgbClr val="000000"/>
              </a:solidFill>
              <a:latin typeface="Calibri"/>
              <a:ea typeface="Calibri"/>
              <a:cs typeface="Calibri"/>
            </a:endParaRPr>
          </a:p>
          <a:p>
            <a:pPr marL="285750" indent="-285750">
              <a:lnSpc>
                <a:spcPct val="90000"/>
              </a:lnSpc>
              <a:spcBef>
                <a:spcPts val="900"/>
              </a:spcBef>
              <a:spcAft>
                <a:spcPts val="150"/>
              </a:spcAft>
              <a:buFont typeface="Arial"/>
              <a:buChar char="•"/>
            </a:pPr>
            <a:r>
              <a:rPr lang="fi-FI" sz="1400">
                <a:solidFill>
                  <a:srgbClr val="404040"/>
                </a:solidFill>
                <a:latin typeface="Calibri"/>
                <a:cs typeface="Calibri"/>
              </a:rPr>
              <a:t>17 § Salassapitovelvollisuus.</a:t>
            </a:r>
            <a:endParaRPr lang="fi-FI" sz="1400"/>
          </a:p>
        </p:txBody>
      </p:sp>
      <p:pic>
        <p:nvPicPr>
          <p:cNvPr id="10" name="Kuva 4" descr="Kuva, joka sisältää kohteen toimistotarvikkeet, Toimistoväline, sisä-, liitin&#10;&#10;Kuvaus luotu automaattisesti">
            <a:extLst>
              <a:ext uri="{FF2B5EF4-FFF2-40B4-BE49-F238E27FC236}">
                <a16:creationId xmlns:a16="http://schemas.microsoft.com/office/drawing/2014/main" id="{85239CC5-B08E-CDF9-B950-8785DE51731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06804" y="1407516"/>
            <a:ext cx="2268246" cy="1511638"/>
          </a:xfrm>
          <a:prstGeom prst="rect">
            <a:avLst/>
          </a:prstGeom>
          <a:ln>
            <a:solidFill>
              <a:schemeClr val="accent4">
                <a:lumMod val="75000"/>
              </a:schemeClr>
            </a:solidFill>
          </a:ln>
        </p:spPr>
      </p:pic>
      <p:sp>
        <p:nvSpPr>
          <p:cNvPr id="11" name="Tekstiruutu 5">
            <a:extLst>
              <a:ext uri="{FF2B5EF4-FFF2-40B4-BE49-F238E27FC236}">
                <a16:creationId xmlns:a16="http://schemas.microsoft.com/office/drawing/2014/main" id="{ED684130-3F03-6897-BE00-44E208644E40}"/>
              </a:ext>
            </a:extLst>
          </p:cNvPr>
          <p:cNvSpPr txBox="1"/>
          <p:nvPr/>
        </p:nvSpPr>
        <p:spPr>
          <a:xfrm>
            <a:off x="8770749" y="2919154"/>
            <a:ext cx="2722428" cy="218842"/>
          </a:xfrm>
          <a:prstGeom prst="rect">
            <a:avLst/>
          </a:prstGeom>
        </p:spPr>
        <p:txBody>
          <a:bodyPr lIns="91440" tIns="45720" rIns="91440" bIns="45720" anchor="t">
            <a:normAutofit/>
          </a:bodyPr>
          <a:lstStyle/>
          <a:p>
            <a:r>
              <a:rPr lang="en-US" sz="800" dirty="0" err="1">
                <a:solidFill>
                  <a:schemeClr val="bg1">
                    <a:lumMod val="95000"/>
                    <a:lumOff val="5000"/>
                  </a:schemeClr>
                </a:solidFill>
                <a:latin typeface="Calibri"/>
                <a:cs typeface="Calibri"/>
              </a:rPr>
              <a:t>ThePhoto</a:t>
            </a:r>
            <a:r>
              <a:rPr lang="en-US" sz="800" dirty="0">
                <a:solidFill>
                  <a:schemeClr val="bg1">
                    <a:lumMod val="95000"/>
                    <a:lumOff val="5000"/>
                  </a:schemeClr>
                </a:solidFill>
                <a:latin typeface="Calibri"/>
                <a:cs typeface="Calibri"/>
              </a:rPr>
              <a:t>, </a:t>
            </a:r>
            <a:r>
              <a:rPr lang="en-US" sz="800" dirty="0" err="1">
                <a:solidFill>
                  <a:schemeClr val="bg1">
                    <a:lumMod val="95000"/>
                    <a:lumOff val="5000"/>
                  </a:schemeClr>
                </a:solidFill>
                <a:latin typeface="Calibri"/>
                <a:cs typeface="Calibri"/>
              </a:rPr>
              <a:t>kuvaaja</a:t>
            </a:r>
            <a:r>
              <a:rPr lang="en-US" sz="800" dirty="0">
                <a:solidFill>
                  <a:schemeClr val="bg1">
                    <a:lumMod val="95000"/>
                    <a:lumOff val="5000"/>
                  </a:schemeClr>
                </a:solidFill>
                <a:latin typeface="Calibri"/>
                <a:cs typeface="Calibri"/>
              </a:rPr>
              <a:t> </a:t>
            </a:r>
            <a:r>
              <a:rPr lang="en-US" sz="800" dirty="0" err="1">
                <a:solidFill>
                  <a:schemeClr val="bg1">
                    <a:lumMod val="95000"/>
                    <a:lumOff val="5000"/>
                  </a:schemeClr>
                </a:solidFill>
                <a:latin typeface="Calibri"/>
                <a:cs typeface="Calibri"/>
              </a:rPr>
              <a:t>hotoAuthor</a:t>
            </a:r>
            <a:r>
              <a:rPr lang="en-US" sz="800" dirty="0">
                <a:solidFill>
                  <a:schemeClr val="bg1">
                    <a:lumMod val="95000"/>
                    <a:lumOff val="5000"/>
                  </a:schemeClr>
                </a:solidFill>
                <a:latin typeface="Calibri"/>
                <a:cs typeface="Calibri"/>
              </a:rPr>
              <a:t>, </a:t>
            </a:r>
            <a:r>
              <a:rPr lang="en-US" sz="800" dirty="0" err="1">
                <a:solidFill>
                  <a:schemeClr val="bg1">
                    <a:lumMod val="95000"/>
                    <a:lumOff val="5000"/>
                  </a:schemeClr>
                </a:solidFill>
                <a:latin typeface="Calibri"/>
                <a:cs typeface="Calibri"/>
              </a:rPr>
              <a:t>käyttöoikeus</a:t>
            </a:r>
            <a:r>
              <a:rPr lang="en-US" sz="800" dirty="0">
                <a:solidFill>
                  <a:schemeClr val="bg1">
                    <a:lumMod val="95000"/>
                    <a:lumOff val="5000"/>
                  </a:schemeClr>
                </a:solidFill>
                <a:latin typeface="Calibri"/>
                <a:cs typeface="Calibri"/>
              </a:rPr>
              <a:t>: CCYYSA.</a:t>
            </a:r>
          </a:p>
        </p:txBody>
      </p:sp>
    </p:spTree>
    <p:extLst>
      <p:ext uri="{BB962C8B-B14F-4D97-AF65-F5344CB8AC3E}">
        <p14:creationId xmlns:p14="http://schemas.microsoft.com/office/powerpoint/2010/main" val="2178638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FA27134-F304-4546-E237-7BFD4AEC9086}"/>
              </a:ext>
            </a:extLst>
          </p:cNvPr>
          <p:cNvSpPr>
            <a:spLocks noGrp="1"/>
          </p:cNvSpPr>
          <p:nvPr>
            <p:ph idx="1"/>
          </p:nvPr>
        </p:nvSpPr>
        <p:spPr>
          <a:xfrm>
            <a:off x="297713" y="1479230"/>
            <a:ext cx="7541594" cy="4382429"/>
          </a:xfrm>
        </p:spPr>
        <p:txBody>
          <a:bodyPr vert="horz" lIns="91440" tIns="45720" rIns="91440" bIns="45720" rtlCol="0" anchor="t">
            <a:normAutofit/>
          </a:bodyPr>
          <a:lstStyle/>
          <a:p>
            <a:pPr marL="0" indent="0">
              <a:lnSpc>
                <a:spcPct val="90000"/>
              </a:lnSpc>
              <a:spcBef>
                <a:spcPts val="900"/>
              </a:spcBef>
              <a:spcAft>
                <a:spcPts val="150"/>
              </a:spcAft>
              <a:buNone/>
            </a:pPr>
            <a:r>
              <a:rPr lang="fi-FI" sz="1600">
                <a:solidFill>
                  <a:srgbClr val="404040"/>
                </a:solidFill>
                <a:latin typeface="Calibri"/>
                <a:ea typeface="Calibri"/>
                <a:cs typeface="Calibri"/>
              </a:rPr>
              <a:t>Sisältää muun muassa:</a:t>
            </a:r>
          </a:p>
          <a:p>
            <a:pPr marL="285750" indent="-285750">
              <a:lnSpc>
                <a:spcPct val="90000"/>
              </a:lnSpc>
              <a:spcBef>
                <a:spcPts val="900"/>
              </a:spcBef>
              <a:spcAft>
                <a:spcPts val="150"/>
              </a:spcAft>
              <a:buFont typeface="Arial"/>
              <a:buChar char="•"/>
            </a:pPr>
            <a:r>
              <a:rPr lang="fi-FI" sz="1600">
                <a:solidFill>
                  <a:srgbClr val="404040"/>
                </a:solidFill>
                <a:latin typeface="Calibri"/>
                <a:cs typeface="Calibri"/>
              </a:rPr>
              <a:t>Edistää asiakastietojen tietoturvallista sähköistä käsittelyä</a:t>
            </a:r>
            <a:endParaRPr lang="fi-FI" sz="1600">
              <a:solidFill>
                <a:srgbClr val="000000"/>
              </a:solidFill>
              <a:latin typeface="Calibri"/>
              <a:ea typeface="Calibri"/>
              <a:cs typeface="Calibri"/>
            </a:endParaRPr>
          </a:p>
          <a:p>
            <a:pPr marL="285750" indent="-285750">
              <a:lnSpc>
                <a:spcPct val="90000"/>
              </a:lnSpc>
              <a:spcBef>
                <a:spcPts val="900"/>
              </a:spcBef>
              <a:spcAft>
                <a:spcPts val="150"/>
              </a:spcAft>
              <a:buFont typeface="Arial"/>
              <a:buChar char="•"/>
            </a:pPr>
            <a:r>
              <a:rPr lang="fi-FI" sz="1600">
                <a:solidFill>
                  <a:srgbClr val="404040"/>
                </a:solidFill>
                <a:latin typeface="Calibri"/>
                <a:cs typeface="Calibri"/>
              </a:rPr>
              <a:t>Koskee yksityisiä sekä julkisia sosiaali- ja terveydenhuollon palveluiden tuottajia</a:t>
            </a:r>
            <a:endParaRPr lang="en-US" sz="1600">
              <a:solidFill>
                <a:srgbClr val="000000"/>
              </a:solidFill>
              <a:latin typeface="Calibri"/>
              <a:ea typeface="Calibri"/>
              <a:cs typeface="Calibri"/>
            </a:endParaRPr>
          </a:p>
          <a:p>
            <a:pPr marL="285750" indent="-285750">
              <a:lnSpc>
                <a:spcPct val="90000"/>
              </a:lnSpc>
              <a:spcBef>
                <a:spcPts val="900"/>
              </a:spcBef>
              <a:spcAft>
                <a:spcPts val="150"/>
              </a:spcAft>
              <a:buFont typeface="Arial"/>
              <a:buChar char="•"/>
            </a:pPr>
            <a:r>
              <a:rPr lang="fi-FI" sz="1600">
                <a:solidFill>
                  <a:srgbClr val="404040"/>
                </a:solidFill>
                <a:latin typeface="Calibri"/>
                <a:cs typeface="Calibri"/>
              </a:rPr>
              <a:t>Asiakastiedot tulee olla saatavilla ja käytettävissä sekä säilyä eheänä ja muuttumattomana koko säilytysajan</a:t>
            </a:r>
            <a:endParaRPr lang="en-US" sz="1600">
              <a:solidFill>
                <a:srgbClr val="000000"/>
              </a:solidFill>
              <a:latin typeface="Calibri"/>
              <a:ea typeface="Calibri"/>
              <a:cs typeface="Calibri"/>
            </a:endParaRPr>
          </a:p>
          <a:p>
            <a:pPr marL="285750" indent="-285750">
              <a:lnSpc>
                <a:spcPct val="90000"/>
              </a:lnSpc>
              <a:spcBef>
                <a:spcPts val="900"/>
              </a:spcBef>
              <a:spcAft>
                <a:spcPts val="150"/>
              </a:spcAft>
              <a:buFont typeface="Arial"/>
              <a:buChar char="•"/>
            </a:pPr>
            <a:r>
              <a:rPr lang="fi-FI" sz="1600">
                <a:solidFill>
                  <a:srgbClr val="404040"/>
                </a:solidFill>
                <a:latin typeface="Calibri"/>
                <a:cs typeface="Calibri"/>
              </a:rPr>
              <a:t>Käyttäjätiedot ja käyttöoikeudet tulee olla rekisteröitynä sosiaali- ja terveydenhuollon palvelujen tuottajalla </a:t>
            </a:r>
            <a:endParaRPr lang="fi-FI" sz="1600">
              <a:solidFill>
                <a:srgbClr val="404040"/>
              </a:solidFill>
              <a:latin typeface="Calibri"/>
              <a:ea typeface="Calibri"/>
              <a:cs typeface="Calibri"/>
            </a:endParaRPr>
          </a:p>
          <a:p>
            <a:pPr marL="0" indent="0">
              <a:lnSpc>
                <a:spcPct val="90000"/>
              </a:lnSpc>
              <a:spcBef>
                <a:spcPts val="900"/>
              </a:spcBef>
              <a:spcAft>
                <a:spcPts val="150"/>
              </a:spcAft>
              <a:buNone/>
            </a:pPr>
            <a:endParaRPr lang="fi-FI" sz="1600">
              <a:solidFill>
                <a:srgbClr val="404040"/>
              </a:solidFill>
              <a:latin typeface="Calibri"/>
              <a:ea typeface="Calibri"/>
              <a:cs typeface="Calibri"/>
            </a:endParaRPr>
          </a:p>
          <a:p>
            <a:pPr marL="0" indent="0">
              <a:lnSpc>
                <a:spcPct val="90000"/>
              </a:lnSpc>
              <a:spcBef>
                <a:spcPts val="900"/>
              </a:spcBef>
              <a:spcAft>
                <a:spcPts val="150"/>
              </a:spcAft>
              <a:buNone/>
            </a:pPr>
            <a:r>
              <a:rPr lang="fi-FI" sz="1600">
                <a:solidFill>
                  <a:srgbClr val="404040"/>
                </a:solidFill>
                <a:latin typeface="Calibri"/>
                <a:cs typeface="Calibri"/>
              </a:rPr>
              <a:t>Säädetään muun muassa: </a:t>
            </a:r>
            <a:endParaRPr lang="fi-FI" sz="1600">
              <a:solidFill>
                <a:srgbClr val="404040"/>
              </a:solidFill>
              <a:latin typeface="Calibri"/>
              <a:ea typeface="Calibri"/>
              <a:cs typeface="Calibri"/>
            </a:endParaRPr>
          </a:p>
          <a:p>
            <a:pPr marL="385445" lvl="1" indent="-128270">
              <a:lnSpc>
                <a:spcPct val="90000"/>
              </a:lnSpc>
              <a:spcBef>
                <a:spcPts val="150"/>
              </a:spcBef>
              <a:spcAft>
                <a:spcPts val="300"/>
              </a:spcAft>
              <a:buFont typeface="Arial"/>
              <a:buChar char="•"/>
            </a:pPr>
            <a:r>
              <a:rPr lang="fi-FI" b="0">
                <a:solidFill>
                  <a:srgbClr val="404040"/>
                </a:solidFill>
                <a:latin typeface="Calibri"/>
                <a:cs typeface="Calibri"/>
              </a:rPr>
              <a:t>Lokitiedoista</a:t>
            </a:r>
            <a:endParaRPr lang="fi-FI" b="0">
              <a:solidFill>
                <a:srgbClr val="000000"/>
              </a:solidFill>
              <a:latin typeface="Calibri"/>
              <a:ea typeface="Calibri"/>
              <a:cs typeface="Calibri"/>
            </a:endParaRPr>
          </a:p>
          <a:p>
            <a:pPr marL="385445" lvl="1" indent="-128270">
              <a:lnSpc>
                <a:spcPct val="90000"/>
              </a:lnSpc>
              <a:spcBef>
                <a:spcPts val="150"/>
              </a:spcBef>
              <a:spcAft>
                <a:spcPts val="300"/>
              </a:spcAft>
              <a:buFont typeface="Arial"/>
              <a:buChar char="•"/>
            </a:pPr>
            <a:r>
              <a:rPr lang="fi-FI" b="0">
                <a:solidFill>
                  <a:srgbClr val="404040"/>
                </a:solidFill>
                <a:latin typeface="Calibri"/>
                <a:cs typeface="Calibri"/>
              </a:rPr>
              <a:t>Tietojärjestelmien vaatimuksista</a:t>
            </a:r>
            <a:endParaRPr lang="fi-FI" b="0">
              <a:solidFill>
                <a:srgbClr val="000000"/>
              </a:solidFill>
              <a:latin typeface="Calibri"/>
              <a:ea typeface="Calibri"/>
              <a:cs typeface="Calibri"/>
            </a:endParaRPr>
          </a:p>
          <a:p>
            <a:pPr marL="385445" lvl="1" indent="-128270">
              <a:lnSpc>
                <a:spcPct val="90000"/>
              </a:lnSpc>
              <a:spcBef>
                <a:spcPts val="150"/>
              </a:spcBef>
              <a:spcAft>
                <a:spcPts val="300"/>
              </a:spcAft>
              <a:buFont typeface="Arial"/>
              <a:buChar char="•"/>
            </a:pPr>
            <a:r>
              <a:rPr lang="fi-FI" b="0">
                <a:solidFill>
                  <a:srgbClr val="404040"/>
                </a:solidFill>
                <a:latin typeface="Calibri"/>
                <a:cs typeface="Calibri"/>
              </a:rPr>
              <a:t>Asiakkaan ja potilaan tiedonsaantioikeudesta</a:t>
            </a:r>
            <a:endParaRPr lang="fi-FI" b="0"/>
          </a:p>
        </p:txBody>
      </p:sp>
      <p:sp>
        <p:nvSpPr>
          <p:cNvPr id="4" name="Tekstiruutu 3">
            <a:extLst>
              <a:ext uri="{FF2B5EF4-FFF2-40B4-BE49-F238E27FC236}">
                <a16:creationId xmlns:a16="http://schemas.microsoft.com/office/drawing/2014/main" id="{E345B788-35F7-BDE6-4431-6CCAB09EFB62}"/>
              </a:ext>
            </a:extLst>
          </p:cNvPr>
          <p:cNvSpPr txBox="1"/>
          <p:nvPr/>
        </p:nvSpPr>
        <p:spPr>
          <a:xfrm>
            <a:off x="10754448" y="6469642"/>
            <a:ext cx="155204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aseline="30000" dirty="0" err="1">
                <a:solidFill>
                  <a:schemeClr val="bg1"/>
                </a:solidFill>
                <a:latin typeface="Calibri"/>
              </a:rPr>
              <a:t>Rautava</a:t>
            </a:r>
            <a:r>
              <a:rPr lang="en-US" sz="1200" baseline="30000" dirty="0">
                <a:solidFill>
                  <a:schemeClr val="bg1"/>
                </a:solidFill>
                <a:latin typeface="Calibri"/>
              </a:rPr>
              <a:t>-Nurmi </a:t>
            </a:r>
            <a:r>
              <a:rPr lang="en-US" sz="1200" baseline="30000" dirty="0" err="1">
                <a:solidFill>
                  <a:schemeClr val="bg1"/>
                </a:solidFill>
                <a:latin typeface="Calibri"/>
              </a:rPr>
              <a:t>ym</a:t>
            </a:r>
            <a:r>
              <a:rPr lang="en-US" sz="1200" baseline="30000" dirty="0">
                <a:solidFill>
                  <a:schemeClr val="bg1"/>
                </a:solidFill>
                <a:latin typeface="Calibri"/>
              </a:rPr>
              <a:t>. 2020</a:t>
            </a:r>
            <a:endParaRPr lang="fi-FI" sz="1200" dirty="0">
              <a:solidFill>
                <a:schemeClr val="bg1"/>
              </a:solidFill>
            </a:endParaRPr>
          </a:p>
        </p:txBody>
      </p:sp>
      <p:sp>
        <p:nvSpPr>
          <p:cNvPr id="7" name="Tekstiruutu 6">
            <a:extLst>
              <a:ext uri="{FF2B5EF4-FFF2-40B4-BE49-F238E27FC236}">
                <a16:creationId xmlns:a16="http://schemas.microsoft.com/office/drawing/2014/main" id="{1B82C31C-8570-8400-AFA0-80341393F087}"/>
              </a:ext>
            </a:extLst>
          </p:cNvPr>
          <p:cNvSpPr txBox="1"/>
          <p:nvPr/>
        </p:nvSpPr>
        <p:spPr>
          <a:xfrm>
            <a:off x="297713" y="298961"/>
            <a:ext cx="1116753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800" b="1">
                <a:solidFill>
                  <a:schemeClr val="bg1">
                    <a:lumMod val="95000"/>
                    <a:lumOff val="5000"/>
                  </a:schemeClr>
                </a:solidFill>
                <a:latin typeface="Calibri"/>
                <a:cs typeface="Calibri"/>
              </a:rPr>
              <a:t>LAKI SOSIAALI- JA TERVEYDEHUOLLON ASIAKASTIETOJEN SÄHKÖISESTÄ KÄSITTELYSTÄ (159/2007, PÄIVITYS 2010)</a:t>
            </a:r>
          </a:p>
        </p:txBody>
      </p:sp>
      <p:pic>
        <p:nvPicPr>
          <p:cNvPr id="5" name="Picture 4" descr="Person using digital tablet">
            <a:extLst>
              <a:ext uri="{FF2B5EF4-FFF2-40B4-BE49-F238E27FC236}">
                <a16:creationId xmlns:a16="http://schemas.microsoft.com/office/drawing/2014/main" id="{A7504D7B-EEC0-A5C8-45C1-D5D66A9646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7606" y="1892808"/>
            <a:ext cx="3811187" cy="2542032"/>
          </a:xfrm>
          <a:prstGeom prst="rect">
            <a:avLst/>
          </a:prstGeom>
        </p:spPr>
      </p:pic>
      <p:sp>
        <p:nvSpPr>
          <p:cNvPr id="6" name="TextBox 5">
            <a:extLst>
              <a:ext uri="{FF2B5EF4-FFF2-40B4-BE49-F238E27FC236}">
                <a16:creationId xmlns:a16="http://schemas.microsoft.com/office/drawing/2014/main" id="{3BF37F42-2444-B8DC-12DE-C08FFD2B06BB}"/>
              </a:ext>
            </a:extLst>
          </p:cNvPr>
          <p:cNvSpPr txBox="1"/>
          <p:nvPr/>
        </p:nvSpPr>
        <p:spPr>
          <a:xfrm>
            <a:off x="7406640" y="4434840"/>
            <a:ext cx="2304288" cy="215444"/>
          </a:xfrm>
          <a:prstGeom prst="rect">
            <a:avLst/>
          </a:prstGeom>
          <a:noFill/>
        </p:spPr>
        <p:txBody>
          <a:bodyPr wrap="square" rtlCol="0">
            <a:spAutoFit/>
          </a:bodyPr>
          <a:lstStyle/>
          <a:p>
            <a:pPr algn="ctr"/>
            <a:r>
              <a:rPr lang="en-US" sz="800" dirty="0" err="1">
                <a:solidFill>
                  <a:schemeClr val="bg1"/>
                </a:solidFill>
              </a:rPr>
              <a:t>Powerpoint</a:t>
            </a:r>
            <a:r>
              <a:rPr lang="en-US" sz="800" dirty="0">
                <a:solidFill>
                  <a:schemeClr val="bg1"/>
                </a:solidFill>
              </a:rPr>
              <a:t> stock photo</a:t>
            </a:r>
            <a:endParaRPr lang="en-FI" sz="800" dirty="0">
              <a:solidFill>
                <a:schemeClr val="bg1"/>
              </a:solidFill>
            </a:endParaRPr>
          </a:p>
        </p:txBody>
      </p:sp>
    </p:spTree>
    <p:extLst>
      <p:ext uri="{BB962C8B-B14F-4D97-AF65-F5344CB8AC3E}">
        <p14:creationId xmlns:p14="http://schemas.microsoft.com/office/powerpoint/2010/main" val="1474681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05428-CD66-0366-6202-A888F7805055}"/>
              </a:ext>
            </a:extLst>
          </p:cNvPr>
          <p:cNvSpPr>
            <a:spLocks noGrp="1"/>
          </p:cNvSpPr>
          <p:nvPr>
            <p:ph type="title"/>
          </p:nvPr>
        </p:nvSpPr>
        <p:spPr>
          <a:xfrm>
            <a:off x="604049" y="137437"/>
            <a:ext cx="9238434" cy="530988"/>
          </a:xfrm>
        </p:spPr>
        <p:txBody>
          <a:bodyPr/>
          <a:lstStyle/>
          <a:p>
            <a:r>
              <a:rPr lang="fi-FI" sz="2400" dirty="0">
                <a:solidFill>
                  <a:schemeClr val="bg1"/>
                </a:solidFill>
                <a:latin typeface="Calibri"/>
                <a:ea typeface="Calibri"/>
                <a:cs typeface="Calibri"/>
              </a:rPr>
              <a:t>Rikoslaki 19.12.1889/39</a:t>
            </a:r>
            <a:endParaRPr lang="en-US" sz="2400" dirty="0">
              <a:solidFill>
                <a:schemeClr val="bg1"/>
              </a:solidFill>
              <a:latin typeface="Calibri"/>
              <a:ea typeface="Calibri"/>
              <a:cs typeface="Calibri"/>
            </a:endParaRPr>
          </a:p>
        </p:txBody>
      </p:sp>
      <p:sp>
        <p:nvSpPr>
          <p:cNvPr id="4" name="TextBox 3">
            <a:extLst>
              <a:ext uri="{FF2B5EF4-FFF2-40B4-BE49-F238E27FC236}">
                <a16:creationId xmlns:a16="http://schemas.microsoft.com/office/drawing/2014/main" id="{C86E38C2-5BB6-E94D-34CF-4C90DC4EED5D}"/>
              </a:ext>
            </a:extLst>
          </p:cNvPr>
          <p:cNvSpPr txBox="1"/>
          <p:nvPr/>
        </p:nvSpPr>
        <p:spPr>
          <a:xfrm>
            <a:off x="604049" y="1066799"/>
            <a:ext cx="3766456" cy="51271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a:lnSpc>
                <a:spcPct val="150000"/>
              </a:lnSpc>
              <a:spcAft>
                <a:spcPts val="400"/>
              </a:spcAft>
            </a:pPr>
            <a:r>
              <a:rPr lang="fi-FI" sz="1600">
                <a:solidFill>
                  <a:schemeClr val="bg1"/>
                </a:solidFill>
                <a:latin typeface="Calibri"/>
                <a:ea typeface="Calibri"/>
                <a:cs typeface="Arial"/>
              </a:rPr>
              <a:t>Rikoslaki 39, luku 28</a:t>
            </a:r>
            <a:r>
              <a:rPr lang="en-US" sz="1600">
                <a:solidFill>
                  <a:schemeClr val="bg1"/>
                </a:solidFill>
                <a:latin typeface="Calibri"/>
                <a:ea typeface="Calibri"/>
                <a:cs typeface="Arial"/>
              </a:rPr>
              <a:t>​</a:t>
            </a:r>
            <a:endParaRPr lang="en-US" sz="1600">
              <a:solidFill>
                <a:schemeClr val="bg1"/>
              </a:solidFill>
              <a:latin typeface="Calibri"/>
              <a:ea typeface="Calibri"/>
              <a:cs typeface="Calibri"/>
            </a:endParaRPr>
          </a:p>
          <a:p>
            <a:pPr>
              <a:lnSpc>
                <a:spcPct val="150000"/>
              </a:lnSpc>
              <a:spcAft>
                <a:spcPts val="400"/>
              </a:spcAft>
            </a:pPr>
            <a:r>
              <a:rPr lang="fi-FI" sz="1200" b="1">
                <a:solidFill>
                  <a:schemeClr val="bg1"/>
                </a:solidFill>
                <a:latin typeface="Calibri"/>
                <a:ea typeface="Calibri"/>
                <a:cs typeface="Arial"/>
              </a:rPr>
              <a:t>7§ Luvaton käyttö</a:t>
            </a:r>
            <a:r>
              <a:rPr lang="en-US" sz="1200">
                <a:solidFill>
                  <a:schemeClr val="bg1"/>
                </a:solidFill>
                <a:latin typeface="Calibri"/>
                <a:ea typeface="Calibri"/>
                <a:cs typeface="Arial"/>
              </a:rPr>
              <a:t>​</a:t>
            </a:r>
          </a:p>
          <a:p>
            <a:pPr>
              <a:lnSpc>
                <a:spcPct val="150000"/>
              </a:lnSpc>
              <a:spcAft>
                <a:spcPts val="400"/>
              </a:spcAft>
            </a:pPr>
            <a:r>
              <a:rPr lang="fi-FI" sz="1200" b="1">
                <a:solidFill>
                  <a:schemeClr val="bg1"/>
                </a:solidFill>
                <a:latin typeface="Calibri"/>
                <a:ea typeface="Calibri"/>
                <a:cs typeface="Arial"/>
              </a:rPr>
              <a:t>8§ Törkeä luvaton käyttö</a:t>
            </a:r>
            <a:r>
              <a:rPr lang="en-US" sz="1200">
                <a:solidFill>
                  <a:schemeClr val="bg1"/>
                </a:solidFill>
                <a:latin typeface="Calibri"/>
                <a:ea typeface="Calibri"/>
                <a:cs typeface="Arial"/>
              </a:rPr>
              <a:t>​</a:t>
            </a:r>
          </a:p>
          <a:p>
            <a:pPr>
              <a:lnSpc>
                <a:spcPct val="150000"/>
              </a:lnSpc>
              <a:spcAft>
                <a:spcPts val="400"/>
              </a:spcAft>
            </a:pPr>
            <a:r>
              <a:rPr lang="fi-FI" sz="1200" b="1">
                <a:solidFill>
                  <a:schemeClr val="bg1"/>
                </a:solidFill>
                <a:latin typeface="Calibri"/>
                <a:ea typeface="Calibri"/>
                <a:cs typeface="Arial"/>
              </a:rPr>
              <a:t>9§ Lievä luvaton käyttö</a:t>
            </a:r>
            <a:r>
              <a:rPr lang="en-US" sz="1200">
                <a:solidFill>
                  <a:schemeClr val="bg1"/>
                </a:solidFill>
                <a:latin typeface="Calibri"/>
                <a:ea typeface="Calibri"/>
                <a:cs typeface="Arial"/>
              </a:rPr>
              <a:t>​</a:t>
            </a:r>
          </a:p>
          <a:p>
            <a:pPr>
              <a:lnSpc>
                <a:spcPct val="150000"/>
              </a:lnSpc>
              <a:spcAft>
                <a:spcPts val="400"/>
              </a:spcAft>
            </a:pPr>
            <a:r>
              <a:rPr lang="fi-FI" sz="1200" b="1">
                <a:solidFill>
                  <a:schemeClr val="bg1"/>
                </a:solidFill>
                <a:latin typeface="Calibri"/>
                <a:ea typeface="Calibri"/>
                <a:cs typeface="Arial"/>
              </a:rPr>
              <a:t>12a§ Murtovälineen hallussapito</a:t>
            </a:r>
            <a:r>
              <a:rPr lang="en-US" sz="1200">
                <a:solidFill>
                  <a:schemeClr val="bg1"/>
                </a:solidFill>
                <a:latin typeface="Calibri"/>
                <a:ea typeface="Calibri"/>
                <a:cs typeface="Arial"/>
              </a:rPr>
              <a:t>​</a:t>
            </a:r>
          </a:p>
          <a:p>
            <a:pPr marL="228600">
              <a:lnSpc>
                <a:spcPct val="150000"/>
              </a:lnSpc>
              <a:spcAft>
                <a:spcPts val="400"/>
              </a:spcAft>
              <a:buFont typeface=""/>
              <a:buChar char="•"/>
            </a:pPr>
            <a:r>
              <a:rPr lang="fi-FI" sz="1200">
                <a:solidFill>
                  <a:schemeClr val="bg1"/>
                </a:solidFill>
                <a:latin typeface="Calibri"/>
                <a:ea typeface="Calibri"/>
                <a:cs typeface="Arial"/>
              </a:rPr>
              <a:t>Rikoslaki 39, luku 34</a:t>
            </a:r>
            <a:r>
              <a:rPr lang="en-US" sz="1200">
                <a:solidFill>
                  <a:schemeClr val="bg1"/>
                </a:solidFill>
                <a:latin typeface="Calibri"/>
                <a:ea typeface="Calibri"/>
                <a:cs typeface="Arial"/>
              </a:rPr>
              <a:t>​</a:t>
            </a:r>
          </a:p>
          <a:p>
            <a:pPr>
              <a:lnSpc>
                <a:spcPct val="150000"/>
              </a:lnSpc>
              <a:spcAft>
                <a:spcPts val="400"/>
              </a:spcAft>
            </a:pPr>
            <a:r>
              <a:rPr lang="fi-FI" sz="1200" b="1">
                <a:solidFill>
                  <a:schemeClr val="bg1"/>
                </a:solidFill>
                <a:latin typeface="Calibri"/>
                <a:ea typeface="Calibri"/>
                <a:cs typeface="Arial"/>
              </a:rPr>
              <a:t>9a§ Vaaran aiheuttaminen tietojenkäsittelylle</a:t>
            </a:r>
            <a:r>
              <a:rPr lang="en-US" sz="1200">
                <a:solidFill>
                  <a:schemeClr val="bg1"/>
                </a:solidFill>
                <a:latin typeface="Calibri"/>
                <a:ea typeface="Calibri"/>
                <a:cs typeface="Arial"/>
              </a:rPr>
              <a:t>​</a:t>
            </a:r>
          </a:p>
          <a:p>
            <a:pPr>
              <a:lnSpc>
                <a:spcPct val="150000"/>
              </a:lnSpc>
              <a:spcAft>
                <a:spcPts val="400"/>
              </a:spcAft>
            </a:pPr>
            <a:r>
              <a:rPr lang="fi-FI" sz="1200" b="1">
                <a:solidFill>
                  <a:schemeClr val="bg1"/>
                </a:solidFill>
                <a:latin typeface="Calibri"/>
                <a:ea typeface="Calibri"/>
                <a:cs typeface="Arial"/>
              </a:rPr>
              <a:t>9b§ Tietoverkkorikosvälineen hallussapito</a:t>
            </a:r>
            <a:r>
              <a:rPr lang="en-US" sz="1200">
                <a:solidFill>
                  <a:schemeClr val="bg1"/>
                </a:solidFill>
                <a:latin typeface="Calibri"/>
                <a:ea typeface="Calibri"/>
                <a:cs typeface="Arial"/>
              </a:rPr>
              <a:t>​</a:t>
            </a:r>
          </a:p>
          <a:p>
            <a:pPr marL="228600">
              <a:lnSpc>
                <a:spcPct val="150000"/>
              </a:lnSpc>
              <a:spcAft>
                <a:spcPts val="400"/>
              </a:spcAft>
              <a:buFont typeface=""/>
              <a:buChar char="•"/>
            </a:pPr>
            <a:r>
              <a:rPr lang="fi-FI" sz="1200">
                <a:solidFill>
                  <a:schemeClr val="bg1"/>
                </a:solidFill>
                <a:latin typeface="Calibri"/>
                <a:ea typeface="Calibri"/>
                <a:cs typeface="Arial"/>
              </a:rPr>
              <a:t>Rikoslaki 39, luku 35</a:t>
            </a:r>
            <a:r>
              <a:rPr lang="en-US" sz="1200">
                <a:solidFill>
                  <a:schemeClr val="bg1"/>
                </a:solidFill>
                <a:latin typeface="Calibri"/>
                <a:ea typeface="Calibri"/>
                <a:cs typeface="Arial"/>
              </a:rPr>
              <a:t>​</a:t>
            </a:r>
          </a:p>
          <a:p>
            <a:pPr>
              <a:lnSpc>
                <a:spcPct val="150000"/>
              </a:lnSpc>
              <a:spcAft>
                <a:spcPts val="400"/>
              </a:spcAft>
            </a:pPr>
            <a:r>
              <a:rPr lang="fi-FI" sz="1200" b="1">
                <a:solidFill>
                  <a:schemeClr val="bg1"/>
                </a:solidFill>
                <a:latin typeface="Calibri"/>
                <a:ea typeface="Calibri"/>
                <a:cs typeface="Arial"/>
              </a:rPr>
              <a:t>1§ Vahingonteko</a:t>
            </a:r>
            <a:r>
              <a:rPr lang="en-US" sz="1200">
                <a:solidFill>
                  <a:schemeClr val="bg1"/>
                </a:solidFill>
                <a:latin typeface="Calibri"/>
                <a:ea typeface="Calibri"/>
                <a:cs typeface="Arial"/>
              </a:rPr>
              <a:t>​</a:t>
            </a:r>
          </a:p>
          <a:p>
            <a:pPr>
              <a:lnSpc>
                <a:spcPct val="150000"/>
              </a:lnSpc>
              <a:spcAft>
                <a:spcPts val="400"/>
              </a:spcAft>
            </a:pPr>
            <a:r>
              <a:rPr lang="fi-FI" sz="1200" b="1">
                <a:solidFill>
                  <a:schemeClr val="bg1"/>
                </a:solidFill>
                <a:latin typeface="Calibri"/>
                <a:ea typeface="Calibri"/>
                <a:cs typeface="Arial"/>
              </a:rPr>
              <a:t>2§ Törkeä vahingonteko</a:t>
            </a:r>
            <a:r>
              <a:rPr lang="en-US" sz="1200">
                <a:solidFill>
                  <a:schemeClr val="bg1"/>
                </a:solidFill>
                <a:latin typeface="Calibri"/>
                <a:ea typeface="Calibri"/>
                <a:cs typeface="Arial"/>
              </a:rPr>
              <a:t>​</a:t>
            </a:r>
          </a:p>
          <a:p>
            <a:pPr>
              <a:lnSpc>
                <a:spcPct val="150000"/>
              </a:lnSpc>
              <a:spcAft>
                <a:spcPts val="400"/>
              </a:spcAft>
            </a:pPr>
            <a:r>
              <a:rPr lang="fi-FI" sz="1200" b="1">
                <a:solidFill>
                  <a:schemeClr val="bg1"/>
                </a:solidFill>
                <a:latin typeface="Calibri"/>
                <a:ea typeface="Calibri"/>
                <a:cs typeface="Arial"/>
              </a:rPr>
              <a:t>3§ Lievä vahingonteko</a:t>
            </a:r>
            <a:r>
              <a:rPr lang="en-US" sz="1200">
                <a:solidFill>
                  <a:schemeClr val="bg1"/>
                </a:solidFill>
                <a:latin typeface="Calibri"/>
                <a:ea typeface="Calibri"/>
                <a:cs typeface="Arial"/>
              </a:rPr>
              <a:t>​</a:t>
            </a:r>
          </a:p>
          <a:p>
            <a:pPr>
              <a:lnSpc>
                <a:spcPct val="150000"/>
              </a:lnSpc>
              <a:spcAft>
                <a:spcPts val="400"/>
              </a:spcAft>
            </a:pPr>
            <a:r>
              <a:rPr lang="fi-FI" sz="1200" b="1">
                <a:solidFill>
                  <a:schemeClr val="bg1"/>
                </a:solidFill>
                <a:latin typeface="Calibri"/>
                <a:ea typeface="Calibri"/>
                <a:cs typeface="Arial"/>
              </a:rPr>
              <a:t>3a§ Datavahingonteko</a:t>
            </a:r>
            <a:r>
              <a:rPr lang="en-US" sz="1200">
                <a:solidFill>
                  <a:schemeClr val="bg1"/>
                </a:solidFill>
                <a:latin typeface="Calibri"/>
                <a:ea typeface="Calibri"/>
                <a:cs typeface="Arial"/>
              </a:rPr>
              <a:t>​</a:t>
            </a:r>
          </a:p>
          <a:p>
            <a:pPr>
              <a:lnSpc>
                <a:spcPct val="150000"/>
              </a:lnSpc>
              <a:spcAft>
                <a:spcPts val="400"/>
              </a:spcAft>
            </a:pPr>
            <a:r>
              <a:rPr lang="fi-FI" sz="1200" b="1">
                <a:solidFill>
                  <a:schemeClr val="bg1"/>
                </a:solidFill>
                <a:latin typeface="Calibri"/>
                <a:ea typeface="Calibri"/>
                <a:cs typeface="Arial"/>
              </a:rPr>
              <a:t>3b§ Törkeä datavahingonteko</a:t>
            </a:r>
            <a:r>
              <a:rPr lang="en-US" sz="1200">
                <a:solidFill>
                  <a:schemeClr val="bg1"/>
                </a:solidFill>
                <a:latin typeface="Calibri"/>
                <a:ea typeface="Calibri"/>
                <a:cs typeface="Arial"/>
              </a:rPr>
              <a:t>​</a:t>
            </a:r>
          </a:p>
          <a:p>
            <a:pPr>
              <a:lnSpc>
                <a:spcPct val="150000"/>
              </a:lnSpc>
              <a:spcAft>
                <a:spcPts val="400"/>
              </a:spcAft>
            </a:pPr>
            <a:r>
              <a:rPr lang="fi-FI" sz="1200" b="1">
                <a:solidFill>
                  <a:schemeClr val="bg1"/>
                </a:solidFill>
                <a:latin typeface="Calibri"/>
                <a:ea typeface="Calibri"/>
                <a:cs typeface="Arial"/>
              </a:rPr>
              <a:t>3c§ Lievä datavahingonteko</a:t>
            </a:r>
          </a:p>
        </p:txBody>
      </p:sp>
      <p:sp>
        <p:nvSpPr>
          <p:cNvPr id="5" name="TextBox 4">
            <a:extLst>
              <a:ext uri="{FF2B5EF4-FFF2-40B4-BE49-F238E27FC236}">
                <a16:creationId xmlns:a16="http://schemas.microsoft.com/office/drawing/2014/main" id="{3BBEB4F0-459F-3680-A640-4270FD3DF7C0}"/>
              </a:ext>
            </a:extLst>
          </p:cNvPr>
          <p:cNvSpPr txBox="1"/>
          <p:nvPr/>
        </p:nvSpPr>
        <p:spPr>
          <a:xfrm>
            <a:off x="5097127" y="1063750"/>
            <a:ext cx="4082142" cy="53882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a:lnSpc>
                <a:spcPct val="150000"/>
              </a:lnSpc>
              <a:spcAft>
                <a:spcPts val="600"/>
              </a:spcAft>
            </a:pPr>
            <a:r>
              <a:rPr lang="fi-FI" sz="1600" dirty="0">
                <a:solidFill>
                  <a:schemeClr val="bg1"/>
                </a:solidFill>
                <a:latin typeface="Calibri"/>
                <a:ea typeface="Calibri"/>
                <a:cs typeface="Arial"/>
              </a:rPr>
              <a:t>Rikoslaki 39, luku 38</a:t>
            </a:r>
            <a:r>
              <a:rPr lang="en-US" sz="1600" dirty="0">
                <a:solidFill>
                  <a:schemeClr val="bg1"/>
                </a:solidFill>
                <a:latin typeface="Calibri"/>
                <a:ea typeface="Calibri"/>
                <a:cs typeface="Arial"/>
              </a:rPr>
              <a:t>​</a:t>
            </a:r>
            <a:endParaRPr lang="en-US" sz="1600" dirty="0">
              <a:solidFill>
                <a:schemeClr val="bg1"/>
              </a:solidFill>
              <a:latin typeface="Calibri"/>
              <a:ea typeface="Calibri"/>
              <a:cs typeface="Calibri"/>
            </a:endParaRPr>
          </a:p>
          <a:p>
            <a:pPr>
              <a:lnSpc>
                <a:spcPct val="150000"/>
              </a:lnSpc>
              <a:spcAft>
                <a:spcPts val="600"/>
              </a:spcAft>
            </a:pPr>
            <a:r>
              <a:rPr lang="fi-FI" sz="1200" b="1" dirty="0">
                <a:solidFill>
                  <a:schemeClr val="bg1"/>
                </a:solidFill>
                <a:latin typeface="Calibri"/>
                <a:ea typeface="Calibri"/>
                <a:cs typeface="Arial"/>
              </a:rPr>
              <a:t>1§ Salassapitorikos</a:t>
            </a:r>
            <a:r>
              <a:rPr lang="en-US" sz="1200" dirty="0">
                <a:solidFill>
                  <a:schemeClr val="bg1"/>
                </a:solidFill>
                <a:latin typeface="Calibri"/>
                <a:ea typeface="Calibri"/>
                <a:cs typeface="Arial"/>
              </a:rPr>
              <a:t>​</a:t>
            </a:r>
          </a:p>
          <a:p>
            <a:pPr>
              <a:lnSpc>
                <a:spcPct val="150000"/>
              </a:lnSpc>
              <a:spcAft>
                <a:spcPts val="600"/>
              </a:spcAft>
            </a:pPr>
            <a:r>
              <a:rPr lang="fi-FI" sz="1200" b="1" dirty="0">
                <a:solidFill>
                  <a:schemeClr val="bg1"/>
                </a:solidFill>
                <a:latin typeface="Calibri"/>
                <a:ea typeface="Calibri"/>
                <a:cs typeface="Arial"/>
              </a:rPr>
              <a:t>2§ Salassapitorikkomus</a:t>
            </a:r>
            <a:r>
              <a:rPr lang="en-US" sz="1200" dirty="0">
                <a:solidFill>
                  <a:schemeClr val="bg1"/>
                </a:solidFill>
                <a:latin typeface="Calibri"/>
                <a:ea typeface="Calibri"/>
                <a:cs typeface="Arial"/>
              </a:rPr>
              <a:t>​</a:t>
            </a:r>
          </a:p>
          <a:p>
            <a:pPr>
              <a:lnSpc>
                <a:spcPct val="150000"/>
              </a:lnSpc>
              <a:spcAft>
                <a:spcPts val="600"/>
              </a:spcAft>
            </a:pPr>
            <a:r>
              <a:rPr lang="fi-FI" sz="1200" b="1" dirty="0">
                <a:solidFill>
                  <a:schemeClr val="bg1"/>
                </a:solidFill>
                <a:latin typeface="Calibri"/>
                <a:ea typeface="Calibri"/>
                <a:cs typeface="Arial"/>
              </a:rPr>
              <a:t>3§ Viestintäsalaisuuden loukkaus</a:t>
            </a:r>
            <a:r>
              <a:rPr lang="en-US" sz="1200" dirty="0">
                <a:solidFill>
                  <a:schemeClr val="bg1"/>
                </a:solidFill>
                <a:latin typeface="Calibri"/>
                <a:ea typeface="Calibri"/>
                <a:cs typeface="Arial"/>
              </a:rPr>
              <a:t>​</a:t>
            </a:r>
          </a:p>
          <a:p>
            <a:pPr>
              <a:lnSpc>
                <a:spcPct val="150000"/>
              </a:lnSpc>
              <a:spcAft>
                <a:spcPts val="600"/>
              </a:spcAft>
            </a:pPr>
            <a:r>
              <a:rPr lang="fi-FI" sz="1200" b="1" dirty="0">
                <a:solidFill>
                  <a:schemeClr val="bg1"/>
                </a:solidFill>
                <a:latin typeface="Calibri"/>
                <a:ea typeface="Calibri"/>
                <a:cs typeface="Arial"/>
              </a:rPr>
              <a:t>4§ Törkeä viestintäsalaisuuden loukkaus</a:t>
            </a:r>
            <a:r>
              <a:rPr lang="en-US" sz="1200" dirty="0">
                <a:solidFill>
                  <a:schemeClr val="bg1"/>
                </a:solidFill>
                <a:latin typeface="Calibri"/>
                <a:ea typeface="Calibri"/>
                <a:cs typeface="Arial"/>
              </a:rPr>
              <a:t>​</a:t>
            </a:r>
          </a:p>
          <a:p>
            <a:pPr>
              <a:lnSpc>
                <a:spcPct val="150000"/>
              </a:lnSpc>
              <a:spcAft>
                <a:spcPts val="600"/>
              </a:spcAft>
            </a:pPr>
            <a:r>
              <a:rPr lang="fi-FI" sz="1200" b="1" dirty="0">
                <a:solidFill>
                  <a:schemeClr val="bg1"/>
                </a:solidFill>
                <a:latin typeface="Calibri"/>
                <a:ea typeface="Calibri"/>
                <a:cs typeface="Arial"/>
              </a:rPr>
              <a:t>5§ Tietoliikenteen häirintä</a:t>
            </a:r>
            <a:r>
              <a:rPr lang="en-US" sz="1200" dirty="0">
                <a:solidFill>
                  <a:schemeClr val="bg1"/>
                </a:solidFill>
                <a:latin typeface="Calibri"/>
                <a:ea typeface="Calibri"/>
                <a:cs typeface="Arial"/>
              </a:rPr>
              <a:t>​</a:t>
            </a:r>
          </a:p>
          <a:p>
            <a:pPr>
              <a:lnSpc>
                <a:spcPct val="150000"/>
              </a:lnSpc>
              <a:spcAft>
                <a:spcPts val="600"/>
              </a:spcAft>
            </a:pPr>
            <a:r>
              <a:rPr lang="fi-FI" sz="1200" b="1" dirty="0">
                <a:solidFill>
                  <a:schemeClr val="bg1"/>
                </a:solidFill>
                <a:latin typeface="Calibri"/>
                <a:ea typeface="Calibri"/>
                <a:cs typeface="Arial"/>
              </a:rPr>
              <a:t>6§ Törkeä tietoliikenteen häirintä</a:t>
            </a:r>
            <a:r>
              <a:rPr lang="en-US" sz="1200" dirty="0">
                <a:solidFill>
                  <a:schemeClr val="bg1"/>
                </a:solidFill>
                <a:latin typeface="Calibri"/>
                <a:ea typeface="Calibri"/>
                <a:cs typeface="Arial"/>
              </a:rPr>
              <a:t>​</a:t>
            </a:r>
          </a:p>
          <a:p>
            <a:pPr>
              <a:lnSpc>
                <a:spcPct val="150000"/>
              </a:lnSpc>
              <a:spcAft>
                <a:spcPts val="600"/>
              </a:spcAft>
            </a:pPr>
            <a:r>
              <a:rPr lang="fi-FI" sz="1200" b="1" dirty="0">
                <a:solidFill>
                  <a:schemeClr val="bg1"/>
                </a:solidFill>
                <a:latin typeface="Calibri"/>
                <a:ea typeface="Calibri"/>
                <a:cs typeface="Arial"/>
              </a:rPr>
              <a:t>7§ Lievä tietoliikenteen häirintä</a:t>
            </a:r>
            <a:r>
              <a:rPr lang="en-US" sz="1200" dirty="0">
                <a:solidFill>
                  <a:schemeClr val="bg1"/>
                </a:solidFill>
                <a:latin typeface="Calibri"/>
                <a:ea typeface="Calibri"/>
                <a:cs typeface="Arial"/>
              </a:rPr>
              <a:t>​</a:t>
            </a:r>
          </a:p>
          <a:p>
            <a:pPr>
              <a:lnSpc>
                <a:spcPct val="150000"/>
              </a:lnSpc>
              <a:spcAft>
                <a:spcPts val="600"/>
              </a:spcAft>
            </a:pPr>
            <a:r>
              <a:rPr lang="fi-FI" sz="1200" b="1" dirty="0">
                <a:solidFill>
                  <a:schemeClr val="bg1"/>
                </a:solidFill>
                <a:latin typeface="Calibri"/>
                <a:ea typeface="Calibri"/>
                <a:cs typeface="Arial"/>
              </a:rPr>
              <a:t>7a§ Tietojärjestelmän häirintä</a:t>
            </a:r>
            <a:r>
              <a:rPr lang="en-US" sz="1200" dirty="0">
                <a:solidFill>
                  <a:schemeClr val="bg1"/>
                </a:solidFill>
                <a:latin typeface="Calibri"/>
                <a:ea typeface="Calibri"/>
                <a:cs typeface="Arial"/>
              </a:rPr>
              <a:t>​</a:t>
            </a:r>
          </a:p>
          <a:p>
            <a:pPr>
              <a:lnSpc>
                <a:spcPct val="150000"/>
              </a:lnSpc>
              <a:spcAft>
                <a:spcPts val="600"/>
              </a:spcAft>
            </a:pPr>
            <a:r>
              <a:rPr lang="fi-FI" sz="1200" b="1" dirty="0">
                <a:solidFill>
                  <a:schemeClr val="bg1"/>
                </a:solidFill>
                <a:latin typeface="Calibri"/>
                <a:ea typeface="Calibri"/>
                <a:cs typeface="Arial"/>
              </a:rPr>
              <a:t>7b§ Törkeä tietojärjestelmän häirintä</a:t>
            </a:r>
            <a:r>
              <a:rPr lang="en-US" sz="1200" dirty="0">
                <a:solidFill>
                  <a:schemeClr val="bg1"/>
                </a:solidFill>
                <a:latin typeface="Calibri"/>
                <a:ea typeface="Calibri"/>
                <a:cs typeface="Arial"/>
              </a:rPr>
              <a:t>​</a:t>
            </a:r>
          </a:p>
          <a:p>
            <a:pPr>
              <a:lnSpc>
                <a:spcPct val="150000"/>
              </a:lnSpc>
              <a:spcAft>
                <a:spcPts val="600"/>
              </a:spcAft>
            </a:pPr>
            <a:r>
              <a:rPr lang="fi-FI" sz="1200" b="1" dirty="0">
                <a:solidFill>
                  <a:schemeClr val="bg1"/>
                </a:solidFill>
                <a:latin typeface="Calibri"/>
                <a:ea typeface="Calibri"/>
                <a:cs typeface="Arial"/>
              </a:rPr>
              <a:t>8§ Tietomurto</a:t>
            </a:r>
            <a:r>
              <a:rPr lang="en-US" sz="1200" dirty="0">
                <a:solidFill>
                  <a:schemeClr val="bg1"/>
                </a:solidFill>
                <a:latin typeface="Calibri"/>
                <a:ea typeface="Calibri"/>
                <a:cs typeface="Arial"/>
              </a:rPr>
              <a:t>​</a:t>
            </a:r>
          </a:p>
          <a:p>
            <a:pPr>
              <a:lnSpc>
                <a:spcPct val="150000"/>
              </a:lnSpc>
              <a:spcAft>
                <a:spcPts val="600"/>
              </a:spcAft>
            </a:pPr>
            <a:r>
              <a:rPr lang="fi-FI" sz="1200" b="1" dirty="0">
                <a:solidFill>
                  <a:schemeClr val="bg1"/>
                </a:solidFill>
                <a:latin typeface="Calibri"/>
                <a:ea typeface="Calibri"/>
                <a:cs typeface="Arial"/>
              </a:rPr>
              <a:t>8a§ Törkeä tietomurto</a:t>
            </a:r>
            <a:r>
              <a:rPr lang="en-US" sz="1200" dirty="0">
                <a:solidFill>
                  <a:schemeClr val="bg1"/>
                </a:solidFill>
                <a:latin typeface="Calibri"/>
                <a:ea typeface="Calibri"/>
                <a:cs typeface="Arial"/>
              </a:rPr>
              <a:t>​</a:t>
            </a:r>
          </a:p>
          <a:p>
            <a:pPr>
              <a:lnSpc>
                <a:spcPct val="150000"/>
              </a:lnSpc>
              <a:spcAft>
                <a:spcPts val="600"/>
              </a:spcAft>
            </a:pPr>
            <a:r>
              <a:rPr lang="fi-FI" sz="1200" b="1" dirty="0">
                <a:solidFill>
                  <a:schemeClr val="bg1"/>
                </a:solidFill>
                <a:latin typeface="Calibri"/>
                <a:ea typeface="Calibri"/>
                <a:cs typeface="Arial"/>
              </a:rPr>
              <a:t>8b§ Suojauksen purkujärjestelmärikos</a:t>
            </a:r>
            <a:r>
              <a:rPr lang="en-US" sz="1200" dirty="0">
                <a:solidFill>
                  <a:schemeClr val="bg1"/>
                </a:solidFill>
                <a:latin typeface="Calibri"/>
                <a:ea typeface="Calibri"/>
                <a:cs typeface="Arial"/>
              </a:rPr>
              <a:t>​</a:t>
            </a:r>
          </a:p>
          <a:p>
            <a:pPr>
              <a:lnSpc>
                <a:spcPct val="150000"/>
              </a:lnSpc>
              <a:spcAft>
                <a:spcPts val="600"/>
              </a:spcAft>
            </a:pPr>
            <a:r>
              <a:rPr lang="fi-FI" sz="1200" b="1" dirty="0">
                <a:solidFill>
                  <a:schemeClr val="bg1"/>
                </a:solidFill>
                <a:latin typeface="Calibri"/>
                <a:ea typeface="Calibri"/>
                <a:cs typeface="Arial"/>
              </a:rPr>
              <a:t>9§ Tietosuojarikos</a:t>
            </a:r>
            <a:r>
              <a:rPr lang="en-US" sz="1200" dirty="0">
                <a:solidFill>
                  <a:schemeClr val="bg1"/>
                </a:solidFill>
                <a:latin typeface="Calibri"/>
                <a:ea typeface="Calibri"/>
                <a:cs typeface="Arial"/>
              </a:rPr>
              <a:t>​</a:t>
            </a:r>
          </a:p>
          <a:p>
            <a:pPr>
              <a:lnSpc>
                <a:spcPct val="150000"/>
              </a:lnSpc>
              <a:spcAft>
                <a:spcPts val="600"/>
              </a:spcAft>
            </a:pPr>
            <a:r>
              <a:rPr lang="fi-FI" sz="1200" b="1" dirty="0">
                <a:solidFill>
                  <a:schemeClr val="bg1"/>
                </a:solidFill>
                <a:latin typeface="Calibri"/>
                <a:ea typeface="Calibri"/>
                <a:cs typeface="Arial"/>
              </a:rPr>
              <a:t>9a§ Identiteettivarkaus</a:t>
            </a:r>
          </a:p>
        </p:txBody>
      </p:sp>
      <p:pic>
        <p:nvPicPr>
          <p:cNvPr id="6" name="Picture 5" descr="Gavel resting on block">
            <a:extLst>
              <a:ext uri="{FF2B5EF4-FFF2-40B4-BE49-F238E27FC236}">
                <a16:creationId xmlns:a16="http://schemas.microsoft.com/office/drawing/2014/main" id="{8E5123AE-4348-0379-A9BE-975BB7077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5360" y="2074019"/>
            <a:ext cx="2992591" cy="1995061"/>
          </a:xfrm>
          <a:prstGeom prst="rect">
            <a:avLst/>
          </a:prstGeom>
          <a:ln>
            <a:solidFill>
              <a:srgbClr val="00B0F0"/>
            </a:solidFill>
          </a:ln>
        </p:spPr>
      </p:pic>
      <p:sp>
        <p:nvSpPr>
          <p:cNvPr id="8" name="TextBox 7">
            <a:extLst>
              <a:ext uri="{FF2B5EF4-FFF2-40B4-BE49-F238E27FC236}">
                <a16:creationId xmlns:a16="http://schemas.microsoft.com/office/drawing/2014/main" id="{8E537D28-4E14-873C-B0EC-E4B81F880463}"/>
              </a:ext>
            </a:extLst>
          </p:cNvPr>
          <p:cNvSpPr txBox="1"/>
          <p:nvPr/>
        </p:nvSpPr>
        <p:spPr>
          <a:xfrm>
            <a:off x="8520030" y="4069080"/>
            <a:ext cx="3509010" cy="247440"/>
          </a:xfrm>
          <a:prstGeom prst="rect">
            <a:avLst/>
          </a:prstGeom>
          <a:noFill/>
        </p:spPr>
        <p:txBody>
          <a:bodyPr wrap="square">
            <a:spAutoFit/>
          </a:bodyPr>
          <a:lstStyle/>
          <a:p>
            <a:pPr>
              <a:lnSpc>
                <a:spcPct val="120000"/>
              </a:lnSpc>
              <a:spcAft>
                <a:spcPts val="600"/>
              </a:spcAft>
            </a:pPr>
            <a:r>
              <a:rPr lang="fi-FI" sz="900" dirty="0">
                <a:solidFill>
                  <a:schemeClr val="bg1"/>
                </a:solidFill>
                <a:latin typeface="Calibri" panose="020F0502020204030204" pitchFamily="34" charset="0"/>
                <a:ea typeface="Calibri" panose="020F0502020204030204" pitchFamily="34" charset="0"/>
                <a:cs typeface="Calibri" panose="020F0502020204030204" pitchFamily="34" charset="0"/>
              </a:rPr>
              <a:t>Lähde: Power Point </a:t>
            </a:r>
            <a:r>
              <a:rPr lang="fi-FI" sz="900" dirty="0" err="1">
                <a:solidFill>
                  <a:schemeClr val="bg1"/>
                </a:solidFill>
                <a:latin typeface="Calibri" panose="020F0502020204030204" pitchFamily="34" charset="0"/>
                <a:ea typeface="Calibri" panose="020F0502020204030204" pitchFamily="34" charset="0"/>
                <a:cs typeface="Calibri" panose="020F0502020204030204" pitchFamily="34" charset="0"/>
              </a:rPr>
              <a:t>Stock</a:t>
            </a:r>
            <a:r>
              <a:rPr lang="fi-FI" sz="9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fi-FI" sz="900" dirty="0" err="1">
                <a:solidFill>
                  <a:schemeClr val="bg1"/>
                </a:solidFill>
                <a:latin typeface="Calibri" panose="020F0502020204030204" pitchFamily="34" charset="0"/>
                <a:ea typeface="Calibri" panose="020F0502020204030204" pitchFamily="34" charset="0"/>
                <a:cs typeface="Calibri" panose="020F0502020204030204" pitchFamily="34" charset="0"/>
              </a:rPr>
              <a:t>Images</a:t>
            </a:r>
            <a:endParaRPr lang="fi-FI" sz="9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4950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5EFB02CF-B36E-9B9E-8D5B-2D2ED5284618}"/>
              </a:ext>
            </a:extLst>
          </p:cNvPr>
          <p:cNvSpPr txBox="1"/>
          <p:nvPr/>
        </p:nvSpPr>
        <p:spPr>
          <a:xfrm>
            <a:off x="596900" y="796437"/>
            <a:ext cx="10998199"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sz="2400" dirty="0">
                <a:solidFill>
                  <a:schemeClr val="bg1"/>
                </a:solidFill>
                <a:latin typeface="Calibri"/>
                <a:cs typeface="Calibri"/>
              </a:rPr>
              <a:t>LÄHTEET</a:t>
            </a:r>
          </a:p>
          <a:p>
            <a:endParaRPr lang="fi-FI" dirty="0"/>
          </a:p>
          <a:p>
            <a:r>
              <a:rPr lang="fi-FI"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Andreasson</a:t>
            </a:r>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rPr>
              <a:t> A. 2023. Tietosuoja terveydenhuollossa. Oppiportti-verkkokurssi. Duodecim Oy. </a:t>
            </a:r>
          </a:p>
          <a:p>
            <a:endParaRPr lang="fi-FI" sz="1000" dirty="0">
              <a:latin typeface="Calibri" panose="020F0502020204030204" pitchFamily="34" charset="0"/>
              <a:ea typeface="Calibri" panose="020F0502020204030204" pitchFamily="34" charset="0"/>
              <a:cs typeface="Calibri" panose="020F0502020204030204" pitchFamily="34" charset="0"/>
            </a:endParaRPr>
          </a:p>
          <a:p>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rPr>
              <a:t>Blomqvist M., Rummukainen T., Sainio T., Simola T. &amp; </a:t>
            </a:r>
            <a:r>
              <a:rPr lang="fi-FI"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Tyrisevä-Ryösö</a:t>
            </a:r>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rPr>
              <a:t> M. 2022. Hoitotyön perusosaaminen. Sanoma Pro Oy. Helsinki.</a:t>
            </a:r>
          </a:p>
          <a:p>
            <a:endParaRPr lang="fi-FI" sz="1000" dirty="0">
              <a:latin typeface="Calibri" panose="020F0502020204030204" pitchFamily="34" charset="0"/>
              <a:ea typeface="Calibri" panose="020F0502020204030204" pitchFamily="34" charset="0"/>
              <a:cs typeface="Calibri" panose="020F0502020204030204" pitchFamily="34" charset="0"/>
            </a:endParaRPr>
          </a:p>
          <a:p>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rPr>
              <a:t>Norja S., Kellomäki T., Nykänen R., Vepsäläinen P. &amp; </a:t>
            </a:r>
            <a:r>
              <a:rPr lang="fi-FI"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Radi</a:t>
            </a:r>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rPr>
              <a:t> H. 2019. Päivitetty 2024. Tietoturva sosiaali- ja terveydenhuollossa. Oppiportti-verkkokurssi. Duodecim Oy.</a:t>
            </a:r>
          </a:p>
          <a:p>
            <a:endPar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rPr>
              <a:t>Kanta. 2024. Saatavissa: </a:t>
            </a:r>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Mitä Kanta-palvelut ovat? - Kansalaiset - Kanta.fi</a:t>
            </a:r>
            <a:endPar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fi-FI" sz="10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hlinkClick r:id="rId3" invalidUrl="http://">
                <a:extLst>
                  <a:ext uri="{A12FA001-AC4F-418D-AE19-62706E023703}">
                    <ahyp:hlinkClr xmlns:ahyp="http://schemas.microsoft.com/office/drawing/2018/hyperlinkcolor" val="tx"/>
                  </a:ext>
                </a:extLst>
              </a:hlinkClick>
            </a:endParaRPr>
          </a:p>
          <a:p>
            <a:r>
              <a:rPr lang="fi-FI"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Rautava</a:t>
            </a:r>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rPr>
              <a:t>-Nurmi H., Westergård A., Henttonen T., Ojala M. &amp; Vuorinen S. 2020. Hoitotyön taidot ja toiminnot. Sanoma Pro Oy. Helsinki.</a:t>
            </a:r>
          </a:p>
          <a:p>
            <a:endParaRPr lang="fi-FI" sz="1000" dirty="0">
              <a:latin typeface="Calibri" panose="020F0502020204030204" pitchFamily="34" charset="0"/>
              <a:ea typeface="Calibri" panose="020F0502020204030204" pitchFamily="34" charset="0"/>
              <a:cs typeface="Calibri" panose="020F0502020204030204" pitchFamily="34" charset="0"/>
            </a:endParaRPr>
          </a:p>
          <a:p>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rPr>
              <a:t>Sairaanhoitajat. 2021. Sairaanhoitajaliiton digitaalisten sosiaali- ja terveyspalveluiden strategia. Saatavissa: </a:t>
            </a:r>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Sairaanhoitajaliiton digitaalisten sosiaali- ja terveyspalveluiden strategia, E-</a:t>
            </a:r>
            <a:r>
              <a:rPr lang="fi-FI" sz="1000" dirty="0" err="1">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health</a:t>
            </a:r>
            <a:endPar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rPr>
              <a:t>STM. 2012. potilasasiakirjojen laatiminen ja käsittely. Opas terveydenhuollolle. Sosiaali- ja terveysministeriö. Sosiaali- ja terveysministeriön julkaisuja 2012:4. Viitattu 18.10.2024. </a:t>
            </a:r>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https://julkaisut.valtioneuvosto.fi/bitstream/handle/10024/72897/URN%3aNBN%3afi-fe201504225719.pdf?sequence=1&amp;isAllowed=y</a:t>
            </a:r>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endParaRPr lang="fi-FI" sz="1000" dirty="0">
              <a:latin typeface="Calibri" panose="020F0502020204030204" pitchFamily="34" charset="0"/>
              <a:ea typeface="Calibri" panose="020F0502020204030204" pitchFamily="34" charset="0"/>
              <a:cs typeface="Calibri" panose="020F0502020204030204" pitchFamily="34" charset="0"/>
            </a:endParaRPr>
          </a:p>
          <a:p>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rPr>
              <a:t>Finlex. 1889, Rikoslaki 39/1889. Saatavissa: </a:t>
            </a:r>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Rikoslaki | 39/1889 | Lainsäädäntö | Finlex</a:t>
            </a:r>
            <a:endPar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rPr>
              <a:t>Finlex. 2022. Sosiaali- ja terveysministeriön asetus potilasasiakirjoista 94/2022. Saatavissa: </a:t>
            </a:r>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Sosiaali- ja terveysministeriön asetus… 94/2022 - Säädökset alkuperäisinä - FINLEX ®</a:t>
            </a:r>
            <a:endPar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8" invalidUrl="http://">
                <a:extLst>
                  <a:ext uri="{A12FA001-AC4F-418D-AE19-62706E023703}">
                    <ahyp:hlinkClr xmlns:ahyp="http://schemas.microsoft.com/office/drawing/2018/hyperlinkcolor" val="tx"/>
                  </a:ext>
                </a:extLst>
              </a:hlinkClick>
            </a:endParaRPr>
          </a:p>
          <a:p>
            <a:endPar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9" invalidUrl="http://">
                <a:extLst>
                  <a:ext uri="{A12FA001-AC4F-418D-AE19-62706E023703}">
                    <ahyp:hlinkClr xmlns:ahyp="http://schemas.microsoft.com/office/drawing/2018/hyperlinkcolor" val="tx"/>
                  </a:ext>
                </a:extLst>
              </a:hlinkClick>
            </a:endParaRPr>
          </a:p>
          <a:p>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rPr>
              <a:t>Finlex 703/2023. 2023. Laki sosiaali- ja terveydenhuollon asiakastietojen käsittelystä. Saatavissa: </a:t>
            </a:r>
            <a:r>
              <a:rPr lang="fi-FI" sz="10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Laki sosiaali- ja terveydenhuollon asiakastietojen… 703/2023 - Säädökset alkuperäisinä - FINLEX ®</a:t>
            </a:r>
            <a:endParaRPr lang="fi-FI" sz="10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hlinkClick r:id="rId11" invalidUrl="http://">
                <a:extLst>
                  <a:ext uri="{A12FA001-AC4F-418D-AE19-62706E023703}">
                    <ahyp:hlinkClr xmlns:ahyp="http://schemas.microsoft.com/office/drawing/2018/hyperlinkcolor" val="tx"/>
                  </a:ext>
                </a:extLst>
              </a:hlinkClick>
            </a:endParaRPr>
          </a:p>
          <a:p>
            <a:endParaRPr lang="fi-FI" sz="10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hlinkClick r:id="rId12" invalidUrl="http://">
                <a:extLst>
                  <a:ext uri="{A12FA001-AC4F-418D-AE19-62706E023703}">
                    <ahyp:hlinkClr xmlns:ahyp="http://schemas.microsoft.com/office/drawing/2018/hyperlinkcolor" val="tx"/>
                  </a:ext>
                </a:extLst>
              </a:hlinkClick>
            </a:endParaRPr>
          </a:p>
          <a:p>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rPr>
              <a:t>THL. 2024. Potilastiedon kirjaamisen yleisopas 6.0. Toim. </a:t>
            </a:r>
            <a:r>
              <a:rPr lang="fi-FI"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Kauvo</a:t>
            </a:r>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rPr>
              <a:t> T., Virkkunen H. &amp; Ålander A. Saatavissa: </a:t>
            </a:r>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Potilastiedon kirjaamisen yleisopas - Potilastiedon kirjaamisen yleisopas v 6.0 </a:t>
            </a:r>
            <a:endPar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rPr>
              <a:t>THL. 2024. Sosiaalihuollon kirjaamisohjeet. Saatavissa: </a:t>
            </a:r>
            <a:r>
              <a:rPr lang="fi-FI" sz="10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Sosiaalihuollon kirjaamisohjeet - THL</a:t>
            </a:r>
            <a:endParaRPr lang="fi-FI" sz="10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endParaRPr>
          </a:p>
          <a:p>
            <a:endParaRPr lang="fi-FI" sz="10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hlinkClick r:id="rId15" invalidUrl="http://">
                <a:extLst>
                  <a:ext uri="{A12FA001-AC4F-418D-AE19-62706E023703}">
                    <ahyp:hlinkClr xmlns:ahyp="http://schemas.microsoft.com/office/drawing/2018/hyperlinkcolor" val="tx"/>
                  </a:ext>
                </a:extLst>
              </a:hlinkClick>
            </a:endParaRPr>
          </a:p>
          <a:p>
            <a:r>
              <a:rPr lang="fi-FI" sz="1000" dirty="0">
                <a:solidFill>
                  <a:schemeClr val="bg1"/>
                </a:solidFill>
                <a:latin typeface="Calibri" panose="020F0502020204030204" pitchFamily="34" charset="0"/>
                <a:ea typeface="Calibri" panose="020F0502020204030204" pitchFamily="34" charset="0"/>
                <a:cs typeface="Calibri" panose="020F0502020204030204" pitchFamily="34" charset="0"/>
              </a:rPr>
              <a:t>Valvira. 2024. Saatavissa: </a:t>
            </a:r>
            <a:r>
              <a:rPr lang="en-US" sz="1000" dirty="0" err="1">
                <a:solidFill>
                  <a:schemeClr val="bg1"/>
                </a:solidFill>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Potilas</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 ja </a:t>
            </a:r>
            <a:r>
              <a:rPr lang="en-US" sz="1000" dirty="0" err="1">
                <a:solidFill>
                  <a:schemeClr val="bg1"/>
                </a:solidFill>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asiakastietojen</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 ja </a:t>
            </a:r>
            <a:r>
              <a:rPr lang="en-US" sz="1000" dirty="0" err="1">
                <a:solidFill>
                  <a:schemeClr val="bg1"/>
                </a:solidFill>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henkilötietojen</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 </a:t>
            </a:r>
            <a:r>
              <a:rPr lang="en-US" sz="1000" dirty="0" err="1">
                <a:solidFill>
                  <a:schemeClr val="bg1"/>
                </a:solidFill>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käsittely</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 | </a:t>
            </a:r>
            <a:r>
              <a:rPr lang="en-US" sz="1000" dirty="0" err="1">
                <a:solidFill>
                  <a:schemeClr val="bg1"/>
                </a:solidFill>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Valvira</a:t>
            </a:r>
            <a:endPar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endParaRPr>
          </a:p>
          <a:p>
            <a:endPar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Valvira</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Etäpalvelut</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sosiaali</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 ja </a:t>
            </a:r>
            <a:r>
              <a:rPr lang="en-US"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terveydenhuollossa</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000" dirty="0" err="1">
                <a:solidFill>
                  <a:schemeClr val="bg1"/>
                </a:solidFill>
                <a:latin typeface="Calibri" panose="020F0502020204030204" pitchFamily="34" charset="0"/>
                <a:ea typeface="Calibri" panose="020F0502020204030204" pitchFamily="34" charset="0"/>
                <a:cs typeface="Calibri" panose="020F0502020204030204" pitchFamily="34" charset="0"/>
              </a:rPr>
              <a:t>Saatavissa</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000" dirty="0" err="1">
                <a:solidFill>
                  <a:schemeClr val="bg1"/>
                </a:solidFill>
                <a:latin typeface="Calibri" panose="020F0502020204030204" pitchFamily="34" charset="0"/>
                <a:ea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Etäpalvelut</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 </a:t>
            </a:r>
            <a:r>
              <a:rPr lang="en-US" sz="1000" dirty="0" err="1">
                <a:solidFill>
                  <a:schemeClr val="bg1"/>
                </a:solidFill>
                <a:latin typeface="Calibri" panose="020F0502020204030204" pitchFamily="34" charset="0"/>
                <a:ea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sosiaali</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 ja </a:t>
            </a:r>
            <a:r>
              <a:rPr lang="en-US" sz="1000" dirty="0" err="1">
                <a:solidFill>
                  <a:schemeClr val="bg1"/>
                </a:solidFill>
                <a:latin typeface="Calibri" panose="020F0502020204030204" pitchFamily="34" charset="0"/>
                <a:ea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terveydenhuollossa</a:t>
            </a:r>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 | </a:t>
            </a:r>
            <a:r>
              <a:rPr lang="en-US" sz="1000" dirty="0" err="1">
                <a:solidFill>
                  <a:schemeClr val="bg1"/>
                </a:solidFill>
                <a:latin typeface="Calibri" panose="020F0502020204030204" pitchFamily="34" charset="0"/>
                <a:ea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Valvira</a:t>
            </a:r>
            <a:endPar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805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A852B7C-DE30-7060-2005-9C6F4BC911B0}"/>
              </a:ext>
            </a:extLst>
          </p:cNvPr>
          <p:cNvSpPr>
            <a:spLocks noGrp="1"/>
          </p:cNvSpPr>
          <p:nvPr>
            <p:ph type="title"/>
          </p:nvPr>
        </p:nvSpPr>
        <p:spPr>
          <a:xfrm>
            <a:off x="383743" y="328020"/>
            <a:ext cx="6645350" cy="621029"/>
          </a:xfrm>
        </p:spPr>
        <p:txBody>
          <a:bodyPr>
            <a:normAutofit fontScale="90000"/>
          </a:bodyPr>
          <a:lstStyle/>
          <a:p>
            <a:pPr algn="ctr">
              <a:lnSpc>
                <a:spcPct val="110000"/>
              </a:lnSpc>
            </a:pPr>
            <a:r>
              <a:rPr lang="fi-FI" sz="2200" dirty="0">
                <a:latin typeface="Calibri"/>
                <a:ea typeface="Calibri"/>
                <a:cs typeface="Calibri"/>
              </a:rPr>
              <a:t>Digitaalisuus </a:t>
            </a:r>
            <a:br>
              <a:rPr lang="fi-FI" sz="2200" dirty="0">
                <a:latin typeface="Calibri"/>
                <a:ea typeface="Calibri"/>
                <a:cs typeface="Calibri"/>
              </a:rPr>
            </a:br>
            <a:r>
              <a:rPr lang="fi-FI" sz="2200" dirty="0">
                <a:latin typeface="Calibri"/>
                <a:ea typeface="Calibri"/>
                <a:cs typeface="Calibri"/>
              </a:rPr>
              <a:t>sosiaali- ja terveyspalveluissa</a:t>
            </a:r>
          </a:p>
        </p:txBody>
      </p:sp>
      <p:sp>
        <p:nvSpPr>
          <p:cNvPr id="3" name="Sisällön paikkamerkki 2">
            <a:extLst>
              <a:ext uri="{FF2B5EF4-FFF2-40B4-BE49-F238E27FC236}">
                <a16:creationId xmlns:a16="http://schemas.microsoft.com/office/drawing/2014/main" id="{0AE596EE-AB8A-1275-1319-658115E05151}"/>
              </a:ext>
            </a:extLst>
          </p:cNvPr>
          <p:cNvSpPr>
            <a:spLocks noGrp="1"/>
          </p:cNvSpPr>
          <p:nvPr>
            <p:ph idx="1"/>
          </p:nvPr>
        </p:nvSpPr>
        <p:spPr>
          <a:xfrm>
            <a:off x="212650" y="1303020"/>
            <a:ext cx="6911163" cy="5226960"/>
          </a:xfrm>
        </p:spPr>
        <p:txBody>
          <a:bodyPr vert="horz" lIns="91440" tIns="45720" rIns="91440" bIns="45720" rtlCol="0">
            <a:normAutofit lnSpcReduction="10000"/>
          </a:bodyPr>
          <a:lstStyle/>
          <a:p>
            <a:pPr>
              <a:lnSpc>
                <a:spcPct val="120000"/>
              </a:lnSpc>
            </a:pPr>
            <a:r>
              <a:rPr lang="fi-FI" sz="1500" dirty="0">
                <a:latin typeface="Calibri"/>
                <a:ea typeface="Calibri"/>
                <a:cs typeface="Calibri"/>
              </a:rPr>
              <a:t>Digitaaliset palvelut ja teknologia lisääntyvät sosiaali- ja terveysalalla:</a:t>
            </a:r>
          </a:p>
          <a:p>
            <a:pPr marL="742950" lvl="2" indent="-285750">
              <a:lnSpc>
                <a:spcPct val="120000"/>
              </a:lnSpc>
              <a:buFont typeface="Wingdings"/>
              <a:buChar char="§"/>
            </a:pPr>
            <a:r>
              <a:rPr lang="fi-FI" sz="1500" dirty="0">
                <a:latin typeface="Calibri"/>
                <a:ea typeface="Calibri"/>
                <a:cs typeface="Calibri"/>
              </a:rPr>
              <a:t>Digitaaliset terveyspalvelut</a:t>
            </a:r>
            <a:endParaRPr lang="fi-FI" sz="1500" b="0" dirty="0">
              <a:latin typeface="Calibri"/>
              <a:ea typeface="Calibri"/>
              <a:cs typeface="Calibri"/>
            </a:endParaRPr>
          </a:p>
          <a:p>
            <a:pPr marL="742950" lvl="2" indent="-285750">
              <a:lnSpc>
                <a:spcPct val="120000"/>
              </a:lnSpc>
              <a:buFont typeface="Wingdings"/>
              <a:buChar char="§"/>
            </a:pPr>
            <a:r>
              <a:rPr lang="fi-FI" sz="1500" dirty="0">
                <a:latin typeface="Calibri"/>
                <a:ea typeface="Calibri"/>
                <a:cs typeface="Calibri"/>
              </a:rPr>
              <a:t>Sähköinen asiointi, kuten sähköiset lomakkeet, sähköinen ajanvaraus, turvallinen viestintä sosiaali- ja terveydenhuollon ammattilaisen välillä</a:t>
            </a:r>
          </a:p>
          <a:p>
            <a:pPr marL="742950" lvl="2" indent="-285750">
              <a:lnSpc>
                <a:spcPct val="120000"/>
              </a:lnSpc>
              <a:buFont typeface="Wingdings"/>
              <a:buChar char="§"/>
            </a:pPr>
            <a:r>
              <a:rPr lang="fi-FI" sz="1500" dirty="0">
                <a:latin typeface="Calibri"/>
                <a:ea typeface="Calibri"/>
                <a:cs typeface="Calibri"/>
              </a:rPr>
              <a:t>Omahoito-palvelut, kuten erilaiset asiakkaan oirearvioon tarkoitetut sähköiset palvelut</a:t>
            </a:r>
          </a:p>
          <a:p>
            <a:pPr marL="742950" lvl="2" indent="-285750">
              <a:lnSpc>
                <a:spcPct val="120000"/>
              </a:lnSpc>
              <a:buFont typeface="Wingdings"/>
              <a:buChar char="§"/>
            </a:pPr>
            <a:r>
              <a:rPr lang="fi-FI" sz="1500" dirty="0">
                <a:latin typeface="Calibri"/>
                <a:ea typeface="Calibri"/>
                <a:cs typeface="Calibri"/>
              </a:rPr>
              <a:t>Chat-palvelut, joissa haasteena on tietosuojan puutteellisuus ja anonymiteetti ellei palvelua käytetä turvallisen viestinvälityksen kautta tunnistautumalla vaikkapa verkkopankkitunnusten avulla palveluun</a:t>
            </a:r>
          </a:p>
          <a:p>
            <a:pPr marL="742950" lvl="2" indent="-285750">
              <a:lnSpc>
                <a:spcPct val="120000"/>
              </a:lnSpc>
              <a:buFont typeface="Wingdings"/>
              <a:buChar char="§"/>
            </a:pPr>
            <a:r>
              <a:rPr lang="fi-FI" sz="1500" dirty="0">
                <a:latin typeface="Calibri"/>
                <a:ea typeface="Calibri"/>
                <a:cs typeface="Calibri"/>
              </a:rPr>
              <a:t>Etävastaanotot</a:t>
            </a:r>
          </a:p>
          <a:p>
            <a:pPr marL="925830" lvl="4" indent="-285750">
              <a:lnSpc>
                <a:spcPct val="120000"/>
              </a:lnSpc>
              <a:buFont typeface="Arial"/>
              <a:buChar char="•"/>
            </a:pPr>
            <a:r>
              <a:rPr lang="fi-FI" sz="1500" dirty="0">
                <a:latin typeface="Calibri"/>
                <a:ea typeface="Calibri"/>
                <a:cs typeface="Calibri"/>
              </a:rPr>
              <a:t>Asiakkaan ja potilaan vahva tunnistautuminen on tärkeää</a:t>
            </a:r>
          </a:p>
          <a:p>
            <a:pPr marL="925830" lvl="4" indent="-285750">
              <a:lnSpc>
                <a:spcPct val="120000"/>
              </a:lnSpc>
              <a:buFont typeface="Arial"/>
            </a:pPr>
            <a:r>
              <a:rPr lang="fi-FI" sz="1500" dirty="0">
                <a:latin typeface="Calibri"/>
                <a:ea typeface="Calibri"/>
                <a:cs typeface="Calibri"/>
              </a:rPr>
              <a:t>Laaditaan asianmukaiset asiakas- ja potilasasiakirjamerkinnät </a:t>
            </a:r>
          </a:p>
          <a:p>
            <a:pPr marL="925830" lvl="4" indent="-285750">
              <a:lnSpc>
                <a:spcPct val="120000"/>
              </a:lnSpc>
              <a:buFont typeface="Arial"/>
            </a:pPr>
            <a:r>
              <a:rPr lang="fi-FI" sz="1500" dirty="0">
                <a:latin typeface="Calibri"/>
                <a:ea typeface="Calibri"/>
                <a:cs typeface="Calibri"/>
              </a:rPr>
              <a:t>Asiakas- ja potilasrekisterin ylläpitäminen olemassa olevien säädösten ja määräysten mukaisesti</a:t>
            </a:r>
          </a:p>
          <a:p>
            <a:pPr>
              <a:lnSpc>
                <a:spcPct val="120000"/>
              </a:lnSpc>
            </a:pPr>
            <a:r>
              <a:rPr lang="fi-FI" sz="1500" dirty="0">
                <a:latin typeface="Calibri"/>
                <a:ea typeface="Calibri"/>
                <a:cs typeface="Calibri"/>
              </a:rPr>
              <a:t>Eettisyys ja turvallisuus  on tärkeää</a:t>
            </a:r>
            <a:endParaRPr lang="fi-FI" sz="1500" b="0" dirty="0">
              <a:latin typeface="Calibri"/>
              <a:ea typeface="Calibri"/>
              <a:cs typeface="Calibri"/>
            </a:endParaRPr>
          </a:p>
          <a:p>
            <a:pPr marL="628650" lvl="2" indent="-171450">
              <a:lnSpc>
                <a:spcPct val="120000"/>
              </a:lnSpc>
              <a:buFont typeface="Wingdings"/>
              <a:buChar char="§"/>
            </a:pPr>
            <a:r>
              <a:rPr lang="fi-FI" sz="1500" dirty="0">
                <a:latin typeface="Calibri"/>
                <a:ea typeface="Calibri"/>
                <a:cs typeface="Calibri"/>
              </a:rPr>
              <a:t>Tietosuoja ja potilasturvallisuus, kuten yksityisyyden suoja, henkilötietojen asiallinen käsittely </a:t>
            </a:r>
          </a:p>
          <a:p>
            <a:pPr marL="191770" lvl="3" indent="0">
              <a:lnSpc>
                <a:spcPct val="120000"/>
              </a:lnSpc>
              <a:buFontTx/>
              <a:buNone/>
            </a:pPr>
            <a:endParaRPr lang="fi-FI" sz="1100" b="0" dirty="0">
              <a:latin typeface="Calibri"/>
              <a:ea typeface="Calibri"/>
              <a:cs typeface="Calibri"/>
            </a:endParaRPr>
          </a:p>
        </p:txBody>
      </p:sp>
      <p:pic>
        <p:nvPicPr>
          <p:cNvPr id="5" name="Picture 4" descr="Doctor writing on tablet with pen">
            <a:extLst>
              <a:ext uri="{FF2B5EF4-FFF2-40B4-BE49-F238E27FC236}">
                <a16:creationId xmlns:a16="http://schemas.microsoft.com/office/drawing/2014/main" id="{2A498B15-28A4-EFE5-93F1-F4DD5CF01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3813" y="2519127"/>
            <a:ext cx="4577976" cy="1819745"/>
          </a:xfrm>
          <a:prstGeom prst="rect">
            <a:avLst/>
          </a:prstGeom>
          <a:ln w="28575">
            <a:solidFill>
              <a:srgbClr val="00B0F0"/>
            </a:solidFill>
          </a:ln>
        </p:spPr>
      </p:pic>
      <p:sp>
        <p:nvSpPr>
          <p:cNvPr id="6" name="Tekstiruutu 5">
            <a:extLst>
              <a:ext uri="{FF2B5EF4-FFF2-40B4-BE49-F238E27FC236}">
                <a16:creationId xmlns:a16="http://schemas.microsoft.com/office/drawing/2014/main" id="{A54AD85E-E61F-275F-0B1D-2A95D4FA25C6}"/>
              </a:ext>
            </a:extLst>
          </p:cNvPr>
          <p:cNvSpPr txBox="1"/>
          <p:nvPr/>
        </p:nvSpPr>
        <p:spPr>
          <a:xfrm>
            <a:off x="9918496" y="6582960"/>
            <a:ext cx="2111579"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fi-FI" sz="900" dirty="0">
                <a:latin typeface="Calibri"/>
              </a:rPr>
              <a:t>Blomqvist ym. 2022; Sairaanhoitajat 2021</a:t>
            </a:r>
            <a:endParaRPr lang="fi-FI" sz="900" dirty="0"/>
          </a:p>
        </p:txBody>
      </p:sp>
      <p:sp>
        <p:nvSpPr>
          <p:cNvPr id="7" name="TextBox 6">
            <a:extLst>
              <a:ext uri="{FF2B5EF4-FFF2-40B4-BE49-F238E27FC236}">
                <a16:creationId xmlns:a16="http://schemas.microsoft.com/office/drawing/2014/main" id="{0706BAAC-A1B5-DE57-01A3-64548DBA8A5B}"/>
              </a:ext>
            </a:extLst>
          </p:cNvPr>
          <p:cNvSpPr txBox="1"/>
          <p:nvPr/>
        </p:nvSpPr>
        <p:spPr>
          <a:xfrm>
            <a:off x="7087642" y="4387466"/>
            <a:ext cx="1971675" cy="215444"/>
          </a:xfrm>
          <a:prstGeom prst="rect">
            <a:avLst/>
          </a:prstGeom>
          <a:noFill/>
        </p:spPr>
        <p:txBody>
          <a:bodyPr wrap="square" rtlCol="0">
            <a:spAutoFit/>
          </a:bodyPr>
          <a:lstStyle/>
          <a:p>
            <a:r>
              <a:rPr lang="fi-FI" sz="800" dirty="0">
                <a:latin typeface="Calibri" panose="020F0502020204030204" pitchFamily="34" charset="0"/>
                <a:ea typeface="Calibri" panose="020F0502020204030204" pitchFamily="34" charset="0"/>
                <a:cs typeface="Calibri" panose="020F0502020204030204" pitchFamily="34" charset="0"/>
              </a:rPr>
              <a:t>Lähde: PowerPoint </a:t>
            </a:r>
            <a:r>
              <a:rPr lang="fi-FI" sz="800" dirty="0" err="1">
                <a:latin typeface="Calibri" panose="020F0502020204030204" pitchFamily="34" charset="0"/>
                <a:ea typeface="Calibri" panose="020F0502020204030204" pitchFamily="34" charset="0"/>
                <a:cs typeface="Calibri" panose="020F0502020204030204" pitchFamily="34" charset="0"/>
              </a:rPr>
              <a:t>Stock</a:t>
            </a:r>
            <a:r>
              <a:rPr lang="fi-FI" sz="800" dirty="0">
                <a:latin typeface="Calibri" panose="020F0502020204030204" pitchFamily="34" charset="0"/>
                <a:ea typeface="Calibri" panose="020F0502020204030204" pitchFamily="34" charset="0"/>
                <a:cs typeface="Calibri" panose="020F0502020204030204" pitchFamily="34" charset="0"/>
              </a:rPr>
              <a:t> </a:t>
            </a:r>
            <a:r>
              <a:rPr lang="fi-FI" sz="800" dirty="0" err="1">
                <a:latin typeface="Calibri" panose="020F0502020204030204" pitchFamily="34" charset="0"/>
                <a:ea typeface="Calibri" panose="020F0502020204030204" pitchFamily="34" charset="0"/>
                <a:cs typeface="Calibri" panose="020F0502020204030204" pitchFamily="34" charset="0"/>
              </a:rPr>
              <a:t>Images</a:t>
            </a:r>
            <a:endParaRPr lang="fi-FI" sz="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4108679"/>
      </p:ext>
    </p:extLst>
  </p:cSld>
  <p:clrMapOvr>
    <a:overrideClrMapping bg1="lt1" tx1="dk1" bg2="lt2" tx2="dk2" accent1="accent1" accent2="accent2" accent3="accent3" accent4="accent4" accent5="accent5" accent6="accent6" hlink="hlink" folHlink="folHlink"/>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iruutu 2">
            <a:extLst>
              <a:ext uri="{FF2B5EF4-FFF2-40B4-BE49-F238E27FC236}">
                <a16:creationId xmlns:a16="http://schemas.microsoft.com/office/drawing/2014/main" id="{7AD3DF7F-821E-39FA-A778-07F348A39953}"/>
              </a:ext>
            </a:extLst>
          </p:cNvPr>
          <p:cNvSpPr txBox="1"/>
          <p:nvPr/>
        </p:nvSpPr>
        <p:spPr>
          <a:xfrm>
            <a:off x="3659379" y="423026"/>
            <a:ext cx="6098942" cy="66459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120000"/>
              </a:lnSpc>
              <a:spcBef>
                <a:spcPct val="0"/>
              </a:spcBef>
              <a:spcAft>
                <a:spcPts val="600"/>
              </a:spcAft>
            </a:pPr>
            <a:r>
              <a:rPr lang="en-US" sz="2800" b="1" dirty="0">
                <a:latin typeface="Calibri"/>
                <a:ea typeface="Calibri"/>
                <a:cs typeface="Calibri"/>
              </a:rPr>
              <a:t>TIETOTURVA JA TIETOSUOJA</a:t>
            </a:r>
          </a:p>
        </p:txBody>
      </p:sp>
      <p:sp>
        <p:nvSpPr>
          <p:cNvPr id="4" name="Tekstiruutu 3">
            <a:extLst>
              <a:ext uri="{FF2B5EF4-FFF2-40B4-BE49-F238E27FC236}">
                <a16:creationId xmlns:a16="http://schemas.microsoft.com/office/drawing/2014/main" id="{089F71AC-7FEB-8611-AEC4-878554949C62}"/>
              </a:ext>
            </a:extLst>
          </p:cNvPr>
          <p:cNvSpPr txBox="1"/>
          <p:nvPr/>
        </p:nvSpPr>
        <p:spPr>
          <a:xfrm>
            <a:off x="649656" y="1432809"/>
            <a:ext cx="11257085"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i-FI" sz="1600" dirty="0">
                <a:latin typeface="Calibri"/>
                <a:cs typeface="Calibri"/>
              </a:rPr>
              <a:t>Asiakas- ja potilastietojen oikeellisuus sekä saatavuus ovat olennaisia asioita laadukkaan päivittäisen toiminnan takaamiseksi sekä asiakas- ja potilasturvallisuuden toteutumisessa.</a:t>
            </a:r>
            <a:endParaRPr lang="fi-FI" sz="1600" dirty="0">
              <a:latin typeface="Calibri"/>
              <a:ea typeface="Calibri"/>
              <a:cs typeface="Calibri"/>
            </a:endParaRPr>
          </a:p>
          <a:p>
            <a:endParaRPr lang="fi-FI" sz="1600" dirty="0">
              <a:latin typeface="Calibri"/>
              <a:ea typeface="Calibri"/>
              <a:cs typeface="Calibri"/>
            </a:endParaRPr>
          </a:p>
          <a:p>
            <a:pPr marL="285750" indent="-285750">
              <a:buFont typeface="Arial"/>
              <a:buChar char="•"/>
            </a:pPr>
            <a:r>
              <a:rPr lang="fi-FI" sz="1600" dirty="0">
                <a:latin typeface="Calibri"/>
                <a:ea typeface="Calibri"/>
                <a:cs typeface="Calibri"/>
              </a:rPr>
              <a:t>Sosiaali- ja terveydenhuollossa asiakas- ja potilastietojen käsittely on jatkuvaa ja sitä ohjaa lainsäädäntö.</a:t>
            </a:r>
          </a:p>
          <a:p>
            <a:pPr marL="285750" indent="-285750">
              <a:buFont typeface="Arial"/>
              <a:buChar char="•"/>
            </a:pPr>
            <a:endParaRPr lang="fi-FI" sz="1600" dirty="0">
              <a:latin typeface="Calibri"/>
              <a:ea typeface="Calibri"/>
              <a:cs typeface="Calibri"/>
            </a:endParaRPr>
          </a:p>
          <a:p>
            <a:pPr marL="285750" indent="-285750">
              <a:buFont typeface="Arial"/>
              <a:buChar char="•"/>
            </a:pPr>
            <a:r>
              <a:rPr lang="fi-FI" sz="1600" dirty="0">
                <a:latin typeface="Calibri"/>
                <a:cs typeface="Calibri"/>
              </a:rPr>
              <a:t>Potilaiden, asiakkaiden sekä henkilökunnan oikeusturvan takaaja.</a:t>
            </a:r>
            <a:endParaRPr lang="fi-FI" sz="1600" dirty="0">
              <a:latin typeface="Calibri"/>
              <a:ea typeface="Calibri"/>
              <a:cs typeface="Calibri"/>
            </a:endParaRPr>
          </a:p>
          <a:p>
            <a:pPr marL="285750" indent="-285750">
              <a:buFont typeface="Arial"/>
              <a:buChar char="•"/>
            </a:pPr>
            <a:endParaRPr lang="fi-FI" sz="1600" dirty="0">
              <a:latin typeface="Calibri"/>
              <a:cs typeface="Calibri"/>
            </a:endParaRPr>
          </a:p>
          <a:p>
            <a:pPr marL="285750" indent="-285750">
              <a:buFont typeface="Arial"/>
              <a:buChar char="•"/>
            </a:pPr>
            <a:r>
              <a:rPr lang="fi-FI" sz="1600" dirty="0">
                <a:latin typeface="Calibri"/>
                <a:cs typeface="Calibri"/>
              </a:rPr>
              <a:t>Ohjeistukset, toiminnan valvonta sekä tarvittaessa toimintaan puuttuminen ovat lainsäädännön sekä asetusten velvoittamia. </a:t>
            </a:r>
            <a:endParaRPr lang="fi-FI" sz="1600" dirty="0">
              <a:latin typeface="Calibri"/>
              <a:ea typeface="Calibri"/>
              <a:cs typeface="Calibri"/>
            </a:endParaRPr>
          </a:p>
          <a:p>
            <a:endParaRPr lang="fi-FI" sz="1600" dirty="0">
              <a:latin typeface="Calibri"/>
              <a:ea typeface="Calibri"/>
              <a:cs typeface="Calibri"/>
            </a:endParaRPr>
          </a:p>
          <a:p>
            <a:pPr marL="285750" indent="-285750">
              <a:buFont typeface="Arial"/>
              <a:buChar char="•"/>
            </a:pPr>
            <a:r>
              <a:rPr lang="fi-FI" sz="1600" dirty="0">
                <a:latin typeface="Calibri"/>
                <a:cs typeface="Calibri"/>
              </a:rPr>
              <a:t>Sosiaali- ja terveydenhuollon osalta on myös varauduttava erilaisiin tietoturvauhkiin. Terveydenhuollon ammattihenkilön onkin tärkeää tutustua  ohjeistuksiin ja toimia niiden mukaisesti. </a:t>
            </a:r>
            <a:endParaRPr lang="fi-FI" sz="1600" dirty="0">
              <a:latin typeface="Calibri"/>
              <a:ea typeface="Calibri"/>
              <a:cs typeface="Calibri"/>
            </a:endParaRPr>
          </a:p>
          <a:p>
            <a:pPr marL="285750" indent="-285750">
              <a:buFont typeface="Arial"/>
              <a:buChar char="•"/>
            </a:pPr>
            <a:endParaRPr lang="fi-FI" dirty="0"/>
          </a:p>
        </p:txBody>
      </p:sp>
      <p:sp>
        <p:nvSpPr>
          <p:cNvPr id="6" name="Tekstiruutu 5">
            <a:extLst>
              <a:ext uri="{FF2B5EF4-FFF2-40B4-BE49-F238E27FC236}">
                <a16:creationId xmlns:a16="http://schemas.microsoft.com/office/drawing/2014/main" id="{DDFAC3C2-F1AB-67DF-2A19-814D08D045AC}"/>
              </a:ext>
            </a:extLst>
          </p:cNvPr>
          <p:cNvSpPr txBox="1"/>
          <p:nvPr/>
        </p:nvSpPr>
        <p:spPr>
          <a:xfrm>
            <a:off x="11143450" y="6476439"/>
            <a:ext cx="104855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900" dirty="0">
                <a:latin typeface="Calibri"/>
                <a:cs typeface="Calibri"/>
              </a:rPr>
              <a:t>Norja ym. 2024</a:t>
            </a:r>
          </a:p>
        </p:txBody>
      </p:sp>
      <p:pic>
        <p:nvPicPr>
          <p:cNvPr id="5" name="Picture 4" descr="Device and padlock">
            <a:extLst>
              <a:ext uri="{FF2B5EF4-FFF2-40B4-BE49-F238E27FC236}">
                <a16:creationId xmlns:a16="http://schemas.microsoft.com/office/drawing/2014/main" id="{C4FA8AC2-D872-DE7A-51AE-B2CCF7E578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244" y="4505874"/>
            <a:ext cx="3429511" cy="1929100"/>
          </a:xfrm>
          <a:prstGeom prst="rect">
            <a:avLst/>
          </a:prstGeom>
          <a:ln w="28575">
            <a:solidFill>
              <a:srgbClr val="0070C0"/>
            </a:solidFill>
          </a:ln>
        </p:spPr>
      </p:pic>
      <p:sp>
        <p:nvSpPr>
          <p:cNvPr id="8" name="TextBox 7">
            <a:extLst>
              <a:ext uri="{FF2B5EF4-FFF2-40B4-BE49-F238E27FC236}">
                <a16:creationId xmlns:a16="http://schemas.microsoft.com/office/drawing/2014/main" id="{43DEFD91-11CC-F41B-C03A-8762080E8D90}"/>
              </a:ext>
            </a:extLst>
          </p:cNvPr>
          <p:cNvSpPr txBox="1"/>
          <p:nvPr/>
        </p:nvSpPr>
        <p:spPr>
          <a:xfrm>
            <a:off x="4381244" y="6476439"/>
            <a:ext cx="1643634" cy="215444"/>
          </a:xfrm>
          <a:prstGeom prst="rect">
            <a:avLst/>
          </a:prstGeom>
          <a:noFill/>
        </p:spPr>
        <p:txBody>
          <a:bodyPr wrap="square">
            <a:spAutoFit/>
          </a:bodyPr>
          <a:lstStyle/>
          <a:p>
            <a:r>
              <a:rPr lang="fi-FI" sz="800" dirty="0">
                <a:latin typeface="Calibri" panose="020F0502020204030204" pitchFamily="34" charset="0"/>
                <a:ea typeface="Calibri" panose="020F0502020204030204" pitchFamily="34" charset="0"/>
                <a:cs typeface="Calibri" panose="020F0502020204030204" pitchFamily="34" charset="0"/>
              </a:rPr>
              <a:t>Lähde: PowerPoint </a:t>
            </a:r>
            <a:r>
              <a:rPr lang="fi-FI" sz="800" dirty="0" err="1">
                <a:latin typeface="Calibri" panose="020F0502020204030204" pitchFamily="34" charset="0"/>
                <a:ea typeface="Calibri" panose="020F0502020204030204" pitchFamily="34" charset="0"/>
                <a:cs typeface="Calibri" panose="020F0502020204030204" pitchFamily="34" charset="0"/>
              </a:rPr>
              <a:t>Stock</a:t>
            </a:r>
            <a:r>
              <a:rPr lang="fi-FI" sz="800" dirty="0">
                <a:latin typeface="Calibri" panose="020F0502020204030204" pitchFamily="34" charset="0"/>
                <a:ea typeface="Calibri" panose="020F0502020204030204" pitchFamily="34" charset="0"/>
                <a:cs typeface="Calibri" panose="020F0502020204030204" pitchFamily="34" charset="0"/>
              </a:rPr>
              <a:t> </a:t>
            </a:r>
            <a:r>
              <a:rPr lang="fi-FI" sz="800" dirty="0" err="1">
                <a:latin typeface="Calibri" panose="020F0502020204030204" pitchFamily="34" charset="0"/>
                <a:ea typeface="Calibri" panose="020F0502020204030204" pitchFamily="34" charset="0"/>
                <a:cs typeface="Calibri" panose="020F0502020204030204" pitchFamily="34" charset="0"/>
              </a:rPr>
              <a:t>Images</a:t>
            </a:r>
            <a:endParaRPr lang="fi-FI" sz="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039446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3E58FD1-CFFA-7F26-F499-C6490A0E35E4}"/>
              </a:ext>
            </a:extLst>
          </p:cNvPr>
          <p:cNvSpPr>
            <a:spLocks noGrp="1"/>
          </p:cNvSpPr>
          <p:nvPr>
            <p:ph type="title"/>
          </p:nvPr>
        </p:nvSpPr>
        <p:spPr>
          <a:xfrm>
            <a:off x="554433" y="238319"/>
            <a:ext cx="6962601" cy="658209"/>
          </a:xfrm>
        </p:spPr>
        <p:txBody>
          <a:bodyPr vert="horz" lIns="91440" tIns="45720" rIns="91440" bIns="45720" rtlCol="0" anchor="b">
            <a:normAutofit/>
          </a:bodyPr>
          <a:lstStyle/>
          <a:p>
            <a:r>
              <a:rPr lang="en-US" dirty="0" err="1">
                <a:latin typeface="Calibri"/>
                <a:cs typeface="Calibri"/>
              </a:rPr>
              <a:t>Tietoturva</a:t>
            </a:r>
            <a:r>
              <a:rPr lang="en-US" dirty="0">
                <a:latin typeface="Calibri"/>
                <a:cs typeface="Calibri"/>
              </a:rPr>
              <a:t> ja </a:t>
            </a:r>
            <a:r>
              <a:rPr lang="en-US" dirty="0" err="1">
                <a:latin typeface="Calibri"/>
                <a:cs typeface="Calibri"/>
              </a:rPr>
              <a:t>tietosuoja</a:t>
            </a:r>
            <a:endParaRPr lang="en-US" dirty="0">
              <a:latin typeface="Calibri"/>
              <a:ea typeface="Calibri"/>
              <a:cs typeface="Calibri"/>
            </a:endParaRPr>
          </a:p>
        </p:txBody>
      </p:sp>
      <p:sp>
        <p:nvSpPr>
          <p:cNvPr id="6" name="Tekstiruutu 5">
            <a:extLst>
              <a:ext uri="{FF2B5EF4-FFF2-40B4-BE49-F238E27FC236}">
                <a16:creationId xmlns:a16="http://schemas.microsoft.com/office/drawing/2014/main" id="{41EE5973-1EB5-57DB-5A78-30E9D37740ED}"/>
              </a:ext>
            </a:extLst>
          </p:cNvPr>
          <p:cNvSpPr txBox="1"/>
          <p:nvPr/>
        </p:nvSpPr>
        <p:spPr>
          <a:xfrm>
            <a:off x="427080" y="895068"/>
            <a:ext cx="6939895" cy="465865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120000"/>
              </a:lnSpc>
              <a:spcAft>
                <a:spcPts val="600"/>
              </a:spcAft>
              <a:buSzPct val="85000"/>
            </a:pPr>
            <a:endParaRPr lang="en-US" sz="1600" dirty="0">
              <a:latin typeface="Calibri"/>
              <a:ea typeface="Calibri"/>
              <a:cs typeface="Calibri"/>
            </a:endParaRPr>
          </a:p>
          <a:p>
            <a:pPr marL="285750" indent="-285750">
              <a:lnSpc>
                <a:spcPct val="120000"/>
              </a:lnSpc>
              <a:spcAft>
                <a:spcPts val="600"/>
              </a:spcAft>
              <a:buSzPct val="85000"/>
              <a:buFont typeface="Arial,Sans-Serif"/>
              <a:buChar char="•"/>
            </a:pPr>
            <a:r>
              <a:rPr lang="en-US" sz="1600" dirty="0" err="1">
                <a:latin typeface="Calibri"/>
                <a:cs typeface="Calibri"/>
              </a:rPr>
              <a:t>Jokaisen</a:t>
            </a:r>
            <a:r>
              <a:rPr lang="en-US" sz="1600" dirty="0">
                <a:latin typeface="Calibri"/>
                <a:cs typeface="Calibri"/>
              </a:rPr>
              <a:t> </a:t>
            </a:r>
            <a:r>
              <a:rPr lang="en-US" sz="1600" dirty="0" err="1">
                <a:latin typeface="Calibri"/>
                <a:cs typeface="Calibri"/>
              </a:rPr>
              <a:t>asiakkaan</a:t>
            </a:r>
            <a:r>
              <a:rPr lang="en-US" sz="1600" dirty="0">
                <a:latin typeface="Calibri"/>
                <a:cs typeface="Calibri"/>
              </a:rPr>
              <a:t> ja </a:t>
            </a:r>
            <a:r>
              <a:rPr lang="en-US" sz="1600" dirty="0" err="1">
                <a:latin typeface="Calibri"/>
                <a:cs typeface="Calibri"/>
              </a:rPr>
              <a:t>potilaan</a:t>
            </a:r>
            <a:r>
              <a:rPr lang="en-US" sz="1600" dirty="0">
                <a:latin typeface="Calibri"/>
                <a:cs typeface="Calibri"/>
              </a:rPr>
              <a:t> </a:t>
            </a:r>
            <a:r>
              <a:rPr lang="en-US" sz="1600" dirty="0" err="1">
                <a:latin typeface="Calibri"/>
                <a:cs typeface="Calibri"/>
              </a:rPr>
              <a:t>oikeus</a:t>
            </a:r>
            <a:r>
              <a:rPr lang="en-US" sz="1600" dirty="0">
                <a:latin typeface="Calibri"/>
                <a:cs typeface="Calibri"/>
              </a:rPr>
              <a:t> on </a:t>
            </a:r>
            <a:r>
              <a:rPr lang="en-US" sz="1600" dirty="0" err="1">
                <a:latin typeface="Calibri"/>
                <a:cs typeface="Calibri"/>
              </a:rPr>
              <a:t>kokea</a:t>
            </a:r>
            <a:r>
              <a:rPr lang="en-US" sz="1600" dirty="0">
                <a:latin typeface="Calibri"/>
                <a:cs typeface="Calibri"/>
              </a:rPr>
              <a:t> </a:t>
            </a:r>
            <a:r>
              <a:rPr lang="en-US" sz="1600" dirty="0" err="1">
                <a:latin typeface="Calibri"/>
                <a:cs typeface="Calibri"/>
              </a:rPr>
              <a:t>saamansa</a:t>
            </a:r>
            <a:r>
              <a:rPr lang="en-US" sz="1600" dirty="0">
                <a:latin typeface="Calibri"/>
                <a:cs typeface="Calibri"/>
              </a:rPr>
              <a:t> </a:t>
            </a:r>
            <a:r>
              <a:rPr lang="en-US" sz="1600" dirty="0" err="1">
                <a:latin typeface="Calibri"/>
                <a:cs typeface="Calibri"/>
              </a:rPr>
              <a:t>hoito</a:t>
            </a:r>
            <a:r>
              <a:rPr lang="en-US" sz="1600" dirty="0">
                <a:latin typeface="Calibri"/>
                <a:cs typeface="Calibri"/>
              </a:rPr>
              <a:t> </a:t>
            </a:r>
            <a:r>
              <a:rPr lang="en-US" sz="1600" dirty="0" err="1">
                <a:latin typeface="Calibri"/>
                <a:cs typeface="Calibri"/>
              </a:rPr>
              <a:t>turvalliseksi</a:t>
            </a:r>
            <a:r>
              <a:rPr lang="en-US" sz="1600" dirty="0">
                <a:latin typeface="Calibri"/>
                <a:cs typeface="Calibri"/>
              </a:rPr>
              <a:t>.</a:t>
            </a:r>
            <a:endParaRPr lang="fi-FI" sz="1600" dirty="0">
              <a:latin typeface="Calibri"/>
              <a:ea typeface="Calibri"/>
              <a:cs typeface="Calibri"/>
            </a:endParaRPr>
          </a:p>
          <a:p>
            <a:pPr marL="742950" lvl="1" indent="-285750">
              <a:lnSpc>
                <a:spcPct val="120000"/>
              </a:lnSpc>
              <a:spcAft>
                <a:spcPts val="600"/>
              </a:spcAft>
              <a:buSzPct val="85000"/>
              <a:buFont typeface="Courier New"/>
              <a:buChar char="o"/>
            </a:pPr>
            <a:r>
              <a:rPr lang="en-US" sz="1600" b="1" dirty="0" err="1">
                <a:latin typeface="Calibri"/>
                <a:cs typeface="Calibri"/>
              </a:rPr>
              <a:t>Sisäinen</a:t>
            </a:r>
            <a:r>
              <a:rPr lang="en-US" sz="1600" b="1" dirty="0">
                <a:latin typeface="Calibri"/>
                <a:cs typeface="Calibri"/>
              </a:rPr>
              <a:t> </a:t>
            </a:r>
            <a:r>
              <a:rPr lang="en-US" sz="1600" b="1" dirty="0" err="1">
                <a:latin typeface="Calibri"/>
                <a:cs typeface="Calibri"/>
              </a:rPr>
              <a:t>turvallisuus</a:t>
            </a:r>
            <a:r>
              <a:rPr lang="en-US" sz="1600" b="1" dirty="0">
                <a:latin typeface="Calibri"/>
                <a:cs typeface="Calibri"/>
              </a:rPr>
              <a:t>: </a:t>
            </a:r>
            <a:r>
              <a:rPr lang="en-US" sz="1600" dirty="0" err="1">
                <a:latin typeface="Calibri"/>
                <a:cs typeface="Calibri"/>
              </a:rPr>
              <a:t>turvallinen</a:t>
            </a:r>
            <a:r>
              <a:rPr lang="en-US" sz="1600" dirty="0">
                <a:latin typeface="Calibri"/>
                <a:cs typeface="Calibri"/>
              </a:rPr>
              <a:t> ja </a:t>
            </a:r>
            <a:r>
              <a:rPr lang="en-US" sz="1600" dirty="0" err="1">
                <a:latin typeface="Calibri"/>
                <a:cs typeface="Calibri"/>
              </a:rPr>
              <a:t>luottamuksellinen</a:t>
            </a:r>
            <a:r>
              <a:rPr lang="en-US" sz="1600" dirty="0">
                <a:latin typeface="Calibri"/>
                <a:cs typeface="Calibri"/>
              </a:rPr>
              <a:t> </a:t>
            </a:r>
            <a:r>
              <a:rPr lang="en-US" sz="1600" dirty="0" err="1">
                <a:latin typeface="Calibri"/>
                <a:cs typeface="Calibri"/>
              </a:rPr>
              <a:t>hoitosuhde</a:t>
            </a:r>
            <a:r>
              <a:rPr lang="en-US" sz="1600" dirty="0">
                <a:latin typeface="Calibri"/>
                <a:cs typeface="Calibri"/>
              </a:rPr>
              <a:t>, </a:t>
            </a:r>
            <a:r>
              <a:rPr lang="en-US" sz="1600" dirty="0" err="1">
                <a:latin typeface="Calibri"/>
                <a:cs typeface="Calibri"/>
              </a:rPr>
              <a:t>läsnäolo</a:t>
            </a:r>
            <a:r>
              <a:rPr lang="en-US" sz="1600" dirty="0">
                <a:latin typeface="Calibri"/>
                <a:cs typeface="Calibri"/>
              </a:rPr>
              <a:t>, </a:t>
            </a:r>
            <a:r>
              <a:rPr lang="en-US" sz="1600" dirty="0" err="1">
                <a:latin typeface="Calibri"/>
                <a:cs typeface="Calibri"/>
              </a:rPr>
              <a:t>omaan</a:t>
            </a:r>
            <a:r>
              <a:rPr lang="en-US" sz="1600" dirty="0">
                <a:latin typeface="Calibri"/>
                <a:cs typeface="Calibri"/>
              </a:rPr>
              <a:t> </a:t>
            </a:r>
            <a:r>
              <a:rPr lang="en-US" sz="1600" dirty="0" err="1">
                <a:latin typeface="Calibri"/>
                <a:cs typeface="Calibri"/>
              </a:rPr>
              <a:t>hoitoon</a:t>
            </a:r>
            <a:r>
              <a:rPr lang="en-US" sz="1600" dirty="0">
                <a:latin typeface="Calibri"/>
                <a:cs typeface="Calibri"/>
              </a:rPr>
              <a:t> </a:t>
            </a:r>
            <a:r>
              <a:rPr lang="en-US" sz="1600" dirty="0" err="1">
                <a:latin typeface="Calibri"/>
                <a:cs typeface="Calibri"/>
              </a:rPr>
              <a:t>vaikuttaminen</a:t>
            </a:r>
            <a:r>
              <a:rPr lang="en-US" sz="1600" dirty="0">
                <a:latin typeface="Calibri"/>
                <a:cs typeface="Calibri"/>
              </a:rPr>
              <a:t> </a:t>
            </a:r>
            <a:r>
              <a:rPr lang="en-US" sz="1600" dirty="0" err="1">
                <a:latin typeface="Calibri"/>
                <a:cs typeface="Calibri"/>
              </a:rPr>
              <a:t>jne</a:t>
            </a:r>
            <a:r>
              <a:rPr lang="en-US" sz="1600" dirty="0">
                <a:latin typeface="Calibri"/>
                <a:cs typeface="Calibri"/>
              </a:rPr>
              <a:t>.</a:t>
            </a:r>
            <a:endParaRPr lang="en-US" sz="1600" dirty="0">
              <a:latin typeface="Calibri"/>
              <a:ea typeface="Calibri"/>
              <a:cs typeface="Calibri"/>
            </a:endParaRPr>
          </a:p>
          <a:p>
            <a:pPr marL="742950" lvl="1" indent="-285750">
              <a:lnSpc>
                <a:spcPct val="120000"/>
              </a:lnSpc>
              <a:spcAft>
                <a:spcPts val="600"/>
              </a:spcAft>
              <a:buSzPct val="85000"/>
              <a:buFont typeface="Courier New"/>
              <a:buChar char="o"/>
            </a:pPr>
            <a:r>
              <a:rPr lang="en-US" sz="1600" b="1" dirty="0" err="1">
                <a:latin typeface="Calibri"/>
                <a:cs typeface="Calibri"/>
              </a:rPr>
              <a:t>Ulkoinen</a:t>
            </a:r>
            <a:r>
              <a:rPr lang="en-US" sz="1600" b="1" dirty="0">
                <a:latin typeface="Calibri"/>
                <a:cs typeface="Calibri"/>
              </a:rPr>
              <a:t> </a:t>
            </a:r>
            <a:r>
              <a:rPr lang="en-US" sz="1600" b="1" dirty="0" err="1">
                <a:latin typeface="Calibri"/>
                <a:cs typeface="Calibri"/>
              </a:rPr>
              <a:t>turvallisuus</a:t>
            </a:r>
            <a:r>
              <a:rPr lang="en-US" sz="1600" b="1" dirty="0">
                <a:latin typeface="Calibri"/>
                <a:cs typeface="Calibri"/>
              </a:rPr>
              <a:t>: </a:t>
            </a:r>
            <a:r>
              <a:rPr lang="en-US" sz="1600" dirty="0" err="1">
                <a:latin typeface="Calibri"/>
                <a:cs typeface="Calibri"/>
              </a:rPr>
              <a:t>hoitoympäristö</a:t>
            </a:r>
            <a:r>
              <a:rPr lang="en-US" sz="1600" dirty="0">
                <a:latin typeface="Calibri"/>
                <a:cs typeface="Calibri"/>
              </a:rPr>
              <a:t>, -</a:t>
            </a:r>
            <a:r>
              <a:rPr lang="en-US" sz="1600" dirty="0" err="1">
                <a:latin typeface="Calibri"/>
                <a:cs typeface="Calibri"/>
              </a:rPr>
              <a:t>toiminta</a:t>
            </a:r>
            <a:r>
              <a:rPr lang="en-US" sz="1600" dirty="0">
                <a:latin typeface="Calibri"/>
                <a:cs typeface="Calibri"/>
              </a:rPr>
              <a:t>, -</a:t>
            </a:r>
            <a:r>
              <a:rPr lang="en-US" sz="1600" dirty="0" err="1">
                <a:latin typeface="Calibri"/>
                <a:cs typeface="Calibri"/>
              </a:rPr>
              <a:t>menetelmät</a:t>
            </a:r>
            <a:r>
              <a:rPr lang="en-US" sz="1600" dirty="0">
                <a:latin typeface="Calibri"/>
                <a:cs typeface="Calibri"/>
              </a:rPr>
              <a:t> </a:t>
            </a:r>
            <a:r>
              <a:rPr lang="en-US" sz="1600" dirty="0" err="1">
                <a:latin typeface="Calibri"/>
                <a:cs typeface="Calibri"/>
              </a:rPr>
              <a:t>sekä</a:t>
            </a:r>
            <a:r>
              <a:rPr lang="en-US" sz="1600" dirty="0">
                <a:latin typeface="Calibri"/>
                <a:cs typeface="Calibri"/>
              </a:rPr>
              <a:t>  -</a:t>
            </a:r>
            <a:r>
              <a:rPr lang="en-US" sz="1600" dirty="0" err="1">
                <a:latin typeface="Calibri"/>
                <a:cs typeface="Calibri"/>
              </a:rPr>
              <a:t>välineet</a:t>
            </a:r>
            <a:r>
              <a:rPr lang="en-US" sz="1600" dirty="0">
                <a:latin typeface="Calibri"/>
                <a:cs typeface="Calibri"/>
              </a:rPr>
              <a:t>.</a:t>
            </a:r>
            <a:endParaRPr lang="en-US" sz="1600" dirty="0">
              <a:latin typeface="Calibri"/>
              <a:ea typeface="Calibri"/>
              <a:cs typeface="Calibri"/>
            </a:endParaRPr>
          </a:p>
          <a:p>
            <a:pPr marL="742950" lvl="1" indent="-285750">
              <a:lnSpc>
                <a:spcPct val="120000"/>
              </a:lnSpc>
              <a:spcAft>
                <a:spcPts val="600"/>
              </a:spcAft>
              <a:buSzPct val="85000"/>
              <a:buFont typeface="Courier New"/>
              <a:buChar char="o"/>
            </a:pPr>
            <a:r>
              <a:rPr lang="en-US" sz="1600" b="1" dirty="0" err="1">
                <a:latin typeface="Calibri"/>
                <a:cs typeface="Calibri"/>
              </a:rPr>
              <a:t>Yksityisyyden</a:t>
            </a:r>
            <a:r>
              <a:rPr lang="en-US" sz="1600" b="1" dirty="0">
                <a:latin typeface="Calibri"/>
                <a:cs typeface="Calibri"/>
              </a:rPr>
              <a:t> </a:t>
            </a:r>
            <a:r>
              <a:rPr lang="en-US" sz="1600" b="1" dirty="0" err="1">
                <a:latin typeface="Calibri"/>
                <a:cs typeface="Calibri"/>
              </a:rPr>
              <a:t>huomioiminen</a:t>
            </a:r>
            <a:r>
              <a:rPr lang="en-US" sz="1600" b="1" dirty="0">
                <a:latin typeface="Calibri"/>
                <a:cs typeface="Calibri"/>
              </a:rPr>
              <a:t>: </a:t>
            </a:r>
            <a:r>
              <a:rPr lang="en-US" sz="1600" dirty="0" err="1">
                <a:latin typeface="Calibri"/>
                <a:cs typeface="Calibri"/>
              </a:rPr>
              <a:t>henkilötietojen</a:t>
            </a:r>
            <a:r>
              <a:rPr lang="en-US" sz="1600" dirty="0">
                <a:latin typeface="Calibri"/>
                <a:cs typeface="Calibri"/>
              </a:rPr>
              <a:t> </a:t>
            </a:r>
            <a:r>
              <a:rPr lang="en-US" sz="1600" dirty="0" err="1">
                <a:latin typeface="Calibri"/>
                <a:cs typeface="Calibri"/>
              </a:rPr>
              <a:t>käsittely</a:t>
            </a:r>
            <a:r>
              <a:rPr lang="en-US" sz="1600" dirty="0">
                <a:latin typeface="Calibri"/>
                <a:cs typeface="Calibri"/>
              </a:rPr>
              <a:t>, </a:t>
            </a:r>
            <a:r>
              <a:rPr lang="en-US" sz="1600" dirty="0" err="1">
                <a:latin typeface="Calibri"/>
                <a:cs typeface="Calibri"/>
              </a:rPr>
              <a:t>vaitiolovelvollisuus</a:t>
            </a:r>
            <a:r>
              <a:rPr lang="en-US" sz="1600" dirty="0">
                <a:latin typeface="Calibri"/>
                <a:cs typeface="Calibri"/>
              </a:rPr>
              <a:t> ja </a:t>
            </a:r>
            <a:r>
              <a:rPr lang="en-US" sz="1600" dirty="0" err="1">
                <a:latin typeface="Calibri"/>
                <a:cs typeface="Calibri"/>
              </a:rPr>
              <a:t>salassapitovelvollisuus</a:t>
            </a:r>
            <a:r>
              <a:rPr lang="en-US" sz="1600" dirty="0">
                <a:latin typeface="Calibri"/>
                <a:cs typeface="Calibri"/>
              </a:rPr>
              <a:t>.</a:t>
            </a:r>
            <a:endParaRPr lang="en-US" sz="1600" dirty="0">
              <a:latin typeface="Calibri"/>
              <a:ea typeface="Calibri"/>
              <a:cs typeface="Calibri"/>
            </a:endParaRPr>
          </a:p>
          <a:p>
            <a:pPr marL="742950" lvl="1" indent="-285750">
              <a:lnSpc>
                <a:spcPct val="120000"/>
              </a:lnSpc>
              <a:spcAft>
                <a:spcPts val="600"/>
              </a:spcAft>
              <a:buSzPct val="85000"/>
              <a:buFont typeface="Courier New"/>
              <a:buChar char="o"/>
            </a:pPr>
            <a:r>
              <a:rPr lang="en-US" sz="1600" dirty="0" err="1">
                <a:latin typeface="Calibri"/>
                <a:ea typeface="Calibri"/>
                <a:cs typeface="Calibri"/>
              </a:rPr>
              <a:t>Kaikki</a:t>
            </a:r>
            <a:r>
              <a:rPr lang="en-US" sz="1600" dirty="0">
                <a:latin typeface="Calibri"/>
                <a:ea typeface="Calibri"/>
                <a:cs typeface="Calibri"/>
              </a:rPr>
              <a:t> </a:t>
            </a:r>
            <a:r>
              <a:rPr lang="en-US" sz="1600" dirty="0" err="1">
                <a:latin typeface="Calibri"/>
                <a:ea typeface="Calibri"/>
                <a:cs typeface="Calibri"/>
              </a:rPr>
              <a:t>sosiaali</a:t>
            </a:r>
            <a:r>
              <a:rPr lang="en-US" sz="1600" dirty="0">
                <a:latin typeface="Calibri"/>
                <a:ea typeface="Calibri"/>
                <a:cs typeface="Calibri"/>
              </a:rPr>
              <a:t>- ja </a:t>
            </a:r>
            <a:r>
              <a:rPr lang="en-US" sz="1600" dirty="0" err="1">
                <a:latin typeface="Calibri"/>
                <a:ea typeface="Calibri"/>
                <a:cs typeface="Calibri"/>
              </a:rPr>
              <a:t>terveydenhuollon</a:t>
            </a:r>
            <a:r>
              <a:rPr lang="en-US" sz="1600" dirty="0">
                <a:latin typeface="Calibri"/>
                <a:ea typeface="Calibri"/>
                <a:cs typeface="Calibri"/>
              </a:rPr>
              <a:t> </a:t>
            </a:r>
            <a:r>
              <a:rPr lang="en-US" sz="1600" dirty="0" err="1">
                <a:latin typeface="Calibri"/>
                <a:ea typeface="Calibri"/>
                <a:cs typeface="Calibri"/>
              </a:rPr>
              <a:t>asiakkaita</a:t>
            </a:r>
            <a:r>
              <a:rPr lang="en-US" sz="1600" dirty="0">
                <a:latin typeface="Calibri"/>
                <a:ea typeface="Calibri"/>
                <a:cs typeface="Calibri"/>
              </a:rPr>
              <a:t> ja </a:t>
            </a:r>
            <a:r>
              <a:rPr lang="en-US" sz="1600" b="1" dirty="0" err="1">
                <a:latin typeface="Calibri"/>
                <a:ea typeface="Calibri"/>
                <a:cs typeface="Calibri"/>
              </a:rPr>
              <a:t>potilaita</a:t>
            </a:r>
            <a:r>
              <a:rPr lang="en-US" sz="1600" b="1" dirty="0">
                <a:latin typeface="Calibri"/>
                <a:ea typeface="Calibri"/>
                <a:cs typeface="Calibri"/>
              </a:rPr>
              <a:t> </a:t>
            </a:r>
            <a:r>
              <a:rPr lang="en-US" sz="1600" b="1" dirty="0" err="1">
                <a:latin typeface="Calibri"/>
                <a:ea typeface="Calibri"/>
                <a:cs typeface="Calibri"/>
              </a:rPr>
              <a:t>koskeva</a:t>
            </a:r>
            <a:r>
              <a:rPr lang="en-US" sz="1600" b="1" dirty="0">
                <a:latin typeface="Calibri"/>
                <a:ea typeface="Calibri"/>
                <a:cs typeface="Calibri"/>
              </a:rPr>
              <a:t> </a:t>
            </a:r>
            <a:r>
              <a:rPr lang="en-US" sz="1600" b="1" dirty="0" err="1">
                <a:latin typeface="Calibri"/>
                <a:ea typeface="Calibri"/>
                <a:cs typeface="Calibri"/>
              </a:rPr>
              <a:t>tieto</a:t>
            </a:r>
            <a:r>
              <a:rPr lang="en-US" sz="1600" b="1" dirty="0">
                <a:latin typeface="Calibri"/>
                <a:ea typeface="Calibri"/>
                <a:cs typeface="Calibri"/>
              </a:rPr>
              <a:t> </a:t>
            </a:r>
            <a:r>
              <a:rPr lang="en-US" sz="1600" dirty="0">
                <a:latin typeface="Calibri"/>
                <a:ea typeface="Calibri"/>
                <a:cs typeface="Calibri"/>
              </a:rPr>
              <a:t>on </a:t>
            </a:r>
            <a:r>
              <a:rPr lang="en-US" sz="1600" dirty="0" err="1">
                <a:latin typeface="Calibri"/>
                <a:ea typeface="Calibri"/>
                <a:cs typeface="Calibri"/>
              </a:rPr>
              <a:t>aina</a:t>
            </a:r>
            <a:r>
              <a:rPr lang="en-US" sz="1600" dirty="0">
                <a:latin typeface="Calibri"/>
                <a:ea typeface="Calibri"/>
                <a:cs typeface="Calibri"/>
              </a:rPr>
              <a:t> </a:t>
            </a:r>
            <a:r>
              <a:rPr lang="en-US" sz="1600" b="1" dirty="0" err="1">
                <a:latin typeface="Calibri"/>
                <a:ea typeface="Calibri"/>
                <a:cs typeface="Calibri"/>
              </a:rPr>
              <a:t>luottamuksellista</a:t>
            </a:r>
            <a:r>
              <a:rPr lang="en-US" sz="1600" b="1" dirty="0">
                <a:latin typeface="Calibri"/>
                <a:ea typeface="Calibri"/>
                <a:cs typeface="Calibri"/>
              </a:rPr>
              <a:t> ja </a:t>
            </a:r>
            <a:r>
              <a:rPr lang="en-US" sz="1600" b="1" dirty="0" err="1">
                <a:latin typeface="Calibri"/>
                <a:ea typeface="Calibri"/>
                <a:cs typeface="Calibri"/>
              </a:rPr>
              <a:t>salassa</a:t>
            </a:r>
            <a:r>
              <a:rPr lang="en-US" sz="1600" b="1" dirty="0">
                <a:latin typeface="Calibri"/>
                <a:ea typeface="Calibri"/>
                <a:cs typeface="Calibri"/>
              </a:rPr>
              <a:t> </a:t>
            </a:r>
            <a:r>
              <a:rPr lang="en-US" sz="1600" b="1" dirty="0" err="1">
                <a:latin typeface="Calibri"/>
                <a:ea typeface="Calibri"/>
                <a:cs typeface="Calibri"/>
              </a:rPr>
              <a:t>pidettävää</a:t>
            </a:r>
            <a:r>
              <a:rPr lang="en-US" sz="1600" b="1" dirty="0">
                <a:latin typeface="Calibri"/>
                <a:ea typeface="Calibri"/>
                <a:cs typeface="Calibri"/>
              </a:rPr>
              <a:t>. </a:t>
            </a:r>
            <a:r>
              <a:rPr lang="en-US" sz="1600" b="1" dirty="0" err="1">
                <a:latin typeface="Calibri"/>
                <a:ea typeface="Calibri"/>
                <a:cs typeface="Calibri"/>
              </a:rPr>
              <a:t>T</a:t>
            </a:r>
            <a:r>
              <a:rPr lang="en-US" sz="1600" dirty="0" err="1">
                <a:latin typeface="Calibri"/>
                <a:ea typeface="Calibri"/>
                <a:cs typeface="Calibri"/>
              </a:rPr>
              <a:t>yöntekijöitä</a:t>
            </a:r>
            <a:r>
              <a:rPr lang="en-US" sz="1600" dirty="0">
                <a:latin typeface="Calibri"/>
                <a:ea typeface="Calibri"/>
                <a:cs typeface="Calibri"/>
              </a:rPr>
              <a:t> </a:t>
            </a:r>
            <a:r>
              <a:rPr lang="en-US" sz="1600" dirty="0" err="1">
                <a:latin typeface="Calibri"/>
                <a:ea typeface="Calibri"/>
                <a:cs typeface="Calibri"/>
              </a:rPr>
              <a:t>sitoo</a:t>
            </a:r>
            <a:r>
              <a:rPr lang="en-US" sz="1600" dirty="0">
                <a:latin typeface="Calibri"/>
                <a:ea typeface="Calibri"/>
                <a:cs typeface="Calibri"/>
              </a:rPr>
              <a:t> </a:t>
            </a:r>
            <a:r>
              <a:rPr lang="en-US" sz="1600" dirty="0" err="1">
                <a:latin typeface="Calibri"/>
                <a:ea typeface="Calibri"/>
                <a:cs typeface="Calibri"/>
              </a:rPr>
              <a:t>vaitiolovelvollisuus</a:t>
            </a:r>
            <a:r>
              <a:rPr lang="en-US" sz="1600" dirty="0">
                <a:latin typeface="Calibri"/>
                <a:ea typeface="Calibri"/>
                <a:cs typeface="Calibri"/>
              </a:rPr>
              <a:t>.</a:t>
            </a:r>
          </a:p>
          <a:p>
            <a:pPr lvl="1">
              <a:lnSpc>
                <a:spcPct val="120000"/>
              </a:lnSpc>
              <a:spcAft>
                <a:spcPts val="600"/>
              </a:spcAft>
              <a:buSzPct val="85000"/>
            </a:pPr>
            <a:endParaRPr lang="en-US" sz="1600" dirty="0">
              <a:latin typeface="Calibri"/>
              <a:ea typeface="Calibri"/>
              <a:cs typeface="Calibri"/>
            </a:endParaRPr>
          </a:p>
          <a:p>
            <a:pPr marL="285750" indent="-285750">
              <a:lnSpc>
                <a:spcPct val="120000"/>
              </a:lnSpc>
              <a:spcAft>
                <a:spcPts val="600"/>
              </a:spcAft>
              <a:buSzPct val="85000"/>
              <a:buFont typeface="Arial,Sans-Serif"/>
              <a:buChar char="•"/>
            </a:pPr>
            <a:r>
              <a:rPr lang="en-US" sz="1600" dirty="0" err="1">
                <a:latin typeface="Calibri"/>
                <a:ea typeface="Calibri"/>
                <a:cs typeface="Calibri"/>
              </a:rPr>
              <a:t>Yksityiselämän</a:t>
            </a:r>
            <a:r>
              <a:rPr lang="en-US" sz="1600" dirty="0">
                <a:latin typeface="Calibri"/>
                <a:ea typeface="Calibri"/>
                <a:cs typeface="Calibri"/>
              </a:rPr>
              <a:t> </a:t>
            </a:r>
            <a:r>
              <a:rPr lang="en-US" sz="1600" dirty="0" err="1">
                <a:latin typeface="Calibri"/>
                <a:ea typeface="Calibri"/>
                <a:cs typeface="Calibri"/>
              </a:rPr>
              <a:t>suoja</a:t>
            </a:r>
            <a:r>
              <a:rPr lang="en-US" sz="1600" dirty="0">
                <a:latin typeface="Calibri"/>
                <a:ea typeface="Calibri"/>
                <a:cs typeface="Calibri"/>
              </a:rPr>
              <a:t> on </a:t>
            </a:r>
            <a:r>
              <a:rPr lang="en-US" sz="1600" dirty="0" err="1">
                <a:latin typeface="Calibri"/>
                <a:ea typeface="Calibri"/>
                <a:cs typeface="Calibri"/>
              </a:rPr>
              <a:t>perustuslaillinen</a:t>
            </a:r>
            <a:r>
              <a:rPr lang="en-US" sz="1600" dirty="0">
                <a:latin typeface="Calibri"/>
                <a:ea typeface="Calibri"/>
                <a:cs typeface="Calibri"/>
              </a:rPr>
              <a:t> </a:t>
            </a:r>
            <a:r>
              <a:rPr lang="en-US" sz="1600" dirty="0" err="1">
                <a:latin typeface="Calibri"/>
                <a:ea typeface="Calibri"/>
                <a:cs typeface="Calibri"/>
              </a:rPr>
              <a:t>oikeus</a:t>
            </a:r>
            <a:r>
              <a:rPr lang="en-US" sz="1600" dirty="0">
                <a:latin typeface="Calibri"/>
                <a:ea typeface="Calibri"/>
                <a:cs typeface="Calibri"/>
              </a:rPr>
              <a:t> ja </a:t>
            </a:r>
            <a:r>
              <a:rPr lang="en-US" sz="1600" dirty="0" err="1">
                <a:latin typeface="Calibri"/>
                <a:ea typeface="Calibri"/>
                <a:cs typeface="Calibri"/>
              </a:rPr>
              <a:t>asiakas</a:t>
            </a:r>
            <a:r>
              <a:rPr lang="en-US" sz="1600" dirty="0">
                <a:latin typeface="Calibri"/>
                <a:ea typeface="Calibri"/>
                <a:cs typeface="Calibri"/>
              </a:rPr>
              <a:t>- ja </a:t>
            </a:r>
            <a:r>
              <a:rPr lang="en-US" sz="1600" dirty="0" err="1">
                <a:latin typeface="Calibri"/>
                <a:ea typeface="Calibri"/>
                <a:cs typeface="Calibri"/>
              </a:rPr>
              <a:t>potilastietojen</a:t>
            </a:r>
            <a:r>
              <a:rPr lang="en-US" sz="1600" dirty="0">
                <a:latin typeface="Calibri"/>
                <a:ea typeface="Calibri"/>
                <a:cs typeface="Calibri"/>
              </a:rPr>
              <a:t> </a:t>
            </a:r>
            <a:r>
              <a:rPr lang="en-US" sz="1600" dirty="0" err="1">
                <a:latin typeface="Calibri"/>
                <a:ea typeface="Calibri"/>
                <a:cs typeface="Calibri"/>
              </a:rPr>
              <a:t>käsittelyäkin</a:t>
            </a:r>
            <a:r>
              <a:rPr lang="en-US" sz="1600" dirty="0">
                <a:latin typeface="Calibri"/>
                <a:ea typeface="Calibri"/>
                <a:cs typeface="Calibri"/>
              </a:rPr>
              <a:t> </a:t>
            </a:r>
            <a:r>
              <a:rPr lang="en-US" sz="1600" dirty="0" err="1">
                <a:latin typeface="Calibri"/>
                <a:ea typeface="Calibri"/>
                <a:cs typeface="Calibri"/>
              </a:rPr>
              <a:t>ohjaa</a:t>
            </a:r>
            <a:r>
              <a:rPr lang="en-US" sz="1600" dirty="0">
                <a:latin typeface="Calibri"/>
                <a:ea typeface="Calibri"/>
                <a:cs typeface="Calibri"/>
              </a:rPr>
              <a:t> </a:t>
            </a:r>
            <a:r>
              <a:rPr lang="en-US" sz="1600" dirty="0" err="1">
                <a:latin typeface="Calibri"/>
                <a:ea typeface="Calibri"/>
                <a:cs typeface="Calibri"/>
              </a:rPr>
              <a:t>lainsäädäntö</a:t>
            </a:r>
            <a:r>
              <a:rPr lang="en-US" sz="1600" dirty="0">
                <a:latin typeface="Calibri"/>
                <a:ea typeface="Calibri"/>
                <a:cs typeface="Calibri"/>
              </a:rPr>
              <a:t>.</a:t>
            </a:r>
            <a:endParaRPr lang="en-US" sz="1600" dirty="0">
              <a:latin typeface="Calibri"/>
              <a:cs typeface="Calibri"/>
            </a:endParaRPr>
          </a:p>
          <a:p>
            <a:pPr>
              <a:lnSpc>
                <a:spcPct val="120000"/>
              </a:lnSpc>
              <a:spcAft>
                <a:spcPts val="600"/>
              </a:spcAft>
              <a:buSzPct val="85000"/>
            </a:pPr>
            <a:endParaRPr lang="en-US" sz="1600" dirty="0">
              <a:latin typeface="Calibri"/>
              <a:ea typeface="Calibri"/>
              <a:cs typeface="Calibri"/>
            </a:endParaRPr>
          </a:p>
          <a:p>
            <a:pPr marL="285750" indent="-285750">
              <a:lnSpc>
                <a:spcPct val="120000"/>
              </a:lnSpc>
              <a:spcAft>
                <a:spcPts val="600"/>
              </a:spcAft>
              <a:buSzPct val="85000"/>
              <a:buFont typeface="Arial,Sans-Serif"/>
              <a:buChar char="•"/>
            </a:pPr>
            <a:r>
              <a:rPr lang="en-US" sz="1600" dirty="0" err="1">
                <a:latin typeface="Calibri"/>
                <a:cs typeface="Calibri"/>
              </a:rPr>
              <a:t>Vaitiolovelvollisuuden</a:t>
            </a:r>
            <a:r>
              <a:rPr lang="en-US" sz="1600" dirty="0">
                <a:latin typeface="Calibri"/>
                <a:cs typeface="Calibri"/>
              </a:rPr>
              <a:t> ja </a:t>
            </a:r>
            <a:r>
              <a:rPr lang="en-US" sz="1600" dirty="0" err="1">
                <a:latin typeface="Calibri"/>
                <a:cs typeface="Calibri"/>
              </a:rPr>
              <a:t>salassapitovelvollisuuden</a:t>
            </a:r>
            <a:r>
              <a:rPr lang="en-US" sz="1600" dirty="0">
                <a:latin typeface="Calibri"/>
                <a:cs typeface="Calibri"/>
              </a:rPr>
              <a:t> </a:t>
            </a:r>
            <a:r>
              <a:rPr lang="en-US" sz="1600" dirty="0" err="1">
                <a:latin typeface="Calibri"/>
                <a:cs typeface="Calibri"/>
              </a:rPr>
              <a:t>rikkominen</a:t>
            </a:r>
            <a:r>
              <a:rPr lang="en-US" sz="1600" dirty="0">
                <a:latin typeface="Calibri"/>
                <a:cs typeface="Calibri"/>
              </a:rPr>
              <a:t> on </a:t>
            </a:r>
            <a:r>
              <a:rPr lang="en-US" sz="1600" dirty="0" err="1">
                <a:latin typeface="Calibri"/>
                <a:cs typeface="Calibri"/>
              </a:rPr>
              <a:t>rikos</a:t>
            </a:r>
            <a:r>
              <a:rPr lang="en-US" sz="1600" dirty="0">
                <a:latin typeface="Calibri"/>
                <a:cs typeface="Calibri"/>
              </a:rPr>
              <a:t> ja </a:t>
            </a:r>
            <a:r>
              <a:rPr lang="en-US" sz="1600" dirty="0" err="1">
                <a:latin typeface="Calibri"/>
                <a:cs typeface="Calibri"/>
              </a:rPr>
              <a:t>rangaistava</a:t>
            </a:r>
            <a:r>
              <a:rPr lang="en-US" sz="1600" dirty="0">
                <a:latin typeface="Calibri"/>
                <a:cs typeface="Calibri"/>
              </a:rPr>
              <a:t> </a:t>
            </a:r>
            <a:r>
              <a:rPr lang="en-US" sz="1600" dirty="0" err="1">
                <a:latin typeface="Calibri"/>
                <a:cs typeface="Calibri"/>
              </a:rPr>
              <a:t>teko</a:t>
            </a:r>
            <a:r>
              <a:rPr lang="en-US" sz="1600" dirty="0">
                <a:latin typeface="Calibri"/>
                <a:cs typeface="Calibri"/>
              </a:rPr>
              <a:t>.</a:t>
            </a:r>
            <a:endParaRPr lang="en-US" sz="1500" dirty="0"/>
          </a:p>
          <a:p>
            <a:pPr>
              <a:lnSpc>
                <a:spcPct val="120000"/>
              </a:lnSpc>
              <a:spcAft>
                <a:spcPts val="600"/>
              </a:spcAft>
              <a:buSzPct val="85000"/>
            </a:pPr>
            <a:endParaRPr lang="en-US" sz="1500" b="1" dirty="0"/>
          </a:p>
          <a:p>
            <a:pPr>
              <a:lnSpc>
                <a:spcPct val="120000"/>
              </a:lnSpc>
              <a:spcAft>
                <a:spcPts val="600"/>
              </a:spcAft>
              <a:buSzPct val="85000"/>
            </a:pPr>
            <a:endParaRPr lang="en-US" sz="1500" dirty="0"/>
          </a:p>
        </p:txBody>
      </p:sp>
      <p:sp>
        <p:nvSpPr>
          <p:cNvPr id="3" name="Tekstiruutu 2">
            <a:extLst>
              <a:ext uri="{FF2B5EF4-FFF2-40B4-BE49-F238E27FC236}">
                <a16:creationId xmlns:a16="http://schemas.microsoft.com/office/drawing/2014/main" id="{D9927FF3-A6A3-E1E8-5464-28C40E4A1963}"/>
              </a:ext>
            </a:extLst>
          </p:cNvPr>
          <p:cNvSpPr txBox="1"/>
          <p:nvPr/>
        </p:nvSpPr>
        <p:spPr>
          <a:xfrm>
            <a:off x="9812853" y="6547744"/>
            <a:ext cx="2361143" cy="252950"/>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fi-FI" sz="900" dirty="0">
                <a:solidFill>
                  <a:srgbClr val="000000"/>
                </a:solidFill>
                <a:latin typeface="Calibri"/>
                <a:cs typeface="Calibri"/>
              </a:rPr>
              <a:t>Blomqvist ym. 2022;  Rautava ym. 2020</a:t>
            </a:r>
          </a:p>
        </p:txBody>
      </p:sp>
      <p:sp>
        <p:nvSpPr>
          <p:cNvPr id="4" name="Tekstiruutu 3">
            <a:extLst>
              <a:ext uri="{FF2B5EF4-FFF2-40B4-BE49-F238E27FC236}">
                <a16:creationId xmlns:a16="http://schemas.microsoft.com/office/drawing/2014/main" id="{D21A99C1-A6C1-96FC-2CB8-02F9D057F348}"/>
              </a:ext>
            </a:extLst>
          </p:cNvPr>
          <p:cNvSpPr txBox="1"/>
          <p:nvPr/>
        </p:nvSpPr>
        <p:spPr>
          <a:xfrm>
            <a:off x="8546558" y="1466694"/>
            <a:ext cx="2446867" cy="584775"/>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1600" dirty="0">
                <a:latin typeface="Calibri"/>
                <a:ea typeface="Calibri"/>
                <a:cs typeface="Calibri"/>
              </a:rPr>
              <a:t>Tietosuoja on yksi tietoturvan osa-alue.</a:t>
            </a:r>
          </a:p>
        </p:txBody>
      </p:sp>
      <p:sp>
        <p:nvSpPr>
          <p:cNvPr id="7" name="TextBox 6">
            <a:extLst>
              <a:ext uri="{FF2B5EF4-FFF2-40B4-BE49-F238E27FC236}">
                <a16:creationId xmlns:a16="http://schemas.microsoft.com/office/drawing/2014/main" id="{FD77E19D-C7CC-817F-B842-AA3593A163D7}"/>
              </a:ext>
            </a:extLst>
          </p:cNvPr>
          <p:cNvSpPr txBox="1"/>
          <p:nvPr/>
        </p:nvSpPr>
        <p:spPr>
          <a:xfrm>
            <a:off x="7906268" y="2605697"/>
            <a:ext cx="3727448" cy="1938992"/>
          </a:xfrm>
          <a:prstGeom prst="rect">
            <a:avLst/>
          </a:prstGeom>
          <a:noFill/>
        </p:spPr>
        <p:txBody>
          <a:bodyPr wrap="square">
            <a:spAutoFit/>
          </a:bodyPr>
          <a:lstStyle/>
          <a:p>
            <a:pPr algn="ctr"/>
            <a:r>
              <a:rPr lang="fi-FI" sz="1600" i="1" dirty="0">
                <a:effectLst/>
                <a:latin typeface="Calibri" panose="020F0502020204030204" pitchFamily="34" charset="0"/>
                <a:cs typeface="Calibri" panose="020F0502020204030204" pitchFamily="34" charset="0"/>
              </a:rPr>
              <a:t>“Tietosuoja asettaa vaatimuksia, tietoturva toteuttaa niitä. Koska liian tiukka tietoturva voi akuuteissa tilanteissa jopa vaarantaa potilasturvallisuuden, näiden kahden välille haetaan tasapainoa.” </a:t>
            </a:r>
          </a:p>
          <a:p>
            <a:pPr algn="ctr"/>
            <a:r>
              <a:rPr lang="fi-FI" sz="1000" dirty="0">
                <a:effectLst/>
                <a:latin typeface="Calibri" panose="020F0502020204030204" pitchFamily="34" charset="0"/>
                <a:cs typeface="Calibri" panose="020F0502020204030204" pitchFamily="34" charset="0"/>
              </a:rPr>
              <a:t>Kyber-Terveys -hankkeen projektipäällikkö </a:t>
            </a:r>
          </a:p>
          <a:p>
            <a:pPr algn="ctr"/>
            <a:r>
              <a:rPr lang="fi-FI" sz="1000" dirty="0">
                <a:effectLst/>
                <a:latin typeface="Calibri" panose="020F0502020204030204" pitchFamily="34" charset="0"/>
                <a:cs typeface="Calibri" panose="020F0502020204030204" pitchFamily="34" charset="0"/>
              </a:rPr>
              <a:t>Pekka Vepsäläinen</a:t>
            </a:r>
            <a:endParaRPr lang="fi-FI"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985437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413FC2-BC1A-3521-9E0A-6AA5C1BB091C}"/>
              </a:ext>
            </a:extLst>
          </p:cNvPr>
          <p:cNvSpPr>
            <a:spLocks noGrp="1"/>
          </p:cNvSpPr>
          <p:nvPr>
            <p:ph type="title"/>
          </p:nvPr>
        </p:nvSpPr>
        <p:spPr>
          <a:xfrm>
            <a:off x="498392" y="165079"/>
            <a:ext cx="8498814" cy="730697"/>
          </a:xfrm>
        </p:spPr>
        <p:txBody>
          <a:bodyPr vert="horz" lIns="91440" tIns="45720" rIns="91440" bIns="45720" rtlCol="0" anchor="b">
            <a:noAutofit/>
          </a:bodyPr>
          <a:lstStyle/>
          <a:p>
            <a:pPr>
              <a:lnSpc>
                <a:spcPct val="110000"/>
              </a:lnSpc>
            </a:pPr>
            <a:r>
              <a:rPr lang="fi-FI">
                <a:solidFill>
                  <a:schemeClr val="bg1"/>
                </a:solidFill>
                <a:latin typeface="Calibri"/>
                <a:ea typeface="Calibri"/>
                <a:cs typeface="Calibri"/>
              </a:rPr>
              <a:t>Tietoturvaluokitukset (TL1-4)</a:t>
            </a:r>
            <a:endParaRPr lang="fi-FI">
              <a:solidFill>
                <a:schemeClr val="bg1"/>
              </a:solidFill>
            </a:endParaRPr>
          </a:p>
        </p:txBody>
      </p:sp>
      <p:sp>
        <p:nvSpPr>
          <p:cNvPr id="3" name="Sisällön paikkamerkki 2">
            <a:extLst>
              <a:ext uri="{FF2B5EF4-FFF2-40B4-BE49-F238E27FC236}">
                <a16:creationId xmlns:a16="http://schemas.microsoft.com/office/drawing/2014/main" id="{3A1DC4B8-652E-B62F-0209-C1260AE6BB3C}"/>
              </a:ext>
            </a:extLst>
          </p:cNvPr>
          <p:cNvSpPr>
            <a:spLocks noGrp="1"/>
          </p:cNvSpPr>
          <p:nvPr>
            <p:ph idx="1"/>
          </p:nvPr>
        </p:nvSpPr>
        <p:spPr>
          <a:xfrm>
            <a:off x="395814" y="1090084"/>
            <a:ext cx="11319935" cy="2338914"/>
          </a:xfrm>
        </p:spPr>
        <p:txBody>
          <a:bodyPr vert="horz" lIns="91440" tIns="45720" rIns="91440" bIns="45720" rtlCol="0" anchor="t">
            <a:noAutofit/>
          </a:bodyPr>
          <a:lstStyle/>
          <a:p>
            <a:pPr marL="443230" lvl="1" indent="-285750">
              <a:lnSpc>
                <a:spcPct val="120000"/>
              </a:lnSpc>
              <a:buFont typeface="Wingdings"/>
              <a:buChar char="§"/>
            </a:pPr>
            <a:r>
              <a:rPr lang="fi-FI" b="0" dirty="0">
                <a:solidFill>
                  <a:schemeClr val="bg1"/>
                </a:solidFill>
                <a:latin typeface="Calibri"/>
                <a:ea typeface="Calibri"/>
                <a:cs typeface="Calibri"/>
              </a:rPr>
              <a:t>Julkishallinnossa ja turvallisuuskriittisissä organisaatioissa käytetään turvallisuusluokituksia. Nämä jakautuvat eri tasoihin, tasoille 1,2,3 ja 4.</a:t>
            </a:r>
          </a:p>
          <a:p>
            <a:pPr marL="626110" lvl="2" indent="-285750">
              <a:lnSpc>
                <a:spcPct val="120000"/>
              </a:lnSpc>
              <a:buFont typeface="Wingdings"/>
              <a:buChar char="§"/>
            </a:pPr>
            <a:r>
              <a:rPr lang="fi-FI" b="1" dirty="0">
                <a:solidFill>
                  <a:schemeClr val="bg1"/>
                </a:solidFill>
                <a:latin typeface="Calibri"/>
                <a:ea typeface="Calibri"/>
                <a:cs typeface="Calibri"/>
              </a:rPr>
              <a:t>TL1 (Turvallisuusluokka I)</a:t>
            </a:r>
            <a:r>
              <a:rPr lang="fi-FI" b="0" dirty="0">
                <a:solidFill>
                  <a:schemeClr val="bg1"/>
                </a:solidFill>
                <a:latin typeface="Calibri"/>
                <a:ea typeface="Calibri"/>
                <a:cs typeface="Calibri"/>
              </a:rPr>
              <a:t>: Korkein turvallisuusluokka. Tietoja saa käsitellä ja säilyttää vain erityisesti suojatuilla turva-alueilla. Etäkäyttö on rajoitettu ja vaatii erityisiä hyväksyntöjä</a:t>
            </a:r>
            <a:r>
              <a:rPr lang="fi-FI" dirty="0">
                <a:solidFill>
                  <a:schemeClr val="bg1"/>
                </a:solidFill>
                <a:latin typeface="Calibri"/>
                <a:ea typeface="Calibri"/>
                <a:cs typeface="Calibri"/>
              </a:rPr>
              <a:t>.</a:t>
            </a:r>
            <a:endParaRPr lang="fi-FI" b="0" dirty="0">
              <a:solidFill>
                <a:schemeClr val="bg1"/>
              </a:solidFill>
              <a:latin typeface="Calibri"/>
              <a:ea typeface="Calibri"/>
              <a:cs typeface="Calibri"/>
            </a:endParaRPr>
          </a:p>
          <a:p>
            <a:pPr marL="626110" lvl="2" indent="-285750">
              <a:lnSpc>
                <a:spcPct val="120000"/>
              </a:lnSpc>
              <a:buFont typeface="Wingdings"/>
              <a:buChar char="§"/>
            </a:pPr>
            <a:r>
              <a:rPr lang="fi-FI" b="1" dirty="0">
                <a:solidFill>
                  <a:schemeClr val="bg1"/>
                </a:solidFill>
                <a:latin typeface="Calibri"/>
                <a:ea typeface="Calibri"/>
                <a:cs typeface="Calibri"/>
              </a:rPr>
              <a:t>TL2 (Turvallisuusluokka II)</a:t>
            </a:r>
            <a:r>
              <a:rPr lang="fi-FI" b="0" dirty="0">
                <a:solidFill>
                  <a:schemeClr val="bg1"/>
                </a:solidFill>
                <a:latin typeface="Calibri"/>
                <a:ea typeface="Calibri"/>
                <a:cs typeface="Calibri"/>
              </a:rPr>
              <a:t>: Tietoja voidaan käsitellä ja säilyttää hyväksytyillä turva-alueilla. Etäkäyttö on mahdollista, mutta se on rajoitettu hyväksytyille turvallisuusalueille</a:t>
            </a:r>
            <a:r>
              <a:rPr lang="fi-FI" dirty="0">
                <a:solidFill>
                  <a:schemeClr val="bg1"/>
                </a:solidFill>
                <a:latin typeface="Calibri"/>
                <a:ea typeface="Calibri"/>
                <a:cs typeface="Calibri"/>
              </a:rPr>
              <a:t>.</a:t>
            </a:r>
            <a:endParaRPr lang="fi-FI" b="0" dirty="0">
              <a:solidFill>
                <a:schemeClr val="bg1"/>
              </a:solidFill>
              <a:latin typeface="Calibri"/>
              <a:ea typeface="Calibri"/>
              <a:cs typeface="Calibri"/>
            </a:endParaRPr>
          </a:p>
          <a:p>
            <a:pPr marL="626110" lvl="2" indent="-285750">
              <a:lnSpc>
                <a:spcPct val="120000"/>
              </a:lnSpc>
              <a:buFont typeface="Wingdings"/>
              <a:buChar char="§"/>
            </a:pPr>
            <a:r>
              <a:rPr lang="fi-FI" b="1" dirty="0">
                <a:solidFill>
                  <a:schemeClr val="bg1"/>
                </a:solidFill>
                <a:latin typeface="Calibri"/>
                <a:ea typeface="Calibri"/>
                <a:cs typeface="Calibri"/>
              </a:rPr>
              <a:t>TL3 (Turvallisuusluokka III)</a:t>
            </a:r>
            <a:r>
              <a:rPr lang="fi-FI" b="0" dirty="0">
                <a:solidFill>
                  <a:schemeClr val="bg1"/>
                </a:solidFill>
                <a:latin typeface="Calibri"/>
                <a:ea typeface="Calibri"/>
                <a:cs typeface="Calibri"/>
              </a:rPr>
              <a:t>: Tietoja voidaan käsitellä ja säilyttää myös turva-alueiden ulkopuolella, kunhan ne on suojattu riittävällä salauksella ja muilla tietoturvatoimenpiteillä</a:t>
            </a:r>
            <a:r>
              <a:rPr lang="fi-FI" dirty="0">
                <a:solidFill>
                  <a:schemeClr val="bg1"/>
                </a:solidFill>
                <a:latin typeface="Calibri"/>
                <a:ea typeface="Calibri"/>
                <a:cs typeface="Calibri"/>
              </a:rPr>
              <a:t>.</a:t>
            </a:r>
            <a:endParaRPr lang="fi-FI" b="0" dirty="0">
              <a:solidFill>
                <a:schemeClr val="bg1"/>
              </a:solidFill>
              <a:latin typeface="Calibri"/>
              <a:ea typeface="Calibri"/>
              <a:cs typeface="Calibri"/>
            </a:endParaRPr>
          </a:p>
          <a:p>
            <a:pPr marL="626110" lvl="2" indent="-285750">
              <a:lnSpc>
                <a:spcPct val="120000"/>
              </a:lnSpc>
              <a:buFont typeface="Wingdings"/>
              <a:buChar char="§"/>
            </a:pPr>
            <a:r>
              <a:rPr lang="fi-FI" b="1" dirty="0">
                <a:solidFill>
                  <a:schemeClr val="bg1"/>
                </a:solidFill>
                <a:latin typeface="Calibri"/>
                <a:ea typeface="Calibri"/>
                <a:cs typeface="Calibri"/>
              </a:rPr>
              <a:t>TL4 (Turvallisuusluokka IV)</a:t>
            </a:r>
            <a:r>
              <a:rPr lang="fi-FI" b="0" dirty="0">
                <a:solidFill>
                  <a:schemeClr val="bg1"/>
                </a:solidFill>
                <a:latin typeface="Calibri"/>
                <a:ea typeface="Calibri"/>
                <a:cs typeface="Calibri"/>
              </a:rPr>
              <a:t>: Alin turvallisuusluokka. Tietoja voidaan käsitellä ja säilyttää laajemmin, mutta ne on silti suojattava asianmukaisesti</a:t>
            </a:r>
            <a:r>
              <a:rPr lang="fi-FI" dirty="0">
                <a:solidFill>
                  <a:schemeClr val="bg1"/>
                </a:solidFill>
                <a:latin typeface="Calibri"/>
                <a:ea typeface="Calibri"/>
                <a:cs typeface="Calibri"/>
              </a:rPr>
              <a:t>.</a:t>
            </a:r>
            <a:endParaRPr lang="fi-FI" b="0" dirty="0">
              <a:solidFill>
                <a:schemeClr val="bg1"/>
              </a:solidFill>
              <a:latin typeface="Calibri"/>
              <a:ea typeface="Calibri"/>
              <a:cs typeface="Calibri"/>
            </a:endParaRPr>
          </a:p>
          <a:p>
            <a:pPr marL="443230" lvl="1" indent="-285750">
              <a:lnSpc>
                <a:spcPct val="120000"/>
              </a:lnSpc>
              <a:buFont typeface="Wingdings"/>
              <a:buChar char="§"/>
            </a:pPr>
            <a:r>
              <a:rPr lang="fi-FI" dirty="0">
                <a:solidFill>
                  <a:schemeClr val="bg1"/>
                </a:solidFill>
                <a:latin typeface="Calibri"/>
                <a:ea typeface="Calibri"/>
                <a:cs typeface="Calibri"/>
              </a:rPr>
              <a:t>Yhteydet potilasasiakirjoihin</a:t>
            </a:r>
            <a:r>
              <a:rPr lang="fi-FI" b="0" dirty="0">
                <a:solidFill>
                  <a:schemeClr val="bg1"/>
                </a:solidFill>
                <a:latin typeface="Calibri"/>
                <a:ea typeface="Calibri"/>
                <a:cs typeface="Calibri"/>
              </a:rPr>
              <a:t>: Potilasasiakirjat ja muut terveydenhuollon tiedot voidaan soveltaa näihin tietoturvaluokituksiin, koska ne sisältävät arkaluonteisia henkilötietoja, jotka vaativat korkeaa suojaustasoa. Esimerkiksi potilastiedot voivat kuulua TL3- tai TL4-luokkiin riippuen niiden arkaluonteisuudesta ja käsittelytarpeista.</a:t>
            </a:r>
          </a:p>
          <a:p>
            <a:pPr marL="443230" lvl="1" indent="-285750">
              <a:lnSpc>
                <a:spcPct val="120000"/>
              </a:lnSpc>
              <a:buFont typeface="Wingdings"/>
              <a:buChar char="§"/>
            </a:pPr>
            <a:r>
              <a:rPr lang="fi-FI" b="0" dirty="0">
                <a:solidFill>
                  <a:schemeClr val="bg1"/>
                </a:solidFill>
                <a:latin typeface="Calibri"/>
                <a:ea typeface="Calibri"/>
                <a:cs typeface="Calibri"/>
              </a:rPr>
              <a:t>Näitä kyseisiä turvaluokituksia ohjaa ”Julkisen hallinnon tietoturvallisuuden arviointikriteeristö” (</a:t>
            </a:r>
            <a:r>
              <a:rPr lang="fi-FI" b="0" dirty="0" err="1">
                <a:solidFill>
                  <a:schemeClr val="bg1"/>
                </a:solidFill>
                <a:latin typeface="Calibri"/>
                <a:ea typeface="Calibri"/>
                <a:cs typeface="Calibri"/>
              </a:rPr>
              <a:t>Julkri</a:t>
            </a:r>
            <a:r>
              <a:rPr lang="fi-FI" b="0" dirty="0">
                <a:solidFill>
                  <a:schemeClr val="bg1"/>
                </a:solidFill>
                <a:latin typeface="Calibri"/>
                <a:ea typeface="Calibri"/>
                <a:cs typeface="Calibri"/>
              </a:rPr>
              <a:t>), sekä </a:t>
            </a:r>
            <a:r>
              <a:rPr lang="fi-FI" b="0" dirty="0" err="1">
                <a:solidFill>
                  <a:schemeClr val="bg1"/>
                </a:solidFill>
                <a:latin typeface="Calibri"/>
                <a:ea typeface="Calibri"/>
                <a:cs typeface="Calibri"/>
              </a:rPr>
              <a:t>Katakri</a:t>
            </a:r>
            <a:r>
              <a:rPr lang="fi-FI" b="0" dirty="0">
                <a:solidFill>
                  <a:schemeClr val="bg1"/>
                </a:solidFill>
                <a:latin typeface="Calibri"/>
                <a:ea typeface="Calibri"/>
                <a:cs typeface="Calibri"/>
              </a:rPr>
              <a:t> – Tietoturvallisuuden auditointityökalu viranomaisille.</a:t>
            </a:r>
          </a:p>
          <a:p>
            <a:pPr marL="626110" lvl="2" indent="-285750">
              <a:lnSpc>
                <a:spcPct val="120000"/>
              </a:lnSpc>
              <a:buFont typeface="Wingdings"/>
              <a:buChar char="§"/>
            </a:pPr>
            <a:r>
              <a:rPr lang="fi-FI" dirty="0">
                <a:solidFill>
                  <a:schemeClr val="bg1"/>
                </a:solidFill>
                <a:latin typeface="Calibri"/>
                <a:ea typeface="Calibri"/>
                <a:cs typeface="Calibri"/>
              </a:rPr>
              <a:t>Näitä molempia voidaan hyödyntää sosiaali- ja terveysaloilla, etenkin jos tiloissa tai tiedoissa käsitellään merkittäviä tietoja ja toimitaan kansainvälisessä yhteistyössä.</a:t>
            </a:r>
            <a:endParaRPr lang="fi-FI" b="0" dirty="0">
              <a:solidFill>
                <a:schemeClr val="bg1"/>
              </a:solidFill>
              <a:latin typeface="Calibri"/>
              <a:ea typeface="Calibri"/>
              <a:cs typeface="Calibri"/>
            </a:endParaRPr>
          </a:p>
        </p:txBody>
      </p:sp>
      <p:sp>
        <p:nvSpPr>
          <p:cNvPr id="4" name="TextBox 3">
            <a:extLst>
              <a:ext uri="{FF2B5EF4-FFF2-40B4-BE49-F238E27FC236}">
                <a16:creationId xmlns:a16="http://schemas.microsoft.com/office/drawing/2014/main" id="{6D99CD89-2195-0734-E5FE-F291BF6F8BE5}"/>
              </a:ext>
            </a:extLst>
          </p:cNvPr>
          <p:cNvSpPr txBox="1"/>
          <p:nvPr/>
        </p:nvSpPr>
        <p:spPr>
          <a:xfrm>
            <a:off x="2705298" y="6462089"/>
            <a:ext cx="9611670" cy="230832"/>
          </a:xfrm>
          <a:prstGeom prst="rect">
            <a:avLst/>
          </a:prstGeom>
          <a:noFill/>
        </p:spPr>
        <p:txBody>
          <a:bodyPr wrap="square" lIns="91440" tIns="45720" rIns="91440" bIns="45720" rtlCol="0" anchor="t">
            <a:spAutoFit/>
          </a:bodyPr>
          <a:lstStyle/>
          <a:p>
            <a:r>
              <a:rPr lang="en-US" sz="900" dirty="0" err="1">
                <a:solidFill>
                  <a:schemeClr val="bg1"/>
                </a:solidFill>
              </a:rPr>
              <a:t>Viittaukset</a:t>
            </a:r>
            <a:r>
              <a:rPr lang="en-US" sz="900" dirty="0">
                <a:solidFill>
                  <a:schemeClr val="bg1"/>
                </a:solidFill>
              </a:rPr>
              <a:t>:</a:t>
            </a:r>
            <a:r>
              <a:rPr lang="en-US" sz="900" dirty="0"/>
              <a:t> </a:t>
            </a:r>
            <a:r>
              <a:rPr lang="en-US" sz="900" dirty="0">
                <a:hlinkClick r:id="rId3"/>
              </a:rPr>
              <a:t>https://www.finlex.fi/fi/laki/alkup/2019/20191101</a:t>
            </a:r>
            <a:r>
              <a:rPr lang="en-US" sz="900" dirty="0">
                <a:solidFill>
                  <a:schemeClr val="bg1"/>
                </a:solidFill>
              </a:rPr>
              <a:t>,</a:t>
            </a:r>
            <a:r>
              <a:rPr lang="en-US" sz="900" dirty="0"/>
              <a:t> </a:t>
            </a:r>
            <a:r>
              <a:rPr lang="en-US" sz="900" dirty="0">
                <a:hlinkClick r:id="rId4"/>
              </a:rPr>
              <a:t>https://julkaisut.valtioneuvosto.fi/handle/10024/164183</a:t>
            </a:r>
            <a:r>
              <a:rPr lang="en-US" sz="900" dirty="0">
                <a:solidFill>
                  <a:schemeClr val="bg1"/>
                </a:solidFill>
              </a:rPr>
              <a:t>, </a:t>
            </a:r>
            <a:r>
              <a:rPr lang="en-US" sz="900" dirty="0">
                <a:hlinkClick r:id="rId5"/>
              </a:rPr>
              <a:t>https://um.fi/katakri-tietoturvallisuuden-auditointityokalu-viranomaisille</a:t>
            </a:r>
            <a:endParaRPr lang="en-US" sz="900" dirty="0"/>
          </a:p>
        </p:txBody>
      </p:sp>
    </p:spTree>
    <p:extLst>
      <p:ext uri="{BB962C8B-B14F-4D97-AF65-F5344CB8AC3E}">
        <p14:creationId xmlns:p14="http://schemas.microsoft.com/office/powerpoint/2010/main" val="68623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5D311D39-12E6-B504-78F2-F0160765B398}"/>
              </a:ext>
            </a:extLst>
          </p:cNvPr>
          <p:cNvSpPr txBox="1"/>
          <p:nvPr/>
        </p:nvSpPr>
        <p:spPr>
          <a:xfrm>
            <a:off x="612734" y="1100658"/>
            <a:ext cx="9287329" cy="55731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cap="all" baseline="-25000" dirty="0" err="1">
                <a:solidFill>
                  <a:srgbClr val="000000"/>
                </a:solidFill>
                <a:latin typeface="Calibri"/>
                <a:cs typeface="Calibri"/>
              </a:rPr>
              <a:t>Toiminnan</a:t>
            </a:r>
            <a:r>
              <a:rPr lang="en-US" sz="2400" b="1" cap="all" baseline="-25000" dirty="0">
                <a:solidFill>
                  <a:srgbClr val="000000"/>
                </a:solidFill>
                <a:latin typeface="Calibri"/>
                <a:cs typeface="Calibri"/>
              </a:rPr>
              <a:t> </a:t>
            </a:r>
            <a:r>
              <a:rPr lang="en-US" sz="2400" b="1" cap="all" baseline="-25000" dirty="0" err="1">
                <a:solidFill>
                  <a:srgbClr val="000000"/>
                </a:solidFill>
                <a:latin typeface="Calibri"/>
                <a:cs typeface="Calibri"/>
              </a:rPr>
              <a:t>jatkuvuuden</a:t>
            </a:r>
            <a:r>
              <a:rPr lang="en-US" sz="2400" b="1" cap="all" baseline="-25000" dirty="0">
                <a:solidFill>
                  <a:srgbClr val="000000"/>
                </a:solidFill>
                <a:latin typeface="Calibri"/>
                <a:cs typeface="Calibri"/>
              </a:rPr>
              <a:t> </a:t>
            </a:r>
            <a:r>
              <a:rPr lang="en-US" sz="2400" b="1" cap="all" baseline="-25000" dirty="0" err="1">
                <a:solidFill>
                  <a:srgbClr val="000000"/>
                </a:solidFill>
                <a:latin typeface="Calibri"/>
                <a:cs typeface="Calibri"/>
              </a:rPr>
              <a:t>takaaminen</a:t>
            </a:r>
            <a:r>
              <a:rPr lang="en-US" sz="2400" b="1" cap="all" baseline="-25000" dirty="0">
                <a:solidFill>
                  <a:srgbClr val="000000"/>
                </a:solidFill>
                <a:latin typeface="Calibri"/>
                <a:cs typeface="Calibri"/>
              </a:rPr>
              <a:t>  – </a:t>
            </a:r>
            <a:r>
              <a:rPr lang="en-US" sz="2400" b="1" cap="all" baseline="-25000" dirty="0" err="1">
                <a:solidFill>
                  <a:srgbClr val="000000"/>
                </a:solidFill>
                <a:latin typeface="Calibri"/>
                <a:cs typeface="Calibri"/>
              </a:rPr>
              <a:t>riskien</a:t>
            </a:r>
            <a:r>
              <a:rPr lang="en-US" sz="2400" b="1" cap="all" baseline="-25000" dirty="0">
                <a:solidFill>
                  <a:srgbClr val="000000"/>
                </a:solidFill>
                <a:latin typeface="Calibri"/>
                <a:cs typeface="Calibri"/>
              </a:rPr>
              <a:t> </a:t>
            </a:r>
            <a:r>
              <a:rPr lang="en-US" sz="2400" b="1" cap="all" baseline="-25000" dirty="0" err="1">
                <a:solidFill>
                  <a:srgbClr val="000000"/>
                </a:solidFill>
                <a:latin typeface="Calibri"/>
                <a:cs typeface="Calibri"/>
              </a:rPr>
              <a:t>hallinta</a:t>
            </a:r>
            <a:r>
              <a:rPr lang="en-US" sz="2400" b="1" cap="all" baseline="-25000" dirty="0">
                <a:solidFill>
                  <a:srgbClr val="000000"/>
                </a:solidFill>
                <a:latin typeface="Calibri"/>
                <a:cs typeface="Calibri"/>
              </a:rPr>
              <a:t> </a:t>
            </a:r>
            <a:endParaRPr lang="fi-FI" sz="2400" dirty="0">
              <a:latin typeface="Calibri"/>
              <a:cs typeface="Calibri"/>
            </a:endParaRPr>
          </a:p>
          <a:p>
            <a:endParaRPr lang="en-US" sz="1600" b="1" cap="all" baseline="-25000" dirty="0">
              <a:solidFill>
                <a:srgbClr val="000000"/>
              </a:solidFill>
              <a:latin typeface="Calibri"/>
              <a:cs typeface="Calibri"/>
            </a:endParaRPr>
          </a:p>
          <a:p>
            <a:r>
              <a:rPr lang="en-US" sz="2400" b="1" cap="all" baseline="-25000" dirty="0" err="1">
                <a:solidFill>
                  <a:srgbClr val="000000"/>
                </a:solidFill>
                <a:latin typeface="Calibri"/>
                <a:cs typeface="Calibri"/>
              </a:rPr>
              <a:t>Tietoturvan</a:t>
            </a:r>
            <a:r>
              <a:rPr lang="en-US" sz="2400" b="1" cap="all" baseline="-25000" dirty="0">
                <a:solidFill>
                  <a:srgbClr val="000000"/>
                </a:solidFill>
                <a:latin typeface="Calibri"/>
                <a:cs typeface="Calibri"/>
              </a:rPr>
              <a:t> </a:t>
            </a:r>
            <a:r>
              <a:rPr lang="en-US" sz="2400" b="1" cap="all" baseline="-25000" dirty="0" err="1">
                <a:solidFill>
                  <a:srgbClr val="000000"/>
                </a:solidFill>
                <a:latin typeface="Calibri"/>
                <a:cs typeface="Calibri"/>
              </a:rPr>
              <a:t>tavoitteet</a:t>
            </a:r>
            <a:r>
              <a:rPr lang="en-US" sz="2400" b="1" cap="all" baseline="-25000" dirty="0">
                <a:solidFill>
                  <a:srgbClr val="000000"/>
                </a:solidFill>
                <a:latin typeface="Calibri"/>
                <a:cs typeface="Calibri"/>
              </a:rPr>
              <a:t>:</a:t>
            </a:r>
            <a:endParaRPr lang="en-US" sz="2400" b="1" cap="all" baseline="-25000" dirty="0">
              <a:solidFill>
                <a:srgbClr val="000000"/>
              </a:solidFill>
              <a:latin typeface="Calibri"/>
              <a:ea typeface="Calibri"/>
              <a:cs typeface="Calibri"/>
            </a:endParaRPr>
          </a:p>
          <a:p>
            <a:endParaRPr lang="en-US" sz="2000" b="1" cap="all" baseline="-25000" dirty="0">
              <a:solidFill>
                <a:srgbClr val="000000"/>
              </a:solidFill>
              <a:latin typeface="Calibri"/>
              <a:cs typeface="Calibri"/>
            </a:endParaRPr>
          </a:p>
          <a:p>
            <a:pPr marL="285750" indent="-285750">
              <a:buFont typeface="Arial"/>
              <a:buChar char="•"/>
            </a:pPr>
            <a:r>
              <a:rPr lang="en-US" sz="1600" b="1" dirty="0" err="1">
                <a:solidFill>
                  <a:srgbClr val="000000"/>
                </a:solidFill>
                <a:latin typeface="Calibri"/>
                <a:cs typeface="Calibri"/>
              </a:rPr>
              <a:t>Luottamuksellisuus</a:t>
            </a:r>
            <a:r>
              <a:rPr lang="en-US" sz="1600" b="1" dirty="0">
                <a:solidFill>
                  <a:srgbClr val="000000"/>
                </a:solidFill>
                <a:latin typeface="Calibri"/>
                <a:cs typeface="Calibri"/>
              </a:rPr>
              <a:t> </a:t>
            </a:r>
            <a:r>
              <a:rPr lang="en-US" sz="1600" dirty="0">
                <a:solidFill>
                  <a:srgbClr val="000000"/>
                </a:solidFill>
                <a:latin typeface="Calibri"/>
                <a:cs typeface="Calibri"/>
              </a:rPr>
              <a:t>(Confidentiality)</a:t>
            </a:r>
            <a:endParaRPr lang="en-US" sz="1600" b="1" dirty="0">
              <a:solidFill>
                <a:srgbClr val="000000"/>
              </a:solidFill>
              <a:latin typeface="Calibri"/>
              <a:ea typeface="Calibri"/>
              <a:cs typeface="Calibri"/>
            </a:endParaRPr>
          </a:p>
          <a:p>
            <a:pPr marL="742950" lvl="1" indent="-285750">
              <a:buFont typeface="Courier New"/>
              <a:buChar char="o"/>
            </a:pPr>
            <a:r>
              <a:rPr lang="en-US" sz="1600" dirty="0" err="1">
                <a:solidFill>
                  <a:srgbClr val="000000"/>
                </a:solidFill>
                <a:latin typeface="Calibri"/>
                <a:cs typeface="Calibri"/>
              </a:rPr>
              <a:t>Asiakkaan</a:t>
            </a:r>
            <a:r>
              <a:rPr lang="en-US" sz="1600" dirty="0">
                <a:solidFill>
                  <a:srgbClr val="000000"/>
                </a:solidFill>
                <a:latin typeface="Calibri"/>
                <a:cs typeface="Calibri"/>
              </a:rPr>
              <a:t> </a:t>
            </a:r>
            <a:r>
              <a:rPr lang="en-US" sz="1600" dirty="0" err="1">
                <a:solidFill>
                  <a:srgbClr val="000000"/>
                </a:solidFill>
                <a:latin typeface="Calibri"/>
                <a:cs typeface="Calibri"/>
              </a:rPr>
              <a:t>tietoja</a:t>
            </a:r>
            <a:r>
              <a:rPr lang="en-US" sz="1600" dirty="0">
                <a:solidFill>
                  <a:srgbClr val="000000"/>
                </a:solidFill>
                <a:latin typeface="Calibri"/>
                <a:cs typeface="Calibri"/>
              </a:rPr>
              <a:t> </a:t>
            </a:r>
            <a:r>
              <a:rPr lang="en-US" sz="1600" dirty="0" err="1">
                <a:solidFill>
                  <a:srgbClr val="000000"/>
                </a:solidFill>
                <a:latin typeface="Calibri"/>
                <a:cs typeface="Calibri"/>
              </a:rPr>
              <a:t>näkee</a:t>
            </a:r>
            <a:r>
              <a:rPr lang="en-US" sz="1600" dirty="0">
                <a:solidFill>
                  <a:srgbClr val="000000"/>
                </a:solidFill>
                <a:latin typeface="Calibri"/>
                <a:cs typeface="Calibri"/>
              </a:rPr>
              <a:t> vain </a:t>
            </a:r>
            <a:r>
              <a:rPr lang="en-US" sz="1600" dirty="0" err="1">
                <a:solidFill>
                  <a:srgbClr val="000000"/>
                </a:solidFill>
                <a:latin typeface="Calibri"/>
                <a:cs typeface="Calibri"/>
              </a:rPr>
              <a:t>henkilö</a:t>
            </a:r>
            <a:r>
              <a:rPr lang="en-US" sz="1600" dirty="0">
                <a:solidFill>
                  <a:srgbClr val="000000"/>
                </a:solidFill>
                <a:latin typeface="Calibri"/>
                <a:cs typeface="Calibri"/>
              </a:rPr>
              <a:t>, </a:t>
            </a:r>
            <a:r>
              <a:rPr lang="en-US" sz="1600" dirty="0" err="1">
                <a:solidFill>
                  <a:srgbClr val="000000"/>
                </a:solidFill>
                <a:latin typeface="Calibri"/>
                <a:cs typeface="Calibri"/>
              </a:rPr>
              <a:t>jolla</a:t>
            </a:r>
            <a:r>
              <a:rPr lang="en-US" sz="1600" dirty="0">
                <a:solidFill>
                  <a:srgbClr val="000000"/>
                </a:solidFill>
                <a:latin typeface="Calibri"/>
                <a:cs typeface="Calibri"/>
              </a:rPr>
              <a:t> </a:t>
            </a:r>
            <a:r>
              <a:rPr lang="en-US" sz="1600" dirty="0" err="1">
                <a:solidFill>
                  <a:srgbClr val="000000"/>
                </a:solidFill>
                <a:latin typeface="Calibri"/>
                <a:cs typeface="Calibri"/>
              </a:rPr>
              <a:t>siihen</a:t>
            </a:r>
            <a:r>
              <a:rPr lang="en-US" sz="1600" dirty="0">
                <a:solidFill>
                  <a:srgbClr val="000000"/>
                </a:solidFill>
                <a:latin typeface="Calibri"/>
                <a:cs typeface="Calibri"/>
              </a:rPr>
              <a:t> on </a:t>
            </a:r>
            <a:r>
              <a:rPr lang="en-US" sz="1600" dirty="0" err="1">
                <a:solidFill>
                  <a:srgbClr val="000000"/>
                </a:solidFill>
                <a:latin typeface="Calibri"/>
                <a:cs typeface="Calibri"/>
              </a:rPr>
              <a:t>oikeus</a:t>
            </a:r>
            <a:endParaRPr lang="en-US" sz="1600" dirty="0">
              <a:solidFill>
                <a:srgbClr val="000000"/>
              </a:solidFill>
              <a:latin typeface="Calibri"/>
              <a:ea typeface="Calibri"/>
              <a:cs typeface="Calibri"/>
            </a:endParaRPr>
          </a:p>
          <a:p>
            <a:pPr marL="742950" lvl="1" indent="-285750">
              <a:buFont typeface="Courier New"/>
              <a:buChar char="o"/>
            </a:pPr>
            <a:r>
              <a:rPr lang="en-US" sz="1600" dirty="0" err="1">
                <a:solidFill>
                  <a:srgbClr val="000000"/>
                </a:solidFill>
                <a:latin typeface="Calibri"/>
                <a:cs typeface="Calibri"/>
              </a:rPr>
              <a:t>Työasemalta</a:t>
            </a:r>
            <a:r>
              <a:rPr lang="en-US" sz="1600" dirty="0">
                <a:solidFill>
                  <a:srgbClr val="000000"/>
                </a:solidFill>
                <a:latin typeface="Calibri"/>
                <a:cs typeface="Calibri"/>
              </a:rPr>
              <a:t> </a:t>
            </a:r>
            <a:r>
              <a:rPr lang="en-US" sz="1600" dirty="0" err="1">
                <a:solidFill>
                  <a:srgbClr val="000000"/>
                </a:solidFill>
                <a:latin typeface="Calibri"/>
                <a:cs typeface="Calibri"/>
              </a:rPr>
              <a:t>uloskirjautuminen</a:t>
            </a:r>
            <a:r>
              <a:rPr lang="en-US" sz="1600" dirty="0">
                <a:solidFill>
                  <a:srgbClr val="000000"/>
                </a:solidFill>
                <a:latin typeface="Calibri"/>
                <a:cs typeface="Calibri"/>
              </a:rPr>
              <a:t> on </a:t>
            </a:r>
            <a:r>
              <a:rPr lang="en-US" sz="1600" dirty="0" err="1">
                <a:solidFill>
                  <a:srgbClr val="000000"/>
                </a:solidFill>
                <a:latin typeface="Calibri"/>
                <a:cs typeface="Calibri"/>
              </a:rPr>
              <a:t>tärkeää</a:t>
            </a:r>
            <a:endParaRPr lang="en-US" sz="1600" dirty="0">
              <a:solidFill>
                <a:srgbClr val="000000"/>
              </a:solidFill>
              <a:latin typeface="Calibri"/>
              <a:ea typeface="Calibri"/>
              <a:cs typeface="Calibri"/>
            </a:endParaRPr>
          </a:p>
          <a:p>
            <a:pPr marL="742950" lvl="1" indent="-285750">
              <a:buFont typeface="Courier New"/>
              <a:buChar char="o"/>
            </a:pPr>
            <a:r>
              <a:rPr lang="en-US" sz="1600" dirty="0" err="1">
                <a:solidFill>
                  <a:srgbClr val="000000"/>
                </a:solidFill>
                <a:latin typeface="Calibri"/>
                <a:cs typeface="Calibri"/>
              </a:rPr>
              <a:t>Tietojärjestelmiin</a:t>
            </a:r>
            <a:r>
              <a:rPr lang="en-US" sz="1600" dirty="0">
                <a:solidFill>
                  <a:srgbClr val="000000"/>
                </a:solidFill>
                <a:latin typeface="Calibri"/>
                <a:cs typeface="Calibri"/>
              </a:rPr>
              <a:t> </a:t>
            </a:r>
            <a:r>
              <a:rPr lang="en-US" sz="1600" dirty="0" err="1">
                <a:solidFill>
                  <a:srgbClr val="000000"/>
                </a:solidFill>
                <a:latin typeface="Calibri"/>
                <a:cs typeface="Calibri"/>
              </a:rPr>
              <a:t>kirjaudutaan</a:t>
            </a:r>
            <a:r>
              <a:rPr lang="en-US" sz="1600" dirty="0">
                <a:solidFill>
                  <a:srgbClr val="000000"/>
                </a:solidFill>
                <a:latin typeface="Calibri"/>
                <a:cs typeface="Calibri"/>
              </a:rPr>
              <a:t> vain </a:t>
            </a:r>
            <a:r>
              <a:rPr lang="en-US" sz="1600" dirty="0" err="1">
                <a:solidFill>
                  <a:srgbClr val="000000"/>
                </a:solidFill>
                <a:latin typeface="Calibri"/>
                <a:cs typeface="Calibri"/>
              </a:rPr>
              <a:t>omilla</a:t>
            </a:r>
            <a:r>
              <a:rPr lang="en-US" sz="1600" dirty="0">
                <a:solidFill>
                  <a:srgbClr val="000000"/>
                </a:solidFill>
                <a:latin typeface="Calibri"/>
                <a:cs typeface="Calibri"/>
              </a:rPr>
              <a:t> </a:t>
            </a:r>
            <a:r>
              <a:rPr lang="en-US" sz="1600" dirty="0" err="1">
                <a:solidFill>
                  <a:srgbClr val="000000"/>
                </a:solidFill>
                <a:latin typeface="Calibri"/>
                <a:cs typeface="Calibri"/>
              </a:rPr>
              <a:t>tunnuksilla</a:t>
            </a:r>
            <a:r>
              <a:rPr lang="en-US" sz="1600" dirty="0">
                <a:solidFill>
                  <a:srgbClr val="000000"/>
                </a:solidFill>
                <a:latin typeface="Calibri"/>
                <a:cs typeface="Calibri"/>
              </a:rPr>
              <a:t> </a:t>
            </a:r>
            <a:endParaRPr lang="en-US" sz="1600" dirty="0">
              <a:solidFill>
                <a:srgbClr val="000000"/>
              </a:solidFill>
              <a:latin typeface="Calibri"/>
              <a:ea typeface="Calibri"/>
              <a:cs typeface="Calibri"/>
            </a:endParaRPr>
          </a:p>
          <a:p>
            <a:endParaRPr lang="en-US" sz="1600" dirty="0">
              <a:solidFill>
                <a:srgbClr val="000000"/>
              </a:solidFill>
              <a:latin typeface="Calibri"/>
              <a:cs typeface="Calibri"/>
            </a:endParaRPr>
          </a:p>
          <a:p>
            <a:pPr marL="285750" indent="-285750">
              <a:buFont typeface="Arial"/>
              <a:buChar char="•"/>
            </a:pPr>
            <a:r>
              <a:rPr lang="en-US" sz="1600" b="1" dirty="0" err="1">
                <a:solidFill>
                  <a:srgbClr val="000000"/>
                </a:solidFill>
                <a:latin typeface="Calibri"/>
                <a:cs typeface="Calibri"/>
              </a:rPr>
              <a:t>Eheys</a:t>
            </a:r>
            <a:r>
              <a:rPr lang="en-US" sz="1600" dirty="0">
                <a:solidFill>
                  <a:srgbClr val="000000"/>
                </a:solidFill>
                <a:latin typeface="Calibri"/>
                <a:cs typeface="Calibri"/>
              </a:rPr>
              <a:t> (Integrity)</a:t>
            </a:r>
            <a:endParaRPr lang="en-US" sz="1600" dirty="0">
              <a:solidFill>
                <a:srgbClr val="000000"/>
              </a:solidFill>
              <a:latin typeface="Calibri"/>
              <a:ea typeface="Calibri"/>
              <a:cs typeface="Calibri"/>
            </a:endParaRPr>
          </a:p>
          <a:p>
            <a:pPr marL="742950" lvl="1" indent="-285750">
              <a:buFont typeface="Courier New"/>
              <a:buChar char="o"/>
            </a:pPr>
            <a:r>
              <a:rPr lang="en-US" sz="1600" dirty="0">
                <a:solidFill>
                  <a:srgbClr val="000000"/>
                </a:solidFill>
                <a:latin typeface="Calibri"/>
                <a:cs typeface="Calibri"/>
              </a:rPr>
              <a:t>Tieto </a:t>
            </a:r>
            <a:r>
              <a:rPr lang="en-US" sz="1600" dirty="0" err="1">
                <a:solidFill>
                  <a:srgbClr val="000000"/>
                </a:solidFill>
                <a:latin typeface="Calibri"/>
                <a:cs typeface="Calibri"/>
              </a:rPr>
              <a:t>pysyy</a:t>
            </a:r>
            <a:r>
              <a:rPr lang="en-US" sz="1600" dirty="0">
                <a:solidFill>
                  <a:srgbClr val="000000"/>
                </a:solidFill>
                <a:latin typeface="Calibri"/>
                <a:cs typeface="Calibri"/>
              </a:rPr>
              <a:t> </a:t>
            </a:r>
            <a:r>
              <a:rPr lang="en-US" sz="1600" dirty="0" err="1">
                <a:solidFill>
                  <a:srgbClr val="000000"/>
                </a:solidFill>
                <a:latin typeface="Calibri"/>
                <a:cs typeface="Calibri"/>
              </a:rPr>
              <a:t>muuttumattomana</a:t>
            </a:r>
            <a:r>
              <a:rPr lang="en-US" sz="1600" dirty="0">
                <a:solidFill>
                  <a:srgbClr val="000000"/>
                </a:solidFill>
                <a:latin typeface="Calibri"/>
                <a:cs typeface="Calibri"/>
              </a:rPr>
              <a:t>. </a:t>
            </a:r>
            <a:r>
              <a:rPr lang="en-US" sz="1600" dirty="0" err="1">
                <a:solidFill>
                  <a:srgbClr val="000000"/>
                </a:solidFill>
                <a:latin typeface="Calibri"/>
                <a:cs typeface="Calibri"/>
              </a:rPr>
              <a:t>Valvotaan</a:t>
            </a:r>
            <a:r>
              <a:rPr lang="en-US" sz="1600" dirty="0">
                <a:solidFill>
                  <a:srgbClr val="000000"/>
                </a:solidFill>
                <a:latin typeface="Calibri"/>
                <a:cs typeface="Calibri"/>
              </a:rPr>
              <a:t> </a:t>
            </a:r>
            <a:r>
              <a:rPr lang="en-US" sz="1600" dirty="0" err="1">
                <a:solidFill>
                  <a:srgbClr val="000000"/>
                </a:solidFill>
                <a:latin typeface="Calibri"/>
                <a:cs typeface="Calibri"/>
              </a:rPr>
              <a:t>lokitietojen</a:t>
            </a:r>
            <a:r>
              <a:rPr lang="en-US" sz="1600" dirty="0">
                <a:solidFill>
                  <a:srgbClr val="000000"/>
                </a:solidFill>
                <a:latin typeface="Calibri"/>
                <a:cs typeface="Calibri"/>
              </a:rPr>
              <a:t> </a:t>
            </a:r>
            <a:r>
              <a:rPr lang="en-US" sz="1600" dirty="0" err="1">
                <a:solidFill>
                  <a:srgbClr val="000000"/>
                </a:solidFill>
                <a:latin typeface="Calibri"/>
                <a:cs typeface="Calibri"/>
              </a:rPr>
              <a:t>avulla</a:t>
            </a:r>
            <a:r>
              <a:rPr lang="en-US" sz="1600" dirty="0">
                <a:solidFill>
                  <a:srgbClr val="000000"/>
                </a:solidFill>
                <a:latin typeface="Calibri"/>
                <a:cs typeface="Calibri"/>
              </a:rPr>
              <a:t> </a:t>
            </a:r>
            <a:endParaRPr lang="en-US" sz="1600" dirty="0">
              <a:solidFill>
                <a:srgbClr val="000000"/>
              </a:solidFill>
              <a:latin typeface="Calibri"/>
              <a:ea typeface="Calibri"/>
              <a:cs typeface="Calibri"/>
            </a:endParaRPr>
          </a:p>
          <a:p>
            <a:endParaRPr lang="en-US" sz="1600" dirty="0">
              <a:solidFill>
                <a:srgbClr val="000000"/>
              </a:solidFill>
              <a:latin typeface="Calibri"/>
              <a:cs typeface="Calibri"/>
            </a:endParaRPr>
          </a:p>
          <a:p>
            <a:pPr marL="285750" indent="-285750">
              <a:buFont typeface="Arial"/>
              <a:buChar char="•"/>
            </a:pPr>
            <a:r>
              <a:rPr lang="en-US" sz="1600" b="1" dirty="0" err="1">
                <a:solidFill>
                  <a:srgbClr val="000000"/>
                </a:solidFill>
                <a:latin typeface="Calibri"/>
                <a:cs typeface="Calibri"/>
              </a:rPr>
              <a:t>Saatavuus</a:t>
            </a:r>
            <a:r>
              <a:rPr lang="en-US" sz="1600" dirty="0">
                <a:solidFill>
                  <a:srgbClr val="000000"/>
                </a:solidFill>
                <a:latin typeface="Calibri"/>
                <a:cs typeface="Calibri"/>
              </a:rPr>
              <a:t> (Availability)</a:t>
            </a:r>
            <a:endParaRPr lang="en-US" sz="1600" dirty="0">
              <a:solidFill>
                <a:srgbClr val="000000"/>
              </a:solidFill>
              <a:latin typeface="Calibri"/>
              <a:ea typeface="Calibri"/>
              <a:cs typeface="Calibri"/>
            </a:endParaRPr>
          </a:p>
          <a:p>
            <a:pPr marL="742950" lvl="1" indent="-285750">
              <a:buFont typeface="Courier New"/>
              <a:buChar char="o"/>
            </a:pPr>
            <a:r>
              <a:rPr lang="en-US" sz="1600" dirty="0" err="1">
                <a:solidFill>
                  <a:srgbClr val="000000"/>
                </a:solidFill>
                <a:latin typeface="Calibri"/>
                <a:cs typeface="Calibri"/>
              </a:rPr>
              <a:t>Tietojärjestelmät</a:t>
            </a:r>
            <a:r>
              <a:rPr lang="en-US" sz="1600" dirty="0">
                <a:solidFill>
                  <a:srgbClr val="000000"/>
                </a:solidFill>
                <a:latin typeface="Calibri"/>
                <a:cs typeface="Calibri"/>
              </a:rPr>
              <a:t> </a:t>
            </a:r>
            <a:r>
              <a:rPr lang="en-US" sz="1600" dirty="0" err="1">
                <a:solidFill>
                  <a:srgbClr val="000000"/>
                </a:solidFill>
                <a:latin typeface="Calibri"/>
                <a:cs typeface="Calibri"/>
              </a:rPr>
              <a:t>toimivat</a:t>
            </a:r>
            <a:r>
              <a:rPr lang="en-US" sz="1600" dirty="0">
                <a:solidFill>
                  <a:srgbClr val="000000"/>
                </a:solidFill>
                <a:latin typeface="Calibri"/>
                <a:cs typeface="Calibri"/>
              </a:rPr>
              <a:t> </a:t>
            </a:r>
            <a:r>
              <a:rPr lang="en-US" sz="1600" dirty="0" err="1">
                <a:solidFill>
                  <a:srgbClr val="000000"/>
                </a:solidFill>
                <a:latin typeface="Calibri"/>
                <a:cs typeface="Calibri"/>
              </a:rPr>
              <a:t>ongelmitta</a:t>
            </a:r>
            <a:r>
              <a:rPr lang="en-US" sz="1600" dirty="0">
                <a:solidFill>
                  <a:srgbClr val="000000"/>
                </a:solidFill>
                <a:latin typeface="Calibri"/>
                <a:cs typeface="Calibri"/>
              </a:rPr>
              <a:t> ja </a:t>
            </a:r>
            <a:r>
              <a:rPr lang="en-US" sz="1600" dirty="0" err="1">
                <a:solidFill>
                  <a:srgbClr val="000000"/>
                </a:solidFill>
                <a:latin typeface="Calibri"/>
                <a:cs typeface="Calibri"/>
              </a:rPr>
              <a:t>tieto</a:t>
            </a:r>
            <a:r>
              <a:rPr lang="en-US" sz="1600" dirty="0">
                <a:solidFill>
                  <a:srgbClr val="000000"/>
                </a:solidFill>
                <a:latin typeface="Calibri"/>
                <a:cs typeface="Calibri"/>
              </a:rPr>
              <a:t> on </a:t>
            </a:r>
            <a:r>
              <a:rPr lang="en-US" sz="1600" dirty="0" err="1">
                <a:solidFill>
                  <a:srgbClr val="000000"/>
                </a:solidFill>
                <a:latin typeface="Calibri"/>
                <a:cs typeface="Calibri"/>
              </a:rPr>
              <a:t>saatavilla</a:t>
            </a:r>
            <a:r>
              <a:rPr lang="en-US" sz="1600" dirty="0">
                <a:solidFill>
                  <a:srgbClr val="000000"/>
                </a:solidFill>
                <a:latin typeface="Calibri"/>
                <a:cs typeface="Calibri"/>
              </a:rPr>
              <a:t> </a:t>
            </a:r>
            <a:r>
              <a:rPr lang="en-US" sz="1600" dirty="0" err="1">
                <a:solidFill>
                  <a:srgbClr val="000000"/>
                </a:solidFill>
                <a:latin typeface="Calibri"/>
                <a:cs typeface="Calibri"/>
              </a:rPr>
              <a:t>silloin</a:t>
            </a:r>
            <a:r>
              <a:rPr lang="en-US" sz="1600" dirty="0">
                <a:solidFill>
                  <a:srgbClr val="000000"/>
                </a:solidFill>
                <a:latin typeface="Calibri"/>
                <a:cs typeface="Calibri"/>
              </a:rPr>
              <a:t>, </a:t>
            </a:r>
            <a:r>
              <a:rPr lang="en-US" sz="1600" dirty="0" err="1">
                <a:solidFill>
                  <a:srgbClr val="000000"/>
                </a:solidFill>
                <a:latin typeface="Calibri"/>
                <a:cs typeface="Calibri"/>
              </a:rPr>
              <a:t>kun</a:t>
            </a:r>
            <a:r>
              <a:rPr lang="en-US" sz="1600" dirty="0">
                <a:solidFill>
                  <a:srgbClr val="000000"/>
                </a:solidFill>
                <a:latin typeface="Calibri"/>
                <a:cs typeface="Calibri"/>
              </a:rPr>
              <a:t> se on </a:t>
            </a:r>
            <a:r>
              <a:rPr lang="en-US" sz="1600" dirty="0" err="1">
                <a:solidFill>
                  <a:srgbClr val="000000"/>
                </a:solidFill>
                <a:latin typeface="Calibri"/>
                <a:cs typeface="Calibri"/>
              </a:rPr>
              <a:t>tarpeellista</a:t>
            </a:r>
            <a:endParaRPr lang="en-US" sz="1600" dirty="0">
              <a:solidFill>
                <a:srgbClr val="000000"/>
              </a:solidFill>
              <a:latin typeface="Calibri"/>
              <a:ea typeface="Calibri"/>
              <a:cs typeface="Calibri"/>
            </a:endParaRPr>
          </a:p>
          <a:p>
            <a:pPr marL="742950" lvl="1" indent="-285750">
              <a:buFont typeface="Courier New"/>
              <a:buChar char="o"/>
            </a:pPr>
            <a:r>
              <a:rPr lang="en-US" sz="1600" dirty="0" err="1">
                <a:solidFill>
                  <a:srgbClr val="000000"/>
                </a:solidFill>
                <a:latin typeface="Calibri"/>
                <a:cs typeface="Calibri"/>
              </a:rPr>
              <a:t>Toiminnan</a:t>
            </a:r>
            <a:r>
              <a:rPr lang="en-US" sz="1600" dirty="0">
                <a:solidFill>
                  <a:srgbClr val="000000"/>
                </a:solidFill>
                <a:latin typeface="Calibri"/>
                <a:cs typeface="Calibri"/>
              </a:rPr>
              <a:t> </a:t>
            </a:r>
            <a:r>
              <a:rPr lang="en-US" sz="1600" dirty="0" err="1">
                <a:solidFill>
                  <a:srgbClr val="000000"/>
                </a:solidFill>
                <a:latin typeface="Calibri"/>
                <a:cs typeface="Calibri"/>
              </a:rPr>
              <a:t>jatkuvuus</a:t>
            </a:r>
            <a:r>
              <a:rPr lang="en-US" sz="1600" dirty="0">
                <a:solidFill>
                  <a:srgbClr val="000000"/>
                </a:solidFill>
                <a:latin typeface="Calibri"/>
                <a:cs typeface="Calibri"/>
              </a:rPr>
              <a:t> </a:t>
            </a:r>
            <a:r>
              <a:rPr lang="en-US" sz="1600" dirty="0" err="1">
                <a:solidFill>
                  <a:srgbClr val="000000"/>
                </a:solidFill>
                <a:latin typeface="Calibri"/>
                <a:cs typeface="Calibri"/>
              </a:rPr>
              <a:t>tulee</a:t>
            </a:r>
            <a:r>
              <a:rPr lang="en-US" sz="1600" dirty="0">
                <a:solidFill>
                  <a:srgbClr val="000000"/>
                </a:solidFill>
                <a:latin typeface="Calibri"/>
                <a:cs typeface="Calibri"/>
              </a:rPr>
              <a:t> </a:t>
            </a:r>
            <a:r>
              <a:rPr lang="en-US" sz="1600" dirty="0" err="1">
                <a:solidFill>
                  <a:srgbClr val="000000"/>
                </a:solidFill>
                <a:latin typeface="Calibri"/>
                <a:cs typeface="Calibri"/>
              </a:rPr>
              <a:t>taata</a:t>
            </a:r>
            <a:r>
              <a:rPr lang="en-US" sz="1600" dirty="0">
                <a:solidFill>
                  <a:srgbClr val="000000"/>
                </a:solidFill>
                <a:latin typeface="Calibri"/>
                <a:cs typeface="Calibri"/>
              </a:rPr>
              <a:t> </a:t>
            </a:r>
            <a:r>
              <a:rPr lang="en-US" sz="1600" dirty="0" err="1">
                <a:solidFill>
                  <a:srgbClr val="000000"/>
                </a:solidFill>
                <a:latin typeface="Calibri"/>
                <a:cs typeface="Calibri"/>
              </a:rPr>
              <a:t>silloin</a:t>
            </a:r>
            <a:r>
              <a:rPr lang="en-US" sz="1600" dirty="0">
                <a:solidFill>
                  <a:srgbClr val="000000"/>
                </a:solidFill>
                <a:latin typeface="Calibri"/>
                <a:cs typeface="Calibri"/>
              </a:rPr>
              <a:t>, </a:t>
            </a:r>
            <a:r>
              <a:rPr lang="en-US" sz="1600" dirty="0" err="1">
                <a:solidFill>
                  <a:srgbClr val="000000"/>
                </a:solidFill>
                <a:latin typeface="Calibri"/>
                <a:cs typeface="Calibri"/>
              </a:rPr>
              <a:t>kun</a:t>
            </a:r>
            <a:r>
              <a:rPr lang="en-US" sz="1600" dirty="0">
                <a:solidFill>
                  <a:srgbClr val="000000"/>
                </a:solidFill>
                <a:latin typeface="Calibri"/>
                <a:cs typeface="Calibri"/>
              </a:rPr>
              <a:t> </a:t>
            </a:r>
            <a:r>
              <a:rPr lang="en-US" sz="1600" dirty="0" err="1">
                <a:solidFill>
                  <a:srgbClr val="000000"/>
                </a:solidFill>
                <a:latin typeface="Calibri"/>
                <a:cs typeface="Calibri"/>
              </a:rPr>
              <a:t>tietojärjestelmät</a:t>
            </a:r>
            <a:r>
              <a:rPr lang="en-US" sz="1600" dirty="0">
                <a:solidFill>
                  <a:srgbClr val="000000"/>
                </a:solidFill>
                <a:latin typeface="Calibri"/>
                <a:cs typeface="Calibri"/>
              </a:rPr>
              <a:t> </a:t>
            </a:r>
            <a:r>
              <a:rPr lang="en-US" sz="1600" dirty="0" err="1">
                <a:solidFill>
                  <a:srgbClr val="000000"/>
                </a:solidFill>
                <a:latin typeface="Calibri"/>
                <a:cs typeface="Calibri"/>
              </a:rPr>
              <a:t>eivät</a:t>
            </a:r>
            <a:r>
              <a:rPr lang="en-US" sz="1600" dirty="0">
                <a:solidFill>
                  <a:srgbClr val="000000"/>
                </a:solidFill>
                <a:latin typeface="Calibri"/>
                <a:cs typeface="Calibri"/>
              </a:rPr>
              <a:t> </a:t>
            </a:r>
            <a:r>
              <a:rPr lang="en-US" sz="1600" dirty="0" err="1">
                <a:solidFill>
                  <a:srgbClr val="000000"/>
                </a:solidFill>
                <a:latin typeface="Calibri"/>
                <a:cs typeface="Calibri"/>
              </a:rPr>
              <a:t>olekaan</a:t>
            </a:r>
            <a:r>
              <a:rPr lang="en-US" sz="1600" dirty="0">
                <a:solidFill>
                  <a:srgbClr val="000000"/>
                </a:solidFill>
                <a:latin typeface="Calibri"/>
                <a:cs typeface="Calibri"/>
              </a:rPr>
              <a:t> </a:t>
            </a:r>
            <a:r>
              <a:rPr lang="en-US" sz="1600" dirty="0" err="1">
                <a:solidFill>
                  <a:srgbClr val="000000"/>
                </a:solidFill>
                <a:latin typeface="Calibri"/>
                <a:cs typeface="Calibri"/>
              </a:rPr>
              <a:t>käytössä</a:t>
            </a:r>
            <a:r>
              <a:rPr lang="en-US" sz="1600" dirty="0">
                <a:solidFill>
                  <a:srgbClr val="000000"/>
                </a:solidFill>
                <a:latin typeface="Calibri"/>
                <a:cs typeface="Calibri"/>
              </a:rPr>
              <a:t> (</a:t>
            </a:r>
            <a:r>
              <a:rPr lang="en-US" sz="1600" dirty="0" err="1">
                <a:solidFill>
                  <a:srgbClr val="000000"/>
                </a:solidFill>
                <a:latin typeface="Calibri"/>
                <a:cs typeface="Calibri"/>
              </a:rPr>
              <a:t>varamenettelyt</a:t>
            </a:r>
            <a:r>
              <a:rPr lang="en-US" sz="1600" dirty="0">
                <a:solidFill>
                  <a:srgbClr val="000000"/>
                </a:solidFill>
                <a:latin typeface="Calibri"/>
                <a:cs typeface="Calibri"/>
              </a:rPr>
              <a:t>)</a:t>
            </a:r>
            <a:endParaRPr lang="en-US" sz="1600" dirty="0">
              <a:solidFill>
                <a:srgbClr val="000000"/>
              </a:solidFill>
              <a:latin typeface="Calibri"/>
              <a:ea typeface="Calibri"/>
              <a:cs typeface="Calibri"/>
            </a:endParaRPr>
          </a:p>
          <a:p>
            <a:endParaRPr lang="en-US" sz="1600" b="1" dirty="0">
              <a:solidFill>
                <a:srgbClr val="000000"/>
              </a:solidFill>
              <a:latin typeface="Calibri"/>
              <a:cs typeface="Calibri"/>
            </a:endParaRPr>
          </a:p>
          <a:p>
            <a:r>
              <a:rPr lang="en-US" sz="1600" dirty="0">
                <a:solidFill>
                  <a:srgbClr val="000000"/>
                </a:solidFill>
                <a:latin typeface="Calibri"/>
                <a:cs typeface="Calibri"/>
              </a:rPr>
              <a:t> </a:t>
            </a:r>
            <a:r>
              <a:rPr lang="en-US" sz="1600" b="1" dirty="0" err="1">
                <a:solidFill>
                  <a:srgbClr val="000000"/>
                </a:solidFill>
                <a:latin typeface="Calibri"/>
                <a:cs typeface="Calibri"/>
              </a:rPr>
              <a:t>Kyberturvallisuus</a:t>
            </a:r>
            <a:r>
              <a:rPr lang="en-US" sz="1600" dirty="0">
                <a:solidFill>
                  <a:srgbClr val="000000"/>
                </a:solidFill>
                <a:latin typeface="Calibri"/>
                <a:cs typeface="Calibri"/>
              </a:rPr>
              <a:t>:</a:t>
            </a:r>
            <a:endParaRPr lang="en-US" dirty="0">
              <a:solidFill>
                <a:srgbClr val="000000"/>
              </a:solidFill>
              <a:latin typeface="Trade Gothic Next Light"/>
              <a:cs typeface="Calibri"/>
            </a:endParaRPr>
          </a:p>
          <a:p>
            <a:pPr marL="285750" indent="-285750">
              <a:buFont typeface="Arial"/>
              <a:buChar char="•"/>
            </a:pPr>
            <a:r>
              <a:rPr lang="en-US" sz="1600" dirty="0" err="1">
                <a:solidFill>
                  <a:srgbClr val="000000"/>
                </a:solidFill>
                <a:latin typeface="Calibri"/>
                <a:cs typeface="Calibri"/>
              </a:rPr>
              <a:t>Digitaalisen</a:t>
            </a:r>
            <a:r>
              <a:rPr lang="en-US" sz="1600" dirty="0">
                <a:solidFill>
                  <a:srgbClr val="000000"/>
                </a:solidFill>
                <a:latin typeface="Calibri"/>
                <a:cs typeface="Calibri"/>
              </a:rPr>
              <a:t> ja </a:t>
            </a:r>
            <a:r>
              <a:rPr lang="en-US" sz="1600" dirty="0" err="1">
                <a:solidFill>
                  <a:srgbClr val="000000"/>
                </a:solidFill>
                <a:latin typeface="Calibri"/>
                <a:cs typeface="Calibri"/>
              </a:rPr>
              <a:t>verkottuneen</a:t>
            </a:r>
            <a:r>
              <a:rPr lang="en-US" sz="1600" dirty="0">
                <a:solidFill>
                  <a:srgbClr val="000000"/>
                </a:solidFill>
                <a:latin typeface="Calibri"/>
                <a:cs typeface="Calibri"/>
              </a:rPr>
              <a:t> </a:t>
            </a:r>
            <a:r>
              <a:rPr lang="en-US" sz="1600" dirty="0" err="1">
                <a:solidFill>
                  <a:srgbClr val="000000"/>
                </a:solidFill>
                <a:latin typeface="Calibri"/>
                <a:cs typeface="Calibri"/>
              </a:rPr>
              <a:t>ympäristön</a:t>
            </a:r>
            <a:r>
              <a:rPr lang="en-US" sz="1600" dirty="0">
                <a:solidFill>
                  <a:srgbClr val="000000"/>
                </a:solidFill>
                <a:latin typeface="Calibri"/>
                <a:cs typeface="Calibri"/>
              </a:rPr>
              <a:t> (</a:t>
            </a:r>
            <a:r>
              <a:rPr lang="en-US" sz="1600" dirty="0" err="1">
                <a:solidFill>
                  <a:srgbClr val="000000"/>
                </a:solidFill>
                <a:latin typeface="Calibri"/>
                <a:cs typeface="Calibri"/>
              </a:rPr>
              <a:t>esim</a:t>
            </a:r>
            <a:r>
              <a:rPr lang="en-US" sz="1600" dirty="0">
                <a:solidFill>
                  <a:srgbClr val="000000"/>
                </a:solidFill>
                <a:latin typeface="Calibri"/>
                <a:cs typeface="Calibri"/>
              </a:rPr>
              <a:t>. </a:t>
            </a:r>
            <a:r>
              <a:rPr lang="en-US" sz="1600" dirty="0" err="1">
                <a:solidFill>
                  <a:srgbClr val="000000"/>
                </a:solidFill>
                <a:latin typeface="Calibri"/>
                <a:cs typeface="Calibri"/>
              </a:rPr>
              <a:t>sairaala</a:t>
            </a:r>
            <a:r>
              <a:rPr lang="en-US" sz="1600" dirty="0">
                <a:solidFill>
                  <a:srgbClr val="000000"/>
                </a:solidFill>
                <a:latin typeface="Calibri"/>
                <a:cs typeface="Calibri"/>
              </a:rPr>
              <a:t>) </a:t>
            </a:r>
            <a:r>
              <a:rPr lang="en-US" sz="1600" dirty="0" err="1">
                <a:solidFill>
                  <a:srgbClr val="000000"/>
                </a:solidFill>
                <a:latin typeface="Calibri"/>
                <a:cs typeface="Calibri"/>
              </a:rPr>
              <a:t>turvallisuus</a:t>
            </a:r>
            <a:endParaRPr lang="en-US" sz="1600" dirty="0">
              <a:solidFill>
                <a:schemeClr val="bg1"/>
              </a:solidFill>
              <a:latin typeface="Calibri"/>
              <a:cs typeface="Calibri"/>
            </a:endParaRPr>
          </a:p>
          <a:p>
            <a:pPr marL="285750" indent="-285750">
              <a:buFont typeface="Arial"/>
              <a:buChar char="•"/>
            </a:pPr>
            <a:r>
              <a:rPr lang="en-US" sz="1600" dirty="0" err="1">
                <a:solidFill>
                  <a:schemeClr val="bg1"/>
                </a:solidFill>
                <a:latin typeface="Calibri"/>
                <a:cs typeface="Calibri"/>
              </a:rPr>
              <a:t>Tietoturvauhat</a:t>
            </a:r>
            <a:r>
              <a:rPr lang="en-US" sz="1600" dirty="0">
                <a:solidFill>
                  <a:schemeClr val="bg1"/>
                </a:solidFill>
                <a:latin typeface="Calibri"/>
                <a:cs typeface="Calibri"/>
              </a:rPr>
              <a:t> (</a:t>
            </a:r>
            <a:r>
              <a:rPr lang="en-US" sz="1600" dirty="0" err="1">
                <a:solidFill>
                  <a:schemeClr val="bg1"/>
                </a:solidFill>
                <a:latin typeface="Calibri"/>
                <a:cs typeface="Calibri"/>
              </a:rPr>
              <a:t>esim</a:t>
            </a:r>
            <a:r>
              <a:rPr lang="en-US" sz="1600" dirty="0">
                <a:solidFill>
                  <a:schemeClr val="bg1"/>
                </a:solidFill>
                <a:latin typeface="Calibri"/>
                <a:cs typeface="Calibri"/>
              </a:rPr>
              <a:t>. </a:t>
            </a:r>
            <a:r>
              <a:rPr lang="en-US" sz="1600" dirty="0" err="1">
                <a:solidFill>
                  <a:schemeClr val="bg1"/>
                </a:solidFill>
                <a:latin typeface="Calibri"/>
                <a:cs typeface="Calibri"/>
              </a:rPr>
              <a:t>järjestelmiin</a:t>
            </a:r>
            <a:r>
              <a:rPr lang="en-US" sz="1600" dirty="0">
                <a:solidFill>
                  <a:schemeClr val="bg1"/>
                </a:solidFill>
                <a:latin typeface="Calibri"/>
                <a:cs typeface="Calibri"/>
              </a:rPr>
              <a:t> </a:t>
            </a:r>
            <a:r>
              <a:rPr lang="en-US" sz="1600" dirty="0" err="1">
                <a:solidFill>
                  <a:schemeClr val="bg1"/>
                </a:solidFill>
                <a:latin typeface="Calibri"/>
                <a:cs typeface="Calibri"/>
              </a:rPr>
              <a:t>päässyt</a:t>
            </a:r>
            <a:r>
              <a:rPr lang="en-US" sz="1600" dirty="0">
                <a:solidFill>
                  <a:schemeClr val="bg1"/>
                </a:solidFill>
                <a:latin typeface="Calibri"/>
                <a:cs typeface="Calibri"/>
              </a:rPr>
              <a:t> </a:t>
            </a:r>
            <a:r>
              <a:rPr lang="en-US" sz="1600" dirty="0" err="1">
                <a:solidFill>
                  <a:schemeClr val="bg1"/>
                </a:solidFill>
                <a:latin typeface="Calibri"/>
                <a:cs typeface="Calibri"/>
              </a:rPr>
              <a:t>haittaohjelma</a:t>
            </a:r>
            <a:r>
              <a:rPr lang="en-US" sz="1600" dirty="0">
                <a:solidFill>
                  <a:schemeClr val="bg1"/>
                </a:solidFill>
                <a:latin typeface="Calibri"/>
                <a:cs typeface="Calibri"/>
              </a:rPr>
              <a:t>)</a:t>
            </a:r>
          </a:p>
          <a:p>
            <a:pPr marL="285750" indent="-285750">
              <a:buFont typeface="Arial"/>
              <a:buChar char="•"/>
            </a:pPr>
            <a:endParaRPr lang="en-US" sz="1600" dirty="0">
              <a:solidFill>
                <a:schemeClr val="bg1"/>
              </a:solidFill>
              <a:latin typeface="Calibri"/>
              <a:ea typeface="Calibri"/>
              <a:cs typeface="Calibri"/>
            </a:endParaRPr>
          </a:p>
          <a:p>
            <a:r>
              <a:rPr lang="en-US" sz="1600" dirty="0">
                <a:solidFill>
                  <a:schemeClr val="bg1"/>
                </a:solidFill>
                <a:latin typeface="Calibri"/>
                <a:ea typeface="Calibri"/>
                <a:cs typeface="Calibri"/>
              </a:rPr>
              <a:t>“CIA-</a:t>
            </a:r>
            <a:r>
              <a:rPr lang="en-US" sz="1600" dirty="0" err="1">
                <a:solidFill>
                  <a:schemeClr val="bg1"/>
                </a:solidFill>
                <a:latin typeface="Calibri"/>
                <a:ea typeface="Calibri"/>
                <a:cs typeface="Calibri"/>
              </a:rPr>
              <a:t>malli</a:t>
            </a:r>
            <a:r>
              <a:rPr lang="en-US" sz="1600" dirty="0">
                <a:solidFill>
                  <a:schemeClr val="bg1"/>
                </a:solidFill>
                <a:latin typeface="Calibri"/>
                <a:ea typeface="Calibri"/>
                <a:cs typeface="Calibri"/>
              </a:rPr>
              <a:t>”</a:t>
            </a:r>
          </a:p>
          <a:p>
            <a:pPr>
              <a:lnSpc>
                <a:spcPct val="120000"/>
              </a:lnSpc>
              <a:spcAft>
                <a:spcPts val="600"/>
              </a:spcAft>
            </a:pPr>
            <a:endParaRPr lang="en-US" dirty="0">
              <a:solidFill>
                <a:schemeClr val="bg1"/>
              </a:solidFill>
              <a:latin typeface="Calibri"/>
              <a:ea typeface="Calibri"/>
              <a:cs typeface="Calibri"/>
            </a:endParaRPr>
          </a:p>
        </p:txBody>
      </p:sp>
      <p:sp>
        <p:nvSpPr>
          <p:cNvPr id="3" name="Tekstiruutu 2">
            <a:extLst>
              <a:ext uri="{FF2B5EF4-FFF2-40B4-BE49-F238E27FC236}">
                <a16:creationId xmlns:a16="http://schemas.microsoft.com/office/drawing/2014/main" id="{D750D653-528B-934B-5C91-D8F74BC3AD32}"/>
              </a:ext>
            </a:extLst>
          </p:cNvPr>
          <p:cNvSpPr txBox="1"/>
          <p:nvPr/>
        </p:nvSpPr>
        <p:spPr>
          <a:xfrm>
            <a:off x="353483" y="184150"/>
            <a:ext cx="79290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cap="all" dirty="0">
                <a:solidFill>
                  <a:schemeClr val="bg1"/>
                </a:solidFill>
                <a:latin typeface="Calibri"/>
              </a:rPr>
              <a:t>KYBERTURVALLISUUS, TIETOTURVA</a:t>
            </a:r>
            <a:endParaRPr lang="fi-FI" sz="2800" dirty="0">
              <a:solidFill>
                <a:schemeClr val="bg1"/>
              </a:solidFill>
            </a:endParaRPr>
          </a:p>
        </p:txBody>
      </p:sp>
      <p:sp>
        <p:nvSpPr>
          <p:cNvPr id="4" name="Tekstiruutu 3">
            <a:extLst>
              <a:ext uri="{FF2B5EF4-FFF2-40B4-BE49-F238E27FC236}">
                <a16:creationId xmlns:a16="http://schemas.microsoft.com/office/drawing/2014/main" id="{DE5B08B9-5E0B-086F-8438-6862BE5F38DD}"/>
              </a:ext>
            </a:extLst>
          </p:cNvPr>
          <p:cNvSpPr txBox="1"/>
          <p:nvPr/>
        </p:nvSpPr>
        <p:spPr>
          <a:xfrm>
            <a:off x="10399824" y="6310558"/>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dirty="0">
                <a:solidFill>
                  <a:schemeClr val="bg1"/>
                </a:solidFill>
                <a:latin typeface="Calibri"/>
                <a:cs typeface="Calibri"/>
              </a:rPr>
              <a:t>Norja ym. 2024</a:t>
            </a:r>
          </a:p>
        </p:txBody>
      </p:sp>
      <p:pic>
        <p:nvPicPr>
          <p:cNvPr id="6" name="Picture 5" descr="Robot operating a machine">
            <a:extLst>
              <a:ext uri="{FF2B5EF4-FFF2-40B4-BE49-F238E27FC236}">
                <a16:creationId xmlns:a16="http://schemas.microsoft.com/office/drawing/2014/main" id="{11D95F3F-FD70-C346-9CB9-EAD0450DEB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9756" y="1100658"/>
            <a:ext cx="2743200" cy="2107214"/>
          </a:xfrm>
          <a:prstGeom prst="rect">
            <a:avLst/>
          </a:prstGeom>
          <a:ln w="38100">
            <a:solidFill>
              <a:srgbClr val="0070C0"/>
            </a:solidFill>
          </a:ln>
        </p:spPr>
      </p:pic>
      <p:sp>
        <p:nvSpPr>
          <p:cNvPr id="8" name="TextBox 7">
            <a:extLst>
              <a:ext uri="{FF2B5EF4-FFF2-40B4-BE49-F238E27FC236}">
                <a16:creationId xmlns:a16="http://schemas.microsoft.com/office/drawing/2014/main" id="{11D40753-D663-5901-CBBF-53095B4C6FDC}"/>
              </a:ext>
            </a:extLst>
          </p:cNvPr>
          <p:cNvSpPr txBox="1"/>
          <p:nvPr/>
        </p:nvSpPr>
        <p:spPr>
          <a:xfrm>
            <a:off x="8341718" y="3321278"/>
            <a:ext cx="1808226" cy="215444"/>
          </a:xfrm>
          <a:prstGeom prst="rect">
            <a:avLst/>
          </a:prstGeom>
          <a:noFill/>
        </p:spPr>
        <p:txBody>
          <a:bodyPr wrap="square">
            <a:spAutoFit/>
          </a:bodyPr>
          <a:lstStyle/>
          <a:p>
            <a:r>
              <a:rPr lang="fi-FI" sz="800" dirty="0">
                <a:solidFill>
                  <a:schemeClr val="bg1"/>
                </a:solidFill>
                <a:latin typeface="Calibri" panose="020F0502020204030204" pitchFamily="34" charset="0"/>
                <a:ea typeface="Calibri" panose="020F0502020204030204" pitchFamily="34" charset="0"/>
                <a:cs typeface="Calibri" panose="020F0502020204030204" pitchFamily="34" charset="0"/>
              </a:rPr>
              <a:t>Lähde: Power Point </a:t>
            </a:r>
            <a:r>
              <a:rPr lang="fi-FI" sz="800" dirty="0" err="1">
                <a:solidFill>
                  <a:schemeClr val="bg1"/>
                </a:solidFill>
                <a:latin typeface="Calibri" panose="020F0502020204030204" pitchFamily="34" charset="0"/>
                <a:ea typeface="Calibri" panose="020F0502020204030204" pitchFamily="34" charset="0"/>
                <a:cs typeface="Calibri" panose="020F0502020204030204" pitchFamily="34" charset="0"/>
              </a:rPr>
              <a:t>Stock</a:t>
            </a:r>
            <a:r>
              <a:rPr lang="fi-FI" sz="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fi-FI" sz="800" dirty="0" err="1">
                <a:solidFill>
                  <a:schemeClr val="bg1"/>
                </a:solidFill>
                <a:latin typeface="Calibri" panose="020F0502020204030204" pitchFamily="34" charset="0"/>
                <a:ea typeface="Calibri" panose="020F0502020204030204" pitchFamily="34" charset="0"/>
                <a:cs typeface="Calibri" panose="020F0502020204030204" pitchFamily="34" charset="0"/>
              </a:rPr>
              <a:t>Images</a:t>
            </a:r>
            <a:endParaRPr lang="fi-FI" sz="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6631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99507-2C08-6341-1FA9-6B7F486F5EAB}"/>
            </a:ext>
          </a:extLst>
        </p:cNvPr>
        <p:cNvGrpSpPr/>
        <p:nvPr/>
      </p:nvGrpSpPr>
      <p:grpSpPr>
        <a:xfrm>
          <a:off x="0" y="0"/>
          <a:ext cx="0" cy="0"/>
          <a:chOff x="0" y="0"/>
          <a:chExt cx="0" cy="0"/>
        </a:xfrm>
      </p:grpSpPr>
      <p:sp>
        <p:nvSpPr>
          <p:cNvPr id="2" name="Tekstiruutu 1">
            <a:extLst>
              <a:ext uri="{FF2B5EF4-FFF2-40B4-BE49-F238E27FC236}">
                <a16:creationId xmlns:a16="http://schemas.microsoft.com/office/drawing/2014/main" id="{15BB9174-264B-66A7-3726-D686AD2021BA}"/>
              </a:ext>
            </a:extLst>
          </p:cNvPr>
          <p:cNvSpPr txBox="1"/>
          <p:nvPr/>
        </p:nvSpPr>
        <p:spPr>
          <a:xfrm>
            <a:off x="386142" y="925285"/>
            <a:ext cx="11312977" cy="48335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cap="all" baseline="-25000" dirty="0" err="1">
                <a:solidFill>
                  <a:srgbClr val="000000"/>
                </a:solidFill>
                <a:latin typeface="Calibri"/>
                <a:cs typeface="Calibri"/>
              </a:rPr>
              <a:t>Esimerkki</a:t>
            </a:r>
            <a:r>
              <a:rPr lang="en-US" sz="2400" b="1" cap="all" baseline="-25000" dirty="0">
                <a:solidFill>
                  <a:srgbClr val="000000"/>
                </a:solidFill>
                <a:latin typeface="Calibri"/>
                <a:cs typeface="Calibri"/>
              </a:rPr>
              <a:t>:</a:t>
            </a:r>
          </a:p>
          <a:p>
            <a:endParaRPr lang="en-US" sz="2000" b="1" cap="all" baseline="-25000" dirty="0">
              <a:solidFill>
                <a:srgbClr val="000000"/>
              </a:solidFill>
              <a:latin typeface="Calibri"/>
              <a:cs typeface="Calibri"/>
            </a:endParaRPr>
          </a:p>
          <a:p>
            <a:pPr>
              <a:buFont typeface="Arial" panose="020B0604020202020204" pitchFamily="34" charset="0"/>
              <a:buChar char="•"/>
            </a:pPr>
            <a:r>
              <a:rPr lang="fi-FI" dirty="0">
                <a:solidFill>
                  <a:schemeClr val="bg1"/>
                </a:solidFill>
                <a:latin typeface="Calibri"/>
                <a:ea typeface="Calibri"/>
                <a:cs typeface="Calibri"/>
              </a:rPr>
              <a:t>Potilas saapuu päivystykseen:</a:t>
            </a:r>
          </a:p>
          <a:p>
            <a:pPr lvl="1"/>
            <a:endParaRPr lang="fi-FI" b="1" dirty="0">
              <a:solidFill>
                <a:schemeClr val="bg1"/>
              </a:solidFill>
              <a:latin typeface="Calibri"/>
              <a:ea typeface="Calibri"/>
              <a:cs typeface="Calibri"/>
            </a:endParaRPr>
          </a:p>
          <a:p>
            <a:pPr lvl="1"/>
            <a:r>
              <a:rPr lang="fi-FI" b="1" dirty="0">
                <a:solidFill>
                  <a:schemeClr val="bg1"/>
                </a:solidFill>
                <a:latin typeface="Calibri"/>
                <a:ea typeface="Calibri"/>
                <a:cs typeface="Calibri"/>
              </a:rPr>
              <a:t>Luottamuksellisuus</a:t>
            </a:r>
            <a:r>
              <a:rPr lang="fi-FI" dirty="0">
                <a:solidFill>
                  <a:schemeClr val="bg1"/>
                </a:solidFill>
                <a:latin typeface="Calibri"/>
                <a:ea typeface="Calibri"/>
                <a:cs typeface="Calibri"/>
              </a:rPr>
              <a:t>: Potilaan henkilötiedot ja terveystiedot suojataan siten, että vain hoitohenkilökunta pääsee niihin käsiksi. Tämä varmistaa, että potilaan yksityisyys säilyy. Muut potilaat eivät pääse käsiksi näihin tietoihin.</a:t>
            </a:r>
          </a:p>
          <a:p>
            <a:pPr lvl="1"/>
            <a:endParaRPr lang="fi-FI" b="1" dirty="0">
              <a:solidFill>
                <a:schemeClr val="bg1"/>
              </a:solidFill>
              <a:latin typeface="Calibri"/>
              <a:ea typeface="Calibri"/>
              <a:cs typeface="Calibri"/>
            </a:endParaRPr>
          </a:p>
          <a:p>
            <a:pPr lvl="1"/>
            <a:r>
              <a:rPr lang="fi-FI" b="1" dirty="0">
                <a:solidFill>
                  <a:schemeClr val="bg1"/>
                </a:solidFill>
                <a:latin typeface="Calibri"/>
                <a:ea typeface="Calibri"/>
                <a:cs typeface="Calibri"/>
              </a:rPr>
              <a:t>Eheys</a:t>
            </a:r>
            <a:r>
              <a:rPr lang="fi-FI" dirty="0">
                <a:solidFill>
                  <a:schemeClr val="bg1"/>
                </a:solidFill>
                <a:latin typeface="Calibri"/>
                <a:ea typeface="Calibri"/>
                <a:cs typeface="Calibri"/>
              </a:rPr>
              <a:t>: Potilaan terveystiedot kirjataan tarkasti ja oikein. Tämä varmistaa, että hoitohenkilökunta voi tehdä oikeita päätöksiä potilaan hoidosta luotettavan tiedon perusteella. Tieto, joka on kirjattu ensihoitajien toimesta on muuttumaton vaiheessa, jolloin potilas päätyy lääkärille.</a:t>
            </a:r>
          </a:p>
          <a:p>
            <a:pPr lvl="1"/>
            <a:endParaRPr lang="fi-FI" b="1" dirty="0">
              <a:solidFill>
                <a:schemeClr val="bg1"/>
              </a:solidFill>
              <a:latin typeface="Calibri"/>
              <a:ea typeface="Calibri"/>
              <a:cs typeface="Calibri"/>
            </a:endParaRPr>
          </a:p>
          <a:p>
            <a:pPr lvl="1"/>
            <a:r>
              <a:rPr lang="fi-FI" b="1" dirty="0">
                <a:solidFill>
                  <a:schemeClr val="bg1"/>
                </a:solidFill>
                <a:latin typeface="Calibri"/>
                <a:ea typeface="Calibri"/>
                <a:cs typeface="Calibri"/>
              </a:rPr>
              <a:t>Saatavuus</a:t>
            </a:r>
            <a:r>
              <a:rPr lang="fi-FI" dirty="0">
                <a:solidFill>
                  <a:schemeClr val="bg1"/>
                </a:solidFill>
                <a:latin typeface="Calibri"/>
                <a:ea typeface="Calibri"/>
                <a:cs typeface="Calibri"/>
              </a:rPr>
              <a:t>: Potilaan tiedot ja tarvittavat hoitovälineet (myös verkottuneet laitteet) ovat saatavilla ja toimintakunnossa heti, kun niitä tarvitaan. Tämä mahdollistaa nopean ja tehokkaan hoidon antamisen potilaalle.</a:t>
            </a:r>
          </a:p>
          <a:p>
            <a:pPr marL="285750" indent="-285750">
              <a:buFont typeface="Arial"/>
              <a:buChar char="•"/>
            </a:pPr>
            <a:endParaRPr lang="en-US" sz="1600" dirty="0">
              <a:solidFill>
                <a:schemeClr val="bg1"/>
              </a:solidFill>
              <a:latin typeface="Calibri"/>
              <a:ea typeface="Calibri"/>
              <a:cs typeface="Calibri"/>
            </a:endParaRPr>
          </a:p>
          <a:p>
            <a:endParaRPr lang="en-US" dirty="0">
              <a:solidFill>
                <a:schemeClr val="bg1"/>
              </a:solidFill>
              <a:latin typeface="Trade Gothic Next Light"/>
              <a:cs typeface="Calibri"/>
            </a:endParaRPr>
          </a:p>
          <a:p>
            <a:pPr>
              <a:lnSpc>
                <a:spcPct val="120000"/>
              </a:lnSpc>
              <a:spcAft>
                <a:spcPts val="600"/>
              </a:spcAft>
            </a:pPr>
            <a:endParaRPr lang="en-US" dirty="0">
              <a:solidFill>
                <a:schemeClr val="bg1"/>
              </a:solidFill>
              <a:latin typeface="Calibri"/>
              <a:cs typeface="Calibri"/>
            </a:endParaRPr>
          </a:p>
          <a:p>
            <a:pPr>
              <a:lnSpc>
                <a:spcPct val="120000"/>
              </a:lnSpc>
              <a:spcAft>
                <a:spcPts val="600"/>
              </a:spcAft>
            </a:pPr>
            <a:endParaRPr lang="en-US" dirty="0">
              <a:solidFill>
                <a:schemeClr val="bg1"/>
              </a:solidFill>
              <a:latin typeface="Calibri"/>
              <a:cs typeface="Calibri"/>
            </a:endParaRPr>
          </a:p>
        </p:txBody>
      </p:sp>
      <p:sp>
        <p:nvSpPr>
          <p:cNvPr id="3" name="Tekstiruutu 2">
            <a:extLst>
              <a:ext uri="{FF2B5EF4-FFF2-40B4-BE49-F238E27FC236}">
                <a16:creationId xmlns:a16="http://schemas.microsoft.com/office/drawing/2014/main" id="{A917094F-A67E-91F1-35E0-4B22BC3CF431}"/>
              </a:ext>
            </a:extLst>
          </p:cNvPr>
          <p:cNvSpPr txBox="1"/>
          <p:nvPr/>
        </p:nvSpPr>
        <p:spPr>
          <a:xfrm>
            <a:off x="277283" y="227693"/>
            <a:ext cx="79290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cap="all" dirty="0">
                <a:solidFill>
                  <a:schemeClr val="bg1"/>
                </a:solidFill>
                <a:latin typeface="Calibri"/>
              </a:rPr>
              <a:t>KYBERTURVALLISUUS, TIETOTURVA</a:t>
            </a:r>
            <a:endParaRPr lang="fi-FI" sz="2800" dirty="0">
              <a:solidFill>
                <a:schemeClr val="bg1"/>
              </a:solidFill>
            </a:endParaRPr>
          </a:p>
        </p:txBody>
      </p:sp>
      <p:sp>
        <p:nvSpPr>
          <p:cNvPr id="4" name="Tekstiruutu 3">
            <a:extLst>
              <a:ext uri="{FF2B5EF4-FFF2-40B4-BE49-F238E27FC236}">
                <a16:creationId xmlns:a16="http://schemas.microsoft.com/office/drawing/2014/main" id="{BF24F66B-8D93-9929-5FC3-19D35CCE193C}"/>
              </a:ext>
            </a:extLst>
          </p:cNvPr>
          <p:cNvSpPr txBox="1"/>
          <p:nvPr/>
        </p:nvSpPr>
        <p:spPr>
          <a:xfrm>
            <a:off x="10547116" y="6603232"/>
            <a:ext cx="27432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900" dirty="0">
                <a:solidFill>
                  <a:schemeClr val="bg1"/>
                </a:solidFill>
                <a:latin typeface="Calibri"/>
                <a:cs typeface="Calibri"/>
              </a:rPr>
              <a:t>Tekoälyllä tuotettu esimerkki</a:t>
            </a:r>
          </a:p>
        </p:txBody>
      </p:sp>
      <p:sp>
        <p:nvSpPr>
          <p:cNvPr id="5" name="Flowchart: Extract 4">
            <a:extLst>
              <a:ext uri="{FF2B5EF4-FFF2-40B4-BE49-F238E27FC236}">
                <a16:creationId xmlns:a16="http://schemas.microsoft.com/office/drawing/2014/main" id="{B45C749E-EE97-245B-156B-1D73DBA4A810}"/>
              </a:ext>
            </a:extLst>
          </p:cNvPr>
          <p:cNvSpPr/>
          <p:nvPr/>
        </p:nvSpPr>
        <p:spPr>
          <a:xfrm>
            <a:off x="3725897" y="4643488"/>
            <a:ext cx="2615184" cy="1792224"/>
          </a:xfrm>
          <a:prstGeom prst="flowChartExtra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bg1"/>
                </a:solidFill>
              </a:rPr>
              <a:t>CIA </a:t>
            </a:r>
            <a:r>
              <a:rPr lang="en-US" sz="2700" dirty="0" err="1">
                <a:solidFill>
                  <a:schemeClr val="bg1"/>
                </a:solidFill>
              </a:rPr>
              <a:t>Kolmio</a:t>
            </a:r>
            <a:endParaRPr lang="en-FI" sz="2700" dirty="0">
              <a:solidFill>
                <a:schemeClr val="bg1"/>
              </a:solidFill>
            </a:endParaRPr>
          </a:p>
        </p:txBody>
      </p:sp>
      <p:sp>
        <p:nvSpPr>
          <p:cNvPr id="6" name="Flowchart: Data 5">
            <a:extLst>
              <a:ext uri="{FF2B5EF4-FFF2-40B4-BE49-F238E27FC236}">
                <a16:creationId xmlns:a16="http://schemas.microsoft.com/office/drawing/2014/main" id="{27D7E95E-F8A9-BFC6-ABA0-89D4466DF711}"/>
              </a:ext>
            </a:extLst>
          </p:cNvPr>
          <p:cNvSpPr/>
          <p:nvPr/>
        </p:nvSpPr>
        <p:spPr>
          <a:xfrm rot="2107542">
            <a:off x="3947634" y="4211133"/>
            <a:ext cx="293286" cy="2803963"/>
          </a:xfrm>
          <a:prstGeom prst="flowChartInputOutp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err="1">
                <a:solidFill>
                  <a:schemeClr val="bg1"/>
                </a:solidFill>
              </a:rPr>
              <a:t>Luottamuksellisuus</a:t>
            </a:r>
            <a:endParaRPr lang="en-FI" sz="3200" dirty="0">
              <a:solidFill>
                <a:schemeClr val="bg1"/>
              </a:solidFill>
            </a:endParaRPr>
          </a:p>
        </p:txBody>
      </p:sp>
      <p:sp>
        <p:nvSpPr>
          <p:cNvPr id="7" name="Rectangle 6">
            <a:extLst>
              <a:ext uri="{FF2B5EF4-FFF2-40B4-BE49-F238E27FC236}">
                <a16:creationId xmlns:a16="http://schemas.microsoft.com/office/drawing/2014/main" id="{AE6FC6F2-A7B2-F6D0-D20B-4F552FE9AA19}"/>
              </a:ext>
            </a:extLst>
          </p:cNvPr>
          <p:cNvSpPr/>
          <p:nvPr/>
        </p:nvSpPr>
        <p:spPr>
          <a:xfrm>
            <a:off x="3949812" y="6508336"/>
            <a:ext cx="2267712" cy="2103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bg1"/>
                </a:solidFill>
              </a:rPr>
              <a:t>Saatavuus</a:t>
            </a:r>
          </a:p>
        </p:txBody>
      </p:sp>
      <p:sp>
        <p:nvSpPr>
          <p:cNvPr id="10" name="Rectangle 9">
            <a:extLst>
              <a:ext uri="{FF2B5EF4-FFF2-40B4-BE49-F238E27FC236}">
                <a16:creationId xmlns:a16="http://schemas.microsoft.com/office/drawing/2014/main" id="{B40E1CD6-95A8-D9B7-654B-BDE1991F2E22}"/>
              </a:ext>
            </a:extLst>
          </p:cNvPr>
          <p:cNvSpPr/>
          <p:nvPr/>
        </p:nvSpPr>
        <p:spPr>
          <a:xfrm rot="3170382">
            <a:off x="4591366" y="5527371"/>
            <a:ext cx="2847710" cy="2269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fi-FI" sz="1200" dirty="0">
                <a:solidFill>
                  <a:schemeClr val="bg1"/>
                </a:solidFill>
              </a:rPr>
              <a:t>Eheys</a:t>
            </a:r>
          </a:p>
        </p:txBody>
      </p:sp>
      <p:pic>
        <p:nvPicPr>
          <p:cNvPr id="12" name="Picture 11" descr="Doctor pointing at laptop">
            <a:extLst>
              <a:ext uri="{FF2B5EF4-FFF2-40B4-BE49-F238E27FC236}">
                <a16:creationId xmlns:a16="http://schemas.microsoft.com/office/drawing/2014/main" id="{68488AD0-E5B3-E902-FB3B-8B8D407D7B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2172" y="295910"/>
            <a:ext cx="2220468" cy="1480312"/>
          </a:xfrm>
          <a:prstGeom prst="rect">
            <a:avLst/>
          </a:prstGeom>
          <a:ln w="28575">
            <a:solidFill>
              <a:srgbClr val="00B0F0"/>
            </a:solidFill>
          </a:ln>
        </p:spPr>
      </p:pic>
      <p:sp>
        <p:nvSpPr>
          <p:cNvPr id="14" name="TextBox 13">
            <a:extLst>
              <a:ext uri="{FF2B5EF4-FFF2-40B4-BE49-F238E27FC236}">
                <a16:creationId xmlns:a16="http://schemas.microsoft.com/office/drawing/2014/main" id="{289EE6CA-FE53-417E-C307-AE2C882582A4}"/>
              </a:ext>
            </a:extLst>
          </p:cNvPr>
          <p:cNvSpPr txBox="1"/>
          <p:nvPr/>
        </p:nvSpPr>
        <p:spPr>
          <a:xfrm>
            <a:off x="7335774" y="1769300"/>
            <a:ext cx="1597914" cy="230256"/>
          </a:xfrm>
          <a:prstGeom prst="rect">
            <a:avLst/>
          </a:prstGeom>
          <a:noFill/>
        </p:spPr>
        <p:txBody>
          <a:bodyPr wrap="square">
            <a:spAutoFit/>
          </a:bodyPr>
          <a:lstStyle/>
          <a:p>
            <a:pPr>
              <a:lnSpc>
                <a:spcPct val="120000"/>
              </a:lnSpc>
              <a:spcAft>
                <a:spcPts val="600"/>
              </a:spcAft>
            </a:pPr>
            <a:r>
              <a:rPr lang="fi-FI" sz="800" dirty="0">
                <a:solidFill>
                  <a:schemeClr val="bg1"/>
                </a:solidFill>
                <a:latin typeface="Calibri" panose="020F0502020204030204" pitchFamily="34" charset="0"/>
                <a:ea typeface="Calibri" panose="020F0502020204030204" pitchFamily="34" charset="0"/>
                <a:cs typeface="Calibri" panose="020F0502020204030204" pitchFamily="34" charset="0"/>
              </a:rPr>
              <a:t>Lähde: Power Point </a:t>
            </a:r>
            <a:r>
              <a:rPr lang="fi-FI" sz="800" dirty="0" err="1">
                <a:solidFill>
                  <a:schemeClr val="bg1"/>
                </a:solidFill>
                <a:latin typeface="Calibri" panose="020F0502020204030204" pitchFamily="34" charset="0"/>
                <a:ea typeface="Calibri" panose="020F0502020204030204" pitchFamily="34" charset="0"/>
                <a:cs typeface="Calibri" panose="020F0502020204030204" pitchFamily="34" charset="0"/>
              </a:rPr>
              <a:t>Stock</a:t>
            </a:r>
            <a:r>
              <a:rPr lang="fi-FI" sz="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fi-FI" sz="800" dirty="0" err="1">
                <a:solidFill>
                  <a:schemeClr val="bg1"/>
                </a:solidFill>
                <a:latin typeface="Calibri" panose="020F0502020204030204" pitchFamily="34" charset="0"/>
                <a:ea typeface="Calibri" panose="020F0502020204030204" pitchFamily="34" charset="0"/>
                <a:cs typeface="Calibri" panose="020F0502020204030204" pitchFamily="34" charset="0"/>
              </a:rPr>
              <a:t>Images</a:t>
            </a:r>
            <a:endParaRPr lang="fi-FI" sz="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162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70BC64E-B094-49DE-BD9C-DB662FCF59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3E58FD1-CFFA-7F26-F499-C6490A0E35E4}"/>
              </a:ext>
            </a:extLst>
          </p:cNvPr>
          <p:cNvSpPr>
            <a:spLocks noGrp="1"/>
          </p:cNvSpPr>
          <p:nvPr>
            <p:ph type="title"/>
          </p:nvPr>
        </p:nvSpPr>
        <p:spPr>
          <a:xfrm>
            <a:off x="459314" y="-5221"/>
            <a:ext cx="9097436" cy="708379"/>
          </a:xfrm>
        </p:spPr>
        <p:txBody>
          <a:bodyPr vert="horz" lIns="91440" tIns="45720" rIns="91440" bIns="45720" rtlCol="0" anchor="b">
            <a:noAutofit/>
          </a:bodyPr>
          <a:lstStyle/>
          <a:p>
            <a:pPr>
              <a:lnSpc>
                <a:spcPct val="110000"/>
              </a:lnSpc>
            </a:pPr>
            <a:r>
              <a:rPr lang="en-US" err="1">
                <a:latin typeface="Calibri"/>
                <a:cs typeface="Calibri"/>
              </a:rPr>
              <a:t>Asiakas</a:t>
            </a:r>
            <a:r>
              <a:rPr lang="en-US">
                <a:latin typeface="Calibri"/>
                <a:cs typeface="Calibri"/>
              </a:rPr>
              <a:t>- ja </a:t>
            </a:r>
            <a:r>
              <a:rPr lang="en-US" err="1">
                <a:latin typeface="Calibri"/>
                <a:cs typeface="Calibri"/>
              </a:rPr>
              <a:t>potilastietojen</a:t>
            </a:r>
            <a:r>
              <a:rPr lang="en-US">
                <a:latin typeface="Calibri"/>
                <a:cs typeface="Calibri"/>
              </a:rPr>
              <a:t> </a:t>
            </a:r>
            <a:r>
              <a:rPr lang="en-US" err="1">
                <a:latin typeface="Calibri"/>
                <a:cs typeface="Calibri"/>
              </a:rPr>
              <a:t>Käsittely</a:t>
            </a:r>
            <a:endParaRPr lang="en-US" err="1">
              <a:latin typeface="Calibri"/>
              <a:ea typeface="Calibri"/>
              <a:cs typeface="Calibri"/>
            </a:endParaRPr>
          </a:p>
        </p:txBody>
      </p:sp>
      <p:sp>
        <p:nvSpPr>
          <p:cNvPr id="6" name="Tekstiruutu 5">
            <a:extLst>
              <a:ext uri="{FF2B5EF4-FFF2-40B4-BE49-F238E27FC236}">
                <a16:creationId xmlns:a16="http://schemas.microsoft.com/office/drawing/2014/main" id="{338BB270-FB7A-DB80-8E4C-076A28ED5884}"/>
              </a:ext>
            </a:extLst>
          </p:cNvPr>
          <p:cNvSpPr txBox="1"/>
          <p:nvPr/>
        </p:nvSpPr>
        <p:spPr>
          <a:xfrm>
            <a:off x="459313" y="740835"/>
            <a:ext cx="11391311" cy="511174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85750">
              <a:lnSpc>
                <a:spcPct val="120000"/>
              </a:lnSpc>
              <a:spcAft>
                <a:spcPts val="600"/>
              </a:spcAft>
              <a:buSzPct val="85000"/>
              <a:buFont typeface="Arial"/>
              <a:buChar char="•"/>
            </a:pPr>
            <a:r>
              <a:rPr lang="en-US" sz="1600" dirty="0" err="1">
                <a:latin typeface="Calibri"/>
                <a:cs typeface="Calibri"/>
              </a:rPr>
              <a:t>Kaikki</a:t>
            </a:r>
            <a:r>
              <a:rPr lang="en-US" sz="1600" dirty="0">
                <a:latin typeface="Calibri"/>
                <a:cs typeface="Calibri"/>
              </a:rPr>
              <a:t> </a:t>
            </a:r>
            <a:r>
              <a:rPr lang="en-US" sz="1600" dirty="0" err="1">
                <a:latin typeface="Calibri"/>
                <a:cs typeface="Calibri"/>
              </a:rPr>
              <a:t>tiedot</a:t>
            </a:r>
            <a:r>
              <a:rPr lang="en-US" sz="1600" dirty="0">
                <a:latin typeface="Calibri"/>
                <a:cs typeface="Calibri"/>
              </a:rPr>
              <a:t>, </a:t>
            </a:r>
            <a:r>
              <a:rPr lang="en-US" sz="1600" dirty="0" err="1">
                <a:latin typeface="Calibri"/>
                <a:cs typeface="Calibri"/>
              </a:rPr>
              <a:t>jotka</a:t>
            </a:r>
            <a:r>
              <a:rPr lang="en-US" sz="1600" dirty="0">
                <a:latin typeface="Calibri"/>
                <a:cs typeface="Calibri"/>
              </a:rPr>
              <a:t> </a:t>
            </a:r>
            <a:r>
              <a:rPr lang="en-US" sz="1600" dirty="0" err="1">
                <a:latin typeface="Calibri"/>
                <a:cs typeface="Calibri"/>
              </a:rPr>
              <a:t>liittyvät</a:t>
            </a:r>
            <a:r>
              <a:rPr lang="en-US" sz="1600" dirty="0">
                <a:latin typeface="Calibri"/>
                <a:cs typeface="Calibri"/>
              </a:rPr>
              <a:t> </a:t>
            </a:r>
            <a:r>
              <a:rPr lang="en-US" sz="1600" dirty="0" err="1">
                <a:latin typeface="Calibri"/>
                <a:cs typeface="Calibri"/>
              </a:rPr>
              <a:t>tunnistettuun</a:t>
            </a:r>
            <a:r>
              <a:rPr lang="en-US" sz="1600" dirty="0">
                <a:latin typeface="Calibri"/>
                <a:cs typeface="Calibri"/>
              </a:rPr>
              <a:t> tai </a:t>
            </a:r>
            <a:r>
              <a:rPr lang="en-US" sz="1600" dirty="0" err="1">
                <a:latin typeface="Calibri"/>
                <a:cs typeface="Calibri"/>
              </a:rPr>
              <a:t>tunnistettavissa</a:t>
            </a:r>
            <a:r>
              <a:rPr lang="en-US" sz="1600" dirty="0">
                <a:latin typeface="Calibri"/>
                <a:cs typeface="Calibri"/>
              </a:rPr>
              <a:t> </a:t>
            </a:r>
            <a:r>
              <a:rPr lang="en-US" sz="1600" dirty="0" err="1">
                <a:latin typeface="Calibri"/>
                <a:cs typeface="Calibri"/>
              </a:rPr>
              <a:t>olevaan</a:t>
            </a:r>
            <a:r>
              <a:rPr lang="en-US" sz="1600" dirty="0">
                <a:latin typeface="Calibri"/>
                <a:cs typeface="Calibri"/>
              </a:rPr>
              <a:t> </a:t>
            </a:r>
            <a:r>
              <a:rPr lang="en-US" sz="1600" dirty="0" err="1">
                <a:latin typeface="Calibri"/>
                <a:cs typeface="Calibri"/>
              </a:rPr>
              <a:t>henkilöön</a:t>
            </a:r>
            <a:r>
              <a:rPr lang="en-US" sz="1600" dirty="0">
                <a:latin typeface="Calibri"/>
                <a:cs typeface="Calibri"/>
              </a:rPr>
              <a:t> </a:t>
            </a:r>
            <a:r>
              <a:rPr lang="en-US" sz="1600" dirty="0" err="1">
                <a:latin typeface="Calibri"/>
                <a:cs typeface="Calibri"/>
              </a:rPr>
              <a:t>ovat</a:t>
            </a:r>
            <a:r>
              <a:rPr lang="en-US" sz="1600" dirty="0">
                <a:latin typeface="Calibri"/>
                <a:cs typeface="Calibri"/>
              </a:rPr>
              <a:t> </a:t>
            </a:r>
            <a:r>
              <a:rPr lang="en-US" sz="1600" dirty="0" err="1">
                <a:latin typeface="Calibri"/>
                <a:cs typeface="Calibri"/>
              </a:rPr>
              <a:t>henkilötietoja</a:t>
            </a:r>
            <a:r>
              <a:rPr lang="en-US" sz="1600" dirty="0">
                <a:latin typeface="Calibri"/>
                <a:cs typeface="Calibri"/>
              </a:rPr>
              <a:t>. </a:t>
            </a:r>
            <a:endParaRPr lang="en-US" sz="1600" dirty="0">
              <a:latin typeface="Calibri"/>
              <a:ea typeface="Calibri"/>
              <a:cs typeface="Calibri"/>
            </a:endParaRPr>
          </a:p>
          <a:p>
            <a:pPr marL="285750" indent="-285750">
              <a:lnSpc>
                <a:spcPct val="120000"/>
              </a:lnSpc>
              <a:spcAft>
                <a:spcPts val="600"/>
              </a:spcAft>
              <a:buSzPct val="85000"/>
              <a:buFont typeface="Arial"/>
              <a:buChar char="•"/>
            </a:pPr>
            <a:r>
              <a:rPr lang="en-US" sz="1600" dirty="0" err="1">
                <a:solidFill>
                  <a:srgbClr val="000000"/>
                </a:solidFill>
                <a:latin typeface="Calibri"/>
                <a:ea typeface="+mn-lt"/>
                <a:cs typeface="Calibri"/>
              </a:rPr>
              <a:t>Asiakas</a:t>
            </a:r>
            <a:r>
              <a:rPr lang="en-US" sz="1600" dirty="0">
                <a:solidFill>
                  <a:srgbClr val="000000"/>
                </a:solidFill>
                <a:latin typeface="Calibri"/>
                <a:ea typeface="+mn-lt"/>
                <a:cs typeface="Calibri"/>
              </a:rPr>
              <a:t>- ja </a:t>
            </a:r>
            <a:r>
              <a:rPr lang="en-US" sz="1600" dirty="0" err="1">
                <a:solidFill>
                  <a:srgbClr val="000000"/>
                </a:solidFill>
                <a:latin typeface="Calibri"/>
                <a:ea typeface="+mn-lt"/>
                <a:cs typeface="Calibri"/>
              </a:rPr>
              <a:t>potilastietojen</a:t>
            </a:r>
            <a:r>
              <a:rPr lang="en-US" sz="1600" dirty="0">
                <a:solidFill>
                  <a:srgbClr val="000000"/>
                </a:solidFill>
                <a:latin typeface="Calibri"/>
                <a:ea typeface="+mn-lt"/>
                <a:cs typeface="Calibri"/>
              </a:rPr>
              <a:t> </a:t>
            </a:r>
            <a:r>
              <a:rPr lang="en-US" sz="1600" dirty="0" err="1">
                <a:solidFill>
                  <a:srgbClr val="000000"/>
                </a:solidFill>
                <a:latin typeface="Calibri"/>
                <a:ea typeface="+mn-lt"/>
                <a:cs typeface="Calibri"/>
              </a:rPr>
              <a:t>käsittelyä</a:t>
            </a:r>
            <a:r>
              <a:rPr lang="en-US" sz="1600" dirty="0">
                <a:solidFill>
                  <a:srgbClr val="000000"/>
                </a:solidFill>
                <a:latin typeface="Calibri"/>
                <a:ea typeface="+mn-lt"/>
                <a:cs typeface="Calibri"/>
              </a:rPr>
              <a:t> on mm. </a:t>
            </a:r>
            <a:r>
              <a:rPr lang="en-US" sz="1600" dirty="0" err="1">
                <a:solidFill>
                  <a:srgbClr val="000000"/>
                </a:solidFill>
                <a:latin typeface="Calibri"/>
                <a:ea typeface="+mn-lt"/>
                <a:cs typeface="Calibri"/>
              </a:rPr>
              <a:t>henkilötietojen</a:t>
            </a:r>
            <a:r>
              <a:rPr lang="en-US" sz="1600" dirty="0">
                <a:solidFill>
                  <a:srgbClr val="000000"/>
                </a:solidFill>
                <a:latin typeface="Calibri"/>
                <a:ea typeface="+mn-lt"/>
                <a:cs typeface="Calibri"/>
              </a:rPr>
              <a:t> </a:t>
            </a:r>
            <a:r>
              <a:rPr lang="en-US" sz="1600" dirty="0" err="1">
                <a:solidFill>
                  <a:srgbClr val="000000"/>
                </a:solidFill>
                <a:latin typeface="Calibri"/>
                <a:ea typeface="+mn-lt"/>
                <a:cs typeface="Calibri"/>
              </a:rPr>
              <a:t>kerääminen</a:t>
            </a:r>
            <a:r>
              <a:rPr lang="en-US" sz="1600" dirty="0">
                <a:solidFill>
                  <a:srgbClr val="000000"/>
                </a:solidFill>
                <a:latin typeface="Calibri"/>
                <a:ea typeface="+mn-lt"/>
                <a:cs typeface="Calibri"/>
              </a:rPr>
              <a:t>, </a:t>
            </a:r>
            <a:r>
              <a:rPr lang="en-US" sz="1600" dirty="0" err="1">
                <a:solidFill>
                  <a:srgbClr val="000000"/>
                </a:solidFill>
                <a:latin typeface="Calibri"/>
                <a:ea typeface="+mn-lt"/>
                <a:cs typeface="Calibri"/>
              </a:rPr>
              <a:t>niiden</a:t>
            </a:r>
            <a:r>
              <a:rPr lang="en-US" sz="1600" dirty="0">
                <a:solidFill>
                  <a:srgbClr val="000000"/>
                </a:solidFill>
                <a:latin typeface="Calibri"/>
                <a:ea typeface="+mn-lt"/>
                <a:cs typeface="Calibri"/>
              </a:rPr>
              <a:t> </a:t>
            </a:r>
            <a:r>
              <a:rPr lang="en-US" sz="1600" dirty="0" err="1">
                <a:solidFill>
                  <a:srgbClr val="000000"/>
                </a:solidFill>
                <a:latin typeface="Calibri"/>
                <a:ea typeface="+mn-lt"/>
                <a:cs typeface="Calibri"/>
              </a:rPr>
              <a:t>säilyttäminen</a:t>
            </a:r>
            <a:r>
              <a:rPr lang="en-US" sz="1600" dirty="0">
                <a:solidFill>
                  <a:srgbClr val="000000"/>
                </a:solidFill>
                <a:latin typeface="Calibri"/>
                <a:ea typeface="+mn-lt"/>
                <a:cs typeface="Calibri"/>
              </a:rPr>
              <a:t>, </a:t>
            </a:r>
            <a:r>
              <a:rPr lang="en-US" sz="1600" dirty="0" err="1">
                <a:solidFill>
                  <a:srgbClr val="000000"/>
                </a:solidFill>
                <a:latin typeface="Calibri"/>
                <a:ea typeface="+mn-lt"/>
                <a:cs typeface="Calibri"/>
              </a:rPr>
              <a:t>siirtäminen</a:t>
            </a:r>
            <a:r>
              <a:rPr lang="en-US" sz="1600" dirty="0">
                <a:solidFill>
                  <a:srgbClr val="000000"/>
                </a:solidFill>
                <a:latin typeface="Calibri"/>
                <a:ea typeface="+mn-lt"/>
                <a:cs typeface="Calibri"/>
              </a:rPr>
              <a:t>, </a:t>
            </a:r>
            <a:r>
              <a:rPr lang="en-US" sz="1600" dirty="0" err="1">
                <a:solidFill>
                  <a:srgbClr val="000000"/>
                </a:solidFill>
                <a:latin typeface="Calibri"/>
                <a:ea typeface="+mn-lt"/>
                <a:cs typeface="Calibri"/>
              </a:rPr>
              <a:t>luovuttaminen</a:t>
            </a:r>
            <a:r>
              <a:rPr lang="en-US" sz="1600" dirty="0">
                <a:solidFill>
                  <a:srgbClr val="000000"/>
                </a:solidFill>
                <a:latin typeface="Calibri"/>
                <a:ea typeface="+mn-lt"/>
                <a:cs typeface="Calibri"/>
              </a:rPr>
              <a:t> ja </a:t>
            </a:r>
            <a:r>
              <a:rPr lang="en-US" sz="1600" dirty="0" err="1">
                <a:solidFill>
                  <a:srgbClr val="000000"/>
                </a:solidFill>
                <a:latin typeface="Calibri"/>
                <a:ea typeface="+mn-lt"/>
                <a:cs typeface="Calibri"/>
              </a:rPr>
              <a:t>mahdollinen</a:t>
            </a:r>
            <a:r>
              <a:rPr lang="en-US" sz="1600" dirty="0">
                <a:solidFill>
                  <a:srgbClr val="000000"/>
                </a:solidFill>
                <a:latin typeface="Calibri"/>
                <a:ea typeface="+mn-lt"/>
                <a:cs typeface="Calibri"/>
              </a:rPr>
              <a:t> </a:t>
            </a:r>
            <a:r>
              <a:rPr lang="en-US" sz="1600" dirty="0" err="1">
                <a:solidFill>
                  <a:srgbClr val="000000"/>
                </a:solidFill>
                <a:latin typeface="Calibri"/>
                <a:ea typeface="+mn-lt"/>
                <a:cs typeface="Calibri"/>
              </a:rPr>
              <a:t>poistaminen</a:t>
            </a:r>
            <a:r>
              <a:rPr lang="en-US" sz="1600" dirty="0">
                <a:solidFill>
                  <a:srgbClr val="000000"/>
                </a:solidFill>
                <a:latin typeface="Calibri"/>
                <a:ea typeface="+mn-lt"/>
                <a:cs typeface="Calibri"/>
              </a:rPr>
              <a:t>.</a:t>
            </a:r>
          </a:p>
          <a:p>
            <a:pPr marL="285750" indent="-285750">
              <a:lnSpc>
                <a:spcPct val="120000"/>
              </a:lnSpc>
              <a:spcAft>
                <a:spcPts val="600"/>
              </a:spcAft>
              <a:buSzPct val="85000"/>
              <a:buFont typeface="Arial"/>
              <a:buChar char="•"/>
            </a:pPr>
            <a:r>
              <a:rPr lang="en-US" sz="1600" dirty="0" err="1">
                <a:latin typeface="Calibri"/>
                <a:cs typeface="Calibri"/>
              </a:rPr>
              <a:t>Käsiteltäessä</a:t>
            </a:r>
            <a:r>
              <a:rPr lang="en-US" sz="1600" dirty="0">
                <a:latin typeface="Calibri"/>
                <a:cs typeface="Calibri"/>
              </a:rPr>
              <a:t> </a:t>
            </a:r>
            <a:r>
              <a:rPr lang="en-US" sz="1600" dirty="0" err="1">
                <a:latin typeface="Calibri"/>
                <a:cs typeface="Calibri"/>
              </a:rPr>
              <a:t>asiakas</a:t>
            </a:r>
            <a:r>
              <a:rPr lang="en-US" sz="1600" dirty="0">
                <a:latin typeface="Calibri"/>
                <a:cs typeface="Calibri"/>
              </a:rPr>
              <a:t>- ja </a:t>
            </a:r>
            <a:r>
              <a:rPr lang="en-US" sz="1600" dirty="0" err="1">
                <a:latin typeface="Calibri"/>
                <a:cs typeface="Calibri"/>
              </a:rPr>
              <a:t>potilastietoja</a:t>
            </a:r>
            <a:r>
              <a:rPr lang="en-US" sz="1600" dirty="0">
                <a:latin typeface="Calibri"/>
                <a:cs typeface="Calibri"/>
              </a:rPr>
              <a:t> on </a:t>
            </a:r>
            <a:r>
              <a:rPr lang="en-US" sz="1600" dirty="0" err="1">
                <a:latin typeface="Calibri"/>
                <a:cs typeface="Calibri"/>
              </a:rPr>
              <a:t>noudatettava</a:t>
            </a:r>
            <a:r>
              <a:rPr lang="en-US" sz="1600" dirty="0">
                <a:latin typeface="Calibri"/>
                <a:cs typeface="Calibri"/>
              </a:rPr>
              <a:t> </a:t>
            </a:r>
            <a:r>
              <a:rPr lang="en-US" sz="1600" dirty="0" err="1">
                <a:latin typeface="Calibri"/>
                <a:cs typeface="Calibri"/>
              </a:rPr>
              <a:t>tietosuojalainsäädännön</a:t>
            </a:r>
            <a:r>
              <a:rPr lang="en-US" sz="1600" dirty="0">
                <a:latin typeface="Calibri"/>
                <a:cs typeface="Calibri"/>
              </a:rPr>
              <a:t> </a:t>
            </a:r>
            <a:r>
              <a:rPr lang="en-US" sz="1600" dirty="0" err="1">
                <a:latin typeface="Calibri"/>
                <a:cs typeface="Calibri"/>
              </a:rPr>
              <a:t>mukaisia</a:t>
            </a:r>
            <a:r>
              <a:rPr lang="en-US" sz="1600" dirty="0">
                <a:latin typeface="Calibri"/>
                <a:cs typeface="Calibri"/>
              </a:rPr>
              <a:t> </a:t>
            </a:r>
            <a:r>
              <a:rPr lang="en-US" sz="1600" dirty="0" err="1">
                <a:latin typeface="Calibri"/>
                <a:cs typeface="Calibri"/>
              </a:rPr>
              <a:t>tietosuojaperiaatteita</a:t>
            </a:r>
            <a:endParaRPr lang="en-US" sz="1600" dirty="0">
              <a:latin typeface="Calibri"/>
              <a:ea typeface="Calibri"/>
              <a:cs typeface="Calibri"/>
            </a:endParaRPr>
          </a:p>
          <a:p>
            <a:pPr marL="285750" indent="-285750">
              <a:lnSpc>
                <a:spcPct val="120000"/>
              </a:lnSpc>
              <a:spcAft>
                <a:spcPts val="600"/>
              </a:spcAft>
              <a:buSzPct val="85000"/>
              <a:buFont typeface="Arial"/>
              <a:buChar char="•"/>
            </a:pPr>
            <a:r>
              <a:rPr lang="en-US" sz="1600" dirty="0" err="1">
                <a:latin typeface="Calibri"/>
                <a:cs typeface="Calibri"/>
              </a:rPr>
              <a:t>Potilas</a:t>
            </a:r>
            <a:r>
              <a:rPr lang="en-US" sz="1600" dirty="0">
                <a:latin typeface="Calibri"/>
                <a:cs typeface="Calibri"/>
              </a:rPr>
              <a:t>- ja </a:t>
            </a:r>
            <a:r>
              <a:rPr lang="en-US" sz="1600" dirty="0" err="1">
                <a:latin typeface="Calibri"/>
                <a:cs typeface="Calibri"/>
              </a:rPr>
              <a:t>asiakastietojen</a:t>
            </a:r>
            <a:r>
              <a:rPr lang="en-US" sz="1600" dirty="0">
                <a:latin typeface="Calibri"/>
                <a:cs typeface="Calibri"/>
              </a:rPr>
              <a:t> </a:t>
            </a:r>
            <a:r>
              <a:rPr lang="en-US" sz="1600" dirty="0" err="1">
                <a:latin typeface="Calibri"/>
                <a:cs typeface="Calibri"/>
              </a:rPr>
              <a:t>käsittelyyn</a:t>
            </a:r>
            <a:r>
              <a:rPr lang="en-US" sz="1600" dirty="0">
                <a:latin typeface="Calibri"/>
                <a:cs typeface="Calibri"/>
              </a:rPr>
              <a:t> </a:t>
            </a:r>
            <a:r>
              <a:rPr lang="en-US" sz="1600" dirty="0" err="1">
                <a:latin typeface="Calibri"/>
                <a:cs typeface="Calibri"/>
              </a:rPr>
              <a:t>sovelletaan</a:t>
            </a:r>
            <a:r>
              <a:rPr lang="en-US" sz="1600" dirty="0">
                <a:latin typeface="Calibri"/>
                <a:cs typeface="Calibri"/>
              </a:rPr>
              <a:t> </a:t>
            </a:r>
            <a:r>
              <a:rPr lang="en-US" sz="1600" dirty="0" err="1">
                <a:latin typeface="Calibri"/>
                <a:cs typeface="Calibri"/>
              </a:rPr>
              <a:t>Euroopan</a:t>
            </a:r>
            <a:r>
              <a:rPr lang="en-US" sz="1600" dirty="0">
                <a:latin typeface="Calibri"/>
                <a:cs typeface="Calibri"/>
              </a:rPr>
              <a:t> </a:t>
            </a:r>
            <a:r>
              <a:rPr lang="en-US" sz="1600" dirty="0" err="1">
                <a:latin typeface="Calibri"/>
                <a:cs typeface="Calibri"/>
              </a:rPr>
              <a:t>unionin</a:t>
            </a:r>
            <a:r>
              <a:rPr lang="en-US" sz="1600" dirty="0">
                <a:latin typeface="Calibri"/>
                <a:cs typeface="Calibri"/>
              </a:rPr>
              <a:t> (EU) </a:t>
            </a:r>
            <a:r>
              <a:rPr lang="en-US" sz="1600" dirty="0" err="1">
                <a:latin typeface="Calibri"/>
                <a:cs typeface="Calibri"/>
              </a:rPr>
              <a:t>yleistä</a:t>
            </a:r>
            <a:r>
              <a:rPr lang="en-US" sz="1600" dirty="0">
                <a:latin typeface="Calibri"/>
                <a:cs typeface="Calibri"/>
              </a:rPr>
              <a:t> </a:t>
            </a:r>
            <a:r>
              <a:rPr lang="en-US" sz="1600" dirty="0" err="1">
                <a:latin typeface="Calibri"/>
                <a:cs typeface="Calibri"/>
              </a:rPr>
              <a:t>tietosuoja-asetusta</a:t>
            </a:r>
            <a:r>
              <a:rPr lang="en-US" sz="1600" dirty="0">
                <a:latin typeface="Calibri"/>
                <a:cs typeface="Calibri"/>
              </a:rPr>
              <a:t> (GDPR) </a:t>
            </a:r>
            <a:r>
              <a:rPr lang="en-US" sz="1600" dirty="0" err="1">
                <a:latin typeface="Calibri"/>
                <a:cs typeface="Calibri"/>
              </a:rPr>
              <a:t>täydentäen</a:t>
            </a:r>
            <a:r>
              <a:rPr lang="en-US" sz="1600" dirty="0">
                <a:latin typeface="Calibri"/>
                <a:cs typeface="Calibri"/>
              </a:rPr>
              <a:t> ja </a:t>
            </a:r>
            <a:r>
              <a:rPr lang="en-US" sz="1600" dirty="0" err="1">
                <a:latin typeface="Calibri"/>
                <a:cs typeface="Calibri"/>
              </a:rPr>
              <a:t>tarkentaen</a:t>
            </a:r>
            <a:r>
              <a:rPr lang="en-US" sz="1600" dirty="0">
                <a:latin typeface="Calibri"/>
                <a:cs typeface="Calibri"/>
              </a:rPr>
              <a:t> </a:t>
            </a:r>
            <a:r>
              <a:rPr lang="en-US" sz="1600" dirty="0" err="1">
                <a:latin typeface="Calibri"/>
                <a:cs typeface="Calibri"/>
              </a:rPr>
              <a:t>kansallisella</a:t>
            </a:r>
            <a:r>
              <a:rPr lang="en-US" sz="1600" dirty="0">
                <a:latin typeface="Calibri"/>
                <a:cs typeface="Calibri"/>
              </a:rPr>
              <a:t> </a:t>
            </a:r>
            <a:r>
              <a:rPr lang="en-US" sz="1600" dirty="0" err="1">
                <a:latin typeface="Calibri"/>
                <a:cs typeface="Calibri"/>
              </a:rPr>
              <a:t>lainsäädännöllä</a:t>
            </a:r>
            <a:r>
              <a:rPr lang="en-US" sz="1600" dirty="0">
                <a:latin typeface="Calibri"/>
                <a:cs typeface="Calibri"/>
              </a:rPr>
              <a:t>. GDPR </a:t>
            </a:r>
            <a:r>
              <a:rPr lang="en-US" sz="1600" dirty="0" err="1">
                <a:latin typeface="Calibri"/>
                <a:cs typeface="Calibri"/>
              </a:rPr>
              <a:t>tuli</a:t>
            </a:r>
            <a:r>
              <a:rPr lang="en-US" sz="1600" dirty="0">
                <a:latin typeface="Calibri"/>
                <a:cs typeface="Calibri"/>
              </a:rPr>
              <a:t> </a:t>
            </a:r>
            <a:r>
              <a:rPr lang="en-US" sz="1600" dirty="0" err="1">
                <a:latin typeface="Calibri"/>
                <a:cs typeface="Calibri"/>
              </a:rPr>
              <a:t>voimaan</a:t>
            </a:r>
            <a:r>
              <a:rPr lang="en-US" sz="1600" dirty="0">
                <a:latin typeface="Calibri"/>
                <a:cs typeface="Calibri"/>
              </a:rPr>
              <a:t> </a:t>
            </a:r>
            <a:r>
              <a:rPr lang="en-US" sz="1600" dirty="0" err="1">
                <a:latin typeface="Calibri"/>
                <a:cs typeface="Calibri"/>
              </a:rPr>
              <a:t>vuonna</a:t>
            </a:r>
            <a:r>
              <a:rPr lang="en-US" sz="1600" dirty="0">
                <a:latin typeface="Calibri"/>
                <a:cs typeface="Calibri"/>
              </a:rPr>
              <a:t> 2018 ja se </a:t>
            </a:r>
            <a:r>
              <a:rPr lang="en-US" sz="1600" dirty="0" err="1">
                <a:latin typeface="Calibri"/>
                <a:cs typeface="Calibri"/>
              </a:rPr>
              <a:t>sisältää</a:t>
            </a:r>
            <a:r>
              <a:rPr lang="en-US" sz="1600" dirty="0">
                <a:latin typeface="Calibri"/>
                <a:cs typeface="Calibri"/>
              </a:rPr>
              <a:t> </a:t>
            </a:r>
            <a:r>
              <a:rPr lang="en-US" sz="1600" dirty="0" err="1">
                <a:latin typeface="Calibri"/>
                <a:cs typeface="Calibri"/>
              </a:rPr>
              <a:t>yrityksille</a:t>
            </a:r>
            <a:r>
              <a:rPr lang="en-US" sz="1600" dirty="0">
                <a:latin typeface="Calibri"/>
                <a:cs typeface="Calibri"/>
              </a:rPr>
              <a:t> ja </a:t>
            </a:r>
            <a:r>
              <a:rPr lang="en-US" sz="1600" dirty="0" err="1">
                <a:latin typeface="Calibri"/>
                <a:cs typeface="Calibri"/>
              </a:rPr>
              <a:t>organisaatioille</a:t>
            </a:r>
            <a:r>
              <a:rPr lang="en-US" sz="1600" dirty="0">
                <a:latin typeface="Calibri"/>
                <a:cs typeface="Calibri"/>
              </a:rPr>
              <a:t> </a:t>
            </a:r>
            <a:r>
              <a:rPr lang="en-US" sz="1600" dirty="0" err="1">
                <a:latin typeface="Calibri"/>
                <a:cs typeface="Calibri"/>
              </a:rPr>
              <a:t>vaatimuksia</a:t>
            </a:r>
            <a:r>
              <a:rPr lang="en-US" sz="1600" dirty="0">
                <a:latin typeface="Calibri"/>
                <a:cs typeface="Calibri"/>
              </a:rPr>
              <a:t> </a:t>
            </a:r>
            <a:r>
              <a:rPr lang="en-US" sz="1600" dirty="0" err="1">
                <a:latin typeface="Calibri"/>
                <a:cs typeface="Calibri"/>
              </a:rPr>
              <a:t>oikeaoppimisesta</a:t>
            </a:r>
            <a:r>
              <a:rPr lang="en-US" sz="1600" dirty="0">
                <a:latin typeface="Calibri"/>
                <a:cs typeface="Calibri"/>
              </a:rPr>
              <a:t> </a:t>
            </a:r>
            <a:r>
              <a:rPr lang="en-US" sz="1600" dirty="0" err="1">
                <a:latin typeface="Calibri"/>
                <a:cs typeface="Calibri"/>
              </a:rPr>
              <a:t>henkilötietojen</a:t>
            </a:r>
            <a:r>
              <a:rPr lang="en-US" sz="1600" dirty="0">
                <a:latin typeface="Calibri"/>
                <a:cs typeface="Calibri"/>
              </a:rPr>
              <a:t> </a:t>
            </a:r>
            <a:r>
              <a:rPr lang="en-US" sz="1600" dirty="0" err="1">
                <a:latin typeface="Calibri"/>
                <a:cs typeface="Calibri"/>
              </a:rPr>
              <a:t>keräämisestä</a:t>
            </a:r>
            <a:r>
              <a:rPr lang="en-US" sz="1600" dirty="0">
                <a:latin typeface="Calibri"/>
                <a:cs typeface="Calibri"/>
              </a:rPr>
              <a:t>, </a:t>
            </a:r>
            <a:r>
              <a:rPr lang="en-US" sz="1600" dirty="0" err="1">
                <a:latin typeface="Calibri"/>
                <a:cs typeface="Calibri"/>
              </a:rPr>
              <a:t>säilyttämisestä</a:t>
            </a:r>
            <a:r>
              <a:rPr lang="en-US" sz="1600" dirty="0">
                <a:latin typeface="Calibri"/>
                <a:cs typeface="Calibri"/>
              </a:rPr>
              <a:t> </a:t>
            </a:r>
            <a:r>
              <a:rPr lang="en-US" sz="1600" dirty="0" err="1">
                <a:latin typeface="Calibri"/>
                <a:cs typeface="Calibri"/>
              </a:rPr>
              <a:t>sekä</a:t>
            </a:r>
            <a:r>
              <a:rPr lang="en-US" sz="1600" dirty="0">
                <a:latin typeface="Calibri"/>
                <a:cs typeface="Calibri"/>
              </a:rPr>
              <a:t> </a:t>
            </a:r>
            <a:r>
              <a:rPr lang="en-US" sz="1600" dirty="0" err="1">
                <a:latin typeface="Calibri"/>
                <a:cs typeface="Calibri"/>
              </a:rPr>
              <a:t>hallinnoinnista</a:t>
            </a:r>
            <a:r>
              <a:rPr lang="en-US" sz="1600" dirty="0">
                <a:latin typeface="Calibri"/>
                <a:cs typeface="Calibri"/>
              </a:rPr>
              <a:t>.</a:t>
            </a:r>
            <a:endParaRPr lang="en-US" sz="1600" dirty="0">
              <a:latin typeface="Calibri"/>
              <a:ea typeface="Calibri"/>
              <a:cs typeface="Calibri"/>
            </a:endParaRPr>
          </a:p>
          <a:p>
            <a:pPr marL="285750" indent="-285750">
              <a:lnSpc>
                <a:spcPct val="120000"/>
              </a:lnSpc>
              <a:spcAft>
                <a:spcPts val="600"/>
              </a:spcAft>
              <a:buSzPct val="85000"/>
              <a:buFont typeface="Arial"/>
              <a:buChar char="•"/>
            </a:pPr>
            <a:r>
              <a:rPr lang="en-US" sz="1600" dirty="0" err="1">
                <a:latin typeface="Calibri"/>
                <a:cs typeface="Calibri"/>
              </a:rPr>
              <a:t>Kansallista</a:t>
            </a:r>
            <a:r>
              <a:rPr lang="en-US" sz="1600" dirty="0">
                <a:latin typeface="Calibri"/>
                <a:cs typeface="Calibri"/>
              </a:rPr>
              <a:t> </a:t>
            </a:r>
            <a:r>
              <a:rPr lang="en-US" sz="1600" dirty="0" err="1">
                <a:latin typeface="Calibri"/>
                <a:cs typeface="Calibri"/>
              </a:rPr>
              <a:t>lainsäädäntöä</a:t>
            </a:r>
            <a:r>
              <a:rPr lang="en-US" sz="1600" dirty="0">
                <a:latin typeface="Calibri"/>
                <a:cs typeface="Calibri"/>
              </a:rPr>
              <a:t> </a:t>
            </a:r>
            <a:r>
              <a:rPr lang="en-US" sz="1600" dirty="0" err="1">
                <a:latin typeface="Calibri"/>
                <a:cs typeface="Calibri"/>
              </a:rPr>
              <a:t>ovat</a:t>
            </a:r>
            <a:r>
              <a:rPr lang="en-US" sz="1600" dirty="0">
                <a:latin typeface="Calibri"/>
                <a:cs typeface="Calibri"/>
              </a:rPr>
              <a:t> </a:t>
            </a:r>
            <a:r>
              <a:rPr lang="en-US" sz="1600" dirty="0" err="1">
                <a:latin typeface="Calibri"/>
                <a:cs typeface="Calibri"/>
              </a:rPr>
              <a:t>muun</a:t>
            </a:r>
            <a:r>
              <a:rPr lang="en-US" sz="1600" dirty="0">
                <a:latin typeface="Calibri"/>
                <a:cs typeface="Calibri"/>
              </a:rPr>
              <a:t> </a:t>
            </a:r>
            <a:r>
              <a:rPr lang="en-US" sz="1600" dirty="0" err="1">
                <a:latin typeface="Calibri"/>
                <a:cs typeface="Calibri"/>
              </a:rPr>
              <a:t>muassa</a:t>
            </a:r>
            <a:r>
              <a:rPr lang="en-US" sz="1600" dirty="0">
                <a:latin typeface="Calibri"/>
                <a:cs typeface="Calibri"/>
              </a:rPr>
              <a:t>: </a:t>
            </a:r>
            <a:endParaRPr lang="en-US" sz="1600" dirty="0">
              <a:latin typeface="Calibri"/>
              <a:ea typeface="Calibri"/>
              <a:cs typeface="Calibri"/>
            </a:endParaRPr>
          </a:p>
          <a:p>
            <a:pPr marL="742950" indent="-285750">
              <a:lnSpc>
                <a:spcPct val="120000"/>
              </a:lnSpc>
              <a:spcAft>
                <a:spcPts val="600"/>
              </a:spcAft>
              <a:buSzPct val="85000"/>
              <a:buFont typeface="Arial"/>
              <a:buChar char="•"/>
            </a:pPr>
            <a:r>
              <a:rPr lang="en-US" sz="1600" dirty="0" err="1">
                <a:solidFill>
                  <a:schemeClr val="tx1">
                    <a:lumMod val="95000"/>
                    <a:lumOff val="5000"/>
                  </a:schemeClr>
                </a:solidFill>
                <a:latin typeface="Calibri"/>
                <a:ea typeface="+mn-lt"/>
                <a:cs typeface="+mn-lt"/>
                <a:hlinkClick r:id="rId2">
                  <a:extLst>
                    <a:ext uri="{A12FA001-AC4F-418D-AE19-62706E023703}">
                      <ahyp:hlinkClr xmlns:ahyp="http://schemas.microsoft.com/office/drawing/2018/hyperlinkcolor" val="tx"/>
                    </a:ext>
                  </a:extLst>
                </a:hlinkClick>
              </a:rPr>
              <a:t>Euroopan</a:t>
            </a:r>
            <a:r>
              <a:rPr lang="en-US" sz="1600" dirty="0">
                <a:solidFill>
                  <a:schemeClr val="tx1">
                    <a:lumMod val="95000"/>
                    <a:lumOff val="5000"/>
                  </a:schemeClr>
                </a:solidFill>
                <a:latin typeface="Calibri"/>
                <a:ea typeface="+mn-lt"/>
                <a:cs typeface="+mn-lt"/>
                <a:hlinkClick r:id="rId2">
                  <a:extLst>
                    <a:ext uri="{A12FA001-AC4F-418D-AE19-62706E023703}">
                      <ahyp:hlinkClr xmlns:ahyp="http://schemas.microsoft.com/office/drawing/2018/hyperlinkcolor" val="tx"/>
                    </a:ext>
                  </a:extLst>
                </a:hlinkClick>
              </a:rPr>
              <a:t> </a:t>
            </a:r>
            <a:r>
              <a:rPr lang="en-US" sz="1600" dirty="0" err="1">
                <a:solidFill>
                  <a:schemeClr val="tx1">
                    <a:lumMod val="95000"/>
                    <a:lumOff val="5000"/>
                  </a:schemeClr>
                </a:solidFill>
                <a:latin typeface="Calibri"/>
                <a:ea typeface="+mn-lt"/>
                <a:cs typeface="+mn-lt"/>
                <a:hlinkClick r:id="rId2">
                  <a:extLst>
                    <a:ext uri="{A12FA001-AC4F-418D-AE19-62706E023703}">
                      <ahyp:hlinkClr xmlns:ahyp="http://schemas.microsoft.com/office/drawing/2018/hyperlinkcolor" val="tx"/>
                    </a:ext>
                  </a:extLst>
                </a:hlinkClick>
              </a:rPr>
              <a:t>parlamentin</a:t>
            </a:r>
            <a:r>
              <a:rPr lang="en-US" sz="1600" dirty="0">
                <a:solidFill>
                  <a:schemeClr val="tx1">
                    <a:lumMod val="95000"/>
                    <a:lumOff val="5000"/>
                  </a:schemeClr>
                </a:solidFill>
                <a:latin typeface="Calibri"/>
                <a:ea typeface="+mn-lt"/>
                <a:cs typeface="+mn-lt"/>
                <a:hlinkClick r:id="rId2">
                  <a:extLst>
                    <a:ext uri="{A12FA001-AC4F-418D-AE19-62706E023703}">
                      <ahyp:hlinkClr xmlns:ahyp="http://schemas.microsoft.com/office/drawing/2018/hyperlinkcolor" val="tx"/>
                    </a:ext>
                  </a:extLst>
                </a:hlinkClick>
              </a:rPr>
              <a:t> ja </a:t>
            </a:r>
            <a:r>
              <a:rPr lang="en-US" sz="1600" dirty="0" err="1">
                <a:solidFill>
                  <a:schemeClr val="tx1">
                    <a:lumMod val="95000"/>
                    <a:lumOff val="5000"/>
                  </a:schemeClr>
                </a:solidFill>
                <a:latin typeface="Calibri"/>
                <a:ea typeface="+mn-lt"/>
                <a:cs typeface="+mn-lt"/>
                <a:hlinkClick r:id="rId2">
                  <a:extLst>
                    <a:ext uri="{A12FA001-AC4F-418D-AE19-62706E023703}">
                      <ahyp:hlinkClr xmlns:ahyp="http://schemas.microsoft.com/office/drawing/2018/hyperlinkcolor" val="tx"/>
                    </a:ext>
                  </a:extLst>
                </a:hlinkClick>
              </a:rPr>
              <a:t>neuvoston</a:t>
            </a:r>
            <a:r>
              <a:rPr lang="en-US" sz="1600" dirty="0">
                <a:solidFill>
                  <a:schemeClr val="tx1">
                    <a:lumMod val="95000"/>
                    <a:lumOff val="5000"/>
                  </a:schemeClr>
                </a:solidFill>
                <a:latin typeface="Calibri"/>
                <a:ea typeface="+mn-lt"/>
                <a:cs typeface="+mn-lt"/>
                <a:hlinkClick r:id="rId2">
                  <a:extLst>
                    <a:ext uri="{A12FA001-AC4F-418D-AE19-62706E023703}">
                      <ahyp:hlinkClr xmlns:ahyp="http://schemas.microsoft.com/office/drawing/2018/hyperlinkcolor" val="tx"/>
                    </a:ext>
                  </a:extLst>
                </a:hlinkClick>
              </a:rPr>
              <a:t> </a:t>
            </a:r>
            <a:r>
              <a:rPr lang="en-US" sz="1600" dirty="0" err="1">
                <a:solidFill>
                  <a:schemeClr val="tx1">
                    <a:lumMod val="95000"/>
                    <a:lumOff val="5000"/>
                  </a:schemeClr>
                </a:solidFill>
                <a:latin typeface="Calibri"/>
                <a:ea typeface="+mn-lt"/>
                <a:cs typeface="+mn-lt"/>
                <a:hlinkClick r:id="rId2">
                  <a:extLst>
                    <a:ext uri="{A12FA001-AC4F-418D-AE19-62706E023703}">
                      <ahyp:hlinkClr xmlns:ahyp="http://schemas.microsoft.com/office/drawing/2018/hyperlinkcolor" val="tx"/>
                    </a:ext>
                  </a:extLst>
                </a:hlinkClick>
              </a:rPr>
              <a:t>yleinen</a:t>
            </a:r>
            <a:r>
              <a:rPr lang="en-US" sz="1600" dirty="0">
                <a:solidFill>
                  <a:schemeClr val="tx1">
                    <a:lumMod val="95000"/>
                    <a:lumOff val="5000"/>
                  </a:schemeClr>
                </a:solidFill>
                <a:latin typeface="Calibri"/>
                <a:ea typeface="+mn-lt"/>
                <a:cs typeface="+mn-lt"/>
                <a:hlinkClick r:id="rId2">
                  <a:extLst>
                    <a:ext uri="{A12FA001-AC4F-418D-AE19-62706E023703}">
                      <ahyp:hlinkClr xmlns:ahyp="http://schemas.microsoft.com/office/drawing/2018/hyperlinkcolor" val="tx"/>
                    </a:ext>
                  </a:extLst>
                </a:hlinkClick>
              </a:rPr>
              <a:t> </a:t>
            </a:r>
            <a:r>
              <a:rPr lang="en-US" sz="1600" dirty="0" err="1">
                <a:solidFill>
                  <a:schemeClr val="tx1">
                    <a:lumMod val="95000"/>
                    <a:lumOff val="5000"/>
                  </a:schemeClr>
                </a:solidFill>
                <a:latin typeface="Calibri"/>
                <a:ea typeface="+mn-lt"/>
                <a:cs typeface="+mn-lt"/>
                <a:hlinkClick r:id="rId2">
                  <a:extLst>
                    <a:ext uri="{A12FA001-AC4F-418D-AE19-62706E023703}">
                      <ahyp:hlinkClr xmlns:ahyp="http://schemas.microsoft.com/office/drawing/2018/hyperlinkcolor" val="tx"/>
                    </a:ext>
                  </a:extLst>
                </a:hlinkClick>
              </a:rPr>
              <a:t>tietosuoja-asetus</a:t>
            </a:r>
            <a:r>
              <a:rPr lang="en-US" sz="1600" dirty="0">
                <a:solidFill>
                  <a:schemeClr val="tx1">
                    <a:lumMod val="95000"/>
                    <a:lumOff val="5000"/>
                  </a:schemeClr>
                </a:solidFill>
                <a:latin typeface="Calibri"/>
                <a:ea typeface="+mn-lt"/>
                <a:cs typeface="+mn-lt"/>
                <a:hlinkClick r:id="rId2">
                  <a:extLst>
                    <a:ext uri="{A12FA001-AC4F-418D-AE19-62706E023703}">
                      <ahyp:hlinkClr xmlns:ahyp="http://schemas.microsoft.com/office/drawing/2018/hyperlinkcolor" val="tx"/>
                    </a:ext>
                  </a:extLst>
                </a:hlinkClick>
              </a:rPr>
              <a:t> (EU) 2016/ 679</a:t>
            </a:r>
            <a:endParaRPr lang="en-US" sz="1600" dirty="0">
              <a:solidFill>
                <a:schemeClr val="tx1">
                  <a:lumMod val="95000"/>
                  <a:lumOff val="5000"/>
                </a:schemeClr>
              </a:solidFill>
              <a:latin typeface="Calibri"/>
              <a:ea typeface="Calibri"/>
              <a:cs typeface="Calibri"/>
            </a:endParaRPr>
          </a:p>
          <a:p>
            <a:pPr marL="742950" indent="-285750">
              <a:lnSpc>
                <a:spcPct val="120000"/>
              </a:lnSpc>
              <a:spcAft>
                <a:spcPts val="600"/>
              </a:spcAft>
              <a:buSzPct val="85000"/>
              <a:buFont typeface="Arial"/>
              <a:buChar char="•"/>
            </a:pPr>
            <a:r>
              <a:rPr lang="en-US" sz="1600" dirty="0" err="1">
                <a:solidFill>
                  <a:schemeClr val="tx1">
                    <a:lumMod val="95000"/>
                    <a:lumOff val="5000"/>
                  </a:schemeClr>
                </a:solidFill>
                <a:latin typeface="Calibri"/>
                <a:cs typeface="Calibri"/>
                <a:hlinkClick r:id="rId3">
                  <a:extLst>
                    <a:ext uri="{A12FA001-AC4F-418D-AE19-62706E023703}">
                      <ahyp:hlinkClr xmlns:ahyp="http://schemas.microsoft.com/office/drawing/2018/hyperlinkcolor" val="tx"/>
                    </a:ext>
                  </a:extLst>
                </a:hlinkClick>
              </a:rPr>
              <a:t>Tietosuojalaki</a:t>
            </a:r>
            <a:r>
              <a:rPr lang="en-US" sz="1600" dirty="0">
                <a:solidFill>
                  <a:schemeClr val="tx1">
                    <a:lumMod val="95000"/>
                    <a:lumOff val="5000"/>
                  </a:schemeClr>
                </a:solidFill>
                <a:latin typeface="Calibri"/>
                <a:cs typeface="Calibri"/>
                <a:hlinkClick r:id="rId3">
                  <a:extLst>
                    <a:ext uri="{A12FA001-AC4F-418D-AE19-62706E023703}">
                      <ahyp:hlinkClr xmlns:ahyp="http://schemas.microsoft.com/office/drawing/2018/hyperlinkcolor" val="tx"/>
                    </a:ext>
                  </a:extLst>
                </a:hlinkClick>
              </a:rPr>
              <a:t> (1050/2018)</a:t>
            </a:r>
            <a:endParaRPr lang="en-US" sz="1600" dirty="0">
              <a:solidFill>
                <a:schemeClr val="tx1">
                  <a:lumMod val="95000"/>
                  <a:lumOff val="5000"/>
                </a:schemeClr>
              </a:solidFill>
              <a:latin typeface="Calibri"/>
              <a:ea typeface="Calibri"/>
              <a:cs typeface="Calibri"/>
            </a:endParaRPr>
          </a:p>
          <a:p>
            <a:pPr marL="742950" indent="-285750">
              <a:lnSpc>
                <a:spcPct val="120000"/>
              </a:lnSpc>
              <a:spcAft>
                <a:spcPts val="600"/>
              </a:spcAft>
              <a:buSzPct val="85000"/>
              <a:buFont typeface="Arial"/>
              <a:buChar char="•"/>
            </a:pPr>
            <a:r>
              <a:rPr lang="en-US" sz="1600" dirty="0">
                <a:solidFill>
                  <a:schemeClr val="tx1">
                    <a:lumMod val="95000"/>
                    <a:lumOff val="5000"/>
                  </a:schemeClr>
                </a:solidFill>
                <a:latin typeface="Calibri"/>
                <a:cs typeface="Calibri"/>
                <a:hlinkClick r:id="rId4">
                  <a:extLst>
                    <a:ext uri="{A12FA001-AC4F-418D-AE19-62706E023703}">
                      <ahyp:hlinkClr xmlns:ahyp="http://schemas.microsoft.com/office/drawing/2018/hyperlinkcolor" val="tx"/>
                    </a:ext>
                  </a:extLst>
                </a:hlinkClick>
              </a:rPr>
              <a:t>Laki </a:t>
            </a:r>
            <a:r>
              <a:rPr lang="en-US" sz="1600" dirty="0" err="1">
                <a:solidFill>
                  <a:schemeClr val="tx1">
                    <a:lumMod val="95000"/>
                    <a:lumOff val="5000"/>
                  </a:schemeClr>
                </a:solidFill>
                <a:latin typeface="Calibri"/>
                <a:cs typeface="Calibri"/>
                <a:hlinkClick r:id="rId4">
                  <a:extLst>
                    <a:ext uri="{A12FA001-AC4F-418D-AE19-62706E023703}">
                      <ahyp:hlinkClr xmlns:ahyp="http://schemas.microsoft.com/office/drawing/2018/hyperlinkcolor" val="tx"/>
                    </a:ext>
                  </a:extLst>
                </a:hlinkClick>
              </a:rPr>
              <a:t>potilaan</a:t>
            </a:r>
            <a:r>
              <a:rPr lang="en-US" sz="1600" dirty="0">
                <a:solidFill>
                  <a:schemeClr val="tx1">
                    <a:lumMod val="95000"/>
                    <a:lumOff val="5000"/>
                  </a:schemeClr>
                </a:solidFill>
                <a:latin typeface="Calibri"/>
                <a:cs typeface="Calibri"/>
                <a:hlinkClick r:id="rId4">
                  <a:extLst>
                    <a:ext uri="{A12FA001-AC4F-418D-AE19-62706E023703}">
                      <ahyp:hlinkClr xmlns:ahyp="http://schemas.microsoft.com/office/drawing/2018/hyperlinkcolor" val="tx"/>
                    </a:ext>
                  </a:extLst>
                </a:hlinkClick>
              </a:rPr>
              <a:t> </a:t>
            </a:r>
            <a:r>
              <a:rPr lang="en-US" sz="1600" dirty="0" err="1">
                <a:solidFill>
                  <a:schemeClr val="tx1">
                    <a:lumMod val="95000"/>
                    <a:lumOff val="5000"/>
                  </a:schemeClr>
                </a:solidFill>
                <a:latin typeface="Calibri"/>
                <a:cs typeface="Calibri"/>
                <a:hlinkClick r:id="rId4">
                  <a:extLst>
                    <a:ext uri="{A12FA001-AC4F-418D-AE19-62706E023703}">
                      <ahyp:hlinkClr xmlns:ahyp="http://schemas.microsoft.com/office/drawing/2018/hyperlinkcolor" val="tx"/>
                    </a:ext>
                  </a:extLst>
                </a:hlinkClick>
              </a:rPr>
              <a:t>asemasta</a:t>
            </a:r>
            <a:r>
              <a:rPr lang="en-US" sz="1600" dirty="0">
                <a:solidFill>
                  <a:schemeClr val="tx1">
                    <a:lumMod val="95000"/>
                    <a:lumOff val="5000"/>
                  </a:schemeClr>
                </a:solidFill>
                <a:latin typeface="Calibri"/>
                <a:cs typeface="Calibri"/>
                <a:hlinkClick r:id="rId4">
                  <a:extLst>
                    <a:ext uri="{A12FA001-AC4F-418D-AE19-62706E023703}">
                      <ahyp:hlinkClr xmlns:ahyp="http://schemas.microsoft.com/office/drawing/2018/hyperlinkcolor" val="tx"/>
                    </a:ext>
                  </a:extLst>
                </a:hlinkClick>
              </a:rPr>
              <a:t> ja </a:t>
            </a:r>
            <a:r>
              <a:rPr lang="en-US" sz="1600" dirty="0" err="1">
                <a:solidFill>
                  <a:schemeClr val="tx1">
                    <a:lumMod val="95000"/>
                    <a:lumOff val="5000"/>
                  </a:schemeClr>
                </a:solidFill>
                <a:latin typeface="Calibri"/>
                <a:cs typeface="Calibri"/>
                <a:hlinkClick r:id="rId4">
                  <a:extLst>
                    <a:ext uri="{A12FA001-AC4F-418D-AE19-62706E023703}">
                      <ahyp:hlinkClr xmlns:ahyp="http://schemas.microsoft.com/office/drawing/2018/hyperlinkcolor" val="tx"/>
                    </a:ext>
                  </a:extLst>
                </a:hlinkClick>
              </a:rPr>
              <a:t>oikeuksista</a:t>
            </a:r>
            <a:r>
              <a:rPr lang="en-US" sz="1600" dirty="0">
                <a:solidFill>
                  <a:schemeClr val="tx1">
                    <a:lumMod val="95000"/>
                    <a:lumOff val="5000"/>
                  </a:schemeClr>
                </a:solidFill>
                <a:latin typeface="Calibri"/>
                <a:cs typeface="Calibri"/>
                <a:hlinkClick r:id="rId4">
                  <a:extLst>
                    <a:ext uri="{A12FA001-AC4F-418D-AE19-62706E023703}">
                      <ahyp:hlinkClr xmlns:ahyp="http://schemas.microsoft.com/office/drawing/2018/hyperlinkcolor" val="tx"/>
                    </a:ext>
                  </a:extLst>
                </a:hlinkClick>
              </a:rPr>
              <a:t> (785/1992)</a:t>
            </a:r>
            <a:endParaRPr lang="en-US" sz="1600" dirty="0">
              <a:solidFill>
                <a:schemeClr val="tx1">
                  <a:lumMod val="95000"/>
                  <a:lumOff val="5000"/>
                </a:schemeClr>
              </a:solidFill>
              <a:latin typeface="Calibri"/>
              <a:ea typeface="Calibri"/>
              <a:cs typeface="Calibri"/>
            </a:endParaRPr>
          </a:p>
          <a:p>
            <a:pPr marL="742950" indent="-285750">
              <a:lnSpc>
                <a:spcPct val="120000"/>
              </a:lnSpc>
              <a:spcAft>
                <a:spcPts val="600"/>
              </a:spcAft>
              <a:buSzPct val="85000"/>
              <a:buFont typeface="Arial"/>
              <a:buChar char="•"/>
            </a:pPr>
            <a:r>
              <a:rPr lang="en-US" sz="1600" dirty="0">
                <a:solidFill>
                  <a:schemeClr val="tx1">
                    <a:lumMod val="95000"/>
                    <a:lumOff val="5000"/>
                  </a:schemeClr>
                </a:solidFill>
                <a:latin typeface="Calibri"/>
                <a:cs typeface="Calibri"/>
                <a:hlinkClick r:id="rId5">
                  <a:extLst>
                    <a:ext uri="{A12FA001-AC4F-418D-AE19-62706E023703}">
                      <ahyp:hlinkClr xmlns:ahyp="http://schemas.microsoft.com/office/drawing/2018/hyperlinkcolor" val="tx"/>
                    </a:ext>
                  </a:extLst>
                </a:hlinkClick>
              </a:rPr>
              <a:t>Laki </a:t>
            </a:r>
            <a:r>
              <a:rPr lang="en-US" sz="1600" dirty="0" err="1">
                <a:solidFill>
                  <a:schemeClr val="tx1">
                    <a:lumMod val="95000"/>
                    <a:lumOff val="5000"/>
                  </a:schemeClr>
                </a:solidFill>
                <a:latin typeface="Calibri"/>
                <a:cs typeface="Calibri"/>
                <a:hlinkClick r:id="rId5">
                  <a:extLst>
                    <a:ext uri="{A12FA001-AC4F-418D-AE19-62706E023703}">
                      <ahyp:hlinkClr xmlns:ahyp="http://schemas.microsoft.com/office/drawing/2018/hyperlinkcolor" val="tx"/>
                    </a:ext>
                  </a:extLst>
                </a:hlinkClick>
              </a:rPr>
              <a:t>sosiaalihuollon</a:t>
            </a:r>
            <a:r>
              <a:rPr lang="en-US" sz="1600" dirty="0">
                <a:solidFill>
                  <a:schemeClr val="tx1">
                    <a:lumMod val="95000"/>
                    <a:lumOff val="5000"/>
                  </a:schemeClr>
                </a:solidFill>
                <a:latin typeface="Calibri"/>
                <a:cs typeface="Calibri"/>
                <a:hlinkClick r:id="rId5">
                  <a:extLst>
                    <a:ext uri="{A12FA001-AC4F-418D-AE19-62706E023703}">
                      <ahyp:hlinkClr xmlns:ahyp="http://schemas.microsoft.com/office/drawing/2018/hyperlinkcolor" val="tx"/>
                    </a:ext>
                  </a:extLst>
                </a:hlinkClick>
              </a:rPr>
              <a:t> </a:t>
            </a:r>
            <a:r>
              <a:rPr lang="en-US" sz="1600" dirty="0" err="1">
                <a:solidFill>
                  <a:schemeClr val="tx1">
                    <a:lumMod val="95000"/>
                    <a:lumOff val="5000"/>
                  </a:schemeClr>
                </a:solidFill>
                <a:latin typeface="Calibri"/>
                <a:cs typeface="Calibri"/>
                <a:hlinkClick r:id="rId5">
                  <a:extLst>
                    <a:ext uri="{A12FA001-AC4F-418D-AE19-62706E023703}">
                      <ahyp:hlinkClr xmlns:ahyp="http://schemas.microsoft.com/office/drawing/2018/hyperlinkcolor" val="tx"/>
                    </a:ext>
                  </a:extLst>
                </a:hlinkClick>
              </a:rPr>
              <a:t>asiakkaan</a:t>
            </a:r>
            <a:r>
              <a:rPr lang="en-US" sz="1600" dirty="0">
                <a:solidFill>
                  <a:schemeClr val="tx1">
                    <a:lumMod val="95000"/>
                    <a:lumOff val="5000"/>
                  </a:schemeClr>
                </a:solidFill>
                <a:latin typeface="Calibri"/>
                <a:cs typeface="Calibri"/>
                <a:hlinkClick r:id="rId5">
                  <a:extLst>
                    <a:ext uri="{A12FA001-AC4F-418D-AE19-62706E023703}">
                      <ahyp:hlinkClr xmlns:ahyp="http://schemas.microsoft.com/office/drawing/2018/hyperlinkcolor" val="tx"/>
                    </a:ext>
                  </a:extLst>
                </a:hlinkClick>
              </a:rPr>
              <a:t> </a:t>
            </a:r>
            <a:r>
              <a:rPr lang="en-US" sz="1600" dirty="0" err="1">
                <a:solidFill>
                  <a:schemeClr val="tx1">
                    <a:lumMod val="95000"/>
                    <a:lumOff val="5000"/>
                  </a:schemeClr>
                </a:solidFill>
                <a:latin typeface="Calibri"/>
                <a:cs typeface="Calibri"/>
                <a:hlinkClick r:id="rId5">
                  <a:extLst>
                    <a:ext uri="{A12FA001-AC4F-418D-AE19-62706E023703}">
                      <ahyp:hlinkClr xmlns:ahyp="http://schemas.microsoft.com/office/drawing/2018/hyperlinkcolor" val="tx"/>
                    </a:ext>
                  </a:extLst>
                </a:hlinkClick>
              </a:rPr>
              <a:t>asemasta</a:t>
            </a:r>
            <a:r>
              <a:rPr lang="en-US" sz="1600" dirty="0">
                <a:solidFill>
                  <a:schemeClr val="tx1">
                    <a:lumMod val="95000"/>
                    <a:lumOff val="5000"/>
                  </a:schemeClr>
                </a:solidFill>
                <a:latin typeface="Calibri"/>
                <a:cs typeface="Calibri"/>
                <a:hlinkClick r:id="rId5">
                  <a:extLst>
                    <a:ext uri="{A12FA001-AC4F-418D-AE19-62706E023703}">
                      <ahyp:hlinkClr xmlns:ahyp="http://schemas.microsoft.com/office/drawing/2018/hyperlinkcolor" val="tx"/>
                    </a:ext>
                  </a:extLst>
                </a:hlinkClick>
              </a:rPr>
              <a:t> ja </a:t>
            </a:r>
            <a:r>
              <a:rPr lang="en-US" sz="1600" dirty="0" err="1">
                <a:solidFill>
                  <a:schemeClr val="tx1">
                    <a:lumMod val="95000"/>
                    <a:lumOff val="5000"/>
                  </a:schemeClr>
                </a:solidFill>
                <a:latin typeface="Calibri"/>
                <a:cs typeface="Calibri"/>
                <a:hlinkClick r:id="rId5">
                  <a:extLst>
                    <a:ext uri="{A12FA001-AC4F-418D-AE19-62706E023703}">
                      <ahyp:hlinkClr xmlns:ahyp="http://schemas.microsoft.com/office/drawing/2018/hyperlinkcolor" val="tx"/>
                    </a:ext>
                  </a:extLst>
                </a:hlinkClick>
              </a:rPr>
              <a:t>oikeuksista</a:t>
            </a:r>
            <a:r>
              <a:rPr lang="en-US" sz="1600" dirty="0">
                <a:solidFill>
                  <a:schemeClr val="tx1">
                    <a:lumMod val="95000"/>
                    <a:lumOff val="5000"/>
                  </a:schemeClr>
                </a:solidFill>
                <a:latin typeface="Calibri"/>
                <a:cs typeface="Calibri"/>
                <a:hlinkClick r:id="rId5">
                  <a:extLst>
                    <a:ext uri="{A12FA001-AC4F-418D-AE19-62706E023703}">
                      <ahyp:hlinkClr xmlns:ahyp="http://schemas.microsoft.com/office/drawing/2018/hyperlinkcolor" val="tx"/>
                    </a:ext>
                  </a:extLst>
                </a:hlinkClick>
              </a:rPr>
              <a:t> (812/2000)</a:t>
            </a:r>
            <a:endParaRPr lang="en-US" sz="1600" dirty="0">
              <a:solidFill>
                <a:schemeClr val="tx1">
                  <a:lumMod val="95000"/>
                  <a:lumOff val="5000"/>
                </a:schemeClr>
              </a:solidFill>
              <a:latin typeface="Calibri"/>
              <a:ea typeface="Calibri"/>
              <a:cs typeface="Calibri"/>
            </a:endParaRPr>
          </a:p>
          <a:p>
            <a:pPr marL="742950" indent="-285750">
              <a:lnSpc>
                <a:spcPct val="120000"/>
              </a:lnSpc>
              <a:spcAft>
                <a:spcPts val="600"/>
              </a:spcAft>
              <a:buSzPct val="85000"/>
              <a:buFont typeface="Arial"/>
              <a:buChar char="•"/>
            </a:pPr>
            <a:r>
              <a:rPr lang="en-US" sz="1600" dirty="0" err="1">
                <a:solidFill>
                  <a:schemeClr val="tx1">
                    <a:lumMod val="95000"/>
                    <a:lumOff val="5000"/>
                  </a:schemeClr>
                </a:solidFill>
                <a:latin typeface="Calibri"/>
                <a:ea typeface="+mn-lt"/>
                <a:cs typeface="+mn-lt"/>
                <a:hlinkClick r:id="rId6">
                  <a:extLst>
                    <a:ext uri="{A12FA001-AC4F-418D-AE19-62706E023703}">
                      <ahyp:hlinkClr xmlns:ahyp="http://schemas.microsoft.com/office/drawing/2018/hyperlinkcolor" val="tx"/>
                    </a:ext>
                  </a:extLst>
                </a:hlinkClick>
              </a:rPr>
              <a:t>Sosiaali</a:t>
            </a:r>
            <a:r>
              <a:rPr lang="en-US" sz="1600" dirty="0">
                <a:solidFill>
                  <a:schemeClr val="tx1">
                    <a:lumMod val="95000"/>
                    <a:lumOff val="5000"/>
                  </a:schemeClr>
                </a:solidFill>
                <a:latin typeface="Calibri"/>
                <a:ea typeface="+mn-lt"/>
                <a:cs typeface="+mn-lt"/>
                <a:hlinkClick r:id="rId6">
                  <a:extLst>
                    <a:ext uri="{A12FA001-AC4F-418D-AE19-62706E023703}">
                      <ahyp:hlinkClr xmlns:ahyp="http://schemas.microsoft.com/office/drawing/2018/hyperlinkcolor" val="tx"/>
                    </a:ext>
                  </a:extLst>
                </a:hlinkClick>
              </a:rPr>
              <a:t>- ja </a:t>
            </a:r>
            <a:r>
              <a:rPr lang="en-US" sz="1600" dirty="0" err="1">
                <a:solidFill>
                  <a:schemeClr val="tx1">
                    <a:lumMod val="95000"/>
                    <a:lumOff val="5000"/>
                  </a:schemeClr>
                </a:solidFill>
                <a:latin typeface="Calibri"/>
                <a:ea typeface="+mn-lt"/>
                <a:cs typeface="+mn-lt"/>
                <a:hlinkClick r:id="rId6">
                  <a:extLst>
                    <a:ext uri="{A12FA001-AC4F-418D-AE19-62706E023703}">
                      <ahyp:hlinkClr xmlns:ahyp="http://schemas.microsoft.com/office/drawing/2018/hyperlinkcolor" val="tx"/>
                    </a:ext>
                  </a:extLst>
                </a:hlinkClick>
              </a:rPr>
              <a:t>terveysministeriön</a:t>
            </a:r>
            <a:r>
              <a:rPr lang="en-US" sz="1600" dirty="0">
                <a:solidFill>
                  <a:schemeClr val="tx1">
                    <a:lumMod val="95000"/>
                    <a:lumOff val="5000"/>
                  </a:schemeClr>
                </a:solidFill>
                <a:latin typeface="Calibri"/>
                <a:ea typeface="+mn-lt"/>
                <a:cs typeface="+mn-lt"/>
                <a:hlinkClick r:id="rId6">
                  <a:extLst>
                    <a:ext uri="{A12FA001-AC4F-418D-AE19-62706E023703}">
                      <ahyp:hlinkClr xmlns:ahyp="http://schemas.microsoft.com/office/drawing/2018/hyperlinkcolor" val="tx"/>
                    </a:ext>
                  </a:extLst>
                </a:hlinkClick>
              </a:rPr>
              <a:t> </a:t>
            </a:r>
            <a:r>
              <a:rPr lang="en-US" sz="1600" dirty="0" err="1">
                <a:solidFill>
                  <a:schemeClr val="tx1">
                    <a:lumMod val="95000"/>
                    <a:lumOff val="5000"/>
                  </a:schemeClr>
                </a:solidFill>
                <a:latin typeface="Calibri"/>
                <a:ea typeface="+mn-lt"/>
                <a:cs typeface="+mn-lt"/>
                <a:hlinkClick r:id="rId6">
                  <a:extLst>
                    <a:ext uri="{A12FA001-AC4F-418D-AE19-62706E023703}">
                      <ahyp:hlinkClr xmlns:ahyp="http://schemas.microsoft.com/office/drawing/2018/hyperlinkcolor" val="tx"/>
                    </a:ext>
                  </a:extLst>
                </a:hlinkClick>
              </a:rPr>
              <a:t>asetus</a:t>
            </a:r>
            <a:r>
              <a:rPr lang="en-US" sz="1600" dirty="0">
                <a:solidFill>
                  <a:schemeClr val="tx1">
                    <a:lumMod val="95000"/>
                    <a:lumOff val="5000"/>
                  </a:schemeClr>
                </a:solidFill>
                <a:latin typeface="Calibri"/>
                <a:ea typeface="+mn-lt"/>
                <a:cs typeface="+mn-lt"/>
                <a:hlinkClick r:id="rId6">
                  <a:extLst>
                    <a:ext uri="{A12FA001-AC4F-418D-AE19-62706E023703}">
                      <ahyp:hlinkClr xmlns:ahyp="http://schemas.microsoft.com/office/drawing/2018/hyperlinkcolor" val="tx"/>
                    </a:ext>
                  </a:extLst>
                </a:hlinkClick>
              </a:rPr>
              <a:t> </a:t>
            </a:r>
            <a:r>
              <a:rPr lang="en-US" sz="1600" dirty="0" err="1">
                <a:solidFill>
                  <a:schemeClr val="tx1">
                    <a:lumMod val="95000"/>
                    <a:lumOff val="5000"/>
                  </a:schemeClr>
                </a:solidFill>
                <a:latin typeface="Calibri"/>
                <a:ea typeface="+mn-lt"/>
                <a:cs typeface="+mn-lt"/>
                <a:hlinkClick r:id="rId6">
                  <a:extLst>
                    <a:ext uri="{A12FA001-AC4F-418D-AE19-62706E023703}">
                      <ahyp:hlinkClr xmlns:ahyp="http://schemas.microsoft.com/office/drawing/2018/hyperlinkcolor" val="tx"/>
                    </a:ext>
                  </a:extLst>
                </a:hlinkClick>
              </a:rPr>
              <a:t>potilasasiakirjoista</a:t>
            </a:r>
            <a:r>
              <a:rPr lang="en-US" sz="1600" dirty="0">
                <a:solidFill>
                  <a:schemeClr val="tx1">
                    <a:lumMod val="95000"/>
                    <a:lumOff val="5000"/>
                  </a:schemeClr>
                </a:solidFill>
                <a:latin typeface="Calibri"/>
                <a:ea typeface="+mn-lt"/>
                <a:cs typeface="+mn-lt"/>
                <a:hlinkClick r:id="rId6">
                  <a:extLst>
                    <a:ext uri="{A12FA001-AC4F-418D-AE19-62706E023703}">
                      <ahyp:hlinkClr xmlns:ahyp="http://schemas.microsoft.com/office/drawing/2018/hyperlinkcolor" val="tx"/>
                    </a:ext>
                  </a:extLst>
                </a:hlinkClick>
              </a:rPr>
              <a:t> 94/2022</a:t>
            </a:r>
            <a:endParaRPr lang="en-US" sz="1600" dirty="0">
              <a:solidFill>
                <a:schemeClr val="tx1">
                  <a:lumMod val="95000"/>
                  <a:lumOff val="5000"/>
                </a:schemeClr>
              </a:solidFill>
              <a:latin typeface="Calibri"/>
              <a:ea typeface="+mn-lt"/>
              <a:cs typeface="+mn-lt"/>
            </a:endParaRPr>
          </a:p>
          <a:p>
            <a:pPr marL="742950" indent="-285750">
              <a:lnSpc>
                <a:spcPct val="120000"/>
              </a:lnSpc>
              <a:spcAft>
                <a:spcPts val="600"/>
              </a:spcAft>
              <a:buSzPct val="85000"/>
              <a:buFont typeface="Arial"/>
              <a:buChar char="•"/>
            </a:pPr>
            <a:r>
              <a:rPr lang="en-US" sz="1600" dirty="0">
                <a:solidFill>
                  <a:schemeClr val="tx1">
                    <a:lumMod val="95000"/>
                    <a:lumOff val="5000"/>
                  </a:schemeClr>
                </a:solidFill>
                <a:latin typeface="Calibri"/>
                <a:cs typeface="Calibri"/>
                <a:hlinkClick r:id="rId7">
                  <a:extLst>
                    <a:ext uri="{A12FA001-AC4F-418D-AE19-62706E023703}">
                      <ahyp:hlinkClr xmlns:ahyp="http://schemas.microsoft.com/office/drawing/2018/hyperlinkcolor" val="tx"/>
                    </a:ext>
                  </a:extLst>
                </a:hlinkClick>
              </a:rPr>
              <a:t>Laki </a:t>
            </a:r>
            <a:r>
              <a:rPr lang="en-US" sz="1600" dirty="0" err="1">
                <a:solidFill>
                  <a:schemeClr val="tx1">
                    <a:lumMod val="95000"/>
                    <a:lumOff val="5000"/>
                  </a:schemeClr>
                </a:solidFill>
                <a:latin typeface="Calibri"/>
                <a:cs typeface="Calibri"/>
                <a:hlinkClick r:id="rId7">
                  <a:extLst>
                    <a:ext uri="{A12FA001-AC4F-418D-AE19-62706E023703}">
                      <ahyp:hlinkClr xmlns:ahyp="http://schemas.microsoft.com/office/drawing/2018/hyperlinkcolor" val="tx"/>
                    </a:ext>
                  </a:extLst>
                </a:hlinkClick>
              </a:rPr>
              <a:t>sosiaali</a:t>
            </a:r>
            <a:r>
              <a:rPr lang="en-US" sz="1600" dirty="0">
                <a:solidFill>
                  <a:schemeClr val="tx1">
                    <a:lumMod val="95000"/>
                    <a:lumOff val="5000"/>
                  </a:schemeClr>
                </a:solidFill>
                <a:latin typeface="Calibri"/>
                <a:cs typeface="Calibri"/>
                <a:hlinkClick r:id="rId7">
                  <a:extLst>
                    <a:ext uri="{A12FA001-AC4F-418D-AE19-62706E023703}">
                      <ahyp:hlinkClr xmlns:ahyp="http://schemas.microsoft.com/office/drawing/2018/hyperlinkcolor" val="tx"/>
                    </a:ext>
                  </a:extLst>
                </a:hlinkClick>
              </a:rPr>
              <a:t>- ja </a:t>
            </a:r>
            <a:r>
              <a:rPr lang="en-US" sz="1600" dirty="0" err="1">
                <a:solidFill>
                  <a:schemeClr val="tx1">
                    <a:lumMod val="95000"/>
                    <a:lumOff val="5000"/>
                  </a:schemeClr>
                </a:solidFill>
                <a:latin typeface="Calibri"/>
                <a:cs typeface="Calibri"/>
                <a:hlinkClick r:id="rId7">
                  <a:extLst>
                    <a:ext uri="{A12FA001-AC4F-418D-AE19-62706E023703}">
                      <ahyp:hlinkClr xmlns:ahyp="http://schemas.microsoft.com/office/drawing/2018/hyperlinkcolor" val="tx"/>
                    </a:ext>
                  </a:extLst>
                </a:hlinkClick>
              </a:rPr>
              <a:t>terveydenhuollon</a:t>
            </a:r>
            <a:r>
              <a:rPr lang="en-US" sz="1600" dirty="0">
                <a:solidFill>
                  <a:schemeClr val="tx1">
                    <a:lumMod val="95000"/>
                    <a:lumOff val="5000"/>
                  </a:schemeClr>
                </a:solidFill>
                <a:latin typeface="Calibri"/>
                <a:cs typeface="Calibri"/>
                <a:hlinkClick r:id="rId7">
                  <a:extLst>
                    <a:ext uri="{A12FA001-AC4F-418D-AE19-62706E023703}">
                      <ahyp:hlinkClr xmlns:ahyp="http://schemas.microsoft.com/office/drawing/2018/hyperlinkcolor" val="tx"/>
                    </a:ext>
                  </a:extLst>
                </a:hlinkClick>
              </a:rPr>
              <a:t> </a:t>
            </a:r>
            <a:r>
              <a:rPr lang="en-US" sz="1600" dirty="0" err="1">
                <a:solidFill>
                  <a:schemeClr val="tx1">
                    <a:lumMod val="95000"/>
                    <a:lumOff val="5000"/>
                  </a:schemeClr>
                </a:solidFill>
                <a:latin typeface="Calibri"/>
                <a:cs typeface="Calibri"/>
                <a:hlinkClick r:id="rId7">
                  <a:extLst>
                    <a:ext uri="{A12FA001-AC4F-418D-AE19-62706E023703}">
                      <ahyp:hlinkClr xmlns:ahyp="http://schemas.microsoft.com/office/drawing/2018/hyperlinkcolor" val="tx"/>
                    </a:ext>
                  </a:extLst>
                </a:hlinkClick>
              </a:rPr>
              <a:t>asiakastietojen</a:t>
            </a:r>
            <a:r>
              <a:rPr lang="en-US" sz="1600" dirty="0">
                <a:solidFill>
                  <a:schemeClr val="tx1">
                    <a:lumMod val="95000"/>
                    <a:lumOff val="5000"/>
                  </a:schemeClr>
                </a:solidFill>
                <a:latin typeface="Calibri"/>
                <a:cs typeface="Calibri"/>
                <a:hlinkClick r:id="rId7">
                  <a:extLst>
                    <a:ext uri="{A12FA001-AC4F-418D-AE19-62706E023703}">
                      <ahyp:hlinkClr xmlns:ahyp="http://schemas.microsoft.com/office/drawing/2018/hyperlinkcolor" val="tx"/>
                    </a:ext>
                  </a:extLst>
                </a:hlinkClick>
              </a:rPr>
              <a:t> </a:t>
            </a:r>
            <a:r>
              <a:rPr lang="en-US" sz="1600" dirty="0" err="1">
                <a:solidFill>
                  <a:schemeClr val="tx1">
                    <a:lumMod val="95000"/>
                    <a:lumOff val="5000"/>
                  </a:schemeClr>
                </a:solidFill>
                <a:latin typeface="Calibri"/>
                <a:cs typeface="Calibri"/>
                <a:hlinkClick r:id="rId7">
                  <a:extLst>
                    <a:ext uri="{A12FA001-AC4F-418D-AE19-62706E023703}">
                      <ahyp:hlinkClr xmlns:ahyp="http://schemas.microsoft.com/office/drawing/2018/hyperlinkcolor" val="tx"/>
                    </a:ext>
                  </a:extLst>
                </a:hlinkClick>
              </a:rPr>
              <a:t>sähköisestä</a:t>
            </a:r>
            <a:r>
              <a:rPr lang="en-US" sz="1600" dirty="0">
                <a:solidFill>
                  <a:schemeClr val="tx1">
                    <a:lumMod val="95000"/>
                    <a:lumOff val="5000"/>
                  </a:schemeClr>
                </a:solidFill>
                <a:latin typeface="Calibri"/>
                <a:cs typeface="Calibri"/>
                <a:hlinkClick r:id="rId7">
                  <a:extLst>
                    <a:ext uri="{A12FA001-AC4F-418D-AE19-62706E023703}">
                      <ahyp:hlinkClr xmlns:ahyp="http://schemas.microsoft.com/office/drawing/2018/hyperlinkcolor" val="tx"/>
                    </a:ext>
                  </a:extLst>
                </a:hlinkClick>
              </a:rPr>
              <a:t> </a:t>
            </a:r>
            <a:r>
              <a:rPr lang="en-US" sz="1600" dirty="0" err="1">
                <a:solidFill>
                  <a:schemeClr val="tx1">
                    <a:lumMod val="95000"/>
                    <a:lumOff val="5000"/>
                  </a:schemeClr>
                </a:solidFill>
                <a:latin typeface="Calibri"/>
                <a:cs typeface="Calibri"/>
                <a:hlinkClick r:id="rId7">
                  <a:extLst>
                    <a:ext uri="{A12FA001-AC4F-418D-AE19-62706E023703}">
                      <ahyp:hlinkClr xmlns:ahyp="http://schemas.microsoft.com/office/drawing/2018/hyperlinkcolor" val="tx"/>
                    </a:ext>
                  </a:extLst>
                </a:hlinkClick>
              </a:rPr>
              <a:t>käsittelystä</a:t>
            </a:r>
            <a:r>
              <a:rPr lang="en-US" sz="1600" dirty="0">
                <a:solidFill>
                  <a:schemeClr val="tx1">
                    <a:lumMod val="95000"/>
                    <a:lumOff val="5000"/>
                  </a:schemeClr>
                </a:solidFill>
                <a:latin typeface="Calibri"/>
                <a:cs typeface="Calibri"/>
                <a:hlinkClick r:id="rId7">
                  <a:extLst>
                    <a:ext uri="{A12FA001-AC4F-418D-AE19-62706E023703}">
                      <ahyp:hlinkClr xmlns:ahyp="http://schemas.microsoft.com/office/drawing/2018/hyperlinkcolor" val="tx"/>
                    </a:ext>
                  </a:extLst>
                </a:hlinkClick>
              </a:rPr>
              <a:t> (784/2021)</a:t>
            </a:r>
            <a:endParaRPr lang="en-US" sz="1600" dirty="0">
              <a:solidFill>
                <a:schemeClr val="tx1">
                  <a:lumMod val="95000"/>
                  <a:lumOff val="5000"/>
                </a:schemeClr>
              </a:solidFill>
              <a:latin typeface="Calibri"/>
              <a:ea typeface="Calibri"/>
              <a:cs typeface="Calibri"/>
            </a:endParaRPr>
          </a:p>
          <a:p>
            <a:pPr marL="742950" indent="-285750">
              <a:lnSpc>
                <a:spcPct val="120000"/>
              </a:lnSpc>
              <a:spcAft>
                <a:spcPts val="600"/>
              </a:spcAft>
              <a:buSzPct val="85000"/>
              <a:buFont typeface="Arial"/>
              <a:buChar char="•"/>
            </a:pPr>
            <a:r>
              <a:rPr lang="en-US" sz="1600" dirty="0">
                <a:solidFill>
                  <a:schemeClr val="tx1">
                    <a:lumMod val="95000"/>
                    <a:lumOff val="5000"/>
                  </a:schemeClr>
                </a:solidFill>
                <a:latin typeface="Calibri"/>
                <a:ea typeface="+mn-lt"/>
                <a:cs typeface="+mn-lt"/>
                <a:hlinkClick r:id="rId8">
                  <a:extLst>
                    <a:ext uri="{A12FA001-AC4F-418D-AE19-62706E023703}">
                      <ahyp:hlinkClr xmlns:ahyp="http://schemas.microsoft.com/office/drawing/2018/hyperlinkcolor" val="tx"/>
                    </a:ext>
                  </a:extLst>
                </a:hlinkClick>
              </a:rPr>
              <a:t>Laki </a:t>
            </a:r>
            <a:r>
              <a:rPr lang="en-US" sz="1600" dirty="0" err="1">
                <a:solidFill>
                  <a:schemeClr val="tx1">
                    <a:lumMod val="95000"/>
                    <a:lumOff val="5000"/>
                  </a:schemeClr>
                </a:solidFill>
                <a:latin typeface="Calibri"/>
                <a:ea typeface="+mn-lt"/>
                <a:cs typeface="+mn-lt"/>
                <a:hlinkClick r:id="rId8">
                  <a:extLst>
                    <a:ext uri="{A12FA001-AC4F-418D-AE19-62706E023703}">
                      <ahyp:hlinkClr xmlns:ahyp="http://schemas.microsoft.com/office/drawing/2018/hyperlinkcolor" val="tx"/>
                    </a:ext>
                  </a:extLst>
                </a:hlinkClick>
              </a:rPr>
              <a:t>sosiaali</a:t>
            </a:r>
            <a:r>
              <a:rPr lang="en-US" sz="1600" dirty="0">
                <a:solidFill>
                  <a:schemeClr val="tx1">
                    <a:lumMod val="95000"/>
                    <a:lumOff val="5000"/>
                  </a:schemeClr>
                </a:solidFill>
                <a:latin typeface="Calibri"/>
                <a:ea typeface="+mn-lt"/>
                <a:cs typeface="+mn-lt"/>
                <a:hlinkClick r:id="rId8">
                  <a:extLst>
                    <a:ext uri="{A12FA001-AC4F-418D-AE19-62706E023703}">
                      <ahyp:hlinkClr xmlns:ahyp="http://schemas.microsoft.com/office/drawing/2018/hyperlinkcolor" val="tx"/>
                    </a:ext>
                  </a:extLst>
                </a:hlinkClick>
              </a:rPr>
              <a:t>- ja </a:t>
            </a:r>
            <a:r>
              <a:rPr lang="en-US" sz="1600" dirty="0" err="1">
                <a:solidFill>
                  <a:schemeClr val="tx1">
                    <a:lumMod val="95000"/>
                    <a:lumOff val="5000"/>
                  </a:schemeClr>
                </a:solidFill>
                <a:latin typeface="Calibri"/>
                <a:ea typeface="+mn-lt"/>
                <a:cs typeface="+mn-lt"/>
                <a:hlinkClick r:id="rId8">
                  <a:extLst>
                    <a:ext uri="{A12FA001-AC4F-418D-AE19-62706E023703}">
                      <ahyp:hlinkClr xmlns:ahyp="http://schemas.microsoft.com/office/drawing/2018/hyperlinkcolor" val="tx"/>
                    </a:ext>
                  </a:extLst>
                </a:hlinkClick>
              </a:rPr>
              <a:t>terveydenhuollon</a:t>
            </a:r>
            <a:r>
              <a:rPr lang="en-US" sz="1600" dirty="0">
                <a:solidFill>
                  <a:schemeClr val="tx1">
                    <a:lumMod val="95000"/>
                    <a:lumOff val="5000"/>
                  </a:schemeClr>
                </a:solidFill>
                <a:latin typeface="Calibri"/>
                <a:ea typeface="+mn-lt"/>
                <a:cs typeface="+mn-lt"/>
                <a:hlinkClick r:id="rId8">
                  <a:extLst>
                    <a:ext uri="{A12FA001-AC4F-418D-AE19-62706E023703}">
                      <ahyp:hlinkClr xmlns:ahyp="http://schemas.microsoft.com/office/drawing/2018/hyperlinkcolor" val="tx"/>
                    </a:ext>
                  </a:extLst>
                </a:hlinkClick>
              </a:rPr>
              <a:t> </a:t>
            </a:r>
            <a:r>
              <a:rPr lang="en-US" sz="1600" dirty="0" err="1">
                <a:solidFill>
                  <a:schemeClr val="tx1">
                    <a:lumMod val="95000"/>
                    <a:lumOff val="5000"/>
                  </a:schemeClr>
                </a:solidFill>
                <a:latin typeface="Calibri"/>
                <a:ea typeface="+mn-lt"/>
                <a:cs typeface="+mn-lt"/>
                <a:hlinkClick r:id="rId8">
                  <a:extLst>
                    <a:ext uri="{A12FA001-AC4F-418D-AE19-62706E023703}">
                      <ahyp:hlinkClr xmlns:ahyp="http://schemas.microsoft.com/office/drawing/2018/hyperlinkcolor" val="tx"/>
                    </a:ext>
                  </a:extLst>
                </a:hlinkClick>
              </a:rPr>
              <a:t>asiakastietojen</a:t>
            </a:r>
            <a:r>
              <a:rPr lang="en-US" sz="1600" dirty="0">
                <a:solidFill>
                  <a:schemeClr val="tx1">
                    <a:lumMod val="95000"/>
                    <a:lumOff val="5000"/>
                  </a:schemeClr>
                </a:solidFill>
                <a:latin typeface="Calibri"/>
                <a:ea typeface="+mn-lt"/>
                <a:cs typeface="+mn-lt"/>
                <a:hlinkClick r:id="rId8">
                  <a:extLst>
                    <a:ext uri="{A12FA001-AC4F-418D-AE19-62706E023703}">
                      <ahyp:hlinkClr xmlns:ahyp="http://schemas.microsoft.com/office/drawing/2018/hyperlinkcolor" val="tx"/>
                    </a:ext>
                  </a:extLst>
                </a:hlinkClick>
              </a:rPr>
              <a:t> </a:t>
            </a:r>
            <a:r>
              <a:rPr lang="en-US" sz="1600" dirty="0" err="1">
                <a:solidFill>
                  <a:schemeClr val="tx1">
                    <a:lumMod val="95000"/>
                    <a:lumOff val="5000"/>
                  </a:schemeClr>
                </a:solidFill>
                <a:latin typeface="Calibri"/>
                <a:ea typeface="+mn-lt"/>
                <a:cs typeface="+mn-lt"/>
                <a:hlinkClick r:id="rId8">
                  <a:extLst>
                    <a:ext uri="{A12FA001-AC4F-418D-AE19-62706E023703}">
                      <ahyp:hlinkClr xmlns:ahyp="http://schemas.microsoft.com/office/drawing/2018/hyperlinkcolor" val="tx"/>
                    </a:ext>
                  </a:extLst>
                </a:hlinkClick>
              </a:rPr>
              <a:t>käsittelystä</a:t>
            </a:r>
            <a:r>
              <a:rPr lang="en-US" sz="1600" dirty="0">
                <a:solidFill>
                  <a:schemeClr val="tx1">
                    <a:lumMod val="95000"/>
                    <a:lumOff val="5000"/>
                  </a:schemeClr>
                </a:solidFill>
                <a:latin typeface="Calibri"/>
                <a:ea typeface="+mn-lt"/>
                <a:cs typeface="+mn-lt"/>
                <a:hlinkClick r:id="rId8">
                  <a:extLst>
                    <a:ext uri="{A12FA001-AC4F-418D-AE19-62706E023703}">
                      <ahyp:hlinkClr xmlns:ahyp="http://schemas.microsoft.com/office/drawing/2018/hyperlinkcolor" val="tx"/>
                    </a:ext>
                  </a:extLst>
                </a:hlinkClick>
              </a:rPr>
              <a:t> (703/2023) </a:t>
            </a:r>
            <a:r>
              <a:rPr lang="en-US" sz="1600" dirty="0">
                <a:solidFill>
                  <a:schemeClr val="tx1">
                    <a:lumMod val="95000"/>
                    <a:lumOff val="5000"/>
                  </a:schemeClr>
                </a:solidFill>
                <a:latin typeface="Calibri"/>
                <a:ea typeface="+mn-lt"/>
                <a:cs typeface="+mn-lt"/>
              </a:rPr>
              <a:t> </a:t>
            </a:r>
            <a:endParaRPr lang="en-US" sz="1600" dirty="0">
              <a:solidFill>
                <a:schemeClr val="tx1">
                  <a:lumMod val="95000"/>
                  <a:lumOff val="5000"/>
                </a:schemeClr>
              </a:solidFill>
              <a:latin typeface="Calibri"/>
              <a:ea typeface="Calibri"/>
              <a:cs typeface="Calibri"/>
            </a:endParaRPr>
          </a:p>
          <a:p>
            <a:pPr marL="742950" indent="-285750">
              <a:lnSpc>
                <a:spcPct val="120000"/>
              </a:lnSpc>
              <a:spcAft>
                <a:spcPts val="600"/>
              </a:spcAft>
              <a:buSzPct val="85000"/>
              <a:buFont typeface="Arial"/>
              <a:buChar char="•"/>
            </a:pPr>
            <a:r>
              <a:rPr lang="en-US" sz="1600" dirty="0">
                <a:latin typeface="Calibri"/>
                <a:ea typeface="+mn-lt"/>
                <a:cs typeface="+mn-lt"/>
                <a:hlinkClick r:id="rId9">
                  <a:extLst>
                    <a:ext uri="{A12FA001-AC4F-418D-AE19-62706E023703}">
                      <ahyp:hlinkClr xmlns:ahyp="http://schemas.microsoft.com/office/drawing/2018/hyperlinkcolor" val="tx"/>
                    </a:ext>
                  </a:extLst>
                </a:hlinkClick>
              </a:rPr>
              <a:t>Laki </a:t>
            </a:r>
            <a:r>
              <a:rPr lang="en-US" sz="1600" dirty="0" err="1">
                <a:latin typeface="Calibri"/>
                <a:ea typeface="+mn-lt"/>
                <a:cs typeface="+mn-lt"/>
                <a:hlinkClick r:id="rId9">
                  <a:extLst>
                    <a:ext uri="{A12FA001-AC4F-418D-AE19-62706E023703}">
                      <ahyp:hlinkClr xmlns:ahyp="http://schemas.microsoft.com/office/drawing/2018/hyperlinkcolor" val="tx"/>
                    </a:ext>
                  </a:extLst>
                </a:hlinkClick>
              </a:rPr>
              <a:t>viranomaisten</a:t>
            </a:r>
            <a:r>
              <a:rPr lang="en-US" sz="1600" dirty="0">
                <a:latin typeface="Calibri"/>
                <a:ea typeface="+mn-lt"/>
                <a:cs typeface="+mn-lt"/>
                <a:hlinkClick r:id="rId9">
                  <a:extLst>
                    <a:ext uri="{A12FA001-AC4F-418D-AE19-62706E023703}">
                      <ahyp:hlinkClr xmlns:ahyp="http://schemas.microsoft.com/office/drawing/2018/hyperlinkcolor" val="tx"/>
                    </a:ext>
                  </a:extLst>
                </a:hlinkClick>
              </a:rPr>
              <a:t> </a:t>
            </a:r>
            <a:r>
              <a:rPr lang="en-US" sz="1600" dirty="0" err="1">
                <a:latin typeface="Calibri"/>
                <a:ea typeface="+mn-lt"/>
                <a:cs typeface="+mn-lt"/>
                <a:hlinkClick r:id="rId9">
                  <a:extLst>
                    <a:ext uri="{A12FA001-AC4F-418D-AE19-62706E023703}">
                      <ahyp:hlinkClr xmlns:ahyp="http://schemas.microsoft.com/office/drawing/2018/hyperlinkcolor" val="tx"/>
                    </a:ext>
                  </a:extLst>
                </a:hlinkClick>
              </a:rPr>
              <a:t>toiminnan</a:t>
            </a:r>
            <a:r>
              <a:rPr lang="en-US" sz="1600" dirty="0">
                <a:latin typeface="Calibri"/>
                <a:ea typeface="+mn-lt"/>
                <a:cs typeface="+mn-lt"/>
                <a:hlinkClick r:id="rId9">
                  <a:extLst>
                    <a:ext uri="{A12FA001-AC4F-418D-AE19-62706E023703}">
                      <ahyp:hlinkClr xmlns:ahyp="http://schemas.microsoft.com/office/drawing/2018/hyperlinkcolor" val="tx"/>
                    </a:ext>
                  </a:extLst>
                </a:hlinkClick>
              </a:rPr>
              <a:t> </a:t>
            </a:r>
            <a:r>
              <a:rPr lang="en-US" sz="1600" dirty="0" err="1">
                <a:latin typeface="Calibri"/>
                <a:ea typeface="+mn-lt"/>
                <a:cs typeface="+mn-lt"/>
                <a:hlinkClick r:id="rId9">
                  <a:extLst>
                    <a:ext uri="{A12FA001-AC4F-418D-AE19-62706E023703}">
                      <ahyp:hlinkClr xmlns:ahyp="http://schemas.microsoft.com/office/drawing/2018/hyperlinkcolor" val="tx"/>
                    </a:ext>
                  </a:extLst>
                </a:hlinkClick>
              </a:rPr>
              <a:t>julkisuudesta</a:t>
            </a:r>
            <a:r>
              <a:rPr lang="en-US" sz="1600" dirty="0">
                <a:latin typeface="Calibri"/>
                <a:ea typeface="+mn-lt"/>
                <a:cs typeface="+mn-lt"/>
                <a:hlinkClick r:id="rId9">
                  <a:extLst>
                    <a:ext uri="{A12FA001-AC4F-418D-AE19-62706E023703}">
                      <ahyp:hlinkClr xmlns:ahyp="http://schemas.microsoft.com/office/drawing/2018/hyperlinkcolor" val="tx"/>
                    </a:ext>
                  </a:extLst>
                </a:hlinkClick>
              </a:rPr>
              <a:t> 621/1999 </a:t>
            </a:r>
            <a:endParaRPr lang="en-US" sz="1600" dirty="0">
              <a:latin typeface="Calibri"/>
              <a:ea typeface="Calibri"/>
              <a:cs typeface="Calibri"/>
            </a:endParaRPr>
          </a:p>
          <a:p>
            <a:pPr>
              <a:lnSpc>
                <a:spcPct val="120000"/>
              </a:lnSpc>
              <a:spcAft>
                <a:spcPts val="600"/>
              </a:spcAft>
              <a:buSzPct val="85000"/>
            </a:pPr>
            <a:endParaRPr lang="en-US" dirty="0">
              <a:latin typeface="Calibri"/>
              <a:ea typeface="Calibri"/>
              <a:cs typeface="Calibri"/>
            </a:endParaRPr>
          </a:p>
          <a:p>
            <a:pPr marL="171450" indent="-171450">
              <a:lnSpc>
                <a:spcPct val="120000"/>
              </a:lnSpc>
              <a:spcAft>
                <a:spcPts val="600"/>
              </a:spcAft>
              <a:buSzPct val="85000"/>
              <a:buFont typeface="Arial"/>
              <a:buChar char="•"/>
            </a:pPr>
            <a:endParaRPr lang="en-US" dirty="0">
              <a:latin typeface="Calibri"/>
              <a:ea typeface="Calibri"/>
              <a:cs typeface="Calibri"/>
            </a:endParaRPr>
          </a:p>
        </p:txBody>
      </p:sp>
      <p:sp>
        <p:nvSpPr>
          <p:cNvPr id="3" name="Tekstiruutu 2">
            <a:extLst>
              <a:ext uri="{FF2B5EF4-FFF2-40B4-BE49-F238E27FC236}">
                <a16:creationId xmlns:a16="http://schemas.microsoft.com/office/drawing/2014/main" id="{26FD0D80-3106-EB1F-25CA-0B5F678E3D86}"/>
              </a:ext>
            </a:extLst>
          </p:cNvPr>
          <p:cNvSpPr txBox="1"/>
          <p:nvPr/>
        </p:nvSpPr>
        <p:spPr>
          <a:xfrm>
            <a:off x="10771378" y="6593419"/>
            <a:ext cx="142062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900" dirty="0">
                <a:latin typeface="Calibri"/>
                <a:cs typeface="Calibri"/>
              </a:rPr>
              <a:t>Valvira 2024; STM 2022</a:t>
            </a:r>
          </a:p>
        </p:txBody>
      </p:sp>
      <p:pic>
        <p:nvPicPr>
          <p:cNvPr id="5" name="Graphic 4" descr="Gavel with solid fill">
            <a:extLst>
              <a:ext uri="{FF2B5EF4-FFF2-40B4-BE49-F238E27FC236}">
                <a16:creationId xmlns:a16="http://schemas.microsoft.com/office/drawing/2014/main" id="{9A89FB73-2667-151C-3CA6-3CB32FD4A0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8866632" y="3471501"/>
            <a:ext cx="2645664" cy="2645664"/>
          </a:xfrm>
          <a:prstGeom prst="rect">
            <a:avLst/>
          </a:prstGeom>
        </p:spPr>
      </p:pic>
    </p:spTree>
    <p:extLst>
      <p:ext uri="{BB962C8B-B14F-4D97-AF65-F5344CB8AC3E}">
        <p14:creationId xmlns:p14="http://schemas.microsoft.com/office/powerpoint/2010/main" val="373860607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413FC2-BC1A-3521-9E0A-6AA5C1BB091C}"/>
              </a:ext>
            </a:extLst>
          </p:cNvPr>
          <p:cNvSpPr>
            <a:spLocks noGrp="1"/>
          </p:cNvSpPr>
          <p:nvPr>
            <p:ph type="title"/>
          </p:nvPr>
        </p:nvSpPr>
        <p:spPr>
          <a:xfrm>
            <a:off x="160935" y="132422"/>
            <a:ext cx="11296442" cy="730697"/>
          </a:xfrm>
        </p:spPr>
        <p:txBody>
          <a:bodyPr vert="horz" lIns="91440" tIns="45720" rIns="91440" bIns="45720" rtlCol="0" anchor="b">
            <a:noAutofit/>
          </a:bodyPr>
          <a:lstStyle/>
          <a:p>
            <a:pPr>
              <a:lnSpc>
                <a:spcPct val="110000"/>
              </a:lnSpc>
            </a:pPr>
            <a:r>
              <a:rPr lang="fi-FI">
                <a:solidFill>
                  <a:schemeClr val="bg1"/>
                </a:solidFill>
                <a:latin typeface="Calibri"/>
                <a:ea typeface="Calibri"/>
                <a:cs typeface="Calibri"/>
              </a:rPr>
              <a:t>Euroopan yleinen tietosuoja asetus (GDPR)</a:t>
            </a:r>
            <a:endParaRPr lang="fi-FI">
              <a:solidFill>
                <a:schemeClr val="bg1"/>
              </a:solidFill>
            </a:endParaRPr>
          </a:p>
        </p:txBody>
      </p:sp>
      <p:sp>
        <p:nvSpPr>
          <p:cNvPr id="3" name="Sisällön paikkamerkki 2">
            <a:extLst>
              <a:ext uri="{FF2B5EF4-FFF2-40B4-BE49-F238E27FC236}">
                <a16:creationId xmlns:a16="http://schemas.microsoft.com/office/drawing/2014/main" id="{3A1DC4B8-652E-B62F-0209-C1260AE6BB3C}"/>
              </a:ext>
            </a:extLst>
          </p:cNvPr>
          <p:cNvSpPr>
            <a:spLocks noGrp="1"/>
          </p:cNvSpPr>
          <p:nvPr>
            <p:ph idx="1"/>
          </p:nvPr>
        </p:nvSpPr>
        <p:spPr>
          <a:xfrm>
            <a:off x="156329" y="1090083"/>
            <a:ext cx="11559420" cy="5227590"/>
          </a:xfrm>
        </p:spPr>
        <p:txBody>
          <a:bodyPr vert="horz" lIns="91440" tIns="45720" rIns="91440" bIns="45720" rtlCol="0" anchor="t">
            <a:noAutofit/>
          </a:bodyPr>
          <a:lstStyle/>
          <a:p>
            <a:pPr marL="443230" lvl="1" indent="-285750">
              <a:lnSpc>
                <a:spcPct val="120000"/>
              </a:lnSpc>
              <a:buFont typeface="Wingdings"/>
              <a:buChar char="§"/>
            </a:pPr>
            <a:r>
              <a:rPr lang="fi-FI" dirty="0">
                <a:solidFill>
                  <a:schemeClr val="bg1"/>
                </a:solidFill>
                <a:latin typeface="Calibri"/>
                <a:ea typeface="Calibri"/>
                <a:cs typeface="Calibri"/>
              </a:rPr>
              <a:t>GDPR (General Data </a:t>
            </a:r>
            <a:r>
              <a:rPr lang="fi-FI" dirty="0" err="1">
                <a:solidFill>
                  <a:schemeClr val="bg1"/>
                </a:solidFill>
                <a:latin typeface="Calibri"/>
                <a:ea typeface="Calibri"/>
                <a:cs typeface="Calibri"/>
              </a:rPr>
              <a:t>Protection</a:t>
            </a:r>
            <a:r>
              <a:rPr lang="fi-FI" dirty="0">
                <a:solidFill>
                  <a:schemeClr val="bg1"/>
                </a:solidFill>
                <a:latin typeface="Calibri"/>
                <a:ea typeface="Calibri"/>
                <a:cs typeface="Calibri"/>
              </a:rPr>
              <a:t> </a:t>
            </a:r>
            <a:r>
              <a:rPr lang="fi-FI" dirty="0" err="1">
                <a:solidFill>
                  <a:schemeClr val="bg1"/>
                </a:solidFill>
                <a:latin typeface="Calibri"/>
                <a:ea typeface="Calibri"/>
                <a:cs typeface="Calibri"/>
              </a:rPr>
              <a:t>Regulation</a:t>
            </a:r>
            <a:r>
              <a:rPr lang="fi-FI" dirty="0">
                <a:solidFill>
                  <a:schemeClr val="bg1"/>
                </a:solidFill>
                <a:latin typeface="Calibri"/>
                <a:ea typeface="Calibri"/>
                <a:cs typeface="Calibri"/>
              </a:rPr>
              <a:t>) </a:t>
            </a:r>
            <a:r>
              <a:rPr lang="fi-FI" b="0" dirty="0">
                <a:solidFill>
                  <a:schemeClr val="bg1"/>
                </a:solidFill>
                <a:latin typeface="Calibri"/>
                <a:ea typeface="Calibri"/>
                <a:cs typeface="Calibri"/>
              </a:rPr>
              <a:t>on EU:n tietosuoja-asetus, joka suojaa henkilötietoja ja yksityisyyttä. </a:t>
            </a:r>
            <a:endParaRPr lang="en-US" dirty="0">
              <a:solidFill>
                <a:schemeClr val="bg1"/>
              </a:solidFill>
            </a:endParaRPr>
          </a:p>
          <a:p>
            <a:pPr marL="443230" lvl="1" indent="-285750">
              <a:lnSpc>
                <a:spcPct val="120000"/>
              </a:lnSpc>
              <a:buFont typeface="Wingdings"/>
              <a:buChar char="§"/>
            </a:pPr>
            <a:r>
              <a:rPr lang="fi-FI" b="0" dirty="0">
                <a:solidFill>
                  <a:schemeClr val="bg1"/>
                </a:solidFill>
                <a:latin typeface="Calibri"/>
                <a:ea typeface="Calibri"/>
                <a:cs typeface="Calibri"/>
              </a:rPr>
              <a:t>Asettaa tiukat vaatimukset henkilötietojen käsittelylle ja antaa yksilöille oikeuksia, kuten oikeuden tietojen tarkasteluun, oikaisuun ja poistamiseen. </a:t>
            </a:r>
            <a:endParaRPr lang="fi-FI" dirty="0">
              <a:solidFill>
                <a:schemeClr val="bg1"/>
              </a:solidFill>
              <a:latin typeface="Trade Gothic Next Light"/>
              <a:ea typeface="Calibri"/>
              <a:cs typeface="Calibri"/>
            </a:endParaRPr>
          </a:p>
          <a:p>
            <a:pPr marL="443230" lvl="1" indent="-285750">
              <a:lnSpc>
                <a:spcPct val="120000"/>
              </a:lnSpc>
              <a:buFont typeface="Wingdings"/>
              <a:buChar char="§"/>
            </a:pPr>
            <a:r>
              <a:rPr lang="fi-FI" b="0" dirty="0">
                <a:solidFill>
                  <a:schemeClr val="bg1"/>
                </a:solidFill>
                <a:latin typeface="Calibri"/>
                <a:ea typeface="Calibri"/>
                <a:cs typeface="Calibri"/>
              </a:rPr>
              <a:t>Yritysten on noudatettava näitä sääntöjä ja varmistettava tietojen turvallisuus ja mikäli tietosuoja-asetusta rikotaan voidaan yritys  tuomita GDPR sakkoihin. </a:t>
            </a:r>
            <a:endParaRPr lang="fi-FI" dirty="0">
              <a:solidFill>
                <a:schemeClr val="bg1"/>
              </a:solidFill>
              <a:latin typeface="Trade Gothic Next Light"/>
              <a:ea typeface="Calibri"/>
              <a:cs typeface="Calibri"/>
            </a:endParaRPr>
          </a:p>
          <a:p>
            <a:pPr marL="443230" lvl="1" indent="-285750">
              <a:lnSpc>
                <a:spcPct val="120000"/>
              </a:lnSpc>
              <a:buFont typeface="Wingdings"/>
              <a:buChar char="§"/>
            </a:pPr>
            <a:r>
              <a:rPr lang="fi-FI" b="0" dirty="0">
                <a:solidFill>
                  <a:schemeClr val="bg1"/>
                </a:solidFill>
                <a:latin typeface="Calibri"/>
                <a:ea typeface="Calibri"/>
                <a:cs typeface="Calibri"/>
              </a:rPr>
              <a:t>Kolme esimerkkitapausta Suomesta:</a:t>
            </a:r>
            <a:endParaRPr lang="fi-FI" dirty="0">
              <a:solidFill>
                <a:schemeClr val="bg1"/>
              </a:solidFill>
            </a:endParaRPr>
          </a:p>
          <a:p>
            <a:pPr marL="626110" lvl="2" indent="-285750">
              <a:lnSpc>
                <a:spcPct val="120000"/>
              </a:lnSpc>
              <a:buFont typeface="Wingdings"/>
              <a:buChar char="§"/>
            </a:pPr>
            <a:r>
              <a:rPr lang="fi-FI" dirty="0" err="1">
                <a:solidFill>
                  <a:schemeClr val="bg1"/>
                </a:solidFill>
                <a:latin typeface="Calibri"/>
                <a:ea typeface="Calibri"/>
                <a:cs typeface="Calibri"/>
              </a:rPr>
              <a:t>Vastaamo</a:t>
            </a:r>
            <a:r>
              <a:rPr lang="fi-FI" dirty="0">
                <a:solidFill>
                  <a:schemeClr val="bg1"/>
                </a:solidFill>
                <a:latin typeface="Calibri"/>
                <a:ea typeface="Calibri"/>
                <a:cs typeface="Calibri"/>
              </a:rPr>
              <a:t> 2021 - </a:t>
            </a:r>
            <a:r>
              <a:rPr lang="fi-FI" dirty="0">
                <a:solidFill>
                  <a:schemeClr val="bg1"/>
                </a:solidFill>
                <a:latin typeface="Calibri"/>
                <a:ea typeface="Calibri"/>
                <a:cs typeface="Calibri"/>
                <a:hlinkClick r:id="rId3">
                  <a:extLst>
                    <a:ext uri="{A12FA001-AC4F-418D-AE19-62706E023703}">
                      <ahyp:hlinkClr xmlns:ahyp="http://schemas.microsoft.com/office/drawing/2018/hyperlinkcolor" val="tx"/>
                    </a:ext>
                  </a:extLst>
                </a:hlinkClick>
              </a:rPr>
              <a:t>https://finlex.fi/fi/viranomaiset/tsv/2021/20211183</a:t>
            </a:r>
            <a:endParaRPr lang="fi-FI" dirty="0">
              <a:solidFill>
                <a:schemeClr val="bg1"/>
              </a:solidFill>
              <a:latin typeface="Calibri"/>
              <a:ea typeface="Calibri"/>
              <a:cs typeface="Calibri"/>
            </a:endParaRPr>
          </a:p>
          <a:p>
            <a:pPr marL="808990" lvl="4" indent="-285750">
              <a:lnSpc>
                <a:spcPct val="120000"/>
              </a:lnSpc>
              <a:buFont typeface="Wingdings"/>
              <a:buChar char="§"/>
            </a:pPr>
            <a:r>
              <a:rPr lang="fi-FI" sz="1400" dirty="0" err="1">
                <a:solidFill>
                  <a:schemeClr val="bg1"/>
                </a:solidFill>
                <a:latin typeface="Calibri"/>
                <a:ea typeface="Calibri"/>
                <a:cs typeface="Calibri"/>
              </a:rPr>
              <a:t>Vastaamo</a:t>
            </a:r>
            <a:r>
              <a:rPr lang="fi-FI" sz="1400" dirty="0">
                <a:solidFill>
                  <a:schemeClr val="bg1"/>
                </a:solidFill>
                <a:latin typeface="Calibri"/>
                <a:ea typeface="Calibri"/>
                <a:cs typeface="Calibri"/>
              </a:rPr>
              <a:t> psykoterapiakeskus sai 608 000 euron GDPR-sakon tietomurrosta, jossa luvaton osapuoli pääsi käsiksi potilastietoihin. Tietomurron syynä oli suojaamaton tietokantaportti ja salasanasuojauksen puute. </a:t>
            </a:r>
            <a:r>
              <a:rPr lang="fi-FI" sz="1400" dirty="0" err="1">
                <a:solidFill>
                  <a:schemeClr val="bg1"/>
                </a:solidFill>
                <a:latin typeface="Calibri"/>
                <a:ea typeface="Calibri"/>
                <a:cs typeface="Calibri"/>
              </a:rPr>
              <a:t>Vastaamo</a:t>
            </a:r>
            <a:r>
              <a:rPr lang="fi-FI" sz="1400" dirty="0">
                <a:solidFill>
                  <a:schemeClr val="bg1"/>
                </a:solidFill>
                <a:latin typeface="Calibri"/>
                <a:ea typeface="Calibri"/>
                <a:cs typeface="Calibri"/>
              </a:rPr>
              <a:t> ei ilmoittanut tietomurrosta ajoissa viranomaisille ja potilaille, mikä rikkoi GDPR:n artikloja 33 (1), 34 (1) ja 5 (1) f).</a:t>
            </a:r>
          </a:p>
          <a:p>
            <a:pPr marL="626110" lvl="2" indent="-285750">
              <a:lnSpc>
                <a:spcPct val="120000"/>
              </a:lnSpc>
              <a:buFont typeface="Wingdings"/>
              <a:buChar char="§"/>
            </a:pPr>
            <a:r>
              <a:rPr lang="fi-FI" dirty="0">
                <a:solidFill>
                  <a:schemeClr val="bg1"/>
                </a:solidFill>
                <a:latin typeface="Calibri"/>
                <a:ea typeface="Calibri"/>
                <a:cs typeface="Calibri"/>
              </a:rPr>
              <a:t>Lääkäriklinikka 2021 - </a:t>
            </a:r>
            <a:r>
              <a:rPr lang="fi-FI" dirty="0">
                <a:solidFill>
                  <a:schemeClr val="bg1"/>
                </a:solidFill>
                <a:latin typeface="Calibri"/>
                <a:ea typeface="Calibri"/>
                <a:cs typeface="Calibri"/>
                <a:hlinkClick r:id="rId4">
                  <a:extLst>
                    <a:ext uri="{A12FA001-AC4F-418D-AE19-62706E023703}">
                      <ahyp:hlinkClr xmlns:ahyp="http://schemas.microsoft.com/office/drawing/2018/hyperlinkcolor" val="tx"/>
                    </a:ext>
                  </a:extLst>
                </a:hlinkClick>
              </a:rPr>
              <a:t>https://www.finlex.fi/fi/viranomaiset/tsv/2021/20211303</a:t>
            </a:r>
            <a:endParaRPr lang="fi-FI" dirty="0">
              <a:solidFill>
                <a:schemeClr val="bg1"/>
              </a:solidFill>
              <a:latin typeface="Calibri"/>
              <a:ea typeface="Calibri"/>
              <a:cs typeface="Calibri"/>
            </a:endParaRPr>
          </a:p>
          <a:p>
            <a:pPr marL="808990" lvl="4" indent="-285750">
              <a:lnSpc>
                <a:spcPct val="120000"/>
              </a:lnSpc>
              <a:buFont typeface="Wingdings"/>
              <a:buChar char="§"/>
            </a:pPr>
            <a:r>
              <a:rPr lang="fi-FI" sz="1400" dirty="0">
                <a:solidFill>
                  <a:schemeClr val="bg1"/>
                </a:solidFill>
                <a:latin typeface="Calibri"/>
                <a:ea typeface="Calibri"/>
                <a:cs typeface="Calibri"/>
              </a:rPr>
              <a:t>Lääkäriklinikka sai 5 000 euron GDPR-sakon, koska se ei antanut asiakkaalleen pääsyä omiin potilastietoihinsa pyynnöstä huolimatta. Lisäksi klinikka ei tiedottanut asiakkaitaan riittävästi henkilötietojen käsittelystä eikä roolistaan rekisterinpitäjänä.</a:t>
            </a:r>
          </a:p>
          <a:p>
            <a:pPr marL="635000" lvl="3" indent="-285750">
              <a:lnSpc>
                <a:spcPct val="120000"/>
              </a:lnSpc>
              <a:buFont typeface="Wingdings"/>
              <a:buChar char="§"/>
            </a:pPr>
            <a:r>
              <a:rPr lang="fi-FI" sz="1400" b="0" dirty="0">
                <a:solidFill>
                  <a:schemeClr val="bg1"/>
                </a:solidFill>
                <a:latin typeface="Calibri"/>
                <a:ea typeface="Calibri"/>
                <a:cs typeface="Calibri"/>
              </a:rPr>
              <a:t>Psykoterapeuttitoimija 2023 - </a:t>
            </a:r>
            <a:r>
              <a:rPr lang="fi-FI" sz="1400" b="0" dirty="0">
                <a:solidFill>
                  <a:schemeClr val="bg1"/>
                </a:solidFill>
                <a:latin typeface="Calibri"/>
                <a:ea typeface="Calibri"/>
                <a:cs typeface="Calibri"/>
                <a:hlinkClick r:id="rId5">
                  <a:extLst>
                    <a:ext uri="{A12FA001-AC4F-418D-AE19-62706E023703}">
                      <ahyp:hlinkClr xmlns:ahyp="http://schemas.microsoft.com/office/drawing/2018/hyperlinkcolor" val="tx"/>
                    </a:ext>
                  </a:extLst>
                </a:hlinkClick>
              </a:rPr>
              <a:t>https://finlex.fi/fi/viranomaiset/tsv/2023/20231984</a:t>
            </a:r>
            <a:endParaRPr lang="fi-FI" sz="1400" b="0" dirty="0">
              <a:solidFill>
                <a:schemeClr val="bg1"/>
              </a:solidFill>
              <a:latin typeface="Calibri"/>
              <a:ea typeface="Calibri"/>
              <a:cs typeface="Calibri"/>
            </a:endParaRPr>
          </a:p>
          <a:p>
            <a:pPr marL="808990" lvl="4" indent="-285750">
              <a:lnSpc>
                <a:spcPct val="120000"/>
              </a:lnSpc>
              <a:buFont typeface="Wingdings"/>
              <a:buChar char="§"/>
            </a:pPr>
            <a:r>
              <a:rPr lang="fi-FI" sz="1400" b="0" dirty="0">
                <a:solidFill>
                  <a:schemeClr val="bg1"/>
                </a:solidFill>
                <a:latin typeface="Calibri"/>
                <a:ea typeface="Calibri"/>
                <a:cs typeface="Calibri"/>
              </a:rPr>
              <a:t>Psykoterapiapalveluja tarjoava yritys sai 1 600 euron GDPR-sakon, koska se ei antanut asiakkaalleen pääsyä omiin tietoihinsa eikä kertonut syytä, miksi psykoterapiasessioiden tietoja ei voitu toimittaa.</a:t>
            </a:r>
          </a:p>
        </p:txBody>
      </p:sp>
      <p:sp>
        <p:nvSpPr>
          <p:cNvPr id="4" name="TextBox 3">
            <a:extLst>
              <a:ext uri="{FF2B5EF4-FFF2-40B4-BE49-F238E27FC236}">
                <a16:creationId xmlns:a16="http://schemas.microsoft.com/office/drawing/2014/main" id="{6D99CD89-2195-0734-E5FE-F291BF6F8BE5}"/>
              </a:ext>
            </a:extLst>
          </p:cNvPr>
          <p:cNvSpPr txBox="1"/>
          <p:nvPr/>
        </p:nvSpPr>
        <p:spPr>
          <a:xfrm>
            <a:off x="3024819" y="6421526"/>
            <a:ext cx="9091768" cy="246221"/>
          </a:xfrm>
          <a:prstGeom prst="rect">
            <a:avLst/>
          </a:prstGeom>
          <a:noFill/>
        </p:spPr>
        <p:txBody>
          <a:bodyPr wrap="square" lIns="91440" tIns="45720" rIns="91440" bIns="45720" rtlCol="0" anchor="t">
            <a:spAutoFit/>
          </a:bodyPr>
          <a:lstStyle/>
          <a:p>
            <a:r>
              <a:rPr lang="en-US" sz="1000" dirty="0" err="1">
                <a:solidFill>
                  <a:schemeClr val="bg1"/>
                </a:solidFill>
                <a:latin typeface="Calibri"/>
                <a:ea typeface="Calibri"/>
                <a:cs typeface="Calibri"/>
              </a:rPr>
              <a:t>Viittaukset</a:t>
            </a:r>
            <a:r>
              <a:rPr lang="en-US" sz="1000" dirty="0">
                <a:solidFill>
                  <a:schemeClr val="bg1"/>
                </a:solidFill>
                <a:latin typeface="Calibri"/>
                <a:ea typeface="Calibri"/>
                <a:cs typeface="Calibri"/>
              </a:rPr>
              <a:t>:</a:t>
            </a:r>
            <a:r>
              <a:rPr lang="en-US" sz="1000" dirty="0">
                <a:latin typeface="Calibri"/>
                <a:ea typeface="Calibri"/>
                <a:cs typeface="Calibri"/>
              </a:rPr>
              <a:t> </a:t>
            </a:r>
            <a:r>
              <a:rPr lang="en-US" sz="1000" dirty="0">
                <a:latin typeface="Calibri"/>
                <a:ea typeface="Calibri"/>
                <a:cs typeface="Calibri"/>
                <a:hlinkClick r:id="rId6"/>
              </a:rPr>
              <a:t>https://europa.eu/youreurope/business/dealing-with-customers/data-protection/data-protection-gdpr/index_fi.htm</a:t>
            </a:r>
            <a:r>
              <a:rPr lang="en-US" sz="1000" dirty="0">
                <a:solidFill>
                  <a:schemeClr val="bg1"/>
                </a:solidFill>
                <a:latin typeface="Calibri"/>
                <a:ea typeface="Calibri"/>
                <a:cs typeface="Calibri"/>
              </a:rPr>
              <a:t>,</a:t>
            </a:r>
            <a:r>
              <a:rPr lang="en-US" sz="1000" dirty="0">
                <a:latin typeface="Calibri"/>
                <a:ea typeface="Calibri"/>
                <a:cs typeface="Calibri"/>
              </a:rPr>
              <a:t> </a:t>
            </a:r>
            <a:r>
              <a:rPr lang="en-US" sz="1000" dirty="0">
                <a:latin typeface="Calibri"/>
                <a:ea typeface="Calibri"/>
                <a:cs typeface="Calibri"/>
                <a:hlinkClick r:id="rId7"/>
              </a:rPr>
              <a:t>https://www.enforcementtracker.com/</a:t>
            </a:r>
            <a:endParaRPr lang="en-US" sz="1000" dirty="0">
              <a:latin typeface="Calibri"/>
              <a:ea typeface="Calibri"/>
              <a:cs typeface="Calibri"/>
            </a:endParaRPr>
          </a:p>
        </p:txBody>
      </p:sp>
    </p:spTree>
    <p:extLst>
      <p:ext uri="{BB962C8B-B14F-4D97-AF65-F5344CB8AC3E}">
        <p14:creationId xmlns:p14="http://schemas.microsoft.com/office/powerpoint/2010/main" val="4107923854"/>
      </p:ext>
    </p:extLst>
  </p:cSld>
  <p:clrMapOvr>
    <a:masterClrMapping/>
  </p:clrMapOvr>
</p:sld>
</file>

<file path=ppt/theme/theme1.xml><?xml version="1.0" encoding="utf-8"?>
<a:theme xmlns:a="http://schemas.openxmlformats.org/drawingml/2006/main" name="PortalVTI">
  <a:themeElements>
    <a:clrScheme name="AnalogousFromLightSeedLeftStep">
      <a:dk1>
        <a:srgbClr val="000000"/>
      </a:dk1>
      <a:lt1>
        <a:srgbClr val="FFFFFF"/>
      </a:lt1>
      <a:dk2>
        <a:srgbClr val="233A3D"/>
      </a:dk2>
      <a:lt2>
        <a:srgbClr val="E8E5E2"/>
      </a:lt2>
      <a:accent1>
        <a:srgbClr val="8EA6C2"/>
      </a:accent1>
      <a:accent2>
        <a:srgbClr val="79AAB1"/>
      </a:accent2>
      <a:accent3>
        <a:srgbClr val="80AA9E"/>
      </a:accent3>
      <a:accent4>
        <a:srgbClr val="77AF88"/>
      </a:accent4>
      <a:accent5>
        <a:srgbClr val="86AB81"/>
      </a:accent5>
      <a:accent6>
        <a:srgbClr val="90A974"/>
      </a:accent6>
      <a:hlink>
        <a:srgbClr val="997E5D"/>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D3C6295CF13E2F4EBA9EF8A010B52A19" ma:contentTypeVersion="13" ma:contentTypeDescription="Luo uusi asiakirja." ma:contentTypeScope="" ma:versionID="c5b7db087dc7f3a2c5041fd2565a003a">
  <xsd:schema xmlns:xsd="http://www.w3.org/2001/XMLSchema" xmlns:xs="http://www.w3.org/2001/XMLSchema" xmlns:p="http://schemas.microsoft.com/office/2006/metadata/properties" xmlns:ns2="ad7147e5-5f39-4eb7-9007-c3d92326a707" xmlns:ns3="a6e89f8d-3bd0-483f-aa44-b16c08919a40" targetNamespace="http://schemas.microsoft.com/office/2006/metadata/properties" ma:root="true" ma:fieldsID="f59dc9e195e5a0167e418d24f821a4e8" ns2:_="" ns3:_="">
    <xsd:import namespace="ad7147e5-5f39-4eb7-9007-c3d92326a707"/>
    <xsd:import namespace="a6e89f8d-3bd0-483f-aa44-b16c08919a4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147e5-5f39-4eb7-9007-c3d92326a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Kuvien tunnisteet" ma:readOnly="false" ma:fieldId="{5cf76f15-5ced-4ddc-b409-7134ff3c332f}" ma:taxonomyMulti="true" ma:sspId="16af2609-c3e5-4c49-b9fa-7b01c8d2987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e89f8d-3bd0-483f-aa44-b16c08919a40"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6" nillable="true" ma:displayName="Taxonomy Catch All Column" ma:hidden="true" ma:list="{fa608e86-80c7-4db2-8a3e-4c3606a8f4e7}" ma:internalName="TaxCatchAll" ma:showField="CatchAllData" ma:web="a6e89f8d-3bd0-483f-aa44-b16c08919a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36A248-DF9C-4DBC-9306-0C48404C249B}">
  <ds:schemaRefs>
    <ds:schemaRef ds:uri="a6e89f8d-3bd0-483f-aa44-b16c08919a40"/>
    <ds:schemaRef ds:uri="ad7147e5-5f39-4eb7-9007-c3d92326a7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618C6B2-DF2C-4670-B4C2-2B9AE85CA2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90</TotalTime>
  <Words>2451</Words>
  <Application>Microsoft Office PowerPoint</Application>
  <PresentationFormat>Widescreen</PresentationFormat>
  <Paragraphs>282</Paragraphs>
  <Slides>16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Aptos</vt:lpstr>
      <vt:lpstr>Arial</vt:lpstr>
      <vt:lpstr>Arial Black</vt:lpstr>
      <vt:lpstr>Arial,Sans-Serif</vt:lpstr>
      <vt:lpstr>Calibri</vt:lpstr>
      <vt:lpstr>Courier New</vt:lpstr>
      <vt:lpstr>Courier New,monospace</vt:lpstr>
      <vt:lpstr>Trade Gothic Next Cond</vt:lpstr>
      <vt:lpstr>Trade Gothic Next Light</vt:lpstr>
      <vt:lpstr>Wingdings</vt:lpstr>
      <vt:lpstr>PortalVTI</vt:lpstr>
      <vt:lpstr>Terveys- ja hyvinvointialojen opintokokonaisuus</vt:lpstr>
      <vt:lpstr>Digitaalisuus  sosiaali- ja terveyspalveluissa</vt:lpstr>
      <vt:lpstr>PowerPoint Presentation</vt:lpstr>
      <vt:lpstr>Tietoturva ja tietosuoja</vt:lpstr>
      <vt:lpstr>Tietoturvaluokitukset (TL1-4)</vt:lpstr>
      <vt:lpstr>PowerPoint Presentation</vt:lpstr>
      <vt:lpstr>PowerPoint Presentation</vt:lpstr>
      <vt:lpstr>Asiakas- ja potilastietojen Käsittely</vt:lpstr>
      <vt:lpstr>Euroopan yleinen tietosuoja asetus (GDPR)</vt:lpstr>
      <vt:lpstr>Tietosuoja, tietoturva - LOKITIEDOT-</vt:lpstr>
      <vt:lpstr>Tietosuoja,  tietoturvA, KYBERTURVALLISUUS</vt:lpstr>
      <vt:lpstr>sosiaali- ja terveydenhuollon ammattihenkilön ilmoitusvelvollisuudet ja -oikeudet </vt:lpstr>
      <vt:lpstr>TERVEYDENHUOLTOLAKI (2010/1326)</vt:lpstr>
      <vt:lpstr>PowerPoint Presentation</vt:lpstr>
      <vt:lpstr>Rikoslaki 19.12.1889/39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SOsiaali- ja terveysalan tietosuoja ja tietoturva</dc:title>
  <dc:creator/>
  <cp:lastModifiedBy>Ovaska Joonatan</cp:lastModifiedBy>
  <cp:revision>10</cp:revision>
  <dcterms:created xsi:type="dcterms:W3CDTF">2024-10-04T17:07:20Z</dcterms:created>
  <dcterms:modified xsi:type="dcterms:W3CDTF">2025-09-15T12:18:19Z</dcterms:modified>
</cp:coreProperties>
</file>