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42"/>
  </p:notesMasterIdLst>
  <p:sldIdLst>
    <p:sldId id="275" r:id="rId6"/>
    <p:sldId id="452" r:id="rId7"/>
    <p:sldId id="401" r:id="rId8"/>
    <p:sldId id="402" r:id="rId9"/>
    <p:sldId id="467" r:id="rId10"/>
    <p:sldId id="462" r:id="rId11"/>
    <p:sldId id="460" r:id="rId12"/>
    <p:sldId id="407" r:id="rId13"/>
    <p:sldId id="464" r:id="rId14"/>
    <p:sldId id="454" r:id="rId15"/>
    <p:sldId id="409" r:id="rId16"/>
    <p:sldId id="421" r:id="rId17"/>
    <p:sldId id="420" r:id="rId18"/>
    <p:sldId id="422" r:id="rId19"/>
    <p:sldId id="413" r:id="rId20"/>
    <p:sldId id="456" r:id="rId21"/>
    <p:sldId id="426" r:id="rId22"/>
    <p:sldId id="457" r:id="rId23"/>
    <p:sldId id="451" r:id="rId24"/>
    <p:sldId id="427" r:id="rId25"/>
    <p:sldId id="433" r:id="rId26"/>
    <p:sldId id="443" r:id="rId27"/>
    <p:sldId id="434" r:id="rId28"/>
    <p:sldId id="469" r:id="rId29"/>
    <p:sldId id="470" r:id="rId30"/>
    <p:sldId id="471" r:id="rId31"/>
    <p:sldId id="472" r:id="rId32"/>
    <p:sldId id="473" r:id="rId33"/>
    <p:sldId id="442" r:id="rId34"/>
    <p:sldId id="474" r:id="rId35"/>
    <p:sldId id="477" r:id="rId36"/>
    <p:sldId id="458" r:id="rId37"/>
    <p:sldId id="438" r:id="rId38"/>
    <p:sldId id="439" r:id="rId39"/>
    <p:sldId id="468" r:id="rId40"/>
    <p:sldId id="268"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84" autoAdjust="0"/>
  </p:normalViewPr>
  <p:slideViewPr>
    <p:cSldViewPr snapToGrid="0">
      <p:cViewPr varScale="1">
        <p:scale>
          <a:sx n="149" d="100"/>
          <a:sy n="149" d="100"/>
        </p:scale>
        <p:origin x="744" y="114"/>
      </p:cViewPr>
      <p:guideLst/>
    </p:cSldViewPr>
  </p:slideViewPr>
  <p:outlineViewPr>
    <p:cViewPr>
      <p:scale>
        <a:sx n="33" d="100"/>
        <a:sy n="33" d="100"/>
      </p:scale>
      <p:origin x="0" y="-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15.9.2025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On olemassa myös muita haittaohjelmatyyppejä, joilla on erilaisia piirteitä, kuten vaikkapa mainoshaittaohjelma. </a:t>
            </a:r>
          </a:p>
          <a:p>
            <a:r>
              <a:rPr lang="fi-FI" dirty="0"/>
              <a:t>Useasti haittaohjelmat lukeutuvat useampaan erityyppiin samanaikaisesti, voi olla esimerkiksi matotyyppinen kiristyshaittaohjelma, joka leviää verkon ylitse laitteiden välillä ja salaa kaikkien saastuneiden tietokoneiden tiedostot.</a:t>
            </a:r>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5</a:t>
            </a:fld>
            <a:endParaRPr lang="fi-FI"/>
          </a:p>
        </p:txBody>
      </p:sp>
    </p:spTree>
    <p:extLst>
      <p:ext uri="{BB962C8B-B14F-4D97-AF65-F5344CB8AC3E}">
        <p14:creationId xmlns:p14="http://schemas.microsoft.com/office/powerpoint/2010/main" val="176677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Huone tai rakennus, jossa on useita tietokoneita ja niiden oheisjärjestelmiä, jotka tallentavat ja käsittelevät suuria määriä dataa.</a:t>
            </a:r>
          </a:p>
          <a:p>
            <a:r>
              <a:rPr lang="fi-FI" dirty="0"/>
              <a:t>Tietoturva on tärkeää, joten konesalin on tarjottava turvallinen ympäristö, joka minimoi tietomurtojen riskin. Konesalin on ylläpidettävä korkeita standardeja varmistaakseen isännöimiensä tietokoneympäristöjen eheys ja toimivuus.</a:t>
            </a:r>
          </a:p>
          <a:p>
            <a:r>
              <a:rPr lang="fi-FI" dirty="0"/>
              <a:t>Konesalit voivat olla paikallisia tai ne voivat sijaita muualla tai joissakin ratkaisuissa sekä että.</a:t>
            </a:r>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29</a:t>
            </a:fld>
            <a:endParaRPr lang="fi-FI"/>
          </a:p>
        </p:txBody>
      </p:sp>
    </p:spTree>
    <p:extLst>
      <p:ext uri="{BB962C8B-B14F-4D97-AF65-F5344CB8AC3E}">
        <p14:creationId xmlns:p14="http://schemas.microsoft.com/office/powerpoint/2010/main" val="358234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fi-FI" b="1" dirty="0"/>
              <a:t>Kanta-palvelut</a:t>
            </a:r>
            <a:r>
              <a:rPr lang="fi-FI" dirty="0"/>
              <a:t>: Kansallinen terveysarkisto, joka sisältää potilastiedon arkiston, sähköisen reseptin ja Omakanta-palvelun. Kanta-palvelut mahdollistavat potilastietojen turvallisen jakamisen eri toimijoiden välillä</a:t>
            </a:r>
          </a:p>
          <a:p>
            <a:pPr>
              <a:buFont typeface="+mj-lt"/>
              <a:buAutoNum type="arabicPeriod"/>
            </a:pPr>
            <a:r>
              <a:rPr lang="fi-FI" b="1" dirty="0" err="1"/>
              <a:t>Effica</a:t>
            </a:r>
            <a:r>
              <a:rPr lang="fi-FI" dirty="0"/>
              <a:t>: Laajasti käytetty potilastietojärjestelmä, joka tukee terveydenhuollon ammattilaisten työtä tarjoamalla kattavat työkalut potilastietojen hallintaan ja hoitoprosessien seurantaan</a:t>
            </a:r>
          </a:p>
          <a:p>
            <a:pPr>
              <a:buFont typeface="+mj-lt"/>
              <a:buAutoNum type="arabicPeriod"/>
            </a:pPr>
            <a:r>
              <a:rPr lang="fi-FI" b="1" dirty="0"/>
              <a:t>Pegasos</a:t>
            </a:r>
            <a:r>
              <a:rPr lang="fi-FI" dirty="0"/>
              <a:t>: Potilastietojärjestelmä, joka on suunniteltu erityisesti perusterveydenhuollon ja erikoissairaanhoidon tarpeisiin. Se tarjoaa monipuoliset työkalut potilastietojen hallintaan ja hoidon suunnitteluun</a:t>
            </a:r>
          </a:p>
          <a:p>
            <a:pPr>
              <a:buFont typeface="+mj-lt"/>
              <a:buAutoNum type="arabicPeriod"/>
            </a:pPr>
            <a:r>
              <a:rPr lang="fi-FI" b="1" dirty="0"/>
              <a:t>Pro </a:t>
            </a:r>
            <a:r>
              <a:rPr lang="fi-FI" b="1" dirty="0" err="1"/>
              <a:t>Consona</a:t>
            </a:r>
            <a:r>
              <a:rPr lang="fi-FI" dirty="0"/>
              <a:t>: Asiakastietojärjestelmä, joka on suunniteltu erityisesti sosiaalihuollon tarpeisiin. Se tukee asiakastietojen hallintaa ja palveluprosessien seurantaa</a:t>
            </a:r>
          </a:p>
          <a:p>
            <a:pPr>
              <a:buFont typeface="+mj-lt"/>
              <a:buAutoNum type="arabicPeriod"/>
            </a:pPr>
            <a:r>
              <a:rPr lang="fi-FI" b="1" dirty="0"/>
              <a:t>Apotti</a:t>
            </a:r>
            <a:r>
              <a:rPr lang="fi-FI" dirty="0"/>
              <a:t>: Integroitu sosiaali- ja terveydenhuollon tietojärjestelmä, joka yhdistää potilas- ja asiakastiedot yhteen järjestelmään. Apotti tukee monipuolisesti eri palveluprosesseja ja mahdollistaa tiedon sujuvan kulun eri toimijoiden välillä</a:t>
            </a:r>
          </a:p>
          <a:p>
            <a:pPr marL="0" indent="0">
              <a:buNone/>
            </a:pPr>
            <a:endParaRPr lang="fi-FI" dirty="0"/>
          </a:p>
          <a:p>
            <a:endParaRPr lang="fi-FI" dirty="0"/>
          </a:p>
          <a:p>
            <a:endParaRPr lang="fi-FI" dirty="0"/>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32</a:t>
            </a:fld>
            <a:endParaRPr lang="fi-FI"/>
          </a:p>
        </p:txBody>
      </p:sp>
    </p:spTree>
    <p:extLst>
      <p:ext uri="{BB962C8B-B14F-4D97-AF65-F5344CB8AC3E}">
        <p14:creationId xmlns:p14="http://schemas.microsoft.com/office/powerpoint/2010/main" val="321689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35</a:t>
            </a:fld>
            <a:endParaRPr lang="fi-FI"/>
          </a:p>
        </p:txBody>
      </p:sp>
    </p:spTree>
    <p:extLst>
      <p:ext uri="{BB962C8B-B14F-4D97-AF65-F5344CB8AC3E}">
        <p14:creationId xmlns:p14="http://schemas.microsoft.com/office/powerpoint/2010/main" val="9510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Tämä skenaario korostaa, kuinka tärkeää on käyttää erityisesti suunniteltuja järjestelmiä arkaluonteisten tietojen tallentamiseen. Inhimilliset virheet voivat tapahtua kenelle tahansa, mutta oikeiden työkalujen ja järjestelmien käyttö voi minimoida näiden virheiden seuraukset ja suojata sekä asiakkaita että organisaatiota.</a:t>
            </a:r>
          </a:p>
          <a:p>
            <a:endParaRPr lang="fi-FI" dirty="0"/>
          </a:p>
          <a:p>
            <a:r>
              <a:rPr lang="fi-FI" dirty="0"/>
              <a:t>Edellistä skenaariota voitaisiin miettiä myös näkökulmista, jos tallennus tapahtuisi ensin paikalliselle levylle, josta se siirrettäisiin pilvitallennustilaan, kuten google </a:t>
            </a:r>
            <a:r>
              <a:rPr lang="fi-FI" dirty="0" err="1"/>
              <a:t>drive</a:t>
            </a:r>
            <a:r>
              <a:rPr lang="fi-FI" dirty="0"/>
              <a:t> tai </a:t>
            </a:r>
            <a:r>
              <a:rPr lang="fi-FI" dirty="0" err="1"/>
              <a:t>onedrive</a:t>
            </a:r>
            <a:endParaRPr lang="fi-FI" dirty="0"/>
          </a:p>
          <a:p>
            <a:r>
              <a:rPr lang="fi-FI" dirty="0"/>
              <a:t>Toisenlainen esimerkki skenaario voisi olla sellainen jossa ladattaisiin työkännykkään ohjelmisto, joka puhuu dokumentin äänikirjaksi ja se sitten kuunneltaisiin vaikkapa lenkillä.</a:t>
            </a:r>
          </a:p>
          <a:p>
            <a:endParaRPr lang="fi-FI" dirty="0"/>
          </a:p>
          <a:p>
            <a:endParaRPr lang="fi-FI" dirty="0"/>
          </a:p>
        </p:txBody>
      </p:sp>
      <p:sp>
        <p:nvSpPr>
          <p:cNvPr id="4" name="Slide Number Placeholder 3"/>
          <p:cNvSpPr>
            <a:spLocks noGrp="1"/>
          </p:cNvSpPr>
          <p:nvPr>
            <p:ph type="sldNum" sz="quarter" idx="5"/>
          </p:nvPr>
        </p:nvSpPr>
        <p:spPr/>
        <p:txBody>
          <a:bodyPr/>
          <a:lstStyle/>
          <a:p>
            <a:fld id="{117DA67C-5201-BB44-9041-FA521B0921E3}" type="slidenum">
              <a:rPr lang="fi-FI" smtClean="0"/>
              <a:t>14</a:t>
            </a:fld>
            <a:endParaRPr lang="fi-FI"/>
          </a:p>
        </p:txBody>
      </p:sp>
    </p:spTree>
    <p:extLst>
      <p:ext uri="{BB962C8B-B14F-4D97-AF65-F5344CB8AC3E}">
        <p14:creationId xmlns:p14="http://schemas.microsoft.com/office/powerpoint/2010/main" val="5214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i-FI" dirty="0"/>
              <a:t>Älykkäät lääkinnälliset laitteet: Älykkäät insuliinipumput, verenpainemittarit ja glukoosimittarit.</a:t>
            </a:r>
          </a:p>
          <a:p>
            <a:pPr marL="628650" lvl="1" indent="-171450">
              <a:buFont typeface="Arial" panose="020B0604020202020204" pitchFamily="34" charset="0"/>
              <a:buChar char="•"/>
            </a:pPr>
            <a:r>
              <a:rPr lang="fi-FI" dirty="0"/>
              <a:t>Auttavat potilaita seuraamaan ja hallitsemaan kroonisia sairauksia, kuten diabetesta ja verenpainetautia, reaaliaikaisesti. Ne voivat lähettää tietoja suoraan hoitohenkilökunnalle.</a:t>
            </a:r>
          </a:p>
          <a:p>
            <a:pPr marL="171450" lvl="0" indent="-171450">
              <a:buFont typeface="Arial" panose="020B0604020202020204" pitchFamily="34" charset="0"/>
              <a:buChar char="•"/>
            </a:pPr>
            <a:r>
              <a:rPr lang="fi-FI" dirty="0"/>
              <a:t>Puettavat laitteet: Älykellot, aktiivisuusrannekkeet ja EKG-monitorit.</a:t>
            </a:r>
          </a:p>
          <a:p>
            <a:pPr marL="628650" lvl="1" indent="-171450">
              <a:buFont typeface="Arial" panose="020B0604020202020204" pitchFamily="34" charset="0"/>
              <a:buChar char="•"/>
            </a:pPr>
            <a:r>
              <a:rPr lang="fi-FI" dirty="0"/>
              <a:t>Seuraavat potilaan fyysistä aktiivisuutta, unta ja muita terveysindikaattoreita. Ne voivat auttaa tunnistamaan terveysongelmia varhaisessa vaiheessa ja parantamaan potilaan yleistä hyvinvointia.</a:t>
            </a:r>
          </a:p>
          <a:p>
            <a:pPr marL="171450" lvl="0" indent="-171450">
              <a:buFont typeface="Arial" panose="020B0604020202020204" pitchFamily="34" charset="0"/>
              <a:buChar char="•"/>
            </a:pPr>
            <a:r>
              <a:rPr lang="fi-FI" dirty="0"/>
              <a:t>Etäseurantajärjestelmät: Telemetrialaitteet ja etämonitorointijärjestelmät.</a:t>
            </a:r>
          </a:p>
          <a:p>
            <a:pPr marL="628650" lvl="1" indent="-171450">
              <a:buFont typeface="Arial" panose="020B0604020202020204" pitchFamily="34" charset="0"/>
              <a:buChar char="•"/>
            </a:pPr>
            <a:r>
              <a:rPr lang="fi-FI" dirty="0"/>
              <a:t>Mahdollistavat potilaiden elintoimintojen seurannan etänä ja tarjoavat reaaliaikaista tietoa potilaan tilasta.</a:t>
            </a:r>
          </a:p>
          <a:p>
            <a:pPr marL="171450" lvl="0" indent="-171450">
              <a:buFont typeface="Arial" panose="020B0604020202020204" pitchFamily="34" charset="0"/>
              <a:buChar char="•"/>
            </a:pPr>
            <a:r>
              <a:rPr lang="fi-FI" dirty="0"/>
              <a:t>Älykkäät lääkkeiden annostelulaitteet: Älykkäät infuusiopumput ja lääkkeiden annostelulaitteet.</a:t>
            </a:r>
          </a:p>
          <a:p>
            <a:pPr marL="628650" lvl="1" indent="-171450">
              <a:buFont typeface="Arial" panose="020B0604020202020204" pitchFamily="34" charset="0"/>
              <a:buChar char="•"/>
            </a:pPr>
            <a:r>
              <a:rPr lang="fi-FI" dirty="0"/>
              <a:t>Varmistavat: Potilaat saavat oikean annoksen lääkettä oikeaan aikaan, voivat lähettää hälytyksiä hoitohenkilökunnalle.</a:t>
            </a:r>
          </a:p>
          <a:p>
            <a:pPr marL="171450" lvl="0" indent="-171450">
              <a:buFont typeface="Arial" panose="020B0604020202020204" pitchFamily="34" charset="0"/>
              <a:buChar char="•"/>
            </a:pPr>
            <a:r>
              <a:rPr lang="fi-FI" dirty="0"/>
              <a:t>Virtuaaliset avustajat ja </a:t>
            </a:r>
            <a:r>
              <a:rPr lang="fi-FI" dirty="0" err="1"/>
              <a:t>chatbotit</a:t>
            </a:r>
            <a:r>
              <a:rPr lang="fi-FI" dirty="0"/>
              <a:t>: Terveysneuvontaa tarjoavat </a:t>
            </a:r>
            <a:r>
              <a:rPr lang="fi-FI" dirty="0" err="1"/>
              <a:t>chatbotit</a:t>
            </a:r>
            <a:r>
              <a:rPr lang="fi-FI" dirty="0"/>
              <a:t> ja virtuaaliset avustajat.</a:t>
            </a:r>
          </a:p>
          <a:p>
            <a:pPr marL="628650" lvl="1" indent="-171450">
              <a:buFont typeface="Arial" panose="020B0604020202020204" pitchFamily="34" charset="0"/>
              <a:buChar char="•"/>
            </a:pPr>
            <a:r>
              <a:rPr lang="fi-FI" dirty="0"/>
              <a:t>Tarjoavat potilaille nopeaa ja helppoa pääsyä terveysneuvontaan ja tukeen. Ne voivat myös auttaa vähentämään</a:t>
            </a:r>
          </a:p>
          <a:p>
            <a:pPr marL="171450" lvl="0" indent="-171450">
              <a:buFont typeface="Arial" panose="020B0604020202020204" pitchFamily="34" charset="0"/>
              <a:buChar char="•"/>
            </a:pPr>
            <a:r>
              <a:rPr lang="fi-FI" dirty="0"/>
              <a:t>Älykkäät kodin terveyslaitteet: Älykkäät vaa’at, verenpainemittarit ja happisaturaatiomittarit.</a:t>
            </a:r>
          </a:p>
          <a:p>
            <a:pPr marL="628650" lvl="1" indent="-171450">
              <a:buFont typeface="Arial" panose="020B0604020202020204" pitchFamily="34" charset="0"/>
              <a:buChar char="•"/>
            </a:pPr>
            <a:r>
              <a:rPr lang="fi-FI" dirty="0"/>
              <a:t>Nämä laitteet mahdollistavat potilaiden terveyden seurannan kotona. Ne voivat lähettää tietoja suoraan hoitohenkilökunnalle, mikä auttaa seuraamaan potilaan tilaa ja tekemään tarvittavia hoitotoimenpiteitä ajoissa.</a:t>
            </a:r>
          </a:p>
          <a:p>
            <a:pPr>
              <a:buFont typeface="Arial" panose="020B0604020202020204" pitchFamily="34" charset="0"/>
              <a:buChar char="•"/>
            </a:pPr>
            <a:r>
              <a:rPr lang="fi-FI" dirty="0"/>
              <a:t>Näiden laitteiden kyberturvallisuus on kriittistä potilasturvallisuuden ja tietosuojan kannalta. </a:t>
            </a:r>
          </a:p>
          <a:p>
            <a:pPr lvl="1"/>
            <a:r>
              <a:rPr lang="fi-FI" dirty="0"/>
              <a:t>Varmista, ettei näitä laitteita yhdistetä suojaamattomiin verkkoihin, kuten julkisiin </a:t>
            </a:r>
            <a:r>
              <a:rPr lang="fi-FI" dirty="0" err="1"/>
              <a:t>wifi</a:t>
            </a:r>
            <a:r>
              <a:rPr lang="fi-FI" dirty="0"/>
              <a:t> yhteyksiin.</a:t>
            </a:r>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16</a:t>
            </a:fld>
            <a:endParaRPr lang="fi-FI"/>
          </a:p>
        </p:txBody>
      </p:sp>
    </p:spTree>
    <p:extLst>
      <p:ext uri="{BB962C8B-B14F-4D97-AF65-F5344CB8AC3E}">
        <p14:creationId xmlns:p14="http://schemas.microsoft.com/office/powerpoint/2010/main" val="218317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i-FI" dirty="0"/>
              <a:t>Siniset tiilikasat esittävät eri verkko-osioiden välisiä reitittimiä tai palomuureja</a:t>
            </a:r>
          </a:p>
          <a:p>
            <a:pPr marL="171450" lvl="0" indent="-171450">
              <a:buFont typeface="Arial" panose="020B0604020202020204" pitchFamily="34" charset="0"/>
              <a:buChar char="•"/>
            </a:pPr>
            <a:r>
              <a:rPr lang="fi-FI" dirty="0"/>
              <a:t>Kuvan pilvet ovat omia loogisia kokonaisuuksiansa</a:t>
            </a:r>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23</a:t>
            </a:fld>
            <a:endParaRPr lang="fi-FI"/>
          </a:p>
        </p:txBody>
      </p:sp>
    </p:spTree>
    <p:extLst>
      <p:ext uri="{BB962C8B-B14F-4D97-AF65-F5344CB8AC3E}">
        <p14:creationId xmlns:p14="http://schemas.microsoft.com/office/powerpoint/2010/main" val="247450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DEE9-C954-498E-E515-BE60B1ED6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4520E-E2C6-C296-0E40-AFF85DCEB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3582C-92AB-BAC5-3E9E-133B3F170C19}"/>
              </a:ext>
            </a:extLst>
          </p:cNvPr>
          <p:cNvSpPr>
            <a:spLocks noGrp="1"/>
          </p:cNvSpPr>
          <p:nvPr>
            <p:ph type="body" idx="1"/>
          </p:nvPr>
        </p:nvSpPr>
        <p:spPr/>
        <p:txBody>
          <a:bodyPr/>
          <a:lstStyle/>
          <a:p>
            <a:pPr marL="171450" lvl="0" indent="-171450">
              <a:buFont typeface="Arial" panose="020B0604020202020204" pitchFamily="34" charset="0"/>
              <a:buChar char="•"/>
            </a:pPr>
            <a:r>
              <a:rPr lang="fi-FI" dirty="0"/>
              <a:t>Siniset tiilikasat esittävät eri verkko-osioiden välisiä reitittimiä tai palomuureja</a:t>
            </a:r>
          </a:p>
          <a:p>
            <a:pPr marL="171450" lvl="0" indent="-171450">
              <a:buFont typeface="Arial" panose="020B0604020202020204" pitchFamily="34" charset="0"/>
              <a:buChar char="•"/>
            </a:pPr>
            <a:r>
              <a:rPr lang="fi-FI" dirty="0"/>
              <a:t>Kuvan pilvet ovat omia loogisia kokonaisuuksiansa</a:t>
            </a:r>
          </a:p>
          <a:p>
            <a:endParaRPr lang="en-FI" dirty="0"/>
          </a:p>
        </p:txBody>
      </p:sp>
      <p:sp>
        <p:nvSpPr>
          <p:cNvPr id="4" name="Slide Number Placeholder 3">
            <a:extLst>
              <a:ext uri="{FF2B5EF4-FFF2-40B4-BE49-F238E27FC236}">
                <a16:creationId xmlns:a16="http://schemas.microsoft.com/office/drawing/2014/main" id="{A1604BF9-FF20-C367-A497-567722601657}"/>
              </a:ext>
            </a:extLst>
          </p:cNvPr>
          <p:cNvSpPr>
            <a:spLocks noGrp="1"/>
          </p:cNvSpPr>
          <p:nvPr>
            <p:ph type="sldNum" sz="quarter" idx="5"/>
          </p:nvPr>
        </p:nvSpPr>
        <p:spPr/>
        <p:txBody>
          <a:bodyPr/>
          <a:lstStyle/>
          <a:p>
            <a:fld id="{117DA67C-5201-BB44-9041-FA521B0921E3}" type="slidenum">
              <a:rPr lang="fi-FI" smtClean="0"/>
              <a:t>24</a:t>
            </a:fld>
            <a:endParaRPr lang="fi-FI"/>
          </a:p>
        </p:txBody>
      </p:sp>
    </p:spTree>
    <p:extLst>
      <p:ext uri="{BB962C8B-B14F-4D97-AF65-F5344CB8AC3E}">
        <p14:creationId xmlns:p14="http://schemas.microsoft.com/office/powerpoint/2010/main" val="258256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25FCB-5F4E-03F7-60D1-1CA1F2AB9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2ADCB-97CA-479E-5624-BD88B15EE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F9DF3-590A-9C02-2736-B3BD068ADE22}"/>
              </a:ext>
            </a:extLst>
          </p:cNvPr>
          <p:cNvSpPr>
            <a:spLocks noGrp="1"/>
          </p:cNvSpPr>
          <p:nvPr>
            <p:ph type="body" idx="1"/>
          </p:nvPr>
        </p:nvSpPr>
        <p:spPr/>
        <p:txBody>
          <a:bodyPr/>
          <a:lstStyle/>
          <a:p>
            <a:pPr marL="171450" lvl="0" indent="-171450">
              <a:buFont typeface="Arial" panose="020B0604020202020204" pitchFamily="34" charset="0"/>
              <a:buChar char="•"/>
            </a:pPr>
            <a:r>
              <a:rPr lang="fi-FI" dirty="0"/>
              <a:t>Siniset tiilikasat esittävät eri verkko-osioiden välisiä reitittimiä tai palomuureja</a:t>
            </a:r>
          </a:p>
          <a:p>
            <a:pPr marL="171450" lvl="0" indent="-171450">
              <a:buFont typeface="Arial" panose="020B0604020202020204" pitchFamily="34" charset="0"/>
              <a:buChar char="•"/>
            </a:pPr>
            <a:r>
              <a:rPr lang="fi-FI" dirty="0"/>
              <a:t>Kuvan pilvet ovat omia loogisia kokonaisuuksiansa</a:t>
            </a:r>
          </a:p>
          <a:p>
            <a:endParaRPr lang="en-FI" dirty="0"/>
          </a:p>
        </p:txBody>
      </p:sp>
      <p:sp>
        <p:nvSpPr>
          <p:cNvPr id="4" name="Slide Number Placeholder 3">
            <a:extLst>
              <a:ext uri="{FF2B5EF4-FFF2-40B4-BE49-F238E27FC236}">
                <a16:creationId xmlns:a16="http://schemas.microsoft.com/office/drawing/2014/main" id="{380E35D2-6707-7573-96F3-B686F800C429}"/>
              </a:ext>
            </a:extLst>
          </p:cNvPr>
          <p:cNvSpPr>
            <a:spLocks noGrp="1"/>
          </p:cNvSpPr>
          <p:nvPr>
            <p:ph type="sldNum" sz="quarter" idx="5"/>
          </p:nvPr>
        </p:nvSpPr>
        <p:spPr/>
        <p:txBody>
          <a:bodyPr/>
          <a:lstStyle/>
          <a:p>
            <a:fld id="{117DA67C-5201-BB44-9041-FA521B0921E3}" type="slidenum">
              <a:rPr lang="fi-FI" smtClean="0"/>
              <a:t>25</a:t>
            </a:fld>
            <a:endParaRPr lang="fi-FI"/>
          </a:p>
        </p:txBody>
      </p:sp>
    </p:spTree>
    <p:extLst>
      <p:ext uri="{BB962C8B-B14F-4D97-AF65-F5344CB8AC3E}">
        <p14:creationId xmlns:p14="http://schemas.microsoft.com/office/powerpoint/2010/main" val="311735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BD04-8F16-9E13-1A32-1039BEA87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FE1-318D-08E1-346E-B9D263423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4397F-94B2-D353-91B2-2BF9D62CB70A}"/>
              </a:ext>
            </a:extLst>
          </p:cNvPr>
          <p:cNvSpPr>
            <a:spLocks noGrp="1"/>
          </p:cNvSpPr>
          <p:nvPr>
            <p:ph type="body" idx="1"/>
          </p:nvPr>
        </p:nvSpPr>
        <p:spPr/>
        <p:txBody>
          <a:bodyPr/>
          <a:lstStyle/>
          <a:p>
            <a:pPr marL="171450" lvl="0" indent="-171450">
              <a:buFont typeface="Arial" panose="020B0604020202020204" pitchFamily="34" charset="0"/>
              <a:buChar char="•"/>
            </a:pPr>
            <a:r>
              <a:rPr lang="fi-FI" dirty="0"/>
              <a:t>Siniset tiilikasat esittävät eri verkko-osioiden välisiä reitittimiä tai palomuureja</a:t>
            </a:r>
          </a:p>
          <a:p>
            <a:pPr marL="171450" lvl="0" indent="-171450">
              <a:buFont typeface="Arial" panose="020B0604020202020204" pitchFamily="34" charset="0"/>
              <a:buChar char="•"/>
            </a:pPr>
            <a:r>
              <a:rPr lang="fi-FI" dirty="0"/>
              <a:t>Kuvan pilvet ovat omia loogisia kokonaisuuksiansa</a:t>
            </a:r>
          </a:p>
          <a:p>
            <a:endParaRPr lang="en-FI" dirty="0"/>
          </a:p>
        </p:txBody>
      </p:sp>
      <p:sp>
        <p:nvSpPr>
          <p:cNvPr id="4" name="Slide Number Placeholder 3">
            <a:extLst>
              <a:ext uri="{FF2B5EF4-FFF2-40B4-BE49-F238E27FC236}">
                <a16:creationId xmlns:a16="http://schemas.microsoft.com/office/drawing/2014/main" id="{8306CC13-B2B3-EC42-DBFE-096CB8EF0F0F}"/>
              </a:ext>
            </a:extLst>
          </p:cNvPr>
          <p:cNvSpPr>
            <a:spLocks noGrp="1"/>
          </p:cNvSpPr>
          <p:nvPr>
            <p:ph type="sldNum" sz="quarter" idx="5"/>
          </p:nvPr>
        </p:nvSpPr>
        <p:spPr/>
        <p:txBody>
          <a:bodyPr/>
          <a:lstStyle/>
          <a:p>
            <a:fld id="{117DA67C-5201-BB44-9041-FA521B0921E3}" type="slidenum">
              <a:rPr lang="fi-FI" smtClean="0"/>
              <a:t>26</a:t>
            </a:fld>
            <a:endParaRPr lang="fi-FI"/>
          </a:p>
        </p:txBody>
      </p:sp>
    </p:spTree>
    <p:extLst>
      <p:ext uri="{BB962C8B-B14F-4D97-AF65-F5344CB8AC3E}">
        <p14:creationId xmlns:p14="http://schemas.microsoft.com/office/powerpoint/2010/main" val="387905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251D5-9DB3-C59D-1251-7C1828F4A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A83F2-2091-4CFF-6022-6ED47702F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4DF93-48CD-D485-A41F-A9C2872B88C8}"/>
              </a:ext>
            </a:extLst>
          </p:cNvPr>
          <p:cNvSpPr>
            <a:spLocks noGrp="1"/>
          </p:cNvSpPr>
          <p:nvPr>
            <p:ph type="body" idx="1"/>
          </p:nvPr>
        </p:nvSpPr>
        <p:spPr/>
        <p:txBody>
          <a:bodyPr/>
          <a:lstStyle/>
          <a:p>
            <a:pPr marL="171450" lvl="0" indent="-171450">
              <a:buFont typeface="Arial" panose="020B0604020202020204" pitchFamily="34" charset="0"/>
              <a:buChar char="•"/>
            </a:pPr>
            <a:r>
              <a:rPr lang="fi-FI" dirty="0"/>
              <a:t>Siniset tiilikasat esittävät eri verkko-osioiden välisiä reitittimiä tai palomuureja</a:t>
            </a:r>
          </a:p>
          <a:p>
            <a:pPr marL="171450" lvl="0" indent="-171450">
              <a:buFont typeface="Arial" panose="020B0604020202020204" pitchFamily="34" charset="0"/>
              <a:buChar char="•"/>
            </a:pPr>
            <a:r>
              <a:rPr lang="fi-FI" dirty="0"/>
              <a:t>Kuvan pilvet ovat omia loogisia kokonaisuuksiansa</a:t>
            </a:r>
          </a:p>
          <a:p>
            <a:endParaRPr lang="en-FI" dirty="0"/>
          </a:p>
        </p:txBody>
      </p:sp>
      <p:sp>
        <p:nvSpPr>
          <p:cNvPr id="4" name="Slide Number Placeholder 3">
            <a:extLst>
              <a:ext uri="{FF2B5EF4-FFF2-40B4-BE49-F238E27FC236}">
                <a16:creationId xmlns:a16="http://schemas.microsoft.com/office/drawing/2014/main" id="{1DEA6FBB-4FFB-59E0-E44D-8FB6F97B4305}"/>
              </a:ext>
            </a:extLst>
          </p:cNvPr>
          <p:cNvSpPr>
            <a:spLocks noGrp="1"/>
          </p:cNvSpPr>
          <p:nvPr>
            <p:ph type="sldNum" sz="quarter" idx="5"/>
          </p:nvPr>
        </p:nvSpPr>
        <p:spPr/>
        <p:txBody>
          <a:bodyPr/>
          <a:lstStyle/>
          <a:p>
            <a:fld id="{117DA67C-5201-BB44-9041-FA521B0921E3}" type="slidenum">
              <a:rPr lang="fi-FI" smtClean="0"/>
              <a:t>27</a:t>
            </a:fld>
            <a:endParaRPr lang="fi-FI"/>
          </a:p>
        </p:txBody>
      </p:sp>
    </p:spTree>
    <p:extLst>
      <p:ext uri="{BB962C8B-B14F-4D97-AF65-F5344CB8AC3E}">
        <p14:creationId xmlns:p14="http://schemas.microsoft.com/office/powerpoint/2010/main" val="407222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EB5B2-9471-317A-27C8-1D875FE7F6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31EF7-7685-54FE-4EAC-A9451DBEC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38391-9E41-168B-3057-C52453B123A3}"/>
              </a:ext>
            </a:extLst>
          </p:cNvPr>
          <p:cNvSpPr>
            <a:spLocks noGrp="1"/>
          </p:cNvSpPr>
          <p:nvPr>
            <p:ph type="body" idx="1"/>
          </p:nvPr>
        </p:nvSpPr>
        <p:spPr/>
        <p:txBody>
          <a:bodyPr/>
          <a:lstStyle/>
          <a:p>
            <a:pPr marL="171450" lvl="0" indent="-171450">
              <a:buFont typeface="Arial" panose="020B0604020202020204" pitchFamily="34" charset="0"/>
              <a:buChar char="•"/>
            </a:pPr>
            <a:r>
              <a:rPr lang="fi-FI" dirty="0"/>
              <a:t>Siniset tiilikasat esittävät eri verkko-osioiden välisiä reitittimiä tai palomuureja</a:t>
            </a:r>
          </a:p>
          <a:p>
            <a:pPr marL="171450" lvl="0" indent="-171450">
              <a:buFont typeface="Arial" panose="020B0604020202020204" pitchFamily="34" charset="0"/>
              <a:buChar char="•"/>
            </a:pPr>
            <a:r>
              <a:rPr lang="fi-FI" dirty="0"/>
              <a:t>Kuvan pilvet ovat omia loogisia kokonaisuuksiansa</a:t>
            </a:r>
          </a:p>
          <a:p>
            <a:endParaRPr lang="en-FI" dirty="0"/>
          </a:p>
        </p:txBody>
      </p:sp>
      <p:sp>
        <p:nvSpPr>
          <p:cNvPr id="4" name="Slide Number Placeholder 3">
            <a:extLst>
              <a:ext uri="{FF2B5EF4-FFF2-40B4-BE49-F238E27FC236}">
                <a16:creationId xmlns:a16="http://schemas.microsoft.com/office/drawing/2014/main" id="{4C8764E9-EFC1-E038-FE68-8F4763FFD272}"/>
              </a:ext>
            </a:extLst>
          </p:cNvPr>
          <p:cNvSpPr>
            <a:spLocks noGrp="1"/>
          </p:cNvSpPr>
          <p:nvPr>
            <p:ph type="sldNum" sz="quarter" idx="5"/>
          </p:nvPr>
        </p:nvSpPr>
        <p:spPr/>
        <p:txBody>
          <a:bodyPr/>
          <a:lstStyle/>
          <a:p>
            <a:fld id="{117DA67C-5201-BB44-9041-FA521B0921E3}" type="slidenum">
              <a:rPr lang="fi-FI" smtClean="0"/>
              <a:t>28</a:t>
            </a:fld>
            <a:endParaRPr lang="fi-FI"/>
          </a:p>
        </p:txBody>
      </p:sp>
    </p:spTree>
    <p:extLst>
      <p:ext uri="{BB962C8B-B14F-4D97-AF65-F5344CB8AC3E}">
        <p14:creationId xmlns:p14="http://schemas.microsoft.com/office/powerpoint/2010/main" val="2687981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552" r="11764" b="4762"/>
          <a:stretch/>
        </p:blipFill>
        <p:spPr>
          <a:xfrm>
            <a:off x="7982519" y="0"/>
            <a:ext cx="4209482" cy="6858000"/>
          </a:xfrm>
          <a:prstGeom prst="rect">
            <a:avLst/>
          </a:prstGeom>
        </p:spPr>
      </p:pic>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DCA86940-471A-214E-A720-28BB258C97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Alaotsikko 2"/>
          <p:cNvSpPr>
            <a:spLocks noGrp="1"/>
          </p:cNvSpPr>
          <p:nvPr>
            <p:ph type="subTitle" idx="1"/>
          </p:nvPr>
        </p:nvSpPr>
        <p:spPr>
          <a:xfrm>
            <a:off x="803055" y="15862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9" name="Otsikko 1"/>
          <p:cNvSpPr>
            <a:spLocks noGrp="1"/>
          </p:cNvSpPr>
          <p:nvPr>
            <p:ph type="ctrTitle"/>
          </p:nvPr>
        </p:nvSpPr>
        <p:spPr>
          <a:xfrm>
            <a:off x="803055" y="7345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7461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15412" y="1797968"/>
            <a:ext cx="10512988" cy="3967832"/>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Otsikko 1"/>
          <p:cNvSpPr>
            <a:spLocks noGrp="1"/>
          </p:cNvSpPr>
          <p:nvPr>
            <p:ph type="ctrTitle"/>
          </p:nvPr>
        </p:nvSpPr>
        <p:spPr>
          <a:xfrm>
            <a:off x="803055" y="745087"/>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9057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6" y="2471440"/>
            <a:ext cx="10512644" cy="323086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Alaotsikko 2">
            <a:extLst>
              <a:ext uri="{FF2B5EF4-FFF2-40B4-BE49-F238E27FC236}">
                <a16:creationId xmlns:a16="http://schemas.microsoft.com/office/drawing/2014/main" id="{AF145E5D-E5AC-6746-8C43-54171074E24D}"/>
              </a:ext>
            </a:extLst>
          </p:cNvPr>
          <p:cNvSpPr>
            <a:spLocks noGrp="1"/>
          </p:cNvSpPr>
          <p:nvPr>
            <p:ph type="subTitle" idx="10"/>
          </p:nvPr>
        </p:nvSpPr>
        <p:spPr>
          <a:xfrm>
            <a:off x="803055" y="16116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8785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2331740"/>
            <a:ext cx="5123590"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Sisällön paikkamerkki 2"/>
          <p:cNvSpPr>
            <a:spLocks noGrp="1"/>
          </p:cNvSpPr>
          <p:nvPr>
            <p:ph sz="half" idx="1"/>
          </p:nvPr>
        </p:nvSpPr>
        <p:spPr>
          <a:xfrm>
            <a:off x="792122" y="2331740"/>
            <a:ext cx="5092659"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611660"/>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82723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44" y="4980104"/>
            <a:ext cx="5391520" cy="683967"/>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pic>
        <p:nvPicPr>
          <p:cNvPr id="9" name="Picture 3">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
        <p:nvSpPr>
          <p:cNvPr id="10" name="Tekstin paikkamerkki 2">
            <a:extLst>
              <a:ext uri="{FF2B5EF4-FFF2-40B4-BE49-F238E27FC236}">
                <a16:creationId xmlns:a16="http://schemas.microsoft.com/office/drawing/2014/main" id="{55B541A4-E31A-4461-84E4-D18EAEFE2A20}"/>
              </a:ext>
            </a:extLst>
          </p:cNvPr>
          <p:cNvSpPr>
            <a:spLocks noGrp="1"/>
          </p:cNvSpPr>
          <p:nvPr>
            <p:ph type="body" idx="12"/>
          </p:nvPr>
        </p:nvSpPr>
        <p:spPr>
          <a:xfrm>
            <a:off x="768550" y="1846052"/>
            <a:ext cx="10514802" cy="4105592"/>
          </a:xfrm>
          <a:prstGeom prst="rect">
            <a:avLst/>
          </a:prstGeom>
        </p:spPr>
        <p:txBody>
          <a:bodyPr anchor="t">
            <a:normAutofit/>
          </a:bodyPr>
          <a:lstStyle>
            <a:lvl1pPr marL="285750" indent="-285750">
              <a:buFont typeface="Arial"/>
              <a:buChar char="•"/>
              <a:defRPr sz="2400">
                <a:solidFill>
                  <a:schemeClr val="tx2"/>
                </a:solidFill>
              </a:defRPr>
            </a:lvl1pPr>
            <a:lvl2pPr marL="742950" indent="-285750">
              <a:buFont typeface="Arial" panose="020B0604020202020204" pitchFamily="34" charset="0"/>
              <a:buChar char="•"/>
              <a:defRPr sz="2400">
                <a:solidFill>
                  <a:schemeClr val="tx2"/>
                </a:solidFill>
              </a:defRPr>
            </a:lvl2pPr>
            <a:lvl3pPr marL="1200150" indent="-285750">
              <a:buFont typeface="Arial" panose="020B0604020202020204" pitchFamily="34" charset="0"/>
              <a:buChar char="•"/>
              <a:defRPr sz="20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4pPr>
            <a:lvl5pPr marL="2114550" indent="-285750">
              <a:buFont typeface="Arial" panose="020B0604020202020204" pitchFamily="34" charset="0"/>
              <a:buChar char="•"/>
              <a:defRPr sz="16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301637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365806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252080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flip="none" rotWithShape="1">
          <a:gsLst>
            <a:gs pos="0">
              <a:schemeClr val="tx1"/>
            </a:gs>
            <a:gs pos="40000">
              <a:schemeClr val="tx1"/>
            </a:gs>
            <a:gs pos="83000">
              <a:schemeClr val="accent1"/>
            </a:gs>
            <a:gs pos="99000">
              <a:schemeClr val="accent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3" descr="JAMK logo">
            <a:extLst>
              <a:ext uri="{FF2B5EF4-FFF2-40B4-BE49-F238E27FC236}">
                <a16:creationId xmlns:a16="http://schemas.microsoft.com/office/drawing/2014/main" id="{571F97DD-0BDA-774B-8B17-636487A9D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5" name="Picture 4" descr="Jyväskylän ammattikorkeakoulu, JAMK University of Applied Sciences logo">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50" y="4934383"/>
            <a:ext cx="5519057" cy="700147"/>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Lopetusdia sininen">
    <p:bg>
      <p:bgPr>
        <a:solidFill>
          <a:schemeClr val="bg1"/>
        </a:solidFill>
        <a:effectLst/>
      </p:bgPr>
    </p:bg>
    <p:spTree>
      <p:nvGrpSpPr>
        <p:cNvPr id="1" name=""/>
        <p:cNvGrpSpPr/>
        <p:nvPr/>
      </p:nvGrpSpPr>
      <p:grpSpPr>
        <a:xfrm>
          <a:off x="0" y="0"/>
          <a:ext cx="0" cy="0"/>
          <a:chOff x="0" y="0"/>
          <a:chExt cx="0" cy="0"/>
        </a:xfrm>
      </p:grpSpPr>
      <p:sp>
        <p:nvSpPr>
          <p:cNvPr id="3" name="Suorakulmio 9">
            <a:extLst>
              <a:ext uri="{FF2B5EF4-FFF2-40B4-BE49-F238E27FC236}">
                <a16:creationId xmlns:a16="http://schemas.microsoft.com/office/drawing/2014/main" id="{67B2CF02-4D71-0347-9CDA-0D0EB67939F3}"/>
              </a:ext>
              <a:ext uri="{C183D7F6-B498-43B3-948B-1728B52AA6E4}">
                <adec:decorative xmlns:adec="http://schemas.microsoft.com/office/drawing/2017/decorative" val="1"/>
              </a:ext>
            </a:extLst>
          </p:cNvPr>
          <p:cNvSpPr/>
          <p:nvPr userDrawn="1"/>
        </p:nvSpPr>
        <p:spPr>
          <a:xfrm>
            <a:off x="0" y="1"/>
            <a:ext cx="12192000" cy="5558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Title 1">
            <a:extLst>
              <a:ext uri="{FF2B5EF4-FFF2-40B4-BE49-F238E27FC236}">
                <a16:creationId xmlns:a16="http://schemas.microsoft.com/office/drawing/2014/main" id="{73F4603F-69DF-2741-B0CC-E1814F6B5919}"/>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latin typeface="+mn-lt"/>
              </a:defRPr>
            </a:lvl1pPr>
          </a:lstStyle>
          <a:p>
            <a:r>
              <a:rPr lang="en-GB" dirty="0"/>
              <a:t>Click to edit Master title style</a:t>
            </a:r>
            <a:endParaRPr lang="fi-FI" dirty="0"/>
          </a:p>
        </p:txBody>
      </p:sp>
      <p:sp>
        <p:nvSpPr>
          <p:cNvPr id="7" name="Alaotsikko 2">
            <a:extLst>
              <a:ext uri="{FF2B5EF4-FFF2-40B4-BE49-F238E27FC236}">
                <a16:creationId xmlns:a16="http://schemas.microsoft.com/office/drawing/2014/main" id="{7168FB69-F858-1D4A-BCF1-3B50CCE86D61}"/>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fi-FI" dirty="0"/>
          </a:p>
        </p:txBody>
      </p:sp>
      <p:pic>
        <p:nvPicPr>
          <p:cNvPr id="8" name="Picture 3" descr="JAMK logo">
            <a:extLst>
              <a:ext uri="{FF2B5EF4-FFF2-40B4-BE49-F238E27FC236}">
                <a16:creationId xmlns:a16="http://schemas.microsoft.com/office/drawing/2014/main" id="{2A2DD9A2-02AD-8148-8D40-A98B0C7B8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860310"/>
            <a:ext cx="1445406" cy="722704"/>
          </a:xfrm>
          <a:prstGeom prst="rect">
            <a:avLst/>
          </a:prstGeom>
        </p:spPr>
      </p:pic>
    </p:spTree>
    <p:extLst>
      <p:ext uri="{BB962C8B-B14F-4D97-AF65-F5344CB8AC3E}">
        <p14:creationId xmlns:p14="http://schemas.microsoft.com/office/powerpoint/2010/main" val="209591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0"/>
            <a:ext cx="12192000" cy="5558971"/>
          </a:xfrm>
          <a:prstGeom prst="rect">
            <a:avLst/>
          </a:prstGeom>
          <a:gradFill>
            <a:gsLst>
              <a:gs pos="0">
                <a:schemeClr val="tx1"/>
              </a:gs>
              <a:gs pos="40000">
                <a:schemeClr val="tx1"/>
              </a:gs>
              <a:gs pos="83000">
                <a:schemeClr val="accent1"/>
              </a:gs>
              <a:gs pos="99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3" descr="JAMK logo">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77010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5898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EC307230-6FA4-424E-BFCD-A7155CCA9A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368398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717" r="11764" b="4599"/>
          <a:stretch/>
        </p:blipFill>
        <p:spPr>
          <a:xfrm>
            <a:off x="7982519" y="-1"/>
            <a:ext cx="4209482" cy="6858001"/>
          </a:xfrm>
          <a:prstGeom prst="rect">
            <a:avLst/>
          </a:prstGeom>
        </p:spPr>
      </p:pic>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Tekstin paikkamerkki 2">
            <a:extLst>
              <a:ext uri="{FF2B5EF4-FFF2-40B4-BE49-F238E27FC236}">
                <a16:creationId xmlns:a16="http://schemas.microsoft.com/office/drawing/2014/main" id="{90E19B32-2364-234E-A420-95315E246963}"/>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flip="none" rotWithShape="1">
          <a:gsLst>
            <a:gs pos="0">
              <a:schemeClr val="tx1"/>
            </a:gs>
            <a:gs pos="37000">
              <a:schemeClr val="tx1"/>
            </a:gs>
            <a:gs pos="83000">
              <a:schemeClr val="accent3"/>
            </a:gs>
            <a:gs pos="99000">
              <a:schemeClr val="accent3"/>
            </a:gs>
          </a:gsLst>
          <a:lin ang="27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AD52F-2AB4-7C43-A9BD-390EF63312A2}"/>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7" name="Alaotsikko 2">
            <a:extLst>
              <a:ext uri="{FF2B5EF4-FFF2-40B4-BE49-F238E27FC236}">
                <a16:creationId xmlns:a16="http://schemas.microsoft.com/office/drawing/2014/main" id="{8F968CFA-EDB4-EE4E-A52B-C136D1AC71A5}"/>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6" name="Picture 3" descr="JAMK logo">
            <a:extLst>
              <a:ext uri="{FF2B5EF4-FFF2-40B4-BE49-F238E27FC236}">
                <a16:creationId xmlns:a16="http://schemas.microsoft.com/office/drawing/2014/main" id="{B80BB0DA-8924-BD4F-8DA9-86C5DE159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
        <p:nvSpPr>
          <p:cNvPr id="8" name="Tekstin paikkamerkki 2">
            <a:extLst>
              <a:ext uri="{FF2B5EF4-FFF2-40B4-BE49-F238E27FC236}">
                <a16:creationId xmlns:a16="http://schemas.microsoft.com/office/drawing/2014/main" id="{143FF6FB-AD0E-7D47-B01F-AE492FB32267}"/>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1982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1"/>
            <a:ext cx="12192000" cy="5558970"/>
          </a:xfrm>
          <a:prstGeom prst="rect">
            <a:avLst/>
          </a:prstGeom>
          <a:gradFill>
            <a:gsLst>
              <a:gs pos="0">
                <a:schemeClr val="tx1"/>
              </a:gs>
              <a:gs pos="40000">
                <a:schemeClr val="tx1"/>
              </a:gs>
              <a:gs pos="83000">
                <a:schemeClr val="accent3"/>
              </a:gs>
              <a:gs pos="99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3" descr="JAMK logo">
            <a:extLst>
              <a:ext uri="{FF2B5EF4-FFF2-40B4-BE49-F238E27FC236}">
                <a16:creationId xmlns:a16="http://schemas.microsoft.com/office/drawing/2014/main" id="{4A364B59-3F1C-0A4C-9413-6F7BBBDCA3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166244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152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F01650AF-5566-7C4B-8FD1-C7AB19C63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1" name="Picture 3" descr="JAMK 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579100" y="6005452"/>
            <a:ext cx="1273047" cy="636524"/>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80" r:id="rId3"/>
    <p:sldLayoutId id="2147483672" r:id="rId4"/>
    <p:sldLayoutId id="2147483669" r:id="rId5"/>
    <p:sldLayoutId id="2147483679" r:id="rId6"/>
    <p:sldLayoutId id="2147483671" r:id="rId7"/>
    <p:sldLayoutId id="2147483681" r:id="rId8"/>
    <p:sldLayoutId id="2147483673" r:id="rId9"/>
    <p:sldLayoutId id="2147483677" r:id="rId10"/>
    <p:sldLayoutId id="2147483650" r:id="rId11"/>
    <p:sldLayoutId id="2147483655" r:id="rId12"/>
    <p:sldLayoutId id="2147483656" r:id="rId13"/>
    <p:sldLayoutId id="2147483658" r:id="rId14"/>
    <p:sldLayoutId id="2147483664" r:id="rId15"/>
    <p:sldLayoutId id="2147483663" r:id="rId16"/>
    <p:sldLayoutId id="2147483683" r:id="rId17"/>
    <p:sldLayoutId id="2147483684"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Alatunnisteen paikkamerkki 4"/>
          <p:cNvSpPr>
            <a:spLocks noGrp="1"/>
          </p:cNvSpPr>
          <p:nvPr>
            <p:ph type="ftr" sz="quarter" idx="3"/>
          </p:nvPr>
        </p:nvSpPr>
        <p:spPr>
          <a:xfrm>
            <a:off x="2253952"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7"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pic>
        <p:nvPicPr>
          <p:cNvPr id="6" name="Picture 3" descr="JAMK logo">
            <a:extLst>
              <a:ext uri="{FF2B5EF4-FFF2-40B4-BE49-F238E27FC236}">
                <a16:creationId xmlns:a16="http://schemas.microsoft.com/office/drawing/2014/main" id="{D23D67F7-17C9-DF4B-B0AB-2240EFA39E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6526" y="5883215"/>
            <a:ext cx="1517521" cy="758760"/>
          </a:xfrm>
          <a:prstGeom prst="rect">
            <a:avLst/>
          </a:prstGeom>
        </p:spPr>
      </p:pic>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2"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www.zdnet.com/article/more-than-half-of-medical-devices-have-critical-vulnerabilities/"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s://medtechintelligence.com/news_article/fda-safety-communication-cybersecurity-vulnerabilities-with-certain-patient-monitors-from-contec-and-epsimed/"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eur-lex.europa.eu/legal-content/FI/TXT/HTML/?uri=CELEX:32017R0745"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6" Type="http://schemas.openxmlformats.org/officeDocument/2006/relationships/hyperlink" Target="https://www.paloaltonetworks.com/cyberpedia/what-is-a-network-firewall" TargetMode="External"/><Relationship Id="rId1" Type="http://schemas.openxmlformats.org/officeDocument/2006/relationships/slideLayout" Target="../slideLayouts/slideLayout9.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Data_center"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hyperlink" Target="https://www.f-secure.com/fi/articles/what-is-malware"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s://www.laakariliitto.fi/site/assets/files/5229/tiedotemateriaalit_polte_2021_final.pdf"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hyperlink" Target="https://www.f-secure.com/fi/articles/what-is-malware"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f-secure.com/fi/articles/what-is-malware"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learn.microsoft.com/en-us/defender-endpoint/malware/macro-malware"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5690-40B8-C94C-9003-C956D792C40C}"/>
              </a:ext>
            </a:extLst>
          </p:cNvPr>
          <p:cNvSpPr>
            <a:spLocks noGrp="1"/>
          </p:cNvSpPr>
          <p:nvPr>
            <p:ph type="title"/>
          </p:nvPr>
        </p:nvSpPr>
        <p:spPr>
          <a:xfrm>
            <a:off x="1210574" y="1029227"/>
            <a:ext cx="9520686" cy="1325563"/>
          </a:xfrm>
        </p:spPr>
        <p:txBody>
          <a:bodyPr>
            <a:normAutofit/>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FI" sz="4400" dirty="0"/>
          </a:p>
        </p:txBody>
      </p:sp>
      <p:sp>
        <p:nvSpPr>
          <p:cNvPr id="3" name="Subtitle 2">
            <a:extLst>
              <a:ext uri="{FF2B5EF4-FFF2-40B4-BE49-F238E27FC236}">
                <a16:creationId xmlns:a16="http://schemas.microsoft.com/office/drawing/2014/main" id="{A55870C1-786A-8D49-A3DF-9E5B14CC9578}"/>
              </a:ext>
            </a:extLst>
          </p:cNvPr>
          <p:cNvSpPr>
            <a:spLocks noGrp="1"/>
          </p:cNvSpPr>
          <p:nvPr>
            <p:ph type="subTitle" idx="1"/>
          </p:nvPr>
        </p:nvSpPr>
        <p:spPr>
          <a:xfrm>
            <a:off x="1210574" y="3374399"/>
            <a:ext cx="9520686" cy="648072"/>
          </a:xfrm>
        </p:spPr>
        <p:txBody>
          <a:bodyPr>
            <a:normAutofit/>
          </a:bodyPr>
          <a:lstStyle/>
          <a:p>
            <a:r>
              <a:rPr lang="en-US" sz="2000" err="1"/>
              <a:t>Kyberturvallisuuskoulutuksen</a:t>
            </a:r>
            <a:r>
              <a:rPr lang="en-US" sz="2000"/>
              <a:t> ja </a:t>
            </a:r>
            <a:r>
              <a:rPr lang="en-US" sz="2000" err="1"/>
              <a:t>siihen</a:t>
            </a:r>
            <a:r>
              <a:rPr lang="en-US" sz="2000"/>
              <a:t> </a:t>
            </a:r>
            <a:r>
              <a:rPr lang="en-US" sz="2000" err="1"/>
              <a:t>liittyvän</a:t>
            </a:r>
            <a:r>
              <a:rPr lang="en-US" sz="2000"/>
              <a:t> </a:t>
            </a:r>
            <a:r>
              <a:rPr lang="en-US" sz="2000" err="1"/>
              <a:t>yhteistyön</a:t>
            </a:r>
            <a:r>
              <a:rPr lang="en-US" sz="2000"/>
              <a:t> </a:t>
            </a:r>
            <a:r>
              <a:rPr lang="en-US" sz="2000" err="1"/>
              <a:t>kehittäminen</a:t>
            </a:r>
            <a:r>
              <a:rPr lang="en-US" sz="2000"/>
              <a:t> </a:t>
            </a:r>
            <a:r>
              <a:rPr lang="en-US" sz="2000" err="1"/>
              <a:t>korkeakouluissa</a:t>
            </a:r>
            <a:endParaRPr lang="en-FI" sz="2000"/>
          </a:p>
        </p:txBody>
      </p:sp>
      <p:sp>
        <p:nvSpPr>
          <p:cNvPr id="4" name="Text Placeholder 3">
            <a:extLst>
              <a:ext uri="{FF2B5EF4-FFF2-40B4-BE49-F238E27FC236}">
                <a16:creationId xmlns:a16="http://schemas.microsoft.com/office/drawing/2014/main" id="{768824F1-52FC-7842-AF15-8DC2D326655B}"/>
              </a:ext>
            </a:extLst>
          </p:cNvPr>
          <p:cNvSpPr>
            <a:spLocks noGrp="1"/>
          </p:cNvSpPr>
          <p:nvPr>
            <p:ph type="body" idx="10"/>
          </p:nvPr>
        </p:nvSpPr>
        <p:spPr>
          <a:xfrm>
            <a:off x="1210574" y="4528091"/>
            <a:ext cx="9520686" cy="854580"/>
          </a:xfrm>
        </p:spPr>
        <p:txBody>
          <a:bodyPr anchor="t">
            <a:normAutofit/>
          </a:bodyPr>
          <a:lstStyle/>
          <a:p>
            <a:r>
              <a:rPr lang="en-US" dirty="0"/>
              <a:t>© 2025 Ovaska Joonatan – Creative Commons 4.0 (CC BY-SA)</a:t>
            </a:r>
            <a:endParaRPr lang="en-FI" dirty="0"/>
          </a:p>
        </p:txBody>
      </p:sp>
      <p:pic>
        <p:nvPicPr>
          <p:cNvPr id="6" name="Picture 5" descr="Blue text on a black background&#10;&#10;Description automatically generated">
            <a:extLst>
              <a:ext uri="{FF2B5EF4-FFF2-40B4-BE49-F238E27FC236}">
                <a16:creationId xmlns:a16="http://schemas.microsoft.com/office/drawing/2014/main" id="{21A1ADAF-BCDF-66EF-76B2-320DB4601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20" y="5718057"/>
            <a:ext cx="6170232" cy="949816"/>
          </a:xfrm>
          <a:prstGeom prst="rect">
            <a:avLst/>
          </a:prstGeom>
        </p:spPr>
      </p:pic>
    </p:spTree>
    <p:extLst>
      <p:ext uri="{BB962C8B-B14F-4D97-AF65-F5344CB8AC3E}">
        <p14:creationId xmlns:p14="http://schemas.microsoft.com/office/powerpoint/2010/main" val="115355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24315-38B0-EBD5-39F2-6E0BC918594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22F63605-1B2D-70F9-6275-7E32BCC5105A}"/>
              </a:ext>
            </a:extLst>
          </p:cNvPr>
          <p:cNvSpPr>
            <a:spLocks noGrp="1"/>
          </p:cNvSpPr>
          <p:nvPr>
            <p:ph type="title"/>
          </p:nvPr>
        </p:nvSpPr>
        <p:spPr>
          <a:xfrm>
            <a:off x="877148" y="1097081"/>
            <a:ext cx="6923243"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856F647A-6842-2440-BD35-3F461C30CDD2}"/>
              </a:ext>
            </a:extLst>
          </p:cNvPr>
          <p:cNvSpPr>
            <a:spLocks noGrp="1"/>
          </p:cNvSpPr>
          <p:nvPr>
            <p:ph type="subTitle" idx="1"/>
          </p:nvPr>
        </p:nvSpPr>
        <p:spPr>
          <a:xfrm>
            <a:off x="877149" y="2921553"/>
            <a:ext cx="5841152" cy="648072"/>
          </a:xfrm>
        </p:spPr>
        <p:txBody>
          <a:bodyPr>
            <a:normAutofit fontScale="85000" lnSpcReduction="20000"/>
          </a:bodyPr>
          <a:lstStyle/>
          <a:p>
            <a:r>
              <a:rPr lang="en-US" dirty="0"/>
              <a:t>03B – </a:t>
            </a:r>
            <a:r>
              <a:rPr lang="en-US" dirty="0" err="1"/>
              <a:t>Tietojärjestelmät</a:t>
            </a:r>
            <a:r>
              <a:rPr lang="en-US" dirty="0"/>
              <a:t>, </a:t>
            </a:r>
            <a:r>
              <a:rPr lang="en-US" dirty="0" err="1"/>
              <a:t>älylaitteet</a:t>
            </a:r>
            <a:r>
              <a:rPr lang="en-US" dirty="0"/>
              <a:t> ja </a:t>
            </a:r>
            <a:r>
              <a:rPr lang="en-US" dirty="0" err="1"/>
              <a:t>pilvipalvelut</a:t>
            </a:r>
            <a:endParaRPr lang="en-US" dirty="0"/>
          </a:p>
        </p:txBody>
      </p:sp>
      <p:sp>
        <p:nvSpPr>
          <p:cNvPr id="15" name="Text Placeholder 3">
            <a:extLst>
              <a:ext uri="{FF2B5EF4-FFF2-40B4-BE49-F238E27FC236}">
                <a16:creationId xmlns:a16="http://schemas.microsoft.com/office/drawing/2014/main" id="{172833E6-5C82-BE3C-C3CF-4849BA72875F}"/>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393200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Tietojärjestelmät</a:t>
            </a:r>
            <a:r>
              <a:rPr lang="en-US" dirty="0"/>
              <a:t> ja </a:t>
            </a:r>
            <a:r>
              <a:rPr lang="en-US" dirty="0" err="1"/>
              <a:t>pilvitallennus</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a:t>						?</a:t>
            </a:r>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a:normAutofit/>
          </a:bodyPr>
          <a:lstStyle/>
          <a:p>
            <a:pPr>
              <a:buFont typeface="Arial" panose="020B0604020202020204" pitchFamily="34" charset="0"/>
              <a:buChar char="•"/>
            </a:pPr>
            <a:endParaRPr lang="fi-FI" dirty="0"/>
          </a:p>
        </p:txBody>
      </p:sp>
      <p:sp>
        <p:nvSpPr>
          <p:cNvPr id="8" name="Arrow: Left-Right 7">
            <a:extLst>
              <a:ext uri="{FF2B5EF4-FFF2-40B4-BE49-F238E27FC236}">
                <a16:creationId xmlns:a16="http://schemas.microsoft.com/office/drawing/2014/main" id="{6DE1CB2B-4BA8-82FF-643E-25510B69FAE2}"/>
              </a:ext>
            </a:extLst>
          </p:cNvPr>
          <p:cNvSpPr/>
          <p:nvPr/>
        </p:nvSpPr>
        <p:spPr>
          <a:xfrm>
            <a:off x="4716378" y="3327577"/>
            <a:ext cx="3501189" cy="484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Graphic 9" descr="Confused face outline with solid fill">
            <a:extLst>
              <a:ext uri="{FF2B5EF4-FFF2-40B4-BE49-F238E27FC236}">
                <a16:creationId xmlns:a16="http://schemas.microsoft.com/office/drawing/2014/main" id="{C24E960C-E312-EAAE-3880-FAE3BF172B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09772" y="2514600"/>
            <a:ext cx="914400" cy="914400"/>
          </a:xfrm>
          <a:prstGeom prst="rect">
            <a:avLst/>
          </a:prstGeom>
        </p:spPr>
      </p:pic>
      <p:sp>
        <p:nvSpPr>
          <p:cNvPr id="13" name="TextBox 12">
            <a:extLst>
              <a:ext uri="{FF2B5EF4-FFF2-40B4-BE49-F238E27FC236}">
                <a16:creationId xmlns:a16="http://schemas.microsoft.com/office/drawing/2014/main" id="{F9C06681-A689-B999-1F94-CF0D29A40EC2}"/>
              </a:ext>
            </a:extLst>
          </p:cNvPr>
          <p:cNvSpPr txBox="1"/>
          <p:nvPr/>
        </p:nvSpPr>
        <p:spPr>
          <a:xfrm>
            <a:off x="5630779" y="2472489"/>
            <a:ext cx="270710" cy="369332"/>
          </a:xfrm>
          <a:prstGeom prst="rect">
            <a:avLst/>
          </a:prstGeom>
          <a:noFill/>
        </p:spPr>
        <p:txBody>
          <a:bodyPr wrap="square" rtlCol="0">
            <a:spAutoFit/>
          </a:bodyPr>
          <a:lstStyle/>
          <a:p>
            <a:r>
              <a:rPr lang="en-US" dirty="0"/>
              <a:t>?</a:t>
            </a:r>
            <a:endParaRPr lang="en-FI" dirty="0"/>
          </a:p>
        </p:txBody>
      </p:sp>
      <p:sp>
        <p:nvSpPr>
          <p:cNvPr id="15" name="TextBox 14">
            <a:extLst>
              <a:ext uri="{FF2B5EF4-FFF2-40B4-BE49-F238E27FC236}">
                <a16:creationId xmlns:a16="http://schemas.microsoft.com/office/drawing/2014/main" id="{66263A7D-5C6E-CFDA-63A6-093CC20D3DEA}"/>
              </a:ext>
            </a:extLst>
          </p:cNvPr>
          <p:cNvSpPr txBox="1"/>
          <p:nvPr/>
        </p:nvSpPr>
        <p:spPr>
          <a:xfrm>
            <a:off x="6924171" y="1954162"/>
            <a:ext cx="541423" cy="923330"/>
          </a:xfrm>
          <a:prstGeom prst="rect">
            <a:avLst/>
          </a:prstGeom>
          <a:noFill/>
        </p:spPr>
        <p:txBody>
          <a:bodyPr wrap="square" rtlCol="0">
            <a:spAutoFit/>
          </a:bodyPr>
          <a:lstStyle/>
          <a:p>
            <a:r>
              <a:rPr lang="en-US" sz="5400" dirty="0"/>
              <a:t>?</a:t>
            </a:r>
            <a:endParaRPr lang="en-FI" sz="5400" dirty="0"/>
          </a:p>
        </p:txBody>
      </p:sp>
      <p:sp>
        <p:nvSpPr>
          <p:cNvPr id="19" name="TextBox 18">
            <a:extLst>
              <a:ext uri="{FF2B5EF4-FFF2-40B4-BE49-F238E27FC236}">
                <a16:creationId xmlns:a16="http://schemas.microsoft.com/office/drawing/2014/main" id="{F8B89818-5317-1BED-AB32-7E1D5A865010}"/>
              </a:ext>
            </a:extLst>
          </p:cNvPr>
          <p:cNvSpPr txBox="1"/>
          <p:nvPr/>
        </p:nvSpPr>
        <p:spPr>
          <a:xfrm>
            <a:off x="5874848" y="1853549"/>
            <a:ext cx="381644" cy="830997"/>
          </a:xfrm>
          <a:prstGeom prst="rect">
            <a:avLst/>
          </a:prstGeom>
          <a:noFill/>
        </p:spPr>
        <p:txBody>
          <a:bodyPr wrap="square" rtlCol="0">
            <a:spAutoFit/>
          </a:bodyPr>
          <a:lstStyle/>
          <a:p>
            <a:r>
              <a:rPr lang="en-US" sz="4800" dirty="0"/>
              <a:t>?</a:t>
            </a:r>
            <a:endParaRPr lang="en-FI" sz="4800" dirty="0"/>
          </a:p>
        </p:txBody>
      </p:sp>
      <p:pic>
        <p:nvPicPr>
          <p:cNvPr id="3" name="Graphic 2" descr="Hospital outline">
            <a:extLst>
              <a:ext uri="{FF2B5EF4-FFF2-40B4-BE49-F238E27FC236}">
                <a16:creationId xmlns:a16="http://schemas.microsoft.com/office/drawing/2014/main" id="{854D8C63-D29F-F303-9CDE-84239F5197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41379" y="2452688"/>
            <a:ext cx="1925294" cy="1925294"/>
          </a:xfrm>
          <a:prstGeom prst="rect">
            <a:avLst/>
          </a:prstGeom>
        </p:spPr>
      </p:pic>
      <p:pic>
        <p:nvPicPr>
          <p:cNvPr id="6" name="Graphic 5" descr="Medical outline">
            <a:extLst>
              <a:ext uri="{FF2B5EF4-FFF2-40B4-BE49-F238E27FC236}">
                <a16:creationId xmlns:a16="http://schemas.microsoft.com/office/drawing/2014/main" id="{2D840050-3F88-8629-DAE7-575E1FBA74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60556" y="2472489"/>
            <a:ext cx="914400" cy="914400"/>
          </a:xfrm>
          <a:prstGeom prst="rect">
            <a:avLst/>
          </a:prstGeom>
        </p:spPr>
      </p:pic>
      <p:pic>
        <p:nvPicPr>
          <p:cNvPr id="9" name="Graphic 8" descr="Cloud outline">
            <a:extLst>
              <a:ext uri="{FF2B5EF4-FFF2-40B4-BE49-F238E27FC236}">
                <a16:creationId xmlns:a16="http://schemas.microsoft.com/office/drawing/2014/main" id="{7027A5CB-4966-3E34-AA3C-4420DD68B6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61636" y="2299861"/>
            <a:ext cx="2481976" cy="2481976"/>
          </a:xfrm>
          <a:prstGeom prst="rect">
            <a:avLst/>
          </a:prstGeom>
        </p:spPr>
      </p:pic>
      <p:pic>
        <p:nvPicPr>
          <p:cNvPr id="17" name="Graphic 16" descr="Cloud Computing with solid fill">
            <a:extLst>
              <a:ext uri="{FF2B5EF4-FFF2-40B4-BE49-F238E27FC236}">
                <a16:creationId xmlns:a16="http://schemas.microsoft.com/office/drawing/2014/main" id="{3CDD14F6-6300-5882-A93C-726F12830E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77948" y="3879085"/>
            <a:ext cx="1578048" cy="1578048"/>
          </a:xfrm>
          <a:prstGeom prst="rect">
            <a:avLst/>
          </a:prstGeom>
        </p:spPr>
      </p:pic>
    </p:spTree>
    <p:extLst>
      <p:ext uri="{BB962C8B-B14F-4D97-AF65-F5344CB8AC3E}">
        <p14:creationId xmlns:p14="http://schemas.microsoft.com/office/powerpoint/2010/main" val="365691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Tietojärjestelmät</a:t>
            </a:r>
            <a:r>
              <a:rPr lang="en-US" dirty="0"/>
              <a:t> ja </a:t>
            </a:r>
            <a:r>
              <a:rPr lang="en-US" dirty="0" err="1"/>
              <a:t>pilvitallennus</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err="1"/>
              <a:t>Asiakastiedot</a:t>
            </a:r>
            <a:r>
              <a:rPr lang="en-US" dirty="0"/>
              <a:t> ja </a:t>
            </a:r>
            <a:r>
              <a:rPr lang="en-US" dirty="0" err="1"/>
              <a:t>potilastiedot</a:t>
            </a:r>
            <a:endParaRPr lang="en-US" dirty="0"/>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3424640"/>
          </a:xfrm>
        </p:spPr>
        <p:txBody>
          <a:bodyPr lIns="91440" tIns="45720" rIns="91440" bIns="45720" anchor="t">
            <a:normAutofit/>
          </a:bodyPr>
          <a:lstStyle/>
          <a:p>
            <a:r>
              <a:rPr lang="fi-FI" dirty="0"/>
              <a:t>Asiakastiedot ja potilastiedot ovat arkaluontoista tietoa. Kyseisiä tietoja saa tallentaa vain työnantajan määräämiin järjestelmiin, näitä ovat esimerkiksi erilaiset elektroniset potilastietojärjestelmät ja asiakastietojärjestelmät.</a:t>
            </a:r>
          </a:p>
          <a:p>
            <a:r>
              <a:rPr lang="fi-FI" dirty="0"/>
              <a:t>Mihin näitä tietoja ei sovi tallentaa:</a:t>
            </a:r>
          </a:p>
          <a:p>
            <a:pPr lvl="1"/>
            <a:r>
              <a:rPr lang="fi-FI" dirty="0"/>
              <a:t>Käyttäjien omille tileille, esim.: </a:t>
            </a:r>
            <a:r>
              <a:rPr lang="fi-FI" dirty="0" err="1"/>
              <a:t>onedrive</a:t>
            </a:r>
            <a:r>
              <a:rPr lang="fi-FI" dirty="0"/>
              <a:t>.</a:t>
            </a:r>
          </a:p>
          <a:p>
            <a:pPr lvl="1"/>
            <a:r>
              <a:rPr lang="fi-FI" dirty="0"/>
              <a:t>USB-tikuille. </a:t>
            </a:r>
            <a:endParaRPr lang="fi-FI" dirty="0">
              <a:ea typeface="Calibri"/>
              <a:cs typeface="Calibri"/>
            </a:endParaRPr>
          </a:p>
          <a:p>
            <a:pPr lvl="1"/>
            <a:r>
              <a:rPr lang="fi-FI" dirty="0"/>
              <a:t>Paikalliselle kiintolevylle.</a:t>
            </a:r>
            <a:endParaRPr lang="fi-FI" dirty="0">
              <a:ea typeface="Calibri" panose="020F0502020204030204"/>
              <a:cs typeface="Calibri" panose="020F0502020204030204"/>
            </a:endParaRPr>
          </a:p>
          <a:p>
            <a:pPr lvl="1"/>
            <a:r>
              <a:rPr lang="fi-FI" dirty="0"/>
              <a:t>Pikaviestintäpalvelut, kuten: </a:t>
            </a:r>
            <a:r>
              <a:rPr lang="fi-FI" dirty="0" err="1"/>
              <a:t>whatsapp</a:t>
            </a:r>
            <a:r>
              <a:rPr lang="fi-FI" dirty="0"/>
              <a:t>.</a:t>
            </a:r>
          </a:p>
          <a:p>
            <a:pPr marL="457200" lvl="1" indent="0">
              <a:buNone/>
            </a:pPr>
            <a:endParaRPr lang="fi-FI" dirty="0"/>
          </a:p>
          <a:p>
            <a:pPr lvl="1"/>
            <a:endParaRPr lang="fi-FI" dirty="0"/>
          </a:p>
        </p:txBody>
      </p:sp>
    </p:spTree>
    <p:extLst>
      <p:ext uri="{BB962C8B-B14F-4D97-AF65-F5344CB8AC3E}">
        <p14:creationId xmlns:p14="http://schemas.microsoft.com/office/powerpoint/2010/main" val="285517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685130"/>
            <a:ext cx="10511286" cy="818927"/>
          </a:xfrm>
        </p:spPr>
        <p:txBody>
          <a:bodyPr/>
          <a:lstStyle/>
          <a:p>
            <a:r>
              <a:rPr lang="en-US" dirty="0" err="1"/>
              <a:t>Tietojärjestelmät</a:t>
            </a:r>
            <a:r>
              <a:rPr lang="en-US" dirty="0"/>
              <a:t> ja </a:t>
            </a:r>
            <a:r>
              <a:rPr lang="en-US" dirty="0" err="1"/>
              <a:t>pilvitallennus</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603068"/>
            <a:ext cx="10511286" cy="648072"/>
          </a:xfrm>
        </p:spPr>
        <p:txBody>
          <a:bodyPr/>
          <a:lstStyle/>
          <a:p>
            <a:r>
              <a:rPr lang="en-US" dirty="0" err="1"/>
              <a:t>Miksi</a:t>
            </a:r>
            <a:r>
              <a:rPr lang="en-US" dirty="0"/>
              <a:t> </a:t>
            </a:r>
            <a:r>
              <a:rPr lang="en-US" dirty="0" err="1"/>
              <a:t>tietoja</a:t>
            </a:r>
            <a:r>
              <a:rPr lang="en-US" dirty="0"/>
              <a:t> </a:t>
            </a:r>
            <a:r>
              <a:rPr lang="en-US" dirty="0" err="1"/>
              <a:t>ei</a:t>
            </a:r>
            <a:r>
              <a:rPr lang="en-US" dirty="0"/>
              <a:t> </a:t>
            </a:r>
            <a:r>
              <a:rPr lang="en-US" dirty="0" err="1"/>
              <a:t>sovi</a:t>
            </a:r>
            <a:r>
              <a:rPr lang="en-US" dirty="0"/>
              <a:t> </a:t>
            </a:r>
            <a:r>
              <a:rPr lang="en-US" dirty="0" err="1"/>
              <a:t>tallentaa</a:t>
            </a:r>
            <a:r>
              <a:rPr lang="en-US" dirty="0"/>
              <a:t> </a:t>
            </a:r>
            <a:r>
              <a:rPr lang="en-US" dirty="0" err="1"/>
              <a:t>muualle</a:t>
            </a:r>
            <a:r>
              <a:rPr lang="en-US" dirty="0"/>
              <a:t>?</a:t>
            </a:r>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271084"/>
            <a:ext cx="10514802" cy="3842510"/>
          </a:xfrm>
        </p:spPr>
        <p:txBody>
          <a:bodyPr lIns="91440" tIns="45720" rIns="91440" bIns="45720" anchor="t">
            <a:normAutofit fontScale="92500" lnSpcReduction="20000"/>
          </a:bodyPr>
          <a:lstStyle/>
          <a:p>
            <a:r>
              <a:rPr lang="fi-FI" b="1" dirty="0"/>
              <a:t>Tietoturva: </a:t>
            </a:r>
            <a:r>
              <a:rPr lang="fi-FI" dirty="0"/>
              <a:t>Erityisesti suunnitellut järjestelmät on rakennettu suojaamaan arkaluonteisia tietoja. Ne sisältävät monimutkaisia turvatoimia, kuten salauksen ja pääsynhallinnan, jotka estävät luvattoman pääsyn tietoihin. </a:t>
            </a:r>
          </a:p>
          <a:p>
            <a:pPr lvl="1"/>
            <a:r>
              <a:rPr lang="fi-FI" dirty="0"/>
              <a:t>Paikalliset kiintolevyt ja USB-tikut eivät yleensä tarjoa samaa suojan tasoa ja ovat alttiita fyysisille uhille (esim. varkaus ja vahingoittuminen).</a:t>
            </a:r>
            <a:endParaRPr lang="fi-FI" dirty="0">
              <a:ea typeface="Calibri"/>
              <a:cs typeface="Calibri"/>
            </a:endParaRPr>
          </a:p>
          <a:p>
            <a:r>
              <a:rPr lang="fi-FI" b="1" dirty="0"/>
              <a:t>Tietosuoja: </a:t>
            </a:r>
            <a:r>
              <a:rPr lang="fi-FI" dirty="0"/>
              <a:t>Lainsäädäntö, kuten GDPR vaatii, että henkilötiedot käsitellään ja säilytetään turvallisesti. Erityiset järjestelmät on suunniteltu täyttämään nämä vaatimukset, kun taas muut tallennusvälineet voivat altistaa yrityksen tietosuojarikkomuksille ja sakoille.</a:t>
            </a:r>
          </a:p>
          <a:p>
            <a:r>
              <a:rPr lang="fi-FI" b="1" dirty="0"/>
              <a:t>Varmuuskopiointi ja palautus: </a:t>
            </a:r>
            <a:r>
              <a:rPr lang="fi-FI" dirty="0"/>
              <a:t>Erityiset järjestelmät sisältävät usein automaattiset varmuuskopiointitoiminnot, jotka varmistavat, että </a:t>
            </a:r>
            <a:r>
              <a:rPr lang="fi-FI" b="1" dirty="0"/>
              <a:t>tiedot voidaan palauttaa nopeasti ja helposti hätätilanteessa</a:t>
            </a:r>
            <a:r>
              <a:rPr lang="fi-FI" dirty="0"/>
              <a:t>. </a:t>
            </a:r>
          </a:p>
          <a:p>
            <a:r>
              <a:rPr lang="fi-FI" b="1" dirty="0"/>
              <a:t>Käytettävyys ja saavutettavuus: </a:t>
            </a:r>
            <a:r>
              <a:rPr lang="fi-FI" dirty="0"/>
              <a:t>Erityiset järjestelmät on suunniteltu siten, että ne ovat helposti käytettävissä ja saavutettavissa valtuutetuille käyttäjille, mutta samalla ne </a:t>
            </a:r>
            <a:r>
              <a:rPr lang="fi-FI" b="1" dirty="0"/>
              <a:t>estävät luvattoman pääsyn</a:t>
            </a:r>
            <a:r>
              <a:rPr lang="fi-FI" dirty="0"/>
              <a:t>.</a:t>
            </a:r>
          </a:p>
          <a:p>
            <a:endParaRPr lang="fi-FI" dirty="0"/>
          </a:p>
        </p:txBody>
      </p:sp>
    </p:spTree>
    <p:extLst>
      <p:ext uri="{BB962C8B-B14F-4D97-AF65-F5344CB8AC3E}">
        <p14:creationId xmlns:p14="http://schemas.microsoft.com/office/powerpoint/2010/main" val="292929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635969"/>
            <a:ext cx="10511286" cy="818927"/>
          </a:xfrm>
        </p:spPr>
        <p:txBody>
          <a:bodyPr/>
          <a:lstStyle/>
          <a:p>
            <a:r>
              <a:rPr lang="en-US" dirty="0" err="1"/>
              <a:t>Tietojärjestelmät</a:t>
            </a:r>
            <a:r>
              <a:rPr lang="en-US" dirty="0"/>
              <a:t> ja </a:t>
            </a:r>
            <a:r>
              <a:rPr lang="en-US" dirty="0" err="1"/>
              <a:t>pilvitallennus</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517036"/>
            <a:ext cx="10511286" cy="648072"/>
          </a:xfrm>
        </p:spPr>
        <p:txBody>
          <a:bodyPr/>
          <a:lstStyle/>
          <a:p>
            <a:r>
              <a:rPr lang="en-US" dirty="0" err="1"/>
              <a:t>Esimerkki</a:t>
            </a:r>
            <a:r>
              <a:rPr lang="en-US" dirty="0"/>
              <a:t> </a:t>
            </a:r>
            <a:r>
              <a:rPr lang="en-US" dirty="0" err="1"/>
              <a:t>skenaario</a:t>
            </a:r>
            <a:endParaRPr lang="en-US" dirty="0"/>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185053"/>
            <a:ext cx="10514802" cy="3953121"/>
          </a:xfrm>
        </p:spPr>
        <p:txBody>
          <a:bodyPr lIns="91440" tIns="45720" rIns="91440" bIns="45720" anchor="t">
            <a:normAutofit fontScale="85000" lnSpcReduction="10000"/>
          </a:bodyPr>
          <a:lstStyle/>
          <a:p>
            <a:r>
              <a:rPr lang="fi-FI" dirty="0"/>
              <a:t>Kuvitellaan tilanne, jossa kunta ostaa ostopalveluna fysioterapeuttipalvelun, jossa fysioterapeutti tekee inhimillisen virheen ja tallentaa arkaluonteisen asiakastiedon väärään paikkaan omalle </a:t>
            </a:r>
            <a:r>
              <a:rPr lang="fi-FI"/>
              <a:t>USB-tikulleen sen sijaan,  että käyttäisi erityisesti tätä varten tarkoitettua järjestelmää.</a:t>
            </a:r>
          </a:p>
          <a:p>
            <a:pPr lvl="1">
              <a:buFont typeface="+mj-lt"/>
              <a:buAutoNum type="arabicPeriod"/>
            </a:pPr>
            <a:r>
              <a:rPr lang="fi-FI" b="1" dirty="0"/>
              <a:t>Virheellinen tallennus</a:t>
            </a:r>
            <a:r>
              <a:rPr lang="fi-FI" dirty="0"/>
              <a:t>: Fysioterapeutti tallentaa vahingossa asiakkaan henkilökohtaiset tiedot, kuten osoitteen, terveystiedot ja sosiaaliturvatunnuksen USB-tikulle, koska työskentelee työpuhelimestansa jaetun </a:t>
            </a:r>
            <a:r>
              <a:rPr lang="fi-FI" err="1"/>
              <a:t>wifi</a:t>
            </a:r>
            <a:r>
              <a:rPr lang="fi-FI"/>
              <a:t>-yhteyden päässä ja kännykästä loppuu akku kesken työskentelyn.</a:t>
            </a:r>
            <a:endParaRPr lang="fi-FI">
              <a:ea typeface="Calibri"/>
              <a:cs typeface="Calibri"/>
            </a:endParaRPr>
          </a:p>
          <a:p>
            <a:pPr lvl="1">
              <a:buFont typeface="+mj-lt"/>
              <a:buAutoNum type="arabicPeriod"/>
            </a:pPr>
            <a:r>
              <a:rPr lang="fi-FI" b="1" dirty="0"/>
              <a:t>Tietojen katoaminen tai varastaminen</a:t>
            </a:r>
            <a:r>
              <a:rPr lang="fi-FI" dirty="0"/>
              <a:t>: USB-tikku unohtuu julkiselle paikalle ja joutuu vääriin käsiin. Koska nämä tallennusvälineet eivät ole suojattuja, kuka tahansa voi päästä käsiksi tietoihin.</a:t>
            </a:r>
          </a:p>
          <a:p>
            <a:pPr lvl="1">
              <a:buFont typeface="+mj-lt"/>
              <a:buAutoNum type="arabicPeriod"/>
            </a:pPr>
            <a:r>
              <a:rPr lang="fi-FI" b="1" dirty="0"/>
              <a:t>Tietojen väärinkäyttö</a:t>
            </a:r>
            <a:r>
              <a:rPr lang="fi-FI" dirty="0"/>
              <a:t>: Henkilö, joka löytää tai varastaa tallennusvälineen, on suuressa velkavankeudessa ja käyttää tietoja väärin. Tämä voi johtaa identiteettivarkauteen, jossa asiakkaan henkilötietoja käytetään esimerkiksi luottojen ottamiseen tai muiden rikosten tekemiseen.</a:t>
            </a:r>
          </a:p>
          <a:p>
            <a:pPr lvl="1">
              <a:buFont typeface="+mj-lt"/>
              <a:buAutoNum type="arabicPeriod"/>
            </a:pPr>
            <a:r>
              <a:rPr lang="fi-FI" b="1" dirty="0"/>
              <a:t>Luottamuksen menetys</a:t>
            </a:r>
            <a:r>
              <a:rPr lang="fi-FI" dirty="0"/>
              <a:t>: Asiakas saa tietää tietovuodosta ja menettää luottamuksensa fysioterapeuttiin ja koko organisaatioon. Tämä voi johtaa jopa irtisanomisiin tai oikeusmenettelyihin.</a:t>
            </a:r>
          </a:p>
          <a:p>
            <a:pPr lvl="1">
              <a:buFont typeface="+mj-lt"/>
              <a:buAutoNum type="arabicPeriod"/>
            </a:pPr>
            <a:r>
              <a:rPr lang="fi-FI" b="1" dirty="0"/>
              <a:t>Oikeudelliset seuraukset</a:t>
            </a:r>
            <a:r>
              <a:rPr lang="fi-FI" dirty="0"/>
              <a:t>: Organisaatio voi joutua oikeudellisiin ongelmiin tietosuojalainsäädännön rikkomisesta. Tämä voi johtaa suuriin sakkoihin ja maineen menetykseen.</a:t>
            </a:r>
          </a:p>
        </p:txBody>
      </p:sp>
    </p:spTree>
    <p:extLst>
      <p:ext uri="{BB962C8B-B14F-4D97-AF65-F5344CB8AC3E}">
        <p14:creationId xmlns:p14="http://schemas.microsoft.com/office/powerpoint/2010/main" val="401281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err="1"/>
              <a:t>Yleisesti</a:t>
            </a:r>
            <a:endParaRPr lang="en-US" dirty="0"/>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lIns="91440" tIns="45720" rIns="91440" bIns="45720" anchor="t">
            <a:normAutofit/>
          </a:bodyPr>
          <a:lstStyle/>
          <a:p>
            <a:r>
              <a:rPr lang="fi-FI" dirty="0"/>
              <a:t>Älylaitteilla (</a:t>
            </a:r>
            <a:r>
              <a:rPr lang="fi-FI" dirty="0" err="1"/>
              <a:t>smart</a:t>
            </a:r>
            <a:r>
              <a:rPr lang="fi-FI" dirty="0"/>
              <a:t> </a:t>
            </a:r>
            <a:r>
              <a:rPr lang="fi-FI" dirty="0" err="1"/>
              <a:t>devices</a:t>
            </a:r>
            <a:r>
              <a:rPr lang="fi-FI" dirty="0"/>
              <a:t>) tarkoitetaan laitteita, jotka ovat yhteydessä internetiin, useimmiten ne määritellään verkkoon liitetyiksi laitteiksi, jotka yhdistävät fyysisen ja virtuaalisen maailman.</a:t>
            </a:r>
          </a:p>
          <a:p>
            <a:r>
              <a:rPr lang="fi-FI" dirty="0"/>
              <a:t>Sosiaali- ja terveydenhuolto alalla käytetään paljon älylaitteita ja etäteknologiaa, ne tarjoavat monia etuja sekä potilaille että hoitohenkilökunnalle.</a:t>
            </a:r>
          </a:p>
        </p:txBody>
      </p:sp>
    </p:spTree>
    <p:extLst>
      <p:ext uri="{BB962C8B-B14F-4D97-AF65-F5344CB8AC3E}">
        <p14:creationId xmlns:p14="http://schemas.microsoft.com/office/powerpoint/2010/main" val="196126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B3CF4-9D54-E652-4304-2CB54B54F1D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BF7A2C54-ECAA-6552-7211-629F6D78C8DA}"/>
              </a:ext>
            </a:extLst>
          </p:cNvPr>
          <p:cNvSpPr>
            <a:spLocks noGrp="1"/>
          </p:cNvSpPr>
          <p:nvPr>
            <p:ph type="title"/>
          </p:nvPr>
        </p:nvSpPr>
        <p:spPr>
          <a:xfrm>
            <a:off x="772065" y="906356"/>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6FAB80F1-4732-69E1-D542-21C7F2F44200}"/>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2A8F4BC0-FE58-89D8-8BB3-061151B3E688}"/>
              </a:ext>
            </a:extLst>
          </p:cNvPr>
          <p:cNvSpPr>
            <a:spLocks noGrp="1"/>
          </p:cNvSpPr>
          <p:nvPr>
            <p:ph type="subTitle" idx="1"/>
          </p:nvPr>
        </p:nvSpPr>
        <p:spPr>
          <a:xfrm>
            <a:off x="772065" y="1738262"/>
            <a:ext cx="10511286" cy="648072"/>
          </a:xfrm>
        </p:spPr>
        <p:txBody>
          <a:bodyPr lIns="91440" tIns="45720" rIns="91440" bIns="45720" anchor="t">
            <a:normAutofit/>
          </a:bodyPr>
          <a:lstStyle/>
          <a:p>
            <a:r>
              <a:rPr lang="en-US" dirty="0" err="1"/>
              <a:t>Sairaalassa</a:t>
            </a:r>
            <a:r>
              <a:rPr lang="en-US" dirty="0"/>
              <a:t> </a:t>
            </a:r>
            <a:r>
              <a:rPr lang="en-US" dirty="0" err="1"/>
              <a:t>käytettäviä</a:t>
            </a:r>
            <a:r>
              <a:rPr lang="en-US" dirty="0"/>
              <a:t> </a:t>
            </a:r>
            <a:r>
              <a:rPr lang="en-US" dirty="0" err="1"/>
              <a:t>älylaitteita</a:t>
            </a:r>
            <a:r>
              <a:rPr lang="en-US" dirty="0"/>
              <a:t> - </a:t>
            </a:r>
            <a:r>
              <a:rPr lang="en-US" dirty="0" err="1"/>
              <a:t>esimerkkejä</a:t>
            </a:r>
          </a:p>
        </p:txBody>
      </p:sp>
      <p:sp>
        <p:nvSpPr>
          <p:cNvPr id="22" name="Text Placeholder 5">
            <a:extLst>
              <a:ext uri="{FF2B5EF4-FFF2-40B4-BE49-F238E27FC236}">
                <a16:creationId xmlns:a16="http://schemas.microsoft.com/office/drawing/2014/main" id="{E903D973-62D1-6B1D-3A71-FF70AF003F29}"/>
              </a:ext>
            </a:extLst>
          </p:cNvPr>
          <p:cNvSpPr>
            <a:spLocks noGrp="1"/>
          </p:cNvSpPr>
          <p:nvPr>
            <p:ph type="body" idx="12"/>
          </p:nvPr>
        </p:nvSpPr>
        <p:spPr>
          <a:xfrm>
            <a:off x="768550" y="2541472"/>
            <a:ext cx="10514802" cy="3243508"/>
          </a:xfrm>
        </p:spPr>
        <p:txBody>
          <a:bodyPr lIns="91440" tIns="45720" rIns="91440" bIns="45720" anchor="t">
            <a:normAutofit fontScale="92500"/>
          </a:bodyPr>
          <a:lstStyle/>
          <a:p>
            <a:pPr lvl="1"/>
            <a:r>
              <a:rPr lang="fi-FI" dirty="0"/>
              <a:t>Älykkäät lääkinnälliset laitteet: Älykkäät insuliinipumput, verenpainemittarit ja glukoosimittarit.</a:t>
            </a:r>
          </a:p>
          <a:p>
            <a:pPr lvl="1"/>
            <a:r>
              <a:rPr lang="fi-FI" dirty="0"/>
              <a:t>Puettavat laitteet: Älykellot, aktiivisuusrannekkeet ja EKG-rekisteröintilaitteet.</a:t>
            </a:r>
          </a:p>
          <a:p>
            <a:pPr lvl="1"/>
            <a:r>
              <a:rPr lang="fi-FI" dirty="0"/>
              <a:t>Etäseurantajärjestelmät: Telemetrialaitteet (esim. tahdistin) ja etämonitorointijärjestelmät.</a:t>
            </a:r>
          </a:p>
          <a:p>
            <a:pPr lvl="1"/>
            <a:r>
              <a:rPr lang="fi-FI" dirty="0"/>
              <a:t>Älykkäät lääkkeiden annostelulaitteet: Älykkäät infuusiopumput ja lääkkeiden annostelulaitteet.</a:t>
            </a:r>
          </a:p>
          <a:p>
            <a:pPr lvl="1"/>
            <a:r>
              <a:rPr lang="fi-FI" dirty="0"/>
              <a:t>Virtuaaliset avustajat ja chatbotit: Terveysneuvontaa tarjoavat chatbotit ja virtuaaliset avustajat.</a:t>
            </a:r>
          </a:p>
          <a:p>
            <a:pPr lvl="1"/>
            <a:r>
              <a:rPr lang="fi-FI" dirty="0"/>
              <a:t>Älykkäät kodin terveyslaitteet: Älykkäät vaa’at, verenpainemittarit ja happisaturaatiomittarit.</a:t>
            </a:r>
          </a:p>
          <a:p>
            <a:pPr>
              <a:buFont typeface="Arial" panose="020B0604020202020204" pitchFamily="34" charset="0"/>
              <a:buChar char="•"/>
            </a:pPr>
            <a:endParaRPr lang="fi-FI" dirty="0"/>
          </a:p>
          <a:p>
            <a:pPr>
              <a:buFont typeface="Arial" panose="020B0604020202020204" pitchFamily="34" charset="0"/>
              <a:buChar char="•"/>
            </a:pPr>
            <a:r>
              <a:rPr lang="fi-FI" dirty="0"/>
              <a:t>Näiden laitteiden kyberturvallisuus on kriittistä potilasturvallisuuden ja tietosuojan kannalta. </a:t>
            </a:r>
          </a:p>
          <a:p>
            <a:pPr lvl="1"/>
            <a:r>
              <a:rPr lang="fi-FI" dirty="0"/>
              <a:t>Varmista, ettei näitä laitteita yhdistetä suojaamattomiin verkkoihin, kuten julkisiin </a:t>
            </a:r>
            <a:r>
              <a:rPr lang="fi-FI" dirty="0" err="1"/>
              <a:t>wifi</a:t>
            </a:r>
            <a:r>
              <a:rPr lang="fi-FI" dirty="0"/>
              <a:t>-yhteyksiin.</a:t>
            </a:r>
            <a:endParaRPr lang="fi-FI" dirty="0">
              <a:ea typeface="Calibri"/>
              <a:cs typeface="Calibri"/>
            </a:endParaRPr>
          </a:p>
          <a:p>
            <a:endParaRPr lang="fi-FI" dirty="0"/>
          </a:p>
        </p:txBody>
      </p:sp>
    </p:spTree>
    <p:extLst>
      <p:ext uri="{BB962C8B-B14F-4D97-AF65-F5344CB8AC3E}">
        <p14:creationId xmlns:p14="http://schemas.microsoft.com/office/powerpoint/2010/main" val="257310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err="1"/>
              <a:t>Skenaario</a:t>
            </a:r>
            <a:r>
              <a:rPr lang="en-US" dirty="0"/>
              <a:t> </a:t>
            </a:r>
            <a:r>
              <a:rPr lang="en-US" dirty="0" err="1"/>
              <a:t>esimerkki</a:t>
            </a:r>
            <a:endParaRPr lang="en-US" dirty="0"/>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504601"/>
            <a:ext cx="10514802" cy="2913740"/>
          </a:xfrm>
        </p:spPr>
        <p:txBody>
          <a:bodyPr lIns="91440" tIns="45720" rIns="91440" bIns="45720" anchor="t">
            <a:normAutofit/>
          </a:bodyPr>
          <a:lstStyle/>
          <a:p>
            <a:r>
              <a:rPr lang="fi-FI" dirty="0"/>
              <a:t>Hyökkäyksiä älylaitteisiin on tavattu maailmalla, vaikka useimmin kohteet ovatkin tietojärjestelmiä itsessään. </a:t>
            </a:r>
            <a:endParaRPr lang="en-US"/>
          </a:p>
          <a:p>
            <a:r>
              <a:rPr lang="fi-FI" dirty="0"/>
              <a:t>Tunnetaan myös hyökkäyksiä, joissa kohteena on ollut esimerkiksi insuliinipumput. Lyhyt artikkeli (melko teknisellä kielellä) lääkintälaitteisiin löytyy tästä:</a:t>
            </a:r>
            <a:endParaRPr lang="fi-FI"/>
          </a:p>
          <a:p>
            <a:pPr lvl="1"/>
            <a:r>
              <a:rPr lang="fi-FI" dirty="0">
                <a:hlinkClick r:id="rId2"/>
              </a:rPr>
              <a:t>https://www.zdnet.com/article/more-than-half-of-medical-devices-have-critical-vulnerabilities/</a:t>
            </a:r>
            <a:endParaRPr lang="fi-FI" dirty="0"/>
          </a:p>
          <a:p>
            <a:r>
              <a:rPr lang="fi-FI" dirty="0"/>
              <a:t>Kaikkeen näistä ei ole tyypillisesti osana hoitohenkilökunta, mutta tietoisuus näistä on jo yksi tapa ehkäistä potentiaalisia ongelmia.</a:t>
            </a:r>
            <a:endParaRPr lang="fi-FI" dirty="0">
              <a:ea typeface="Calibri"/>
              <a:cs typeface="Calibri"/>
            </a:endParaRPr>
          </a:p>
        </p:txBody>
      </p:sp>
    </p:spTree>
    <p:extLst>
      <p:ext uri="{BB962C8B-B14F-4D97-AF65-F5344CB8AC3E}">
        <p14:creationId xmlns:p14="http://schemas.microsoft.com/office/powerpoint/2010/main" val="214957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CB3EB-DA35-CB1C-D140-82A05AF2298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162E3E9-876C-72D1-3326-7FF03F3E3103}"/>
              </a:ext>
            </a:extLst>
          </p:cNvPr>
          <p:cNvSpPr>
            <a:spLocks noGrp="1"/>
          </p:cNvSpPr>
          <p:nvPr>
            <p:ph type="title"/>
          </p:nvPr>
        </p:nvSpPr>
        <p:spPr>
          <a:xfrm>
            <a:off x="772065" y="672840"/>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4376980B-58C7-F6FB-0376-1B9E8495185B}"/>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37A62F81-BA3B-9A89-04D8-A8014FF055C9}"/>
              </a:ext>
            </a:extLst>
          </p:cNvPr>
          <p:cNvSpPr>
            <a:spLocks noGrp="1"/>
          </p:cNvSpPr>
          <p:nvPr>
            <p:ph type="subTitle" idx="1"/>
          </p:nvPr>
        </p:nvSpPr>
        <p:spPr>
          <a:xfrm>
            <a:off x="772065" y="1738262"/>
            <a:ext cx="10511286" cy="648072"/>
          </a:xfrm>
        </p:spPr>
        <p:txBody>
          <a:bodyPr lIns="91440" tIns="45720" rIns="91440" bIns="45720" anchor="t">
            <a:normAutofit/>
          </a:bodyPr>
          <a:lstStyle/>
          <a:p>
            <a:r>
              <a:rPr lang="en-US" dirty="0" err="1"/>
              <a:t>Toinen</a:t>
            </a:r>
            <a:r>
              <a:rPr lang="en-US" dirty="0"/>
              <a:t> </a:t>
            </a:r>
            <a:r>
              <a:rPr lang="en-US" dirty="0" err="1"/>
              <a:t>esimerkki</a:t>
            </a:r>
            <a:r>
              <a:rPr lang="en-US" dirty="0"/>
              <a:t> </a:t>
            </a:r>
            <a:r>
              <a:rPr lang="en-US" dirty="0" err="1"/>
              <a:t>tammikuulta</a:t>
            </a:r>
            <a:r>
              <a:rPr lang="en-US" dirty="0"/>
              <a:t> 2025</a:t>
            </a:r>
          </a:p>
        </p:txBody>
      </p:sp>
      <p:sp>
        <p:nvSpPr>
          <p:cNvPr id="22" name="Text Placeholder 5">
            <a:extLst>
              <a:ext uri="{FF2B5EF4-FFF2-40B4-BE49-F238E27FC236}">
                <a16:creationId xmlns:a16="http://schemas.microsoft.com/office/drawing/2014/main" id="{E6D71E87-9717-97E0-FBD8-1C4BE2A989B6}"/>
              </a:ext>
            </a:extLst>
          </p:cNvPr>
          <p:cNvSpPr>
            <a:spLocks noGrp="1"/>
          </p:cNvSpPr>
          <p:nvPr>
            <p:ph type="body" idx="12"/>
          </p:nvPr>
        </p:nvSpPr>
        <p:spPr>
          <a:xfrm>
            <a:off x="768550" y="2615213"/>
            <a:ext cx="10514802" cy="2803128"/>
          </a:xfrm>
        </p:spPr>
        <p:txBody>
          <a:bodyPr>
            <a:normAutofit/>
          </a:bodyPr>
          <a:lstStyle/>
          <a:p>
            <a:r>
              <a:rPr lang="fi-FI" dirty="0"/>
              <a:t>Turvallisuusongelmat </a:t>
            </a:r>
            <a:r>
              <a:rPr lang="fi-FI" dirty="0" err="1"/>
              <a:t>Contec</a:t>
            </a:r>
            <a:r>
              <a:rPr lang="fi-FI" dirty="0"/>
              <a:t> CMS8000 ja </a:t>
            </a:r>
            <a:r>
              <a:rPr lang="fi-FI" dirty="0" err="1"/>
              <a:t>Epsimed</a:t>
            </a:r>
            <a:r>
              <a:rPr lang="fi-FI" dirty="0"/>
              <a:t> MN-120 potilasmonitoreissa voivat vaarantaa potilaat, kun laitteet yhdistetään internetiin. Kolme haavoittuvuutta on tunnistettu:</a:t>
            </a:r>
          </a:p>
          <a:p>
            <a:pPr lvl="1">
              <a:buFont typeface="+mj-lt"/>
              <a:buAutoNum type="arabicPeriod"/>
            </a:pPr>
            <a:r>
              <a:rPr lang="fi-FI" dirty="0"/>
              <a:t>Potilasmonitoria voi ohjata luvaton käyttäjä.</a:t>
            </a:r>
          </a:p>
          <a:p>
            <a:pPr lvl="1">
              <a:buFont typeface="+mj-lt"/>
              <a:buAutoNum type="arabicPeriod"/>
            </a:pPr>
            <a:r>
              <a:rPr lang="fi-FI" dirty="0"/>
              <a:t>Laitteiden ohjelmistossa on takaovi, joka voi vaarantaa laitteen tai siihen liitetyn verkon.</a:t>
            </a:r>
          </a:p>
          <a:p>
            <a:pPr lvl="1">
              <a:buFont typeface="+mj-lt"/>
              <a:buAutoNum type="arabicPeriod"/>
            </a:pPr>
            <a:r>
              <a:rPr lang="fi-FI" dirty="0"/>
              <a:t>Kun potilasmonitorit yhdistetään internetiin, ne kykenevät keräämään ja siirtämään potilastietoja, mukaan lukien henkilötietoja ja suojattuja terveystietoja, terveydenhuollon ympäristön ulkopuolelle.</a:t>
            </a:r>
          </a:p>
          <a:p>
            <a:pPr lvl="1">
              <a:buFont typeface="+mj-lt"/>
              <a:buAutoNum type="arabicPeriod"/>
            </a:pPr>
            <a:endParaRPr lang="fi-FI" dirty="0"/>
          </a:p>
        </p:txBody>
      </p:sp>
      <p:sp>
        <p:nvSpPr>
          <p:cNvPr id="2" name="TextBox 1">
            <a:extLst>
              <a:ext uri="{FF2B5EF4-FFF2-40B4-BE49-F238E27FC236}">
                <a16:creationId xmlns:a16="http://schemas.microsoft.com/office/drawing/2014/main" id="{0ABF8F95-F7CE-606E-DE74-142A2868BE61}"/>
              </a:ext>
            </a:extLst>
          </p:cNvPr>
          <p:cNvSpPr txBox="1"/>
          <p:nvPr/>
        </p:nvSpPr>
        <p:spPr>
          <a:xfrm>
            <a:off x="351087" y="5414040"/>
            <a:ext cx="11349728" cy="261610"/>
          </a:xfrm>
          <a:prstGeom prst="rect">
            <a:avLst/>
          </a:prstGeom>
          <a:noFill/>
        </p:spPr>
        <p:txBody>
          <a:bodyPr wrap="square" rtlCol="0">
            <a:spAutoFit/>
          </a:bodyPr>
          <a:lstStyle/>
          <a:p>
            <a:r>
              <a:rPr lang="en-US" sz="1100" dirty="0" err="1"/>
              <a:t>Lähde</a:t>
            </a:r>
            <a:r>
              <a:rPr lang="en-US" sz="1100" dirty="0"/>
              <a:t>: </a:t>
            </a:r>
            <a:r>
              <a:rPr lang="en-US" sz="1100" dirty="0">
                <a:hlinkClick r:id="rId2"/>
              </a:rPr>
              <a:t>https://medtechintelligence.com/news_article/fda-safety-communication-cybersecurity-vulnerabilities-with-certain-patient-monitors-from-contec-and-epsimed/</a:t>
            </a:r>
            <a:r>
              <a:rPr lang="en-US" sz="1100" dirty="0"/>
              <a:t>, </a:t>
            </a:r>
            <a:r>
              <a:rPr lang="en-US" sz="1100" dirty="0" err="1"/>
              <a:t>viitattu</a:t>
            </a:r>
            <a:r>
              <a:rPr lang="en-US" sz="1100" dirty="0"/>
              <a:t> 12.02.2025</a:t>
            </a:r>
            <a:endParaRPr lang="en-FI" sz="1100" dirty="0"/>
          </a:p>
        </p:txBody>
      </p:sp>
    </p:spTree>
    <p:extLst>
      <p:ext uri="{BB962C8B-B14F-4D97-AF65-F5344CB8AC3E}">
        <p14:creationId xmlns:p14="http://schemas.microsoft.com/office/powerpoint/2010/main" val="1321738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9526F-058E-59A1-A79A-00B38504FFC3}"/>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0ED80D2-00E2-2CB3-47F7-3BC903C23CD6}"/>
              </a:ext>
            </a:extLst>
          </p:cNvPr>
          <p:cNvSpPr>
            <a:spLocks noGrp="1"/>
          </p:cNvSpPr>
          <p:nvPr>
            <p:ph type="title"/>
          </p:nvPr>
        </p:nvSpPr>
        <p:spPr>
          <a:xfrm>
            <a:off x="772065" y="660550"/>
            <a:ext cx="10511286" cy="818927"/>
          </a:xfrm>
        </p:spPr>
        <p:txBody>
          <a:bodyPr/>
          <a:lstStyle/>
          <a:p>
            <a:r>
              <a:rPr lang="en-US" dirty="0" err="1"/>
              <a:t>Asetus</a:t>
            </a:r>
            <a:r>
              <a:rPr lang="en-US" dirty="0"/>
              <a:t> </a:t>
            </a:r>
            <a:r>
              <a:rPr lang="en-US" dirty="0" err="1"/>
              <a:t>lääkinnällisistä</a:t>
            </a:r>
            <a:r>
              <a:rPr lang="en-US" dirty="0"/>
              <a:t> </a:t>
            </a:r>
            <a:r>
              <a:rPr lang="en-US" dirty="0" err="1"/>
              <a:t>älylaitteista</a:t>
            </a:r>
            <a:endParaRPr lang="en-US" dirty="0"/>
          </a:p>
        </p:txBody>
      </p:sp>
      <p:sp>
        <p:nvSpPr>
          <p:cNvPr id="16" name="Date Placeholder 2">
            <a:extLst>
              <a:ext uri="{FF2B5EF4-FFF2-40B4-BE49-F238E27FC236}">
                <a16:creationId xmlns:a16="http://schemas.microsoft.com/office/drawing/2014/main" id="{8A5ACA9D-7D13-9E1C-4863-13AA05EAF40D}"/>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6ED80D42-9DB7-ADB6-85E9-9FA6A91ACCCC}"/>
              </a:ext>
            </a:extLst>
          </p:cNvPr>
          <p:cNvSpPr>
            <a:spLocks noGrp="1"/>
          </p:cNvSpPr>
          <p:nvPr>
            <p:ph type="subTitle" idx="1"/>
          </p:nvPr>
        </p:nvSpPr>
        <p:spPr>
          <a:xfrm>
            <a:off x="772065" y="1603068"/>
            <a:ext cx="10511286" cy="648072"/>
          </a:xfrm>
        </p:spPr>
        <p:txBody>
          <a:bodyPr/>
          <a:lstStyle/>
          <a:p>
            <a:r>
              <a:rPr lang="en-US" dirty="0" err="1"/>
              <a:t>Euroopan</a:t>
            </a:r>
            <a:r>
              <a:rPr lang="en-US" dirty="0"/>
              <a:t> </a:t>
            </a:r>
            <a:r>
              <a:rPr lang="en-US" dirty="0" err="1"/>
              <a:t>parlamentin</a:t>
            </a:r>
            <a:r>
              <a:rPr lang="en-US" dirty="0"/>
              <a:t> ja </a:t>
            </a:r>
            <a:r>
              <a:rPr lang="en-US" dirty="0" err="1"/>
              <a:t>neuvoston</a:t>
            </a:r>
            <a:r>
              <a:rPr lang="en-US" dirty="0"/>
              <a:t> </a:t>
            </a:r>
            <a:r>
              <a:rPr lang="en-US" dirty="0" err="1"/>
              <a:t>asetus</a:t>
            </a:r>
            <a:r>
              <a:rPr lang="en-US" dirty="0"/>
              <a:t> (EU) 2017/745</a:t>
            </a:r>
          </a:p>
        </p:txBody>
      </p:sp>
      <p:sp>
        <p:nvSpPr>
          <p:cNvPr id="22" name="Text Placeholder 5">
            <a:extLst>
              <a:ext uri="{FF2B5EF4-FFF2-40B4-BE49-F238E27FC236}">
                <a16:creationId xmlns:a16="http://schemas.microsoft.com/office/drawing/2014/main" id="{0DCB5C81-3ADE-9080-53E8-D5EBCE81B79C}"/>
              </a:ext>
            </a:extLst>
          </p:cNvPr>
          <p:cNvSpPr>
            <a:spLocks noGrp="1"/>
          </p:cNvSpPr>
          <p:nvPr>
            <p:ph type="body" idx="12"/>
          </p:nvPr>
        </p:nvSpPr>
        <p:spPr>
          <a:xfrm>
            <a:off x="768550" y="2615213"/>
            <a:ext cx="10514802" cy="2803128"/>
          </a:xfrm>
        </p:spPr>
        <p:txBody>
          <a:bodyPr lIns="91440" tIns="45720" rIns="91440" bIns="45720" anchor="t">
            <a:normAutofit/>
          </a:bodyPr>
          <a:lstStyle/>
          <a:p>
            <a:r>
              <a:rPr lang="fi-FI" dirty="0"/>
              <a:t>Asetus pyrkii varmistamaan lääkinnällisten laitteiden turvallisuuden ja suorituskyvyn EU:n markkinoilla, mukaan lukien kyberturvallisuusnäkökohdat.</a:t>
            </a:r>
          </a:p>
          <a:p>
            <a:r>
              <a:rPr lang="fi-FI" dirty="0"/>
              <a:t>Keskeiset Kohdat:</a:t>
            </a:r>
          </a:p>
          <a:p>
            <a:pPr lvl="1"/>
            <a:r>
              <a:rPr lang="fi-FI" b="1" dirty="0"/>
              <a:t>Tietoturvavaatimukset</a:t>
            </a:r>
            <a:r>
              <a:rPr lang="fi-FI" dirty="0"/>
              <a:t>: Laitteiden on oltava suojattuja kyberuhkia vastaan.</a:t>
            </a:r>
          </a:p>
          <a:p>
            <a:pPr lvl="1"/>
            <a:r>
              <a:rPr lang="fi-FI" b="1" dirty="0"/>
              <a:t>Riskienhallinta</a:t>
            </a:r>
            <a:r>
              <a:rPr lang="fi-FI" dirty="0"/>
              <a:t>: Kattava riskienhallinta koko laitteen elinkaaren ajan.</a:t>
            </a:r>
          </a:p>
          <a:p>
            <a:pPr lvl="1"/>
            <a:r>
              <a:rPr lang="fi-FI" b="1" dirty="0"/>
              <a:t>Kliiniset tutkimukset</a:t>
            </a:r>
            <a:r>
              <a:rPr lang="fi-FI" dirty="0"/>
              <a:t>: Tietoturvatoimenpiteet kliinisten tutkimusten aikana.</a:t>
            </a:r>
          </a:p>
          <a:p>
            <a:pPr lvl="1"/>
            <a:r>
              <a:rPr lang="fi-FI" b="1" dirty="0"/>
              <a:t>Ilmoitetut laitokset</a:t>
            </a:r>
            <a:r>
              <a:rPr lang="fi-FI" dirty="0"/>
              <a:t>: Tarkastavat kyberturvallisuusvaatimusten täyttymisen.</a:t>
            </a:r>
          </a:p>
          <a:p>
            <a:pPr>
              <a:buFont typeface="Arial" panose="020B0604020202020204" pitchFamily="34" charset="0"/>
              <a:buChar char="•"/>
            </a:pPr>
            <a:endParaRPr lang="fi-FI" dirty="0"/>
          </a:p>
          <a:p>
            <a:endParaRPr lang="fi-FI" dirty="0"/>
          </a:p>
        </p:txBody>
      </p:sp>
      <p:sp>
        <p:nvSpPr>
          <p:cNvPr id="3" name="TextBox 2">
            <a:extLst>
              <a:ext uri="{FF2B5EF4-FFF2-40B4-BE49-F238E27FC236}">
                <a16:creationId xmlns:a16="http://schemas.microsoft.com/office/drawing/2014/main" id="{63074DDE-8BF9-B7B2-AF57-575CE1792D80}"/>
              </a:ext>
            </a:extLst>
          </p:cNvPr>
          <p:cNvSpPr txBox="1"/>
          <p:nvPr/>
        </p:nvSpPr>
        <p:spPr>
          <a:xfrm>
            <a:off x="494221" y="5419376"/>
            <a:ext cx="10009539" cy="307777"/>
          </a:xfrm>
          <a:prstGeom prst="rect">
            <a:avLst/>
          </a:prstGeom>
          <a:noFill/>
        </p:spPr>
        <p:txBody>
          <a:bodyPr wrap="square" lIns="91440" tIns="45720" rIns="91440" bIns="45720" rtlCol="0" anchor="t">
            <a:spAutoFit/>
          </a:bodyPr>
          <a:lstStyle/>
          <a:p>
            <a:r>
              <a:rPr lang="en-GB" sz="1400" dirty="0"/>
              <a:t>Lähde: </a:t>
            </a:r>
            <a:r>
              <a:rPr lang="en-GB" sz="1400" dirty="0">
                <a:hlinkClick r:id="rId2"/>
              </a:rPr>
              <a:t>https://eur-lex.europa.eu/legal-content/FI/TXT/HTML/?uri=CELEX:32017R0745</a:t>
            </a:r>
            <a:r>
              <a:rPr lang="en-GB" sz="1400" dirty="0"/>
              <a:t>, </a:t>
            </a:r>
            <a:r>
              <a:rPr lang="en-GB" sz="1400" err="1"/>
              <a:t>viitattu</a:t>
            </a:r>
            <a:r>
              <a:rPr lang="en-GB" sz="1400" dirty="0"/>
              <a:t> 16.1.2025</a:t>
            </a:r>
            <a:endParaRPr lang="en-FI" sz="1400" dirty="0"/>
          </a:p>
        </p:txBody>
      </p:sp>
    </p:spTree>
    <p:extLst>
      <p:ext uri="{BB962C8B-B14F-4D97-AF65-F5344CB8AC3E}">
        <p14:creationId xmlns:p14="http://schemas.microsoft.com/office/powerpoint/2010/main" val="90530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F6DC052-0BA8-72B4-03F1-84AEBCCF29B7}"/>
              </a:ext>
            </a:extLst>
          </p:cNvPr>
          <p:cNvSpPr>
            <a:spLocks noGrp="1"/>
          </p:cNvSpPr>
          <p:nvPr>
            <p:ph type="title"/>
          </p:nvPr>
        </p:nvSpPr>
        <p:spPr>
          <a:xfrm>
            <a:off x="877148" y="1097081"/>
            <a:ext cx="6839267"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D0238C2F-E827-CF10-B1F6-19558BD87EAB}"/>
              </a:ext>
            </a:extLst>
          </p:cNvPr>
          <p:cNvSpPr>
            <a:spLocks noGrp="1"/>
          </p:cNvSpPr>
          <p:nvPr>
            <p:ph type="subTitle" idx="1"/>
          </p:nvPr>
        </p:nvSpPr>
        <p:spPr>
          <a:xfrm>
            <a:off x="877149" y="2921553"/>
            <a:ext cx="5841152" cy="648072"/>
          </a:xfrm>
        </p:spPr>
        <p:txBody>
          <a:bodyPr/>
          <a:lstStyle/>
          <a:p>
            <a:r>
              <a:rPr lang="en-US" dirty="0"/>
              <a:t>03A - </a:t>
            </a:r>
            <a:r>
              <a:rPr lang="en-US" dirty="0" err="1"/>
              <a:t>Haittaohjelmat</a:t>
            </a:r>
            <a:endParaRPr lang="en-US" dirty="0"/>
          </a:p>
        </p:txBody>
      </p:sp>
      <p:sp>
        <p:nvSpPr>
          <p:cNvPr id="15" name="Text Placeholder 3">
            <a:extLst>
              <a:ext uri="{FF2B5EF4-FFF2-40B4-BE49-F238E27FC236}">
                <a16:creationId xmlns:a16="http://schemas.microsoft.com/office/drawing/2014/main" id="{BEFEB61E-683A-DFCD-FF3F-98C4F0A1A906}"/>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406367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err="1"/>
              <a:t>Kiinteistöautomaatio</a:t>
            </a:r>
            <a:endParaRPr lang="en-US" dirty="0"/>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lIns="91440" tIns="45720" rIns="91440" bIns="45720" anchor="t">
            <a:normAutofit/>
          </a:bodyPr>
          <a:lstStyle/>
          <a:p>
            <a:r>
              <a:rPr lang="fi-FI" dirty="0"/>
              <a:t>Kiinteistöissä löytyy myös muita verkottuneita laitteita, jotka kaikki ovat tyypillisesti liitettynä tietoverkkoihin. Tyypillisesti nämä rajataan loogisesti ulos samoista verkkoalueista, joissa työntekijöiden verkko toimii, mutta fyysisesti toimivat samoissa tiloissa. </a:t>
            </a:r>
          </a:p>
        </p:txBody>
      </p:sp>
    </p:spTree>
    <p:extLst>
      <p:ext uri="{BB962C8B-B14F-4D97-AF65-F5344CB8AC3E}">
        <p14:creationId xmlns:p14="http://schemas.microsoft.com/office/powerpoint/2010/main" val="28462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722001"/>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lIns="91440" tIns="45720" rIns="91440" bIns="45720" anchor="t">
            <a:normAutofit/>
          </a:bodyPr>
          <a:lstStyle/>
          <a:p>
            <a:r>
              <a:rPr lang="en-US" dirty="0" err="1"/>
              <a:t>Kiinteistöautomaatio</a:t>
            </a:r>
            <a:r>
              <a:rPr lang="en-US" dirty="0"/>
              <a:t> - </a:t>
            </a:r>
            <a:r>
              <a:rPr lang="en-US" dirty="0" err="1"/>
              <a:t>esimerkkejä</a:t>
            </a:r>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lIns="91440" tIns="45720" rIns="91440" bIns="45720" anchor="t">
            <a:normAutofit fontScale="92500" lnSpcReduction="10000"/>
          </a:bodyPr>
          <a:lstStyle/>
          <a:p>
            <a:r>
              <a:rPr lang="fi-FI" dirty="0"/>
              <a:t>Rakennusautomaatio tai taloautomaatiojärjestelmät ja yksittäiset ilmanvaihtokoneet ja lämmönjakolaitteet vievät tietoja </a:t>
            </a:r>
            <a:r>
              <a:rPr lang="fi-FI"/>
              <a:t>paikalliseen valvomoon tai etävalvomoon.</a:t>
            </a:r>
            <a:endParaRPr lang="fi-FI" dirty="0"/>
          </a:p>
          <a:p>
            <a:r>
              <a:rPr lang="fi-FI"/>
              <a:t>Älykäs valaistus (neuvotteluhuoneiden tai auditorion valaistukset, liiketunniste valot, hätävalaistus).</a:t>
            </a:r>
            <a:endParaRPr lang="fi-FI">
              <a:ea typeface="Calibri"/>
              <a:cs typeface="Calibri"/>
            </a:endParaRPr>
          </a:p>
          <a:p>
            <a:r>
              <a:rPr lang="fi-FI"/>
              <a:t>Turvallisuusvalvonta (kamerat, erilaiset älykkäät anturit, paloturvallisuus, murtohälytys yms.).</a:t>
            </a:r>
            <a:endParaRPr lang="fi-FI">
              <a:ea typeface="Calibri"/>
              <a:cs typeface="Calibri"/>
            </a:endParaRPr>
          </a:p>
          <a:p>
            <a:r>
              <a:rPr lang="fi-FI" b="1" dirty="0"/>
              <a:t>Kulunvalvonta</a:t>
            </a:r>
            <a:r>
              <a:rPr lang="fi-FI"/>
              <a:t> (etäohjatut ovijärjestelmät, portit, yms.) </a:t>
            </a:r>
            <a:r>
              <a:rPr lang="fi-FI" err="1"/>
              <a:t>Huom</a:t>
            </a:r>
            <a:r>
              <a:rPr lang="fi-FI" dirty="0"/>
              <a:t>! Käyttötarkoituksesta riippuen osa </a:t>
            </a:r>
            <a:r>
              <a:rPr lang="fi-FI"/>
              <a:t>näistä voi olla verkotettu samoihin verkkoihin, vaikkapa kulkukortti oikeuksien varmistamiseksi, </a:t>
            </a:r>
            <a:r>
              <a:rPr lang="fi-FI" dirty="0"/>
              <a:t>voi olla jopa integroituna työajanseurantaan tms.</a:t>
            </a:r>
          </a:p>
          <a:p>
            <a:r>
              <a:rPr lang="fi-FI"/>
              <a:t>Kolmannen osapuolten laitteet (kolikkoautomaatit, raha-automaatit, yms.)</a:t>
            </a:r>
            <a:endParaRPr lang="fi-FI">
              <a:ea typeface="Calibri"/>
              <a:cs typeface="Calibri"/>
            </a:endParaRPr>
          </a:p>
          <a:p>
            <a:endParaRPr lang="fi-FI" dirty="0"/>
          </a:p>
        </p:txBody>
      </p:sp>
    </p:spTree>
    <p:extLst>
      <p:ext uri="{BB962C8B-B14F-4D97-AF65-F5344CB8AC3E}">
        <p14:creationId xmlns:p14="http://schemas.microsoft.com/office/powerpoint/2010/main" val="302833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573652"/>
            <a:ext cx="10511286" cy="818927"/>
          </a:xfrm>
        </p:spPr>
        <p:txBody>
          <a:bodyPr/>
          <a:lstStyle/>
          <a:p>
            <a:r>
              <a:rPr lang="en-US" dirty="0" err="1"/>
              <a:t>Palomuuri</a:t>
            </a:r>
            <a:r>
              <a:rPr lang="en-US" dirty="0"/>
              <a:t> ja </a:t>
            </a:r>
            <a:r>
              <a:rPr lang="en-US" dirty="0" err="1"/>
              <a:t>luotetut</a:t>
            </a:r>
            <a:r>
              <a:rPr lang="en-US" dirty="0"/>
              <a:t> </a:t>
            </a:r>
            <a:r>
              <a:rPr lang="en-US" dirty="0" err="1"/>
              <a:t>verkot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847192" y="1534346"/>
            <a:ext cx="10511286" cy="648072"/>
          </a:xfrm>
        </p:spPr>
        <p:txBody>
          <a:bodyPr/>
          <a:lstStyle/>
          <a:p>
            <a:r>
              <a:rPr lang="en-US" dirty="0" err="1"/>
              <a:t>Palomuuraus</a:t>
            </a:r>
            <a:r>
              <a:rPr lang="en-US" dirty="0"/>
              <a:t> ja </a:t>
            </a:r>
            <a:r>
              <a:rPr lang="en-US" dirty="0" err="1"/>
              <a:t>luotetut</a:t>
            </a:r>
            <a:r>
              <a:rPr lang="en-US" dirty="0"/>
              <a:t> </a:t>
            </a:r>
            <a:r>
              <a:rPr lang="en-US" dirty="0" err="1"/>
              <a:t>verkot</a:t>
            </a:r>
            <a:endParaRPr lang="en-US" dirty="0"/>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90014" y="2368368"/>
            <a:ext cx="10493338" cy="3049973"/>
          </a:xfrm>
        </p:spPr>
        <p:txBody>
          <a:bodyPr lIns="91440" tIns="45720" rIns="91440" bIns="45720" anchor="t">
            <a:normAutofit/>
          </a:bodyPr>
          <a:lstStyle/>
          <a:p>
            <a:r>
              <a:rPr lang="fi-FI" b="1" dirty="0"/>
              <a:t>Palomuuri</a:t>
            </a:r>
            <a:r>
              <a:rPr lang="fi-FI" dirty="0"/>
              <a:t> valvoo ja hallitsee sisään- ja uloskäyvää verkkoliikennettä ennalta määriteltyjen tietoturvasääntöjen perusteella toimien esteenä luotetun (sisä-) ja epäluotetun (ulko-) verkon välillä.</a:t>
            </a:r>
          </a:p>
          <a:p>
            <a:pPr lvl="1"/>
            <a:r>
              <a:rPr lang="fi-FI" b="1" dirty="0"/>
              <a:t>Palomuurin tehtävä</a:t>
            </a:r>
            <a:r>
              <a:rPr lang="fi-FI" dirty="0"/>
              <a:t> on suodattaa liikennettä estääkseen luvattoman pääsyn ja sallien samalla lailliset yhteydet.</a:t>
            </a:r>
          </a:p>
          <a:p>
            <a:pPr marL="457200" lvl="1" indent="0">
              <a:buNone/>
            </a:pPr>
            <a:endParaRPr lang="fi-FI" dirty="0"/>
          </a:p>
        </p:txBody>
      </p:sp>
      <p:sp>
        <p:nvSpPr>
          <p:cNvPr id="2" name="Rectangle 1">
            <a:extLst>
              <a:ext uri="{FF2B5EF4-FFF2-40B4-BE49-F238E27FC236}">
                <a16:creationId xmlns:a16="http://schemas.microsoft.com/office/drawing/2014/main" id="{D2520F9E-C546-EB4A-686F-705745E9BFAD}"/>
              </a:ext>
            </a:extLst>
          </p:cNvPr>
          <p:cNvSpPr/>
          <p:nvPr/>
        </p:nvSpPr>
        <p:spPr>
          <a:xfrm>
            <a:off x="612949" y="4310743"/>
            <a:ext cx="3466682" cy="186899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err="1"/>
              <a:t>Luotettava</a:t>
            </a:r>
            <a:r>
              <a:rPr lang="en-US" dirty="0"/>
              <a:t> </a:t>
            </a:r>
            <a:r>
              <a:rPr lang="en-US" dirty="0" err="1"/>
              <a:t>yrityksen</a:t>
            </a:r>
            <a:r>
              <a:rPr lang="en-US" dirty="0"/>
              <a:t> </a:t>
            </a:r>
            <a:r>
              <a:rPr lang="en-US" dirty="0" err="1"/>
              <a:t>sisäverkko</a:t>
            </a:r>
            <a:endParaRPr lang="en-FI" dirty="0"/>
          </a:p>
        </p:txBody>
      </p:sp>
      <p:pic>
        <p:nvPicPr>
          <p:cNvPr id="4" name="Graphic 3" descr="Computer outline">
            <a:extLst>
              <a:ext uri="{FF2B5EF4-FFF2-40B4-BE49-F238E27FC236}">
                <a16:creationId xmlns:a16="http://schemas.microsoft.com/office/drawing/2014/main" id="{A60C6E68-AA2B-9143-A01A-814FCC6356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101" y="4514594"/>
            <a:ext cx="914400" cy="914400"/>
          </a:xfrm>
          <a:prstGeom prst="rect">
            <a:avLst/>
          </a:prstGeom>
        </p:spPr>
      </p:pic>
      <p:pic>
        <p:nvPicPr>
          <p:cNvPr id="6" name="Graphic 5" descr="Database with solid fill">
            <a:extLst>
              <a:ext uri="{FF2B5EF4-FFF2-40B4-BE49-F238E27FC236}">
                <a16:creationId xmlns:a16="http://schemas.microsoft.com/office/drawing/2014/main" id="{C336E456-555F-0534-2BE5-36D4D58469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949" y="5274013"/>
            <a:ext cx="914400" cy="914400"/>
          </a:xfrm>
          <a:prstGeom prst="rect">
            <a:avLst/>
          </a:prstGeom>
        </p:spPr>
      </p:pic>
      <p:pic>
        <p:nvPicPr>
          <p:cNvPr id="8" name="Graphic 7" descr="Contract with solid fill">
            <a:extLst>
              <a:ext uri="{FF2B5EF4-FFF2-40B4-BE49-F238E27FC236}">
                <a16:creationId xmlns:a16="http://schemas.microsoft.com/office/drawing/2014/main" id="{9F7AB9FE-09D9-31D6-DC2E-A5961FA49C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1657" y="5274013"/>
            <a:ext cx="914400" cy="914400"/>
          </a:xfrm>
          <a:prstGeom prst="rect">
            <a:avLst/>
          </a:prstGeom>
        </p:spPr>
      </p:pic>
      <p:pic>
        <p:nvPicPr>
          <p:cNvPr id="10" name="Graphic 9" descr="Security camera with solid fill">
            <a:extLst>
              <a:ext uri="{FF2B5EF4-FFF2-40B4-BE49-F238E27FC236}">
                <a16:creationId xmlns:a16="http://schemas.microsoft.com/office/drawing/2014/main" id="{83AF250D-82E0-FEA6-7232-1B45349716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7440" y="5287944"/>
            <a:ext cx="914400" cy="914400"/>
          </a:xfrm>
          <a:prstGeom prst="rect">
            <a:avLst/>
          </a:prstGeom>
        </p:spPr>
      </p:pic>
      <p:pic>
        <p:nvPicPr>
          <p:cNvPr id="12" name="Graphic 11" descr="Building Brick Wall with solid fill">
            <a:extLst>
              <a:ext uri="{FF2B5EF4-FFF2-40B4-BE49-F238E27FC236}">
                <a16:creationId xmlns:a16="http://schemas.microsoft.com/office/drawing/2014/main" id="{18F9C6AB-0CED-E57D-5040-647A3868A6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68779" y="4758152"/>
            <a:ext cx="914400" cy="914400"/>
          </a:xfrm>
          <a:prstGeom prst="rect">
            <a:avLst/>
          </a:prstGeom>
        </p:spPr>
      </p:pic>
      <p:pic>
        <p:nvPicPr>
          <p:cNvPr id="15" name="Graphic 14" descr="Cloud outline">
            <a:extLst>
              <a:ext uri="{FF2B5EF4-FFF2-40B4-BE49-F238E27FC236}">
                <a16:creationId xmlns:a16="http://schemas.microsoft.com/office/drawing/2014/main" id="{A91E91A4-15A5-53BE-57F5-135C12EC46F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8780" y="4332358"/>
            <a:ext cx="1832677" cy="1832677"/>
          </a:xfrm>
          <a:prstGeom prst="rect">
            <a:avLst/>
          </a:prstGeom>
        </p:spPr>
      </p:pic>
      <p:sp>
        <p:nvSpPr>
          <p:cNvPr id="17" name="TextBox 16">
            <a:extLst>
              <a:ext uri="{FF2B5EF4-FFF2-40B4-BE49-F238E27FC236}">
                <a16:creationId xmlns:a16="http://schemas.microsoft.com/office/drawing/2014/main" id="{01E0559D-CF90-BA1E-11C4-0661D4E8615C}"/>
              </a:ext>
            </a:extLst>
          </p:cNvPr>
          <p:cNvSpPr txBox="1"/>
          <p:nvPr/>
        </p:nvSpPr>
        <p:spPr>
          <a:xfrm>
            <a:off x="5120118" y="5231737"/>
            <a:ext cx="1129957" cy="373207"/>
          </a:xfrm>
          <a:prstGeom prst="rect">
            <a:avLst/>
          </a:prstGeom>
          <a:noFill/>
        </p:spPr>
        <p:txBody>
          <a:bodyPr wrap="square" rtlCol="0">
            <a:spAutoFit/>
          </a:bodyPr>
          <a:lstStyle/>
          <a:p>
            <a:r>
              <a:rPr lang="en-US" dirty="0"/>
              <a:t>Internet</a:t>
            </a:r>
            <a:endParaRPr lang="en-FI" dirty="0"/>
          </a:p>
        </p:txBody>
      </p:sp>
      <p:cxnSp>
        <p:nvCxnSpPr>
          <p:cNvPr id="25" name="Straight Arrow Connector 24">
            <a:extLst>
              <a:ext uri="{FF2B5EF4-FFF2-40B4-BE49-F238E27FC236}">
                <a16:creationId xmlns:a16="http://schemas.microsoft.com/office/drawing/2014/main" id="{845F40B5-5534-E8EB-8370-CF0F00A58E9D}"/>
              </a:ext>
            </a:extLst>
          </p:cNvPr>
          <p:cNvCxnSpPr>
            <a:cxnSpLocks/>
          </p:cNvCxnSpPr>
          <p:nvPr/>
        </p:nvCxnSpPr>
        <p:spPr>
          <a:xfrm>
            <a:off x="4475401" y="5294791"/>
            <a:ext cx="536939" cy="186604"/>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8AC3EA9-C434-066E-8144-2CC18E8E8DB7}"/>
              </a:ext>
            </a:extLst>
          </p:cNvPr>
          <p:cNvCxnSpPr>
            <a:endCxn id="4" idx="3"/>
          </p:cNvCxnSpPr>
          <p:nvPr/>
        </p:nvCxnSpPr>
        <p:spPr>
          <a:xfrm flipH="1" flipV="1">
            <a:off x="1680501" y="4971794"/>
            <a:ext cx="2107728" cy="273445"/>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FE677F1F-5315-B16A-AD36-BC663BC3CCC8}"/>
              </a:ext>
            </a:extLst>
          </p:cNvPr>
          <p:cNvSpPr/>
          <p:nvPr/>
        </p:nvSpPr>
        <p:spPr>
          <a:xfrm>
            <a:off x="6726022" y="4314806"/>
            <a:ext cx="3466682" cy="92099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Kanta.fi </a:t>
            </a:r>
            <a:r>
              <a:rPr lang="en-US" dirty="0" err="1"/>
              <a:t>verkko</a:t>
            </a:r>
            <a:endParaRPr lang="en-FI" dirty="0"/>
          </a:p>
        </p:txBody>
      </p:sp>
      <p:sp>
        <p:nvSpPr>
          <p:cNvPr id="29" name="Rectangle 28">
            <a:extLst>
              <a:ext uri="{FF2B5EF4-FFF2-40B4-BE49-F238E27FC236}">
                <a16:creationId xmlns:a16="http://schemas.microsoft.com/office/drawing/2014/main" id="{CFC2CE08-4E99-E3A5-8A3C-03F5C04E9A35}"/>
              </a:ext>
            </a:extLst>
          </p:cNvPr>
          <p:cNvSpPr/>
          <p:nvPr/>
        </p:nvSpPr>
        <p:spPr>
          <a:xfrm>
            <a:off x="6726022" y="5396709"/>
            <a:ext cx="3466682" cy="92099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err="1"/>
              <a:t>Mediasivuston</a:t>
            </a:r>
            <a:r>
              <a:rPr lang="en-US" dirty="0"/>
              <a:t> </a:t>
            </a:r>
            <a:r>
              <a:rPr lang="en-US" dirty="0" err="1"/>
              <a:t>verkko</a:t>
            </a:r>
            <a:endParaRPr lang="en-FI" dirty="0"/>
          </a:p>
        </p:txBody>
      </p:sp>
      <p:pic>
        <p:nvPicPr>
          <p:cNvPr id="30" name="Graphic 29" descr="Building Brick Wall with solid fill">
            <a:extLst>
              <a:ext uri="{FF2B5EF4-FFF2-40B4-BE49-F238E27FC236}">
                <a16:creationId xmlns:a16="http://schemas.microsoft.com/office/drawing/2014/main" id="{67FAABEF-C08D-449C-D4BD-D5FA8597E3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54305" y="4326727"/>
            <a:ext cx="914400" cy="914400"/>
          </a:xfrm>
          <a:prstGeom prst="rect">
            <a:avLst/>
          </a:prstGeom>
        </p:spPr>
      </p:pic>
      <p:pic>
        <p:nvPicPr>
          <p:cNvPr id="31" name="Graphic 30" descr="Building Brick Wall with solid fill">
            <a:extLst>
              <a:ext uri="{FF2B5EF4-FFF2-40B4-BE49-F238E27FC236}">
                <a16:creationId xmlns:a16="http://schemas.microsoft.com/office/drawing/2014/main" id="{365580E0-A0C6-2A10-BDDC-3AEA4F399F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51606" y="5418340"/>
            <a:ext cx="914400" cy="914400"/>
          </a:xfrm>
          <a:prstGeom prst="rect">
            <a:avLst/>
          </a:prstGeom>
        </p:spPr>
      </p:pic>
      <p:pic>
        <p:nvPicPr>
          <p:cNvPr id="33" name="Graphic 32" descr="Internet with solid fill">
            <a:extLst>
              <a:ext uri="{FF2B5EF4-FFF2-40B4-BE49-F238E27FC236}">
                <a16:creationId xmlns:a16="http://schemas.microsoft.com/office/drawing/2014/main" id="{B041D021-D52F-8345-DC75-21516D04163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17848" y="4331261"/>
            <a:ext cx="914400" cy="914400"/>
          </a:xfrm>
          <a:prstGeom prst="rect">
            <a:avLst/>
          </a:prstGeom>
        </p:spPr>
      </p:pic>
      <p:pic>
        <p:nvPicPr>
          <p:cNvPr id="34" name="Graphic 33" descr="Internet with solid fill">
            <a:extLst>
              <a:ext uri="{FF2B5EF4-FFF2-40B4-BE49-F238E27FC236}">
                <a16:creationId xmlns:a16="http://schemas.microsoft.com/office/drawing/2014/main" id="{C079E2AE-AD0C-E1C4-EBE0-CA346F73803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17848" y="5548609"/>
            <a:ext cx="914400" cy="914400"/>
          </a:xfrm>
          <a:prstGeom prst="rect">
            <a:avLst/>
          </a:prstGeom>
        </p:spPr>
      </p:pic>
      <p:cxnSp>
        <p:nvCxnSpPr>
          <p:cNvPr id="35" name="Straight Arrow Connector 34">
            <a:extLst>
              <a:ext uri="{FF2B5EF4-FFF2-40B4-BE49-F238E27FC236}">
                <a16:creationId xmlns:a16="http://schemas.microsoft.com/office/drawing/2014/main" id="{277CFEE1-6BD5-778F-BB64-8C1265344F4C}"/>
              </a:ext>
            </a:extLst>
          </p:cNvPr>
          <p:cNvCxnSpPr>
            <a:cxnSpLocks/>
          </p:cNvCxnSpPr>
          <p:nvPr/>
        </p:nvCxnSpPr>
        <p:spPr>
          <a:xfrm>
            <a:off x="6131473" y="5576128"/>
            <a:ext cx="232466" cy="47350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6591962A-D92C-95A6-7A66-F6A143DDE640}"/>
              </a:ext>
            </a:extLst>
          </p:cNvPr>
          <p:cNvCxnSpPr>
            <a:cxnSpLocks/>
          </p:cNvCxnSpPr>
          <p:nvPr/>
        </p:nvCxnSpPr>
        <p:spPr>
          <a:xfrm flipV="1">
            <a:off x="5957745" y="4760142"/>
            <a:ext cx="422037" cy="3554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1FD3F5DC-36A4-2B47-0FF0-6FAC38701AB5}"/>
              </a:ext>
            </a:extLst>
          </p:cNvPr>
          <p:cNvSpPr txBox="1"/>
          <p:nvPr/>
        </p:nvSpPr>
        <p:spPr>
          <a:xfrm>
            <a:off x="344914" y="6261459"/>
            <a:ext cx="6303825" cy="261610"/>
          </a:xfrm>
          <a:prstGeom prst="rect">
            <a:avLst/>
          </a:prstGeom>
          <a:noFill/>
        </p:spPr>
        <p:txBody>
          <a:bodyPr wrap="square" rtlCol="0">
            <a:spAutoFit/>
          </a:bodyPr>
          <a:lstStyle/>
          <a:p>
            <a:r>
              <a:rPr lang="en-US" sz="1100" dirty="0"/>
              <a:t>Lähde: </a:t>
            </a:r>
            <a:r>
              <a:rPr lang="en-US" sz="1100" dirty="0">
                <a:hlinkClick r:id="rId16"/>
              </a:rPr>
              <a:t>https://www.paloaltonetworks.com/cyberpedia/what-is-a-network-firewall</a:t>
            </a:r>
            <a:r>
              <a:rPr lang="en-US" sz="1100" dirty="0"/>
              <a:t>, </a:t>
            </a:r>
            <a:r>
              <a:rPr lang="en-US" sz="1100" dirty="0" err="1"/>
              <a:t>viitattu</a:t>
            </a:r>
            <a:r>
              <a:rPr lang="en-US" sz="1100" dirty="0"/>
              <a:t> 19.12.2024</a:t>
            </a:r>
            <a:endParaRPr lang="en-FI" sz="1100" dirty="0"/>
          </a:p>
        </p:txBody>
      </p:sp>
      <p:sp>
        <p:nvSpPr>
          <p:cNvPr id="3" name="TextBox 2">
            <a:extLst>
              <a:ext uri="{FF2B5EF4-FFF2-40B4-BE49-F238E27FC236}">
                <a16:creationId xmlns:a16="http://schemas.microsoft.com/office/drawing/2014/main" id="{44EC8A16-9D71-5810-4165-1A03CD0B67D2}"/>
              </a:ext>
            </a:extLst>
          </p:cNvPr>
          <p:cNvSpPr txBox="1"/>
          <p:nvPr/>
        </p:nvSpPr>
        <p:spPr>
          <a:xfrm>
            <a:off x="6962120" y="3944190"/>
            <a:ext cx="2994486" cy="369332"/>
          </a:xfrm>
          <a:prstGeom prst="rect">
            <a:avLst/>
          </a:prstGeom>
          <a:noFill/>
        </p:spPr>
        <p:txBody>
          <a:bodyPr wrap="square" rtlCol="0">
            <a:spAutoFit/>
          </a:bodyPr>
          <a:lstStyle/>
          <a:p>
            <a:pPr algn="ctr"/>
            <a:r>
              <a:rPr lang="en-US" dirty="0" err="1"/>
              <a:t>Esimerkkejä</a:t>
            </a:r>
            <a:r>
              <a:rPr lang="en-US" dirty="0"/>
              <a:t> </a:t>
            </a:r>
            <a:r>
              <a:rPr lang="en-US" dirty="0" err="1"/>
              <a:t>muista</a:t>
            </a:r>
            <a:r>
              <a:rPr lang="en-US" dirty="0"/>
              <a:t> </a:t>
            </a:r>
            <a:r>
              <a:rPr lang="en-US" dirty="0" err="1"/>
              <a:t>verkoista</a:t>
            </a:r>
            <a:r>
              <a:rPr lang="en-US" dirty="0"/>
              <a:t>:</a:t>
            </a:r>
            <a:endParaRPr lang="en-FI" dirty="0"/>
          </a:p>
        </p:txBody>
      </p:sp>
      <p:sp>
        <p:nvSpPr>
          <p:cNvPr id="5" name="TextBox 4">
            <a:extLst>
              <a:ext uri="{FF2B5EF4-FFF2-40B4-BE49-F238E27FC236}">
                <a16:creationId xmlns:a16="http://schemas.microsoft.com/office/drawing/2014/main" id="{6E0102E4-13E0-524E-5FF1-A3FE8C78509A}"/>
              </a:ext>
            </a:extLst>
          </p:cNvPr>
          <p:cNvSpPr txBox="1"/>
          <p:nvPr/>
        </p:nvSpPr>
        <p:spPr>
          <a:xfrm>
            <a:off x="612949" y="3967261"/>
            <a:ext cx="3466682" cy="369332"/>
          </a:xfrm>
          <a:prstGeom prst="rect">
            <a:avLst/>
          </a:prstGeom>
          <a:noFill/>
        </p:spPr>
        <p:txBody>
          <a:bodyPr wrap="square" rtlCol="0">
            <a:spAutoFit/>
          </a:bodyPr>
          <a:lstStyle/>
          <a:p>
            <a:pPr algn="ctr"/>
            <a:r>
              <a:rPr lang="en-US" dirty="0" err="1"/>
              <a:t>Esimerkki</a:t>
            </a:r>
            <a:r>
              <a:rPr lang="en-US" dirty="0"/>
              <a:t> </a:t>
            </a:r>
            <a:r>
              <a:rPr lang="en-US" dirty="0" err="1"/>
              <a:t>oman</a:t>
            </a:r>
            <a:r>
              <a:rPr lang="en-US" dirty="0"/>
              <a:t> </a:t>
            </a:r>
            <a:r>
              <a:rPr lang="en-US" dirty="0" err="1"/>
              <a:t>yrityksen</a:t>
            </a:r>
            <a:r>
              <a:rPr lang="en-US" dirty="0"/>
              <a:t> </a:t>
            </a:r>
            <a:r>
              <a:rPr lang="en-US" dirty="0" err="1"/>
              <a:t>verkosta</a:t>
            </a:r>
            <a:r>
              <a:rPr lang="en-US" dirty="0"/>
              <a:t>:</a:t>
            </a:r>
            <a:endParaRPr lang="en-FI" dirty="0"/>
          </a:p>
        </p:txBody>
      </p:sp>
    </p:spTree>
    <p:extLst>
      <p:ext uri="{BB962C8B-B14F-4D97-AF65-F5344CB8AC3E}">
        <p14:creationId xmlns:p14="http://schemas.microsoft.com/office/powerpoint/2010/main" val="3820846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normAutofit fontScale="77500" lnSpcReduction="20000"/>
          </a:bodyPr>
          <a:lstStyle/>
          <a:p>
            <a:r>
              <a:rPr lang="en-US" dirty="0" err="1"/>
              <a:t>Verkkokuva</a:t>
            </a:r>
            <a:r>
              <a:rPr lang="en-US" dirty="0"/>
              <a:t> </a:t>
            </a:r>
            <a:r>
              <a:rPr lang="en-US" dirty="0" err="1"/>
              <a:t>esimerkki</a:t>
            </a:r>
            <a:br>
              <a:rPr lang="en-US" dirty="0"/>
            </a:br>
            <a:r>
              <a:rPr lang="en-US" dirty="0"/>
              <a:t>(1/6)</a:t>
            </a:r>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2"/>
            <a:ext cx="3415239" cy="3771627"/>
          </a:xfrm>
        </p:spPr>
        <p:txBody>
          <a:bodyPr>
            <a:normAutofit lnSpcReduction="10000"/>
          </a:bodyPr>
          <a:lstStyle/>
          <a:p>
            <a:r>
              <a:rPr lang="fi-FI" dirty="0"/>
              <a:t>Tässä yksinkertaistettu esimerkki, kuinka laitteet ja verkot saattavat olla liitetty toisiinsa.</a:t>
            </a:r>
          </a:p>
          <a:p>
            <a:r>
              <a:rPr lang="fi-FI" dirty="0" err="1">
                <a:solidFill>
                  <a:schemeClr val="bg1"/>
                </a:solidFill>
                <a:highlight>
                  <a:srgbClr val="FF0000"/>
                </a:highlight>
              </a:rPr>
              <a:t>Remedium</a:t>
            </a:r>
            <a:r>
              <a:rPr lang="fi-FI" dirty="0"/>
              <a:t> on tässä esimerkissä kuvitteellinen sairaala, jonka sisäverkossa toimii myös kiinteistöautomaatiota ja kolmansien osapuolien laitteita, kuten mini kioskeja</a:t>
            </a:r>
          </a:p>
        </p:txBody>
      </p:sp>
      <p:pic>
        <p:nvPicPr>
          <p:cNvPr id="3" name="Picture 2">
            <a:extLst>
              <a:ext uri="{FF2B5EF4-FFF2-40B4-BE49-F238E27FC236}">
                <a16:creationId xmlns:a16="http://schemas.microsoft.com/office/drawing/2014/main" id="{9E7A2A61-7CB9-B559-4EC3-CC4976632C58}"/>
              </a:ext>
            </a:extLst>
          </p:cNvPr>
          <p:cNvPicPr>
            <a:picLocks noChangeAspect="1"/>
          </p:cNvPicPr>
          <p:nvPr/>
        </p:nvPicPr>
        <p:blipFill>
          <a:blip r:embed="rId3"/>
          <a:stretch>
            <a:fillRect/>
          </a:stretch>
        </p:blipFill>
        <p:spPr>
          <a:xfrm>
            <a:off x="4462112" y="439622"/>
            <a:ext cx="7254266" cy="6021468"/>
          </a:xfrm>
          <a:prstGeom prst="rect">
            <a:avLst/>
          </a:prstGeom>
        </p:spPr>
      </p:pic>
      <p:sp>
        <p:nvSpPr>
          <p:cNvPr id="2" name="Rectangle 1">
            <a:extLst>
              <a:ext uri="{FF2B5EF4-FFF2-40B4-BE49-F238E27FC236}">
                <a16:creationId xmlns:a16="http://schemas.microsoft.com/office/drawing/2014/main" id="{CD671AF7-A435-FEE8-4271-815936D00AD2}"/>
              </a:ext>
            </a:extLst>
          </p:cNvPr>
          <p:cNvSpPr/>
          <p:nvPr/>
        </p:nvSpPr>
        <p:spPr>
          <a:xfrm>
            <a:off x="9157960" y="2903744"/>
            <a:ext cx="1207566" cy="31410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Rectangle 3">
            <a:extLst>
              <a:ext uri="{FF2B5EF4-FFF2-40B4-BE49-F238E27FC236}">
                <a16:creationId xmlns:a16="http://schemas.microsoft.com/office/drawing/2014/main" id="{52A677C2-A7F1-949A-427F-9802083EFA9A}"/>
              </a:ext>
            </a:extLst>
          </p:cNvPr>
          <p:cNvSpPr/>
          <p:nvPr/>
        </p:nvSpPr>
        <p:spPr>
          <a:xfrm>
            <a:off x="6096000" y="1088904"/>
            <a:ext cx="786431" cy="2269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620358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AEDE0-BC10-BFED-EDC4-3B70605BCFB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8502270-DE22-7138-E9E2-FA34CC55812A}"/>
              </a:ext>
            </a:extLst>
          </p:cNvPr>
          <p:cNvSpPr>
            <a:spLocks noGrp="1"/>
          </p:cNvSpPr>
          <p:nvPr>
            <p:ph type="title"/>
          </p:nvPr>
        </p:nvSpPr>
        <p:spPr>
          <a:xfrm>
            <a:off x="772065" y="906356"/>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84AB0A6E-5572-055D-2410-D9CC55F045D1}"/>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389C9A02-269E-A83C-564A-DD01FCC75952}"/>
              </a:ext>
            </a:extLst>
          </p:cNvPr>
          <p:cNvSpPr>
            <a:spLocks noGrp="1"/>
          </p:cNvSpPr>
          <p:nvPr>
            <p:ph type="subTitle" idx="1"/>
          </p:nvPr>
        </p:nvSpPr>
        <p:spPr>
          <a:xfrm>
            <a:off x="772065" y="1738262"/>
            <a:ext cx="10511286" cy="648072"/>
          </a:xfrm>
        </p:spPr>
        <p:txBody>
          <a:bodyPr>
            <a:normAutofit fontScale="77500" lnSpcReduction="20000"/>
          </a:bodyPr>
          <a:lstStyle/>
          <a:p>
            <a:r>
              <a:rPr lang="en-US" dirty="0" err="1"/>
              <a:t>Verkkokuva</a:t>
            </a:r>
            <a:r>
              <a:rPr lang="en-US" dirty="0"/>
              <a:t> </a:t>
            </a:r>
            <a:r>
              <a:rPr lang="en-US" dirty="0" err="1"/>
              <a:t>esimerkki</a:t>
            </a:r>
            <a:br>
              <a:rPr lang="en-US" dirty="0"/>
            </a:br>
            <a:r>
              <a:rPr lang="en-US" dirty="0"/>
              <a:t>(2/6)</a:t>
            </a:r>
          </a:p>
        </p:txBody>
      </p:sp>
      <p:sp>
        <p:nvSpPr>
          <p:cNvPr id="22" name="Text Placeholder 5">
            <a:extLst>
              <a:ext uri="{FF2B5EF4-FFF2-40B4-BE49-F238E27FC236}">
                <a16:creationId xmlns:a16="http://schemas.microsoft.com/office/drawing/2014/main" id="{21558638-A781-27A8-E521-067635824866}"/>
              </a:ext>
            </a:extLst>
          </p:cNvPr>
          <p:cNvSpPr>
            <a:spLocks noGrp="1"/>
          </p:cNvSpPr>
          <p:nvPr>
            <p:ph type="body" idx="12"/>
          </p:nvPr>
        </p:nvSpPr>
        <p:spPr>
          <a:xfrm>
            <a:off x="768550" y="2615213"/>
            <a:ext cx="3415239" cy="2803128"/>
          </a:xfrm>
        </p:spPr>
        <p:txBody>
          <a:bodyPr>
            <a:normAutofit/>
          </a:bodyPr>
          <a:lstStyle/>
          <a:p>
            <a:r>
              <a:rPr lang="fi-FI" dirty="0">
                <a:solidFill>
                  <a:schemeClr val="bg1"/>
                </a:solidFill>
                <a:highlight>
                  <a:srgbClr val="0000FF"/>
                </a:highlight>
              </a:rPr>
              <a:t>Siniset tiilimuurit </a:t>
            </a:r>
            <a:r>
              <a:rPr lang="fi-FI" dirty="0"/>
              <a:t>esittävät eri verkko-osioiden välisiä palomuureja </a:t>
            </a:r>
            <a:br>
              <a:rPr lang="fi-FI" dirty="0"/>
            </a:br>
            <a:r>
              <a:rPr lang="fi-FI" dirty="0"/>
              <a:t>(tai reitittimiä)</a:t>
            </a:r>
          </a:p>
          <a:p>
            <a:r>
              <a:rPr lang="fi-FI" dirty="0"/>
              <a:t>Kuvan </a:t>
            </a:r>
            <a:r>
              <a:rPr lang="fi-FI" dirty="0">
                <a:highlight>
                  <a:srgbClr val="C0C0C0"/>
                </a:highlight>
              </a:rPr>
              <a:t>valkoiset laatikot </a:t>
            </a:r>
            <a:r>
              <a:rPr lang="fi-FI" dirty="0"/>
              <a:t>ovat omia loogisia kokonaisuuksia</a:t>
            </a:r>
          </a:p>
          <a:p>
            <a:endParaRPr lang="fi-FI" dirty="0"/>
          </a:p>
        </p:txBody>
      </p:sp>
      <p:pic>
        <p:nvPicPr>
          <p:cNvPr id="3" name="Picture 2">
            <a:extLst>
              <a:ext uri="{FF2B5EF4-FFF2-40B4-BE49-F238E27FC236}">
                <a16:creationId xmlns:a16="http://schemas.microsoft.com/office/drawing/2014/main" id="{17D477FF-24B6-8178-21C6-6338B1217B5F}"/>
              </a:ext>
            </a:extLst>
          </p:cNvPr>
          <p:cNvPicPr>
            <a:picLocks noChangeAspect="1"/>
          </p:cNvPicPr>
          <p:nvPr/>
        </p:nvPicPr>
        <p:blipFill>
          <a:blip r:embed="rId3"/>
          <a:stretch>
            <a:fillRect/>
          </a:stretch>
        </p:blipFill>
        <p:spPr>
          <a:xfrm>
            <a:off x="4462112" y="439622"/>
            <a:ext cx="7254266" cy="6021468"/>
          </a:xfrm>
          <a:prstGeom prst="rect">
            <a:avLst/>
          </a:prstGeom>
        </p:spPr>
      </p:pic>
      <p:sp>
        <p:nvSpPr>
          <p:cNvPr id="2" name="Oval 1">
            <a:extLst>
              <a:ext uri="{FF2B5EF4-FFF2-40B4-BE49-F238E27FC236}">
                <a16:creationId xmlns:a16="http://schemas.microsoft.com/office/drawing/2014/main" id="{CD5CDE2E-4782-AD9A-1EB9-BA022CC45A8F}"/>
              </a:ext>
            </a:extLst>
          </p:cNvPr>
          <p:cNvSpPr/>
          <p:nvPr/>
        </p:nvSpPr>
        <p:spPr>
          <a:xfrm>
            <a:off x="7978315" y="2450034"/>
            <a:ext cx="949300" cy="86553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Oval 3">
            <a:extLst>
              <a:ext uri="{FF2B5EF4-FFF2-40B4-BE49-F238E27FC236}">
                <a16:creationId xmlns:a16="http://schemas.microsoft.com/office/drawing/2014/main" id="{D93CFECF-9C3E-CDA8-D56F-6F2940C5864F}"/>
              </a:ext>
            </a:extLst>
          </p:cNvPr>
          <p:cNvSpPr/>
          <p:nvPr/>
        </p:nvSpPr>
        <p:spPr>
          <a:xfrm>
            <a:off x="6263435" y="1313896"/>
            <a:ext cx="465433" cy="42436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15" name="Straight Arrow Connector 14">
            <a:extLst>
              <a:ext uri="{FF2B5EF4-FFF2-40B4-BE49-F238E27FC236}">
                <a16:creationId xmlns:a16="http://schemas.microsoft.com/office/drawing/2014/main" id="{825E30DC-D537-8B8E-715B-314EFECCC9D7}"/>
              </a:ext>
            </a:extLst>
          </p:cNvPr>
          <p:cNvCxnSpPr>
            <a:cxnSpLocks/>
          </p:cNvCxnSpPr>
          <p:nvPr/>
        </p:nvCxnSpPr>
        <p:spPr>
          <a:xfrm flipV="1">
            <a:off x="3218426" y="1638520"/>
            <a:ext cx="3080485" cy="11447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43EDE7-5490-4C23-D16F-44DC1B810CAE}"/>
              </a:ext>
            </a:extLst>
          </p:cNvPr>
          <p:cNvCxnSpPr>
            <a:cxnSpLocks/>
            <a:endCxn id="2" idx="2"/>
          </p:cNvCxnSpPr>
          <p:nvPr/>
        </p:nvCxnSpPr>
        <p:spPr>
          <a:xfrm>
            <a:off x="3182950" y="2783265"/>
            <a:ext cx="4795365" cy="9953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CBEE5FB-2B70-CCC3-5F28-CB837261745F}"/>
              </a:ext>
            </a:extLst>
          </p:cNvPr>
          <p:cNvCxnSpPr/>
          <p:nvPr/>
        </p:nvCxnSpPr>
        <p:spPr>
          <a:xfrm flipV="1">
            <a:off x="3880965" y="3429000"/>
            <a:ext cx="1430931" cy="9754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12FBDB-CBB5-4FB3-D105-70F3D6C9B5C6}"/>
              </a:ext>
            </a:extLst>
          </p:cNvPr>
          <p:cNvCxnSpPr>
            <a:cxnSpLocks/>
          </p:cNvCxnSpPr>
          <p:nvPr/>
        </p:nvCxnSpPr>
        <p:spPr>
          <a:xfrm>
            <a:off x="3880965" y="4404476"/>
            <a:ext cx="991182" cy="2288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A81D473-1608-09BD-E158-299739ECB534}"/>
              </a:ext>
            </a:extLst>
          </p:cNvPr>
          <p:cNvCxnSpPr>
            <a:cxnSpLocks/>
          </p:cNvCxnSpPr>
          <p:nvPr/>
        </p:nvCxnSpPr>
        <p:spPr>
          <a:xfrm>
            <a:off x="3880965" y="4399828"/>
            <a:ext cx="991182" cy="14512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08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12546-5DB1-6F0F-1E32-295756FDCBC3}"/>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208F871-BFB9-05D8-CBF5-6D71676B3A07}"/>
              </a:ext>
            </a:extLst>
          </p:cNvPr>
          <p:cNvSpPr>
            <a:spLocks noGrp="1"/>
          </p:cNvSpPr>
          <p:nvPr>
            <p:ph type="title"/>
          </p:nvPr>
        </p:nvSpPr>
        <p:spPr>
          <a:xfrm>
            <a:off x="772065" y="906356"/>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F63A43F9-B9DA-D29F-A478-9E0ADC3A6CE4}"/>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8B059F8E-C596-D3C0-E945-3183292C8992}"/>
              </a:ext>
            </a:extLst>
          </p:cNvPr>
          <p:cNvSpPr>
            <a:spLocks noGrp="1"/>
          </p:cNvSpPr>
          <p:nvPr>
            <p:ph type="subTitle" idx="1"/>
          </p:nvPr>
        </p:nvSpPr>
        <p:spPr>
          <a:xfrm>
            <a:off x="772065" y="1738262"/>
            <a:ext cx="10511286" cy="648072"/>
          </a:xfrm>
        </p:spPr>
        <p:txBody>
          <a:bodyPr>
            <a:normAutofit fontScale="77500" lnSpcReduction="20000"/>
          </a:bodyPr>
          <a:lstStyle/>
          <a:p>
            <a:r>
              <a:rPr lang="en-US" dirty="0" err="1"/>
              <a:t>Verkkokuva</a:t>
            </a:r>
            <a:r>
              <a:rPr lang="en-US" dirty="0"/>
              <a:t> </a:t>
            </a:r>
            <a:r>
              <a:rPr lang="en-US" dirty="0" err="1"/>
              <a:t>esimerkki</a:t>
            </a:r>
            <a:br>
              <a:rPr lang="en-US" dirty="0"/>
            </a:br>
            <a:r>
              <a:rPr lang="en-US" dirty="0"/>
              <a:t>(3/6)</a:t>
            </a:r>
          </a:p>
        </p:txBody>
      </p:sp>
      <p:sp>
        <p:nvSpPr>
          <p:cNvPr id="22" name="Text Placeholder 5">
            <a:extLst>
              <a:ext uri="{FF2B5EF4-FFF2-40B4-BE49-F238E27FC236}">
                <a16:creationId xmlns:a16="http://schemas.microsoft.com/office/drawing/2014/main" id="{4269D792-DA66-33FC-039B-DD88C42100A8}"/>
              </a:ext>
            </a:extLst>
          </p:cNvPr>
          <p:cNvSpPr>
            <a:spLocks noGrp="1"/>
          </p:cNvSpPr>
          <p:nvPr>
            <p:ph type="body" idx="12"/>
          </p:nvPr>
        </p:nvSpPr>
        <p:spPr>
          <a:xfrm>
            <a:off x="768550" y="2615212"/>
            <a:ext cx="3415239" cy="3336431"/>
          </a:xfrm>
        </p:spPr>
        <p:txBody>
          <a:bodyPr>
            <a:normAutofit/>
          </a:bodyPr>
          <a:lstStyle/>
          <a:p>
            <a:r>
              <a:rPr lang="fi-FI" dirty="0"/>
              <a:t>Joillakin pilvipalveluilla kuten </a:t>
            </a:r>
            <a:r>
              <a:rPr lang="fi-FI" dirty="0">
                <a:solidFill>
                  <a:schemeClr val="bg1"/>
                </a:solidFill>
                <a:highlight>
                  <a:srgbClr val="800080"/>
                </a:highlight>
              </a:rPr>
              <a:t>Microsoft Office 365</a:t>
            </a:r>
            <a:r>
              <a:rPr lang="fi-FI" dirty="0">
                <a:solidFill>
                  <a:schemeClr val="bg1"/>
                </a:solidFill>
              </a:rPr>
              <a:t> </a:t>
            </a:r>
            <a:r>
              <a:rPr lang="fi-FI" dirty="0"/>
              <a:t>palvelulla on omat eristetyt osiot eri yrityksille tai yrityskokonaisuuksille, tämä ei kuitenkaan päde kaikkiin pilvipalveluihin, älä pidä tätä oletusarvona.</a:t>
            </a:r>
          </a:p>
        </p:txBody>
      </p:sp>
      <p:pic>
        <p:nvPicPr>
          <p:cNvPr id="3" name="Picture 2">
            <a:extLst>
              <a:ext uri="{FF2B5EF4-FFF2-40B4-BE49-F238E27FC236}">
                <a16:creationId xmlns:a16="http://schemas.microsoft.com/office/drawing/2014/main" id="{AE0B6AF2-B369-5DA2-E30B-BA401F7C2AE3}"/>
              </a:ext>
            </a:extLst>
          </p:cNvPr>
          <p:cNvPicPr>
            <a:picLocks noChangeAspect="1"/>
          </p:cNvPicPr>
          <p:nvPr/>
        </p:nvPicPr>
        <p:blipFill>
          <a:blip r:embed="rId3"/>
          <a:stretch>
            <a:fillRect/>
          </a:stretch>
        </p:blipFill>
        <p:spPr>
          <a:xfrm>
            <a:off x="4462112" y="439622"/>
            <a:ext cx="7254266" cy="6021468"/>
          </a:xfrm>
          <a:prstGeom prst="rect">
            <a:avLst/>
          </a:prstGeom>
        </p:spPr>
      </p:pic>
      <p:sp>
        <p:nvSpPr>
          <p:cNvPr id="2" name="Rectangle 1">
            <a:extLst>
              <a:ext uri="{FF2B5EF4-FFF2-40B4-BE49-F238E27FC236}">
                <a16:creationId xmlns:a16="http://schemas.microsoft.com/office/drawing/2014/main" id="{1F91BAB9-B861-7DF0-B4F9-7772FEDD8CC6}"/>
              </a:ext>
            </a:extLst>
          </p:cNvPr>
          <p:cNvSpPr/>
          <p:nvPr/>
        </p:nvSpPr>
        <p:spPr>
          <a:xfrm>
            <a:off x="6037832" y="495591"/>
            <a:ext cx="1563554" cy="1158705"/>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5" name="Straight Arrow Connector 4">
            <a:extLst>
              <a:ext uri="{FF2B5EF4-FFF2-40B4-BE49-F238E27FC236}">
                <a16:creationId xmlns:a16="http://schemas.microsoft.com/office/drawing/2014/main" id="{0E19035A-C80C-BB46-84BF-CC5BC81C44FA}"/>
              </a:ext>
            </a:extLst>
          </p:cNvPr>
          <p:cNvCxnSpPr/>
          <p:nvPr/>
        </p:nvCxnSpPr>
        <p:spPr>
          <a:xfrm flipV="1">
            <a:off x="3748342" y="1305289"/>
            <a:ext cx="2463994" cy="17869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14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76B8E-F6DC-F354-5A72-37C162832D3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E9AFFBA-15BD-17CA-0870-4BA53F91DBCB}"/>
              </a:ext>
            </a:extLst>
          </p:cNvPr>
          <p:cNvSpPr>
            <a:spLocks noGrp="1"/>
          </p:cNvSpPr>
          <p:nvPr>
            <p:ph type="title"/>
          </p:nvPr>
        </p:nvSpPr>
        <p:spPr>
          <a:xfrm>
            <a:off x="772065" y="906356"/>
            <a:ext cx="10511286" cy="818927"/>
          </a:xfrm>
        </p:spPr>
        <p:txBody>
          <a:bodyPr/>
          <a:lstStyle/>
          <a:p>
            <a:r>
              <a:rPr lang="en-US" dirty="0" err="1"/>
              <a:t>Älylaitteet</a:t>
            </a:r>
            <a:endParaRPr lang="en-US" dirty="0"/>
          </a:p>
        </p:txBody>
      </p:sp>
      <p:sp>
        <p:nvSpPr>
          <p:cNvPr id="20" name="Subtitle 4">
            <a:extLst>
              <a:ext uri="{FF2B5EF4-FFF2-40B4-BE49-F238E27FC236}">
                <a16:creationId xmlns:a16="http://schemas.microsoft.com/office/drawing/2014/main" id="{77801765-1C62-3531-5C7E-55FA84EC3D9B}"/>
              </a:ext>
            </a:extLst>
          </p:cNvPr>
          <p:cNvSpPr>
            <a:spLocks noGrp="1"/>
          </p:cNvSpPr>
          <p:nvPr>
            <p:ph type="subTitle" idx="1"/>
          </p:nvPr>
        </p:nvSpPr>
        <p:spPr>
          <a:xfrm>
            <a:off x="772065" y="1738262"/>
            <a:ext cx="10511286" cy="648072"/>
          </a:xfrm>
        </p:spPr>
        <p:txBody>
          <a:bodyPr>
            <a:normAutofit fontScale="77500" lnSpcReduction="20000"/>
          </a:bodyPr>
          <a:lstStyle/>
          <a:p>
            <a:r>
              <a:rPr lang="en-US" dirty="0" err="1"/>
              <a:t>Verkkokuva</a:t>
            </a:r>
            <a:r>
              <a:rPr lang="en-US" dirty="0"/>
              <a:t> </a:t>
            </a:r>
            <a:r>
              <a:rPr lang="en-US" dirty="0" err="1"/>
              <a:t>esimerkki</a:t>
            </a:r>
            <a:br>
              <a:rPr lang="en-US" dirty="0"/>
            </a:br>
            <a:r>
              <a:rPr lang="en-US" dirty="0"/>
              <a:t>(4/6)</a:t>
            </a:r>
          </a:p>
        </p:txBody>
      </p:sp>
      <p:sp>
        <p:nvSpPr>
          <p:cNvPr id="22" name="Text Placeholder 5">
            <a:extLst>
              <a:ext uri="{FF2B5EF4-FFF2-40B4-BE49-F238E27FC236}">
                <a16:creationId xmlns:a16="http://schemas.microsoft.com/office/drawing/2014/main" id="{6D1DCCEF-76A8-90D6-78CD-3682E1F71098}"/>
              </a:ext>
            </a:extLst>
          </p:cNvPr>
          <p:cNvSpPr>
            <a:spLocks noGrp="1"/>
          </p:cNvSpPr>
          <p:nvPr>
            <p:ph type="body" idx="12"/>
          </p:nvPr>
        </p:nvSpPr>
        <p:spPr>
          <a:xfrm>
            <a:off x="768550" y="2615212"/>
            <a:ext cx="3415239" cy="3778608"/>
          </a:xfrm>
        </p:spPr>
        <p:txBody>
          <a:bodyPr>
            <a:normAutofit fontScale="92500"/>
          </a:bodyPr>
          <a:lstStyle/>
          <a:p>
            <a:r>
              <a:rPr lang="fi-FI" dirty="0">
                <a:solidFill>
                  <a:schemeClr val="bg1"/>
                </a:solidFill>
                <a:highlight>
                  <a:srgbClr val="008000"/>
                </a:highlight>
              </a:rPr>
              <a:t>Sisäiset tietojärjestelmät </a:t>
            </a:r>
            <a:r>
              <a:rPr lang="fi-FI" dirty="0"/>
              <a:t>ovat useimmiten omassa eristetyssä ympäristössänsä tietoliikenteen näkökulmasta. </a:t>
            </a:r>
          </a:p>
          <a:p>
            <a:pPr lvl="1"/>
            <a:r>
              <a:rPr lang="fi-FI" dirty="0"/>
              <a:t>Osa niistä saattaa kommunikoida ulkomaailmaan</a:t>
            </a:r>
          </a:p>
          <a:p>
            <a:pPr lvl="1"/>
            <a:r>
              <a:rPr lang="fi-FI" dirty="0"/>
              <a:t>Osa pitää tietonsa vain yrityksen sisässä</a:t>
            </a:r>
          </a:p>
          <a:p>
            <a:pPr lvl="1"/>
            <a:r>
              <a:rPr lang="fi-FI" dirty="0"/>
              <a:t>Usein näille osille on omat eristetyt verkkonsa</a:t>
            </a:r>
          </a:p>
        </p:txBody>
      </p:sp>
      <p:pic>
        <p:nvPicPr>
          <p:cNvPr id="3" name="Picture 2">
            <a:extLst>
              <a:ext uri="{FF2B5EF4-FFF2-40B4-BE49-F238E27FC236}">
                <a16:creationId xmlns:a16="http://schemas.microsoft.com/office/drawing/2014/main" id="{145F2AB3-3CE8-A054-F169-2B88D8CBEEFA}"/>
              </a:ext>
            </a:extLst>
          </p:cNvPr>
          <p:cNvPicPr>
            <a:picLocks noChangeAspect="1"/>
          </p:cNvPicPr>
          <p:nvPr/>
        </p:nvPicPr>
        <p:blipFill>
          <a:blip r:embed="rId3"/>
          <a:stretch>
            <a:fillRect/>
          </a:stretch>
        </p:blipFill>
        <p:spPr>
          <a:xfrm>
            <a:off x="4462112" y="439622"/>
            <a:ext cx="7254266" cy="6021468"/>
          </a:xfrm>
          <a:prstGeom prst="rect">
            <a:avLst/>
          </a:prstGeom>
        </p:spPr>
      </p:pic>
      <p:sp>
        <p:nvSpPr>
          <p:cNvPr id="4" name="Rectangle 3">
            <a:extLst>
              <a:ext uri="{FF2B5EF4-FFF2-40B4-BE49-F238E27FC236}">
                <a16:creationId xmlns:a16="http://schemas.microsoft.com/office/drawing/2014/main" id="{B30C6460-CCD6-E72E-930C-955B237F3620}"/>
              </a:ext>
            </a:extLst>
          </p:cNvPr>
          <p:cNvSpPr/>
          <p:nvPr/>
        </p:nvSpPr>
        <p:spPr>
          <a:xfrm>
            <a:off x="9269643" y="4160171"/>
            <a:ext cx="2296470" cy="1026082"/>
          </a:xfrm>
          <a:prstGeom prst="rect">
            <a:avLst/>
          </a:prstGeom>
          <a:noFill/>
          <a:ln w="57150">
            <a:solidFill>
              <a:srgbClr val="00B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FI"/>
          </a:p>
        </p:txBody>
      </p:sp>
      <p:cxnSp>
        <p:nvCxnSpPr>
          <p:cNvPr id="7" name="Connector: Curved 6">
            <a:extLst>
              <a:ext uri="{FF2B5EF4-FFF2-40B4-BE49-F238E27FC236}">
                <a16:creationId xmlns:a16="http://schemas.microsoft.com/office/drawing/2014/main" id="{ECD2ECD6-58F9-8927-6D2A-56C410350C9D}"/>
              </a:ext>
            </a:extLst>
          </p:cNvPr>
          <p:cNvCxnSpPr/>
          <p:nvPr/>
        </p:nvCxnSpPr>
        <p:spPr>
          <a:xfrm rot="10800000">
            <a:off x="6742827" y="1291328"/>
            <a:ext cx="3566858" cy="3483096"/>
          </a:xfrm>
          <a:prstGeom prst="curvedConnector3">
            <a:avLst>
              <a:gd name="adj1" fmla="val 52348"/>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0F8318-73B4-9C06-D9B2-98CA00BD4447}"/>
              </a:ext>
            </a:extLst>
          </p:cNvPr>
          <p:cNvCxnSpPr/>
          <p:nvPr/>
        </p:nvCxnSpPr>
        <p:spPr>
          <a:xfrm>
            <a:off x="3748342" y="2778101"/>
            <a:ext cx="5472440" cy="19474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135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FBC11-D360-A570-2E18-352A56ED702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9EC4DE7-A6A3-5023-D79E-6E417B5D77DD}"/>
              </a:ext>
            </a:extLst>
          </p:cNvPr>
          <p:cNvSpPr>
            <a:spLocks noGrp="1"/>
          </p:cNvSpPr>
          <p:nvPr>
            <p:ph type="title"/>
          </p:nvPr>
        </p:nvSpPr>
        <p:spPr>
          <a:xfrm>
            <a:off x="772065" y="906356"/>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CE259C2A-DD08-84DD-8766-840944F0397B}"/>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1F4DAFB4-6089-8CD2-B37B-437331299D6C}"/>
              </a:ext>
            </a:extLst>
          </p:cNvPr>
          <p:cNvSpPr>
            <a:spLocks noGrp="1"/>
          </p:cNvSpPr>
          <p:nvPr>
            <p:ph type="subTitle" idx="1"/>
          </p:nvPr>
        </p:nvSpPr>
        <p:spPr>
          <a:xfrm>
            <a:off x="772065" y="1738262"/>
            <a:ext cx="10511286" cy="648072"/>
          </a:xfrm>
        </p:spPr>
        <p:txBody>
          <a:bodyPr>
            <a:normAutofit fontScale="77500" lnSpcReduction="20000"/>
          </a:bodyPr>
          <a:lstStyle/>
          <a:p>
            <a:r>
              <a:rPr lang="en-US" dirty="0" err="1"/>
              <a:t>Verkkokuva</a:t>
            </a:r>
            <a:r>
              <a:rPr lang="en-US" dirty="0"/>
              <a:t> </a:t>
            </a:r>
            <a:r>
              <a:rPr lang="en-US" dirty="0" err="1"/>
              <a:t>esimerkki</a:t>
            </a:r>
            <a:br>
              <a:rPr lang="en-US" dirty="0"/>
            </a:br>
            <a:r>
              <a:rPr lang="en-US" dirty="0"/>
              <a:t>(5/6)</a:t>
            </a:r>
          </a:p>
        </p:txBody>
      </p:sp>
      <p:sp>
        <p:nvSpPr>
          <p:cNvPr id="22" name="Text Placeholder 5">
            <a:extLst>
              <a:ext uri="{FF2B5EF4-FFF2-40B4-BE49-F238E27FC236}">
                <a16:creationId xmlns:a16="http://schemas.microsoft.com/office/drawing/2014/main" id="{C82B00A6-8E71-70CE-3EC0-6E3BABA9B2D5}"/>
              </a:ext>
            </a:extLst>
          </p:cNvPr>
          <p:cNvSpPr>
            <a:spLocks noGrp="1"/>
          </p:cNvSpPr>
          <p:nvPr>
            <p:ph type="body" idx="12"/>
          </p:nvPr>
        </p:nvSpPr>
        <p:spPr>
          <a:xfrm>
            <a:off x="768550" y="2615212"/>
            <a:ext cx="3415239" cy="3778608"/>
          </a:xfrm>
        </p:spPr>
        <p:txBody>
          <a:bodyPr>
            <a:normAutofit fontScale="92500"/>
          </a:bodyPr>
          <a:lstStyle/>
          <a:p>
            <a:r>
              <a:rPr lang="fi-FI" dirty="0">
                <a:solidFill>
                  <a:schemeClr val="bg1"/>
                </a:solidFill>
                <a:highlight>
                  <a:srgbClr val="005A8C"/>
                </a:highlight>
              </a:rPr>
              <a:t>Ylläpito- ja seurantaverkko </a:t>
            </a:r>
            <a:r>
              <a:rPr lang="fi-FI" dirty="0"/>
              <a:t>on tyypillisesti asetettu seuraamaan poikkeuksellista liikennettä yrityksen omista laitteista, mukaan lukien käyttäjien omat työkoneet.</a:t>
            </a:r>
          </a:p>
          <a:p>
            <a:r>
              <a:rPr lang="fi-FI" dirty="0"/>
              <a:t>Seurantaverkko ei pysty seuraamaan pilvipalveluiden verkkoja tai työntekijän henkilökohtaisia tilejä esim. google tili</a:t>
            </a:r>
          </a:p>
        </p:txBody>
      </p:sp>
      <p:pic>
        <p:nvPicPr>
          <p:cNvPr id="3" name="Picture 2">
            <a:extLst>
              <a:ext uri="{FF2B5EF4-FFF2-40B4-BE49-F238E27FC236}">
                <a16:creationId xmlns:a16="http://schemas.microsoft.com/office/drawing/2014/main" id="{4555DAB1-4084-9D1B-163A-315244B131F7}"/>
              </a:ext>
            </a:extLst>
          </p:cNvPr>
          <p:cNvPicPr>
            <a:picLocks noChangeAspect="1"/>
          </p:cNvPicPr>
          <p:nvPr/>
        </p:nvPicPr>
        <p:blipFill>
          <a:blip r:embed="rId3"/>
          <a:stretch>
            <a:fillRect/>
          </a:stretch>
        </p:blipFill>
        <p:spPr>
          <a:xfrm>
            <a:off x="4462112" y="439622"/>
            <a:ext cx="7254266" cy="6021468"/>
          </a:xfrm>
          <a:prstGeom prst="rect">
            <a:avLst/>
          </a:prstGeom>
        </p:spPr>
      </p:pic>
      <p:sp>
        <p:nvSpPr>
          <p:cNvPr id="2" name="Rectangle 1">
            <a:extLst>
              <a:ext uri="{FF2B5EF4-FFF2-40B4-BE49-F238E27FC236}">
                <a16:creationId xmlns:a16="http://schemas.microsoft.com/office/drawing/2014/main" id="{1DE01765-67B0-D067-9A8A-9373581DECAA}"/>
              </a:ext>
            </a:extLst>
          </p:cNvPr>
          <p:cNvSpPr/>
          <p:nvPr/>
        </p:nvSpPr>
        <p:spPr>
          <a:xfrm>
            <a:off x="9150980" y="5235115"/>
            <a:ext cx="2422113" cy="1096311"/>
          </a:xfrm>
          <a:prstGeom prst="rect">
            <a:avLst/>
          </a:pr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6" name="Straight Arrow Connector 5">
            <a:extLst>
              <a:ext uri="{FF2B5EF4-FFF2-40B4-BE49-F238E27FC236}">
                <a16:creationId xmlns:a16="http://schemas.microsoft.com/office/drawing/2014/main" id="{2D9F0397-0EBB-D535-82B2-B5EE140F8A47}"/>
              </a:ext>
            </a:extLst>
          </p:cNvPr>
          <p:cNvCxnSpPr/>
          <p:nvPr/>
        </p:nvCxnSpPr>
        <p:spPr>
          <a:xfrm flipH="1" flipV="1">
            <a:off x="8557667" y="2966565"/>
            <a:ext cx="1081924" cy="28967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1CD5A2-25C0-D361-8FE4-92A729650505}"/>
              </a:ext>
            </a:extLst>
          </p:cNvPr>
          <p:cNvCxnSpPr>
            <a:cxnSpLocks/>
          </p:cNvCxnSpPr>
          <p:nvPr/>
        </p:nvCxnSpPr>
        <p:spPr>
          <a:xfrm flipH="1" flipV="1">
            <a:off x="8480885" y="4418437"/>
            <a:ext cx="1158706" cy="14448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BD03C1-FFEC-44DF-1968-B30F1F3C0294}"/>
              </a:ext>
            </a:extLst>
          </p:cNvPr>
          <p:cNvCxnSpPr>
            <a:cxnSpLocks/>
          </p:cNvCxnSpPr>
          <p:nvPr/>
        </p:nvCxnSpPr>
        <p:spPr>
          <a:xfrm flipV="1">
            <a:off x="9639591" y="4718583"/>
            <a:ext cx="76782" cy="11447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F4BEE76-23E8-CE54-C3F0-2B53B172DEF5}"/>
              </a:ext>
            </a:extLst>
          </p:cNvPr>
          <p:cNvCxnSpPr>
            <a:cxnSpLocks/>
          </p:cNvCxnSpPr>
          <p:nvPr/>
        </p:nvCxnSpPr>
        <p:spPr>
          <a:xfrm flipH="1">
            <a:off x="7098815" y="5863328"/>
            <a:ext cx="2540776" cy="328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B92CF9E-4487-9B47-1F46-ACD557CB43EF}"/>
              </a:ext>
            </a:extLst>
          </p:cNvPr>
          <p:cNvCxnSpPr/>
          <p:nvPr/>
        </p:nvCxnSpPr>
        <p:spPr>
          <a:xfrm>
            <a:off x="3943786" y="2806021"/>
            <a:ext cx="5207194" cy="2736220"/>
          </a:xfrm>
          <a:prstGeom prst="straightConnector1">
            <a:avLst/>
          </a:prstGeom>
          <a:ln w="28575">
            <a:solidFill>
              <a:srgbClr val="005A8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55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4B343-D335-F29E-117F-2CE808E6BF4F}"/>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B21661A-917D-C2A1-F638-AC975298C985}"/>
              </a:ext>
            </a:extLst>
          </p:cNvPr>
          <p:cNvSpPr>
            <a:spLocks noGrp="1"/>
          </p:cNvSpPr>
          <p:nvPr>
            <p:ph type="title"/>
          </p:nvPr>
        </p:nvSpPr>
        <p:spPr>
          <a:xfrm>
            <a:off x="772065" y="906356"/>
            <a:ext cx="10511286" cy="818927"/>
          </a:xfrm>
        </p:spPr>
        <p:txBody>
          <a:bodyPr/>
          <a:lstStyle/>
          <a:p>
            <a:r>
              <a:rPr lang="en-US" dirty="0" err="1"/>
              <a:t>Älylaitteet</a:t>
            </a:r>
            <a:endParaRPr lang="en-US" dirty="0"/>
          </a:p>
        </p:txBody>
      </p:sp>
      <p:sp>
        <p:nvSpPr>
          <p:cNvPr id="16" name="Date Placeholder 2">
            <a:extLst>
              <a:ext uri="{FF2B5EF4-FFF2-40B4-BE49-F238E27FC236}">
                <a16:creationId xmlns:a16="http://schemas.microsoft.com/office/drawing/2014/main" id="{645D74EA-4202-73CD-842A-5BA845CE1E39}"/>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8BDB72CF-74AA-EB43-5C73-C405E8BCFFFB}"/>
              </a:ext>
            </a:extLst>
          </p:cNvPr>
          <p:cNvSpPr>
            <a:spLocks noGrp="1"/>
          </p:cNvSpPr>
          <p:nvPr>
            <p:ph type="subTitle" idx="1"/>
          </p:nvPr>
        </p:nvSpPr>
        <p:spPr>
          <a:xfrm>
            <a:off x="772065" y="1738262"/>
            <a:ext cx="10511286" cy="648072"/>
          </a:xfrm>
        </p:spPr>
        <p:txBody>
          <a:bodyPr>
            <a:normAutofit fontScale="77500" lnSpcReduction="20000"/>
          </a:bodyPr>
          <a:lstStyle/>
          <a:p>
            <a:r>
              <a:rPr lang="en-US" dirty="0" err="1"/>
              <a:t>Verkkokuva</a:t>
            </a:r>
            <a:r>
              <a:rPr lang="en-US" dirty="0"/>
              <a:t> </a:t>
            </a:r>
            <a:r>
              <a:rPr lang="en-US" dirty="0" err="1"/>
              <a:t>esimerkki</a:t>
            </a:r>
            <a:br>
              <a:rPr lang="en-US" dirty="0"/>
            </a:br>
            <a:r>
              <a:rPr lang="en-US" dirty="0"/>
              <a:t>(6/6)</a:t>
            </a:r>
          </a:p>
        </p:txBody>
      </p:sp>
      <p:sp>
        <p:nvSpPr>
          <p:cNvPr id="22" name="Text Placeholder 5">
            <a:extLst>
              <a:ext uri="{FF2B5EF4-FFF2-40B4-BE49-F238E27FC236}">
                <a16:creationId xmlns:a16="http://schemas.microsoft.com/office/drawing/2014/main" id="{0F2755C5-B21B-5800-201F-4D4636A2B594}"/>
              </a:ext>
            </a:extLst>
          </p:cNvPr>
          <p:cNvSpPr>
            <a:spLocks noGrp="1"/>
          </p:cNvSpPr>
          <p:nvPr>
            <p:ph type="body" idx="12"/>
          </p:nvPr>
        </p:nvSpPr>
        <p:spPr>
          <a:xfrm>
            <a:off x="768550" y="2615212"/>
            <a:ext cx="3415239" cy="3778608"/>
          </a:xfrm>
        </p:spPr>
        <p:txBody>
          <a:bodyPr>
            <a:normAutofit/>
          </a:bodyPr>
          <a:lstStyle/>
          <a:p>
            <a:r>
              <a:rPr lang="fi-FI" dirty="0">
                <a:solidFill>
                  <a:schemeClr val="bg1"/>
                </a:solidFill>
                <a:highlight>
                  <a:srgbClr val="005A8C"/>
                </a:highlight>
              </a:rPr>
              <a:t>Seurantaverkossa</a:t>
            </a:r>
            <a:r>
              <a:rPr lang="fi-FI" dirty="0"/>
              <a:t> </a:t>
            </a:r>
            <a:br>
              <a:rPr lang="fi-FI" dirty="0"/>
            </a:br>
            <a:r>
              <a:rPr lang="fi-FI" dirty="0"/>
              <a:t>on usein keskitetty tietoturvaohjelmisto (EDR), jonka pystyy asentamaan tyypillisesti vain yhteensopiviin työkoneisiin</a:t>
            </a:r>
          </a:p>
          <a:p>
            <a:r>
              <a:rPr lang="fi-FI" dirty="0"/>
              <a:t>Näitä ei tyypillisesti pysty ottamaan käyttöön älylaitteissa (esim. EKG-laitteet)</a:t>
            </a:r>
          </a:p>
        </p:txBody>
      </p:sp>
      <p:pic>
        <p:nvPicPr>
          <p:cNvPr id="3" name="Picture 2">
            <a:extLst>
              <a:ext uri="{FF2B5EF4-FFF2-40B4-BE49-F238E27FC236}">
                <a16:creationId xmlns:a16="http://schemas.microsoft.com/office/drawing/2014/main" id="{FEB2BE4B-3A66-F46D-A834-B3A716727AD5}"/>
              </a:ext>
            </a:extLst>
          </p:cNvPr>
          <p:cNvPicPr>
            <a:picLocks noChangeAspect="1"/>
          </p:cNvPicPr>
          <p:nvPr/>
        </p:nvPicPr>
        <p:blipFill>
          <a:blip r:embed="rId3"/>
          <a:stretch>
            <a:fillRect/>
          </a:stretch>
        </p:blipFill>
        <p:spPr>
          <a:xfrm>
            <a:off x="4462112" y="439622"/>
            <a:ext cx="7254266" cy="6021468"/>
          </a:xfrm>
          <a:prstGeom prst="rect">
            <a:avLst/>
          </a:prstGeom>
        </p:spPr>
      </p:pic>
      <p:sp>
        <p:nvSpPr>
          <p:cNvPr id="2" name="Rectangle 1">
            <a:extLst>
              <a:ext uri="{FF2B5EF4-FFF2-40B4-BE49-F238E27FC236}">
                <a16:creationId xmlns:a16="http://schemas.microsoft.com/office/drawing/2014/main" id="{9B48EFEE-E240-0185-0368-83FDF64C3029}"/>
              </a:ext>
            </a:extLst>
          </p:cNvPr>
          <p:cNvSpPr/>
          <p:nvPr/>
        </p:nvSpPr>
        <p:spPr>
          <a:xfrm>
            <a:off x="9150980" y="5235115"/>
            <a:ext cx="2422113" cy="1096311"/>
          </a:xfrm>
          <a:prstGeom prst="rect">
            <a:avLst/>
          </a:pr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19" name="Straight Arrow Connector 18">
            <a:extLst>
              <a:ext uri="{FF2B5EF4-FFF2-40B4-BE49-F238E27FC236}">
                <a16:creationId xmlns:a16="http://schemas.microsoft.com/office/drawing/2014/main" id="{3E1F7242-9149-C9BF-22B4-35AD3F649D2F}"/>
              </a:ext>
            </a:extLst>
          </p:cNvPr>
          <p:cNvCxnSpPr>
            <a:cxnSpLocks/>
          </p:cNvCxnSpPr>
          <p:nvPr/>
        </p:nvCxnSpPr>
        <p:spPr>
          <a:xfrm flipH="1" flipV="1">
            <a:off x="5795041" y="4718583"/>
            <a:ext cx="4493704" cy="117758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4B1076-35B3-8B87-04AE-B620A0E8CB32}"/>
              </a:ext>
            </a:extLst>
          </p:cNvPr>
          <p:cNvCxnSpPr>
            <a:cxnSpLocks/>
          </p:cNvCxnSpPr>
          <p:nvPr/>
        </p:nvCxnSpPr>
        <p:spPr>
          <a:xfrm flipH="1" flipV="1">
            <a:off x="5158333" y="4799855"/>
            <a:ext cx="5130412" cy="109631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D4B30A-E1AF-180D-433B-42DD1B48EA95}"/>
              </a:ext>
            </a:extLst>
          </p:cNvPr>
          <p:cNvCxnSpPr>
            <a:cxnSpLocks/>
          </p:cNvCxnSpPr>
          <p:nvPr/>
        </p:nvCxnSpPr>
        <p:spPr>
          <a:xfrm flipH="1" flipV="1">
            <a:off x="9716373" y="4767017"/>
            <a:ext cx="572372" cy="109631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57AD2B6-C898-9698-48CD-605947FEA4CE}"/>
              </a:ext>
            </a:extLst>
          </p:cNvPr>
          <p:cNvCxnSpPr>
            <a:cxnSpLocks/>
          </p:cNvCxnSpPr>
          <p:nvPr/>
        </p:nvCxnSpPr>
        <p:spPr>
          <a:xfrm flipV="1">
            <a:off x="10288745" y="4952255"/>
            <a:ext cx="152400" cy="91107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115057-17BD-6C49-0B10-8301DA02757A}"/>
              </a:ext>
            </a:extLst>
          </p:cNvPr>
          <p:cNvCxnSpPr/>
          <p:nvPr/>
        </p:nvCxnSpPr>
        <p:spPr>
          <a:xfrm>
            <a:off x="3134089" y="2708299"/>
            <a:ext cx="6016891" cy="2526816"/>
          </a:xfrm>
          <a:prstGeom prst="straightConnector1">
            <a:avLst/>
          </a:prstGeom>
          <a:ln w="28575">
            <a:solidFill>
              <a:srgbClr val="005A8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55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Konesalit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normAutofit/>
          </a:bodyPr>
          <a:lstStyle/>
          <a:p>
            <a:r>
              <a:rPr lang="en-US" dirty="0" err="1"/>
              <a:t>Konesali</a:t>
            </a:r>
            <a:r>
              <a:rPr lang="en-US" dirty="0"/>
              <a:t>/</a:t>
            </a:r>
            <a:r>
              <a:rPr lang="en-US" dirty="0" err="1"/>
              <a:t>Datakeskus</a:t>
            </a:r>
            <a:r>
              <a:rPr lang="en-US" dirty="0"/>
              <a:t>/</a:t>
            </a:r>
            <a:r>
              <a:rPr lang="en-US" dirty="0" err="1"/>
              <a:t>Palvelinkeskus</a:t>
            </a:r>
            <a:endParaRPr lang="en-US" dirty="0"/>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2"/>
            <a:ext cx="5327450" cy="3248115"/>
          </a:xfrm>
        </p:spPr>
        <p:txBody>
          <a:bodyPr>
            <a:normAutofit/>
          </a:bodyPr>
          <a:lstStyle/>
          <a:p>
            <a:r>
              <a:rPr lang="fi-FI" dirty="0"/>
              <a:t>Huone tai rakennus, jossa on useita tietokoneita ja niiden oheisjärjestelmiä, jotka tallentavat ja käsittelevät suuria määriä dataa.</a:t>
            </a:r>
          </a:p>
          <a:p>
            <a:r>
              <a:rPr lang="fi-FI" dirty="0"/>
              <a:t>Konesalit voivat olla paikallisia tai ne voivat sijaita muualla </a:t>
            </a:r>
          </a:p>
          <a:p>
            <a:r>
              <a:rPr lang="fi-FI" dirty="0"/>
              <a:t>Tai joissakin ratkaisuissa sekä että, tällöin osa palveluista on paikallisia ja osa pilvessä tai toisessa konesalissa</a:t>
            </a:r>
          </a:p>
        </p:txBody>
      </p:sp>
      <p:sp>
        <p:nvSpPr>
          <p:cNvPr id="4" name="TextBox 3">
            <a:extLst>
              <a:ext uri="{FF2B5EF4-FFF2-40B4-BE49-F238E27FC236}">
                <a16:creationId xmlns:a16="http://schemas.microsoft.com/office/drawing/2014/main" id="{97679A13-5B93-BEEA-828E-75D9EE73CB4F}"/>
              </a:ext>
            </a:extLst>
          </p:cNvPr>
          <p:cNvSpPr txBox="1"/>
          <p:nvPr/>
        </p:nvSpPr>
        <p:spPr>
          <a:xfrm>
            <a:off x="6960762" y="3209146"/>
            <a:ext cx="4626409" cy="307777"/>
          </a:xfrm>
          <a:prstGeom prst="rect">
            <a:avLst/>
          </a:prstGeom>
          <a:noFill/>
        </p:spPr>
        <p:txBody>
          <a:bodyPr wrap="square" lIns="91440" tIns="45720" rIns="91440" bIns="45720" rtlCol="0" anchor="t">
            <a:spAutoFit/>
          </a:bodyPr>
          <a:lstStyle/>
          <a:p>
            <a:r>
              <a:rPr lang="en-US" sz="1400" dirty="0"/>
              <a:t>Kuva: Microsoft </a:t>
            </a:r>
            <a:r>
              <a:rPr lang="en-US" sz="1400" dirty="0" err="1"/>
              <a:t>powerpoint</a:t>
            </a:r>
            <a:r>
              <a:rPr lang="en-US" sz="1400" dirty="0"/>
              <a:t> stock images</a:t>
            </a:r>
            <a:endParaRPr lang="en-FI" sz="1400" dirty="0"/>
          </a:p>
        </p:txBody>
      </p:sp>
      <p:sp>
        <p:nvSpPr>
          <p:cNvPr id="6" name="TextBox 5">
            <a:extLst>
              <a:ext uri="{FF2B5EF4-FFF2-40B4-BE49-F238E27FC236}">
                <a16:creationId xmlns:a16="http://schemas.microsoft.com/office/drawing/2014/main" id="{30D44E87-D7CE-ABE8-41B3-8DA3F71BEB22}"/>
              </a:ext>
            </a:extLst>
          </p:cNvPr>
          <p:cNvSpPr txBox="1"/>
          <p:nvPr/>
        </p:nvSpPr>
        <p:spPr>
          <a:xfrm>
            <a:off x="772886" y="5685963"/>
            <a:ext cx="9837336" cy="307777"/>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https://en.wikipedia.org/wiki/Data_center</a:t>
            </a:r>
            <a:r>
              <a:rPr lang="en-US" sz="1400" dirty="0"/>
              <a:t>, </a:t>
            </a:r>
            <a:r>
              <a:rPr lang="en-US" sz="1400" err="1"/>
              <a:t>viitattu</a:t>
            </a:r>
            <a:r>
              <a:rPr lang="en-US" sz="1400" dirty="0"/>
              <a:t> 19.12.2024</a:t>
            </a:r>
            <a:endParaRPr lang="en-FI" sz="1400" dirty="0"/>
          </a:p>
        </p:txBody>
      </p:sp>
      <p:pic>
        <p:nvPicPr>
          <p:cNvPr id="5" name="Picture 4" descr="Data center interior">
            <a:extLst>
              <a:ext uri="{FF2B5EF4-FFF2-40B4-BE49-F238E27FC236}">
                <a16:creationId xmlns:a16="http://schemas.microsoft.com/office/drawing/2014/main" id="{0CE11CBF-1B47-3877-B14E-D3C03FA4C8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762" y="421421"/>
            <a:ext cx="4797702" cy="2698707"/>
          </a:xfrm>
          <a:prstGeom prst="rect">
            <a:avLst/>
          </a:prstGeom>
        </p:spPr>
      </p:pic>
    </p:spTree>
    <p:extLst>
      <p:ext uri="{BB962C8B-B14F-4D97-AF65-F5344CB8AC3E}">
        <p14:creationId xmlns:p14="http://schemas.microsoft.com/office/powerpoint/2010/main" val="399705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Haittaohjelmat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err="1"/>
              <a:t>Kuvaus</a:t>
            </a:r>
            <a:endParaRPr lang="en-US" dirty="0"/>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lIns="91440" tIns="45720" rIns="91440" bIns="45720" anchor="t">
            <a:noAutofit/>
          </a:bodyPr>
          <a:lstStyle/>
          <a:p>
            <a:r>
              <a:rPr lang="fi-FI" sz="2000" dirty="0"/>
              <a:t>Haitta­ohjelmilla viitataan erilaisiin verkko­rikollisten käyttämiin ja levittämiin ohjelmiin, kuten viruksiin ja vakoilu­ohjelmiin. </a:t>
            </a:r>
            <a:endParaRPr lang="fi-FI" sz="2000" dirty="0">
              <a:ea typeface="Calibri"/>
              <a:cs typeface="Calibri"/>
            </a:endParaRPr>
          </a:p>
          <a:p>
            <a:pPr lvl="1"/>
            <a:r>
              <a:rPr lang="fi-FI" dirty="0"/>
              <a:t>Tarkoituksena voi olla päästä käsiksi arka­luonteisiin tietoihin, rahapalveluihin (esim. nettipankki) ja aiheuttaa vahinkoa uhriensa laitteille.</a:t>
            </a:r>
            <a:endParaRPr lang="fi-FI" dirty="0">
              <a:ea typeface="Calibri"/>
              <a:cs typeface="Calibri"/>
            </a:endParaRPr>
          </a:p>
          <a:p>
            <a:r>
              <a:rPr lang="fi-FI" sz="2000" dirty="0"/>
              <a:t>Tyypillistä haitta­ohjelmille on myös, että laite kaapataan kokonaan tai että monelle laitteelle tunkeudutaan saman­aikaisesti.</a:t>
            </a:r>
            <a:endParaRPr lang="fi-FI" sz="2000" dirty="0">
              <a:ea typeface="Calibri"/>
              <a:cs typeface="Calibri"/>
            </a:endParaRPr>
          </a:p>
          <a:p>
            <a:r>
              <a:rPr lang="fi-FI" sz="2000" dirty="0"/>
              <a:t>Haitta­ohjelmat kategorisoidaan leviämisen, toiminnan ja haitta­tyypin perusteella. Haitta­ohjelmat eivät leviä pelkästään tieto­koneilla, vaan myös mobiili­laitteet ja tabletit ovat houkuttelevia kohteita.</a:t>
            </a:r>
            <a:endParaRPr lang="en-US" sz="2000" dirty="0">
              <a:ea typeface="Calibri"/>
              <a:cs typeface="Calibri"/>
            </a:endParaRPr>
          </a:p>
        </p:txBody>
      </p:sp>
      <p:sp>
        <p:nvSpPr>
          <p:cNvPr id="2" name="TextBox 1">
            <a:extLst>
              <a:ext uri="{FF2B5EF4-FFF2-40B4-BE49-F238E27FC236}">
                <a16:creationId xmlns:a16="http://schemas.microsoft.com/office/drawing/2014/main" id="{D598B958-2326-5975-E02C-5DC136AFBDD4}"/>
              </a:ext>
            </a:extLst>
          </p:cNvPr>
          <p:cNvSpPr txBox="1"/>
          <p:nvPr/>
        </p:nvSpPr>
        <p:spPr>
          <a:xfrm>
            <a:off x="1115897" y="5558354"/>
            <a:ext cx="9811753" cy="307777"/>
          </a:xfrm>
          <a:prstGeom prst="rect">
            <a:avLst/>
          </a:prstGeom>
          <a:noFill/>
        </p:spPr>
        <p:txBody>
          <a:bodyPr wrap="square" lIns="91440" tIns="45720" rIns="91440" bIns="45720" rtlCol="0" anchor="t">
            <a:spAutoFit/>
          </a:bodyPr>
          <a:lstStyle/>
          <a:p>
            <a:r>
              <a:rPr lang="en-US" sz="1400" dirty="0"/>
              <a:t>Lähde: </a:t>
            </a:r>
            <a:r>
              <a:rPr lang="en-US" sz="1400" dirty="0">
                <a:hlinkClick r:id="rId2"/>
              </a:rPr>
              <a:t>https://www.f-secure.com/fi/articles/what-is-malware</a:t>
            </a:r>
            <a:r>
              <a:rPr lang="en-US" sz="1400" dirty="0"/>
              <a:t>, </a:t>
            </a:r>
            <a:r>
              <a:rPr lang="en-US" sz="1400" err="1"/>
              <a:t>viitattu</a:t>
            </a:r>
            <a:r>
              <a:rPr lang="en-US" sz="1400" dirty="0"/>
              <a:t> 20.9.2024</a:t>
            </a:r>
            <a:endParaRPr lang="en-FI" sz="1400" dirty="0"/>
          </a:p>
        </p:txBody>
      </p:sp>
    </p:spTree>
    <p:extLst>
      <p:ext uri="{BB962C8B-B14F-4D97-AF65-F5344CB8AC3E}">
        <p14:creationId xmlns:p14="http://schemas.microsoft.com/office/powerpoint/2010/main" val="1070948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3A8D-1841-6E5F-E6DE-0DD7B7963C21}"/>
              </a:ext>
            </a:extLst>
          </p:cNvPr>
          <p:cNvSpPr>
            <a:spLocks noGrp="1"/>
          </p:cNvSpPr>
          <p:nvPr>
            <p:ph type="title"/>
          </p:nvPr>
        </p:nvSpPr>
        <p:spPr/>
        <p:txBody>
          <a:bodyPr/>
          <a:lstStyle/>
          <a:p>
            <a:r>
              <a:rPr lang="en-US" dirty="0" err="1"/>
              <a:t>Älylaitteet</a:t>
            </a:r>
            <a:r>
              <a:rPr lang="en-US" dirty="0"/>
              <a:t> ja </a:t>
            </a:r>
            <a:r>
              <a:rPr lang="en-US" dirty="0" err="1"/>
              <a:t>pilvipalvelut</a:t>
            </a:r>
            <a:endParaRPr lang="en-FI" dirty="0"/>
          </a:p>
        </p:txBody>
      </p:sp>
      <p:sp>
        <p:nvSpPr>
          <p:cNvPr id="3" name="Date Placeholder 2">
            <a:extLst>
              <a:ext uri="{FF2B5EF4-FFF2-40B4-BE49-F238E27FC236}">
                <a16:creationId xmlns:a16="http://schemas.microsoft.com/office/drawing/2014/main" id="{5D82A6A2-B9DB-E3FF-9AE3-BF27658E7EC9}"/>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B39E48C1-4501-0379-276C-AAEB2E55A24F}"/>
              </a:ext>
            </a:extLst>
          </p:cNvPr>
          <p:cNvSpPr>
            <a:spLocks noGrp="1"/>
          </p:cNvSpPr>
          <p:nvPr>
            <p:ph type="ftr" sz="quarter" idx="11"/>
          </p:nvPr>
        </p:nvSpPr>
        <p:spPr/>
        <p:txBody>
          <a:bodyPr/>
          <a:lstStyle/>
          <a:p>
            <a:endParaRPr lang="fi-FI" dirty="0"/>
          </a:p>
        </p:txBody>
      </p:sp>
      <p:sp>
        <p:nvSpPr>
          <p:cNvPr id="5" name="Subtitle 4">
            <a:extLst>
              <a:ext uri="{FF2B5EF4-FFF2-40B4-BE49-F238E27FC236}">
                <a16:creationId xmlns:a16="http://schemas.microsoft.com/office/drawing/2014/main" id="{B5D25B19-508B-38D6-4AEA-A256D4248585}"/>
              </a:ext>
            </a:extLst>
          </p:cNvPr>
          <p:cNvSpPr>
            <a:spLocks noGrp="1"/>
          </p:cNvSpPr>
          <p:nvPr>
            <p:ph type="subTitle" idx="1"/>
          </p:nvPr>
        </p:nvSpPr>
        <p:spPr/>
        <p:txBody>
          <a:bodyPr/>
          <a:lstStyle/>
          <a:p>
            <a:r>
              <a:rPr lang="en-US" dirty="0" err="1"/>
              <a:t>Esimerkki</a:t>
            </a:r>
            <a:endParaRPr lang="en-FI" dirty="0"/>
          </a:p>
        </p:txBody>
      </p:sp>
      <p:sp>
        <p:nvSpPr>
          <p:cNvPr id="6" name="Text Placeholder 5">
            <a:extLst>
              <a:ext uri="{FF2B5EF4-FFF2-40B4-BE49-F238E27FC236}">
                <a16:creationId xmlns:a16="http://schemas.microsoft.com/office/drawing/2014/main" id="{411018E4-9EFA-C23B-7293-6ECC066F4811}"/>
              </a:ext>
            </a:extLst>
          </p:cNvPr>
          <p:cNvSpPr>
            <a:spLocks noGrp="1"/>
          </p:cNvSpPr>
          <p:nvPr>
            <p:ph type="body" idx="12"/>
          </p:nvPr>
        </p:nvSpPr>
        <p:spPr/>
        <p:txBody>
          <a:bodyPr>
            <a:normAutofit fontScale="77500" lnSpcReduction="20000"/>
          </a:bodyPr>
          <a:lstStyle/>
          <a:p>
            <a:r>
              <a:rPr lang="fi-FI" b="1" dirty="0"/>
              <a:t>🩺 Esimerkki: Pilvipalvelun oletukset – "Laura ja Office 365"</a:t>
            </a:r>
            <a:endParaRPr lang="fi-FI" dirty="0"/>
          </a:p>
          <a:p>
            <a:r>
              <a:rPr lang="fi-FI" b="1" dirty="0"/>
              <a:t>Tilanne:</a:t>
            </a:r>
            <a:br>
              <a:rPr lang="fi-FI" dirty="0"/>
            </a:br>
            <a:r>
              <a:rPr lang="fi-FI" dirty="0"/>
              <a:t>Laura käyttää sairaalan tarjoamaa Office 365 -tiliä. Hän olettaa, että kaikki tiedostot ovat automaattisesti suojattuja, ja tallentaa potilastiedoston OneDriveen ilman lisäasetuksia.</a:t>
            </a:r>
          </a:p>
          <a:p>
            <a:r>
              <a:rPr lang="fi-FI" b="1" dirty="0"/>
              <a:t>Mitä tapahtuu:</a:t>
            </a:r>
            <a:endParaRPr lang="fi-FI" dirty="0"/>
          </a:p>
          <a:p>
            <a:pPr lvl="1"/>
            <a:r>
              <a:rPr lang="fi-FI" dirty="0"/>
              <a:t>Vaikka Office 365 on sairaalan tarjoama, tiedoston jakamisasetukset voivat olla liian avoimet.</a:t>
            </a:r>
          </a:p>
          <a:p>
            <a:pPr lvl="1"/>
            <a:r>
              <a:rPr lang="fi-FI" dirty="0"/>
              <a:t>Laura ei huomaa, että tiedosto on jaettu "kaikille organisaatiossa".</a:t>
            </a:r>
          </a:p>
          <a:p>
            <a:pPr lvl="1"/>
            <a:r>
              <a:rPr lang="fi-FI" dirty="0"/>
              <a:t>Kollegat, joilla ei ole hoitosuhdetta potilaaseen, voivat nähdä tiedot.</a:t>
            </a:r>
          </a:p>
          <a:p>
            <a:r>
              <a:rPr lang="fi-FI" b="1" dirty="0"/>
              <a:t>Opetus:</a:t>
            </a:r>
            <a:br>
              <a:rPr lang="fi-FI" dirty="0"/>
            </a:br>
            <a:r>
              <a:rPr lang="fi-FI" dirty="0"/>
              <a:t>Vaikka pilvipalvelu olisi virallinen, tiedostojen jakamisasetukset pitää tarkistaa. Käytä vain potilastietojärjestelmiä arkaluontoisten tietojen käsittelyyn.</a:t>
            </a:r>
          </a:p>
          <a:p>
            <a:pPr marL="0" indent="0">
              <a:buNone/>
            </a:pPr>
            <a:endParaRPr lang="en-FI" dirty="0"/>
          </a:p>
        </p:txBody>
      </p:sp>
      <p:sp>
        <p:nvSpPr>
          <p:cNvPr id="7" name="TextBox 6">
            <a:extLst>
              <a:ext uri="{FF2B5EF4-FFF2-40B4-BE49-F238E27FC236}">
                <a16:creationId xmlns:a16="http://schemas.microsoft.com/office/drawing/2014/main" id="{96B7AD18-FD90-2A21-15DC-A957A98417F1}"/>
              </a:ext>
            </a:extLst>
          </p:cNvPr>
          <p:cNvSpPr txBox="1"/>
          <p:nvPr/>
        </p:nvSpPr>
        <p:spPr>
          <a:xfrm>
            <a:off x="541176" y="5756988"/>
            <a:ext cx="8957387" cy="369332"/>
          </a:xfrm>
          <a:prstGeom prst="rect">
            <a:avLst/>
          </a:prstGeom>
          <a:noFill/>
        </p:spPr>
        <p:txBody>
          <a:bodyPr wrap="square" rtlCol="0">
            <a:spAutoFit/>
          </a:bodyPr>
          <a:lstStyle/>
          <a:p>
            <a:r>
              <a:rPr lang="en-US" dirty="0" err="1"/>
              <a:t>Esimerkki</a:t>
            </a:r>
            <a:r>
              <a:rPr lang="en-US" dirty="0"/>
              <a:t> </a:t>
            </a:r>
            <a:r>
              <a:rPr lang="en-US" dirty="0" err="1"/>
              <a:t>tuotettu</a:t>
            </a:r>
            <a:r>
              <a:rPr lang="en-US" dirty="0"/>
              <a:t> </a:t>
            </a:r>
            <a:r>
              <a:rPr lang="en-US" dirty="0" err="1"/>
              <a:t>generatiivisen</a:t>
            </a:r>
            <a:r>
              <a:rPr lang="en-US" dirty="0"/>
              <a:t> </a:t>
            </a:r>
            <a:r>
              <a:rPr lang="en-US" dirty="0" err="1"/>
              <a:t>tekoälyn</a:t>
            </a:r>
            <a:r>
              <a:rPr lang="en-US" dirty="0"/>
              <a:t> </a:t>
            </a:r>
            <a:r>
              <a:rPr lang="en-US" dirty="0" err="1"/>
              <a:t>avulla</a:t>
            </a:r>
            <a:endParaRPr lang="en-FI" dirty="0"/>
          </a:p>
        </p:txBody>
      </p:sp>
    </p:spTree>
    <p:extLst>
      <p:ext uri="{BB962C8B-B14F-4D97-AF65-F5344CB8AC3E}">
        <p14:creationId xmlns:p14="http://schemas.microsoft.com/office/powerpoint/2010/main" val="525633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7FFE9-1B8E-67E0-B6A3-6084389AE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C9649-F941-64E7-D15B-1950549F78E0}"/>
              </a:ext>
            </a:extLst>
          </p:cNvPr>
          <p:cNvSpPr>
            <a:spLocks noGrp="1"/>
          </p:cNvSpPr>
          <p:nvPr>
            <p:ph type="title"/>
          </p:nvPr>
        </p:nvSpPr>
        <p:spPr/>
        <p:txBody>
          <a:bodyPr/>
          <a:lstStyle/>
          <a:p>
            <a:r>
              <a:rPr lang="en-US" dirty="0" err="1"/>
              <a:t>Älylaitteet</a:t>
            </a:r>
            <a:r>
              <a:rPr lang="en-US" dirty="0"/>
              <a:t> ja </a:t>
            </a:r>
            <a:r>
              <a:rPr lang="en-US" dirty="0" err="1"/>
              <a:t>pilvipalvelut</a:t>
            </a:r>
            <a:endParaRPr lang="en-FI" dirty="0"/>
          </a:p>
        </p:txBody>
      </p:sp>
      <p:sp>
        <p:nvSpPr>
          <p:cNvPr id="3" name="Date Placeholder 2">
            <a:extLst>
              <a:ext uri="{FF2B5EF4-FFF2-40B4-BE49-F238E27FC236}">
                <a16:creationId xmlns:a16="http://schemas.microsoft.com/office/drawing/2014/main" id="{C50FB276-2D34-7CAA-9520-81EC2608C820}"/>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EA34722B-0835-C6A7-8F87-6EA497126EEE}"/>
              </a:ext>
            </a:extLst>
          </p:cNvPr>
          <p:cNvSpPr>
            <a:spLocks noGrp="1"/>
          </p:cNvSpPr>
          <p:nvPr>
            <p:ph type="ftr" sz="quarter" idx="11"/>
          </p:nvPr>
        </p:nvSpPr>
        <p:spPr/>
        <p:txBody>
          <a:bodyPr/>
          <a:lstStyle/>
          <a:p>
            <a:endParaRPr lang="fi-FI" dirty="0"/>
          </a:p>
        </p:txBody>
      </p:sp>
      <p:sp>
        <p:nvSpPr>
          <p:cNvPr id="5" name="Subtitle 4">
            <a:extLst>
              <a:ext uri="{FF2B5EF4-FFF2-40B4-BE49-F238E27FC236}">
                <a16:creationId xmlns:a16="http://schemas.microsoft.com/office/drawing/2014/main" id="{F3A427A9-2D00-1A4B-5D43-36600BDAF083}"/>
              </a:ext>
            </a:extLst>
          </p:cNvPr>
          <p:cNvSpPr>
            <a:spLocks noGrp="1"/>
          </p:cNvSpPr>
          <p:nvPr>
            <p:ph type="subTitle" idx="1"/>
          </p:nvPr>
        </p:nvSpPr>
        <p:spPr/>
        <p:txBody>
          <a:bodyPr/>
          <a:lstStyle/>
          <a:p>
            <a:r>
              <a:rPr lang="en-US" dirty="0" err="1"/>
              <a:t>Esimerkki</a:t>
            </a:r>
            <a:endParaRPr lang="en-FI" dirty="0"/>
          </a:p>
        </p:txBody>
      </p:sp>
      <p:sp>
        <p:nvSpPr>
          <p:cNvPr id="6" name="Text Placeholder 5">
            <a:extLst>
              <a:ext uri="{FF2B5EF4-FFF2-40B4-BE49-F238E27FC236}">
                <a16:creationId xmlns:a16="http://schemas.microsoft.com/office/drawing/2014/main" id="{F4B4B3C5-EB01-BB2C-F8AE-4F40F0282B98}"/>
              </a:ext>
            </a:extLst>
          </p:cNvPr>
          <p:cNvSpPr>
            <a:spLocks noGrp="1"/>
          </p:cNvSpPr>
          <p:nvPr>
            <p:ph type="body" idx="12"/>
          </p:nvPr>
        </p:nvSpPr>
        <p:spPr/>
        <p:txBody>
          <a:bodyPr>
            <a:normAutofit fontScale="77500" lnSpcReduction="20000"/>
          </a:bodyPr>
          <a:lstStyle/>
          <a:p>
            <a:r>
              <a:rPr lang="fi-FI" b="1" dirty="0"/>
              <a:t>🩺 Esimerkki: Älylaitteen haavoittuvuus – "Mira ja potilasmonitori"</a:t>
            </a:r>
            <a:endParaRPr lang="fi-FI" dirty="0"/>
          </a:p>
          <a:p>
            <a:r>
              <a:rPr lang="fi-FI" b="1" dirty="0"/>
              <a:t>Tilanne:</a:t>
            </a:r>
            <a:br>
              <a:rPr lang="fi-FI" dirty="0"/>
            </a:br>
            <a:r>
              <a:rPr lang="fi-FI" dirty="0"/>
              <a:t>Mira käyttää potilasmonitoria, joka näyttää potilaan elintoimintoja. Monitori on yhdistetty suoraan internetiin, jotta lääkäri voi tarkastella tietoja etänä.</a:t>
            </a:r>
          </a:p>
          <a:p>
            <a:r>
              <a:rPr lang="fi-FI" b="1" dirty="0"/>
              <a:t>Mitä tapahtuu:</a:t>
            </a:r>
            <a:endParaRPr lang="fi-FI" dirty="0"/>
          </a:p>
          <a:p>
            <a:pPr lvl="1"/>
            <a:r>
              <a:rPr lang="fi-FI" dirty="0"/>
              <a:t>Monitorissa on ohjelmistovirhe, joka mahdollistaa ulkopuolisen ohjauksen.</a:t>
            </a:r>
          </a:p>
          <a:p>
            <a:pPr lvl="1"/>
            <a:r>
              <a:rPr lang="fi-FI" dirty="0"/>
              <a:t>Potilastiedot voivat vuotaa ulos sairaalan verkosta.</a:t>
            </a:r>
          </a:p>
          <a:p>
            <a:pPr lvl="1"/>
            <a:r>
              <a:rPr lang="fi-FI" dirty="0"/>
              <a:t>Laitteen toimintaan voidaan vaikuttaa, mikä voi vaarantaa potilaan hoidon.</a:t>
            </a:r>
          </a:p>
          <a:p>
            <a:r>
              <a:rPr lang="fi-FI" b="1" dirty="0"/>
              <a:t>Opetus:</a:t>
            </a:r>
            <a:br>
              <a:rPr lang="fi-FI" dirty="0"/>
            </a:br>
            <a:r>
              <a:rPr lang="fi-FI" dirty="0"/>
              <a:t>Lääkinnälliset laitteet tulee yhdistää vain suojattuihin verkkoihin. Internet-yhteys voi altistaa laitteen haavoittuvuuksille, ellei sitä ole suunniteltu turvalliseen etäkäyttöön.</a:t>
            </a:r>
          </a:p>
          <a:p>
            <a:endParaRPr lang="fi-FI" dirty="0"/>
          </a:p>
        </p:txBody>
      </p:sp>
      <p:sp>
        <p:nvSpPr>
          <p:cNvPr id="7" name="TextBox 6">
            <a:extLst>
              <a:ext uri="{FF2B5EF4-FFF2-40B4-BE49-F238E27FC236}">
                <a16:creationId xmlns:a16="http://schemas.microsoft.com/office/drawing/2014/main" id="{09007C7F-0BF2-725D-0EE7-E76CB9C495DA}"/>
              </a:ext>
            </a:extLst>
          </p:cNvPr>
          <p:cNvSpPr txBox="1"/>
          <p:nvPr/>
        </p:nvSpPr>
        <p:spPr>
          <a:xfrm>
            <a:off x="541176" y="5756988"/>
            <a:ext cx="8957387" cy="369332"/>
          </a:xfrm>
          <a:prstGeom prst="rect">
            <a:avLst/>
          </a:prstGeom>
          <a:noFill/>
        </p:spPr>
        <p:txBody>
          <a:bodyPr wrap="square" rtlCol="0">
            <a:spAutoFit/>
          </a:bodyPr>
          <a:lstStyle/>
          <a:p>
            <a:r>
              <a:rPr lang="en-US" dirty="0" err="1"/>
              <a:t>Esimerkki</a:t>
            </a:r>
            <a:r>
              <a:rPr lang="en-US" dirty="0"/>
              <a:t> </a:t>
            </a:r>
            <a:r>
              <a:rPr lang="en-US" dirty="0" err="1"/>
              <a:t>tuotettu</a:t>
            </a:r>
            <a:r>
              <a:rPr lang="en-US" dirty="0"/>
              <a:t> </a:t>
            </a:r>
            <a:r>
              <a:rPr lang="en-US" dirty="0" err="1"/>
              <a:t>generatiivisen</a:t>
            </a:r>
            <a:r>
              <a:rPr lang="en-US" dirty="0"/>
              <a:t> </a:t>
            </a:r>
            <a:r>
              <a:rPr lang="en-US" dirty="0" err="1"/>
              <a:t>tekoälyn</a:t>
            </a:r>
            <a:r>
              <a:rPr lang="en-US" dirty="0"/>
              <a:t> </a:t>
            </a:r>
            <a:r>
              <a:rPr lang="en-US" dirty="0" err="1"/>
              <a:t>avulla</a:t>
            </a:r>
            <a:endParaRPr lang="en-FI" dirty="0"/>
          </a:p>
        </p:txBody>
      </p:sp>
    </p:spTree>
    <p:extLst>
      <p:ext uri="{BB962C8B-B14F-4D97-AF65-F5344CB8AC3E}">
        <p14:creationId xmlns:p14="http://schemas.microsoft.com/office/powerpoint/2010/main" val="1600350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14BA8-20FE-1E27-802A-EB9D52DAC52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3C22332-5956-79FF-1F04-44DED42A4693}"/>
              </a:ext>
            </a:extLst>
          </p:cNvPr>
          <p:cNvSpPr>
            <a:spLocks noGrp="1"/>
          </p:cNvSpPr>
          <p:nvPr>
            <p:ph type="title"/>
          </p:nvPr>
        </p:nvSpPr>
        <p:spPr>
          <a:xfrm>
            <a:off x="772065" y="648259"/>
            <a:ext cx="10511286" cy="818927"/>
          </a:xfrm>
        </p:spPr>
        <p:txBody>
          <a:bodyPr/>
          <a:lstStyle/>
          <a:p>
            <a:r>
              <a:rPr lang="en-US" dirty="0" err="1"/>
              <a:t>Tietojärjestelmät</a:t>
            </a:r>
            <a:endParaRPr lang="en-US" dirty="0"/>
          </a:p>
        </p:txBody>
      </p:sp>
      <p:sp>
        <p:nvSpPr>
          <p:cNvPr id="16" name="Date Placeholder 2">
            <a:extLst>
              <a:ext uri="{FF2B5EF4-FFF2-40B4-BE49-F238E27FC236}">
                <a16:creationId xmlns:a16="http://schemas.microsoft.com/office/drawing/2014/main" id="{83033ADB-9F7A-4D7A-BE21-A74759B1A3B4}"/>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34178924-62BD-682B-6038-1DF70DCEA715}"/>
              </a:ext>
            </a:extLst>
          </p:cNvPr>
          <p:cNvSpPr>
            <a:spLocks noGrp="1"/>
          </p:cNvSpPr>
          <p:nvPr>
            <p:ph type="subTitle" idx="1"/>
          </p:nvPr>
        </p:nvSpPr>
        <p:spPr>
          <a:xfrm>
            <a:off x="845807" y="1566197"/>
            <a:ext cx="10511286" cy="648072"/>
          </a:xfrm>
        </p:spPr>
        <p:txBody>
          <a:bodyPr>
            <a:normAutofit/>
          </a:bodyPr>
          <a:lstStyle/>
          <a:p>
            <a:r>
              <a:rPr lang="en-US" dirty="0" err="1"/>
              <a:t>Yleisiä</a:t>
            </a:r>
            <a:r>
              <a:rPr lang="en-US" dirty="0"/>
              <a:t> </a:t>
            </a:r>
            <a:r>
              <a:rPr lang="en-US" dirty="0" err="1"/>
              <a:t>tietojärjestelmiä</a:t>
            </a:r>
            <a:r>
              <a:rPr lang="en-US" dirty="0"/>
              <a:t> </a:t>
            </a:r>
            <a:r>
              <a:rPr lang="en-US" dirty="0" err="1"/>
              <a:t>potilaiden</a:t>
            </a:r>
            <a:r>
              <a:rPr lang="en-US" dirty="0"/>
              <a:t> ja </a:t>
            </a:r>
            <a:r>
              <a:rPr lang="en-US" dirty="0" err="1"/>
              <a:t>asiakkaiden</a:t>
            </a:r>
            <a:r>
              <a:rPr lang="en-US" dirty="0"/>
              <a:t> </a:t>
            </a:r>
            <a:r>
              <a:rPr lang="en-US" dirty="0" err="1"/>
              <a:t>hallinnointiin</a:t>
            </a:r>
            <a:endParaRPr lang="en-US" dirty="0"/>
          </a:p>
        </p:txBody>
      </p:sp>
      <p:sp>
        <p:nvSpPr>
          <p:cNvPr id="22" name="Text Placeholder 5">
            <a:extLst>
              <a:ext uri="{FF2B5EF4-FFF2-40B4-BE49-F238E27FC236}">
                <a16:creationId xmlns:a16="http://schemas.microsoft.com/office/drawing/2014/main" id="{D35720FE-F905-6C36-9373-D80A34B8AD35}"/>
              </a:ext>
            </a:extLst>
          </p:cNvPr>
          <p:cNvSpPr>
            <a:spLocks noGrp="1"/>
          </p:cNvSpPr>
          <p:nvPr>
            <p:ph type="body" idx="12"/>
          </p:nvPr>
        </p:nvSpPr>
        <p:spPr>
          <a:xfrm>
            <a:off x="793130" y="2344826"/>
            <a:ext cx="10490222" cy="3073515"/>
          </a:xfrm>
        </p:spPr>
        <p:txBody>
          <a:bodyPr lIns="91440" tIns="45720" rIns="91440" bIns="45720" anchor="t">
            <a:normAutofit lnSpcReduction="10000"/>
          </a:bodyPr>
          <a:lstStyle/>
          <a:p>
            <a:r>
              <a:rPr lang="fi-FI" sz="1800" b="1" dirty="0"/>
              <a:t>Kanta-palvelut</a:t>
            </a:r>
            <a:r>
              <a:rPr lang="fi-FI" sz="1800" dirty="0"/>
              <a:t>: Kansallinen terveysarkisto, joka sisältää potilastiedon arkiston, sähköisen reseptin ja Omakanta-palvelun. Kanta-palvelut mahdollistavat potilastietojen turvallisen jakamisen eri toimijoiden </a:t>
            </a:r>
            <a:r>
              <a:rPr lang="fi-FI" sz="1800"/>
              <a:t>välillä.</a:t>
            </a:r>
            <a:endParaRPr lang="fi-FI" sz="1800" b="1" dirty="0"/>
          </a:p>
          <a:p>
            <a:r>
              <a:rPr lang="fi-FI" sz="1800" b="1" err="1"/>
              <a:t>Effica</a:t>
            </a:r>
            <a:r>
              <a:rPr lang="fi-FI" sz="1800" dirty="0"/>
              <a:t>: Laajasti käytetty potilastietojärjestelmä. Tukee terveydenhuollon ammattilaisten työtä tarjoamalla </a:t>
            </a:r>
            <a:r>
              <a:rPr lang="fi-FI" sz="1800"/>
              <a:t>kattavat työkalut potilastietojen hallintaan ja hoitoprosessien seurantaan.</a:t>
            </a:r>
            <a:endParaRPr lang="fi-FI" sz="1800" b="1" dirty="0"/>
          </a:p>
          <a:p>
            <a:r>
              <a:rPr lang="fi-FI" sz="1800" b="1" dirty="0"/>
              <a:t>Pegasos</a:t>
            </a:r>
            <a:r>
              <a:rPr lang="fi-FI" sz="1800" dirty="0"/>
              <a:t>: Potilastietojärjestelmä, joka on suunniteltu erityisesti perusterveydenhuollon ja erikoissairaanhoidon tarpeisiin. Tarjoaa monipuoliset työkalut potilastietojen hallintaan ja hoidon </a:t>
            </a:r>
            <a:r>
              <a:rPr lang="fi-FI" sz="1800"/>
              <a:t>suunnitteluun.</a:t>
            </a:r>
            <a:endParaRPr lang="fi-FI" sz="1800">
              <a:ea typeface="Calibri"/>
              <a:cs typeface="Calibri"/>
            </a:endParaRPr>
          </a:p>
          <a:p>
            <a:r>
              <a:rPr lang="fi-FI" sz="1800" b="1" dirty="0"/>
              <a:t>Pro </a:t>
            </a:r>
            <a:r>
              <a:rPr lang="fi-FI" sz="1800" b="1" err="1"/>
              <a:t>Consona</a:t>
            </a:r>
            <a:r>
              <a:rPr lang="fi-FI" sz="1800" dirty="0"/>
              <a:t>: Asiakastietojärjestelmä, joka on suunniteltu erityisesti sosiaalihuollon tarpeisiin.</a:t>
            </a:r>
          </a:p>
          <a:p>
            <a:r>
              <a:rPr lang="fi-FI" sz="1800" b="1" dirty="0"/>
              <a:t>Apotti</a:t>
            </a:r>
            <a:r>
              <a:rPr lang="fi-FI" sz="1800" dirty="0"/>
              <a:t>: Integroitu sosiaali- ja terveydenhuollon tietojärjestelmä, joka yhdistää potilas- ja asiakastiedot </a:t>
            </a:r>
            <a:r>
              <a:rPr lang="fi-FI" sz="1800"/>
              <a:t>yhteen järjestelmään. Tukee palveluprosesseja ja mahdollistaa tiedon sujuvan kulun eri toimijoiden välillä.</a:t>
            </a:r>
            <a:endParaRPr lang="fi-FI" sz="1800">
              <a:ea typeface="Calibri"/>
              <a:cs typeface="Calibri"/>
            </a:endParaRPr>
          </a:p>
          <a:p>
            <a:pPr marL="0" indent="0">
              <a:buNone/>
            </a:pPr>
            <a:endParaRPr lang="fi-FI" sz="1800" dirty="0"/>
          </a:p>
          <a:p>
            <a:pPr marL="0" indent="0">
              <a:buNone/>
            </a:pPr>
            <a:endParaRPr lang="fi-FI" sz="1800" dirty="0">
              <a:ea typeface="Calibri" panose="020F0502020204030204"/>
              <a:cs typeface="Calibri" panose="020F0502020204030204"/>
            </a:endParaRPr>
          </a:p>
          <a:p>
            <a:endParaRPr lang="fi-FI" sz="1800" dirty="0"/>
          </a:p>
        </p:txBody>
      </p:sp>
    </p:spTree>
    <p:extLst>
      <p:ext uri="{BB962C8B-B14F-4D97-AF65-F5344CB8AC3E}">
        <p14:creationId xmlns:p14="http://schemas.microsoft.com/office/powerpoint/2010/main" val="3934256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Tietojärjestelmät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err="1"/>
              <a:t>Esimerkkejä</a:t>
            </a:r>
            <a:r>
              <a:rPr lang="en-US" dirty="0"/>
              <a:t> </a:t>
            </a:r>
            <a:r>
              <a:rPr lang="en-US" dirty="0" err="1"/>
              <a:t>potilastietojärjestelmistä</a:t>
            </a:r>
            <a:endParaRPr lang="en-US" dirty="0"/>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3098455" cy="2803128"/>
          </a:xfrm>
        </p:spPr>
        <p:txBody>
          <a:bodyPr>
            <a:normAutofit/>
          </a:bodyPr>
          <a:lstStyle/>
          <a:p>
            <a:r>
              <a:rPr lang="fi-FI" sz="1800" b="1" dirty="0"/>
              <a:t>Sairaala</a:t>
            </a:r>
          </a:p>
          <a:p>
            <a:pPr lvl="1"/>
            <a:r>
              <a:rPr lang="fi-FI" sz="1800" dirty="0"/>
              <a:t>Apotti </a:t>
            </a:r>
          </a:p>
          <a:p>
            <a:pPr lvl="1"/>
            <a:r>
              <a:rPr lang="fi-FI" sz="1800" dirty="0"/>
              <a:t>ESKO</a:t>
            </a:r>
          </a:p>
          <a:p>
            <a:pPr lvl="1"/>
            <a:r>
              <a:rPr lang="fi-FI" sz="1800" dirty="0" err="1"/>
              <a:t>Lifecare</a:t>
            </a:r>
            <a:endParaRPr lang="fi-FI" sz="1800" dirty="0"/>
          </a:p>
          <a:p>
            <a:pPr lvl="1"/>
            <a:r>
              <a:rPr lang="fi-FI" sz="1800" dirty="0" err="1"/>
              <a:t>Mediatri</a:t>
            </a:r>
            <a:endParaRPr lang="fi-FI" sz="1800" dirty="0"/>
          </a:p>
          <a:p>
            <a:pPr lvl="1"/>
            <a:r>
              <a:rPr lang="fi-FI" sz="1800" dirty="0"/>
              <a:t>Pegasos</a:t>
            </a:r>
          </a:p>
          <a:p>
            <a:pPr lvl="1"/>
            <a:r>
              <a:rPr lang="fi-FI" sz="1800" dirty="0"/>
              <a:t>Radiologien PACS/RIS</a:t>
            </a:r>
          </a:p>
          <a:p>
            <a:pPr lvl="1"/>
            <a:r>
              <a:rPr lang="fi-FI" sz="1800" dirty="0"/>
              <a:t>Uranus</a:t>
            </a:r>
          </a:p>
        </p:txBody>
      </p:sp>
      <p:sp>
        <p:nvSpPr>
          <p:cNvPr id="2" name="Text Placeholder 5">
            <a:extLst>
              <a:ext uri="{FF2B5EF4-FFF2-40B4-BE49-F238E27FC236}">
                <a16:creationId xmlns:a16="http://schemas.microsoft.com/office/drawing/2014/main" id="{17E6D84C-879F-432F-4F7B-A64D38360A99}"/>
              </a:ext>
            </a:extLst>
          </p:cNvPr>
          <p:cNvSpPr txBox="1">
            <a:spLocks/>
          </p:cNvSpPr>
          <p:nvPr/>
        </p:nvSpPr>
        <p:spPr>
          <a:xfrm>
            <a:off x="3867005" y="2626829"/>
            <a:ext cx="4036790" cy="2803128"/>
          </a:xfrm>
          <a:prstGeom prst="rect">
            <a:avLst/>
          </a:prstGeom>
        </p:spPr>
        <p:txBody>
          <a:bodyPr anchor="t">
            <a:normAutofit/>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r>
              <a:rPr lang="fi-FI" sz="1800" b="1" dirty="0"/>
              <a:t>Terveyskeskus</a:t>
            </a:r>
          </a:p>
          <a:p>
            <a:pPr lvl="1"/>
            <a:r>
              <a:rPr lang="fi-FI" sz="1800" dirty="0"/>
              <a:t>Apotti</a:t>
            </a:r>
          </a:p>
          <a:p>
            <a:pPr lvl="1"/>
            <a:r>
              <a:rPr lang="fi-FI" sz="1800" dirty="0"/>
              <a:t>GFS (Graafinen </a:t>
            </a:r>
            <a:r>
              <a:rPr lang="fi-FI" sz="1800" dirty="0" err="1"/>
              <a:t>Finstar</a:t>
            </a:r>
            <a:r>
              <a:rPr lang="fi-FI" sz="1800" dirty="0"/>
              <a:t>)</a:t>
            </a:r>
          </a:p>
          <a:p>
            <a:pPr lvl="1"/>
            <a:r>
              <a:rPr lang="fi-FI" sz="1800" dirty="0" err="1"/>
              <a:t>Lifecare</a:t>
            </a:r>
            <a:endParaRPr lang="fi-FI" sz="1800" dirty="0"/>
          </a:p>
          <a:p>
            <a:pPr lvl="1"/>
            <a:r>
              <a:rPr lang="fi-FI" sz="1800" dirty="0" err="1"/>
              <a:t>Mediatri</a:t>
            </a:r>
            <a:endParaRPr lang="fi-FI" sz="1800" dirty="0"/>
          </a:p>
          <a:p>
            <a:pPr lvl="1"/>
            <a:r>
              <a:rPr lang="fi-FI" sz="1800" dirty="0"/>
              <a:t>Pegasos</a:t>
            </a:r>
          </a:p>
        </p:txBody>
      </p:sp>
      <p:sp>
        <p:nvSpPr>
          <p:cNvPr id="3" name="Text Placeholder 5">
            <a:extLst>
              <a:ext uri="{FF2B5EF4-FFF2-40B4-BE49-F238E27FC236}">
                <a16:creationId xmlns:a16="http://schemas.microsoft.com/office/drawing/2014/main" id="{30BDA5E7-2321-E0AB-DA4A-D9C7204AF760}"/>
              </a:ext>
            </a:extLst>
          </p:cNvPr>
          <p:cNvSpPr txBox="1">
            <a:spLocks/>
          </p:cNvSpPr>
          <p:nvPr/>
        </p:nvSpPr>
        <p:spPr>
          <a:xfrm>
            <a:off x="7478416" y="2626829"/>
            <a:ext cx="4036790" cy="2803128"/>
          </a:xfrm>
          <a:prstGeom prst="rect">
            <a:avLst/>
          </a:prstGeom>
        </p:spPr>
        <p:txBody>
          <a:bodyPr anchor="t">
            <a:normAutofit/>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r>
              <a:rPr lang="fi-FI" sz="1800" b="1" dirty="0"/>
              <a:t>Yksityinen/muu</a:t>
            </a:r>
          </a:p>
          <a:p>
            <a:pPr lvl="1"/>
            <a:r>
              <a:rPr lang="fi-FI" sz="1800" dirty="0" err="1"/>
              <a:t>Acute</a:t>
            </a:r>
            <a:endParaRPr lang="fi-FI" sz="1800" dirty="0"/>
          </a:p>
          <a:p>
            <a:pPr lvl="1"/>
            <a:r>
              <a:rPr lang="fi-FI" sz="1800" dirty="0" err="1"/>
              <a:t>DynamicHealth</a:t>
            </a:r>
            <a:endParaRPr lang="fi-FI" sz="1800" dirty="0"/>
          </a:p>
          <a:p>
            <a:pPr lvl="1"/>
            <a:r>
              <a:rPr lang="fi-FI" sz="1800" dirty="0" err="1"/>
              <a:t>Softmedic</a:t>
            </a:r>
            <a:endParaRPr lang="fi-FI" sz="1800" dirty="0"/>
          </a:p>
        </p:txBody>
      </p:sp>
      <p:sp>
        <p:nvSpPr>
          <p:cNvPr id="4" name="TextBox 3">
            <a:extLst>
              <a:ext uri="{FF2B5EF4-FFF2-40B4-BE49-F238E27FC236}">
                <a16:creationId xmlns:a16="http://schemas.microsoft.com/office/drawing/2014/main" id="{366C7A17-9C25-1E00-2AFF-768EE3F39C0C}"/>
              </a:ext>
            </a:extLst>
          </p:cNvPr>
          <p:cNvSpPr txBox="1"/>
          <p:nvPr/>
        </p:nvSpPr>
        <p:spPr>
          <a:xfrm>
            <a:off x="769497" y="5421630"/>
            <a:ext cx="11117337" cy="307777"/>
          </a:xfrm>
          <a:prstGeom prst="rect">
            <a:avLst/>
          </a:prstGeom>
          <a:noFill/>
        </p:spPr>
        <p:txBody>
          <a:bodyPr wrap="square" lIns="91440" tIns="45720" rIns="91440" bIns="45720" rtlCol="0" anchor="t">
            <a:spAutoFit/>
          </a:bodyPr>
          <a:lstStyle/>
          <a:p>
            <a:r>
              <a:rPr lang="en-US" sz="1400" dirty="0"/>
              <a:t>Lähde: </a:t>
            </a:r>
            <a:r>
              <a:rPr lang="en-US" sz="1400" dirty="0">
                <a:hlinkClick r:id="rId2"/>
              </a:rPr>
              <a:t>https://www.laakariliitto.fi/site/assets/files/5229/tiedotemateriaalit_polte_2021_final.pdf</a:t>
            </a:r>
            <a:r>
              <a:rPr lang="en-US" sz="1400" dirty="0"/>
              <a:t>, </a:t>
            </a:r>
            <a:r>
              <a:rPr lang="en-US" sz="1400" err="1"/>
              <a:t>viitattu</a:t>
            </a:r>
            <a:r>
              <a:rPr lang="en-US" sz="1400" dirty="0"/>
              <a:t> 2.11.2024</a:t>
            </a:r>
            <a:endParaRPr lang="en-US" sz="1400">
              <a:ea typeface="Calibri"/>
              <a:cs typeface="Calibri"/>
            </a:endParaRPr>
          </a:p>
        </p:txBody>
      </p:sp>
    </p:spTree>
    <p:extLst>
      <p:ext uri="{BB962C8B-B14F-4D97-AF65-F5344CB8AC3E}">
        <p14:creationId xmlns:p14="http://schemas.microsoft.com/office/powerpoint/2010/main" val="2489572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685130"/>
            <a:ext cx="10511286" cy="818927"/>
          </a:xfrm>
        </p:spPr>
        <p:txBody>
          <a:bodyPr/>
          <a:lstStyle/>
          <a:p>
            <a:r>
              <a:rPr lang="en-US" dirty="0" err="1"/>
              <a:t>Tietojärjestelmät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err="1"/>
              <a:t>Yleiset</a:t>
            </a:r>
            <a:r>
              <a:rPr lang="en-US" dirty="0"/>
              <a:t> </a:t>
            </a:r>
            <a:r>
              <a:rPr lang="en-US" dirty="0" err="1"/>
              <a:t>Ohjelmistot</a:t>
            </a:r>
            <a:r>
              <a:rPr lang="en-US" dirty="0"/>
              <a:t> - </a:t>
            </a:r>
            <a:r>
              <a:rPr lang="en-US" dirty="0" err="1"/>
              <a:t>Työarkeen</a:t>
            </a:r>
            <a:endParaRPr lang="en-US" dirty="0"/>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a:normAutofit/>
          </a:bodyPr>
          <a:lstStyle/>
          <a:p>
            <a:r>
              <a:rPr lang="fi-FI" b="1" dirty="0"/>
              <a:t>Microsoft 365 ohjelmistot</a:t>
            </a:r>
            <a:r>
              <a:rPr lang="fi-FI" dirty="0"/>
              <a:t>: </a:t>
            </a:r>
            <a:r>
              <a:rPr lang="fi-FI" dirty="0" err="1"/>
              <a:t>Teams</a:t>
            </a:r>
            <a:r>
              <a:rPr lang="fi-FI" dirty="0"/>
              <a:t>, Word, Excel, Outlook, </a:t>
            </a:r>
            <a:r>
              <a:rPr lang="fi-FI" dirty="0" err="1"/>
              <a:t>Onedrive</a:t>
            </a:r>
            <a:endParaRPr lang="fi-FI" dirty="0"/>
          </a:p>
          <a:p>
            <a:r>
              <a:rPr lang="fi-FI" b="1" dirty="0"/>
              <a:t>Muut tyypilliset ohjelmistot</a:t>
            </a:r>
            <a:r>
              <a:rPr lang="fi-FI" dirty="0"/>
              <a:t>: </a:t>
            </a:r>
            <a:r>
              <a:rPr lang="fi-FI" dirty="0" err="1"/>
              <a:t>Zoom</a:t>
            </a:r>
            <a:r>
              <a:rPr lang="fi-FI" dirty="0"/>
              <a:t>, Adobe Acrobat Reader, </a:t>
            </a:r>
            <a:r>
              <a:rPr lang="fi-FI" dirty="0" err="1"/>
              <a:t>Trello</a:t>
            </a:r>
            <a:r>
              <a:rPr lang="fi-FI" dirty="0"/>
              <a:t>, Dropbox, Miro </a:t>
            </a:r>
          </a:p>
          <a:p>
            <a:r>
              <a:rPr lang="fi-FI" b="1" dirty="0"/>
              <a:t>Paikalliset tietoturvaohjelmistot (Anti-virus)</a:t>
            </a:r>
            <a:r>
              <a:rPr lang="fi-FI" dirty="0"/>
              <a:t>: F-Secure, McAfee, Norton, Kaspersky</a:t>
            </a:r>
          </a:p>
          <a:p>
            <a:r>
              <a:rPr lang="fi-FI" b="1" dirty="0"/>
              <a:t>Keskitetyt tietoturvaohjelmistot (EDR)</a:t>
            </a:r>
            <a:r>
              <a:rPr lang="fi-FI" dirty="0"/>
              <a:t>: </a:t>
            </a:r>
            <a:r>
              <a:rPr lang="fi-FI" dirty="0" err="1"/>
              <a:t>CrowdStrike</a:t>
            </a:r>
            <a:r>
              <a:rPr lang="fi-FI" dirty="0"/>
              <a:t>, </a:t>
            </a:r>
            <a:r>
              <a:rPr lang="fi-FI" dirty="0" err="1"/>
              <a:t>Sophos</a:t>
            </a:r>
            <a:r>
              <a:rPr lang="fi-FI" dirty="0"/>
              <a:t>, </a:t>
            </a:r>
            <a:r>
              <a:rPr lang="fi-FI" dirty="0" err="1"/>
              <a:t>FireEye</a:t>
            </a:r>
            <a:r>
              <a:rPr lang="fi-FI" dirty="0"/>
              <a:t>, </a:t>
            </a:r>
            <a:r>
              <a:rPr lang="fi-FI" dirty="0" err="1"/>
              <a:t>SentinelOne</a:t>
            </a:r>
            <a:endParaRPr lang="fi-FI" dirty="0"/>
          </a:p>
          <a:p>
            <a:r>
              <a:rPr lang="fi-FI" b="1" dirty="0"/>
              <a:t>Muita käytettäviä työkaluja ja virtualisoidut palvelut</a:t>
            </a:r>
            <a:r>
              <a:rPr lang="fi-FI" dirty="0"/>
              <a:t>: </a:t>
            </a:r>
            <a:br>
              <a:rPr lang="fi-FI" dirty="0"/>
            </a:br>
            <a:r>
              <a:rPr lang="fi-FI" dirty="0"/>
              <a:t>Etätyöpöytäsovellus (RDP), VPN, VMRC, TeamViewer, </a:t>
            </a:r>
            <a:r>
              <a:rPr lang="fi-FI" dirty="0" err="1"/>
              <a:t>AnyDesk</a:t>
            </a:r>
            <a:r>
              <a:rPr lang="fi-FI" dirty="0"/>
              <a:t>, Chrome Remote Desktop</a:t>
            </a:r>
          </a:p>
        </p:txBody>
      </p:sp>
    </p:spTree>
    <p:extLst>
      <p:ext uri="{BB962C8B-B14F-4D97-AF65-F5344CB8AC3E}">
        <p14:creationId xmlns:p14="http://schemas.microsoft.com/office/powerpoint/2010/main" val="1646271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38DF9-924F-A46A-D226-08D7CC167F6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1C8EF1F-61F7-74EE-472C-467CB0041100}"/>
              </a:ext>
            </a:extLst>
          </p:cNvPr>
          <p:cNvSpPr>
            <a:spLocks noGrp="1"/>
          </p:cNvSpPr>
          <p:nvPr>
            <p:ph type="title"/>
          </p:nvPr>
        </p:nvSpPr>
        <p:spPr>
          <a:xfrm>
            <a:off x="772065" y="599098"/>
            <a:ext cx="10511286" cy="818927"/>
          </a:xfrm>
        </p:spPr>
        <p:txBody>
          <a:bodyPr/>
          <a:lstStyle/>
          <a:p>
            <a:r>
              <a:rPr lang="en-US" dirty="0" err="1"/>
              <a:t>Tietojärjestelmät</a:t>
            </a:r>
            <a:endParaRPr lang="en-US" dirty="0"/>
          </a:p>
        </p:txBody>
      </p:sp>
      <p:sp>
        <p:nvSpPr>
          <p:cNvPr id="16" name="Date Placeholder 2">
            <a:extLst>
              <a:ext uri="{FF2B5EF4-FFF2-40B4-BE49-F238E27FC236}">
                <a16:creationId xmlns:a16="http://schemas.microsoft.com/office/drawing/2014/main" id="{05972360-9F73-34C5-1F34-3DA172D73EF9}"/>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5733A43-94C8-517D-E907-12B8990DF4EF}"/>
              </a:ext>
            </a:extLst>
          </p:cNvPr>
          <p:cNvSpPr>
            <a:spLocks noGrp="1"/>
          </p:cNvSpPr>
          <p:nvPr>
            <p:ph type="subTitle" idx="1"/>
          </p:nvPr>
        </p:nvSpPr>
        <p:spPr>
          <a:xfrm>
            <a:off x="772065" y="1529327"/>
            <a:ext cx="10511286" cy="648072"/>
          </a:xfrm>
        </p:spPr>
        <p:txBody>
          <a:bodyPr/>
          <a:lstStyle/>
          <a:p>
            <a:r>
              <a:rPr lang="en-US" dirty="0" err="1"/>
              <a:t>Yleiset</a:t>
            </a:r>
            <a:r>
              <a:rPr lang="en-US" dirty="0"/>
              <a:t> </a:t>
            </a:r>
            <a:r>
              <a:rPr lang="en-US" dirty="0" err="1"/>
              <a:t>Ohjelmistot</a:t>
            </a:r>
            <a:r>
              <a:rPr lang="en-US" dirty="0"/>
              <a:t> - </a:t>
            </a:r>
            <a:r>
              <a:rPr lang="en-US" dirty="0" err="1"/>
              <a:t>Tiedonjakoon</a:t>
            </a:r>
            <a:endParaRPr lang="en-US" dirty="0"/>
          </a:p>
        </p:txBody>
      </p:sp>
      <p:sp>
        <p:nvSpPr>
          <p:cNvPr id="22" name="Text Placeholder 5">
            <a:extLst>
              <a:ext uri="{FF2B5EF4-FFF2-40B4-BE49-F238E27FC236}">
                <a16:creationId xmlns:a16="http://schemas.microsoft.com/office/drawing/2014/main" id="{A2F1E9B3-49B0-D680-39C6-DCD68502703B}"/>
              </a:ext>
            </a:extLst>
          </p:cNvPr>
          <p:cNvSpPr>
            <a:spLocks noGrp="1"/>
          </p:cNvSpPr>
          <p:nvPr>
            <p:ph type="body" idx="12"/>
          </p:nvPr>
        </p:nvSpPr>
        <p:spPr>
          <a:xfrm>
            <a:off x="768550" y="2406278"/>
            <a:ext cx="10514802" cy="3012063"/>
          </a:xfrm>
        </p:spPr>
        <p:txBody>
          <a:bodyPr lIns="91440" tIns="45720" rIns="91440" bIns="45720" anchor="t">
            <a:normAutofit/>
          </a:bodyPr>
          <a:lstStyle/>
          <a:p>
            <a:r>
              <a:rPr lang="fi-FI" sz="2000" b="1" dirty="0"/>
              <a:t>Näihin palveluihin ei sovi laittaa arkaluontoista tietoa, kuten potilas- tai asiakastietoja:</a:t>
            </a:r>
          </a:p>
          <a:p>
            <a:endParaRPr lang="fi-FI" sz="2000" b="1" dirty="0"/>
          </a:p>
          <a:p>
            <a:pPr lvl="1">
              <a:buFont typeface="Courier New"/>
              <a:buChar char="o"/>
            </a:pPr>
            <a:r>
              <a:rPr lang="fi-FI" sz="1800" b="1" dirty="0"/>
              <a:t>Pikaviestintä ohjelmat</a:t>
            </a:r>
            <a:r>
              <a:rPr lang="fi-FI" sz="1800" dirty="0"/>
              <a:t>: </a:t>
            </a:r>
            <a:r>
              <a:rPr lang="fi-FI" sz="1800" dirty="0" err="1"/>
              <a:t>Whatsapp</a:t>
            </a:r>
            <a:r>
              <a:rPr lang="fi-FI" sz="1800" dirty="0"/>
              <a:t>, </a:t>
            </a:r>
            <a:r>
              <a:rPr lang="fi-FI" sz="1800" dirty="0" err="1"/>
              <a:t>Signal</a:t>
            </a:r>
            <a:r>
              <a:rPr lang="fi-FI" sz="1800" dirty="0"/>
              <a:t>, </a:t>
            </a:r>
            <a:r>
              <a:rPr lang="fi-FI" sz="1800" dirty="0" err="1"/>
              <a:t>Telegram</a:t>
            </a:r>
            <a:r>
              <a:rPr lang="fi-FI" sz="1800" dirty="0"/>
              <a:t>, Facebook </a:t>
            </a:r>
            <a:r>
              <a:rPr lang="fi-FI" sz="1800" dirty="0" err="1"/>
              <a:t>messenger</a:t>
            </a:r>
            <a:endParaRPr lang="fi-FI" sz="1800" dirty="0">
              <a:ea typeface="Calibri"/>
              <a:cs typeface="Calibri"/>
            </a:endParaRPr>
          </a:p>
          <a:p>
            <a:pPr lvl="1">
              <a:buFont typeface="Courier New"/>
              <a:buChar char="o"/>
            </a:pPr>
            <a:r>
              <a:rPr lang="fi-FI" sz="1800" b="1" dirty="0"/>
              <a:t>Tiimiviestintään ohjelmistoja</a:t>
            </a:r>
            <a:r>
              <a:rPr lang="fi-FI" sz="1800" dirty="0"/>
              <a:t>: </a:t>
            </a:r>
            <a:r>
              <a:rPr lang="fi-FI" sz="1800" dirty="0" err="1"/>
              <a:t>Slack</a:t>
            </a:r>
            <a:r>
              <a:rPr lang="fi-FI" sz="1800" dirty="0"/>
              <a:t>, Microsoft </a:t>
            </a:r>
            <a:r>
              <a:rPr lang="fi-FI" sz="1800" dirty="0" err="1"/>
              <a:t>Teams</a:t>
            </a:r>
            <a:r>
              <a:rPr lang="fi-FI" sz="1800" dirty="0"/>
              <a:t>, Google Chat, </a:t>
            </a:r>
            <a:r>
              <a:rPr lang="fi-FI" sz="1800" dirty="0" err="1"/>
              <a:t>Discord</a:t>
            </a:r>
            <a:r>
              <a:rPr lang="fi-FI" sz="1800" dirty="0"/>
              <a:t>, </a:t>
            </a:r>
            <a:r>
              <a:rPr lang="fi-FI" sz="1800" dirty="0" err="1"/>
              <a:t>Mattermost</a:t>
            </a:r>
            <a:endParaRPr lang="fi-FI" sz="1800" dirty="0">
              <a:ea typeface="Calibri"/>
              <a:cs typeface="Calibri"/>
            </a:endParaRPr>
          </a:p>
          <a:p>
            <a:pPr lvl="1">
              <a:buFont typeface="Courier New"/>
              <a:buChar char="o"/>
            </a:pPr>
            <a:r>
              <a:rPr lang="fi-FI" sz="1800" b="1" dirty="0"/>
              <a:t>Pilvipalvelut tiedostojen jakoon</a:t>
            </a:r>
            <a:r>
              <a:rPr lang="fi-FI" sz="1800" dirty="0"/>
              <a:t>: Google </a:t>
            </a:r>
            <a:r>
              <a:rPr lang="fi-FI" sz="1800" dirty="0" err="1"/>
              <a:t>Drive</a:t>
            </a:r>
            <a:r>
              <a:rPr lang="fi-FI" sz="1800" dirty="0"/>
              <a:t>, Dropbox, Microsoft OneDrive, </a:t>
            </a:r>
            <a:r>
              <a:rPr lang="fi-FI" sz="1800" dirty="0" err="1"/>
              <a:t>iCloud</a:t>
            </a:r>
            <a:r>
              <a:rPr lang="fi-FI" sz="1800" dirty="0"/>
              <a:t> </a:t>
            </a:r>
            <a:r>
              <a:rPr lang="fi-FI" sz="1800" dirty="0" err="1"/>
              <a:t>Drive</a:t>
            </a:r>
            <a:endParaRPr lang="fi-FI" sz="1800" dirty="0">
              <a:ea typeface="Calibri"/>
              <a:cs typeface="Calibri"/>
            </a:endParaRPr>
          </a:p>
          <a:p>
            <a:endParaRPr lang="fi-FI" sz="2000" dirty="0"/>
          </a:p>
        </p:txBody>
      </p:sp>
    </p:spTree>
    <p:extLst>
      <p:ext uri="{BB962C8B-B14F-4D97-AF65-F5344CB8AC3E}">
        <p14:creationId xmlns:p14="http://schemas.microsoft.com/office/powerpoint/2010/main" val="270410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2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Haittaohjelmat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lIns="91440" tIns="45720" rIns="91440" bIns="45720" anchor="t">
            <a:normAutofit/>
          </a:bodyPr>
          <a:lstStyle/>
          <a:p>
            <a:r>
              <a:rPr lang="en-US" dirty="0" err="1"/>
              <a:t>Uhka</a:t>
            </a:r>
            <a:r>
              <a:rPr lang="en-US" dirty="0"/>
              <a:t> </a:t>
            </a:r>
            <a:r>
              <a:rPr lang="en-US" dirty="0" err="1"/>
              <a:t>esimerkkejä</a:t>
            </a:r>
            <a:endParaRPr lang="en-US" dirty="0" err="1">
              <a:ea typeface="Calibri"/>
              <a:cs typeface="Calibri"/>
            </a:endParaRPr>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lIns="91440" tIns="45720" rIns="91440" bIns="45720" anchor="t">
            <a:normAutofit/>
          </a:bodyPr>
          <a:lstStyle/>
          <a:p>
            <a:pPr>
              <a:buFont typeface="Arial" panose="020B0604020202020204" pitchFamily="34" charset="0"/>
              <a:buChar char="•"/>
            </a:pPr>
            <a:r>
              <a:rPr lang="fi-FI" dirty="0"/>
              <a:t>Henkilö­kohtaisten tietojen varastaminen kiristämistä tai identiteetti­varkautta varten.</a:t>
            </a:r>
          </a:p>
          <a:p>
            <a:pPr>
              <a:buFont typeface="Arial" panose="020B0604020202020204" pitchFamily="34" charset="0"/>
              <a:buChar char="•"/>
            </a:pPr>
            <a:r>
              <a:rPr lang="fi-FI" dirty="0"/>
              <a:t>Sala­sanojen ja kirjautumis­tietojen varastaminen käyttäjä­tilin kaappausta varten.</a:t>
            </a:r>
            <a:endParaRPr lang="fi-FI">
              <a:ea typeface="Calibri"/>
              <a:cs typeface="Calibri"/>
            </a:endParaRPr>
          </a:p>
          <a:p>
            <a:pPr>
              <a:buFont typeface="Arial" panose="020B0604020202020204" pitchFamily="34" charset="0"/>
              <a:buChar char="•"/>
            </a:pPr>
            <a:r>
              <a:rPr lang="fi-FI" dirty="0"/>
              <a:t>Laitteesi ja tiedostojesi lukitseminen sekä lunnaiden vaatiminen.</a:t>
            </a:r>
            <a:endParaRPr lang="fi-FI">
              <a:ea typeface="Calibri" panose="020F0502020204030204"/>
              <a:cs typeface="Calibri" panose="020F0502020204030204"/>
            </a:endParaRPr>
          </a:p>
          <a:p>
            <a:pPr>
              <a:buFont typeface="Arial" panose="020B0604020202020204" pitchFamily="34" charset="0"/>
              <a:buChar char="•"/>
            </a:pPr>
            <a:r>
              <a:rPr lang="fi-FI" dirty="0"/>
              <a:t>Arka­luontoisen materiaalin varastaminen.</a:t>
            </a:r>
            <a:endParaRPr lang="fi-FI">
              <a:ea typeface="Calibri" panose="020F0502020204030204"/>
              <a:cs typeface="Calibri" panose="020F0502020204030204"/>
            </a:endParaRPr>
          </a:p>
          <a:p>
            <a:pPr>
              <a:buFont typeface="Arial" panose="020B0604020202020204" pitchFamily="34" charset="0"/>
              <a:buChar char="•"/>
            </a:pPr>
            <a:r>
              <a:rPr lang="fi-FI" dirty="0"/>
              <a:t>Tiedon kerääminen työ­paikastasi ja sen järjestelmistä.</a:t>
            </a:r>
            <a:endParaRPr lang="fi-FI">
              <a:ea typeface="Calibri" panose="020F0502020204030204"/>
              <a:cs typeface="Calibri" panose="020F0502020204030204"/>
            </a:endParaRPr>
          </a:p>
          <a:p>
            <a:pPr>
              <a:buFont typeface="Arial" panose="020B0604020202020204" pitchFamily="34" charset="0"/>
              <a:buChar char="•"/>
            </a:pPr>
            <a:r>
              <a:rPr lang="fi-FI" dirty="0"/>
              <a:t>Tieto­koneen ­käyttösi vakoilu tai näppäimistösi painallusten tallentaminen.</a:t>
            </a:r>
            <a:endParaRPr lang="fi-FI" dirty="0">
              <a:ea typeface="Calibri" panose="020F0502020204030204"/>
              <a:cs typeface="Calibri" panose="020F0502020204030204"/>
            </a:endParaRPr>
          </a:p>
        </p:txBody>
      </p:sp>
      <p:sp>
        <p:nvSpPr>
          <p:cNvPr id="2" name="TextBox 1">
            <a:extLst>
              <a:ext uri="{FF2B5EF4-FFF2-40B4-BE49-F238E27FC236}">
                <a16:creationId xmlns:a16="http://schemas.microsoft.com/office/drawing/2014/main" id="{D598B958-2326-5975-E02C-5DC136AFBDD4}"/>
              </a:ext>
            </a:extLst>
          </p:cNvPr>
          <p:cNvSpPr txBox="1"/>
          <p:nvPr/>
        </p:nvSpPr>
        <p:spPr>
          <a:xfrm>
            <a:off x="922604" y="5409008"/>
            <a:ext cx="9811753" cy="307777"/>
          </a:xfrm>
          <a:prstGeom prst="rect">
            <a:avLst/>
          </a:prstGeom>
          <a:noFill/>
        </p:spPr>
        <p:txBody>
          <a:bodyPr wrap="square" lIns="91440" tIns="45720" rIns="91440" bIns="45720" rtlCol="0" anchor="t">
            <a:spAutoFit/>
          </a:bodyPr>
          <a:lstStyle/>
          <a:p>
            <a:r>
              <a:rPr lang="en-US" sz="1400" dirty="0"/>
              <a:t>Lähde: </a:t>
            </a:r>
            <a:r>
              <a:rPr lang="en-US" sz="1400" dirty="0">
                <a:hlinkClick r:id="rId2"/>
              </a:rPr>
              <a:t>https://www.f-secure.com/fi/articles/what-is-malware</a:t>
            </a:r>
            <a:r>
              <a:rPr lang="en-US" sz="1400" dirty="0"/>
              <a:t>, </a:t>
            </a:r>
            <a:r>
              <a:rPr lang="en-US" sz="1400" err="1"/>
              <a:t>viitattu</a:t>
            </a:r>
            <a:r>
              <a:rPr lang="en-US" sz="1400" dirty="0"/>
              <a:t> 20.9.2024</a:t>
            </a:r>
            <a:endParaRPr lang="en-US" sz="1400">
              <a:ea typeface="Calibri"/>
              <a:cs typeface="Calibri"/>
            </a:endParaRPr>
          </a:p>
        </p:txBody>
      </p:sp>
    </p:spTree>
    <p:extLst>
      <p:ext uri="{BB962C8B-B14F-4D97-AF65-F5344CB8AC3E}">
        <p14:creationId xmlns:p14="http://schemas.microsoft.com/office/powerpoint/2010/main" val="143270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AB2F-34E2-E32F-2AF4-5291EE7F8A9C}"/>
              </a:ext>
            </a:extLst>
          </p:cNvPr>
          <p:cNvSpPr>
            <a:spLocks noGrp="1"/>
          </p:cNvSpPr>
          <p:nvPr>
            <p:ph type="title"/>
          </p:nvPr>
        </p:nvSpPr>
        <p:spPr/>
        <p:txBody>
          <a:bodyPr/>
          <a:lstStyle/>
          <a:p>
            <a:r>
              <a:rPr lang="en-US" dirty="0" err="1"/>
              <a:t>Haittaohjelmat</a:t>
            </a:r>
            <a:endParaRPr lang="en-FI" dirty="0"/>
          </a:p>
        </p:txBody>
      </p:sp>
      <p:sp>
        <p:nvSpPr>
          <p:cNvPr id="3" name="Date Placeholder 2">
            <a:extLst>
              <a:ext uri="{FF2B5EF4-FFF2-40B4-BE49-F238E27FC236}">
                <a16:creationId xmlns:a16="http://schemas.microsoft.com/office/drawing/2014/main" id="{E91B4324-6A7E-E056-BB10-8B7869689228}"/>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BD6A7AD4-D63F-50ED-DBA5-1C946C596B35}"/>
              </a:ext>
            </a:extLst>
          </p:cNvPr>
          <p:cNvSpPr>
            <a:spLocks noGrp="1"/>
          </p:cNvSpPr>
          <p:nvPr>
            <p:ph type="subTitle" idx="1"/>
          </p:nvPr>
        </p:nvSpPr>
        <p:spPr/>
        <p:txBody>
          <a:bodyPr/>
          <a:lstStyle/>
          <a:p>
            <a:r>
              <a:rPr lang="en-US" dirty="0" err="1"/>
              <a:t>Haittaohjelmatyyppejä</a:t>
            </a:r>
            <a:endParaRPr lang="en-FI" dirty="0"/>
          </a:p>
        </p:txBody>
      </p:sp>
      <p:sp>
        <p:nvSpPr>
          <p:cNvPr id="6" name="Text Placeholder 5">
            <a:extLst>
              <a:ext uri="{FF2B5EF4-FFF2-40B4-BE49-F238E27FC236}">
                <a16:creationId xmlns:a16="http://schemas.microsoft.com/office/drawing/2014/main" id="{CC2365B7-E67E-7B4A-228E-A8B197953D5D}"/>
              </a:ext>
            </a:extLst>
          </p:cNvPr>
          <p:cNvSpPr>
            <a:spLocks noGrp="1"/>
          </p:cNvSpPr>
          <p:nvPr>
            <p:ph type="body" idx="12"/>
          </p:nvPr>
        </p:nvSpPr>
        <p:spPr/>
        <p:txBody>
          <a:bodyPr>
            <a:normAutofit fontScale="85000" lnSpcReduction="20000"/>
          </a:bodyPr>
          <a:lstStyle/>
          <a:p>
            <a:pPr>
              <a:buFont typeface="Arial" panose="020B0604020202020204" pitchFamily="34" charset="0"/>
              <a:buChar char="•"/>
            </a:pPr>
            <a:r>
              <a:rPr lang="fi-FI" b="1" dirty="0"/>
              <a:t>Virus</a:t>
            </a:r>
            <a:r>
              <a:rPr lang="fi-FI" dirty="0"/>
              <a:t>: Haitta­ohjelma, joka käyttää hyväkseen aukkoja ohjelmien tieto­turvassa ja ujuttaa uutta koodia ohjelmaan. </a:t>
            </a:r>
          </a:p>
          <a:p>
            <a:pPr>
              <a:buFont typeface="Arial" panose="020B0604020202020204" pitchFamily="34" charset="0"/>
              <a:buChar char="•"/>
            </a:pPr>
            <a:r>
              <a:rPr lang="fi-FI" b="1" dirty="0"/>
              <a:t>Troijalainen (</a:t>
            </a:r>
            <a:r>
              <a:rPr lang="fi-FI" b="1" dirty="0" err="1"/>
              <a:t>Trojan</a:t>
            </a:r>
            <a:r>
              <a:rPr lang="fi-FI" b="1" dirty="0"/>
              <a:t>)</a:t>
            </a:r>
            <a:r>
              <a:rPr lang="fi-FI" dirty="0"/>
              <a:t>: Näyttää tavalliselta ohjelmistolta tai tiedostolta, mutta todellisuudessa se on naamioitu virus, joka varastaa luottamuksellisia tietoja, kaappaa laitteen tai vakoilee sen toimintaa. </a:t>
            </a:r>
          </a:p>
          <a:p>
            <a:r>
              <a:rPr lang="fi-FI" b="1" dirty="0"/>
              <a:t>Tieto­kone­mato (</a:t>
            </a:r>
            <a:r>
              <a:rPr lang="fi-FI" b="1" dirty="0" err="1"/>
              <a:t>Worm</a:t>
            </a:r>
            <a:r>
              <a:rPr lang="fi-FI" b="1" dirty="0"/>
              <a:t>)</a:t>
            </a:r>
            <a:r>
              <a:rPr lang="fi-FI" dirty="0"/>
              <a:t>: Tieto­kone­mato kopioi itsensä helposti laitteelta toiselle ja leviää siksi nopeasti.</a:t>
            </a:r>
          </a:p>
          <a:p>
            <a:pPr>
              <a:buFont typeface="Arial" panose="020B0604020202020204" pitchFamily="34" charset="0"/>
              <a:buChar char="•"/>
            </a:pPr>
            <a:r>
              <a:rPr lang="fi-FI" b="1" dirty="0"/>
              <a:t>Kiristyshaittaohjelma (</a:t>
            </a:r>
            <a:r>
              <a:rPr lang="fi-FI" b="1" dirty="0" err="1"/>
              <a:t>Ransom­ware</a:t>
            </a:r>
            <a:r>
              <a:rPr lang="fi-FI" b="1" dirty="0"/>
              <a:t>)</a:t>
            </a:r>
            <a:r>
              <a:rPr lang="fi-FI" dirty="0"/>
              <a:t>: Salaa tai lukitsee tiedostoja, käyttäjä­tilejä ja laitteita. Verkko­rikolliset vaativat uhreiltaan lunnaita lukituksen purkamiseksi. </a:t>
            </a:r>
          </a:p>
          <a:p>
            <a:r>
              <a:rPr lang="fi-FI" b="1" dirty="0"/>
              <a:t>Vakoilu­ohjelma (</a:t>
            </a:r>
            <a:r>
              <a:rPr lang="fi-FI" b="1" dirty="0" err="1"/>
              <a:t>Spyware</a:t>
            </a:r>
            <a:r>
              <a:rPr lang="fi-FI" b="1" dirty="0"/>
              <a:t> / Info </a:t>
            </a:r>
            <a:r>
              <a:rPr lang="fi-FI" b="1" dirty="0" err="1"/>
              <a:t>Stealer</a:t>
            </a:r>
            <a:r>
              <a:rPr lang="fi-FI" b="1" dirty="0"/>
              <a:t>)</a:t>
            </a:r>
            <a:r>
              <a:rPr lang="fi-FI" dirty="0"/>
              <a:t>:</a:t>
            </a:r>
            <a:r>
              <a:rPr lang="fi-FI" b="1" dirty="0"/>
              <a:t> </a:t>
            </a:r>
            <a:r>
              <a:rPr lang="fi-FI" dirty="0"/>
              <a:t>Seuraa ja kaappaa laitteesi viestintää, selaus­tietoja ja muuta tieto­liikennettä. Voi sisältää myös ominaisuuden näppäinpainallusten kaappaamiseen.</a:t>
            </a:r>
          </a:p>
          <a:p>
            <a:endParaRPr lang="en-FI" dirty="0"/>
          </a:p>
        </p:txBody>
      </p:sp>
      <p:sp>
        <p:nvSpPr>
          <p:cNvPr id="7" name="TextBox 6">
            <a:extLst>
              <a:ext uri="{FF2B5EF4-FFF2-40B4-BE49-F238E27FC236}">
                <a16:creationId xmlns:a16="http://schemas.microsoft.com/office/drawing/2014/main" id="{37BD5C55-F512-3165-D9AF-E21EBF506163}"/>
              </a:ext>
            </a:extLst>
          </p:cNvPr>
          <p:cNvSpPr txBox="1"/>
          <p:nvPr/>
        </p:nvSpPr>
        <p:spPr>
          <a:xfrm>
            <a:off x="771768" y="5619805"/>
            <a:ext cx="9811753" cy="307777"/>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https://www.f-secure.com/fi/articles/what-is-malware</a:t>
            </a:r>
            <a:r>
              <a:rPr lang="en-US" sz="1400" dirty="0"/>
              <a:t>, </a:t>
            </a:r>
            <a:r>
              <a:rPr lang="en-US" sz="1400" err="1"/>
              <a:t>viitattu</a:t>
            </a:r>
            <a:r>
              <a:rPr lang="en-US" sz="1400" dirty="0"/>
              <a:t> 20.9.2024</a:t>
            </a:r>
            <a:endParaRPr lang="en-FI" sz="1400" dirty="0"/>
          </a:p>
        </p:txBody>
      </p:sp>
    </p:spTree>
    <p:extLst>
      <p:ext uri="{BB962C8B-B14F-4D97-AF65-F5344CB8AC3E}">
        <p14:creationId xmlns:p14="http://schemas.microsoft.com/office/powerpoint/2010/main" val="328402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9364E-74D1-E4FE-0954-C087CDC1D35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EAC0FCF-C6E4-52A9-1C99-5365E2AA9F7C}"/>
              </a:ext>
            </a:extLst>
          </p:cNvPr>
          <p:cNvSpPr>
            <a:spLocks noGrp="1"/>
          </p:cNvSpPr>
          <p:nvPr>
            <p:ph type="title"/>
          </p:nvPr>
        </p:nvSpPr>
        <p:spPr>
          <a:xfrm>
            <a:off x="772065" y="906356"/>
            <a:ext cx="10511286" cy="818927"/>
          </a:xfrm>
        </p:spPr>
        <p:txBody>
          <a:bodyPr/>
          <a:lstStyle/>
          <a:p>
            <a:r>
              <a:rPr lang="en-US" dirty="0" err="1"/>
              <a:t>Haittaohjelmat</a:t>
            </a:r>
            <a:endParaRPr lang="en-US" dirty="0"/>
          </a:p>
        </p:txBody>
      </p:sp>
      <p:sp>
        <p:nvSpPr>
          <p:cNvPr id="16" name="Date Placeholder 2">
            <a:extLst>
              <a:ext uri="{FF2B5EF4-FFF2-40B4-BE49-F238E27FC236}">
                <a16:creationId xmlns:a16="http://schemas.microsoft.com/office/drawing/2014/main" id="{115210F1-05D6-9723-E268-FEF9116524FB}"/>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5D957656-E1C7-F29C-67EF-CA232C37D9E8}"/>
              </a:ext>
            </a:extLst>
          </p:cNvPr>
          <p:cNvSpPr>
            <a:spLocks noGrp="1"/>
          </p:cNvSpPr>
          <p:nvPr>
            <p:ph type="subTitle" idx="1"/>
          </p:nvPr>
        </p:nvSpPr>
        <p:spPr>
          <a:xfrm>
            <a:off x="772065" y="1738262"/>
            <a:ext cx="10511286" cy="648072"/>
          </a:xfrm>
        </p:spPr>
        <p:txBody>
          <a:bodyPr/>
          <a:lstStyle/>
          <a:p>
            <a:r>
              <a:rPr lang="en-US" dirty="0"/>
              <a:t>Makro </a:t>
            </a:r>
            <a:r>
              <a:rPr lang="en-US" dirty="0" err="1"/>
              <a:t>haittaohjelmat</a:t>
            </a:r>
            <a:endParaRPr lang="en-US" dirty="0"/>
          </a:p>
        </p:txBody>
      </p:sp>
      <p:sp>
        <p:nvSpPr>
          <p:cNvPr id="22" name="Text Placeholder 5">
            <a:extLst>
              <a:ext uri="{FF2B5EF4-FFF2-40B4-BE49-F238E27FC236}">
                <a16:creationId xmlns:a16="http://schemas.microsoft.com/office/drawing/2014/main" id="{F2905D7F-6121-BED4-A5D4-A57E08D8BFE5}"/>
              </a:ext>
            </a:extLst>
          </p:cNvPr>
          <p:cNvSpPr>
            <a:spLocks noGrp="1"/>
          </p:cNvSpPr>
          <p:nvPr>
            <p:ph type="body" idx="12"/>
          </p:nvPr>
        </p:nvSpPr>
        <p:spPr>
          <a:xfrm>
            <a:off x="768550" y="2615213"/>
            <a:ext cx="10514802" cy="2803128"/>
          </a:xfrm>
        </p:spPr>
        <p:txBody>
          <a:bodyPr lIns="91440" tIns="45720" rIns="91440" bIns="45720" anchor="t">
            <a:normAutofit lnSpcReduction="10000"/>
          </a:bodyPr>
          <a:lstStyle/>
          <a:p>
            <a:pPr>
              <a:buFont typeface="Arial" panose="020B0604020202020204" pitchFamily="34" charset="0"/>
              <a:buChar char="•"/>
            </a:pPr>
            <a:r>
              <a:rPr lang="fi-FI" dirty="0"/>
              <a:t>Piiloutuvat MS Office –tiedostoihin ja toimitetaan usein sähköpostien liitteinä tai ZIP-tiedostojen sisällä</a:t>
            </a:r>
          </a:p>
          <a:p>
            <a:pPr lvl="1"/>
            <a:r>
              <a:rPr lang="fi-FI" dirty="0"/>
              <a:t>Esimerkkejä MS Office </a:t>
            </a:r>
            <a:r>
              <a:rPr lang="fi-FI" dirty="0" err="1"/>
              <a:t>makrotetuista</a:t>
            </a:r>
            <a:r>
              <a:rPr lang="fi-FI" dirty="0"/>
              <a:t> tiedostoista: .</a:t>
            </a:r>
            <a:r>
              <a:rPr lang="fi-FI" dirty="0" err="1"/>
              <a:t>xls</a:t>
            </a:r>
            <a:r>
              <a:rPr lang="fi-FI" b="1" dirty="0" err="1"/>
              <a:t>m</a:t>
            </a:r>
            <a:r>
              <a:rPr lang="fi-FI" dirty="0"/>
              <a:t>, .</a:t>
            </a:r>
            <a:r>
              <a:rPr lang="fi-FI" dirty="0" err="1"/>
              <a:t>doc</a:t>
            </a:r>
            <a:r>
              <a:rPr lang="fi-FI" b="1" dirty="0" err="1"/>
              <a:t>m</a:t>
            </a:r>
            <a:r>
              <a:rPr lang="fi-FI" b="1" dirty="0"/>
              <a:t> </a:t>
            </a:r>
            <a:r>
              <a:rPr lang="fi-FI" dirty="0"/>
              <a:t>(vertaa .</a:t>
            </a:r>
            <a:r>
              <a:rPr lang="fi-FI" dirty="0" err="1"/>
              <a:t>xlsx</a:t>
            </a:r>
            <a:r>
              <a:rPr lang="fi-FI" dirty="0"/>
              <a:t>, .docx)</a:t>
            </a:r>
            <a:endParaRPr lang="fi-FI" b="1" dirty="0"/>
          </a:p>
          <a:p>
            <a:pPr lvl="1"/>
            <a:r>
              <a:rPr lang="fi-FI" dirty="0"/>
              <a:t>Tiedostot usein käytetään nimiä, joiden tarkoitus on houkutella tai pelotella käyttäjiä avaamaan ne. Useimmiten näyttävät esim. laskuilta, kuiteilta, oikeudellisilta asiakirjoilta.</a:t>
            </a:r>
          </a:p>
          <a:p>
            <a:r>
              <a:rPr lang="fi-FI" dirty="0"/>
              <a:t>Yleisyys on vähentynyt merkittävästi, sillä oletuksena nykyään MS Office ei suorita makroja. Makrot ovat kuitenkin asetettavissa käyttöön käyttäjän toimesta.</a:t>
            </a:r>
            <a:endParaRPr lang="fi-FI" dirty="0">
              <a:ea typeface="Calibri"/>
              <a:cs typeface="Calibri"/>
            </a:endParaRPr>
          </a:p>
          <a:p>
            <a:pPr lvl="1"/>
            <a:r>
              <a:rPr lang="fi-FI" dirty="0"/>
              <a:t>Usein haittakoodin tekijät yrittävät saada käyttäjän aktivoimaan makrot erilaisten valevirheiden ja muiden houkutteluiden ja pelottelun keinoin.</a:t>
            </a:r>
            <a:endParaRPr lang="fi-FI" dirty="0">
              <a:ea typeface="Calibri"/>
              <a:cs typeface="Calibri"/>
            </a:endParaRPr>
          </a:p>
          <a:p>
            <a:endParaRPr lang="fi-FI" dirty="0"/>
          </a:p>
        </p:txBody>
      </p:sp>
      <p:sp>
        <p:nvSpPr>
          <p:cNvPr id="2" name="TextBox 1">
            <a:extLst>
              <a:ext uri="{FF2B5EF4-FFF2-40B4-BE49-F238E27FC236}">
                <a16:creationId xmlns:a16="http://schemas.microsoft.com/office/drawing/2014/main" id="{B97B4139-8B46-1B5D-C9EC-5D9D60E18232}"/>
              </a:ext>
            </a:extLst>
          </p:cNvPr>
          <p:cNvSpPr txBox="1"/>
          <p:nvPr/>
        </p:nvSpPr>
        <p:spPr>
          <a:xfrm>
            <a:off x="952737" y="5556825"/>
            <a:ext cx="10156122" cy="338554"/>
          </a:xfrm>
          <a:prstGeom prst="rect">
            <a:avLst/>
          </a:prstGeom>
          <a:noFill/>
        </p:spPr>
        <p:txBody>
          <a:bodyPr wrap="square" lIns="91440" tIns="45720" rIns="91440" bIns="45720" rtlCol="0" anchor="t">
            <a:spAutoFit/>
          </a:bodyPr>
          <a:lstStyle/>
          <a:p>
            <a:r>
              <a:rPr lang="en-US" sz="1600" dirty="0"/>
              <a:t>Lähde: </a:t>
            </a:r>
            <a:r>
              <a:rPr lang="en-US" sz="1600" dirty="0">
                <a:hlinkClick r:id="rId2"/>
              </a:rPr>
              <a:t>https://learn.microsoft.com/en-us/defender-endpoint/malware/macro-malware</a:t>
            </a:r>
            <a:r>
              <a:rPr lang="en-US" sz="1600" dirty="0"/>
              <a:t>, </a:t>
            </a:r>
            <a:r>
              <a:rPr lang="en-US" sz="1600" err="1"/>
              <a:t>viitattu</a:t>
            </a:r>
            <a:r>
              <a:rPr lang="en-US" sz="1600" dirty="0"/>
              <a:t> 13.2.2025</a:t>
            </a:r>
            <a:endParaRPr lang="en-FI" sz="1600" dirty="0"/>
          </a:p>
        </p:txBody>
      </p:sp>
    </p:spTree>
    <p:extLst>
      <p:ext uri="{BB962C8B-B14F-4D97-AF65-F5344CB8AC3E}">
        <p14:creationId xmlns:p14="http://schemas.microsoft.com/office/powerpoint/2010/main" val="54125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4402F-E950-B75A-169A-A3A36046F57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D90A7B09-8808-2EB4-AFEA-3F3D05E3E147}"/>
              </a:ext>
            </a:extLst>
          </p:cNvPr>
          <p:cNvSpPr>
            <a:spLocks noGrp="1"/>
          </p:cNvSpPr>
          <p:nvPr>
            <p:ph type="title"/>
          </p:nvPr>
        </p:nvSpPr>
        <p:spPr>
          <a:xfrm>
            <a:off x="772065" y="906356"/>
            <a:ext cx="10511286" cy="818927"/>
          </a:xfrm>
        </p:spPr>
        <p:txBody>
          <a:bodyPr/>
          <a:lstStyle/>
          <a:p>
            <a:r>
              <a:rPr lang="en-US" dirty="0" err="1"/>
              <a:t>Haittaohjelmat</a:t>
            </a:r>
            <a:endParaRPr lang="en-US" dirty="0"/>
          </a:p>
        </p:txBody>
      </p:sp>
      <p:sp>
        <p:nvSpPr>
          <p:cNvPr id="16" name="Date Placeholder 2">
            <a:extLst>
              <a:ext uri="{FF2B5EF4-FFF2-40B4-BE49-F238E27FC236}">
                <a16:creationId xmlns:a16="http://schemas.microsoft.com/office/drawing/2014/main" id="{CAFCB26C-9BE4-F051-3FE7-69E1BB63BB60}"/>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9AD40064-3FF8-BC8B-CB66-93EE8C2056F4}"/>
              </a:ext>
            </a:extLst>
          </p:cNvPr>
          <p:cNvSpPr>
            <a:spLocks noGrp="1"/>
          </p:cNvSpPr>
          <p:nvPr>
            <p:ph type="subTitle" idx="1"/>
          </p:nvPr>
        </p:nvSpPr>
        <p:spPr>
          <a:xfrm>
            <a:off x="772065" y="1738262"/>
            <a:ext cx="10511286" cy="648072"/>
          </a:xfrm>
        </p:spPr>
        <p:txBody>
          <a:bodyPr/>
          <a:lstStyle/>
          <a:p>
            <a:r>
              <a:rPr lang="en-US" dirty="0" err="1"/>
              <a:t>Leviäminen</a:t>
            </a:r>
            <a:endParaRPr lang="en-US" dirty="0"/>
          </a:p>
        </p:txBody>
      </p:sp>
      <p:sp>
        <p:nvSpPr>
          <p:cNvPr id="22" name="Text Placeholder 5">
            <a:extLst>
              <a:ext uri="{FF2B5EF4-FFF2-40B4-BE49-F238E27FC236}">
                <a16:creationId xmlns:a16="http://schemas.microsoft.com/office/drawing/2014/main" id="{68BEE014-FEB1-1188-A3BF-5B8477007ED8}"/>
              </a:ext>
            </a:extLst>
          </p:cNvPr>
          <p:cNvSpPr>
            <a:spLocks noGrp="1"/>
          </p:cNvSpPr>
          <p:nvPr>
            <p:ph type="body" idx="12"/>
          </p:nvPr>
        </p:nvSpPr>
        <p:spPr>
          <a:xfrm>
            <a:off x="768550" y="2529181"/>
            <a:ext cx="10514802" cy="2889160"/>
          </a:xfrm>
        </p:spPr>
        <p:txBody>
          <a:bodyPr lIns="91440" tIns="45720" rIns="91440" bIns="45720" anchor="t">
            <a:normAutofit fontScale="92500"/>
          </a:bodyPr>
          <a:lstStyle/>
          <a:p>
            <a:pPr>
              <a:buFont typeface="Arial" panose="020B0604020202020204" pitchFamily="34" charset="0"/>
              <a:buChar char="•"/>
            </a:pPr>
            <a:r>
              <a:rPr lang="fi-FI" dirty="0"/>
              <a:t>Tyypillisimmät haittaohjelmien leviämistavat ovat:</a:t>
            </a:r>
          </a:p>
          <a:p>
            <a:pPr lvl="1"/>
            <a:r>
              <a:rPr lang="fi-FI" dirty="0"/>
              <a:t>Sähköpostien liitteiden tai linkkien kautta.</a:t>
            </a:r>
            <a:endParaRPr lang="fi-FI" dirty="0">
              <a:ea typeface="Calibri"/>
              <a:cs typeface="Calibri"/>
            </a:endParaRPr>
          </a:p>
          <a:p>
            <a:pPr lvl="1"/>
            <a:r>
              <a:rPr lang="fi-FI" dirty="0"/>
              <a:t>Haitallisten verkkosivujen kautta (esim. ilmainen versio maksullisesta ohjelmasta, lataa tästä).</a:t>
            </a:r>
            <a:endParaRPr lang="fi-FI" dirty="0">
              <a:ea typeface="Calibri" panose="020F0502020204030204"/>
              <a:cs typeface="Calibri" panose="020F0502020204030204"/>
            </a:endParaRPr>
          </a:p>
          <a:p>
            <a:pPr lvl="1"/>
            <a:r>
              <a:rPr lang="fi-FI" dirty="0"/>
              <a:t>Sosiaalisen median ja pikaviestintäpalveluiden kautta.</a:t>
            </a:r>
            <a:endParaRPr lang="fi-FI" dirty="0">
              <a:ea typeface="Calibri" panose="020F0502020204030204"/>
              <a:cs typeface="Calibri" panose="020F0502020204030204"/>
            </a:endParaRPr>
          </a:p>
          <a:p>
            <a:pPr lvl="1"/>
            <a:r>
              <a:rPr lang="fi-FI" dirty="0"/>
              <a:t>USB-muistitikut ja muut ulkoiset tallennusvälineet (esim. houkuttelevasti ”unohdettu” muistitikku tai DVD-levy pöydällä).</a:t>
            </a:r>
            <a:endParaRPr lang="fi-FI" dirty="0">
              <a:ea typeface="Calibri"/>
              <a:cs typeface="Calibri"/>
            </a:endParaRPr>
          </a:p>
          <a:p>
            <a:r>
              <a:rPr lang="fi-FI" dirty="0"/>
              <a:t>Haittaohjelmat saattavat levitä käyttäjän tietämättä. Esimerkkinä, kaapattu sosiaalisen median tili, joka saattaa lähettää tutuilleen linkkejä ”avaa tämä, en ole nähnyt mitään vastaavaa” tai kaapattu sähköpostitili voi lähettää kaikille kontakteilleen sähköpostin.</a:t>
            </a:r>
            <a:endParaRPr lang="fi-FI" dirty="0">
              <a:ea typeface="Calibri"/>
              <a:cs typeface="Calibri"/>
            </a:endParaRPr>
          </a:p>
        </p:txBody>
      </p:sp>
    </p:spTree>
    <p:extLst>
      <p:ext uri="{BB962C8B-B14F-4D97-AF65-F5344CB8AC3E}">
        <p14:creationId xmlns:p14="http://schemas.microsoft.com/office/powerpoint/2010/main" val="368252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Haittaohjelmat</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err="1"/>
              <a:t>Kuviteltu</a:t>
            </a:r>
            <a:r>
              <a:rPr lang="en-US" dirty="0"/>
              <a:t> </a:t>
            </a:r>
            <a:r>
              <a:rPr lang="en-US" dirty="0" err="1"/>
              <a:t>sairaala</a:t>
            </a:r>
            <a:r>
              <a:rPr lang="en-US" dirty="0"/>
              <a:t> </a:t>
            </a:r>
            <a:r>
              <a:rPr lang="en-US" dirty="0" err="1"/>
              <a:t>esimerkki</a:t>
            </a:r>
            <a:r>
              <a:rPr lang="en-US" dirty="0"/>
              <a:t> “</a:t>
            </a:r>
            <a:r>
              <a:rPr lang="en-US" dirty="0" err="1"/>
              <a:t>MedMal</a:t>
            </a:r>
            <a:r>
              <a:rPr lang="en-US" dirty="0"/>
              <a:t>”</a:t>
            </a:r>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406278"/>
            <a:ext cx="10514802" cy="3606333"/>
          </a:xfrm>
        </p:spPr>
        <p:txBody>
          <a:bodyPr lIns="91440" tIns="45720" rIns="91440" bIns="45720" anchor="t">
            <a:normAutofit fontScale="85000" lnSpcReduction="10000"/>
          </a:bodyPr>
          <a:lstStyle/>
          <a:p>
            <a:r>
              <a:rPr lang="fi-FI" dirty="0"/>
              <a:t>Kuvitellaan, että sairaalan tietojärjestelmään on päässyt haittaohjelma nimeltä “</a:t>
            </a:r>
            <a:r>
              <a:rPr lang="fi-FI" dirty="0" err="1"/>
              <a:t>MedMal</a:t>
            </a:r>
            <a:r>
              <a:rPr lang="fi-FI" dirty="0"/>
              <a:t>”. Tämä haittaohjelma toimii monella tavalla:</a:t>
            </a:r>
          </a:p>
          <a:p>
            <a:pPr lvl="1">
              <a:buFont typeface="+mj-lt"/>
              <a:buAutoNum type="arabicPeriod"/>
            </a:pPr>
            <a:r>
              <a:rPr lang="fi-FI" b="1" dirty="0"/>
              <a:t>Tietojen varastaminen</a:t>
            </a:r>
            <a:r>
              <a:rPr lang="fi-FI" dirty="0"/>
              <a:t>: </a:t>
            </a:r>
            <a:r>
              <a:rPr lang="fi-FI" dirty="0" err="1"/>
              <a:t>MedMal</a:t>
            </a:r>
            <a:r>
              <a:rPr lang="fi-FI" dirty="0"/>
              <a:t> kerää potilaiden henkilökohtaisia ja terveystietoja ja lähettää ne hyökkääjälle. Tämä johtaa potilaiden yksityisyyden loukkaamiseen ja mahdollisesti identiteettivarkauksiin.</a:t>
            </a:r>
            <a:endParaRPr lang="fi-FI" dirty="0">
              <a:ea typeface="Calibri"/>
              <a:cs typeface="Calibri"/>
            </a:endParaRPr>
          </a:p>
          <a:p>
            <a:pPr lvl="1">
              <a:buFont typeface="+mj-lt"/>
              <a:buAutoNum type="arabicPeriod"/>
            </a:pPr>
            <a:r>
              <a:rPr lang="fi-FI" b="1" dirty="0"/>
              <a:t>Järjestelmän häirintä</a:t>
            </a:r>
            <a:r>
              <a:rPr lang="fi-FI" dirty="0"/>
              <a:t>: </a:t>
            </a:r>
            <a:r>
              <a:rPr lang="fi-FI" dirty="0" err="1"/>
              <a:t>MedMal</a:t>
            </a:r>
            <a:r>
              <a:rPr lang="fi-FI" dirty="0"/>
              <a:t> estää pääsyn kriittisiin järjestelmiin, kuten potilastietokantoihin ja lääkintälaitteisiin. Tämä voi viivästyttää hoitoa ja vaarantaa potilaiden turvallisuuden.</a:t>
            </a:r>
          </a:p>
          <a:p>
            <a:pPr lvl="1">
              <a:buFont typeface="+mj-lt"/>
              <a:buAutoNum type="arabicPeriod"/>
            </a:pPr>
            <a:r>
              <a:rPr lang="fi-FI" b="1" dirty="0"/>
              <a:t>Kiristyshaittaohjelma</a:t>
            </a:r>
            <a:r>
              <a:rPr lang="fi-FI" dirty="0"/>
              <a:t>: </a:t>
            </a:r>
            <a:r>
              <a:rPr lang="fi-FI" dirty="0" err="1"/>
              <a:t>MedMal</a:t>
            </a:r>
            <a:r>
              <a:rPr lang="fi-FI" dirty="0"/>
              <a:t> lukitsee sairaalan tietojärjestelmät ja vaatii lunnaita niiden avaamiseksi. Tämä voi aiheuttaa merkittäviä taloudellisia menetyksiä ja häiritä sairaalan toimintaa.</a:t>
            </a:r>
          </a:p>
          <a:p>
            <a:pPr lvl="1">
              <a:buFont typeface="+mj-lt"/>
              <a:buAutoNum type="arabicPeriod"/>
            </a:pPr>
            <a:r>
              <a:rPr lang="fi-FI" b="1" dirty="0"/>
              <a:t>Leviäminen verkkolaitteiden välillä</a:t>
            </a:r>
            <a:r>
              <a:rPr lang="fi-FI" dirty="0"/>
              <a:t>: </a:t>
            </a:r>
            <a:r>
              <a:rPr lang="fi-FI" dirty="0" err="1"/>
              <a:t>MedMal</a:t>
            </a:r>
            <a:r>
              <a:rPr lang="fi-FI" dirty="0"/>
              <a:t> leviää sairaalan verkossa olevien laitteiden välillä, kuten tietokoneiden, lääkintälaitteiden ja palvelimien kautta. Tämä nopeuttaa haittaohjelman leviämistä.</a:t>
            </a:r>
          </a:p>
          <a:p>
            <a:r>
              <a:rPr lang="fi-FI" b="1" dirty="0"/>
              <a:t>Yhteenveto</a:t>
            </a:r>
            <a:r>
              <a:rPr lang="fi-FI" dirty="0"/>
              <a:t>: </a:t>
            </a:r>
            <a:r>
              <a:rPr lang="fi-FI" dirty="0" err="1"/>
              <a:t>MedMal</a:t>
            </a:r>
            <a:r>
              <a:rPr lang="fi-FI" dirty="0"/>
              <a:t>-haittaohjelma vaarantaa potilaiden tiedot, hidastaa hoitoa ja voi aiheuttaa taloudellisia menetyksiä. On tärkeää, että sairaalan henkilökunta on tietoinen tällaisista uhista ja noudattaa tietoturvakäytäntöjä niiden ehkäisemiseksi.</a:t>
            </a:r>
          </a:p>
          <a:p>
            <a:pPr>
              <a:buFont typeface="Arial" panose="020B0604020202020204" pitchFamily="34" charset="0"/>
              <a:buChar char="•"/>
            </a:pPr>
            <a:endParaRPr lang="fi-FI" dirty="0"/>
          </a:p>
        </p:txBody>
      </p:sp>
      <p:sp>
        <p:nvSpPr>
          <p:cNvPr id="2" name="TextBox 1">
            <a:extLst>
              <a:ext uri="{FF2B5EF4-FFF2-40B4-BE49-F238E27FC236}">
                <a16:creationId xmlns:a16="http://schemas.microsoft.com/office/drawing/2014/main" id="{27A49BC5-5C8A-F2DC-8DBC-A880CF9E6A04}"/>
              </a:ext>
            </a:extLst>
          </p:cNvPr>
          <p:cNvSpPr txBox="1"/>
          <p:nvPr/>
        </p:nvSpPr>
        <p:spPr>
          <a:xfrm>
            <a:off x="1195160" y="5690083"/>
            <a:ext cx="9666514" cy="307777"/>
          </a:xfrm>
          <a:prstGeom prst="rect">
            <a:avLst/>
          </a:prstGeom>
          <a:noFill/>
        </p:spPr>
        <p:txBody>
          <a:bodyPr wrap="square" lIns="91440" tIns="45720" rIns="91440" bIns="45720" rtlCol="0" anchor="t">
            <a:spAutoFit/>
          </a:bodyPr>
          <a:lstStyle/>
          <a:p>
            <a:r>
              <a:rPr lang="en-US" sz="1400" dirty="0" err="1"/>
              <a:t>Esimerkki</a:t>
            </a:r>
            <a:r>
              <a:rPr lang="en-US" sz="1400" dirty="0"/>
              <a:t> </a:t>
            </a:r>
            <a:r>
              <a:rPr lang="en-US" sz="1400" dirty="0" err="1"/>
              <a:t>tuotettu</a:t>
            </a:r>
            <a:r>
              <a:rPr lang="en-US" sz="1400" dirty="0"/>
              <a:t> </a:t>
            </a:r>
            <a:r>
              <a:rPr lang="en-US" sz="1400" dirty="0" err="1"/>
              <a:t>generatiivista</a:t>
            </a:r>
            <a:r>
              <a:rPr lang="en-US" sz="1400" dirty="0"/>
              <a:t> </a:t>
            </a:r>
            <a:r>
              <a:rPr lang="en-US" sz="1400" dirty="0" err="1"/>
              <a:t>tekoälyä</a:t>
            </a:r>
            <a:r>
              <a:rPr lang="en-US" sz="1400" dirty="0"/>
              <a:t> </a:t>
            </a:r>
            <a:r>
              <a:rPr lang="en-US" sz="1400" dirty="0" err="1"/>
              <a:t>hyödyntäen</a:t>
            </a:r>
            <a:endParaRPr lang="en-FI" sz="1600">
              <a:ea typeface="Calibri" panose="020F0502020204030204"/>
              <a:cs typeface="Calibri" panose="020F0502020204030204"/>
            </a:endParaRPr>
          </a:p>
        </p:txBody>
      </p:sp>
    </p:spTree>
    <p:extLst>
      <p:ext uri="{BB962C8B-B14F-4D97-AF65-F5344CB8AC3E}">
        <p14:creationId xmlns:p14="http://schemas.microsoft.com/office/powerpoint/2010/main" val="215703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068B-91D6-0A34-3A57-95C72896470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94ADA77-65D8-B28A-C5DB-D38F288D9857}"/>
              </a:ext>
            </a:extLst>
          </p:cNvPr>
          <p:cNvSpPr>
            <a:spLocks noGrp="1"/>
          </p:cNvSpPr>
          <p:nvPr>
            <p:ph type="title"/>
          </p:nvPr>
        </p:nvSpPr>
        <p:spPr>
          <a:xfrm>
            <a:off x="772065" y="660550"/>
            <a:ext cx="10511286" cy="818927"/>
          </a:xfrm>
        </p:spPr>
        <p:txBody>
          <a:bodyPr/>
          <a:lstStyle/>
          <a:p>
            <a:r>
              <a:rPr lang="en-US" dirty="0" err="1"/>
              <a:t>Haittaohjelmat</a:t>
            </a:r>
            <a:endParaRPr lang="en-US" dirty="0"/>
          </a:p>
        </p:txBody>
      </p:sp>
      <p:sp>
        <p:nvSpPr>
          <p:cNvPr id="16" name="Date Placeholder 2">
            <a:extLst>
              <a:ext uri="{FF2B5EF4-FFF2-40B4-BE49-F238E27FC236}">
                <a16:creationId xmlns:a16="http://schemas.microsoft.com/office/drawing/2014/main" id="{19425937-CAD9-24A9-A6DF-EA70CE566A3E}"/>
              </a:ext>
            </a:extLst>
          </p:cNvPr>
          <p:cNvSpPr>
            <a:spLocks noGrp="1"/>
          </p:cNvSpPr>
          <p:nvPr>
            <p:ph type="dt" sz="half" idx="10"/>
          </p:nvPr>
        </p:nvSpPr>
        <p:spPr>
          <a:xfrm>
            <a:off x="766101" y="5926762"/>
            <a:ext cx="1453952" cy="404664"/>
          </a:xfrm>
        </p:spPr>
        <p:txBody>
          <a:bodyPr/>
          <a:lstStyle/>
          <a:p>
            <a:endParaRPr lang="fi-FI" dirty="0"/>
          </a:p>
        </p:txBody>
      </p:sp>
      <p:sp>
        <p:nvSpPr>
          <p:cNvPr id="18" name="Footer Placeholder 3">
            <a:extLst>
              <a:ext uri="{FF2B5EF4-FFF2-40B4-BE49-F238E27FC236}">
                <a16:creationId xmlns:a16="http://schemas.microsoft.com/office/drawing/2014/main" id="{FE6052F5-4AA5-7BF9-1A4F-240252A5B5DA}"/>
              </a:ext>
            </a:extLst>
          </p:cNvPr>
          <p:cNvSpPr>
            <a:spLocks noGrp="1"/>
          </p:cNvSpPr>
          <p:nvPr>
            <p:ph type="ftr" sz="quarter" idx="11"/>
          </p:nvPr>
        </p:nvSpPr>
        <p:spPr>
          <a:xfrm>
            <a:off x="2292061" y="5926762"/>
            <a:ext cx="5570240" cy="404664"/>
          </a:xfrm>
        </p:spPr>
        <p:txBody>
          <a:bodyPr/>
          <a:lstStyle/>
          <a:p>
            <a:endParaRPr lang="fi-FI" dirty="0"/>
          </a:p>
        </p:txBody>
      </p:sp>
      <p:sp>
        <p:nvSpPr>
          <p:cNvPr id="20" name="Subtitle 4">
            <a:extLst>
              <a:ext uri="{FF2B5EF4-FFF2-40B4-BE49-F238E27FC236}">
                <a16:creationId xmlns:a16="http://schemas.microsoft.com/office/drawing/2014/main" id="{11E2DC09-2A94-933D-E7AD-C2A6CDCEB1D8}"/>
              </a:ext>
            </a:extLst>
          </p:cNvPr>
          <p:cNvSpPr>
            <a:spLocks noGrp="1"/>
          </p:cNvSpPr>
          <p:nvPr>
            <p:ph type="subTitle" idx="1"/>
          </p:nvPr>
        </p:nvSpPr>
        <p:spPr>
          <a:xfrm>
            <a:off x="772065" y="1603068"/>
            <a:ext cx="10511286" cy="648072"/>
          </a:xfrm>
        </p:spPr>
        <p:txBody>
          <a:bodyPr/>
          <a:lstStyle/>
          <a:p>
            <a:r>
              <a:rPr lang="en-US" dirty="0" err="1"/>
              <a:t>Loppukäyttäjän</a:t>
            </a:r>
            <a:r>
              <a:rPr lang="en-US" dirty="0"/>
              <a:t> </a:t>
            </a:r>
            <a:r>
              <a:rPr lang="en-US" dirty="0" err="1"/>
              <a:t>puolustuskeinot</a:t>
            </a:r>
            <a:endParaRPr lang="en-US" dirty="0"/>
          </a:p>
        </p:txBody>
      </p:sp>
      <p:sp>
        <p:nvSpPr>
          <p:cNvPr id="22" name="Text Placeholder 5">
            <a:extLst>
              <a:ext uri="{FF2B5EF4-FFF2-40B4-BE49-F238E27FC236}">
                <a16:creationId xmlns:a16="http://schemas.microsoft.com/office/drawing/2014/main" id="{E7CA532D-F29A-DF3A-A267-5FC3F2569DCB}"/>
              </a:ext>
            </a:extLst>
          </p:cNvPr>
          <p:cNvSpPr>
            <a:spLocks noGrp="1"/>
          </p:cNvSpPr>
          <p:nvPr>
            <p:ph type="body" idx="12"/>
          </p:nvPr>
        </p:nvSpPr>
        <p:spPr>
          <a:xfrm>
            <a:off x="768550" y="2406278"/>
            <a:ext cx="10846640" cy="3368482"/>
          </a:xfrm>
        </p:spPr>
        <p:txBody>
          <a:bodyPr lIns="91440" tIns="45720" rIns="91440" bIns="45720" anchor="t">
            <a:normAutofit lnSpcReduction="10000"/>
          </a:bodyPr>
          <a:lstStyle/>
          <a:p>
            <a:pPr>
              <a:buFont typeface="Arial" panose="020B0604020202020204" pitchFamily="34" charset="0"/>
              <a:buChar char="•"/>
            </a:pPr>
            <a:r>
              <a:rPr lang="fi-FI" dirty="0"/>
              <a:t>IT voi tehdä paljon estoja, mutta kaikkea ei pystytä estämään tai pakottamaan järjestelmistä. Tämän vuoksi on hyvä huomioida seuraavat seikat loppukäyttäjän asemassa:</a:t>
            </a:r>
          </a:p>
          <a:p>
            <a:pPr lvl="1">
              <a:buFont typeface="Arial" panose="020B0604020202020204" pitchFamily="34" charset="0"/>
              <a:buChar char="•"/>
            </a:pPr>
            <a:r>
              <a:rPr lang="fi-FI" dirty="0"/>
              <a:t>Älä avaa epäilyttäviä sähköposteja tai eteenkään epäilyttäviä liitetiedostoja.</a:t>
            </a:r>
            <a:endParaRPr lang="fi-FI" dirty="0">
              <a:ea typeface="Calibri"/>
              <a:cs typeface="Calibri"/>
            </a:endParaRPr>
          </a:p>
          <a:p>
            <a:pPr lvl="2"/>
            <a:r>
              <a:rPr lang="fi-FI" dirty="0"/>
              <a:t>Raportoi ja poista epäilyttävät sähköpostit.</a:t>
            </a:r>
            <a:endParaRPr lang="fi-FI" dirty="0">
              <a:ea typeface="Calibri"/>
              <a:cs typeface="Calibri"/>
            </a:endParaRPr>
          </a:p>
          <a:p>
            <a:pPr lvl="2"/>
            <a:r>
              <a:rPr lang="fi-FI" dirty="0"/>
              <a:t>Selvitä mihin ja miten työpaikallasi raportoidaan epäilyt. Nämä vaihtelevat työpaikkakohtaisesti.</a:t>
            </a:r>
            <a:endParaRPr lang="fi-FI" dirty="0">
              <a:ea typeface="Calibri"/>
              <a:cs typeface="Calibri"/>
            </a:endParaRPr>
          </a:p>
          <a:p>
            <a:pPr lvl="1"/>
            <a:r>
              <a:rPr lang="fi-FI" dirty="0"/>
              <a:t>Älä liitä koneeseen tuntematonta USB-tikkua tai muuta ”kannettavaa” tallennusmediaa.</a:t>
            </a:r>
            <a:endParaRPr lang="fi-FI" dirty="0">
              <a:ea typeface="Calibri"/>
              <a:cs typeface="Calibri"/>
            </a:endParaRPr>
          </a:p>
          <a:p>
            <a:pPr lvl="2"/>
            <a:r>
              <a:rPr lang="fi-FI" dirty="0"/>
              <a:t>Pahat tekijät saattavat jättää haitallisia tikkuja houkutteleville paikoille, kuten julkisten tilojen pöydille, siinä toivossa, että joku yhdistää tikun työkoneeseen.</a:t>
            </a:r>
            <a:endParaRPr lang="fi-FI" dirty="0">
              <a:ea typeface="Calibri"/>
              <a:cs typeface="Calibri"/>
            </a:endParaRPr>
          </a:p>
          <a:p>
            <a:pPr lvl="1"/>
            <a:r>
              <a:rPr lang="fi-FI" dirty="0"/>
              <a:t>Älä käytä muita kuin yrityksen tarjoamia laitteita ottaaksesi yhteyttä tai kirjautuaksesi yrityksen palveluihin, verkkoihin tai sähköpostiin. Muiden laitteiden ylläpitoa ei pystytä valvomaan keskitetysti.</a:t>
            </a:r>
            <a:endParaRPr lang="fi-FI" dirty="0">
              <a:ea typeface="Calibri"/>
              <a:cs typeface="Calibri"/>
            </a:endParaRPr>
          </a:p>
        </p:txBody>
      </p:sp>
    </p:spTree>
    <p:extLst>
      <p:ext uri="{BB962C8B-B14F-4D97-AF65-F5344CB8AC3E}">
        <p14:creationId xmlns:p14="http://schemas.microsoft.com/office/powerpoint/2010/main" val="1742124888"/>
      </p:ext>
    </p:extLst>
  </p:cSld>
  <p:clrMapOvr>
    <a:masterClrMapping/>
  </p:clrMapOvr>
</p:sld>
</file>

<file path=ppt/theme/theme1.xml><?xml version="1.0" encoding="utf-8"?>
<a:theme xmlns:a="http://schemas.openxmlformats.org/drawingml/2006/main" name="Office-teema">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62B8602A-7E5B-E347-8E1D-4BA6CFC062FC}"/>
    </a:ext>
  </a:extLst>
</a:theme>
</file>

<file path=ppt/theme/theme2.xml><?xml version="1.0" encoding="utf-8"?>
<a:theme xmlns:a="http://schemas.openxmlformats.org/drawingml/2006/main" name="Mukautettu suunnittelumalli">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F921A10A-5DDC-8644-B1F9-902A4F228B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6e89f8d-3bd0-483f-aa44-b16c08919a40" xsi:nil="true"/>
    <lcf76f155ced4ddcb4097134ff3c332f xmlns="ad7147e5-5f39-4eb7-9007-c3d92326a70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D3C6295CF13E2F4EBA9EF8A010B52A19" ma:contentTypeVersion="15" ma:contentTypeDescription="Luo uusi asiakirja." ma:contentTypeScope="" ma:versionID="e2d0130ad608449114b731216e182015">
  <xsd:schema xmlns:xsd="http://www.w3.org/2001/XMLSchema" xmlns:xs="http://www.w3.org/2001/XMLSchema" xmlns:p="http://schemas.microsoft.com/office/2006/metadata/properties" xmlns:ns2="ad7147e5-5f39-4eb7-9007-c3d92326a707" xmlns:ns3="a6e89f8d-3bd0-483f-aa44-b16c08919a40" targetNamespace="http://schemas.microsoft.com/office/2006/metadata/properties" ma:root="true" ma:fieldsID="807618d58b0534cc50b9aa3a4bf642d0" ns2:_="" ns3:_="">
    <xsd:import namespace="ad7147e5-5f39-4eb7-9007-c3d92326a707"/>
    <xsd:import namespace="a6e89f8d-3bd0-483f-aa44-b16c08919a4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147e5-5f39-4eb7-9007-c3d92326a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e89f8d-3bd0-483f-aa44-b16c08919a40"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fa608e86-80c7-4db2-8a3e-4c3606a8f4e7}" ma:internalName="TaxCatchAll" ma:showField="CatchAllData" ma:web="a6e89f8d-3bd0-483f-aa44-b16c08919a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5C3A3D-ECC2-43B0-BE8B-366BAF734608}">
  <ds:schemaRefs>
    <ds:schemaRef ds:uri="http://schemas.microsoft.com/sharepoint/v3/contenttype/forms"/>
  </ds:schemaRefs>
</ds:datastoreItem>
</file>

<file path=customXml/itemProps2.xml><?xml version="1.0" encoding="utf-8"?>
<ds:datastoreItem xmlns:ds="http://schemas.openxmlformats.org/officeDocument/2006/customXml" ds:itemID="{7D4F562E-6E10-43E9-AF90-707380CE6EC8}">
  <ds:schemaRefs>
    <ds:schemaRef ds:uri="http://schemas.microsoft.com/office/2006/metadata/properties"/>
    <ds:schemaRef ds:uri="http://schemas.microsoft.com/office/infopath/2007/PartnerControls"/>
    <ds:schemaRef ds:uri="b9648271-2df6-48a3-a9eb-3bffae947dbb"/>
    <ds:schemaRef ds:uri="577eebfe-b900-4dd8-ae2e-d9b1f82c1f0f"/>
    <ds:schemaRef ds:uri="http://schemas.microsoft.com/sharepoint/v3"/>
    <ds:schemaRef ds:uri="a6e89f8d-3bd0-483f-aa44-b16c08919a40"/>
    <ds:schemaRef ds:uri="ad7147e5-5f39-4eb7-9007-c3d92326a707"/>
  </ds:schemaRefs>
</ds:datastoreItem>
</file>

<file path=customXml/itemProps3.xml><?xml version="1.0" encoding="utf-8"?>
<ds:datastoreItem xmlns:ds="http://schemas.openxmlformats.org/officeDocument/2006/customXml" ds:itemID="{A5617242-557C-421E-B25A-AF20AEABC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147e5-5f39-4eb7-9007-c3d92326a707"/>
    <ds:schemaRef ds:uri="a6e89f8d-3bd0-483f-aa44-b16c08919a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jamk kevyt powerpoint pohja 2020</Template>
  <TotalTime>36284</TotalTime>
  <Words>3275</Words>
  <Application>Microsoft Office PowerPoint</Application>
  <PresentationFormat>Widescreen</PresentationFormat>
  <Paragraphs>302</Paragraphs>
  <Slides>36</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Courier New</vt:lpstr>
      <vt:lpstr>Office-teema</vt:lpstr>
      <vt:lpstr>Mukautettu suunnittelumalli</vt:lpstr>
      <vt:lpstr>Terveys- ja hyvinvointialojen opintokokonaisuus</vt:lpstr>
      <vt:lpstr>Terveys- ja hyvinvointialojen opintokokonaisuus</vt:lpstr>
      <vt:lpstr>Haittaohjelmat</vt:lpstr>
      <vt:lpstr>Haittaohjelmat</vt:lpstr>
      <vt:lpstr>Haittaohjelmat</vt:lpstr>
      <vt:lpstr>Haittaohjelmat</vt:lpstr>
      <vt:lpstr>Haittaohjelmat</vt:lpstr>
      <vt:lpstr>Haittaohjelmat</vt:lpstr>
      <vt:lpstr>Haittaohjelmat</vt:lpstr>
      <vt:lpstr>Terveys- ja hyvinvointialojen opintokokonaisuus</vt:lpstr>
      <vt:lpstr>Tietojärjestelmät ja pilvitallennus</vt:lpstr>
      <vt:lpstr>Tietojärjestelmät ja pilvitallennus</vt:lpstr>
      <vt:lpstr>Tietojärjestelmät ja pilvitallennus</vt:lpstr>
      <vt:lpstr>Tietojärjestelmät ja pilvitallennus</vt:lpstr>
      <vt:lpstr>Älylaitteet</vt:lpstr>
      <vt:lpstr>Älylaitteet</vt:lpstr>
      <vt:lpstr>Älylaitteet</vt:lpstr>
      <vt:lpstr>Älylaitteet</vt:lpstr>
      <vt:lpstr>Asetus lääkinnällisistä älylaitteista</vt:lpstr>
      <vt:lpstr>Älylaitteet</vt:lpstr>
      <vt:lpstr>Älylaitteet</vt:lpstr>
      <vt:lpstr>Palomuuri ja luotetut verkot</vt:lpstr>
      <vt:lpstr>Älylaitteet</vt:lpstr>
      <vt:lpstr>Älylaitteet</vt:lpstr>
      <vt:lpstr>Älylaitteet</vt:lpstr>
      <vt:lpstr>Älylaitteet</vt:lpstr>
      <vt:lpstr>Älylaitteet</vt:lpstr>
      <vt:lpstr>Älylaitteet</vt:lpstr>
      <vt:lpstr>Konesalit</vt:lpstr>
      <vt:lpstr>Älylaitteet ja pilvipalvelut</vt:lpstr>
      <vt:lpstr>Älylaitteet ja pilvipalvelut</vt:lpstr>
      <vt:lpstr>Tietojärjestelmät</vt:lpstr>
      <vt:lpstr>Tietojärjestelmät</vt:lpstr>
      <vt:lpstr>Tietojärjestelmät</vt:lpstr>
      <vt:lpstr>Tietojärjestelmät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Ovaska Joonatan</dc:creator>
  <cp:keywords>powerpoint; pohja; mallipohja; power point</cp:keywords>
  <cp:lastModifiedBy>Ovaska Joonatan</cp:lastModifiedBy>
  <cp:revision>241</cp:revision>
  <dcterms:created xsi:type="dcterms:W3CDTF">2024-09-20T05:15:01Z</dcterms:created>
  <dcterms:modified xsi:type="dcterms:W3CDTF">2025-09-15T12:26:53Z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0x010100D3C6295CF13E2F4EBA9EF8A010B52A19</vt:lpwstr>
  </property>
  <property fmtid="{D5CDD505-2E9C-101B-9397-08002B2CF9AE}" pid="3" name="TaxKeyword">
    <vt:lpwstr>669;#pohja|9a9d608a-ea78-4893-b288-35ade6364b14;#1039;#powerpoint|051b3f1a-72f4-4748-b6c4-d93be0de18c9;#1696;#mallipohja|9ccee185-d70a-4d05-9c8c-38b6d35b7d18;#1722;#power point|1bfe7825-4f6b-4848-9a2d-ae9eeb6e12c4</vt:lpwstr>
  </property>
  <property fmtid="{D5CDD505-2E9C-101B-9397-08002B2CF9AE}" pid="4" name="Asiasanat">
    <vt:lpwstr/>
  </property>
  <property fmtid="{D5CDD505-2E9C-101B-9397-08002B2CF9AE}" pid="5" name="MediaServiceImageTags">
    <vt:lpwstr/>
  </property>
</Properties>
</file>