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5" r:id="rId5"/>
  </p:sldMasterIdLst>
  <p:notesMasterIdLst>
    <p:notesMasterId r:id="rId35"/>
  </p:notesMasterIdLst>
  <p:sldIdLst>
    <p:sldId id="275" r:id="rId6"/>
    <p:sldId id="456" r:id="rId7"/>
    <p:sldId id="458" r:id="rId8"/>
    <p:sldId id="398" r:id="rId9"/>
    <p:sldId id="399" r:id="rId10"/>
    <p:sldId id="403" r:id="rId11"/>
    <p:sldId id="425" r:id="rId12"/>
    <p:sldId id="401" r:id="rId13"/>
    <p:sldId id="402" r:id="rId14"/>
    <p:sldId id="457" r:id="rId15"/>
    <p:sldId id="459" r:id="rId16"/>
    <p:sldId id="407" r:id="rId17"/>
    <p:sldId id="409" r:id="rId18"/>
    <p:sldId id="408" r:id="rId19"/>
    <p:sldId id="411" r:id="rId20"/>
    <p:sldId id="412" r:id="rId21"/>
    <p:sldId id="418" r:id="rId22"/>
    <p:sldId id="422" r:id="rId23"/>
    <p:sldId id="424" r:id="rId24"/>
    <p:sldId id="455" r:id="rId25"/>
    <p:sldId id="444" r:id="rId26"/>
    <p:sldId id="445" r:id="rId27"/>
    <p:sldId id="440" r:id="rId28"/>
    <p:sldId id="447" r:id="rId29"/>
    <p:sldId id="446" r:id="rId30"/>
    <p:sldId id="448" r:id="rId31"/>
    <p:sldId id="460" r:id="rId32"/>
    <p:sldId id="450" r:id="rId33"/>
    <p:sldId id="268" r:id="rId3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088" autoAdjust="0"/>
  </p:normalViewPr>
  <p:slideViewPr>
    <p:cSldViewPr snapToGrid="0">
      <p:cViewPr varScale="1">
        <p:scale>
          <a:sx n="137" d="100"/>
          <a:sy n="137" d="100"/>
        </p:scale>
        <p:origin x="1224" y="114"/>
      </p:cViewPr>
      <p:guideLst/>
    </p:cSldViewPr>
  </p:slideViewPr>
  <p:outlineViewPr>
    <p:cViewPr>
      <p:scale>
        <a:sx n="33" d="100"/>
        <a:sy n="33" d="100"/>
      </p:scale>
      <p:origin x="0" y="-99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 Id="rId8" Type="http://schemas.openxmlformats.org/officeDocument/2006/relationships/slide" Target="slides/slide3.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2A66C4-817B-47DD-AACB-9749A15B6C77}" type="doc">
      <dgm:prSet loTypeId="urn:microsoft.com/office/officeart/2005/8/layout/default" loCatId="list" qsTypeId="urn:microsoft.com/office/officeart/2005/8/quickstyle/simple1" qsCatId="simple" csTypeId="urn:microsoft.com/office/officeart/2005/8/colors/accent1_2" csCatId="accent1"/>
      <dgm:spPr/>
      <dgm:t>
        <a:bodyPr/>
        <a:lstStyle/>
        <a:p>
          <a:endParaRPr lang="en-US"/>
        </a:p>
      </dgm:t>
    </dgm:pt>
    <dgm:pt modelId="{C298224D-B2F8-4BF9-B25A-245916007492}">
      <dgm:prSet/>
      <dgm:spPr/>
      <dgm:t>
        <a:bodyPr/>
        <a:lstStyle/>
        <a:p>
          <a:r>
            <a:rPr lang="fi-FI" b="1" dirty="0"/>
            <a:t>15min </a:t>
          </a:r>
          <a:r>
            <a:rPr lang="fi-FI" dirty="0"/>
            <a:t>tapahtuman havaitseminen</a:t>
          </a:r>
          <a:endParaRPr lang="en-US" dirty="0"/>
        </a:p>
      </dgm:t>
    </dgm:pt>
    <dgm:pt modelId="{BD055375-385F-4E7F-A39C-B75C2C747381}" type="parTrans" cxnId="{5CC7BCAA-5808-4125-8510-276BF7927BFC}">
      <dgm:prSet/>
      <dgm:spPr/>
      <dgm:t>
        <a:bodyPr/>
        <a:lstStyle/>
        <a:p>
          <a:endParaRPr lang="en-US"/>
        </a:p>
      </dgm:t>
    </dgm:pt>
    <dgm:pt modelId="{83A7EF8A-AE2C-4C1F-AA4D-FCADED892B39}" type="sibTrans" cxnId="{5CC7BCAA-5808-4125-8510-276BF7927BFC}">
      <dgm:prSet/>
      <dgm:spPr/>
      <dgm:t>
        <a:bodyPr/>
        <a:lstStyle/>
        <a:p>
          <a:endParaRPr lang="en-US"/>
        </a:p>
      </dgm:t>
    </dgm:pt>
    <dgm:pt modelId="{D7C3DF75-4064-4314-8E81-1D7D88DF4E6B}">
      <dgm:prSet/>
      <dgm:spPr/>
      <dgm:t>
        <a:bodyPr/>
        <a:lstStyle/>
        <a:p>
          <a:r>
            <a:rPr lang="fi-FI" b="1" dirty="0"/>
            <a:t>20min </a:t>
          </a:r>
          <a:r>
            <a:rPr lang="fi-FI" dirty="0"/>
            <a:t>ensivaste</a:t>
          </a:r>
          <a:endParaRPr lang="en-US" dirty="0"/>
        </a:p>
      </dgm:t>
    </dgm:pt>
    <dgm:pt modelId="{A8E7744C-C656-4849-BDEC-504EEB77F379}" type="parTrans" cxnId="{FF5BF5AA-57AE-42CF-84D4-1E3AC40BE7A1}">
      <dgm:prSet/>
      <dgm:spPr/>
      <dgm:t>
        <a:bodyPr/>
        <a:lstStyle/>
        <a:p>
          <a:endParaRPr lang="en-US"/>
        </a:p>
      </dgm:t>
    </dgm:pt>
    <dgm:pt modelId="{0B45ECEE-C6D9-4F0C-8E53-374A9A3346F8}" type="sibTrans" cxnId="{FF5BF5AA-57AE-42CF-84D4-1E3AC40BE7A1}">
      <dgm:prSet/>
      <dgm:spPr/>
      <dgm:t>
        <a:bodyPr/>
        <a:lstStyle/>
        <a:p>
          <a:endParaRPr lang="en-US"/>
        </a:p>
      </dgm:t>
    </dgm:pt>
    <dgm:pt modelId="{20B72623-12C0-4EC6-A41B-227E8AA2B3FE}">
      <dgm:prSet/>
      <dgm:spPr/>
      <dgm:t>
        <a:bodyPr/>
        <a:lstStyle/>
        <a:p>
          <a:r>
            <a:rPr lang="fi-FI" b="1" dirty="0"/>
            <a:t>25min </a:t>
          </a:r>
          <a:r>
            <a:rPr lang="fi-FI" dirty="0"/>
            <a:t>tapahtuman eskalointi</a:t>
          </a:r>
          <a:endParaRPr lang="en-US" dirty="0"/>
        </a:p>
      </dgm:t>
    </dgm:pt>
    <dgm:pt modelId="{4C7BB8E6-349A-48DF-B69C-701F6ABFD30E}" type="parTrans" cxnId="{584F63DE-B5EB-4F50-A33C-74C0FCA34166}">
      <dgm:prSet/>
      <dgm:spPr/>
      <dgm:t>
        <a:bodyPr/>
        <a:lstStyle/>
        <a:p>
          <a:endParaRPr lang="en-US"/>
        </a:p>
      </dgm:t>
    </dgm:pt>
    <dgm:pt modelId="{D449E7E7-674A-47CE-9B1D-FF8F15A6D325}" type="sibTrans" cxnId="{584F63DE-B5EB-4F50-A33C-74C0FCA34166}">
      <dgm:prSet/>
      <dgm:spPr/>
      <dgm:t>
        <a:bodyPr/>
        <a:lstStyle/>
        <a:p>
          <a:endParaRPr lang="en-US"/>
        </a:p>
      </dgm:t>
    </dgm:pt>
    <dgm:pt modelId="{B8ADDF78-D1D3-4885-B545-1DDB4A411F2D}">
      <dgm:prSet/>
      <dgm:spPr/>
      <dgm:t>
        <a:bodyPr/>
        <a:lstStyle/>
        <a:p>
          <a:r>
            <a:rPr lang="fi-FI" b="1"/>
            <a:t>30-120min</a:t>
          </a:r>
          <a:r>
            <a:rPr lang="fi-FI"/>
            <a:t> uhkien tutkiminen</a:t>
          </a:r>
          <a:endParaRPr lang="en-US"/>
        </a:p>
      </dgm:t>
    </dgm:pt>
    <dgm:pt modelId="{513368BC-3D24-4D36-9D83-8C3E7E42520D}" type="parTrans" cxnId="{4256E750-64BD-4F56-87FC-2B0C5D535EDD}">
      <dgm:prSet/>
      <dgm:spPr/>
      <dgm:t>
        <a:bodyPr/>
        <a:lstStyle/>
        <a:p>
          <a:endParaRPr lang="en-US"/>
        </a:p>
      </dgm:t>
    </dgm:pt>
    <dgm:pt modelId="{3F0A470F-EEE7-44CF-9D74-72BFC84F06A3}" type="sibTrans" cxnId="{4256E750-64BD-4F56-87FC-2B0C5D535EDD}">
      <dgm:prSet/>
      <dgm:spPr/>
      <dgm:t>
        <a:bodyPr/>
        <a:lstStyle/>
        <a:p>
          <a:endParaRPr lang="en-US"/>
        </a:p>
      </dgm:t>
    </dgm:pt>
    <dgm:pt modelId="{1BCFF1BF-4B67-468F-B011-E99D018D9C0D}">
      <dgm:prSet/>
      <dgm:spPr/>
      <dgm:t>
        <a:bodyPr/>
        <a:lstStyle/>
        <a:p>
          <a:r>
            <a:rPr lang="fi-FI" b="1"/>
            <a:t>90-300min </a:t>
          </a:r>
          <a:r>
            <a:rPr lang="fi-FI"/>
            <a:t>oikeudelliset päätökset</a:t>
          </a:r>
          <a:endParaRPr lang="en-US"/>
        </a:p>
      </dgm:t>
    </dgm:pt>
    <dgm:pt modelId="{852F4736-A39D-4C5A-9FC6-E0F09B3AB245}" type="parTrans" cxnId="{ADE6C474-376A-4967-AF8B-C75AFED49C11}">
      <dgm:prSet/>
      <dgm:spPr/>
      <dgm:t>
        <a:bodyPr/>
        <a:lstStyle/>
        <a:p>
          <a:endParaRPr lang="en-US"/>
        </a:p>
      </dgm:t>
    </dgm:pt>
    <dgm:pt modelId="{27CF0048-9C63-4CA7-BEC6-5B70FFD9CF1D}" type="sibTrans" cxnId="{ADE6C474-376A-4967-AF8B-C75AFED49C11}">
      <dgm:prSet/>
      <dgm:spPr/>
      <dgm:t>
        <a:bodyPr/>
        <a:lstStyle/>
        <a:p>
          <a:endParaRPr lang="en-US"/>
        </a:p>
      </dgm:t>
    </dgm:pt>
    <dgm:pt modelId="{218A9952-4430-467F-AC1B-3CDCCE07AA1E}">
      <dgm:prSet/>
      <dgm:spPr/>
      <dgm:t>
        <a:bodyPr/>
        <a:lstStyle/>
        <a:p>
          <a:r>
            <a:rPr lang="fi-FI" b="1"/>
            <a:t>3-6h </a:t>
          </a:r>
          <a:r>
            <a:rPr lang="fi-FI"/>
            <a:t>sisäisten uhkien hallinta</a:t>
          </a:r>
          <a:endParaRPr lang="en-US"/>
        </a:p>
      </dgm:t>
    </dgm:pt>
    <dgm:pt modelId="{CF12B6D1-090C-47A9-96CE-CC820239B0B7}" type="parTrans" cxnId="{B248658F-C874-49DF-BFE0-3B5AB4B33451}">
      <dgm:prSet/>
      <dgm:spPr/>
      <dgm:t>
        <a:bodyPr/>
        <a:lstStyle/>
        <a:p>
          <a:endParaRPr lang="en-US"/>
        </a:p>
      </dgm:t>
    </dgm:pt>
    <dgm:pt modelId="{3C86F746-6CC4-432E-8C8B-3684FA16499A}" type="sibTrans" cxnId="{B248658F-C874-49DF-BFE0-3B5AB4B33451}">
      <dgm:prSet/>
      <dgm:spPr/>
      <dgm:t>
        <a:bodyPr/>
        <a:lstStyle/>
        <a:p>
          <a:endParaRPr lang="en-US"/>
        </a:p>
      </dgm:t>
    </dgm:pt>
    <dgm:pt modelId="{8282C2E6-9CA3-4211-B3D8-AA2F0AB7A1E3}">
      <dgm:prSet/>
      <dgm:spPr/>
      <dgm:t>
        <a:bodyPr/>
        <a:lstStyle/>
        <a:p>
          <a:r>
            <a:rPr lang="fi-FI" b="1"/>
            <a:t>2-24h </a:t>
          </a:r>
          <a:r>
            <a:rPr lang="fi-FI"/>
            <a:t>ulkoinen viestintä</a:t>
          </a:r>
          <a:endParaRPr lang="en-US"/>
        </a:p>
      </dgm:t>
    </dgm:pt>
    <dgm:pt modelId="{7976311A-95C7-4794-8C79-71115FA5A323}" type="parTrans" cxnId="{834301A0-F6D1-4AE2-9E7B-0E76CAD68A03}">
      <dgm:prSet/>
      <dgm:spPr/>
      <dgm:t>
        <a:bodyPr/>
        <a:lstStyle/>
        <a:p>
          <a:endParaRPr lang="en-US"/>
        </a:p>
      </dgm:t>
    </dgm:pt>
    <dgm:pt modelId="{49A63A53-E8F1-4669-B639-295BDF5A9E9B}" type="sibTrans" cxnId="{834301A0-F6D1-4AE2-9E7B-0E76CAD68A03}">
      <dgm:prSet/>
      <dgm:spPr/>
      <dgm:t>
        <a:bodyPr/>
        <a:lstStyle/>
        <a:p>
          <a:endParaRPr lang="en-US"/>
        </a:p>
      </dgm:t>
    </dgm:pt>
    <dgm:pt modelId="{E043597F-0DD3-4F4A-B5DC-C776A29CDAB8}">
      <dgm:prSet/>
      <dgm:spPr/>
      <dgm:t>
        <a:bodyPr/>
        <a:lstStyle/>
        <a:p>
          <a:r>
            <a:rPr lang="fi-FI" b="1" dirty="0"/>
            <a:t>4-48h </a:t>
          </a:r>
          <a:r>
            <a:rPr lang="fi-FI" dirty="0"/>
            <a:t>ratkaisu ja palautuminen</a:t>
          </a:r>
          <a:endParaRPr lang="en-US" dirty="0"/>
        </a:p>
      </dgm:t>
    </dgm:pt>
    <dgm:pt modelId="{87B4C8A3-89B1-4ED5-A100-9D428ABBE41A}" type="parTrans" cxnId="{56D46103-C2AF-41EB-98DE-67424E96E722}">
      <dgm:prSet/>
      <dgm:spPr/>
      <dgm:t>
        <a:bodyPr/>
        <a:lstStyle/>
        <a:p>
          <a:endParaRPr lang="en-US"/>
        </a:p>
      </dgm:t>
    </dgm:pt>
    <dgm:pt modelId="{EA1B4DE4-9F06-41B2-82B8-D0235A1DFE15}" type="sibTrans" cxnId="{56D46103-C2AF-41EB-98DE-67424E96E722}">
      <dgm:prSet/>
      <dgm:spPr/>
      <dgm:t>
        <a:bodyPr/>
        <a:lstStyle/>
        <a:p>
          <a:endParaRPr lang="en-US"/>
        </a:p>
      </dgm:t>
    </dgm:pt>
    <dgm:pt modelId="{1780D08A-0B7E-4B43-B579-03BD26E22EFF}">
      <dgm:prSet/>
      <dgm:spPr/>
      <dgm:t>
        <a:bodyPr/>
        <a:lstStyle/>
        <a:p>
          <a:r>
            <a:rPr lang="fi-FI" b="1" dirty="0"/>
            <a:t>24-72h </a:t>
          </a:r>
          <a:r>
            <a:rPr lang="fi-FI" dirty="0"/>
            <a:t>jälkiarviointi ja palautuminen</a:t>
          </a:r>
          <a:endParaRPr lang="en-US" dirty="0"/>
        </a:p>
      </dgm:t>
    </dgm:pt>
    <dgm:pt modelId="{4042A82F-010A-44B2-BA36-252EEAADF95D}" type="parTrans" cxnId="{34BD0540-8425-404A-B239-ED774BF4AD63}">
      <dgm:prSet/>
      <dgm:spPr/>
      <dgm:t>
        <a:bodyPr/>
        <a:lstStyle/>
        <a:p>
          <a:endParaRPr lang="en-US"/>
        </a:p>
      </dgm:t>
    </dgm:pt>
    <dgm:pt modelId="{61972E89-E5CC-4CC6-87C6-512458E5B7AE}" type="sibTrans" cxnId="{34BD0540-8425-404A-B239-ED774BF4AD63}">
      <dgm:prSet/>
      <dgm:spPr/>
      <dgm:t>
        <a:bodyPr/>
        <a:lstStyle/>
        <a:p>
          <a:endParaRPr lang="en-US"/>
        </a:p>
      </dgm:t>
    </dgm:pt>
    <dgm:pt modelId="{32B38691-7D85-421E-8A02-F80E7F8FF834}" type="pres">
      <dgm:prSet presAssocID="{7D2A66C4-817B-47DD-AACB-9749A15B6C77}" presName="diagram" presStyleCnt="0">
        <dgm:presLayoutVars>
          <dgm:dir/>
          <dgm:resizeHandles val="exact"/>
        </dgm:presLayoutVars>
      </dgm:prSet>
      <dgm:spPr/>
    </dgm:pt>
    <dgm:pt modelId="{3170B737-C96F-42EE-95D3-FDEC9B64C5A8}" type="pres">
      <dgm:prSet presAssocID="{C298224D-B2F8-4BF9-B25A-245916007492}" presName="node" presStyleLbl="node1" presStyleIdx="0" presStyleCnt="9">
        <dgm:presLayoutVars>
          <dgm:bulletEnabled val="1"/>
        </dgm:presLayoutVars>
      </dgm:prSet>
      <dgm:spPr/>
    </dgm:pt>
    <dgm:pt modelId="{B04FAFB0-7FF6-43E1-AD50-8463D63B6266}" type="pres">
      <dgm:prSet presAssocID="{83A7EF8A-AE2C-4C1F-AA4D-FCADED892B39}" presName="sibTrans" presStyleCnt="0"/>
      <dgm:spPr/>
    </dgm:pt>
    <dgm:pt modelId="{F42650DE-DE5D-41ED-8F4E-0F32318B59AB}" type="pres">
      <dgm:prSet presAssocID="{D7C3DF75-4064-4314-8E81-1D7D88DF4E6B}" presName="node" presStyleLbl="node1" presStyleIdx="1" presStyleCnt="9">
        <dgm:presLayoutVars>
          <dgm:bulletEnabled val="1"/>
        </dgm:presLayoutVars>
      </dgm:prSet>
      <dgm:spPr/>
    </dgm:pt>
    <dgm:pt modelId="{F31EFA5C-CB2A-4DDE-978B-B6902EA2F18E}" type="pres">
      <dgm:prSet presAssocID="{0B45ECEE-C6D9-4F0C-8E53-374A9A3346F8}" presName="sibTrans" presStyleCnt="0"/>
      <dgm:spPr/>
    </dgm:pt>
    <dgm:pt modelId="{BC3C7670-67D3-4539-9A59-F4C4A3CC3395}" type="pres">
      <dgm:prSet presAssocID="{20B72623-12C0-4EC6-A41B-227E8AA2B3FE}" presName="node" presStyleLbl="node1" presStyleIdx="2" presStyleCnt="9">
        <dgm:presLayoutVars>
          <dgm:bulletEnabled val="1"/>
        </dgm:presLayoutVars>
      </dgm:prSet>
      <dgm:spPr/>
    </dgm:pt>
    <dgm:pt modelId="{B48D8ACA-3FBF-4290-A623-509E492FCDB1}" type="pres">
      <dgm:prSet presAssocID="{D449E7E7-674A-47CE-9B1D-FF8F15A6D325}" presName="sibTrans" presStyleCnt="0"/>
      <dgm:spPr/>
    </dgm:pt>
    <dgm:pt modelId="{1A3DA764-C8EB-4555-B0A4-C4C3C8B4F5F9}" type="pres">
      <dgm:prSet presAssocID="{B8ADDF78-D1D3-4885-B545-1DDB4A411F2D}" presName="node" presStyleLbl="node1" presStyleIdx="3" presStyleCnt="9">
        <dgm:presLayoutVars>
          <dgm:bulletEnabled val="1"/>
        </dgm:presLayoutVars>
      </dgm:prSet>
      <dgm:spPr/>
    </dgm:pt>
    <dgm:pt modelId="{86C254FC-E499-49E5-98C9-D85DA6D89F08}" type="pres">
      <dgm:prSet presAssocID="{3F0A470F-EEE7-44CF-9D74-72BFC84F06A3}" presName="sibTrans" presStyleCnt="0"/>
      <dgm:spPr/>
    </dgm:pt>
    <dgm:pt modelId="{D4201C0E-E886-4ABA-AE32-639DD1353DD0}" type="pres">
      <dgm:prSet presAssocID="{1BCFF1BF-4B67-468F-B011-E99D018D9C0D}" presName="node" presStyleLbl="node1" presStyleIdx="4" presStyleCnt="9">
        <dgm:presLayoutVars>
          <dgm:bulletEnabled val="1"/>
        </dgm:presLayoutVars>
      </dgm:prSet>
      <dgm:spPr/>
    </dgm:pt>
    <dgm:pt modelId="{C9EB8E95-32A1-4247-9A2D-1B09AF69BA5D}" type="pres">
      <dgm:prSet presAssocID="{27CF0048-9C63-4CA7-BEC6-5B70FFD9CF1D}" presName="sibTrans" presStyleCnt="0"/>
      <dgm:spPr/>
    </dgm:pt>
    <dgm:pt modelId="{1544CDD8-3D20-4987-86A2-58D490AE5B39}" type="pres">
      <dgm:prSet presAssocID="{218A9952-4430-467F-AC1B-3CDCCE07AA1E}" presName="node" presStyleLbl="node1" presStyleIdx="5" presStyleCnt="9">
        <dgm:presLayoutVars>
          <dgm:bulletEnabled val="1"/>
        </dgm:presLayoutVars>
      </dgm:prSet>
      <dgm:spPr/>
    </dgm:pt>
    <dgm:pt modelId="{C1D0B73A-C8D6-442F-878D-382B9F60324F}" type="pres">
      <dgm:prSet presAssocID="{3C86F746-6CC4-432E-8C8B-3684FA16499A}" presName="sibTrans" presStyleCnt="0"/>
      <dgm:spPr/>
    </dgm:pt>
    <dgm:pt modelId="{9EB54955-C059-4A79-853A-39D3C3063046}" type="pres">
      <dgm:prSet presAssocID="{8282C2E6-9CA3-4211-B3D8-AA2F0AB7A1E3}" presName="node" presStyleLbl="node1" presStyleIdx="6" presStyleCnt="9">
        <dgm:presLayoutVars>
          <dgm:bulletEnabled val="1"/>
        </dgm:presLayoutVars>
      </dgm:prSet>
      <dgm:spPr/>
    </dgm:pt>
    <dgm:pt modelId="{7D7F52CC-69B9-4820-92C6-DA3C4E56FF4E}" type="pres">
      <dgm:prSet presAssocID="{49A63A53-E8F1-4669-B639-295BDF5A9E9B}" presName="sibTrans" presStyleCnt="0"/>
      <dgm:spPr/>
    </dgm:pt>
    <dgm:pt modelId="{EFFB0ECD-6374-4C58-90D2-359A3887C592}" type="pres">
      <dgm:prSet presAssocID="{E043597F-0DD3-4F4A-B5DC-C776A29CDAB8}" presName="node" presStyleLbl="node1" presStyleIdx="7" presStyleCnt="9">
        <dgm:presLayoutVars>
          <dgm:bulletEnabled val="1"/>
        </dgm:presLayoutVars>
      </dgm:prSet>
      <dgm:spPr/>
    </dgm:pt>
    <dgm:pt modelId="{414F54A8-964D-42F4-9F7A-4E0A4C54ECC5}" type="pres">
      <dgm:prSet presAssocID="{EA1B4DE4-9F06-41B2-82B8-D0235A1DFE15}" presName="sibTrans" presStyleCnt="0"/>
      <dgm:spPr/>
    </dgm:pt>
    <dgm:pt modelId="{5BB2F80A-D2C0-4B7C-8806-9628BDC713C6}" type="pres">
      <dgm:prSet presAssocID="{1780D08A-0B7E-4B43-B579-03BD26E22EFF}" presName="node" presStyleLbl="node1" presStyleIdx="8" presStyleCnt="9">
        <dgm:presLayoutVars>
          <dgm:bulletEnabled val="1"/>
        </dgm:presLayoutVars>
      </dgm:prSet>
      <dgm:spPr/>
    </dgm:pt>
  </dgm:ptLst>
  <dgm:cxnLst>
    <dgm:cxn modelId="{56D46103-C2AF-41EB-98DE-67424E96E722}" srcId="{7D2A66C4-817B-47DD-AACB-9749A15B6C77}" destId="{E043597F-0DD3-4F4A-B5DC-C776A29CDAB8}" srcOrd="7" destOrd="0" parTransId="{87B4C8A3-89B1-4ED5-A100-9D428ABBE41A}" sibTransId="{EA1B4DE4-9F06-41B2-82B8-D0235A1DFE15}"/>
    <dgm:cxn modelId="{88680116-0751-4863-B108-8EFD9C540FAC}" type="presOf" srcId="{B8ADDF78-D1D3-4885-B545-1DDB4A411F2D}" destId="{1A3DA764-C8EB-4555-B0A4-C4C3C8B4F5F9}" srcOrd="0" destOrd="0" presId="urn:microsoft.com/office/officeart/2005/8/layout/default"/>
    <dgm:cxn modelId="{34BD0540-8425-404A-B239-ED774BF4AD63}" srcId="{7D2A66C4-817B-47DD-AACB-9749A15B6C77}" destId="{1780D08A-0B7E-4B43-B579-03BD26E22EFF}" srcOrd="8" destOrd="0" parTransId="{4042A82F-010A-44B2-BA36-252EEAADF95D}" sibTransId="{61972E89-E5CC-4CC6-87C6-512458E5B7AE}"/>
    <dgm:cxn modelId="{4256E750-64BD-4F56-87FC-2B0C5D535EDD}" srcId="{7D2A66C4-817B-47DD-AACB-9749A15B6C77}" destId="{B8ADDF78-D1D3-4885-B545-1DDB4A411F2D}" srcOrd="3" destOrd="0" parTransId="{513368BC-3D24-4D36-9D83-8C3E7E42520D}" sibTransId="{3F0A470F-EEE7-44CF-9D74-72BFC84F06A3}"/>
    <dgm:cxn modelId="{ADE6C474-376A-4967-AF8B-C75AFED49C11}" srcId="{7D2A66C4-817B-47DD-AACB-9749A15B6C77}" destId="{1BCFF1BF-4B67-468F-B011-E99D018D9C0D}" srcOrd="4" destOrd="0" parTransId="{852F4736-A39D-4C5A-9FC6-E0F09B3AB245}" sibTransId="{27CF0048-9C63-4CA7-BEC6-5B70FFD9CF1D}"/>
    <dgm:cxn modelId="{473BB077-1F58-4EBF-81DF-C9E6D41DD408}" type="presOf" srcId="{E043597F-0DD3-4F4A-B5DC-C776A29CDAB8}" destId="{EFFB0ECD-6374-4C58-90D2-359A3887C592}" srcOrd="0" destOrd="0" presId="urn:microsoft.com/office/officeart/2005/8/layout/default"/>
    <dgm:cxn modelId="{D07FBA83-FDB5-4EDD-9FF8-4D02D9901510}" type="presOf" srcId="{20B72623-12C0-4EC6-A41B-227E8AA2B3FE}" destId="{BC3C7670-67D3-4539-9A59-F4C4A3CC3395}" srcOrd="0" destOrd="0" presId="urn:microsoft.com/office/officeart/2005/8/layout/default"/>
    <dgm:cxn modelId="{7F2E0888-D808-4947-A56F-B35FF88D550F}" type="presOf" srcId="{D7C3DF75-4064-4314-8E81-1D7D88DF4E6B}" destId="{F42650DE-DE5D-41ED-8F4E-0F32318B59AB}" srcOrd="0" destOrd="0" presId="urn:microsoft.com/office/officeart/2005/8/layout/default"/>
    <dgm:cxn modelId="{FCF2848E-7688-47D0-A0D0-CDD731B88F5B}" type="presOf" srcId="{218A9952-4430-467F-AC1B-3CDCCE07AA1E}" destId="{1544CDD8-3D20-4987-86A2-58D490AE5B39}" srcOrd="0" destOrd="0" presId="urn:microsoft.com/office/officeart/2005/8/layout/default"/>
    <dgm:cxn modelId="{B248658F-C874-49DF-BFE0-3B5AB4B33451}" srcId="{7D2A66C4-817B-47DD-AACB-9749A15B6C77}" destId="{218A9952-4430-467F-AC1B-3CDCCE07AA1E}" srcOrd="5" destOrd="0" parTransId="{CF12B6D1-090C-47A9-96CE-CC820239B0B7}" sibTransId="{3C86F746-6CC4-432E-8C8B-3684FA16499A}"/>
    <dgm:cxn modelId="{834301A0-F6D1-4AE2-9E7B-0E76CAD68A03}" srcId="{7D2A66C4-817B-47DD-AACB-9749A15B6C77}" destId="{8282C2E6-9CA3-4211-B3D8-AA2F0AB7A1E3}" srcOrd="6" destOrd="0" parTransId="{7976311A-95C7-4794-8C79-71115FA5A323}" sibTransId="{49A63A53-E8F1-4669-B639-295BDF5A9E9B}"/>
    <dgm:cxn modelId="{1C7416A5-E543-4D3F-8564-7535ECE53768}" type="presOf" srcId="{1780D08A-0B7E-4B43-B579-03BD26E22EFF}" destId="{5BB2F80A-D2C0-4B7C-8806-9628BDC713C6}" srcOrd="0" destOrd="0" presId="urn:microsoft.com/office/officeart/2005/8/layout/default"/>
    <dgm:cxn modelId="{5CC7BCAA-5808-4125-8510-276BF7927BFC}" srcId="{7D2A66C4-817B-47DD-AACB-9749A15B6C77}" destId="{C298224D-B2F8-4BF9-B25A-245916007492}" srcOrd="0" destOrd="0" parTransId="{BD055375-385F-4E7F-A39C-B75C2C747381}" sibTransId="{83A7EF8A-AE2C-4C1F-AA4D-FCADED892B39}"/>
    <dgm:cxn modelId="{FF5BF5AA-57AE-42CF-84D4-1E3AC40BE7A1}" srcId="{7D2A66C4-817B-47DD-AACB-9749A15B6C77}" destId="{D7C3DF75-4064-4314-8E81-1D7D88DF4E6B}" srcOrd="1" destOrd="0" parTransId="{A8E7744C-C656-4849-BDEC-504EEB77F379}" sibTransId="{0B45ECEE-C6D9-4F0C-8E53-374A9A3346F8}"/>
    <dgm:cxn modelId="{ADBD5BB9-6DD4-4BC3-82F9-2E73003C3D92}" type="presOf" srcId="{7D2A66C4-817B-47DD-AACB-9749A15B6C77}" destId="{32B38691-7D85-421E-8A02-F80E7F8FF834}" srcOrd="0" destOrd="0" presId="urn:microsoft.com/office/officeart/2005/8/layout/default"/>
    <dgm:cxn modelId="{18DAF5C7-021B-410F-A1C9-335D97E4D9C3}" type="presOf" srcId="{C298224D-B2F8-4BF9-B25A-245916007492}" destId="{3170B737-C96F-42EE-95D3-FDEC9B64C5A8}" srcOrd="0" destOrd="0" presId="urn:microsoft.com/office/officeart/2005/8/layout/default"/>
    <dgm:cxn modelId="{584F63DE-B5EB-4F50-A33C-74C0FCA34166}" srcId="{7D2A66C4-817B-47DD-AACB-9749A15B6C77}" destId="{20B72623-12C0-4EC6-A41B-227E8AA2B3FE}" srcOrd="2" destOrd="0" parTransId="{4C7BB8E6-349A-48DF-B69C-701F6ABFD30E}" sibTransId="{D449E7E7-674A-47CE-9B1D-FF8F15A6D325}"/>
    <dgm:cxn modelId="{08E4C5E2-1CF1-41B4-9CFD-A403132CEF2B}" type="presOf" srcId="{8282C2E6-9CA3-4211-B3D8-AA2F0AB7A1E3}" destId="{9EB54955-C059-4A79-853A-39D3C3063046}" srcOrd="0" destOrd="0" presId="urn:microsoft.com/office/officeart/2005/8/layout/default"/>
    <dgm:cxn modelId="{00A3D7F1-7F8F-4C62-B0E4-2BCCC1F94C8A}" type="presOf" srcId="{1BCFF1BF-4B67-468F-B011-E99D018D9C0D}" destId="{D4201C0E-E886-4ABA-AE32-639DD1353DD0}" srcOrd="0" destOrd="0" presId="urn:microsoft.com/office/officeart/2005/8/layout/default"/>
    <dgm:cxn modelId="{14290315-E3F8-47DA-959D-38CDBFD62E8A}" type="presParOf" srcId="{32B38691-7D85-421E-8A02-F80E7F8FF834}" destId="{3170B737-C96F-42EE-95D3-FDEC9B64C5A8}" srcOrd="0" destOrd="0" presId="urn:microsoft.com/office/officeart/2005/8/layout/default"/>
    <dgm:cxn modelId="{B3EA3AA0-69A6-45DB-9D9B-5B2495AE3D6A}" type="presParOf" srcId="{32B38691-7D85-421E-8A02-F80E7F8FF834}" destId="{B04FAFB0-7FF6-43E1-AD50-8463D63B6266}" srcOrd="1" destOrd="0" presId="urn:microsoft.com/office/officeart/2005/8/layout/default"/>
    <dgm:cxn modelId="{718315DB-046B-47DE-9A52-7629EC60A03B}" type="presParOf" srcId="{32B38691-7D85-421E-8A02-F80E7F8FF834}" destId="{F42650DE-DE5D-41ED-8F4E-0F32318B59AB}" srcOrd="2" destOrd="0" presId="urn:microsoft.com/office/officeart/2005/8/layout/default"/>
    <dgm:cxn modelId="{43EB9B9F-8F5D-4D27-A609-CA6CBC63D5AD}" type="presParOf" srcId="{32B38691-7D85-421E-8A02-F80E7F8FF834}" destId="{F31EFA5C-CB2A-4DDE-978B-B6902EA2F18E}" srcOrd="3" destOrd="0" presId="urn:microsoft.com/office/officeart/2005/8/layout/default"/>
    <dgm:cxn modelId="{E6BDB7AC-5BC4-40E0-A5D3-91499FF8514C}" type="presParOf" srcId="{32B38691-7D85-421E-8A02-F80E7F8FF834}" destId="{BC3C7670-67D3-4539-9A59-F4C4A3CC3395}" srcOrd="4" destOrd="0" presId="urn:microsoft.com/office/officeart/2005/8/layout/default"/>
    <dgm:cxn modelId="{AA2512A7-0396-4EFC-9F8F-13A1486EE95D}" type="presParOf" srcId="{32B38691-7D85-421E-8A02-F80E7F8FF834}" destId="{B48D8ACA-3FBF-4290-A623-509E492FCDB1}" srcOrd="5" destOrd="0" presId="urn:microsoft.com/office/officeart/2005/8/layout/default"/>
    <dgm:cxn modelId="{AC936C21-AFBD-4B88-9CD5-C0FC794C61F3}" type="presParOf" srcId="{32B38691-7D85-421E-8A02-F80E7F8FF834}" destId="{1A3DA764-C8EB-4555-B0A4-C4C3C8B4F5F9}" srcOrd="6" destOrd="0" presId="urn:microsoft.com/office/officeart/2005/8/layout/default"/>
    <dgm:cxn modelId="{E37D665B-85A0-4BAE-80D5-6BE2DD81EA7D}" type="presParOf" srcId="{32B38691-7D85-421E-8A02-F80E7F8FF834}" destId="{86C254FC-E499-49E5-98C9-D85DA6D89F08}" srcOrd="7" destOrd="0" presId="urn:microsoft.com/office/officeart/2005/8/layout/default"/>
    <dgm:cxn modelId="{432C3109-111A-42BF-8C9D-F35C500DA53F}" type="presParOf" srcId="{32B38691-7D85-421E-8A02-F80E7F8FF834}" destId="{D4201C0E-E886-4ABA-AE32-639DD1353DD0}" srcOrd="8" destOrd="0" presId="urn:microsoft.com/office/officeart/2005/8/layout/default"/>
    <dgm:cxn modelId="{68479319-E89F-4BF9-8734-12AB78D4D236}" type="presParOf" srcId="{32B38691-7D85-421E-8A02-F80E7F8FF834}" destId="{C9EB8E95-32A1-4247-9A2D-1B09AF69BA5D}" srcOrd="9" destOrd="0" presId="urn:microsoft.com/office/officeart/2005/8/layout/default"/>
    <dgm:cxn modelId="{4C7A8431-C070-488A-B289-82333FF3C546}" type="presParOf" srcId="{32B38691-7D85-421E-8A02-F80E7F8FF834}" destId="{1544CDD8-3D20-4987-86A2-58D490AE5B39}" srcOrd="10" destOrd="0" presId="urn:microsoft.com/office/officeart/2005/8/layout/default"/>
    <dgm:cxn modelId="{B8612FA1-C61F-4569-8D90-5111CDE9A953}" type="presParOf" srcId="{32B38691-7D85-421E-8A02-F80E7F8FF834}" destId="{C1D0B73A-C8D6-442F-878D-382B9F60324F}" srcOrd="11" destOrd="0" presId="urn:microsoft.com/office/officeart/2005/8/layout/default"/>
    <dgm:cxn modelId="{379E40C2-FDA0-428E-9A02-6E31C73AAF24}" type="presParOf" srcId="{32B38691-7D85-421E-8A02-F80E7F8FF834}" destId="{9EB54955-C059-4A79-853A-39D3C3063046}" srcOrd="12" destOrd="0" presId="urn:microsoft.com/office/officeart/2005/8/layout/default"/>
    <dgm:cxn modelId="{ADB5AAD0-B2AA-48C5-A1AF-F93649834223}" type="presParOf" srcId="{32B38691-7D85-421E-8A02-F80E7F8FF834}" destId="{7D7F52CC-69B9-4820-92C6-DA3C4E56FF4E}" srcOrd="13" destOrd="0" presId="urn:microsoft.com/office/officeart/2005/8/layout/default"/>
    <dgm:cxn modelId="{957E7955-5FB2-423F-82C1-90A41C638F54}" type="presParOf" srcId="{32B38691-7D85-421E-8A02-F80E7F8FF834}" destId="{EFFB0ECD-6374-4C58-90D2-359A3887C592}" srcOrd="14" destOrd="0" presId="urn:microsoft.com/office/officeart/2005/8/layout/default"/>
    <dgm:cxn modelId="{CCCBCD5E-D86B-468B-AB88-7CFE60B38988}" type="presParOf" srcId="{32B38691-7D85-421E-8A02-F80E7F8FF834}" destId="{414F54A8-964D-42F4-9F7A-4E0A4C54ECC5}" srcOrd="15" destOrd="0" presId="urn:microsoft.com/office/officeart/2005/8/layout/default"/>
    <dgm:cxn modelId="{A0983E67-C920-4A01-B039-6DB08FB3FC45}" type="presParOf" srcId="{32B38691-7D85-421E-8A02-F80E7F8FF834}" destId="{5BB2F80A-D2C0-4B7C-8806-9628BDC713C6}" srcOrd="1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70B737-C96F-42EE-95D3-FDEC9B64C5A8}">
      <dsp:nvSpPr>
        <dsp:cNvPr id="0" name=""/>
        <dsp:cNvSpPr/>
      </dsp:nvSpPr>
      <dsp:spPr>
        <a:xfrm>
          <a:off x="3593" y="350884"/>
          <a:ext cx="1945455" cy="116727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i-FI" sz="2300" b="1" kern="1200" dirty="0"/>
            <a:t>15min </a:t>
          </a:r>
          <a:r>
            <a:rPr lang="fi-FI" sz="2300" kern="1200" dirty="0"/>
            <a:t>tapahtuman havaitseminen</a:t>
          </a:r>
          <a:endParaRPr lang="en-US" sz="2300" kern="1200" dirty="0"/>
        </a:p>
      </dsp:txBody>
      <dsp:txXfrm>
        <a:off x="3593" y="350884"/>
        <a:ext cx="1945455" cy="1167273"/>
      </dsp:txXfrm>
    </dsp:sp>
    <dsp:sp modelId="{F42650DE-DE5D-41ED-8F4E-0F32318B59AB}">
      <dsp:nvSpPr>
        <dsp:cNvPr id="0" name=""/>
        <dsp:cNvSpPr/>
      </dsp:nvSpPr>
      <dsp:spPr>
        <a:xfrm>
          <a:off x="2143593" y="350884"/>
          <a:ext cx="1945455" cy="116727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i-FI" sz="2300" b="1" kern="1200" dirty="0"/>
            <a:t>20min </a:t>
          </a:r>
          <a:r>
            <a:rPr lang="fi-FI" sz="2300" kern="1200" dirty="0"/>
            <a:t>ensivaste</a:t>
          </a:r>
          <a:endParaRPr lang="en-US" sz="2300" kern="1200" dirty="0"/>
        </a:p>
      </dsp:txBody>
      <dsp:txXfrm>
        <a:off x="2143593" y="350884"/>
        <a:ext cx="1945455" cy="1167273"/>
      </dsp:txXfrm>
    </dsp:sp>
    <dsp:sp modelId="{BC3C7670-67D3-4539-9A59-F4C4A3CC3395}">
      <dsp:nvSpPr>
        <dsp:cNvPr id="0" name=""/>
        <dsp:cNvSpPr/>
      </dsp:nvSpPr>
      <dsp:spPr>
        <a:xfrm>
          <a:off x="4283594" y="350884"/>
          <a:ext cx="1945455" cy="116727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i-FI" sz="2300" b="1" kern="1200" dirty="0"/>
            <a:t>25min </a:t>
          </a:r>
          <a:r>
            <a:rPr lang="fi-FI" sz="2300" kern="1200" dirty="0"/>
            <a:t>tapahtuman eskalointi</a:t>
          </a:r>
          <a:endParaRPr lang="en-US" sz="2300" kern="1200" dirty="0"/>
        </a:p>
      </dsp:txBody>
      <dsp:txXfrm>
        <a:off x="4283594" y="350884"/>
        <a:ext cx="1945455" cy="1167273"/>
      </dsp:txXfrm>
    </dsp:sp>
    <dsp:sp modelId="{1A3DA764-C8EB-4555-B0A4-C4C3C8B4F5F9}">
      <dsp:nvSpPr>
        <dsp:cNvPr id="0" name=""/>
        <dsp:cNvSpPr/>
      </dsp:nvSpPr>
      <dsp:spPr>
        <a:xfrm>
          <a:off x="6423595" y="350884"/>
          <a:ext cx="1945455" cy="116727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i-FI" sz="2300" b="1" kern="1200"/>
            <a:t>30-120min</a:t>
          </a:r>
          <a:r>
            <a:rPr lang="fi-FI" sz="2300" kern="1200"/>
            <a:t> uhkien tutkiminen</a:t>
          </a:r>
          <a:endParaRPr lang="en-US" sz="2300" kern="1200"/>
        </a:p>
      </dsp:txBody>
      <dsp:txXfrm>
        <a:off x="6423595" y="350884"/>
        <a:ext cx="1945455" cy="1167273"/>
      </dsp:txXfrm>
    </dsp:sp>
    <dsp:sp modelId="{D4201C0E-E886-4ABA-AE32-639DD1353DD0}">
      <dsp:nvSpPr>
        <dsp:cNvPr id="0" name=""/>
        <dsp:cNvSpPr/>
      </dsp:nvSpPr>
      <dsp:spPr>
        <a:xfrm>
          <a:off x="8563595" y="350884"/>
          <a:ext cx="1945455" cy="116727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i-FI" sz="2300" b="1" kern="1200"/>
            <a:t>90-300min </a:t>
          </a:r>
          <a:r>
            <a:rPr lang="fi-FI" sz="2300" kern="1200"/>
            <a:t>oikeudelliset päätökset</a:t>
          </a:r>
          <a:endParaRPr lang="en-US" sz="2300" kern="1200"/>
        </a:p>
      </dsp:txBody>
      <dsp:txXfrm>
        <a:off x="8563595" y="350884"/>
        <a:ext cx="1945455" cy="1167273"/>
      </dsp:txXfrm>
    </dsp:sp>
    <dsp:sp modelId="{1544CDD8-3D20-4987-86A2-58D490AE5B39}">
      <dsp:nvSpPr>
        <dsp:cNvPr id="0" name=""/>
        <dsp:cNvSpPr/>
      </dsp:nvSpPr>
      <dsp:spPr>
        <a:xfrm>
          <a:off x="1073593" y="1712702"/>
          <a:ext cx="1945455" cy="116727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i-FI" sz="2300" b="1" kern="1200"/>
            <a:t>3-6h </a:t>
          </a:r>
          <a:r>
            <a:rPr lang="fi-FI" sz="2300" kern="1200"/>
            <a:t>sisäisten uhkien hallinta</a:t>
          </a:r>
          <a:endParaRPr lang="en-US" sz="2300" kern="1200"/>
        </a:p>
      </dsp:txBody>
      <dsp:txXfrm>
        <a:off x="1073593" y="1712702"/>
        <a:ext cx="1945455" cy="1167273"/>
      </dsp:txXfrm>
    </dsp:sp>
    <dsp:sp modelId="{9EB54955-C059-4A79-853A-39D3C3063046}">
      <dsp:nvSpPr>
        <dsp:cNvPr id="0" name=""/>
        <dsp:cNvSpPr/>
      </dsp:nvSpPr>
      <dsp:spPr>
        <a:xfrm>
          <a:off x="3213594" y="1712702"/>
          <a:ext cx="1945455" cy="116727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i-FI" sz="2300" b="1" kern="1200"/>
            <a:t>2-24h </a:t>
          </a:r>
          <a:r>
            <a:rPr lang="fi-FI" sz="2300" kern="1200"/>
            <a:t>ulkoinen viestintä</a:t>
          </a:r>
          <a:endParaRPr lang="en-US" sz="2300" kern="1200"/>
        </a:p>
      </dsp:txBody>
      <dsp:txXfrm>
        <a:off x="3213594" y="1712702"/>
        <a:ext cx="1945455" cy="1167273"/>
      </dsp:txXfrm>
    </dsp:sp>
    <dsp:sp modelId="{EFFB0ECD-6374-4C58-90D2-359A3887C592}">
      <dsp:nvSpPr>
        <dsp:cNvPr id="0" name=""/>
        <dsp:cNvSpPr/>
      </dsp:nvSpPr>
      <dsp:spPr>
        <a:xfrm>
          <a:off x="5353594" y="1712702"/>
          <a:ext cx="1945455" cy="116727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i-FI" sz="2300" b="1" kern="1200" dirty="0"/>
            <a:t>4-48h </a:t>
          </a:r>
          <a:r>
            <a:rPr lang="fi-FI" sz="2300" kern="1200" dirty="0"/>
            <a:t>ratkaisu ja palautuminen</a:t>
          </a:r>
          <a:endParaRPr lang="en-US" sz="2300" kern="1200" dirty="0"/>
        </a:p>
      </dsp:txBody>
      <dsp:txXfrm>
        <a:off x="5353594" y="1712702"/>
        <a:ext cx="1945455" cy="1167273"/>
      </dsp:txXfrm>
    </dsp:sp>
    <dsp:sp modelId="{5BB2F80A-D2C0-4B7C-8806-9628BDC713C6}">
      <dsp:nvSpPr>
        <dsp:cNvPr id="0" name=""/>
        <dsp:cNvSpPr/>
      </dsp:nvSpPr>
      <dsp:spPr>
        <a:xfrm>
          <a:off x="7493595" y="1712702"/>
          <a:ext cx="1945455" cy="116727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i-FI" sz="2300" b="1" kern="1200" dirty="0"/>
            <a:t>24-72h </a:t>
          </a:r>
          <a:r>
            <a:rPr lang="fi-FI" sz="2300" kern="1200" dirty="0"/>
            <a:t>jälkiarviointi ja palautuminen</a:t>
          </a:r>
          <a:endParaRPr lang="en-US" sz="2300" kern="1200" dirty="0"/>
        </a:p>
      </dsp:txBody>
      <dsp:txXfrm>
        <a:off x="7493595" y="1712702"/>
        <a:ext cx="1945455" cy="116727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7E4D1A-04BD-C641-9499-3D8E00A015E9}" type="datetimeFigureOut">
              <a:rPr lang="fi-FI" smtClean="0"/>
              <a:t>15.9.2025</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7DA67C-5201-BB44-9041-FA521B0921E3}" type="slidenum">
              <a:rPr lang="fi-FI" smtClean="0"/>
              <a:t>‹#›</a:t>
            </a:fld>
            <a:endParaRPr lang="fi-FI"/>
          </a:p>
        </p:txBody>
      </p:sp>
    </p:spTree>
    <p:extLst>
      <p:ext uri="{BB962C8B-B14F-4D97-AF65-F5344CB8AC3E}">
        <p14:creationId xmlns:p14="http://schemas.microsoft.com/office/powerpoint/2010/main" val="42977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I"/>
          </a:p>
        </p:txBody>
      </p:sp>
      <p:sp>
        <p:nvSpPr>
          <p:cNvPr id="4" name="Slide Number Placeholder 3"/>
          <p:cNvSpPr>
            <a:spLocks noGrp="1"/>
          </p:cNvSpPr>
          <p:nvPr>
            <p:ph type="sldNum" sz="quarter" idx="5"/>
          </p:nvPr>
        </p:nvSpPr>
        <p:spPr/>
        <p:txBody>
          <a:bodyPr/>
          <a:lstStyle/>
          <a:p>
            <a:fld id="{117DA67C-5201-BB44-9041-FA521B0921E3}" type="slidenum">
              <a:rPr lang="fi-FI" smtClean="0"/>
              <a:t>9</a:t>
            </a:fld>
            <a:endParaRPr lang="fi-FI"/>
          </a:p>
        </p:txBody>
      </p:sp>
    </p:spTree>
    <p:extLst>
      <p:ext uri="{BB962C8B-B14F-4D97-AF65-F5344CB8AC3E}">
        <p14:creationId xmlns:p14="http://schemas.microsoft.com/office/powerpoint/2010/main" val="10360169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I" dirty="0"/>
          </a:p>
        </p:txBody>
      </p:sp>
      <p:sp>
        <p:nvSpPr>
          <p:cNvPr id="4" name="Slide Number Placeholder 3"/>
          <p:cNvSpPr>
            <a:spLocks noGrp="1"/>
          </p:cNvSpPr>
          <p:nvPr>
            <p:ph type="sldNum" sz="quarter" idx="5"/>
          </p:nvPr>
        </p:nvSpPr>
        <p:spPr/>
        <p:txBody>
          <a:bodyPr/>
          <a:lstStyle/>
          <a:p>
            <a:fld id="{117DA67C-5201-BB44-9041-FA521B0921E3}" type="slidenum">
              <a:rPr lang="fi-FI" smtClean="0"/>
              <a:t>19</a:t>
            </a:fld>
            <a:endParaRPr lang="fi-FI"/>
          </a:p>
        </p:txBody>
      </p:sp>
    </p:spTree>
    <p:extLst>
      <p:ext uri="{BB962C8B-B14F-4D97-AF65-F5344CB8AC3E}">
        <p14:creationId xmlns:p14="http://schemas.microsoft.com/office/powerpoint/2010/main" val="26058343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57048B-1104-88CF-B036-0ACFC3453F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0F1951-2189-07D9-DFA3-79246B13AE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524329-977C-1CFE-D6AB-7437C1CEBF4B}"/>
              </a:ext>
            </a:extLst>
          </p:cNvPr>
          <p:cNvSpPr>
            <a:spLocks noGrp="1"/>
          </p:cNvSpPr>
          <p:nvPr>
            <p:ph type="body" idx="1"/>
          </p:nvPr>
        </p:nvSpPr>
        <p:spPr/>
        <p:txBody>
          <a:bodyPr/>
          <a:lstStyle/>
          <a:p>
            <a:endParaRPr lang="en-FI" dirty="0"/>
          </a:p>
        </p:txBody>
      </p:sp>
      <p:sp>
        <p:nvSpPr>
          <p:cNvPr id="4" name="Slide Number Placeholder 3">
            <a:extLst>
              <a:ext uri="{FF2B5EF4-FFF2-40B4-BE49-F238E27FC236}">
                <a16:creationId xmlns:a16="http://schemas.microsoft.com/office/drawing/2014/main" id="{9B19B3AB-1B47-ACD7-46B6-7A570408E302}"/>
              </a:ext>
            </a:extLst>
          </p:cNvPr>
          <p:cNvSpPr>
            <a:spLocks noGrp="1"/>
          </p:cNvSpPr>
          <p:nvPr>
            <p:ph type="sldNum" sz="quarter" idx="5"/>
          </p:nvPr>
        </p:nvSpPr>
        <p:spPr/>
        <p:txBody>
          <a:bodyPr/>
          <a:lstStyle/>
          <a:p>
            <a:fld id="{117DA67C-5201-BB44-9041-FA521B0921E3}" type="slidenum">
              <a:rPr lang="fi-FI" smtClean="0"/>
              <a:t>11</a:t>
            </a:fld>
            <a:endParaRPr lang="fi-FI"/>
          </a:p>
        </p:txBody>
      </p:sp>
    </p:spTree>
    <p:extLst>
      <p:ext uri="{BB962C8B-B14F-4D97-AF65-F5344CB8AC3E}">
        <p14:creationId xmlns:p14="http://schemas.microsoft.com/office/powerpoint/2010/main" val="3668593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dirty="0"/>
              <a:t>Kyberhäiriöiden hallinta, analysointi, dokumentointi ja raportointi ovat tärkeitä velvoitteita, joihin on olemassa ennalta määriteltyjä prosesseja ja ohjeita. Poikkeamat tulee käsitellä turvallisuuden ja toimintavarmuuden palauttamiseksi ja ylläpitämiseksi. On oltava dokumentoidut menettelyt toiminnan jatkuvuuden ja häiriötilanteista palautumisen osalta. Haitallinen tekninen liikenne viestintäverkossa tulee kyetä havaitsemaan ja estämään. Toimijan on määritettävä varmuuskopioinnin käytänteet, kuten varmuuskopioiden tiheys, säilytysaika ja suojaus. Lisäksi toimijan on toimitettava valvovalle viranomaiselle ilmoitukset tietoturvapoikkeamista 24 tunnin kuluessa ensi-ilmoitus ja 72 tunnin kuluessa jatkoilmoitus.</a:t>
            </a:r>
            <a:endParaRPr lang="en-FI" dirty="0"/>
          </a:p>
        </p:txBody>
      </p:sp>
      <p:sp>
        <p:nvSpPr>
          <p:cNvPr id="4" name="Slide Number Placeholder 3"/>
          <p:cNvSpPr>
            <a:spLocks noGrp="1"/>
          </p:cNvSpPr>
          <p:nvPr>
            <p:ph type="sldNum" sz="quarter" idx="5"/>
          </p:nvPr>
        </p:nvSpPr>
        <p:spPr/>
        <p:txBody>
          <a:bodyPr/>
          <a:lstStyle/>
          <a:p>
            <a:fld id="{117DA67C-5201-BB44-9041-FA521B0921E3}" type="slidenum">
              <a:rPr lang="fi-FI" smtClean="0"/>
              <a:t>12</a:t>
            </a:fld>
            <a:endParaRPr lang="fi-FI"/>
          </a:p>
        </p:txBody>
      </p:sp>
    </p:spTree>
    <p:extLst>
      <p:ext uri="{BB962C8B-B14F-4D97-AF65-F5344CB8AC3E}">
        <p14:creationId xmlns:p14="http://schemas.microsoft.com/office/powerpoint/2010/main" val="42878754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dirty="0"/>
              <a:t>Kyberturvallisuusuhkia on monenlaisia, ja ne voivat aiheuttaa vakavia häiriöitä organisaatioille. </a:t>
            </a:r>
            <a:r>
              <a:rPr lang="fi-FI" dirty="0" err="1"/>
              <a:t>Phishing</a:t>
            </a:r>
            <a:r>
              <a:rPr lang="fi-FI" dirty="0"/>
              <a:t> on sosiaalisen manipuloinnin hyökkäys, jossa hyökkääjä tekeytyy luotettavaksi tahoksi saadakseen uhrin lataamaan haittaohjelman tai antamaan salasanansa. </a:t>
            </a:r>
            <a:r>
              <a:rPr lang="fi-FI" dirty="0" err="1"/>
              <a:t>Malware</a:t>
            </a:r>
            <a:r>
              <a:rPr lang="fi-FI" dirty="0"/>
              <a:t> viittaa haittaohjelmiin, jotka on suunniteltu vahingoittamaan tietojärjestelmää tai varastamaan tietoja. </a:t>
            </a:r>
            <a:r>
              <a:rPr lang="fi-FI" dirty="0" err="1"/>
              <a:t>Ransomware</a:t>
            </a:r>
            <a:r>
              <a:rPr lang="fi-FI" dirty="0"/>
              <a:t>-hyökkäyksessä haittaohjelma salaa kriittiset tiedot ja vaatii lunnaita niiden palauttamiseksi. </a:t>
            </a:r>
            <a:r>
              <a:rPr lang="fi-FI" dirty="0" err="1"/>
              <a:t>Denial</a:t>
            </a:r>
            <a:r>
              <a:rPr lang="fi-FI" dirty="0"/>
              <a:t> of Service (</a:t>
            </a:r>
            <a:r>
              <a:rPr lang="fi-FI" dirty="0" err="1"/>
              <a:t>DDoS</a:t>
            </a:r>
            <a:r>
              <a:rPr lang="fi-FI" dirty="0"/>
              <a:t>) -hyökkäyksessä verkkoa tai järjestelmää kuormitetaan liikenteellä, kunnes se hidastuu tai kaatuu. Man in </a:t>
            </a:r>
            <a:r>
              <a:rPr lang="fi-FI" dirty="0" err="1"/>
              <a:t>the</a:t>
            </a:r>
            <a:r>
              <a:rPr lang="fi-FI" dirty="0"/>
              <a:t> </a:t>
            </a:r>
            <a:r>
              <a:rPr lang="fi-FI" dirty="0" err="1"/>
              <a:t>Middle</a:t>
            </a:r>
            <a:r>
              <a:rPr lang="fi-FI" dirty="0"/>
              <a:t> -hyökkäyksessä hyökkääjä asettuu kahden osapuolen väliseen viestintään varastaakseen tai muokatakseen tietoja. </a:t>
            </a:r>
            <a:r>
              <a:rPr lang="fi-FI" dirty="0" err="1"/>
              <a:t>Insider</a:t>
            </a:r>
            <a:r>
              <a:rPr lang="fi-FI" dirty="0"/>
              <a:t> </a:t>
            </a:r>
            <a:r>
              <a:rPr lang="fi-FI" dirty="0" err="1"/>
              <a:t>Threat</a:t>
            </a:r>
            <a:r>
              <a:rPr lang="fi-FI" dirty="0"/>
              <a:t> on sisäpiirin uhka, jossa organisaation sisällä oleva henkilö vuotaa tietoja tahattomasti tai tahallisesti. </a:t>
            </a:r>
            <a:r>
              <a:rPr lang="fi-FI" dirty="0" err="1"/>
              <a:t>Unauthorized</a:t>
            </a:r>
            <a:r>
              <a:rPr lang="fi-FI" dirty="0"/>
              <a:t> Access on tietomurto, joka alkaa varastetuilla käyttäjätunnuksilla ja johtaa haittaohjelmien asentamiseen tai tietojen varastamiseen.</a:t>
            </a:r>
            <a:endParaRPr lang="en-FI" dirty="0"/>
          </a:p>
        </p:txBody>
      </p:sp>
      <p:sp>
        <p:nvSpPr>
          <p:cNvPr id="4" name="Slide Number Placeholder 3"/>
          <p:cNvSpPr>
            <a:spLocks noGrp="1"/>
          </p:cNvSpPr>
          <p:nvPr>
            <p:ph type="sldNum" sz="quarter" idx="5"/>
          </p:nvPr>
        </p:nvSpPr>
        <p:spPr/>
        <p:txBody>
          <a:bodyPr/>
          <a:lstStyle/>
          <a:p>
            <a:fld id="{117DA67C-5201-BB44-9041-FA521B0921E3}" type="slidenum">
              <a:rPr lang="fi-FI" smtClean="0"/>
              <a:t>13</a:t>
            </a:fld>
            <a:endParaRPr lang="fi-FI"/>
          </a:p>
        </p:txBody>
      </p:sp>
    </p:spTree>
    <p:extLst>
      <p:ext uri="{BB962C8B-B14F-4D97-AF65-F5344CB8AC3E}">
        <p14:creationId xmlns:p14="http://schemas.microsoft.com/office/powerpoint/2010/main" val="42441595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I" dirty="0"/>
          </a:p>
        </p:txBody>
      </p:sp>
      <p:sp>
        <p:nvSpPr>
          <p:cNvPr id="4" name="Slide Number Placeholder 3"/>
          <p:cNvSpPr>
            <a:spLocks noGrp="1"/>
          </p:cNvSpPr>
          <p:nvPr>
            <p:ph type="sldNum" sz="quarter" idx="5"/>
          </p:nvPr>
        </p:nvSpPr>
        <p:spPr/>
        <p:txBody>
          <a:bodyPr/>
          <a:lstStyle/>
          <a:p>
            <a:fld id="{117DA67C-5201-BB44-9041-FA521B0921E3}" type="slidenum">
              <a:rPr lang="fi-FI" smtClean="0"/>
              <a:t>14</a:t>
            </a:fld>
            <a:endParaRPr lang="fi-FI"/>
          </a:p>
        </p:txBody>
      </p:sp>
    </p:spTree>
    <p:extLst>
      <p:ext uri="{BB962C8B-B14F-4D97-AF65-F5344CB8AC3E}">
        <p14:creationId xmlns:p14="http://schemas.microsoft.com/office/powerpoint/2010/main" val="34696962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Tuo </a:t>
            </a:r>
            <a:r>
              <a:rPr lang="en-US" dirty="0" err="1"/>
              <a:t>alinpallukka</a:t>
            </a:r>
            <a:r>
              <a:rPr lang="en-US" dirty="0"/>
              <a:t> </a:t>
            </a:r>
            <a:r>
              <a:rPr lang="en-US" dirty="0" err="1"/>
              <a:t>punainen</a:t>
            </a:r>
            <a:r>
              <a:rPr lang="en-US" dirty="0"/>
              <a:t>, on </a:t>
            </a:r>
            <a:r>
              <a:rPr lang="en-US" dirty="0" err="1"/>
              <a:t>linjatyöntekijän</a:t>
            </a:r>
            <a:r>
              <a:rPr lang="en-US" dirty="0"/>
              <a:t> </a:t>
            </a:r>
            <a:r>
              <a:rPr lang="en-US" dirty="0" err="1"/>
              <a:t>osuus</a:t>
            </a:r>
            <a:r>
              <a:rPr lang="en-US" dirty="0"/>
              <a:t>, </a:t>
            </a:r>
            <a:r>
              <a:rPr lang="en-US" dirty="0" err="1"/>
              <a:t>muut</a:t>
            </a:r>
            <a:r>
              <a:rPr lang="en-US" dirty="0"/>
              <a:t> </a:t>
            </a:r>
            <a:r>
              <a:rPr lang="en-US" dirty="0" err="1"/>
              <a:t>tapahtuvat</a:t>
            </a:r>
            <a:r>
              <a:rPr lang="en-US" dirty="0"/>
              <a:t> </a:t>
            </a:r>
            <a:r>
              <a:rPr lang="en-US" dirty="0" err="1"/>
              <a:t>sen</a:t>
            </a:r>
            <a:r>
              <a:rPr lang="en-US" dirty="0"/>
              <a:t> </a:t>
            </a:r>
            <a:r>
              <a:rPr lang="en-US" dirty="0" err="1"/>
              <a:t>jälkeen</a:t>
            </a:r>
            <a:r>
              <a:rPr lang="en-US" dirty="0"/>
              <a:t>.</a:t>
            </a:r>
            <a:endParaRPr lang="en-FI" dirty="0"/>
          </a:p>
        </p:txBody>
      </p:sp>
      <p:sp>
        <p:nvSpPr>
          <p:cNvPr id="4" name="Slide Number Placeholder 3"/>
          <p:cNvSpPr>
            <a:spLocks noGrp="1"/>
          </p:cNvSpPr>
          <p:nvPr>
            <p:ph type="sldNum" sz="quarter" idx="5"/>
          </p:nvPr>
        </p:nvSpPr>
        <p:spPr/>
        <p:txBody>
          <a:bodyPr/>
          <a:lstStyle/>
          <a:p>
            <a:fld id="{117DA67C-5201-BB44-9041-FA521B0921E3}" type="slidenum">
              <a:rPr lang="fi-FI" smtClean="0"/>
              <a:t>15</a:t>
            </a:fld>
            <a:endParaRPr lang="fi-FI"/>
          </a:p>
        </p:txBody>
      </p:sp>
    </p:spTree>
    <p:extLst>
      <p:ext uri="{BB962C8B-B14F-4D97-AF65-F5344CB8AC3E}">
        <p14:creationId xmlns:p14="http://schemas.microsoft.com/office/powerpoint/2010/main" val="34208893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I" dirty="0"/>
          </a:p>
        </p:txBody>
      </p:sp>
      <p:sp>
        <p:nvSpPr>
          <p:cNvPr id="4" name="Slide Number Placeholder 3"/>
          <p:cNvSpPr>
            <a:spLocks noGrp="1"/>
          </p:cNvSpPr>
          <p:nvPr>
            <p:ph type="sldNum" sz="quarter" idx="5"/>
          </p:nvPr>
        </p:nvSpPr>
        <p:spPr/>
        <p:txBody>
          <a:bodyPr/>
          <a:lstStyle/>
          <a:p>
            <a:fld id="{117DA67C-5201-BB44-9041-FA521B0921E3}" type="slidenum">
              <a:rPr lang="fi-FI" smtClean="0"/>
              <a:t>16</a:t>
            </a:fld>
            <a:endParaRPr lang="fi-FI"/>
          </a:p>
        </p:txBody>
      </p:sp>
    </p:spTree>
    <p:extLst>
      <p:ext uri="{BB962C8B-B14F-4D97-AF65-F5344CB8AC3E}">
        <p14:creationId xmlns:p14="http://schemas.microsoft.com/office/powerpoint/2010/main" val="2435255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sz="2000" b="1" dirty="0"/>
              <a:t>1. Tapahtuman havaitseminen (15 minuuttia alkamisesta)</a:t>
            </a:r>
          </a:p>
          <a:p>
            <a:pPr lvl="1"/>
            <a:r>
              <a:rPr lang="fi-FI" sz="1800" dirty="0"/>
              <a:t>Sairaanhoitaja huomaa, että hänen tietokoneensa alkaa toimia oudosti ja hän ei pääse käsiksi potilastietoihin. Hän epäilee tietomurtoa ja ilmoittaa asiasta välittömästi IT-tukeen.</a:t>
            </a:r>
          </a:p>
          <a:p>
            <a:r>
              <a:rPr lang="fi-FI" sz="2000" b="1" dirty="0"/>
              <a:t>2. Ensivaste (20 minuuttia alkamisesta)</a:t>
            </a:r>
          </a:p>
          <a:p>
            <a:pPr lvl="1"/>
            <a:r>
              <a:rPr lang="fi-FI" sz="1800" dirty="0"/>
              <a:t>IT-tuki ottaa yhteyttä tietoturva-analyytikkoon, joka alkaa tutkia tapausta. Analyytikko havaitsee, että kyseessä on mahdollinen kiristyshaittaohjelma-hyökkäys, joka on lukinnut kriittiset tiedot. Hän dokumentoi löydöksensä ja kerää oikeustieteellisiä todisteita.</a:t>
            </a:r>
          </a:p>
          <a:p>
            <a:r>
              <a:rPr lang="fi-FI" sz="2000" b="1" dirty="0"/>
              <a:t>3. Tapahtuman eskalointi (25 minuuttia alkamisesta)</a:t>
            </a:r>
          </a:p>
          <a:p>
            <a:pPr lvl="1"/>
            <a:r>
              <a:rPr lang="fi-FI" sz="1800" dirty="0"/>
              <a:t>Tietoturva-analyytikko ilmoittaa tapahtumasta vastetiimille. Tapahtumien hallintapäällikkö (esim. IT-johtaja) kokoaa tiimin ja aloittaa tapahtumien hallintasuunnitelman toteuttamisen. Hän pitää sisäiset sidosryhmät ajan tasalla tilanteesta.</a:t>
            </a:r>
          </a:p>
          <a:p>
            <a:r>
              <a:rPr lang="fi-FI" sz="2000" b="1" dirty="0"/>
              <a:t>4. Uhkien tutkiminen (30 - 120 minuuttia alkamisesta)</a:t>
            </a:r>
          </a:p>
          <a:p>
            <a:pPr lvl="1"/>
            <a:r>
              <a:rPr lang="fi-FI" sz="1800" dirty="0"/>
              <a:t>Uhkien tutkijat keräävät tietoa organisaation ulkopuolelta saadakseen lisäymmärrystä hyökkäyksestä. He selvittävät, onko hyökkäys osa laajempaa kampanjaa ja keräävät tiedustelutietoa, joka voi auttaa hyökkäyksen torjumisessa.</a:t>
            </a:r>
          </a:p>
          <a:p>
            <a:r>
              <a:rPr lang="fi-FI" sz="2000" b="1" dirty="0"/>
              <a:t>5. Liiketoiminta- ja oikeudelliset päätökset (90 – 300 minuuttia alkamisesta)</a:t>
            </a:r>
          </a:p>
          <a:p>
            <a:pPr lvl="1"/>
            <a:r>
              <a:rPr lang="fi-FI" sz="1800" dirty="0"/>
              <a:t>Johtohenkilö, kuten tietoturvajohtaja, tarjoaa ohjausta ja toimii yhteyshenkilönä muille johtajille. Lakimies auttaa tiimiä navigoimaan vastuukysymyksissä ja varmistaa, että kaikki todisteet kerätään asianmukaisesti.</a:t>
            </a:r>
          </a:p>
          <a:p>
            <a:r>
              <a:rPr lang="fi-FI" sz="2000" b="1" dirty="0"/>
              <a:t>6. Sisäisten uhkien hallinta (3 - 16 tuntia)</a:t>
            </a:r>
          </a:p>
          <a:p>
            <a:pPr lvl="1"/>
            <a:r>
              <a:rPr lang="fi-FI" sz="1800" dirty="0"/>
              <a:t>Henkilöstöhallinnon asiantuntijat tarkistavat, onko hyökkäys voinut saada apua sisältäpäin. He haastattelevat työntekijöitä ja tarkistavat sisäiset käytännöt.</a:t>
            </a:r>
          </a:p>
          <a:p>
            <a:r>
              <a:rPr lang="fi-FI" sz="2000" b="1" dirty="0"/>
              <a:t>7. Ulkoinen viestintä (2 - 24 tuntia)</a:t>
            </a:r>
          </a:p>
          <a:p>
            <a:pPr lvl="1"/>
            <a:r>
              <a:rPr lang="fi-FI" sz="1800" dirty="0"/>
              <a:t>Viestintäasiantuntijat koordinoivat ulkoista viestintää median, asiakkaiden ja muiden sidosryhmien kanssa. He varmistavat, että tiedotus on tarkkaa ja ajantasaista.</a:t>
            </a:r>
          </a:p>
          <a:p>
            <a:r>
              <a:rPr lang="fi-FI" sz="2000" b="1" dirty="0"/>
              <a:t>8. Tapahtuman ratkaisu ja palautuminen (4 - 48 tuntia)</a:t>
            </a:r>
          </a:p>
          <a:p>
            <a:pPr lvl="1"/>
            <a:r>
              <a:rPr lang="fi-FI" sz="1800" dirty="0"/>
              <a:t>Vastetiimi poistaa uhan ja palauttaa järjestelmät toimintakuntoon. He varmistavat, että kaikki tiedot on palautettu varmuuskopioista ja että järjestelmät ovat suojattuja tulevilta hyökkäyksiltä.</a:t>
            </a:r>
          </a:p>
          <a:p>
            <a:r>
              <a:rPr lang="fi-FI" sz="2000" b="1" dirty="0"/>
              <a:t>9. Jälkiarviointi ja oppiminen (24 - 72 tuntia)</a:t>
            </a:r>
          </a:p>
          <a:p>
            <a:pPr lvl="1"/>
            <a:r>
              <a:rPr lang="fi-FI" sz="1800" dirty="0"/>
              <a:t>Tapahtuman jälkeen tiimi arvioi, mikä johti hyökkäykseen ja miten vastaavanlaiset tilanteet voidaan estää tulevaisuudessa. He päivittävät tapahtumien hallintasuunnitelman ja kouluttavat henkilöstöä uusista käytännöistä.</a:t>
            </a:r>
          </a:p>
          <a:p>
            <a:pPr>
              <a:buFont typeface="+mj-lt"/>
              <a:buAutoNum type="arabicPeriod"/>
            </a:pPr>
            <a:endParaRPr lang="fi-FI" sz="2400" dirty="0"/>
          </a:p>
          <a:p>
            <a:pPr>
              <a:buFont typeface="+mj-lt"/>
              <a:buAutoNum type="arabicPeriod"/>
            </a:pPr>
            <a:endParaRPr lang="fi-FI" sz="2400" dirty="0"/>
          </a:p>
          <a:p>
            <a:pPr>
              <a:buFont typeface="+mj-lt"/>
              <a:buNone/>
            </a:pPr>
            <a:endParaRPr lang="fi-FI" sz="2400" dirty="0"/>
          </a:p>
          <a:p>
            <a:endParaRPr lang="en-FI" dirty="0"/>
          </a:p>
        </p:txBody>
      </p:sp>
      <p:sp>
        <p:nvSpPr>
          <p:cNvPr id="4" name="Slide Number Placeholder 3"/>
          <p:cNvSpPr>
            <a:spLocks noGrp="1"/>
          </p:cNvSpPr>
          <p:nvPr>
            <p:ph type="sldNum" sz="quarter" idx="5"/>
          </p:nvPr>
        </p:nvSpPr>
        <p:spPr/>
        <p:txBody>
          <a:bodyPr/>
          <a:lstStyle/>
          <a:p>
            <a:fld id="{117DA67C-5201-BB44-9041-FA521B0921E3}" type="slidenum">
              <a:rPr lang="fi-FI" smtClean="0"/>
              <a:t>17</a:t>
            </a:fld>
            <a:endParaRPr lang="fi-FI"/>
          </a:p>
        </p:txBody>
      </p:sp>
    </p:spTree>
    <p:extLst>
      <p:ext uri="{BB962C8B-B14F-4D97-AF65-F5344CB8AC3E}">
        <p14:creationId xmlns:p14="http://schemas.microsoft.com/office/powerpoint/2010/main" val="1740372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I" dirty="0"/>
          </a:p>
        </p:txBody>
      </p:sp>
      <p:sp>
        <p:nvSpPr>
          <p:cNvPr id="4" name="Slide Number Placeholder 3"/>
          <p:cNvSpPr>
            <a:spLocks noGrp="1"/>
          </p:cNvSpPr>
          <p:nvPr>
            <p:ph type="sldNum" sz="quarter" idx="5"/>
          </p:nvPr>
        </p:nvSpPr>
        <p:spPr/>
        <p:txBody>
          <a:bodyPr/>
          <a:lstStyle/>
          <a:p>
            <a:fld id="{117DA67C-5201-BB44-9041-FA521B0921E3}" type="slidenum">
              <a:rPr lang="fi-FI" smtClean="0"/>
              <a:t>18</a:t>
            </a:fld>
            <a:endParaRPr lang="fi-FI"/>
          </a:p>
        </p:txBody>
      </p:sp>
    </p:spTree>
    <p:extLst>
      <p:ext uri="{BB962C8B-B14F-4D97-AF65-F5344CB8AC3E}">
        <p14:creationId xmlns:p14="http://schemas.microsoft.com/office/powerpoint/2010/main" val="40306010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ustom Layout">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877149" y="1097081"/>
            <a:ext cx="5841152" cy="1325563"/>
          </a:xfrm>
          <a:prstGeom prst="rect">
            <a:avLst/>
          </a:prstGeom>
        </p:spPr>
        <p:txBody>
          <a:bodyPr/>
          <a:lstStyle>
            <a:lvl1pPr algn="l">
              <a:defRPr sz="5800" b="1" i="0" baseline="0">
                <a:solidFill>
                  <a:schemeClr val="bg1"/>
                </a:solidFill>
              </a:defRPr>
            </a:lvl1pPr>
          </a:lstStyle>
          <a:p>
            <a:r>
              <a:rPr lang="en-US"/>
              <a:t>Click to edit Master title style</a:t>
            </a:r>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877149" y="2921553"/>
            <a:ext cx="5841152" cy="648072"/>
          </a:xfrm>
          <a:prstGeom prst="rect">
            <a:avLst/>
          </a:prstGeom>
        </p:spPr>
        <p:txBody>
          <a:bodyPr>
            <a:normAutofit/>
          </a:bodyPr>
          <a:lstStyle>
            <a:lvl1pPr marL="0" indent="0" algn="l">
              <a:buNone/>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24" name="Tekstin paikkamerkki 2">
            <a:extLst>
              <a:ext uri="{FF2B5EF4-FFF2-40B4-BE49-F238E27FC236}">
                <a16:creationId xmlns:a16="http://schemas.microsoft.com/office/drawing/2014/main" id="{F90B7C52-D3D4-3342-BC45-8BF2A7CB7BF8}"/>
              </a:ext>
            </a:extLst>
          </p:cNvPr>
          <p:cNvSpPr>
            <a:spLocks noGrp="1"/>
          </p:cNvSpPr>
          <p:nvPr>
            <p:ph type="body" idx="10"/>
          </p:nvPr>
        </p:nvSpPr>
        <p:spPr>
          <a:xfrm>
            <a:off x="877149" y="3705783"/>
            <a:ext cx="5841152" cy="854580"/>
          </a:xfrm>
          <a:prstGeom prst="rect">
            <a:avLst/>
          </a:prstGeom>
        </p:spPr>
        <p:txBody>
          <a:bodyPr anchor="t">
            <a:normAutofit/>
          </a:bodyPr>
          <a:lstStyle>
            <a:lvl1pPr marL="0" indent="0" algn="l">
              <a:buFont typeface="Arial"/>
              <a:buNone/>
              <a:defRPr sz="1800">
                <a:solidFill>
                  <a:schemeClr val="bg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4" name="Picture 3">
            <a:extLst>
              <a:ext uri="{FF2B5EF4-FFF2-40B4-BE49-F238E27FC236}">
                <a16:creationId xmlns:a16="http://schemas.microsoft.com/office/drawing/2014/main" id="{B1F9C661-85FC-2C46-B6C7-3C02B0141697}"/>
              </a:ext>
              <a:ext uri="{C183D7F6-B498-43B3-948B-1728B52AA6E4}">
                <adec:decorative xmlns:adec="http://schemas.microsoft.com/office/drawing/2017/decorative" val="1"/>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6552" r="11764" b="4762"/>
          <a:stretch/>
        </p:blipFill>
        <p:spPr>
          <a:xfrm>
            <a:off x="7982519" y="0"/>
            <a:ext cx="4209482" cy="6858000"/>
          </a:xfrm>
          <a:prstGeom prst="rect">
            <a:avLst/>
          </a:prstGeom>
        </p:spPr>
      </p:pic>
      <p:pic>
        <p:nvPicPr>
          <p:cNvPr id="7" name="Picture 6" descr="Jyväskylän ammattikorkeakoulu, JAMK University of Applied Sciences logo">
            <a:extLst>
              <a:ext uri="{FF2B5EF4-FFF2-40B4-BE49-F238E27FC236}">
                <a16:creationId xmlns:a16="http://schemas.microsoft.com/office/drawing/2014/main" id="{1CBA9F32-B77B-C643-8CC6-703410AA628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77148" y="5564519"/>
            <a:ext cx="3544951" cy="449712"/>
          </a:xfrm>
          <a:prstGeom prst="rect">
            <a:avLst/>
          </a:prstGeom>
        </p:spPr>
      </p:pic>
    </p:spTree>
    <p:extLst>
      <p:ext uri="{BB962C8B-B14F-4D97-AF65-F5344CB8AC3E}">
        <p14:creationId xmlns:p14="http://schemas.microsoft.com/office/powerpoint/2010/main" val="1786898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9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 uri="{C183D7F6-B498-43B3-948B-1728B52AA6E4}">
                <adec:decorative xmlns:adec="http://schemas.microsoft.com/office/drawing/2017/decorative" val="1"/>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400" b="1" i="0" baseline="0"/>
            </a:lvl1pPr>
          </a:lstStyle>
          <a:p>
            <a:r>
              <a:rPr lang="en-US"/>
              <a:t>Click to edit Master title style</a:t>
            </a:r>
            <a:endParaRPr lang="fi-FI" dirty="0"/>
          </a:p>
        </p:txBody>
      </p:sp>
      <p:sp>
        <p:nvSpPr>
          <p:cNvPr id="3" name="Date Placeholder 2">
            <a:extLst>
              <a:ext uri="{FF2B5EF4-FFF2-40B4-BE49-F238E27FC236}">
                <a16:creationId xmlns:a16="http://schemas.microsoft.com/office/drawing/2014/main" id="{A8E1C406-DC64-DB46-A3A3-7FF978685CD7}"/>
              </a:ext>
            </a:extLst>
          </p:cNvPr>
          <p:cNvSpPr>
            <a:spLocks noGrp="1"/>
          </p:cNvSpPr>
          <p:nvPr>
            <p:ph type="dt" sz="half" idx="10"/>
          </p:nvPr>
        </p:nvSpPr>
        <p:spPr>
          <a:xfrm>
            <a:off x="766101" y="5926762"/>
            <a:ext cx="1453952" cy="404664"/>
          </a:xfrm>
        </p:spPr>
        <p:txBody>
          <a:bodyPr/>
          <a:lstStyle/>
          <a:p>
            <a:endParaRPr lang="fi-FI" dirty="0"/>
          </a:p>
        </p:txBody>
      </p:sp>
      <p:sp>
        <p:nvSpPr>
          <p:cNvPr id="4" name="Footer Placeholder 3">
            <a:extLst>
              <a:ext uri="{FF2B5EF4-FFF2-40B4-BE49-F238E27FC236}">
                <a16:creationId xmlns:a16="http://schemas.microsoft.com/office/drawing/2014/main" id="{E34A3D7A-E702-484C-AE34-D3F55E782311}"/>
              </a:ext>
            </a:extLst>
          </p:cNvPr>
          <p:cNvSpPr>
            <a:spLocks noGrp="1"/>
          </p:cNvSpPr>
          <p:nvPr>
            <p:ph type="ftr" sz="quarter" idx="11"/>
          </p:nvPr>
        </p:nvSpPr>
        <p:spPr>
          <a:xfrm>
            <a:off x="2292061" y="5926762"/>
            <a:ext cx="5570240" cy="404664"/>
          </a:xfrm>
        </p:spPr>
        <p:txBody>
          <a:bodyPr/>
          <a:lstStyle/>
          <a:p>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772065" y="1738262"/>
            <a:ext cx="10511286" cy="648072"/>
          </a:xfrm>
          <a:prstGeom prst="rect">
            <a:avLst/>
          </a:prstGeom>
        </p:spPr>
        <p:txBody>
          <a:bodyPr>
            <a:normAutofit/>
          </a:bodyPr>
          <a:lstStyle>
            <a:lvl1pPr marL="0" indent="0" algn="l">
              <a:buNone/>
              <a:defRPr sz="3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8" name="Tekstin paikkamerkki 2">
            <a:extLst>
              <a:ext uri="{FF2B5EF4-FFF2-40B4-BE49-F238E27FC236}">
                <a16:creationId xmlns:a16="http://schemas.microsoft.com/office/drawing/2014/main" id="{9F37ACCC-1AD2-894A-B6CB-EDDCA4516775}"/>
              </a:ext>
            </a:extLst>
          </p:cNvPr>
          <p:cNvSpPr>
            <a:spLocks noGrp="1"/>
          </p:cNvSpPr>
          <p:nvPr>
            <p:ph type="body" idx="12"/>
          </p:nvPr>
        </p:nvSpPr>
        <p:spPr>
          <a:xfrm>
            <a:off x="768550" y="2602513"/>
            <a:ext cx="10514802" cy="2803128"/>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pic>
        <p:nvPicPr>
          <p:cNvPr id="10" name="Picture 3" descr="JAMK logo">
            <a:extLst>
              <a:ext uri="{FF2B5EF4-FFF2-40B4-BE49-F238E27FC236}">
                <a16:creationId xmlns:a16="http://schemas.microsoft.com/office/drawing/2014/main" id="{DCA86940-471A-214E-A720-28BB258C977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299700" y="5694902"/>
            <a:ext cx="1273047" cy="636524"/>
          </a:xfrm>
          <a:prstGeom prst="rect">
            <a:avLst/>
          </a:prstGeom>
        </p:spPr>
      </p:pic>
    </p:spTree>
    <p:extLst>
      <p:ext uri="{BB962C8B-B14F-4D97-AF65-F5344CB8AC3E}">
        <p14:creationId xmlns:p14="http://schemas.microsoft.com/office/powerpoint/2010/main" val="2084815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sältödia 1">
    <p:spTree>
      <p:nvGrpSpPr>
        <p:cNvPr id="1" name=""/>
        <p:cNvGrpSpPr/>
        <p:nvPr/>
      </p:nvGrpSpPr>
      <p:grpSpPr>
        <a:xfrm>
          <a:off x="0" y="0"/>
          <a:ext cx="0" cy="0"/>
          <a:chOff x="0" y="0"/>
          <a:chExt cx="0" cy="0"/>
        </a:xfrm>
      </p:grpSpPr>
      <p:sp>
        <p:nvSpPr>
          <p:cNvPr id="11" name="Tekstin paikkamerkki 2"/>
          <p:cNvSpPr>
            <a:spLocks noGrp="1"/>
          </p:cNvSpPr>
          <p:nvPr>
            <p:ph type="body" idx="10"/>
          </p:nvPr>
        </p:nvSpPr>
        <p:spPr>
          <a:xfrm>
            <a:off x="803055" y="2471099"/>
            <a:ext cx="10512645" cy="3294701"/>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10" name="Alaotsikko 2"/>
          <p:cNvSpPr>
            <a:spLocks noGrp="1"/>
          </p:cNvSpPr>
          <p:nvPr>
            <p:ph type="subTitle" idx="1"/>
          </p:nvPr>
        </p:nvSpPr>
        <p:spPr>
          <a:xfrm>
            <a:off x="803055" y="1586260"/>
            <a:ext cx="10512645" cy="648072"/>
          </a:xfrm>
          <a:prstGeom prst="rect">
            <a:avLst/>
          </a:prstGeom>
        </p:spPr>
        <p:txBody>
          <a:bodyPr>
            <a:normAutofit/>
          </a:bodyPr>
          <a:lstStyle>
            <a:lvl1pPr marL="0" indent="0" algn="l">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9" name="Otsikko 1"/>
          <p:cNvSpPr>
            <a:spLocks noGrp="1"/>
          </p:cNvSpPr>
          <p:nvPr>
            <p:ph type="ctrTitle"/>
          </p:nvPr>
        </p:nvSpPr>
        <p:spPr>
          <a:xfrm>
            <a:off x="803055" y="734521"/>
            <a:ext cx="10512645" cy="792090"/>
          </a:xfrm>
          <a:prstGeom prst="rect">
            <a:avLst/>
          </a:prstGeom>
        </p:spPr>
        <p:txBody>
          <a:bodyPr>
            <a:normAutofit/>
          </a:bodyPr>
          <a:lstStyle>
            <a:lvl1pPr>
              <a:defRPr sz="5000" b="1">
                <a:solidFill>
                  <a:schemeClr val="tx2"/>
                </a:solidFill>
                <a:latin typeface="+mn-lt"/>
              </a:defRPr>
            </a:lvl1pPr>
          </a:lstStyle>
          <a:p>
            <a:r>
              <a:rPr lang="en-US"/>
              <a:t>Click to edit Master title style</a:t>
            </a:r>
            <a:endParaRPr lang="fi-FI" dirty="0"/>
          </a:p>
        </p:txBody>
      </p:sp>
      <p:sp>
        <p:nvSpPr>
          <p:cNvPr id="12" name="Päivämäärän paikkamerkki 3">
            <a:extLst>
              <a:ext uri="{FF2B5EF4-FFF2-40B4-BE49-F238E27FC236}">
                <a16:creationId xmlns:a16="http://schemas.microsoft.com/office/drawing/2014/main" id="{283D7883-CE26-A84C-8BC9-C8CCFC3F0ADB}"/>
              </a:ext>
            </a:extLst>
          </p:cNvPr>
          <p:cNvSpPr>
            <a:spLocks noGrp="1"/>
          </p:cNvSpPr>
          <p:nvPr>
            <p:ph type="dt" sz="half" idx="2"/>
          </p:nvPr>
        </p:nvSpPr>
        <p:spPr>
          <a:xfrm>
            <a:off x="790355"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
        <p:nvSpPr>
          <p:cNvPr id="13" name="Alatunnisteen paikkamerkki 4">
            <a:extLst>
              <a:ext uri="{FF2B5EF4-FFF2-40B4-BE49-F238E27FC236}">
                <a16:creationId xmlns:a16="http://schemas.microsoft.com/office/drawing/2014/main" id="{CA4EC108-BA92-6442-8755-E117D714B597}"/>
              </a:ext>
            </a:extLst>
          </p:cNvPr>
          <p:cNvSpPr>
            <a:spLocks noGrp="1"/>
          </p:cNvSpPr>
          <p:nvPr>
            <p:ph type="ftr" sz="quarter" idx="3"/>
          </p:nvPr>
        </p:nvSpPr>
        <p:spPr>
          <a:xfrm>
            <a:off x="2316315"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Tree>
    <p:extLst>
      <p:ext uri="{BB962C8B-B14F-4D97-AF65-F5344CB8AC3E}">
        <p14:creationId xmlns:p14="http://schemas.microsoft.com/office/powerpoint/2010/main" val="274616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isältödia 2">
    <p:spTree>
      <p:nvGrpSpPr>
        <p:cNvPr id="1" name=""/>
        <p:cNvGrpSpPr/>
        <p:nvPr/>
      </p:nvGrpSpPr>
      <p:grpSpPr>
        <a:xfrm>
          <a:off x="0" y="0"/>
          <a:ext cx="0" cy="0"/>
          <a:chOff x="0" y="0"/>
          <a:chExt cx="0" cy="0"/>
        </a:xfrm>
      </p:grpSpPr>
      <p:sp>
        <p:nvSpPr>
          <p:cNvPr id="6" name="Tekstin paikkamerkki 2"/>
          <p:cNvSpPr>
            <a:spLocks noGrp="1"/>
          </p:cNvSpPr>
          <p:nvPr>
            <p:ph type="body" idx="10"/>
          </p:nvPr>
        </p:nvSpPr>
        <p:spPr>
          <a:xfrm>
            <a:off x="815412" y="1797968"/>
            <a:ext cx="10512988" cy="3967832"/>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5" name="Otsikko 1"/>
          <p:cNvSpPr>
            <a:spLocks noGrp="1"/>
          </p:cNvSpPr>
          <p:nvPr>
            <p:ph type="ctrTitle"/>
          </p:nvPr>
        </p:nvSpPr>
        <p:spPr>
          <a:xfrm>
            <a:off x="803055" y="745087"/>
            <a:ext cx="10525316" cy="792088"/>
          </a:xfrm>
          <a:prstGeom prst="rect">
            <a:avLst/>
          </a:prstGeom>
        </p:spPr>
        <p:txBody>
          <a:bodyPr>
            <a:normAutofit/>
          </a:bodyPr>
          <a:lstStyle>
            <a:lvl1pPr>
              <a:defRPr sz="5000" b="1">
                <a:solidFill>
                  <a:schemeClr val="tx2"/>
                </a:solidFill>
                <a:latin typeface="+mn-lt"/>
              </a:defRPr>
            </a:lvl1pPr>
          </a:lstStyle>
          <a:p>
            <a:r>
              <a:rPr lang="en-US"/>
              <a:t>Click to edit Master title style</a:t>
            </a:r>
            <a:endParaRPr lang="fi-FI" dirty="0"/>
          </a:p>
        </p:txBody>
      </p:sp>
      <p:sp>
        <p:nvSpPr>
          <p:cNvPr id="9" name="Päivämäärän paikkamerkki 3">
            <a:extLst>
              <a:ext uri="{FF2B5EF4-FFF2-40B4-BE49-F238E27FC236}">
                <a16:creationId xmlns:a16="http://schemas.microsoft.com/office/drawing/2014/main" id="{E24697D7-EBCE-E441-8DE0-59AA8587FD36}"/>
              </a:ext>
            </a:extLst>
          </p:cNvPr>
          <p:cNvSpPr>
            <a:spLocks noGrp="1"/>
          </p:cNvSpPr>
          <p:nvPr>
            <p:ph type="dt" sz="half" idx="2"/>
          </p:nvPr>
        </p:nvSpPr>
        <p:spPr>
          <a:xfrm>
            <a:off x="803054"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
        <p:nvSpPr>
          <p:cNvPr id="10" name="Alatunnisteen paikkamerkki 4">
            <a:extLst>
              <a:ext uri="{FF2B5EF4-FFF2-40B4-BE49-F238E27FC236}">
                <a16:creationId xmlns:a16="http://schemas.microsoft.com/office/drawing/2014/main" id="{DBFCED60-2B25-614B-8139-3642749E49BC}"/>
              </a:ext>
            </a:extLst>
          </p:cNvPr>
          <p:cNvSpPr>
            <a:spLocks noGrp="1"/>
          </p:cNvSpPr>
          <p:nvPr>
            <p:ph type="ftr" sz="quarter" idx="3"/>
          </p:nvPr>
        </p:nvSpPr>
        <p:spPr>
          <a:xfrm>
            <a:off x="2329014"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Tree>
    <p:extLst>
      <p:ext uri="{BB962C8B-B14F-4D97-AF65-F5344CB8AC3E}">
        <p14:creationId xmlns:p14="http://schemas.microsoft.com/office/powerpoint/2010/main" val="39057898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tsikko ja bullet-lista">
    <p:spTree>
      <p:nvGrpSpPr>
        <p:cNvPr id="1" name=""/>
        <p:cNvGrpSpPr/>
        <p:nvPr/>
      </p:nvGrpSpPr>
      <p:grpSpPr>
        <a:xfrm>
          <a:off x="0" y="0"/>
          <a:ext cx="0" cy="0"/>
          <a:chOff x="0" y="0"/>
          <a:chExt cx="0" cy="0"/>
        </a:xfrm>
      </p:grpSpPr>
      <p:sp>
        <p:nvSpPr>
          <p:cNvPr id="8" name="Tekstin paikkamerkki 2"/>
          <p:cNvSpPr>
            <a:spLocks noGrp="1"/>
          </p:cNvSpPr>
          <p:nvPr>
            <p:ph idx="1"/>
          </p:nvPr>
        </p:nvSpPr>
        <p:spPr bwMode="auto">
          <a:xfrm>
            <a:off x="803056" y="2471440"/>
            <a:ext cx="10512644" cy="3230860"/>
          </a:xfrm>
          <a:prstGeom prst="rect">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a:defRPr sz="2200">
                <a:solidFill>
                  <a:schemeClr val="tx2"/>
                </a:solidFill>
              </a:defRPr>
            </a:lvl1pPr>
            <a:lvl2pPr>
              <a:defRPr sz="2000">
                <a:solidFill>
                  <a:schemeClr val="tx2"/>
                </a:solidFill>
              </a:defRPr>
            </a:lvl2pPr>
            <a:lvl3pPr marL="12001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7" name="Alaotsikko 2">
            <a:extLst>
              <a:ext uri="{FF2B5EF4-FFF2-40B4-BE49-F238E27FC236}">
                <a16:creationId xmlns:a16="http://schemas.microsoft.com/office/drawing/2014/main" id="{AF145E5D-E5AC-6746-8C43-54171074E24D}"/>
              </a:ext>
            </a:extLst>
          </p:cNvPr>
          <p:cNvSpPr>
            <a:spLocks noGrp="1"/>
          </p:cNvSpPr>
          <p:nvPr>
            <p:ph type="subTitle" idx="10"/>
          </p:nvPr>
        </p:nvSpPr>
        <p:spPr>
          <a:xfrm>
            <a:off x="803055" y="1611660"/>
            <a:ext cx="10512645" cy="648072"/>
          </a:xfrm>
          <a:prstGeom prst="rect">
            <a:avLst/>
          </a:prstGeom>
        </p:spPr>
        <p:txBody>
          <a:bodyPr>
            <a:normAutofit/>
          </a:bodyPr>
          <a:lstStyle>
            <a:lvl1pPr marL="0" indent="0" algn="l">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13" name="Otsikko 1">
            <a:extLst>
              <a:ext uri="{FF2B5EF4-FFF2-40B4-BE49-F238E27FC236}">
                <a16:creationId xmlns:a16="http://schemas.microsoft.com/office/drawing/2014/main" id="{A816A9B5-5722-4444-8409-AD6530953DB1}"/>
              </a:ext>
            </a:extLst>
          </p:cNvPr>
          <p:cNvSpPr>
            <a:spLocks noGrp="1"/>
          </p:cNvSpPr>
          <p:nvPr>
            <p:ph type="ctrTitle"/>
          </p:nvPr>
        </p:nvSpPr>
        <p:spPr>
          <a:xfrm>
            <a:off x="803055" y="759921"/>
            <a:ext cx="10512645" cy="792090"/>
          </a:xfrm>
          <a:prstGeom prst="rect">
            <a:avLst/>
          </a:prstGeom>
        </p:spPr>
        <p:txBody>
          <a:bodyPr>
            <a:normAutofit/>
          </a:bodyPr>
          <a:lstStyle>
            <a:lvl1pPr>
              <a:defRPr sz="5000" b="1">
                <a:solidFill>
                  <a:schemeClr val="tx2"/>
                </a:solidFill>
                <a:latin typeface="+mn-lt"/>
              </a:defRPr>
            </a:lvl1pPr>
          </a:lstStyle>
          <a:p>
            <a:r>
              <a:rPr lang="en-US"/>
              <a:t>Click to edit Master title style</a:t>
            </a:r>
            <a:endParaRPr lang="fi-FI" dirty="0"/>
          </a:p>
        </p:txBody>
      </p:sp>
      <p:sp>
        <p:nvSpPr>
          <p:cNvPr id="14" name="Päivämäärän paikkamerkki 3">
            <a:extLst>
              <a:ext uri="{FF2B5EF4-FFF2-40B4-BE49-F238E27FC236}">
                <a16:creationId xmlns:a16="http://schemas.microsoft.com/office/drawing/2014/main" id="{AB9D5E66-12AA-D144-A1C7-B039E5725D99}"/>
              </a:ext>
            </a:extLst>
          </p:cNvPr>
          <p:cNvSpPr>
            <a:spLocks noGrp="1"/>
          </p:cNvSpPr>
          <p:nvPr>
            <p:ph type="dt" sz="half" idx="2"/>
          </p:nvPr>
        </p:nvSpPr>
        <p:spPr>
          <a:xfrm>
            <a:off x="803055"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
        <p:nvSpPr>
          <p:cNvPr id="15" name="Alatunnisteen paikkamerkki 4">
            <a:extLst>
              <a:ext uri="{FF2B5EF4-FFF2-40B4-BE49-F238E27FC236}">
                <a16:creationId xmlns:a16="http://schemas.microsoft.com/office/drawing/2014/main" id="{B5915956-69E9-1F44-94B4-13F0249DAE00}"/>
              </a:ext>
            </a:extLst>
          </p:cNvPr>
          <p:cNvSpPr>
            <a:spLocks noGrp="1"/>
          </p:cNvSpPr>
          <p:nvPr>
            <p:ph type="ftr" sz="quarter" idx="3"/>
          </p:nvPr>
        </p:nvSpPr>
        <p:spPr>
          <a:xfrm>
            <a:off x="2329015"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Tree>
    <p:extLst>
      <p:ext uri="{BB962C8B-B14F-4D97-AF65-F5344CB8AC3E}">
        <p14:creationId xmlns:p14="http://schemas.microsoft.com/office/powerpoint/2010/main" val="28785538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Kaksi sisältökohdetta">
    <p:spTree>
      <p:nvGrpSpPr>
        <p:cNvPr id="1" name=""/>
        <p:cNvGrpSpPr/>
        <p:nvPr/>
      </p:nvGrpSpPr>
      <p:grpSpPr>
        <a:xfrm>
          <a:off x="0" y="0"/>
          <a:ext cx="0" cy="0"/>
          <a:chOff x="0" y="0"/>
          <a:chExt cx="0" cy="0"/>
        </a:xfrm>
      </p:grpSpPr>
      <p:sp>
        <p:nvSpPr>
          <p:cNvPr id="8" name="Sisällön paikkamerkki 3"/>
          <p:cNvSpPr>
            <a:spLocks noGrp="1"/>
          </p:cNvSpPr>
          <p:nvPr>
            <p:ph sz="half" idx="2"/>
          </p:nvPr>
        </p:nvSpPr>
        <p:spPr>
          <a:xfrm>
            <a:off x="6179410" y="2331740"/>
            <a:ext cx="5123590" cy="3459460"/>
          </a:xfrm>
          <a:prstGeom prst="rect">
            <a:avLst/>
          </a:prstGeom>
        </p:spPr>
        <p:txBody>
          <a:bodyPr>
            <a:normAutofit/>
          </a:bodyPr>
          <a:lstStyle>
            <a:lvl1pPr>
              <a:defRPr sz="22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400">
                <a:solidFill>
                  <a:schemeClr val="tx2"/>
                </a:solidFill>
              </a:defRPr>
            </a:lvl5pPr>
            <a:lvl6pPr>
              <a:defRPr sz="14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7" name="Sisällön paikkamerkki 2"/>
          <p:cNvSpPr>
            <a:spLocks noGrp="1"/>
          </p:cNvSpPr>
          <p:nvPr>
            <p:ph sz="half" idx="1"/>
          </p:nvPr>
        </p:nvSpPr>
        <p:spPr>
          <a:xfrm>
            <a:off x="792122" y="2331740"/>
            <a:ext cx="5092659" cy="3459460"/>
          </a:xfrm>
          <a:prstGeom prst="rect">
            <a:avLst/>
          </a:prstGeom>
        </p:spPr>
        <p:txBody>
          <a:bodyPr>
            <a:normAutofit/>
          </a:bodyPr>
          <a:lstStyle>
            <a:lvl1pPr>
              <a:defRPr sz="2200">
                <a:solidFill>
                  <a:schemeClr val="tx2"/>
                </a:solidFill>
              </a:defRPr>
            </a:lvl1pPr>
            <a:lvl2pPr>
              <a:defRPr sz="2000">
                <a:solidFill>
                  <a:schemeClr val="tx2"/>
                </a:solidFill>
              </a:defRPr>
            </a:lvl2pPr>
            <a:lvl3pPr marL="1200150" indent="-285750">
              <a:buFont typeface="Arial" panose="020B0604020202020204" pitchFamily="34" charset="0"/>
              <a:buChar char="•"/>
              <a:defRPr sz="1800">
                <a:solidFill>
                  <a:schemeClr val="tx2"/>
                </a:solidFill>
              </a:defRPr>
            </a:lvl3pPr>
            <a:lvl4pPr>
              <a:defRPr sz="1600">
                <a:solidFill>
                  <a:schemeClr val="tx2"/>
                </a:solidFill>
              </a:defRPr>
            </a:lvl4pPr>
            <a:lvl5pPr>
              <a:defRPr sz="1400">
                <a:solidFill>
                  <a:schemeClr val="tx2"/>
                </a:solidFill>
              </a:defRPr>
            </a:lvl5pPr>
            <a:lvl6pPr>
              <a:defRPr sz="14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Alaotsikko 2">
            <a:extLst>
              <a:ext uri="{FF2B5EF4-FFF2-40B4-BE49-F238E27FC236}">
                <a16:creationId xmlns:a16="http://schemas.microsoft.com/office/drawing/2014/main" id="{D3B85546-B3F2-7241-A601-16265374137C}"/>
              </a:ext>
            </a:extLst>
          </p:cNvPr>
          <p:cNvSpPr>
            <a:spLocks noGrp="1"/>
          </p:cNvSpPr>
          <p:nvPr>
            <p:ph type="subTitle" idx="13"/>
          </p:nvPr>
        </p:nvSpPr>
        <p:spPr>
          <a:xfrm>
            <a:off x="803055" y="1611660"/>
            <a:ext cx="10499945" cy="648072"/>
          </a:xfrm>
          <a:prstGeom prst="rect">
            <a:avLst/>
          </a:prstGeom>
        </p:spPr>
        <p:txBody>
          <a:bodyPr>
            <a:normAutofit/>
          </a:bodyPr>
          <a:lstStyle>
            <a:lvl1pPr marL="0" indent="0" algn="l">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14" name="Otsikko 1">
            <a:extLst>
              <a:ext uri="{FF2B5EF4-FFF2-40B4-BE49-F238E27FC236}">
                <a16:creationId xmlns:a16="http://schemas.microsoft.com/office/drawing/2014/main" id="{50BF326E-66F7-3748-B519-45FEFCD2DEF0}"/>
              </a:ext>
            </a:extLst>
          </p:cNvPr>
          <p:cNvSpPr>
            <a:spLocks noGrp="1"/>
          </p:cNvSpPr>
          <p:nvPr>
            <p:ph type="ctrTitle"/>
          </p:nvPr>
        </p:nvSpPr>
        <p:spPr>
          <a:xfrm>
            <a:off x="803055" y="759921"/>
            <a:ext cx="10499945" cy="792090"/>
          </a:xfrm>
          <a:prstGeom prst="rect">
            <a:avLst/>
          </a:prstGeom>
        </p:spPr>
        <p:txBody>
          <a:bodyPr>
            <a:normAutofit/>
          </a:bodyPr>
          <a:lstStyle>
            <a:lvl1pPr>
              <a:defRPr sz="5000" b="1">
                <a:solidFill>
                  <a:schemeClr val="tx2"/>
                </a:solidFill>
                <a:latin typeface="+mn-lt"/>
              </a:defRPr>
            </a:lvl1pPr>
          </a:lstStyle>
          <a:p>
            <a:r>
              <a:rPr lang="en-US"/>
              <a:t>Click to edit Master title style</a:t>
            </a:r>
            <a:endParaRPr lang="fi-FI" dirty="0"/>
          </a:p>
        </p:txBody>
      </p:sp>
      <p:sp>
        <p:nvSpPr>
          <p:cNvPr id="17" name="Päivämäärän paikkamerkki 3">
            <a:extLst>
              <a:ext uri="{FF2B5EF4-FFF2-40B4-BE49-F238E27FC236}">
                <a16:creationId xmlns:a16="http://schemas.microsoft.com/office/drawing/2014/main" id="{E0F015C5-516E-6B40-9FBA-B8C6F1D6D585}"/>
              </a:ext>
            </a:extLst>
          </p:cNvPr>
          <p:cNvSpPr>
            <a:spLocks noGrp="1"/>
          </p:cNvSpPr>
          <p:nvPr>
            <p:ph type="dt" sz="half" idx="14"/>
          </p:nvPr>
        </p:nvSpPr>
        <p:spPr>
          <a:xfrm>
            <a:off x="803055"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
        <p:nvSpPr>
          <p:cNvPr id="18" name="Alatunnisteen paikkamerkki 4">
            <a:extLst>
              <a:ext uri="{FF2B5EF4-FFF2-40B4-BE49-F238E27FC236}">
                <a16:creationId xmlns:a16="http://schemas.microsoft.com/office/drawing/2014/main" id="{4F144793-6417-3A42-AEF0-3E329877F92D}"/>
              </a:ext>
            </a:extLst>
          </p:cNvPr>
          <p:cNvSpPr>
            <a:spLocks noGrp="1"/>
          </p:cNvSpPr>
          <p:nvPr>
            <p:ph type="ftr" sz="quarter" idx="3"/>
          </p:nvPr>
        </p:nvSpPr>
        <p:spPr>
          <a:xfrm>
            <a:off x="2329015"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Tree>
    <p:extLst>
      <p:ext uri="{BB962C8B-B14F-4D97-AF65-F5344CB8AC3E}">
        <p14:creationId xmlns:p14="http://schemas.microsoft.com/office/powerpoint/2010/main" val="38272325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Kuva/kaaviodia tyhjä">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2953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petusdia valkoinen">
    <p:spTree>
      <p:nvGrpSpPr>
        <p:cNvPr id="1" name=""/>
        <p:cNvGrpSpPr/>
        <p:nvPr/>
      </p:nvGrpSpPr>
      <p:grpSpPr>
        <a:xfrm>
          <a:off x="0" y="0"/>
          <a:ext cx="0" cy="0"/>
          <a:chOff x="0" y="0"/>
          <a:chExt cx="0" cy="0"/>
        </a:xfrm>
      </p:grpSpPr>
      <p:pic>
        <p:nvPicPr>
          <p:cNvPr id="3" name="Picture 1" descr="Jyväskylän ammattikorkeakoulu, JAMK University of Applied Sciences logo">
            <a:extLst>
              <a:ext uri="{FF2B5EF4-FFF2-40B4-BE49-F238E27FC236}">
                <a16:creationId xmlns:a16="http://schemas.microsoft.com/office/drawing/2014/main" id="{10948E7E-E4CB-E34E-8863-0DD568F778E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03644" y="4980104"/>
            <a:ext cx="5391520" cy="683967"/>
          </a:xfrm>
          <a:prstGeom prst="rect">
            <a:avLst/>
          </a:prstGeom>
        </p:spPr>
      </p:pic>
    </p:spTree>
    <p:extLst>
      <p:ext uri="{BB962C8B-B14F-4D97-AF65-F5344CB8AC3E}">
        <p14:creationId xmlns:p14="http://schemas.microsoft.com/office/powerpoint/2010/main" val="40797373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11_Custom Layout">
    <p:bg>
      <p:bgPr>
        <a:gradFill>
          <a:gsLst>
            <a:gs pos="0">
              <a:schemeClr val="tx1"/>
            </a:gs>
            <a:gs pos="41000">
              <a:schemeClr val="tx1"/>
            </a:gs>
            <a:gs pos="83000">
              <a:schemeClr val="accent1"/>
            </a:gs>
            <a:gs pos="99000">
              <a:schemeClr val="accent1"/>
            </a:gs>
          </a:gsLst>
          <a:lin ang="2700000" scaled="1"/>
        </a:grad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400" b="1" i="0" baseline="0"/>
            </a:lvl1pPr>
          </a:lstStyle>
          <a:p>
            <a:r>
              <a:rPr lang="en-US"/>
              <a:t>Click to edit Master title style</a:t>
            </a:r>
            <a:endParaRPr lang="fi-FI" dirty="0"/>
          </a:p>
        </p:txBody>
      </p:sp>
      <p:pic>
        <p:nvPicPr>
          <p:cNvPr id="9" name="Picture 3">
            <a:extLst>
              <a:ext uri="{FF2B5EF4-FFF2-40B4-BE49-F238E27FC236}">
                <a16:creationId xmlns:a16="http://schemas.microsoft.com/office/drawing/2014/main" id="{D8A8063F-7A17-E847-82FE-D6CC314F761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99700" y="5694902"/>
            <a:ext cx="1273047" cy="636524"/>
          </a:xfrm>
          <a:prstGeom prst="rect">
            <a:avLst/>
          </a:prstGeom>
        </p:spPr>
      </p:pic>
      <p:sp>
        <p:nvSpPr>
          <p:cNvPr id="10" name="Tekstin paikkamerkki 2">
            <a:extLst>
              <a:ext uri="{FF2B5EF4-FFF2-40B4-BE49-F238E27FC236}">
                <a16:creationId xmlns:a16="http://schemas.microsoft.com/office/drawing/2014/main" id="{55B541A4-E31A-4461-84E4-D18EAEFE2A20}"/>
              </a:ext>
            </a:extLst>
          </p:cNvPr>
          <p:cNvSpPr>
            <a:spLocks noGrp="1"/>
          </p:cNvSpPr>
          <p:nvPr>
            <p:ph type="body" idx="12"/>
          </p:nvPr>
        </p:nvSpPr>
        <p:spPr>
          <a:xfrm>
            <a:off x="768550" y="1846052"/>
            <a:ext cx="10514802" cy="4105592"/>
          </a:xfrm>
          <a:prstGeom prst="rect">
            <a:avLst/>
          </a:prstGeom>
        </p:spPr>
        <p:txBody>
          <a:bodyPr anchor="t">
            <a:normAutofit/>
          </a:bodyPr>
          <a:lstStyle>
            <a:lvl1pPr marL="285750" indent="-285750">
              <a:buFont typeface="Arial"/>
              <a:buChar char="•"/>
              <a:defRPr sz="2400">
                <a:solidFill>
                  <a:schemeClr val="tx2"/>
                </a:solidFill>
              </a:defRPr>
            </a:lvl1pPr>
            <a:lvl2pPr marL="742950" indent="-285750">
              <a:buFont typeface="Arial" panose="020B0604020202020204" pitchFamily="34" charset="0"/>
              <a:buChar char="•"/>
              <a:defRPr sz="2400">
                <a:solidFill>
                  <a:schemeClr val="tx2"/>
                </a:solidFill>
              </a:defRPr>
            </a:lvl2pPr>
            <a:lvl3pPr marL="1200150" indent="-285750">
              <a:buFont typeface="Arial" panose="020B0604020202020204" pitchFamily="34" charset="0"/>
              <a:buChar char="•"/>
              <a:defRPr sz="20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chemeClr val="tx2"/>
                </a:solidFill>
              </a:defRPr>
            </a:lvl4pPr>
            <a:lvl5pPr marL="2114550" indent="-285750">
              <a:buFont typeface="Arial" panose="020B0604020202020204" pitchFamily="34" charset="0"/>
              <a:buChar char="•"/>
              <a:defRPr sz="16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30163724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Otsikko- ja sisältödia sininen">
    <p:spTree>
      <p:nvGrpSpPr>
        <p:cNvPr id="1" name=""/>
        <p:cNvGrpSpPr/>
        <p:nvPr/>
      </p:nvGrpSpPr>
      <p:grpSpPr>
        <a:xfrm>
          <a:off x="0" y="0"/>
          <a:ext cx="0" cy="0"/>
          <a:chOff x="0" y="0"/>
          <a:chExt cx="0" cy="0"/>
        </a:xfrm>
      </p:grpSpPr>
      <p:sp>
        <p:nvSpPr>
          <p:cNvPr id="10" name="Alatunnisteen paikkamerkki 4"/>
          <p:cNvSpPr>
            <a:spLocks noGrp="1"/>
          </p:cNvSpPr>
          <p:nvPr>
            <p:ph type="ftr" sz="quarter" idx="3"/>
          </p:nvPr>
        </p:nvSpPr>
        <p:spPr>
          <a:xfrm>
            <a:off x="2169244" y="6237312"/>
            <a:ext cx="5570240" cy="404664"/>
          </a:xfrm>
          <a:prstGeom prst="rect">
            <a:avLst/>
          </a:prstGeom>
        </p:spPr>
        <p:txBody>
          <a:bodyPr vert="horz" lIns="91440" tIns="45720" rIns="91440" bIns="45720" rtlCol="0" anchor="ctr"/>
          <a:lstStyle>
            <a:lvl1pPr algn="l">
              <a:defRPr sz="1200">
                <a:solidFill>
                  <a:srgbClr val="FFFFFF"/>
                </a:solidFill>
              </a:defRPr>
            </a:lvl1pPr>
          </a:lstStyle>
          <a:p>
            <a:endParaRPr lang="fi-FI" dirty="0"/>
          </a:p>
        </p:txBody>
      </p:sp>
      <p:sp>
        <p:nvSpPr>
          <p:cNvPr id="9" name="Päivämäärän paikkamerkki 3"/>
          <p:cNvSpPr>
            <a:spLocks noGrp="1"/>
          </p:cNvSpPr>
          <p:nvPr>
            <p:ph type="dt" sz="half" idx="2"/>
          </p:nvPr>
        </p:nvSpPr>
        <p:spPr>
          <a:xfrm>
            <a:off x="715292" y="6237312"/>
            <a:ext cx="1453952" cy="404664"/>
          </a:xfrm>
          <a:prstGeom prst="rect">
            <a:avLst/>
          </a:prstGeom>
        </p:spPr>
        <p:txBody>
          <a:bodyPr vert="horz" lIns="91440" tIns="45720" rIns="91440" bIns="45720" rtlCol="0" anchor="ctr"/>
          <a:lstStyle>
            <a:lvl1pPr algn="l">
              <a:defRPr sz="1200">
                <a:solidFill>
                  <a:srgbClr val="FFFFFF"/>
                </a:solidFill>
              </a:defRPr>
            </a:lvl1pPr>
          </a:lstStyle>
          <a:p>
            <a:endParaRPr lang="fi-FI" dirty="0"/>
          </a:p>
        </p:txBody>
      </p:sp>
      <p:sp>
        <p:nvSpPr>
          <p:cNvPr id="11" name="Tekstin paikkamerkki 2"/>
          <p:cNvSpPr>
            <a:spLocks noGrp="1"/>
          </p:cNvSpPr>
          <p:nvPr>
            <p:ph type="body" idx="10"/>
          </p:nvPr>
        </p:nvSpPr>
        <p:spPr>
          <a:xfrm>
            <a:off x="719402" y="2556149"/>
            <a:ext cx="10705189" cy="3105099"/>
          </a:xfrm>
          <a:prstGeom prst="rect">
            <a:avLst/>
          </a:prstGeom>
        </p:spPr>
        <p:txBody>
          <a:bodyPr anchor="t">
            <a:normAutofit/>
          </a:bodyPr>
          <a:lstStyle>
            <a:lvl1pPr marL="285750" indent="-285750">
              <a:buFont typeface="Arial"/>
              <a:buChar char="•"/>
              <a:defRPr sz="2200">
                <a:solidFill>
                  <a:schemeClr val="bg1"/>
                </a:solidFill>
              </a:defRPr>
            </a:lvl1pPr>
            <a:lvl2pPr marL="742950" indent="-285750">
              <a:buFont typeface="Arial" panose="020B0604020202020204" pitchFamily="34" charset="0"/>
              <a:buChar char="•"/>
              <a:defRPr sz="2000">
                <a:solidFill>
                  <a:schemeClr val="bg1"/>
                </a:solidFill>
              </a:defRPr>
            </a:lvl2pPr>
            <a:lvl3pPr marL="12001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chemeClr val="bg1"/>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bg1"/>
                </a:solidFill>
              </a:defRPr>
            </a:lvl4pPr>
            <a:lvl5pPr marL="1828800" inden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dirty="0"/>
              <a:t>Muokkaa tekstin perustyylejä</a:t>
            </a:r>
          </a:p>
          <a:p>
            <a:pPr lvl="1"/>
            <a:r>
              <a:rPr lang="fi-FI" dirty="0"/>
              <a:t>Muokkaa tekstin perustyylejä</a:t>
            </a:r>
          </a:p>
          <a:p>
            <a:pPr marL="1200150" marR="0" lvl="2"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i-FI" dirty="0"/>
              <a:t>Muokkaa tekstin perustyylejä</a:t>
            </a:r>
          </a:p>
          <a:p>
            <a:pPr marL="1657350" marR="0" lvl="3"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i-FI" dirty="0"/>
              <a:t>Muokkaa tekstin perustyylejä</a:t>
            </a:r>
          </a:p>
          <a:p>
            <a:pPr marL="1828800" marR="0" lvl="4"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i-FI" dirty="0"/>
              <a:t>Muokkaa tekstin perustyylejä</a:t>
            </a:r>
          </a:p>
        </p:txBody>
      </p:sp>
      <p:sp>
        <p:nvSpPr>
          <p:cNvPr id="8" name="Alaotsikko 2"/>
          <p:cNvSpPr>
            <a:spLocks noGrp="1"/>
          </p:cNvSpPr>
          <p:nvPr>
            <p:ph type="subTitle" idx="1"/>
          </p:nvPr>
        </p:nvSpPr>
        <p:spPr>
          <a:xfrm>
            <a:off x="725355" y="1742976"/>
            <a:ext cx="10699044" cy="576064"/>
          </a:xfrm>
          <a:prstGeom prst="rect">
            <a:avLst/>
          </a:prstGeom>
        </p:spPr>
        <p:txBody>
          <a:bodyPr>
            <a:normAutofit/>
          </a:bodyPr>
          <a:lstStyle>
            <a:lvl1pPr marL="0" indent="0" algn="l">
              <a:buNone/>
              <a:defRPr sz="3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naps.</a:t>
            </a:r>
          </a:p>
        </p:txBody>
      </p:sp>
      <p:sp>
        <p:nvSpPr>
          <p:cNvPr id="7" name="Otsikko 1"/>
          <p:cNvSpPr>
            <a:spLocks noGrp="1"/>
          </p:cNvSpPr>
          <p:nvPr>
            <p:ph type="ctrTitle"/>
          </p:nvPr>
        </p:nvSpPr>
        <p:spPr>
          <a:xfrm>
            <a:off x="725355" y="878880"/>
            <a:ext cx="10699044" cy="864096"/>
          </a:xfrm>
          <a:prstGeom prst="rect">
            <a:avLst/>
          </a:prstGeom>
        </p:spPr>
        <p:txBody>
          <a:bodyPr>
            <a:normAutofit/>
          </a:bodyPr>
          <a:lstStyle>
            <a:lvl1pPr>
              <a:defRPr sz="5000" b="1">
                <a:solidFill>
                  <a:schemeClr val="bg1"/>
                </a:solidFill>
                <a:latin typeface="+mn-lt"/>
              </a:defRPr>
            </a:lvl1pPr>
          </a:lstStyle>
          <a:p>
            <a:r>
              <a:rPr lang="fi-FI" dirty="0"/>
              <a:t>Muokkaa perustyylejä naps.</a:t>
            </a:r>
          </a:p>
        </p:txBody>
      </p:sp>
    </p:spTree>
    <p:extLst>
      <p:ext uri="{BB962C8B-B14F-4D97-AF65-F5344CB8AC3E}">
        <p14:creationId xmlns:p14="http://schemas.microsoft.com/office/powerpoint/2010/main" val="36580697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tsikko- ja sisältödia sininen">
    <p:spTree>
      <p:nvGrpSpPr>
        <p:cNvPr id="1" name=""/>
        <p:cNvGrpSpPr/>
        <p:nvPr/>
      </p:nvGrpSpPr>
      <p:grpSpPr>
        <a:xfrm>
          <a:off x="0" y="0"/>
          <a:ext cx="0" cy="0"/>
          <a:chOff x="0" y="0"/>
          <a:chExt cx="0" cy="0"/>
        </a:xfrm>
      </p:grpSpPr>
      <p:sp>
        <p:nvSpPr>
          <p:cNvPr id="10" name="Alatunnisteen paikkamerkki 4"/>
          <p:cNvSpPr>
            <a:spLocks noGrp="1"/>
          </p:cNvSpPr>
          <p:nvPr>
            <p:ph type="ftr" sz="quarter" idx="3"/>
          </p:nvPr>
        </p:nvSpPr>
        <p:spPr>
          <a:xfrm>
            <a:off x="2169244" y="6237312"/>
            <a:ext cx="5570240" cy="404664"/>
          </a:xfrm>
          <a:prstGeom prst="rect">
            <a:avLst/>
          </a:prstGeom>
        </p:spPr>
        <p:txBody>
          <a:bodyPr vert="horz" lIns="91440" tIns="45720" rIns="91440" bIns="45720" rtlCol="0" anchor="ctr"/>
          <a:lstStyle>
            <a:lvl1pPr algn="l">
              <a:defRPr sz="1200">
                <a:solidFill>
                  <a:srgbClr val="FFFFFF"/>
                </a:solidFill>
              </a:defRPr>
            </a:lvl1pPr>
          </a:lstStyle>
          <a:p>
            <a:endParaRPr lang="fi-FI" dirty="0"/>
          </a:p>
        </p:txBody>
      </p:sp>
      <p:sp>
        <p:nvSpPr>
          <p:cNvPr id="9" name="Päivämäärän paikkamerkki 3"/>
          <p:cNvSpPr>
            <a:spLocks noGrp="1"/>
          </p:cNvSpPr>
          <p:nvPr>
            <p:ph type="dt" sz="half" idx="2"/>
          </p:nvPr>
        </p:nvSpPr>
        <p:spPr>
          <a:xfrm>
            <a:off x="715292" y="6237312"/>
            <a:ext cx="1453952" cy="404664"/>
          </a:xfrm>
          <a:prstGeom prst="rect">
            <a:avLst/>
          </a:prstGeom>
        </p:spPr>
        <p:txBody>
          <a:bodyPr vert="horz" lIns="91440" tIns="45720" rIns="91440" bIns="45720" rtlCol="0" anchor="ctr"/>
          <a:lstStyle>
            <a:lvl1pPr algn="l">
              <a:defRPr sz="1200">
                <a:solidFill>
                  <a:srgbClr val="FFFFFF"/>
                </a:solidFill>
              </a:defRPr>
            </a:lvl1pPr>
          </a:lstStyle>
          <a:p>
            <a:endParaRPr lang="fi-FI" dirty="0"/>
          </a:p>
        </p:txBody>
      </p:sp>
      <p:sp>
        <p:nvSpPr>
          <p:cNvPr id="11" name="Tekstin paikkamerkki 2"/>
          <p:cNvSpPr>
            <a:spLocks noGrp="1"/>
          </p:cNvSpPr>
          <p:nvPr>
            <p:ph type="body" idx="10"/>
          </p:nvPr>
        </p:nvSpPr>
        <p:spPr>
          <a:xfrm>
            <a:off x="719402" y="2556149"/>
            <a:ext cx="10705189" cy="3105099"/>
          </a:xfrm>
          <a:prstGeom prst="rect">
            <a:avLst/>
          </a:prstGeom>
        </p:spPr>
        <p:txBody>
          <a:bodyPr anchor="t">
            <a:normAutofit/>
          </a:bodyPr>
          <a:lstStyle>
            <a:lvl1pPr marL="285750" indent="-285750">
              <a:buFont typeface="Arial"/>
              <a:buChar char="•"/>
              <a:defRPr sz="2200">
                <a:solidFill>
                  <a:schemeClr val="bg1"/>
                </a:solidFill>
              </a:defRPr>
            </a:lvl1pPr>
            <a:lvl2pPr marL="742950" indent="-285750">
              <a:buFont typeface="Arial" panose="020B0604020202020204" pitchFamily="34" charset="0"/>
              <a:buChar char="•"/>
              <a:defRPr sz="2000">
                <a:solidFill>
                  <a:schemeClr val="bg1"/>
                </a:solidFill>
              </a:defRPr>
            </a:lvl2pPr>
            <a:lvl3pPr marL="12001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chemeClr val="bg1"/>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bg1"/>
                </a:solidFill>
              </a:defRPr>
            </a:lvl4pPr>
            <a:lvl5pPr marL="1828800" inden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dirty="0"/>
              <a:t>Muokkaa tekstin perustyylejä</a:t>
            </a:r>
          </a:p>
          <a:p>
            <a:pPr lvl="1"/>
            <a:r>
              <a:rPr lang="fi-FI" dirty="0"/>
              <a:t>Muokkaa tekstin perustyylejä</a:t>
            </a:r>
          </a:p>
          <a:p>
            <a:pPr marL="1200150" marR="0" lvl="2"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i-FI" dirty="0"/>
              <a:t>Muokkaa tekstin perustyylejä</a:t>
            </a:r>
          </a:p>
          <a:p>
            <a:pPr marL="1657350" marR="0" lvl="3"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i-FI" dirty="0"/>
              <a:t>Muokkaa tekstin perustyylejä</a:t>
            </a:r>
          </a:p>
          <a:p>
            <a:pPr marL="1828800" marR="0" lvl="4"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i-FI" dirty="0"/>
              <a:t>Muokkaa tekstin perustyylejä</a:t>
            </a:r>
          </a:p>
        </p:txBody>
      </p:sp>
      <p:sp>
        <p:nvSpPr>
          <p:cNvPr id="8" name="Alaotsikko 2"/>
          <p:cNvSpPr>
            <a:spLocks noGrp="1"/>
          </p:cNvSpPr>
          <p:nvPr>
            <p:ph type="subTitle" idx="1"/>
          </p:nvPr>
        </p:nvSpPr>
        <p:spPr>
          <a:xfrm>
            <a:off x="725355" y="1742976"/>
            <a:ext cx="10699044" cy="576064"/>
          </a:xfrm>
          <a:prstGeom prst="rect">
            <a:avLst/>
          </a:prstGeom>
        </p:spPr>
        <p:txBody>
          <a:bodyPr>
            <a:normAutofit/>
          </a:bodyPr>
          <a:lstStyle>
            <a:lvl1pPr marL="0" indent="0" algn="l">
              <a:buNone/>
              <a:defRPr sz="3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naps.</a:t>
            </a:r>
          </a:p>
        </p:txBody>
      </p:sp>
      <p:sp>
        <p:nvSpPr>
          <p:cNvPr id="7" name="Otsikko 1"/>
          <p:cNvSpPr>
            <a:spLocks noGrp="1"/>
          </p:cNvSpPr>
          <p:nvPr>
            <p:ph type="ctrTitle"/>
          </p:nvPr>
        </p:nvSpPr>
        <p:spPr>
          <a:xfrm>
            <a:off x="725355" y="878880"/>
            <a:ext cx="10699044" cy="864096"/>
          </a:xfrm>
          <a:prstGeom prst="rect">
            <a:avLst/>
          </a:prstGeom>
        </p:spPr>
        <p:txBody>
          <a:bodyPr>
            <a:normAutofit/>
          </a:bodyPr>
          <a:lstStyle>
            <a:lvl1pPr>
              <a:defRPr sz="5000" b="1">
                <a:solidFill>
                  <a:schemeClr val="bg1"/>
                </a:solidFill>
                <a:latin typeface="+mn-lt"/>
              </a:defRPr>
            </a:lvl1pPr>
          </a:lstStyle>
          <a:p>
            <a:r>
              <a:rPr lang="fi-FI" dirty="0"/>
              <a:t>Muokkaa perustyylejä naps.</a:t>
            </a:r>
          </a:p>
        </p:txBody>
      </p:sp>
    </p:spTree>
    <p:extLst>
      <p:ext uri="{BB962C8B-B14F-4D97-AF65-F5344CB8AC3E}">
        <p14:creationId xmlns:p14="http://schemas.microsoft.com/office/powerpoint/2010/main" val="2520809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7_Custom Layout">
    <p:bg>
      <p:bgPr>
        <a:gradFill flip="none" rotWithShape="1">
          <a:gsLst>
            <a:gs pos="0">
              <a:schemeClr val="tx1"/>
            </a:gs>
            <a:gs pos="40000">
              <a:schemeClr val="tx1"/>
            </a:gs>
            <a:gs pos="83000">
              <a:schemeClr val="accent1"/>
            </a:gs>
            <a:gs pos="99000">
              <a:schemeClr val="accent1"/>
            </a:gs>
          </a:gsLst>
          <a:lin ang="27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1210574" y="1348535"/>
            <a:ext cx="9520686" cy="1325563"/>
          </a:xfrm>
          <a:prstGeom prst="rect">
            <a:avLst/>
          </a:prstGeom>
        </p:spPr>
        <p:txBody>
          <a:bodyPr/>
          <a:lstStyle>
            <a:lvl1pPr algn="ctr">
              <a:defRPr sz="7400" b="1" i="0" baseline="0">
                <a:solidFill>
                  <a:schemeClr val="bg1"/>
                </a:solidFill>
              </a:defRPr>
            </a:lvl1pPr>
          </a:lstStyle>
          <a:p>
            <a:r>
              <a:rPr lang="en-US"/>
              <a:t>Click to edit Master title style</a:t>
            </a:r>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1210574" y="3693707"/>
            <a:ext cx="9520686" cy="648072"/>
          </a:xfrm>
          <a:prstGeom prst="rect">
            <a:avLst/>
          </a:prstGeom>
        </p:spPr>
        <p:txBody>
          <a:bodyPr>
            <a:normAutofit/>
          </a:bodyPr>
          <a:lstStyle>
            <a:lvl1pPr marL="0" indent="0" algn="ctr">
              <a:buNone/>
              <a:defRPr sz="3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24" name="Tekstin paikkamerkki 2">
            <a:extLst>
              <a:ext uri="{FF2B5EF4-FFF2-40B4-BE49-F238E27FC236}">
                <a16:creationId xmlns:a16="http://schemas.microsoft.com/office/drawing/2014/main" id="{F90B7C52-D3D4-3342-BC45-8BF2A7CB7BF8}"/>
              </a:ext>
            </a:extLst>
          </p:cNvPr>
          <p:cNvSpPr>
            <a:spLocks noGrp="1"/>
          </p:cNvSpPr>
          <p:nvPr>
            <p:ph type="body" idx="10"/>
          </p:nvPr>
        </p:nvSpPr>
        <p:spPr>
          <a:xfrm>
            <a:off x="1210574" y="4847399"/>
            <a:ext cx="9520686" cy="854580"/>
          </a:xfrm>
          <a:prstGeom prst="rect">
            <a:avLst/>
          </a:prstGeom>
        </p:spPr>
        <p:txBody>
          <a:bodyPr anchor="t">
            <a:normAutofit/>
          </a:bodyPr>
          <a:lstStyle>
            <a:lvl1pPr marL="0" indent="0" algn="ctr">
              <a:buFont typeface="Arial"/>
              <a:buNone/>
              <a:defRPr sz="1800">
                <a:solidFill>
                  <a:schemeClr val="bg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8" name="Picture 3" descr="JAMK logo">
            <a:extLst>
              <a:ext uri="{FF2B5EF4-FFF2-40B4-BE49-F238E27FC236}">
                <a16:creationId xmlns:a16="http://schemas.microsoft.com/office/drawing/2014/main" id="{571F97DD-0BDA-774B-8B17-636487A9D7C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94426" y="5874575"/>
            <a:ext cx="1543399" cy="771699"/>
          </a:xfrm>
          <a:prstGeom prst="rect">
            <a:avLst/>
          </a:prstGeom>
        </p:spPr>
      </p:pic>
    </p:spTree>
    <p:extLst>
      <p:ext uri="{BB962C8B-B14F-4D97-AF65-F5344CB8AC3E}">
        <p14:creationId xmlns:p14="http://schemas.microsoft.com/office/powerpoint/2010/main" val="37982005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Lopetusdia sininen">
    <p:spTree>
      <p:nvGrpSpPr>
        <p:cNvPr id="1" name=""/>
        <p:cNvGrpSpPr/>
        <p:nvPr/>
      </p:nvGrpSpPr>
      <p:grpSpPr>
        <a:xfrm>
          <a:off x="0" y="0"/>
          <a:ext cx="0" cy="0"/>
          <a:chOff x="0" y="0"/>
          <a:chExt cx="0" cy="0"/>
        </a:xfrm>
      </p:grpSpPr>
      <p:pic>
        <p:nvPicPr>
          <p:cNvPr id="5" name="Picture 4" descr="Jyväskylän ammattikorkeakoulu, JAMK University of Applied Sciences logo">
            <a:extLst>
              <a:ext uri="{FF2B5EF4-FFF2-40B4-BE49-F238E27FC236}">
                <a16:creationId xmlns:a16="http://schemas.microsoft.com/office/drawing/2014/main" id="{1DB01C81-6570-3E45-83E2-290FDFDD2B0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03650" y="4934383"/>
            <a:ext cx="5519057" cy="700147"/>
          </a:xfrm>
          <a:prstGeom prst="rect">
            <a:avLst/>
          </a:prstGeom>
        </p:spPr>
      </p:pic>
    </p:spTree>
    <p:extLst>
      <p:ext uri="{BB962C8B-B14F-4D97-AF65-F5344CB8AC3E}">
        <p14:creationId xmlns:p14="http://schemas.microsoft.com/office/powerpoint/2010/main" val="14638265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Lopetusdia sininen">
    <p:bg>
      <p:bgPr>
        <a:solidFill>
          <a:schemeClr val="bg1"/>
        </a:solidFill>
        <a:effectLst/>
      </p:bgPr>
    </p:bg>
    <p:spTree>
      <p:nvGrpSpPr>
        <p:cNvPr id="1" name=""/>
        <p:cNvGrpSpPr/>
        <p:nvPr/>
      </p:nvGrpSpPr>
      <p:grpSpPr>
        <a:xfrm>
          <a:off x="0" y="0"/>
          <a:ext cx="0" cy="0"/>
          <a:chOff x="0" y="0"/>
          <a:chExt cx="0" cy="0"/>
        </a:xfrm>
      </p:grpSpPr>
      <p:sp>
        <p:nvSpPr>
          <p:cNvPr id="3" name="Suorakulmio 9">
            <a:extLst>
              <a:ext uri="{FF2B5EF4-FFF2-40B4-BE49-F238E27FC236}">
                <a16:creationId xmlns:a16="http://schemas.microsoft.com/office/drawing/2014/main" id="{67B2CF02-4D71-0347-9CDA-0D0EB67939F3}"/>
              </a:ext>
              <a:ext uri="{C183D7F6-B498-43B3-948B-1728B52AA6E4}">
                <adec:decorative xmlns:adec="http://schemas.microsoft.com/office/drawing/2017/decorative" val="1"/>
              </a:ext>
            </a:extLst>
          </p:cNvPr>
          <p:cNvSpPr/>
          <p:nvPr userDrawn="1"/>
        </p:nvSpPr>
        <p:spPr>
          <a:xfrm>
            <a:off x="0" y="1"/>
            <a:ext cx="12192000" cy="555897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6" name="Title 1">
            <a:extLst>
              <a:ext uri="{FF2B5EF4-FFF2-40B4-BE49-F238E27FC236}">
                <a16:creationId xmlns:a16="http://schemas.microsoft.com/office/drawing/2014/main" id="{73F4603F-69DF-2741-B0CC-E1814F6B5919}"/>
              </a:ext>
            </a:extLst>
          </p:cNvPr>
          <p:cNvSpPr>
            <a:spLocks noGrp="1"/>
          </p:cNvSpPr>
          <p:nvPr>
            <p:ph type="title"/>
          </p:nvPr>
        </p:nvSpPr>
        <p:spPr>
          <a:xfrm>
            <a:off x="1210574" y="1029227"/>
            <a:ext cx="9520686" cy="1325563"/>
          </a:xfrm>
          <a:prstGeom prst="rect">
            <a:avLst/>
          </a:prstGeom>
        </p:spPr>
        <p:txBody>
          <a:bodyPr/>
          <a:lstStyle>
            <a:lvl1pPr algn="ctr">
              <a:defRPr sz="7400" b="1" i="0" baseline="0">
                <a:solidFill>
                  <a:schemeClr val="bg1"/>
                </a:solidFill>
                <a:latin typeface="+mn-lt"/>
              </a:defRPr>
            </a:lvl1pPr>
          </a:lstStyle>
          <a:p>
            <a:r>
              <a:rPr lang="en-GB" dirty="0"/>
              <a:t>Click to edit Master title style</a:t>
            </a:r>
            <a:endParaRPr lang="fi-FI" dirty="0"/>
          </a:p>
        </p:txBody>
      </p:sp>
      <p:sp>
        <p:nvSpPr>
          <p:cNvPr id="7" name="Alaotsikko 2">
            <a:extLst>
              <a:ext uri="{FF2B5EF4-FFF2-40B4-BE49-F238E27FC236}">
                <a16:creationId xmlns:a16="http://schemas.microsoft.com/office/drawing/2014/main" id="{7168FB69-F858-1D4A-BCF1-3B50CCE86D61}"/>
              </a:ext>
            </a:extLst>
          </p:cNvPr>
          <p:cNvSpPr>
            <a:spLocks noGrp="1"/>
          </p:cNvSpPr>
          <p:nvPr>
            <p:ph type="subTitle" idx="1"/>
          </p:nvPr>
        </p:nvSpPr>
        <p:spPr>
          <a:xfrm>
            <a:off x="1210574" y="3374399"/>
            <a:ext cx="9520686" cy="648072"/>
          </a:xfrm>
          <a:prstGeom prst="rect">
            <a:avLst/>
          </a:prstGeom>
        </p:spPr>
        <p:txBody>
          <a:bodyPr>
            <a:normAutofit/>
          </a:bodyPr>
          <a:lstStyle>
            <a:lvl1pPr marL="0" indent="0" algn="ctr">
              <a:buNone/>
              <a:defRPr sz="3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fi-FI" dirty="0"/>
          </a:p>
        </p:txBody>
      </p:sp>
      <p:pic>
        <p:nvPicPr>
          <p:cNvPr id="8" name="Picture 3" descr="JAMK logo">
            <a:extLst>
              <a:ext uri="{FF2B5EF4-FFF2-40B4-BE49-F238E27FC236}">
                <a16:creationId xmlns:a16="http://schemas.microsoft.com/office/drawing/2014/main" id="{2A2DD9A2-02AD-8148-8D40-A98B0C7B8BF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63200" y="5860310"/>
            <a:ext cx="1445406" cy="722704"/>
          </a:xfrm>
          <a:prstGeom prst="rect">
            <a:avLst/>
          </a:prstGeom>
        </p:spPr>
      </p:pic>
    </p:spTree>
    <p:extLst>
      <p:ext uri="{BB962C8B-B14F-4D97-AF65-F5344CB8AC3E}">
        <p14:creationId xmlns:p14="http://schemas.microsoft.com/office/powerpoint/2010/main" val="2095918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8_Custom Layout">
    <p:spTree>
      <p:nvGrpSpPr>
        <p:cNvPr id="1" name=""/>
        <p:cNvGrpSpPr/>
        <p:nvPr/>
      </p:nvGrpSpPr>
      <p:grpSpPr>
        <a:xfrm>
          <a:off x="0" y="0"/>
          <a:ext cx="0" cy="0"/>
          <a:chOff x="0" y="0"/>
          <a:chExt cx="0" cy="0"/>
        </a:xfrm>
      </p:grpSpPr>
      <p:sp>
        <p:nvSpPr>
          <p:cNvPr id="7" name="Suorakulmio 9">
            <a:extLst>
              <a:ext uri="{FF2B5EF4-FFF2-40B4-BE49-F238E27FC236}">
                <a16:creationId xmlns:a16="http://schemas.microsoft.com/office/drawing/2014/main" id="{929867C7-70E4-524F-8F04-75E75A71768C}"/>
              </a:ext>
              <a:ext uri="{C183D7F6-B498-43B3-948B-1728B52AA6E4}">
                <adec:decorative xmlns:adec="http://schemas.microsoft.com/office/drawing/2017/decorative" val="1"/>
              </a:ext>
            </a:extLst>
          </p:cNvPr>
          <p:cNvSpPr/>
          <p:nvPr userDrawn="1"/>
        </p:nvSpPr>
        <p:spPr>
          <a:xfrm>
            <a:off x="0" y="0"/>
            <a:ext cx="12192000" cy="5558971"/>
          </a:xfrm>
          <a:prstGeom prst="rect">
            <a:avLst/>
          </a:prstGeom>
          <a:gradFill>
            <a:gsLst>
              <a:gs pos="0">
                <a:schemeClr val="tx1"/>
              </a:gs>
              <a:gs pos="40000">
                <a:schemeClr val="tx1"/>
              </a:gs>
              <a:gs pos="83000">
                <a:schemeClr val="accent1"/>
              </a:gs>
              <a:gs pos="99000">
                <a:schemeClr val="accent1"/>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1210574" y="1029227"/>
            <a:ext cx="9520686" cy="1325563"/>
          </a:xfrm>
          <a:prstGeom prst="rect">
            <a:avLst/>
          </a:prstGeom>
        </p:spPr>
        <p:txBody>
          <a:bodyPr/>
          <a:lstStyle>
            <a:lvl1pPr algn="ctr">
              <a:defRPr sz="7400" b="1" i="0" baseline="0">
                <a:solidFill>
                  <a:schemeClr val="bg1"/>
                </a:solidFill>
              </a:defRPr>
            </a:lvl1pPr>
          </a:lstStyle>
          <a:p>
            <a:r>
              <a:rPr lang="en-US"/>
              <a:t>Click to edit Master title style</a:t>
            </a:r>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1210574" y="3374399"/>
            <a:ext cx="9520686" cy="648072"/>
          </a:xfrm>
          <a:prstGeom prst="rect">
            <a:avLst/>
          </a:prstGeom>
        </p:spPr>
        <p:txBody>
          <a:bodyPr>
            <a:normAutofit/>
          </a:bodyPr>
          <a:lstStyle>
            <a:lvl1pPr marL="0" indent="0" algn="ctr">
              <a:buNone/>
              <a:defRPr sz="3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24" name="Tekstin paikkamerkki 2">
            <a:extLst>
              <a:ext uri="{FF2B5EF4-FFF2-40B4-BE49-F238E27FC236}">
                <a16:creationId xmlns:a16="http://schemas.microsoft.com/office/drawing/2014/main" id="{F90B7C52-D3D4-3342-BC45-8BF2A7CB7BF8}"/>
              </a:ext>
            </a:extLst>
          </p:cNvPr>
          <p:cNvSpPr>
            <a:spLocks noGrp="1"/>
          </p:cNvSpPr>
          <p:nvPr>
            <p:ph type="body" idx="10"/>
          </p:nvPr>
        </p:nvSpPr>
        <p:spPr>
          <a:xfrm>
            <a:off x="1210574" y="4528091"/>
            <a:ext cx="9520686" cy="854580"/>
          </a:xfrm>
          <a:prstGeom prst="rect">
            <a:avLst/>
          </a:prstGeom>
        </p:spPr>
        <p:txBody>
          <a:bodyPr anchor="t">
            <a:normAutofit/>
          </a:bodyPr>
          <a:lstStyle>
            <a:lvl1pPr marL="0" indent="0" algn="ctr">
              <a:buFont typeface="Arial"/>
              <a:buNone/>
              <a:defRPr sz="1800">
                <a:solidFill>
                  <a:schemeClr val="bg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9" name="Picture 3" descr="JAMK logo">
            <a:extLst>
              <a:ext uri="{FF2B5EF4-FFF2-40B4-BE49-F238E27FC236}">
                <a16:creationId xmlns:a16="http://schemas.microsoft.com/office/drawing/2014/main" id="{C1E15A88-7779-0C4E-9684-E5AA42180C8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79100" y="5889340"/>
            <a:ext cx="1273047" cy="636524"/>
          </a:xfrm>
          <a:prstGeom prst="rect">
            <a:avLst/>
          </a:prstGeom>
        </p:spPr>
      </p:pic>
    </p:spTree>
    <p:extLst>
      <p:ext uri="{BB962C8B-B14F-4D97-AF65-F5344CB8AC3E}">
        <p14:creationId xmlns:p14="http://schemas.microsoft.com/office/powerpoint/2010/main" val="965561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4_Custom Layout">
    <p:bg>
      <p:bgPr>
        <a:gradFill>
          <a:gsLst>
            <a:gs pos="0">
              <a:schemeClr val="tx1"/>
            </a:gs>
            <a:gs pos="41000">
              <a:schemeClr val="tx1"/>
            </a:gs>
            <a:gs pos="83000">
              <a:schemeClr val="accent1"/>
            </a:gs>
            <a:gs pos="99000">
              <a:schemeClr val="accent1"/>
            </a:gs>
          </a:gsLst>
          <a:lin ang="2700000" scaled="1"/>
        </a:grad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 uri="{C183D7F6-B498-43B3-948B-1728B52AA6E4}">
                <adec:decorative xmlns:adec="http://schemas.microsoft.com/office/drawing/2017/decorative" val="1"/>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400" b="1" i="0" baseline="0"/>
            </a:lvl1pPr>
          </a:lstStyle>
          <a:p>
            <a:r>
              <a:rPr lang="en-US"/>
              <a:t>Click to edit Master title style</a:t>
            </a:r>
            <a:endParaRPr lang="fi-FI" dirty="0"/>
          </a:p>
        </p:txBody>
      </p:sp>
      <p:sp>
        <p:nvSpPr>
          <p:cNvPr id="3" name="Date Placeholder 2">
            <a:extLst>
              <a:ext uri="{FF2B5EF4-FFF2-40B4-BE49-F238E27FC236}">
                <a16:creationId xmlns:a16="http://schemas.microsoft.com/office/drawing/2014/main" id="{A8E1C406-DC64-DB46-A3A3-7FF978685CD7}"/>
              </a:ext>
            </a:extLst>
          </p:cNvPr>
          <p:cNvSpPr>
            <a:spLocks noGrp="1"/>
          </p:cNvSpPr>
          <p:nvPr>
            <p:ph type="dt" sz="half" idx="10"/>
          </p:nvPr>
        </p:nvSpPr>
        <p:spPr>
          <a:xfrm>
            <a:off x="766101" y="5926762"/>
            <a:ext cx="1453952" cy="404664"/>
          </a:xfrm>
        </p:spPr>
        <p:txBody>
          <a:bodyPr/>
          <a:lstStyle/>
          <a:p>
            <a:endParaRPr lang="fi-FI" dirty="0"/>
          </a:p>
        </p:txBody>
      </p:sp>
      <p:sp>
        <p:nvSpPr>
          <p:cNvPr id="4" name="Footer Placeholder 3">
            <a:extLst>
              <a:ext uri="{FF2B5EF4-FFF2-40B4-BE49-F238E27FC236}">
                <a16:creationId xmlns:a16="http://schemas.microsoft.com/office/drawing/2014/main" id="{E34A3D7A-E702-484C-AE34-D3F55E782311}"/>
              </a:ext>
            </a:extLst>
          </p:cNvPr>
          <p:cNvSpPr>
            <a:spLocks noGrp="1"/>
          </p:cNvSpPr>
          <p:nvPr>
            <p:ph type="ftr" sz="quarter" idx="11"/>
          </p:nvPr>
        </p:nvSpPr>
        <p:spPr>
          <a:xfrm>
            <a:off x="2292061" y="5926762"/>
            <a:ext cx="5570240" cy="404664"/>
          </a:xfrm>
        </p:spPr>
        <p:txBody>
          <a:bodyPr/>
          <a:lstStyle/>
          <a:p>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772065" y="1738262"/>
            <a:ext cx="10511286" cy="648072"/>
          </a:xfrm>
          <a:prstGeom prst="rect">
            <a:avLst/>
          </a:prstGeom>
        </p:spPr>
        <p:txBody>
          <a:bodyPr>
            <a:normAutofit/>
          </a:bodyPr>
          <a:lstStyle>
            <a:lvl1pPr marL="0" indent="0" algn="l">
              <a:buNone/>
              <a:defRPr sz="3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8" name="Tekstin paikkamerkki 2">
            <a:extLst>
              <a:ext uri="{FF2B5EF4-FFF2-40B4-BE49-F238E27FC236}">
                <a16:creationId xmlns:a16="http://schemas.microsoft.com/office/drawing/2014/main" id="{9F37ACCC-1AD2-894A-B6CB-EDDCA4516775}"/>
              </a:ext>
            </a:extLst>
          </p:cNvPr>
          <p:cNvSpPr>
            <a:spLocks noGrp="1"/>
          </p:cNvSpPr>
          <p:nvPr>
            <p:ph type="body" idx="12"/>
          </p:nvPr>
        </p:nvSpPr>
        <p:spPr>
          <a:xfrm>
            <a:off x="768550" y="2602513"/>
            <a:ext cx="10514802" cy="2803128"/>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pic>
        <p:nvPicPr>
          <p:cNvPr id="9" name="Picture 3" descr="JAMK logo">
            <a:extLst>
              <a:ext uri="{FF2B5EF4-FFF2-40B4-BE49-F238E27FC236}">
                <a16:creationId xmlns:a16="http://schemas.microsoft.com/office/drawing/2014/main" id="{D8A8063F-7A17-E847-82FE-D6CC314F761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99700" y="5694902"/>
            <a:ext cx="1273047" cy="636524"/>
          </a:xfrm>
          <a:prstGeom prst="rect">
            <a:avLst/>
          </a:prstGeom>
        </p:spPr>
      </p:pic>
    </p:spTree>
    <p:extLst>
      <p:ext uri="{BB962C8B-B14F-4D97-AF65-F5344CB8AC3E}">
        <p14:creationId xmlns:p14="http://schemas.microsoft.com/office/powerpoint/2010/main" val="2770109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 uri="{C183D7F6-B498-43B3-948B-1728B52AA6E4}">
                <adec:decorative xmlns:adec="http://schemas.microsoft.com/office/drawing/2017/decorative" val="1"/>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400" b="1" i="0" baseline="0"/>
            </a:lvl1pPr>
          </a:lstStyle>
          <a:p>
            <a:r>
              <a:rPr lang="en-US"/>
              <a:t>Click to edit Master title style</a:t>
            </a:r>
            <a:endParaRPr lang="fi-FI" dirty="0"/>
          </a:p>
        </p:txBody>
      </p:sp>
      <p:sp>
        <p:nvSpPr>
          <p:cNvPr id="3" name="Date Placeholder 2">
            <a:extLst>
              <a:ext uri="{FF2B5EF4-FFF2-40B4-BE49-F238E27FC236}">
                <a16:creationId xmlns:a16="http://schemas.microsoft.com/office/drawing/2014/main" id="{A8E1C406-DC64-DB46-A3A3-7FF978685CD7}"/>
              </a:ext>
            </a:extLst>
          </p:cNvPr>
          <p:cNvSpPr>
            <a:spLocks noGrp="1"/>
          </p:cNvSpPr>
          <p:nvPr>
            <p:ph type="dt" sz="half" idx="10"/>
          </p:nvPr>
        </p:nvSpPr>
        <p:spPr>
          <a:xfrm>
            <a:off x="766101" y="5926762"/>
            <a:ext cx="1453952" cy="404664"/>
          </a:xfrm>
        </p:spPr>
        <p:txBody>
          <a:bodyPr/>
          <a:lstStyle/>
          <a:p>
            <a:endParaRPr lang="fi-FI" dirty="0"/>
          </a:p>
        </p:txBody>
      </p:sp>
      <p:sp>
        <p:nvSpPr>
          <p:cNvPr id="4" name="Footer Placeholder 3">
            <a:extLst>
              <a:ext uri="{FF2B5EF4-FFF2-40B4-BE49-F238E27FC236}">
                <a16:creationId xmlns:a16="http://schemas.microsoft.com/office/drawing/2014/main" id="{E34A3D7A-E702-484C-AE34-D3F55E782311}"/>
              </a:ext>
            </a:extLst>
          </p:cNvPr>
          <p:cNvSpPr>
            <a:spLocks noGrp="1"/>
          </p:cNvSpPr>
          <p:nvPr>
            <p:ph type="ftr" sz="quarter" idx="11"/>
          </p:nvPr>
        </p:nvSpPr>
        <p:spPr>
          <a:xfrm>
            <a:off x="2292061" y="5926762"/>
            <a:ext cx="5570240" cy="404664"/>
          </a:xfrm>
        </p:spPr>
        <p:txBody>
          <a:bodyPr/>
          <a:lstStyle/>
          <a:p>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772065" y="1738262"/>
            <a:ext cx="10511286" cy="648072"/>
          </a:xfrm>
          <a:prstGeom prst="rect">
            <a:avLst/>
          </a:prstGeom>
        </p:spPr>
        <p:txBody>
          <a:bodyPr>
            <a:normAutofit/>
          </a:bodyPr>
          <a:lstStyle>
            <a:lvl1pPr marL="0" indent="0" algn="l">
              <a:buNone/>
              <a:defRPr sz="3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8" name="Tekstin paikkamerkki 2">
            <a:extLst>
              <a:ext uri="{FF2B5EF4-FFF2-40B4-BE49-F238E27FC236}">
                <a16:creationId xmlns:a16="http://schemas.microsoft.com/office/drawing/2014/main" id="{9F37ACCC-1AD2-894A-B6CB-EDDCA4516775}"/>
              </a:ext>
            </a:extLst>
          </p:cNvPr>
          <p:cNvSpPr>
            <a:spLocks noGrp="1"/>
          </p:cNvSpPr>
          <p:nvPr>
            <p:ph type="body" idx="12"/>
          </p:nvPr>
        </p:nvSpPr>
        <p:spPr>
          <a:xfrm>
            <a:off x="768550" y="2589813"/>
            <a:ext cx="10514802" cy="2803128"/>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pic>
        <p:nvPicPr>
          <p:cNvPr id="10" name="Picture 3" descr="JAMK logo">
            <a:extLst>
              <a:ext uri="{FF2B5EF4-FFF2-40B4-BE49-F238E27FC236}">
                <a16:creationId xmlns:a16="http://schemas.microsoft.com/office/drawing/2014/main" id="{EC307230-6FA4-424E-BFCD-A7155CCA9A1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299700" y="5694902"/>
            <a:ext cx="1273047" cy="636524"/>
          </a:xfrm>
          <a:prstGeom prst="rect">
            <a:avLst/>
          </a:prstGeom>
        </p:spPr>
      </p:pic>
    </p:spTree>
    <p:extLst>
      <p:ext uri="{BB962C8B-B14F-4D97-AF65-F5344CB8AC3E}">
        <p14:creationId xmlns:p14="http://schemas.microsoft.com/office/powerpoint/2010/main" val="3683989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2_Custom Layout">
    <p:bg>
      <p:bgPr>
        <a:solidFill>
          <a:schemeClr val="tx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1F9C661-85FC-2C46-B6C7-3C02B0141697}"/>
              </a:ext>
              <a:ext uri="{C183D7F6-B498-43B3-948B-1728B52AA6E4}">
                <adec:decorative xmlns:adec="http://schemas.microsoft.com/office/drawing/2017/decorative" val="1"/>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6717" r="11764" b="4599"/>
          <a:stretch/>
        </p:blipFill>
        <p:spPr>
          <a:xfrm>
            <a:off x="7982519" y="-1"/>
            <a:ext cx="4209482" cy="6858001"/>
          </a:xfrm>
          <a:prstGeom prst="rect">
            <a:avLst/>
          </a:prstGeom>
        </p:spPr>
      </p:pic>
      <p:sp>
        <p:nvSpPr>
          <p:cNvPr id="12" name="Title 1">
            <a:extLst>
              <a:ext uri="{FF2B5EF4-FFF2-40B4-BE49-F238E27FC236}">
                <a16:creationId xmlns:a16="http://schemas.microsoft.com/office/drawing/2014/main" id="{792E7A09-25E3-ED44-823F-AB6958F7A070}"/>
              </a:ext>
            </a:extLst>
          </p:cNvPr>
          <p:cNvSpPr>
            <a:spLocks noGrp="1"/>
          </p:cNvSpPr>
          <p:nvPr>
            <p:ph type="title"/>
          </p:nvPr>
        </p:nvSpPr>
        <p:spPr>
          <a:xfrm>
            <a:off x="877149" y="1097081"/>
            <a:ext cx="5841152" cy="1325563"/>
          </a:xfrm>
          <a:prstGeom prst="rect">
            <a:avLst/>
          </a:prstGeom>
        </p:spPr>
        <p:txBody>
          <a:bodyPr/>
          <a:lstStyle>
            <a:lvl1pPr algn="l">
              <a:defRPr sz="5800" b="1" i="0" baseline="0">
                <a:solidFill>
                  <a:schemeClr val="bg1"/>
                </a:solidFill>
              </a:defRPr>
            </a:lvl1pPr>
          </a:lstStyle>
          <a:p>
            <a:r>
              <a:rPr lang="en-US"/>
              <a:t>Click to edit Master title style</a:t>
            </a:r>
            <a:endParaRPr lang="fi-FI" dirty="0"/>
          </a:p>
        </p:txBody>
      </p:sp>
      <p:sp>
        <p:nvSpPr>
          <p:cNvPr id="13" name="Alaotsikko 2">
            <a:extLst>
              <a:ext uri="{FF2B5EF4-FFF2-40B4-BE49-F238E27FC236}">
                <a16:creationId xmlns:a16="http://schemas.microsoft.com/office/drawing/2014/main" id="{E74052FB-1624-FE48-98E7-FEFB00A6C8BB}"/>
              </a:ext>
            </a:extLst>
          </p:cNvPr>
          <p:cNvSpPr>
            <a:spLocks noGrp="1"/>
          </p:cNvSpPr>
          <p:nvPr>
            <p:ph type="subTitle" idx="1"/>
          </p:nvPr>
        </p:nvSpPr>
        <p:spPr>
          <a:xfrm>
            <a:off x="877149" y="2921553"/>
            <a:ext cx="5841152" cy="648072"/>
          </a:xfrm>
          <a:prstGeom prst="rect">
            <a:avLst/>
          </a:prstGeom>
        </p:spPr>
        <p:txBody>
          <a:bodyPr>
            <a:normAutofit/>
          </a:bodyPr>
          <a:lstStyle>
            <a:lvl1pPr marL="0" indent="0" algn="l">
              <a:buNone/>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14" name="Tekstin paikkamerkki 2">
            <a:extLst>
              <a:ext uri="{FF2B5EF4-FFF2-40B4-BE49-F238E27FC236}">
                <a16:creationId xmlns:a16="http://schemas.microsoft.com/office/drawing/2014/main" id="{90E19B32-2364-234E-A420-95315E246963}"/>
              </a:ext>
            </a:extLst>
          </p:cNvPr>
          <p:cNvSpPr>
            <a:spLocks noGrp="1"/>
          </p:cNvSpPr>
          <p:nvPr>
            <p:ph type="body" idx="10"/>
          </p:nvPr>
        </p:nvSpPr>
        <p:spPr>
          <a:xfrm>
            <a:off x="877149" y="3705783"/>
            <a:ext cx="5841152" cy="854580"/>
          </a:xfrm>
          <a:prstGeom prst="rect">
            <a:avLst/>
          </a:prstGeom>
        </p:spPr>
        <p:txBody>
          <a:bodyPr anchor="t">
            <a:normAutofit/>
          </a:bodyPr>
          <a:lstStyle>
            <a:lvl1pPr marL="0" indent="0" algn="l">
              <a:buFont typeface="Arial"/>
              <a:buNone/>
              <a:defRPr sz="1800">
                <a:solidFill>
                  <a:schemeClr val="bg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15" name="Picture 14" descr="Jyväskylän ammattikorkeakoulu, JAMK University of Applied Sciences logo">
            <a:extLst>
              <a:ext uri="{FF2B5EF4-FFF2-40B4-BE49-F238E27FC236}">
                <a16:creationId xmlns:a16="http://schemas.microsoft.com/office/drawing/2014/main" id="{EFE23272-400E-5F44-AF29-8062EEE4190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77148" y="5564519"/>
            <a:ext cx="3544951" cy="449712"/>
          </a:xfrm>
          <a:prstGeom prst="rect">
            <a:avLst/>
          </a:prstGeom>
        </p:spPr>
      </p:pic>
    </p:spTree>
    <p:extLst>
      <p:ext uri="{BB962C8B-B14F-4D97-AF65-F5344CB8AC3E}">
        <p14:creationId xmlns:p14="http://schemas.microsoft.com/office/powerpoint/2010/main" val="3257325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3_Custom Layout">
    <p:bg>
      <p:bgPr>
        <a:gradFill flip="none" rotWithShape="1">
          <a:gsLst>
            <a:gs pos="0">
              <a:schemeClr val="tx1"/>
            </a:gs>
            <a:gs pos="37000">
              <a:schemeClr val="tx1"/>
            </a:gs>
            <a:gs pos="83000">
              <a:schemeClr val="accent3"/>
            </a:gs>
            <a:gs pos="99000">
              <a:schemeClr val="accent3"/>
            </a:gs>
          </a:gsLst>
          <a:lin ang="2700000" scaled="1"/>
          <a:tileRect/>
        </a:gra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E5AD52F-2AB4-7C43-A9BD-390EF63312A2}"/>
              </a:ext>
            </a:extLst>
          </p:cNvPr>
          <p:cNvSpPr>
            <a:spLocks noGrp="1"/>
          </p:cNvSpPr>
          <p:nvPr>
            <p:ph type="title"/>
          </p:nvPr>
        </p:nvSpPr>
        <p:spPr>
          <a:xfrm>
            <a:off x="1210574" y="1348535"/>
            <a:ext cx="9520686" cy="1325563"/>
          </a:xfrm>
          <a:prstGeom prst="rect">
            <a:avLst/>
          </a:prstGeom>
        </p:spPr>
        <p:txBody>
          <a:bodyPr/>
          <a:lstStyle>
            <a:lvl1pPr algn="ctr">
              <a:defRPr sz="7400" b="1" i="0" baseline="0">
                <a:solidFill>
                  <a:schemeClr val="bg1"/>
                </a:solidFill>
              </a:defRPr>
            </a:lvl1pPr>
          </a:lstStyle>
          <a:p>
            <a:r>
              <a:rPr lang="en-US"/>
              <a:t>Click to edit Master title style</a:t>
            </a:r>
            <a:endParaRPr lang="fi-FI" dirty="0"/>
          </a:p>
        </p:txBody>
      </p:sp>
      <p:sp>
        <p:nvSpPr>
          <p:cNvPr id="7" name="Alaotsikko 2">
            <a:extLst>
              <a:ext uri="{FF2B5EF4-FFF2-40B4-BE49-F238E27FC236}">
                <a16:creationId xmlns:a16="http://schemas.microsoft.com/office/drawing/2014/main" id="{8F968CFA-EDB4-EE4E-A52B-C136D1AC71A5}"/>
              </a:ext>
            </a:extLst>
          </p:cNvPr>
          <p:cNvSpPr>
            <a:spLocks noGrp="1"/>
          </p:cNvSpPr>
          <p:nvPr>
            <p:ph type="subTitle" idx="1"/>
          </p:nvPr>
        </p:nvSpPr>
        <p:spPr>
          <a:xfrm>
            <a:off x="1210574" y="3693707"/>
            <a:ext cx="9520686" cy="648072"/>
          </a:xfrm>
          <a:prstGeom prst="rect">
            <a:avLst/>
          </a:prstGeom>
        </p:spPr>
        <p:txBody>
          <a:bodyPr>
            <a:normAutofit/>
          </a:bodyPr>
          <a:lstStyle>
            <a:lvl1pPr marL="0" indent="0" algn="ctr">
              <a:buNone/>
              <a:defRPr sz="3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pic>
        <p:nvPicPr>
          <p:cNvPr id="6" name="Picture 3" descr="JAMK logo">
            <a:extLst>
              <a:ext uri="{FF2B5EF4-FFF2-40B4-BE49-F238E27FC236}">
                <a16:creationId xmlns:a16="http://schemas.microsoft.com/office/drawing/2014/main" id="{B80BB0DA-8924-BD4F-8DA9-86C5DE159F2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94426" y="5874575"/>
            <a:ext cx="1543399" cy="771699"/>
          </a:xfrm>
          <a:prstGeom prst="rect">
            <a:avLst/>
          </a:prstGeom>
        </p:spPr>
      </p:pic>
      <p:sp>
        <p:nvSpPr>
          <p:cNvPr id="8" name="Tekstin paikkamerkki 2">
            <a:extLst>
              <a:ext uri="{FF2B5EF4-FFF2-40B4-BE49-F238E27FC236}">
                <a16:creationId xmlns:a16="http://schemas.microsoft.com/office/drawing/2014/main" id="{143FF6FB-AD0E-7D47-B01F-AE492FB32267}"/>
              </a:ext>
            </a:extLst>
          </p:cNvPr>
          <p:cNvSpPr>
            <a:spLocks noGrp="1"/>
          </p:cNvSpPr>
          <p:nvPr>
            <p:ph type="body" idx="10"/>
          </p:nvPr>
        </p:nvSpPr>
        <p:spPr>
          <a:xfrm>
            <a:off x="1210574" y="4847399"/>
            <a:ext cx="9520686" cy="854580"/>
          </a:xfrm>
          <a:prstGeom prst="rect">
            <a:avLst/>
          </a:prstGeom>
        </p:spPr>
        <p:txBody>
          <a:bodyPr anchor="t">
            <a:normAutofit/>
          </a:bodyPr>
          <a:lstStyle>
            <a:lvl1pPr marL="0" indent="0" algn="ctr">
              <a:buFont typeface="Arial"/>
              <a:buNone/>
              <a:defRPr sz="1800">
                <a:solidFill>
                  <a:schemeClr val="bg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319821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0_Custom Layout">
    <p:spTree>
      <p:nvGrpSpPr>
        <p:cNvPr id="1" name=""/>
        <p:cNvGrpSpPr/>
        <p:nvPr/>
      </p:nvGrpSpPr>
      <p:grpSpPr>
        <a:xfrm>
          <a:off x="0" y="0"/>
          <a:ext cx="0" cy="0"/>
          <a:chOff x="0" y="0"/>
          <a:chExt cx="0" cy="0"/>
        </a:xfrm>
      </p:grpSpPr>
      <p:sp>
        <p:nvSpPr>
          <p:cNvPr id="7" name="Suorakulmio 9">
            <a:extLst>
              <a:ext uri="{FF2B5EF4-FFF2-40B4-BE49-F238E27FC236}">
                <a16:creationId xmlns:a16="http://schemas.microsoft.com/office/drawing/2014/main" id="{929867C7-70E4-524F-8F04-75E75A71768C}"/>
              </a:ext>
              <a:ext uri="{C183D7F6-B498-43B3-948B-1728B52AA6E4}">
                <adec:decorative xmlns:adec="http://schemas.microsoft.com/office/drawing/2017/decorative" val="1"/>
              </a:ext>
            </a:extLst>
          </p:cNvPr>
          <p:cNvSpPr/>
          <p:nvPr userDrawn="1"/>
        </p:nvSpPr>
        <p:spPr>
          <a:xfrm>
            <a:off x="0" y="1"/>
            <a:ext cx="12192000" cy="5558970"/>
          </a:xfrm>
          <a:prstGeom prst="rect">
            <a:avLst/>
          </a:prstGeom>
          <a:gradFill>
            <a:gsLst>
              <a:gs pos="0">
                <a:schemeClr val="tx1"/>
              </a:gs>
              <a:gs pos="40000">
                <a:schemeClr val="tx1"/>
              </a:gs>
              <a:gs pos="83000">
                <a:schemeClr val="accent3"/>
              </a:gs>
              <a:gs pos="99000">
                <a:schemeClr val="accent3"/>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1210574" y="1029227"/>
            <a:ext cx="9520686" cy="1325563"/>
          </a:xfrm>
          <a:prstGeom prst="rect">
            <a:avLst/>
          </a:prstGeom>
        </p:spPr>
        <p:txBody>
          <a:bodyPr/>
          <a:lstStyle>
            <a:lvl1pPr algn="ctr">
              <a:defRPr sz="7400" b="1" i="0" baseline="0">
                <a:solidFill>
                  <a:schemeClr val="bg1"/>
                </a:solidFill>
              </a:defRPr>
            </a:lvl1pPr>
          </a:lstStyle>
          <a:p>
            <a:r>
              <a:rPr lang="en-US"/>
              <a:t>Click to edit Master title style</a:t>
            </a:r>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1210574" y="3374399"/>
            <a:ext cx="9520686" cy="648072"/>
          </a:xfrm>
          <a:prstGeom prst="rect">
            <a:avLst/>
          </a:prstGeom>
        </p:spPr>
        <p:txBody>
          <a:bodyPr>
            <a:normAutofit/>
          </a:bodyPr>
          <a:lstStyle>
            <a:lvl1pPr marL="0" indent="0" algn="ctr">
              <a:buNone/>
              <a:defRPr sz="3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24" name="Tekstin paikkamerkki 2">
            <a:extLst>
              <a:ext uri="{FF2B5EF4-FFF2-40B4-BE49-F238E27FC236}">
                <a16:creationId xmlns:a16="http://schemas.microsoft.com/office/drawing/2014/main" id="{F90B7C52-D3D4-3342-BC45-8BF2A7CB7BF8}"/>
              </a:ext>
            </a:extLst>
          </p:cNvPr>
          <p:cNvSpPr>
            <a:spLocks noGrp="1"/>
          </p:cNvSpPr>
          <p:nvPr>
            <p:ph type="body" idx="10"/>
          </p:nvPr>
        </p:nvSpPr>
        <p:spPr>
          <a:xfrm>
            <a:off x="1210574" y="4528091"/>
            <a:ext cx="9520686" cy="854580"/>
          </a:xfrm>
          <a:prstGeom prst="rect">
            <a:avLst/>
          </a:prstGeom>
        </p:spPr>
        <p:txBody>
          <a:bodyPr anchor="t">
            <a:normAutofit/>
          </a:bodyPr>
          <a:lstStyle>
            <a:lvl1pPr marL="0" indent="0" algn="ctr">
              <a:buFont typeface="Arial"/>
              <a:buNone/>
              <a:defRPr sz="1800">
                <a:solidFill>
                  <a:schemeClr val="bg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9" name="Picture 3" descr="JAMK logo">
            <a:extLst>
              <a:ext uri="{FF2B5EF4-FFF2-40B4-BE49-F238E27FC236}">
                <a16:creationId xmlns:a16="http://schemas.microsoft.com/office/drawing/2014/main" id="{4A364B59-3F1C-0A4C-9413-6F7BBBDCA33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79100" y="5889340"/>
            <a:ext cx="1273047" cy="636524"/>
          </a:xfrm>
          <a:prstGeom prst="rect">
            <a:avLst/>
          </a:prstGeom>
        </p:spPr>
      </p:pic>
    </p:spTree>
    <p:extLst>
      <p:ext uri="{BB962C8B-B14F-4D97-AF65-F5344CB8AC3E}">
        <p14:creationId xmlns:p14="http://schemas.microsoft.com/office/powerpoint/2010/main" val="1662448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5_Custom Layout">
    <p:bg>
      <p:bgPr>
        <a:gradFill>
          <a:gsLst>
            <a:gs pos="0">
              <a:schemeClr val="tx1"/>
            </a:gs>
            <a:gs pos="41000">
              <a:schemeClr val="tx1"/>
            </a:gs>
            <a:gs pos="83000">
              <a:schemeClr val="accent3"/>
            </a:gs>
            <a:gs pos="99000">
              <a:schemeClr val="accent3"/>
            </a:gs>
          </a:gsLst>
          <a:lin ang="2700000" scaled="1"/>
        </a:grad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 uri="{C183D7F6-B498-43B3-948B-1728B52AA6E4}">
                <adec:decorative xmlns:adec="http://schemas.microsoft.com/office/drawing/2017/decorative" val="1"/>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400" b="1" i="0" baseline="0"/>
            </a:lvl1pPr>
          </a:lstStyle>
          <a:p>
            <a:r>
              <a:rPr lang="en-US"/>
              <a:t>Click to edit Master title style</a:t>
            </a:r>
            <a:endParaRPr lang="fi-FI" dirty="0"/>
          </a:p>
        </p:txBody>
      </p:sp>
      <p:sp>
        <p:nvSpPr>
          <p:cNvPr id="3" name="Date Placeholder 2">
            <a:extLst>
              <a:ext uri="{FF2B5EF4-FFF2-40B4-BE49-F238E27FC236}">
                <a16:creationId xmlns:a16="http://schemas.microsoft.com/office/drawing/2014/main" id="{A8E1C406-DC64-DB46-A3A3-7FF978685CD7}"/>
              </a:ext>
            </a:extLst>
          </p:cNvPr>
          <p:cNvSpPr>
            <a:spLocks noGrp="1"/>
          </p:cNvSpPr>
          <p:nvPr>
            <p:ph type="dt" sz="half" idx="10"/>
          </p:nvPr>
        </p:nvSpPr>
        <p:spPr>
          <a:xfrm>
            <a:off x="766101" y="5926762"/>
            <a:ext cx="1453952" cy="404664"/>
          </a:xfrm>
        </p:spPr>
        <p:txBody>
          <a:bodyPr/>
          <a:lstStyle/>
          <a:p>
            <a:endParaRPr lang="fi-FI" dirty="0"/>
          </a:p>
        </p:txBody>
      </p:sp>
      <p:sp>
        <p:nvSpPr>
          <p:cNvPr id="4" name="Footer Placeholder 3">
            <a:extLst>
              <a:ext uri="{FF2B5EF4-FFF2-40B4-BE49-F238E27FC236}">
                <a16:creationId xmlns:a16="http://schemas.microsoft.com/office/drawing/2014/main" id="{E34A3D7A-E702-484C-AE34-D3F55E782311}"/>
              </a:ext>
            </a:extLst>
          </p:cNvPr>
          <p:cNvSpPr>
            <a:spLocks noGrp="1"/>
          </p:cNvSpPr>
          <p:nvPr>
            <p:ph type="ftr" sz="quarter" idx="11"/>
          </p:nvPr>
        </p:nvSpPr>
        <p:spPr>
          <a:xfrm>
            <a:off x="2292061" y="5926762"/>
            <a:ext cx="5570240" cy="404664"/>
          </a:xfrm>
        </p:spPr>
        <p:txBody>
          <a:bodyPr/>
          <a:lstStyle/>
          <a:p>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772065" y="1738262"/>
            <a:ext cx="10511286" cy="648072"/>
          </a:xfrm>
          <a:prstGeom prst="rect">
            <a:avLst/>
          </a:prstGeom>
        </p:spPr>
        <p:txBody>
          <a:bodyPr>
            <a:normAutofit/>
          </a:bodyPr>
          <a:lstStyle>
            <a:lvl1pPr marL="0" indent="0" algn="l">
              <a:buNone/>
              <a:defRPr sz="3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8" name="Tekstin paikkamerkki 2">
            <a:extLst>
              <a:ext uri="{FF2B5EF4-FFF2-40B4-BE49-F238E27FC236}">
                <a16:creationId xmlns:a16="http://schemas.microsoft.com/office/drawing/2014/main" id="{9F37ACCC-1AD2-894A-B6CB-EDDCA4516775}"/>
              </a:ext>
            </a:extLst>
          </p:cNvPr>
          <p:cNvSpPr>
            <a:spLocks noGrp="1"/>
          </p:cNvSpPr>
          <p:nvPr>
            <p:ph type="body" idx="12"/>
          </p:nvPr>
        </p:nvSpPr>
        <p:spPr>
          <a:xfrm>
            <a:off x="768550" y="2615213"/>
            <a:ext cx="10514802" cy="2803128"/>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pic>
        <p:nvPicPr>
          <p:cNvPr id="10" name="Picture 3" descr="JAMK logo">
            <a:extLst>
              <a:ext uri="{FF2B5EF4-FFF2-40B4-BE49-F238E27FC236}">
                <a16:creationId xmlns:a16="http://schemas.microsoft.com/office/drawing/2014/main" id="{F01650AF-5566-7C4B-8FD1-C7AB19C63BA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99700" y="5694902"/>
            <a:ext cx="1273047" cy="636524"/>
          </a:xfrm>
          <a:prstGeom prst="rect">
            <a:avLst/>
          </a:prstGeom>
        </p:spPr>
      </p:pic>
    </p:spTree>
    <p:extLst>
      <p:ext uri="{BB962C8B-B14F-4D97-AF65-F5344CB8AC3E}">
        <p14:creationId xmlns:p14="http://schemas.microsoft.com/office/powerpoint/2010/main" val="4102573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5" Type="http://schemas.openxmlformats.org/officeDocument/2006/relationships/image" Target="../media/image4.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Päivämäärän paikkamerkki 3"/>
          <p:cNvSpPr>
            <a:spLocks noGrp="1"/>
          </p:cNvSpPr>
          <p:nvPr>
            <p:ph type="dt" sz="half" idx="2"/>
          </p:nvPr>
        </p:nvSpPr>
        <p:spPr>
          <a:xfrm>
            <a:off x="816901"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
        <p:nvSpPr>
          <p:cNvPr id="10" name="Alatunnisteen paikkamerkki 4"/>
          <p:cNvSpPr>
            <a:spLocks noGrp="1"/>
          </p:cNvSpPr>
          <p:nvPr>
            <p:ph type="ftr" sz="quarter" idx="3"/>
          </p:nvPr>
        </p:nvSpPr>
        <p:spPr>
          <a:xfrm>
            <a:off x="2342861"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pic>
        <p:nvPicPr>
          <p:cNvPr id="11" name="Picture 3" descr="JAMK logo"/>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10579100" y="6005452"/>
            <a:ext cx="1273047" cy="636524"/>
          </a:xfrm>
          <a:prstGeom prst="rect">
            <a:avLst/>
          </a:prstGeom>
        </p:spPr>
      </p:pic>
    </p:spTree>
    <p:extLst>
      <p:ext uri="{BB962C8B-B14F-4D97-AF65-F5344CB8AC3E}">
        <p14:creationId xmlns:p14="http://schemas.microsoft.com/office/powerpoint/2010/main" val="1923229604"/>
      </p:ext>
    </p:extLst>
  </p:cSld>
  <p:clrMap bg1="lt1" tx1="dk1" bg2="lt2" tx2="dk2" accent1="accent1" accent2="accent2" accent3="accent3" accent4="accent4" accent5="accent5" accent6="accent6" hlink="hlink" folHlink="folHlink"/>
  <p:sldLayoutIdLst>
    <p:sldLayoutId id="2147483668" r:id="rId1"/>
    <p:sldLayoutId id="2147483675" r:id="rId2"/>
    <p:sldLayoutId id="2147483680" r:id="rId3"/>
    <p:sldLayoutId id="2147483672" r:id="rId4"/>
    <p:sldLayoutId id="2147483669" r:id="rId5"/>
    <p:sldLayoutId id="2147483679" r:id="rId6"/>
    <p:sldLayoutId id="2147483671" r:id="rId7"/>
    <p:sldLayoutId id="2147483681" r:id="rId8"/>
    <p:sldLayoutId id="2147483673" r:id="rId9"/>
    <p:sldLayoutId id="2147483677" r:id="rId10"/>
    <p:sldLayoutId id="2147483650" r:id="rId11"/>
    <p:sldLayoutId id="2147483655" r:id="rId12"/>
    <p:sldLayoutId id="2147483656" r:id="rId13"/>
    <p:sldLayoutId id="2147483658" r:id="rId14"/>
    <p:sldLayoutId id="2147483664" r:id="rId15"/>
    <p:sldLayoutId id="2147483663" r:id="rId16"/>
    <p:sldLayoutId id="2147483683" r:id="rId17"/>
    <p:sldLayoutId id="2147483684" r:id="rId18"/>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8" name="Alatunnisteen paikkamerkki 4"/>
          <p:cNvSpPr>
            <a:spLocks noGrp="1"/>
          </p:cNvSpPr>
          <p:nvPr>
            <p:ph type="ftr" sz="quarter" idx="3"/>
          </p:nvPr>
        </p:nvSpPr>
        <p:spPr>
          <a:xfrm>
            <a:off x="2253952" y="6237312"/>
            <a:ext cx="5570240" cy="404664"/>
          </a:xfrm>
          <a:prstGeom prst="rect">
            <a:avLst/>
          </a:prstGeom>
        </p:spPr>
        <p:txBody>
          <a:bodyPr vert="horz" lIns="91440" tIns="45720" rIns="91440" bIns="45720" rtlCol="0" anchor="ctr"/>
          <a:lstStyle>
            <a:lvl1pPr algn="l">
              <a:defRPr sz="1200">
                <a:solidFill>
                  <a:srgbClr val="FFFFFF"/>
                </a:solidFill>
              </a:defRPr>
            </a:lvl1pPr>
          </a:lstStyle>
          <a:p>
            <a:endParaRPr lang="fi-FI" dirty="0"/>
          </a:p>
        </p:txBody>
      </p:sp>
      <p:sp>
        <p:nvSpPr>
          <p:cNvPr id="7" name="Päivämäärän paikkamerkki 3"/>
          <p:cNvSpPr>
            <a:spLocks noGrp="1"/>
          </p:cNvSpPr>
          <p:nvPr>
            <p:ph type="dt" sz="half" idx="2"/>
          </p:nvPr>
        </p:nvSpPr>
        <p:spPr>
          <a:xfrm>
            <a:off x="727992" y="6237312"/>
            <a:ext cx="1453952" cy="404664"/>
          </a:xfrm>
          <a:prstGeom prst="rect">
            <a:avLst/>
          </a:prstGeom>
        </p:spPr>
        <p:txBody>
          <a:bodyPr vert="horz" lIns="91440" tIns="45720" rIns="91440" bIns="45720" rtlCol="0" anchor="ctr"/>
          <a:lstStyle>
            <a:lvl1pPr algn="l">
              <a:defRPr sz="1200">
                <a:solidFill>
                  <a:srgbClr val="FFFFFF"/>
                </a:solidFill>
              </a:defRPr>
            </a:lvl1pPr>
          </a:lstStyle>
          <a:p>
            <a:endParaRPr lang="fi-FI" dirty="0"/>
          </a:p>
        </p:txBody>
      </p:sp>
      <p:pic>
        <p:nvPicPr>
          <p:cNvPr id="6" name="Picture 3" descr="JAMK logo">
            <a:extLst>
              <a:ext uri="{FF2B5EF4-FFF2-40B4-BE49-F238E27FC236}">
                <a16:creationId xmlns:a16="http://schemas.microsoft.com/office/drawing/2014/main" id="{D23D67F7-17C9-DF4B-B0AB-2240EFA39E66}"/>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296526" y="5883215"/>
            <a:ext cx="1517521" cy="758760"/>
          </a:xfrm>
          <a:prstGeom prst="rect">
            <a:avLst/>
          </a:prstGeom>
        </p:spPr>
      </p:pic>
    </p:spTree>
    <p:extLst>
      <p:ext uri="{BB962C8B-B14F-4D97-AF65-F5344CB8AC3E}">
        <p14:creationId xmlns:p14="http://schemas.microsoft.com/office/powerpoint/2010/main" val="1230124479"/>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82" r:id="rId3"/>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hyperlink" Target="https://www.fisc.fi/sites/fisc/files/inline-files/KYBERALA_NIS2_OPAS_0.9_BETA.pdf" TargetMode="External"/><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hyperlink" Target="https://www.microsoft.com/en-us/security/business/security-101/what-is-incident-response" TargetMode="External"/><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hyperlink" Target="https://healthsectorcouncil.org/wp-content/uploads/2023/07/HIC-CHIRP-FINAL_1.pdf" TargetMode="External"/><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hyperlink" Target="https://jyvsectec.fi/wp-content/uploads/2020/12/kyberhairioiden-hallinta-kasikirja-terveydenhuollon-toimijoille.pdf" TargetMode="External"/><Relationship Id="rId2" Type="http://schemas.openxmlformats.org/officeDocument/2006/relationships/notesSlide" Target="../notesSlides/notesSlide6.xml"/><Relationship Id="rId1" Type="http://schemas.openxmlformats.org/officeDocument/2006/relationships/slideLayout" Target="../slideLayouts/slideLayout9.xml"/><Relationship Id="rId4" Type="http://schemas.openxmlformats.org/officeDocument/2006/relationships/image" Target="../media/image15.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jyvsectec.fi/wp-content/uploads/2021/12/HCCR_Pilotti_final_fi_1.3.mp4" TargetMode="External"/><Relationship Id="rId2" Type="http://schemas.openxmlformats.org/officeDocument/2006/relationships/notesSlide" Target="../notesSlides/notesSlide9.xml"/><Relationship Id="rId1" Type="http://schemas.openxmlformats.org/officeDocument/2006/relationships/slideLayout" Target="../slideLayouts/slideLayout9.xml"/><Relationship Id="rId4" Type="http://schemas.openxmlformats.org/officeDocument/2006/relationships/hyperlink" Target="https://jyvsectec.fi/fin/terveydenhuolto/terveydenhuollon-harjoitukset/"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hyperlink" Target="https://attack.mitre.org/" TargetMode="Externa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hyperlink" Target="https://attack.mitre.org/" TargetMode="Externa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hyperlink" Target="https://attack.mitre.org/" TargetMode="Externa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hyperlink" Target="https://attack.mitre.org/" TargetMode="Externa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hyperlink" Target="https://attack.mitre.org/" TargetMode="Externa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nvd.nist.gov/vuln/detail/CVE-2024-0039" TargetMode="External"/><Relationship Id="rId1" Type="http://schemas.openxmlformats.org/officeDocument/2006/relationships/slideLayout" Target="../slideLayouts/slideLayout9.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s://wiki.teltonika-networks.com/images/9/97/Networking_RUTX_VPN_between_HQ_topology_v4.png" TargetMode="Externa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55690-40B8-C94C-9003-C956D792C40C}"/>
              </a:ext>
            </a:extLst>
          </p:cNvPr>
          <p:cNvSpPr>
            <a:spLocks noGrp="1"/>
          </p:cNvSpPr>
          <p:nvPr>
            <p:ph type="title"/>
          </p:nvPr>
        </p:nvSpPr>
        <p:spPr>
          <a:xfrm>
            <a:off x="1210574" y="1029227"/>
            <a:ext cx="9520686" cy="1325563"/>
          </a:xfrm>
        </p:spPr>
        <p:txBody>
          <a:bodyPr>
            <a:normAutofit/>
          </a:bodyPr>
          <a:lstStyle/>
          <a:p>
            <a:r>
              <a:rPr lang="en-US" sz="4400" dirty="0" err="1"/>
              <a:t>Terveys</a:t>
            </a:r>
            <a:r>
              <a:rPr lang="en-US" sz="4400" dirty="0"/>
              <a:t>- ja </a:t>
            </a:r>
            <a:r>
              <a:rPr lang="en-US" sz="4400" dirty="0" err="1"/>
              <a:t>hyvinvointialojen</a:t>
            </a:r>
            <a:r>
              <a:rPr lang="en-US" sz="4400" dirty="0"/>
              <a:t> </a:t>
            </a:r>
            <a:r>
              <a:rPr lang="en-US" sz="4400" dirty="0" err="1"/>
              <a:t>opintokokonaisuus</a:t>
            </a:r>
            <a:endParaRPr lang="en-FI" sz="4400" dirty="0"/>
          </a:p>
        </p:txBody>
      </p:sp>
      <p:sp>
        <p:nvSpPr>
          <p:cNvPr id="3" name="Subtitle 2">
            <a:extLst>
              <a:ext uri="{FF2B5EF4-FFF2-40B4-BE49-F238E27FC236}">
                <a16:creationId xmlns:a16="http://schemas.microsoft.com/office/drawing/2014/main" id="{A55870C1-786A-8D49-A3DF-9E5B14CC9578}"/>
              </a:ext>
            </a:extLst>
          </p:cNvPr>
          <p:cNvSpPr>
            <a:spLocks noGrp="1"/>
          </p:cNvSpPr>
          <p:nvPr>
            <p:ph type="subTitle" idx="1"/>
          </p:nvPr>
        </p:nvSpPr>
        <p:spPr>
          <a:xfrm>
            <a:off x="1210574" y="3374399"/>
            <a:ext cx="9520686" cy="648072"/>
          </a:xfrm>
        </p:spPr>
        <p:txBody>
          <a:bodyPr>
            <a:normAutofit/>
          </a:bodyPr>
          <a:lstStyle/>
          <a:p>
            <a:r>
              <a:rPr lang="en-US" sz="2000" err="1"/>
              <a:t>Kyberturvallisuuskoulutuksen</a:t>
            </a:r>
            <a:r>
              <a:rPr lang="en-US" sz="2000"/>
              <a:t> ja </a:t>
            </a:r>
            <a:r>
              <a:rPr lang="en-US" sz="2000" err="1"/>
              <a:t>siihen</a:t>
            </a:r>
            <a:r>
              <a:rPr lang="en-US" sz="2000"/>
              <a:t> </a:t>
            </a:r>
            <a:r>
              <a:rPr lang="en-US" sz="2000" err="1"/>
              <a:t>liittyvän</a:t>
            </a:r>
            <a:r>
              <a:rPr lang="en-US" sz="2000"/>
              <a:t> </a:t>
            </a:r>
            <a:r>
              <a:rPr lang="en-US" sz="2000" err="1"/>
              <a:t>yhteistyön</a:t>
            </a:r>
            <a:r>
              <a:rPr lang="en-US" sz="2000"/>
              <a:t> </a:t>
            </a:r>
            <a:r>
              <a:rPr lang="en-US" sz="2000" err="1"/>
              <a:t>kehittäminen</a:t>
            </a:r>
            <a:r>
              <a:rPr lang="en-US" sz="2000"/>
              <a:t> </a:t>
            </a:r>
            <a:r>
              <a:rPr lang="en-US" sz="2000" err="1"/>
              <a:t>korkeakouluissa</a:t>
            </a:r>
            <a:endParaRPr lang="en-FI" sz="2000"/>
          </a:p>
        </p:txBody>
      </p:sp>
      <p:sp>
        <p:nvSpPr>
          <p:cNvPr id="4" name="Text Placeholder 3">
            <a:extLst>
              <a:ext uri="{FF2B5EF4-FFF2-40B4-BE49-F238E27FC236}">
                <a16:creationId xmlns:a16="http://schemas.microsoft.com/office/drawing/2014/main" id="{768824F1-52FC-7842-AF15-8DC2D326655B}"/>
              </a:ext>
            </a:extLst>
          </p:cNvPr>
          <p:cNvSpPr>
            <a:spLocks noGrp="1"/>
          </p:cNvSpPr>
          <p:nvPr>
            <p:ph type="body" idx="10"/>
          </p:nvPr>
        </p:nvSpPr>
        <p:spPr>
          <a:xfrm>
            <a:off x="1210574" y="4528091"/>
            <a:ext cx="9520686" cy="854580"/>
          </a:xfrm>
        </p:spPr>
        <p:txBody>
          <a:bodyPr anchor="t">
            <a:normAutofit/>
          </a:bodyPr>
          <a:lstStyle/>
          <a:p>
            <a:r>
              <a:rPr lang="en-US"/>
              <a:t>© 2025 Ovaska Joonatan – Creative Commons 4.0 (CC BY-SA)</a:t>
            </a:r>
            <a:endParaRPr lang="en-FI" dirty="0"/>
          </a:p>
        </p:txBody>
      </p:sp>
      <p:pic>
        <p:nvPicPr>
          <p:cNvPr id="6" name="Picture 5" descr="Blue text on a black background&#10;&#10;Description automatically generated">
            <a:extLst>
              <a:ext uri="{FF2B5EF4-FFF2-40B4-BE49-F238E27FC236}">
                <a16:creationId xmlns:a16="http://schemas.microsoft.com/office/drawing/2014/main" id="{21A1ADAF-BCDF-66EF-76B2-320DB46016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6820" y="5718057"/>
            <a:ext cx="6170232" cy="949816"/>
          </a:xfrm>
          <a:prstGeom prst="rect">
            <a:avLst/>
          </a:prstGeom>
        </p:spPr>
      </p:pic>
    </p:spTree>
    <p:extLst>
      <p:ext uri="{BB962C8B-B14F-4D97-AF65-F5344CB8AC3E}">
        <p14:creationId xmlns:p14="http://schemas.microsoft.com/office/powerpoint/2010/main" val="11535508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47B3E3-F6FB-EA7A-6684-5B23A94FFACD}"/>
            </a:ext>
          </a:extLst>
        </p:cNvPr>
        <p:cNvGrpSpPr/>
        <p:nvPr/>
      </p:nvGrpSpPr>
      <p:grpSpPr>
        <a:xfrm>
          <a:off x="0" y="0"/>
          <a:ext cx="0" cy="0"/>
          <a:chOff x="0" y="0"/>
          <a:chExt cx="0" cy="0"/>
        </a:xfrm>
      </p:grpSpPr>
      <p:sp>
        <p:nvSpPr>
          <p:cNvPr id="11" name="Title 1">
            <a:extLst>
              <a:ext uri="{FF2B5EF4-FFF2-40B4-BE49-F238E27FC236}">
                <a16:creationId xmlns:a16="http://schemas.microsoft.com/office/drawing/2014/main" id="{245B5DDD-EBAF-5E87-975E-7712F4CA5607}"/>
              </a:ext>
            </a:extLst>
          </p:cNvPr>
          <p:cNvSpPr>
            <a:spLocks noGrp="1"/>
          </p:cNvSpPr>
          <p:nvPr>
            <p:ph type="title"/>
          </p:nvPr>
        </p:nvSpPr>
        <p:spPr>
          <a:xfrm>
            <a:off x="877149" y="1097081"/>
            <a:ext cx="6980662" cy="1325563"/>
          </a:xfrm>
        </p:spPr>
        <p:txBody>
          <a:bodyPr/>
          <a:lstStyle/>
          <a:p>
            <a:r>
              <a:rPr lang="en-US" sz="4400" dirty="0" err="1"/>
              <a:t>Terveys</a:t>
            </a:r>
            <a:r>
              <a:rPr lang="en-US" sz="4400" dirty="0"/>
              <a:t>- ja </a:t>
            </a:r>
            <a:r>
              <a:rPr lang="en-US" sz="4400" dirty="0" err="1"/>
              <a:t>hyvinvointialojen</a:t>
            </a:r>
            <a:r>
              <a:rPr lang="en-US" sz="4400" dirty="0"/>
              <a:t> </a:t>
            </a:r>
            <a:r>
              <a:rPr lang="en-US" sz="4400" dirty="0" err="1"/>
              <a:t>opintokokonaisuus</a:t>
            </a:r>
            <a:endParaRPr lang="en-US" sz="4400" dirty="0"/>
          </a:p>
        </p:txBody>
      </p:sp>
      <p:sp>
        <p:nvSpPr>
          <p:cNvPr id="13" name="Subtitle 2">
            <a:extLst>
              <a:ext uri="{FF2B5EF4-FFF2-40B4-BE49-F238E27FC236}">
                <a16:creationId xmlns:a16="http://schemas.microsoft.com/office/drawing/2014/main" id="{AD42CBA3-7F0C-B20D-4257-4E98C497F9A5}"/>
              </a:ext>
            </a:extLst>
          </p:cNvPr>
          <p:cNvSpPr>
            <a:spLocks noGrp="1"/>
          </p:cNvSpPr>
          <p:nvPr>
            <p:ph type="subTitle" idx="1"/>
          </p:nvPr>
        </p:nvSpPr>
        <p:spPr>
          <a:xfrm>
            <a:off x="877149" y="2921553"/>
            <a:ext cx="5841152" cy="648072"/>
          </a:xfrm>
        </p:spPr>
        <p:txBody>
          <a:bodyPr>
            <a:normAutofit fontScale="92500"/>
          </a:bodyPr>
          <a:lstStyle/>
          <a:p>
            <a:r>
              <a:rPr lang="en-US" dirty="0"/>
              <a:t>04B – </a:t>
            </a:r>
            <a:r>
              <a:rPr lang="en-US" dirty="0" err="1"/>
              <a:t>Poikkeamat</a:t>
            </a:r>
            <a:r>
              <a:rPr lang="en-US" dirty="0"/>
              <a:t> ja </a:t>
            </a:r>
            <a:r>
              <a:rPr lang="en-US" dirty="0" err="1"/>
              <a:t>poikkeamien</a:t>
            </a:r>
            <a:r>
              <a:rPr lang="en-US" dirty="0"/>
              <a:t> </a:t>
            </a:r>
            <a:r>
              <a:rPr lang="en-US" dirty="0" err="1"/>
              <a:t>hallinta</a:t>
            </a:r>
            <a:endParaRPr lang="en-US" dirty="0"/>
          </a:p>
        </p:txBody>
      </p:sp>
      <p:sp>
        <p:nvSpPr>
          <p:cNvPr id="15" name="Text Placeholder 3">
            <a:extLst>
              <a:ext uri="{FF2B5EF4-FFF2-40B4-BE49-F238E27FC236}">
                <a16:creationId xmlns:a16="http://schemas.microsoft.com/office/drawing/2014/main" id="{3533A921-C7CA-70DE-CF43-978DDA46780A}"/>
              </a:ext>
            </a:extLst>
          </p:cNvPr>
          <p:cNvSpPr>
            <a:spLocks noGrp="1"/>
          </p:cNvSpPr>
          <p:nvPr>
            <p:ph type="body" idx="10"/>
          </p:nvPr>
        </p:nvSpPr>
        <p:spPr>
          <a:xfrm>
            <a:off x="877149" y="3705783"/>
            <a:ext cx="5840412" cy="1781175"/>
          </a:xfrm>
        </p:spPr>
        <p:txBody>
          <a:bodyPr/>
          <a:lstStyle/>
          <a:p>
            <a:r>
              <a:rPr lang="en-US" dirty="0"/>
              <a:t>© 2025 Ovaska Joonatan – Creative Commons 4.0 (CC BY-SA)</a:t>
            </a:r>
            <a:endParaRPr lang="en-FI" dirty="0"/>
          </a:p>
        </p:txBody>
      </p:sp>
    </p:spTree>
    <p:extLst>
      <p:ext uri="{BB962C8B-B14F-4D97-AF65-F5344CB8AC3E}">
        <p14:creationId xmlns:p14="http://schemas.microsoft.com/office/powerpoint/2010/main" val="2872503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C8236-5725-2929-12CE-CAC1E41D49E0}"/>
            </a:ext>
          </a:extLst>
        </p:cNvPr>
        <p:cNvGrpSpPr/>
        <p:nvPr/>
      </p:nvGrpSpPr>
      <p:grpSpPr>
        <a:xfrm>
          <a:off x="0" y="0"/>
          <a:ext cx="0" cy="0"/>
          <a:chOff x="0" y="0"/>
          <a:chExt cx="0" cy="0"/>
        </a:xfrm>
      </p:grpSpPr>
      <p:sp>
        <p:nvSpPr>
          <p:cNvPr id="3" name="Otsikko 2">
            <a:extLst>
              <a:ext uri="{FF2B5EF4-FFF2-40B4-BE49-F238E27FC236}">
                <a16:creationId xmlns:a16="http://schemas.microsoft.com/office/drawing/2014/main" id="{11F3A4DB-8248-9DCB-DFF3-229D09E8B751}"/>
              </a:ext>
            </a:extLst>
          </p:cNvPr>
          <p:cNvSpPr>
            <a:spLocks noGrp="1"/>
          </p:cNvSpPr>
          <p:nvPr>
            <p:ph type="title"/>
          </p:nvPr>
        </p:nvSpPr>
        <p:spPr>
          <a:xfrm>
            <a:off x="772065" y="906356"/>
            <a:ext cx="10511286" cy="818927"/>
          </a:xfrm>
        </p:spPr>
        <p:txBody>
          <a:bodyPr>
            <a:normAutofit/>
          </a:bodyPr>
          <a:lstStyle/>
          <a:p>
            <a:r>
              <a:rPr lang="fi-FI" sz="5000" dirty="0"/>
              <a:t>Kyberpoikkeamat, käsittely ja reagointi</a:t>
            </a:r>
          </a:p>
        </p:txBody>
      </p:sp>
      <p:sp>
        <p:nvSpPr>
          <p:cNvPr id="9" name="Date Placeholder 2">
            <a:extLst>
              <a:ext uri="{FF2B5EF4-FFF2-40B4-BE49-F238E27FC236}">
                <a16:creationId xmlns:a16="http://schemas.microsoft.com/office/drawing/2014/main" id="{43DF02C9-88C0-4684-3FE9-66E3128C871F}"/>
              </a:ext>
            </a:extLst>
          </p:cNvPr>
          <p:cNvSpPr>
            <a:spLocks noGrp="1"/>
          </p:cNvSpPr>
          <p:nvPr>
            <p:ph type="dt" sz="half" idx="10"/>
          </p:nvPr>
        </p:nvSpPr>
        <p:spPr>
          <a:xfrm>
            <a:off x="766101" y="5926762"/>
            <a:ext cx="1453952" cy="404664"/>
          </a:xfrm>
        </p:spPr>
        <p:txBody>
          <a:bodyPr/>
          <a:lstStyle/>
          <a:p>
            <a:endParaRPr lang="fi-FI"/>
          </a:p>
        </p:txBody>
      </p:sp>
      <p:sp>
        <p:nvSpPr>
          <p:cNvPr id="13" name="Subtitle 4">
            <a:extLst>
              <a:ext uri="{FF2B5EF4-FFF2-40B4-BE49-F238E27FC236}">
                <a16:creationId xmlns:a16="http://schemas.microsoft.com/office/drawing/2014/main" id="{305F96F4-F431-DB98-0784-FE20D5DE90F1}"/>
              </a:ext>
            </a:extLst>
          </p:cNvPr>
          <p:cNvSpPr>
            <a:spLocks noGrp="1"/>
          </p:cNvSpPr>
          <p:nvPr>
            <p:ph type="subTitle" idx="1"/>
          </p:nvPr>
        </p:nvSpPr>
        <p:spPr>
          <a:xfrm>
            <a:off x="772065" y="1738262"/>
            <a:ext cx="10511286" cy="648072"/>
          </a:xfrm>
        </p:spPr>
        <p:txBody>
          <a:bodyPr/>
          <a:lstStyle/>
          <a:p>
            <a:r>
              <a:rPr lang="en-US" dirty="0" err="1"/>
              <a:t>Terminologia</a:t>
            </a:r>
            <a:endParaRPr lang="en-US" dirty="0"/>
          </a:p>
        </p:txBody>
      </p:sp>
      <p:sp>
        <p:nvSpPr>
          <p:cNvPr id="4" name="Tekstin paikkamerkki 3">
            <a:extLst>
              <a:ext uri="{FF2B5EF4-FFF2-40B4-BE49-F238E27FC236}">
                <a16:creationId xmlns:a16="http://schemas.microsoft.com/office/drawing/2014/main" id="{F81A7268-E256-F91E-3E04-B6910F26CD11}"/>
              </a:ext>
            </a:extLst>
          </p:cNvPr>
          <p:cNvSpPr>
            <a:spLocks noGrp="1"/>
          </p:cNvSpPr>
          <p:nvPr>
            <p:ph type="body" idx="12"/>
          </p:nvPr>
        </p:nvSpPr>
        <p:spPr>
          <a:xfrm>
            <a:off x="768550" y="2615212"/>
            <a:ext cx="10514802" cy="3082203"/>
          </a:xfrm>
        </p:spPr>
        <p:txBody>
          <a:bodyPr lIns="91440" tIns="45720" rIns="91440" bIns="45720" anchor="t">
            <a:normAutofit/>
          </a:bodyPr>
          <a:lstStyle/>
          <a:p>
            <a:r>
              <a:rPr lang="fi-FI" sz="2000" b="1" dirty="0"/>
              <a:t>Kyberpoikkeama</a:t>
            </a:r>
            <a:r>
              <a:rPr lang="fi-FI" sz="2000" dirty="0"/>
              <a:t>: Odottamaton tapahtuma, joka vaikuttaa tietojärjestelmien turvallisuuteen.</a:t>
            </a:r>
            <a:endParaRPr lang="fi-FI" sz="2000" dirty="0">
              <a:ea typeface="Calibri"/>
              <a:cs typeface="Calibri"/>
            </a:endParaRPr>
          </a:p>
          <a:p>
            <a:r>
              <a:rPr lang="fi-FI" sz="2000" b="1" dirty="0"/>
              <a:t>Reagointi</a:t>
            </a:r>
            <a:r>
              <a:rPr lang="fi-FI" sz="2000" dirty="0"/>
              <a:t>: Toimenpiteet, joilla vastataan kyberpoikkeamaan.</a:t>
            </a:r>
            <a:endParaRPr lang="fi-FI" sz="2000" dirty="0">
              <a:ea typeface="Calibri"/>
              <a:cs typeface="Calibri"/>
            </a:endParaRPr>
          </a:p>
          <a:p>
            <a:r>
              <a:rPr lang="fi-FI" sz="2000" b="1" dirty="0"/>
              <a:t>Ilmoitusvelvollisuus</a:t>
            </a:r>
            <a:r>
              <a:rPr lang="fi-FI" sz="2000" dirty="0"/>
              <a:t>: Velvollisuus ilmoittaa tietoturvapoikkeamista valvovalle viranomaiselle.</a:t>
            </a:r>
            <a:endParaRPr lang="fi-FI" sz="2000" dirty="0">
              <a:ea typeface="Calibri"/>
              <a:cs typeface="Calibri"/>
            </a:endParaRPr>
          </a:p>
          <a:p>
            <a:r>
              <a:rPr lang="fi-FI" sz="2000" b="1" dirty="0"/>
              <a:t>Sisäinen uhka</a:t>
            </a:r>
            <a:r>
              <a:rPr lang="fi-FI" sz="2000" dirty="0"/>
              <a:t>: Organisaation sisällä oleva henkilö, joka tahattomasti tai tahallisesti aiheuttaa tietoturvariskin.</a:t>
            </a:r>
            <a:endParaRPr lang="fi-FI" sz="2000" dirty="0">
              <a:ea typeface="Calibri"/>
              <a:cs typeface="Calibri"/>
            </a:endParaRPr>
          </a:p>
        </p:txBody>
      </p:sp>
    </p:spTree>
    <p:extLst>
      <p:ext uri="{BB962C8B-B14F-4D97-AF65-F5344CB8AC3E}">
        <p14:creationId xmlns:p14="http://schemas.microsoft.com/office/powerpoint/2010/main" val="7041791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679D8946-1493-4F2D-81FC-84EB9E1D06EE}"/>
              </a:ext>
            </a:extLst>
          </p:cNvPr>
          <p:cNvSpPr>
            <a:spLocks noGrp="1"/>
          </p:cNvSpPr>
          <p:nvPr>
            <p:ph type="title"/>
          </p:nvPr>
        </p:nvSpPr>
        <p:spPr>
          <a:xfrm>
            <a:off x="772065" y="906356"/>
            <a:ext cx="10511286" cy="818927"/>
          </a:xfrm>
        </p:spPr>
        <p:txBody>
          <a:bodyPr>
            <a:normAutofit/>
          </a:bodyPr>
          <a:lstStyle/>
          <a:p>
            <a:r>
              <a:rPr lang="fi-FI" sz="5000" dirty="0"/>
              <a:t>Kyberpoikkeamat, käsittely ja reagointi</a:t>
            </a:r>
          </a:p>
        </p:txBody>
      </p:sp>
      <p:sp>
        <p:nvSpPr>
          <p:cNvPr id="9" name="Date Placeholder 2">
            <a:extLst>
              <a:ext uri="{FF2B5EF4-FFF2-40B4-BE49-F238E27FC236}">
                <a16:creationId xmlns:a16="http://schemas.microsoft.com/office/drawing/2014/main" id="{B14D7388-FF6F-E03B-499E-C2DCD1131EE4}"/>
              </a:ext>
            </a:extLst>
          </p:cNvPr>
          <p:cNvSpPr>
            <a:spLocks noGrp="1"/>
          </p:cNvSpPr>
          <p:nvPr>
            <p:ph type="dt" sz="half" idx="10"/>
          </p:nvPr>
        </p:nvSpPr>
        <p:spPr>
          <a:xfrm>
            <a:off x="766101" y="5926762"/>
            <a:ext cx="1453952" cy="404664"/>
          </a:xfrm>
        </p:spPr>
        <p:txBody>
          <a:bodyPr/>
          <a:lstStyle/>
          <a:p>
            <a:endParaRPr lang="fi-FI"/>
          </a:p>
        </p:txBody>
      </p:sp>
      <p:sp>
        <p:nvSpPr>
          <p:cNvPr id="13" name="Subtitle 4">
            <a:extLst>
              <a:ext uri="{FF2B5EF4-FFF2-40B4-BE49-F238E27FC236}">
                <a16:creationId xmlns:a16="http://schemas.microsoft.com/office/drawing/2014/main" id="{C187AFFB-1FA2-A195-904E-A03C4C55734C}"/>
              </a:ext>
            </a:extLst>
          </p:cNvPr>
          <p:cNvSpPr>
            <a:spLocks noGrp="1"/>
          </p:cNvSpPr>
          <p:nvPr>
            <p:ph type="subTitle" idx="1"/>
          </p:nvPr>
        </p:nvSpPr>
        <p:spPr>
          <a:xfrm>
            <a:off x="772065" y="1738262"/>
            <a:ext cx="10511286" cy="648072"/>
          </a:xfrm>
        </p:spPr>
        <p:txBody>
          <a:bodyPr/>
          <a:lstStyle/>
          <a:p>
            <a:r>
              <a:rPr lang="en-US" dirty="0" err="1"/>
              <a:t>Reagointi</a:t>
            </a:r>
            <a:endParaRPr lang="en-US" dirty="0"/>
          </a:p>
        </p:txBody>
      </p:sp>
      <p:sp>
        <p:nvSpPr>
          <p:cNvPr id="4" name="Tekstin paikkamerkki 3">
            <a:extLst>
              <a:ext uri="{FF2B5EF4-FFF2-40B4-BE49-F238E27FC236}">
                <a16:creationId xmlns:a16="http://schemas.microsoft.com/office/drawing/2014/main" id="{AC350C26-943B-4AE4-BB52-1A4B6FD573A5}"/>
              </a:ext>
            </a:extLst>
          </p:cNvPr>
          <p:cNvSpPr>
            <a:spLocks noGrp="1"/>
          </p:cNvSpPr>
          <p:nvPr>
            <p:ph type="body" idx="12"/>
          </p:nvPr>
        </p:nvSpPr>
        <p:spPr>
          <a:xfrm>
            <a:off x="768550" y="2615212"/>
            <a:ext cx="10514802" cy="3082203"/>
          </a:xfrm>
        </p:spPr>
        <p:txBody>
          <a:bodyPr anchor="t">
            <a:normAutofit/>
          </a:bodyPr>
          <a:lstStyle/>
          <a:p>
            <a:r>
              <a:rPr lang="fi-FI" sz="1800" b="1" dirty="0"/>
              <a:t>Velvoitteet</a:t>
            </a:r>
            <a:r>
              <a:rPr lang="fi-FI" sz="1800" dirty="0"/>
              <a:t>: Kyberhäiriöiden hallinta, analysointi, dokumentointi ja raportointi ovat tärkeitä velvoitteita.</a:t>
            </a:r>
          </a:p>
          <a:p>
            <a:r>
              <a:rPr lang="fi-FI" sz="1800" b="1" dirty="0"/>
              <a:t>Poikkeamien käsittely</a:t>
            </a:r>
            <a:r>
              <a:rPr lang="fi-FI" sz="1800" dirty="0"/>
              <a:t>: Poikkeamat tulee käsitellä turvallisuuden ja toimintavarmuuden palauttamiseksi.</a:t>
            </a:r>
          </a:p>
          <a:p>
            <a:r>
              <a:rPr lang="fi-FI" sz="1800" b="1" dirty="0"/>
              <a:t>Dokumentointi</a:t>
            </a:r>
            <a:r>
              <a:rPr lang="fi-FI" sz="1800" dirty="0"/>
              <a:t>: On oltava menettelyt toiminnan jatkuvuuden ja häiriötilanteista palautumisen osalta.</a:t>
            </a:r>
          </a:p>
          <a:p>
            <a:r>
              <a:rPr lang="fi-FI" sz="1800" b="1" dirty="0"/>
              <a:t>Haitallisen liikenteen estäminen</a:t>
            </a:r>
            <a:r>
              <a:rPr lang="fi-FI" sz="1800" dirty="0"/>
              <a:t>: Haitallinen tekninen liikenne viestintäverkossa tulee kyetä havaitsemaan ja estämään.</a:t>
            </a:r>
          </a:p>
          <a:p>
            <a:r>
              <a:rPr lang="fi-FI" sz="1800" b="1" dirty="0"/>
              <a:t>Varmuuskopiointi</a:t>
            </a:r>
            <a:r>
              <a:rPr lang="fi-FI" sz="1800" dirty="0"/>
              <a:t>: Toimijan on määritettävä varmuuskopioinnin käytänteet.</a:t>
            </a:r>
          </a:p>
          <a:p>
            <a:r>
              <a:rPr lang="fi-FI" sz="1800" b="1" dirty="0"/>
              <a:t>Ilmoitusvelvollisuus</a:t>
            </a:r>
            <a:r>
              <a:rPr lang="fi-FI" sz="1800" dirty="0"/>
              <a:t>: Toimijan on toimitettava valvovalle viranomaiselle ilmoitukset tietoturvapoikkeamista.</a:t>
            </a:r>
          </a:p>
          <a:p>
            <a:endParaRPr lang="fi-FI" sz="1800" dirty="0"/>
          </a:p>
        </p:txBody>
      </p:sp>
      <p:sp>
        <p:nvSpPr>
          <p:cNvPr id="2" name="TextBox 1">
            <a:extLst>
              <a:ext uri="{FF2B5EF4-FFF2-40B4-BE49-F238E27FC236}">
                <a16:creationId xmlns:a16="http://schemas.microsoft.com/office/drawing/2014/main" id="{FBFA7877-04D2-CF56-BCCC-6C96242A6AE6}"/>
              </a:ext>
            </a:extLst>
          </p:cNvPr>
          <p:cNvSpPr txBox="1"/>
          <p:nvPr/>
        </p:nvSpPr>
        <p:spPr>
          <a:xfrm>
            <a:off x="1539378" y="5953269"/>
            <a:ext cx="10751736" cy="307777"/>
          </a:xfrm>
          <a:prstGeom prst="rect">
            <a:avLst/>
          </a:prstGeom>
          <a:noFill/>
        </p:spPr>
        <p:txBody>
          <a:bodyPr wrap="square" lIns="91440" tIns="45720" rIns="91440" bIns="45720" rtlCol="0" anchor="t">
            <a:spAutoFit/>
          </a:bodyPr>
          <a:lstStyle/>
          <a:p>
            <a:r>
              <a:rPr lang="en-US" sz="1400" dirty="0"/>
              <a:t>Lähde: </a:t>
            </a:r>
            <a:r>
              <a:rPr lang="en-US" sz="1400" dirty="0">
                <a:hlinkClick r:id="rId3"/>
              </a:rPr>
              <a:t>https://www.fisc.fi/sites/fisc/files/inline-files/KYBERALA_NIS2_OPAS_0.9_BETA.pdf</a:t>
            </a:r>
            <a:r>
              <a:rPr lang="en-US" sz="1400" dirty="0"/>
              <a:t>, </a:t>
            </a:r>
            <a:r>
              <a:rPr lang="en-US" sz="1400" err="1"/>
              <a:t>viitattu</a:t>
            </a:r>
            <a:r>
              <a:rPr lang="en-US" sz="1400" dirty="0"/>
              <a:t> 11.11.2024</a:t>
            </a:r>
            <a:endParaRPr lang="en-FI" sz="1400" dirty="0"/>
          </a:p>
        </p:txBody>
      </p:sp>
      <p:sp>
        <p:nvSpPr>
          <p:cNvPr id="5" name="TextBox 4">
            <a:extLst>
              <a:ext uri="{FF2B5EF4-FFF2-40B4-BE49-F238E27FC236}">
                <a16:creationId xmlns:a16="http://schemas.microsoft.com/office/drawing/2014/main" id="{74C6E10E-BDDD-B50A-BD96-E1AB0BDFEDF7}"/>
              </a:ext>
            </a:extLst>
          </p:cNvPr>
          <p:cNvSpPr txBox="1"/>
          <p:nvPr/>
        </p:nvSpPr>
        <p:spPr>
          <a:xfrm>
            <a:off x="575845" y="5320427"/>
            <a:ext cx="9418308" cy="369332"/>
          </a:xfrm>
          <a:prstGeom prst="rect">
            <a:avLst/>
          </a:prstGeom>
          <a:noFill/>
        </p:spPr>
        <p:txBody>
          <a:bodyPr wrap="square" rtlCol="0">
            <a:spAutoFit/>
          </a:bodyPr>
          <a:lstStyle/>
          <a:p>
            <a:r>
              <a:rPr lang="en-US" dirty="0"/>
              <a:t>* </a:t>
            </a:r>
            <a:r>
              <a:rPr lang="en-US" dirty="0" err="1"/>
              <a:t>Tämä</a:t>
            </a:r>
            <a:r>
              <a:rPr lang="en-US" dirty="0"/>
              <a:t> </a:t>
            </a:r>
            <a:r>
              <a:rPr lang="en-US" dirty="0" err="1"/>
              <a:t>velvoittaa</a:t>
            </a:r>
            <a:r>
              <a:rPr lang="en-US" dirty="0"/>
              <a:t> </a:t>
            </a:r>
            <a:r>
              <a:rPr lang="en-US" dirty="0" err="1"/>
              <a:t>organisaatiota</a:t>
            </a:r>
            <a:r>
              <a:rPr lang="en-US" dirty="0"/>
              <a:t> </a:t>
            </a:r>
            <a:r>
              <a:rPr lang="en-US" dirty="0" err="1"/>
              <a:t>kokonaisuutena</a:t>
            </a:r>
            <a:r>
              <a:rPr lang="en-US" dirty="0"/>
              <a:t>, </a:t>
            </a:r>
            <a:r>
              <a:rPr lang="en-US" dirty="0" err="1"/>
              <a:t>ei</a:t>
            </a:r>
            <a:r>
              <a:rPr lang="en-US" dirty="0"/>
              <a:t> </a:t>
            </a:r>
            <a:r>
              <a:rPr lang="en-US" dirty="0" err="1"/>
              <a:t>ainoastaan</a:t>
            </a:r>
            <a:r>
              <a:rPr lang="en-US" dirty="0"/>
              <a:t> </a:t>
            </a:r>
            <a:r>
              <a:rPr lang="en-US" dirty="0" err="1"/>
              <a:t>rivityöntekijää</a:t>
            </a:r>
            <a:endParaRPr lang="en-FI" dirty="0"/>
          </a:p>
        </p:txBody>
      </p:sp>
    </p:spTree>
    <p:extLst>
      <p:ext uri="{BB962C8B-B14F-4D97-AF65-F5344CB8AC3E}">
        <p14:creationId xmlns:p14="http://schemas.microsoft.com/office/powerpoint/2010/main" val="2459441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679D8946-1493-4F2D-81FC-84EB9E1D06EE}"/>
              </a:ext>
            </a:extLst>
          </p:cNvPr>
          <p:cNvSpPr>
            <a:spLocks noGrp="1"/>
          </p:cNvSpPr>
          <p:nvPr>
            <p:ph type="title"/>
          </p:nvPr>
        </p:nvSpPr>
        <p:spPr>
          <a:xfrm>
            <a:off x="772065" y="548447"/>
            <a:ext cx="10511286" cy="818927"/>
          </a:xfrm>
        </p:spPr>
        <p:txBody>
          <a:bodyPr>
            <a:normAutofit/>
          </a:bodyPr>
          <a:lstStyle/>
          <a:p>
            <a:r>
              <a:rPr lang="fi-FI" sz="5000" dirty="0"/>
              <a:t>Kyberpoikkeamat, käsittely ja reagointi</a:t>
            </a:r>
          </a:p>
        </p:txBody>
      </p:sp>
      <p:sp>
        <p:nvSpPr>
          <p:cNvPr id="9" name="Date Placeholder 2">
            <a:extLst>
              <a:ext uri="{FF2B5EF4-FFF2-40B4-BE49-F238E27FC236}">
                <a16:creationId xmlns:a16="http://schemas.microsoft.com/office/drawing/2014/main" id="{B14D7388-FF6F-E03B-499E-C2DCD1131EE4}"/>
              </a:ext>
            </a:extLst>
          </p:cNvPr>
          <p:cNvSpPr>
            <a:spLocks noGrp="1"/>
          </p:cNvSpPr>
          <p:nvPr>
            <p:ph type="dt" sz="half" idx="10"/>
          </p:nvPr>
        </p:nvSpPr>
        <p:spPr>
          <a:xfrm>
            <a:off x="766101" y="5926762"/>
            <a:ext cx="1453952" cy="404664"/>
          </a:xfrm>
        </p:spPr>
        <p:txBody>
          <a:bodyPr/>
          <a:lstStyle/>
          <a:p>
            <a:endParaRPr lang="fi-FI"/>
          </a:p>
        </p:txBody>
      </p:sp>
      <p:sp>
        <p:nvSpPr>
          <p:cNvPr id="13" name="Subtitle 4">
            <a:extLst>
              <a:ext uri="{FF2B5EF4-FFF2-40B4-BE49-F238E27FC236}">
                <a16:creationId xmlns:a16="http://schemas.microsoft.com/office/drawing/2014/main" id="{C187AFFB-1FA2-A195-904E-A03C4C55734C}"/>
              </a:ext>
            </a:extLst>
          </p:cNvPr>
          <p:cNvSpPr>
            <a:spLocks noGrp="1"/>
          </p:cNvSpPr>
          <p:nvPr>
            <p:ph type="subTitle" idx="1"/>
          </p:nvPr>
        </p:nvSpPr>
        <p:spPr>
          <a:xfrm>
            <a:off x="772065" y="1391898"/>
            <a:ext cx="10511286" cy="648072"/>
          </a:xfrm>
        </p:spPr>
        <p:txBody>
          <a:bodyPr/>
          <a:lstStyle/>
          <a:p>
            <a:r>
              <a:rPr lang="en-US" dirty="0" err="1"/>
              <a:t>Tietoturvapoikkeamia</a:t>
            </a:r>
            <a:r>
              <a:rPr lang="en-US" dirty="0"/>
              <a:t> – </a:t>
            </a:r>
            <a:r>
              <a:rPr lang="en-US" dirty="0" err="1"/>
              <a:t>Microsoftin</a:t>
            </a:r>
            <a:r>
              <a:rPr lang="en-US" dirty="0"/>
              <a:t> </a:t>
            </a:r>
            <a:r>
              <a:rPr lang="en-US" dirty="0" err="1"/>
              <a:t>esimerkit</a:t>
            </a:r>
            <a:endParaRPr lang="en-US" dirty="0"/>
          </a:p>
        </p:txBody>
      </p:sp>
      <p:sp>
        <p:nvSpPr>
          <p:cNvPr id="4" name="Tekstin paikkamerkki 3">
            <a:extLst>
              <a:ext uri="{FF2B5EF4-FFF2-40B4-BE49-F238E27FC236}">
                <a16:creationId xmlns:a16="http://schemas.microsoft.com/office/drawing/2014/main" id="{AC350C26-943B-4AE4-BB52-1A4B6FD573A5}"/>
              </a:ext>
            </a:extLst>
          </p:cNvPr>
          <p:cNvSpPr>
            <a:spLocks noGrp="1"/>
          </p:cNvSpPr>
          <p:nvPr>
            <p:ph type="body" idx="12"/>
          </p:nvPr>
        </p:nvSpPr>
        <p:spPr>
          <a:xfrm>
            <a:off x="780095" y="2164940"/>
            <a:ext cx="10503257" cy="3532475"/>
          </a:xfrm>
        </p:spPr>
        <p:txBody>
          <a:bodyPr lIns="91440" tIns="45720" rIns="91440" bIns="45720" anchor="t">
            <a:noAutofit/>
          </a:bodyPr>
          <a:lstStyle/>
          <a:p>
            <a:pPr>
              <a:buFont typeface="+mj-lt"/>
              <a:buAutoNum type="arabicPeriod"/>
            </a:pPr>
            <a:r>
              <a:rPr lang="fi-FI" sz="1600" b="1" dirty="0"/>
              <a:t>Tietojenkalastelu:</a:t>
            </a:r>
            <a:r>
              <a:rPr lang="fi-FI" sz="1600" dirty="0"/>
              <a:t> Sosiaalisen manipuloinnin hyökkäys, jossa hyökkääjä tekeytyy luotettavaksi tahoksi saadakseen uhrin lataamaan haittaohjelman tai antamaan salasanansa.</a:t>
            </a:r>
            <a:endParaRPr lang="fi-FI" sz="1600" dirty="0">
              <a:ea typeface="Calibri"/>
              <a:cs typeface="Calibri"/>
            </a:endParaRPr>
          </a:p>
          <a:p>
            <a:pPr>
              <a:buFont typeface="+mj-lt"/>
              <a:buAutoNum type="arabicPeriod"/>
            </a:pPr>
            <a:r>
              <a:rPr lang="fi-FI" sz="1600" b="1" dirty="0"/>
              <a:t>Haittaohjelma:</a:t>
            </a:r>
            <a:r>
              <a:rPr lang="fi-FI" sz="1600" dirty="0"/>
              <a:t> Haittaohjelma, joka on suunniteltu vahingoittamaan tietojärjestelmää tai varastamaan tietoja.</a:t>
            </a:r>
            <a:endParaRPr lang="fi-FI" sz="1600" dirty="0">
              <a:ea typeface="Calibri"/>
              <a:cs typeface="Calibri"/>
            </a:endParaRPr>
          </a:p>
          <a:p>
            <a:pPr>
              <a:buFont typeface="+mj-lt"/>
              <a:buAutoNum type="arabicPeriod"/>
            </a:pPr>
            <a:r>
              <a:rPr lang="fi-FI" sz="1600" b="1" dirty="0"/>
              <a:t>Kiristyshaittaohjelma:</a:t>
            </a:r>
            <a:r>
              <a:rPr lang="fi-FI" sz="1600" dirty="0"/>
              <a:t> Hyökkäys, jossa haittaohjelma salaa kriittiset tiedot ja vaatii lunnaita niiden palauttamiseksi.</a:t>
            </a:r>
            <a:endParaRPr lang="fi-FI" sz="1600" dirty="0">
              <a:ea typeface="Calibri"/>
              <a:cs typeface="Calibri"/>
            </a:endParaRPr>
          </a:p>
          <a:p>
            <a:pPr>
              <a:buFont typeface="+mj-lt"/>
              <a:buAutoNum type="arabicPeriod"/>
            </a:pPr>
            <a:r>
              <a:rPr lang="fi-FI" sz="1600" b="1" dirty="0"/>
              <a:t>Palvelunestohyökkäys - </a:t>
            </a:r>
            <a:r>
              <a:rPr lang="fi-FI" sz="1600" b="1" err="1"/>
              <a:t>Denial</a:t>
            </a:r>
            <a:r>
              <a:rPr lang="fi-FI" sz="1600" b="1" dirty="0"/>
              <a:t> of Service (</a:t>
            </a:r>
            <a:r>
              <a:rPr lang="fi-FI" sz="1600" b="1" err="1"/>
              <a:t>DDoS</a:t>
            </a:r>
            <a:r>
              <a:rPr lang="fi-FI" sz="1600" b="1" dirty="0"/>
              <a:t>):</a:t>
            </a:r>
            <a:r>
              <a:rPr lang="fi-FI" sz="1600" dirty="0"/>
              <a:t> Hyökkäys, jossa verkkoa tai järjestelmää kuormitetaan liikenteellä, kunnes se hidastuu tai kaatuu.</a:t>
            </a:r>
            <a:endParaRPr lang="fi-FI" sz="1600" dirty="0">
              <a:ea typeface="Calibri"/>
              <a:cs typeface="Calibri"/>
            </a:endParaRPr>
          </a:p>
          <a:p>
            <a:pPr>
              <a:buFont typeface="+mj-lt"/>
              <a:buAutoNum type="arabicPeriod"/>
            </a:pPr>
            <a:r>
              <a:rPr lang="fi-FI" sz="1600" b="1" dirty="0"/>
              <a:t>Viestinnän manipulointi - Man in </a:t>
            </a:r>
            <a:r>
              <a:rPr lang="fi-FI" sz="1600" b="1" err="1"/>
              <a:t>the</a:t>
            </a:r>
            <a:r>
              <a:rPr lang="fi-FI" sz="1600" b="1" dirty="0"/>
              <a:t> </a:t>
            </a:r>
            <a:r>
              <a:rPr lang="fi-FI" sz="1600" b="1" err="1"/>
              <a:t>Middle</a:t>
            </a:r>
            <a:r>
              <a:rPr lang="fi-FI" sz="1600" b="1" dirty="0"/>
              <a:t>:</a:t>
            </a:r>
            <a:r>
              <a:rPr lang="fi-FI" sz="1600" dirty="0"/>
              <a:t> Hyökkääjä asettuu kahden osapuolen väliseen viestintään varastaakseen tai muokatakseen tietoja.</a:t>
            </a:r>
            <a:endParaRPr lang="fi-FI" sz="1600" dirty="0">
              <a:ea typeface="Calibri"/>
              <a:cs typeface="Calibri"/>
            </a:endParaRPr>
          </a:p>
          <a:p>
            <a:pPr>
              <a:buFont typeface="+mj-lt"/>
              <a:buAutoNum type="arabicPeriod"/>
            </a:pPr>
            <a:r>
              <a:rPr lang="fi-FI" sz="1600" b="1" dirty="0"/>
              <a:t>Sisäinen uhka:</a:t>
            </a:r>
            <a:r>
              <a:rPr lang="fi-FI" sz="1600" dirty="0"/>
              <a:t> Sisäpiirin uhka, jossa organisaation sisällä oleva henkilö vuotaa tietoja tahattomasti tai tahallisesti.</a:t>
            </a:r>
            <a:endParaRPr lang="fi-FI" sz="1600" dirty="0">
              <a:ea typeface="Calibri"/>
              <a:cs typeface="Calibri"/>
            </a:endParaRPr>
          </a:p>
          <a:p>
            <a:pPr>
              <a:buFont typeface="+mj-lt"/>
              <a:buAutoNum type="arabicPeriod"/>
            </a:pPr>
            <a:r>
              <a:rPr lang="fi-FI" sz="1600" b="1" dirty="0"/>
              <a:t>Luvaton pääsy:</a:t>
            </a:r>
            <a:r>
              <a:rPr lang="fi-FI" sz="1600" dirty="0"/>
              <a:t> Tietomurto, joka alkaa varastetuilla käyttäjätunnuksilla ja johtaa haittaohjelmien asentamiseen tai tietojen varastamiseen.</a:t>
            </a:r>
            <a:endParaRPr lang="fi-FI" sz="1600" dirty="0">
              <a:ea typeface="Calibri"/>
              <a:cs typeface="Calibri"/>
            </a:endParaRPr>
          </a:p>
        </p:txBody>
      </p:sp>
      <p:sp>
        <p:nvSpPr>
          <p:cNvPr id="2" name="TextBox 1">
            <a:extLst>
              <a:ext uri="{FF2B5EF4-FFF2-40B4-BE49-F238E27FC236}">
                <a16:creationId xmlns:a16="http://schemas.microsoft.com/office/drawing/2014/main" id="{FBFA7877-04D2-CF56-BCCC-6C96242A6AE6}"/>
              </a:ext>
            </a:extLst>
          </p:cNvPr>
          <p:cNvSpPr txBox="1"/>
          <p:nvPr/>
        </p:nvSpPr>
        <p:spPr>
          <a:xfrm>
            <a:off x="777377" y="5687723"/>
            <a:ext cx="11435024" cy="307777"/>
          </a:xfrm>
          <a:prstGeom prst="rect">
            <a:avLst/>
          </a:prstGeom>
          <a:noFill/>
        </p:spPr>
        <p:txBody>
          <a:bodyPr wrap="square" lIns="91440" tIns="45720" rIns="91440" bIns="45720" rtlCol="0" anchor="t">
            <a:spAutoFit/>
          </a:bodyPr>
          <a:lstStyle/>
          <a:p>
            <a:r>
              <a:rPr lang="en-US" sz="1400" dirty="0"/>
              <a:t>Lähde: </a:t>
            </a:r>
            <a:r>
              <a:rPr lang="en-US" sz="1400" dirty="0">
                <a:hlinkClick r:id="rId3"/>
              </a:rPr>
              <a:t>https://www.microsoft.com/en-us/security/business/security-101/what-is-incident-response</a:t>
            </a:r>
            <a:r>
              <a:rPr lang="en-US" sz="1400" dirty="0"/>
              <a:t>, </a:t>
            </a:r>
            <a:r>
              <a:rPr lang="en-US" sz="1400" err="1"/>
              <a:t>viitattu</a:t>
            </a:r>
            <a:r>
              <a:rPr lang="en-US" sz="1400" dirty="0"/>
              <a:t> 11.11.2024</a:t>
            </a:r>
            <a:endParaRPr lang="en-FI" sz="1400" dirty="0"/>
          </a:p>
        </p:txBody>
      </p:sp>
    </p:spTree>
    <p:extLst>
      <p:ext uri="{BB962C8B-B14F-4D97-AF65-F5344CB8AC3E}">
        <p14:creationId xmlns:p14="http://schemas.microsoft.com/office/powerpoint/2010/main" val="30079427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679D8946-1493-4F2D-81FC-84EB9E1D06EE}"/>
              </a:ext>
            </a:extLst>
          </p:cNvPr>
          <p:cNvSpPr>
            <a:spLocks noGrp="1"/>
          </p:cNvSpPr>
          <p:nvPr>
            <p:ph type="title"/>
          </p:nvPr>
        </p:nvSpPr>
        <p:spPr>
          <a:xfrm>
            <a:off x="772065" y="513811"/>
            <a:ext cx="10511286" cy="818927"/>
          </a:xfrm>
        </p:spPr>
        <p:txBody>
          <a:bodyPr>
            <a:normAutofit/>
          </a:bodyPr>
          <a:lstStyle/>
          <a:p>
            <a:r>
              <a:rPr lang="fi-FI" sz="5000" dirty="0"/>
              <a:t>Kyberpoikkeamat, käsittely ja reagointi</a:t>
            </a:r>
          </a:p>
        </p:txBody>
      </p:sp>
      <p:sp>
        <p:nvSpPr>
          <p:cNvPr id="9" name="Date Placeholder 2">
            <a:extLst>
              <a:ext uri="{FF2B5EF4-FFF2-40B4-BE49-F238E27FC236}">
                <a16:creationId xmlns:a16="http://schemas.microsoft.com/office/drawing/2014/main" id="{B14D7388-FF6F-E03B-499E-C2DCD1131EE4}"/>
              </a:ext>
            </a:extLst>
          </p:cNvPr>
          <p:cNvSpPr>
            <a:spLocks noGrp="1"/>
          </p:cNvSpPr>
          <p:nvPr>
            <p:ph type="dt" sz="half" idx="10"/>
          </p:nvPr>
        </p:nvSpPr>
        <p:spPr>
          <a:xfrm>
            <a:off x="766101" y="5926762"/>
            <a:ext cx="1453952" cy="404664"/>
          </a:xfrm>
        </p:spPr>
        <p:txBody>
          <a:bodyPr/>
          <a:lstStyle/>
          <a:p>
            <a:endParaRPr lang="fi-FI"/>
          </a:p>
        </p:txBody>
      </p:sp>
      <p:sp>
        <p:nvSpPr>
          <p:cNvPr id="13" name="Subtitle 4">
            <a:extLst>
              <a:ext uri="{FF2B5EF4-FFF2-40B4-BE49-F238E27FC236}">
                <a16:creationId xmlns:a16="http://schemas.microsoft.com/office/drawing/2014/main" id="{C187AFFB-1FA2-A195-904E-A03C4C55734C}"/>
              </a:ext>
            </a:extLst>
          </p:cNvPr>
          <p:cNvSpPr>
            <a:spLocks noGrp="1"/>
          </p:cNvSpPr>
          <p:nvPr>
            <p:ph type="subTitle" idx="1"/>
          </p:nvPr>
        </p:nvSpPr>
        <p:spPr>
          <a:xfrm>
            <a:off x="772065" y="1391898"/>
            <a:ext cx="10511286" cy="648072"/>
          </a:xfrm>
        </p:spPr>
        <p:txBody>
          <a:bodyPr/>
          <a:lstStyle/>
          <a:p>
            <a:r>
              <a:rPr lang="en-US" dirty="0" err="1"/>
              <a:t>Roolit</a:t>
            </a:r>
            <a:r>
              <a:rPr lang="en-US" dirty="0"/>
              <a:t> ja </a:t>
            </a:r>
            <a:r>
              <a:rPr lang="en-US" dirty="0" err="1"/>
              <a:t>vastuut</a:t>
            </a:r>
            <a:endParaRPr lang="en-US" dirty="0"/>
          </a:p>
        </p:txBody>
      </p:sp>
      <p:sp>
        <p:nvSpPr>
          <p:cNvPr id="4" name="Tekstin paikkamerkki 3">
            <a:extLst>
              <a:ext uri="{FF2B5EF4-FFF2-40B4-BE49-F238E27FC236}">
                <a16:creationId xmlns:a16="http://schemas.microsoft.com/office/drawing/2014/main" id="{AC350C26-943B-4AE4-BB52-1A4B6FD573A5}"/>
              </a:ext>
            </a:extLst>
          </p:cNvPr>
          <p:cNvSpPr>
            <a:spLocks noGrp="1"/>
          </p:cNvSpPr>
          <p:nvPr>
            <p:ph type="body" idx="12"/>
          </p:nvPr>
        </p:nvSpPr>
        <p:spPr>
          <a:xfrm>
            <a:off x="768550" y="2222667"/>
            <a:ext cx="3663847" cy="3082203"/>
          </a:xfrm>
        </p:spPr>
        <p:txBody>
          <a:bodyPr lIns="91440" tIns="45720" rIns="91440" bIns="45720" anchor="t">
            <a:normAutofit fontScale="92500" lnSpcReduction="10000"/>
          </a:bodyPr>
          <a:lstStyle/>
          <a:p>
            <a:r>
              <a:rPr lang="fi-FI" sz="1800" dirty="0"/>
              <a:t>Tässä on esimerkki rooleista ja vastuutaulukosta poikkeamia varten.</a:t>
            </a:r>
          </a:p>
          <a:p>
            <a:r>
              <a:rPr lang="fi-FI" sz="1800" dirty="0"/>
              <a:t>Joissain yrityksissä saattaa olla eri tiimejä jonne ilmoitetaan tapahtumia.</a:t>
            </a:r>
            <a:endParaRPr lang="fi-FI" sz="1800" dirty="0">
              <a:ea typeface="Calibri"/>
              <a:cs typeface="Calibri"/>
            </a:endParaRPr>
          </a:p>
          <a:p>
            <a:r>
              <a:rPr lang="fi-FI" sz="1800" dirty="0"/>
              <a:t>Useimmiten tietoturvavalvomo (SOC).</a:t>
            </a:r>
            <a:endParaRPr lang="fi-FI" sz="1800" dirty="0">
              <a:ea typeface="Calibri"/>
              <a:cs typeface="Calibri"/>
            </a:endParaRPr>
          </a:p>
          <a:p>
            <a:r>
              <a:rPr lang="fi-FI" sz="1800" dirty="0"/>
              <a:t>Kybertiimille, on usein saatavilla puhelinnumero, sähköpostiosoite, ja/tai jokin portaali esim. </a:t>
            </a:r>
            <a:r>
              <a:rPr lang="fi-FI" sz="1800" dirty="0" err="1"/>
              <a:t>tiketöinti</a:t>
            </a:r>
            <a:r>
              <a:rPr lang="fi-FI" sz="1800" dirty="0"/>
              <a:t> järjestelmä.</a:t>
            </a:r>
            <a:endParaRPr lang="fi-FI" sz="1800" dirty="0">
              <a:ea typeface="Calibri"/>
              <a:cs typeface="Calibri"/>
            </a:endParaRPr>
          </a:p>
        </p:txBody>
      </p:sp>
      <p:sp>
        <p:nvSpPr>
          <p:cNvPr id="2" name="TextBox 1">
            <a:extLst>
              <a:ext uri="{FF2B5EF4-FFF2-40B4-BE49-F238E27FC236}">
                <a16:creationId xmlns:a16="http://schemas.microsoft.com/office/drawing/2014/main" id="{FBFA7877-04D2-CF56-BCCC-6C96242A6AE6}"/>
              </a:ext>
            </a:extLst>
          </p:cNvPr>
          <p:cNvSpPr txBox="1"/>
          <p:nvPr/>
        </p:nvSpPr>
        <p:spPr>
          <a:xfrm>
            <a:off x="1435468" y="6045632"/>
            <a:ext cx="10751736" cy="307777"/>
          </a:xfrm>
          <a:prstGeom prst="rect">
            <a:avLst/>
          </a:prstGeom>
          <a:noFill/>
        </p:spPr>
        <p:txBody>
          <a:bodyPr wrap="square" lIns="91440" tIns="45720" rIns="91440" bIns="45720" rtlCol="0" anchor="t">
            <a:spAutoFit/>
          </a:bodyPr>
          <a:lstStyle/>
          <a:p>
            <a:r>
              <a:rPr lang="en-US" sz="1400" dirty="0"/>
              <a:t>Lähde: </a:t>
            </a:r>
            <a:r>
              <a:rPr lang="en-US" sz="1400" dirty="0">
                <a:hlinkClick r:id="rId3"/>
              </a:rPr>
              <a:t>https://healthsectorcouncil.org/wp-content/uploads/2023/07/HIC-CHIRP-FINAL_1.pdf</a:t>
            </a:r>
            <a:r>
              <a:rPr lang="en-US" sz="1400" dirty="0"/>
              <a:t>, </a:t>
            </a:r>
            <a:r>
              <a:rPr lang="en-US" sz="1400" err="1"/>
              <a:t>viitattu</a:t>
            </a:r>
            <a:r>
              <a:rPr lang="en-US" sz="1400" dirty="0"/>
              <a:t> 11.11.2024</a:t>
            </a:r>
            <a:endParaRPr lang="en-FI" sz="1400" dirty="0"/>
          </a:p>
        </p:txBody>
      </p:sp>
      <p:graphicFrame>
        <p:nvGraphicFramePr>
          <p:cNvPr id="5" name="Table 4">
            <a:extLst>
              <a:ext uri="{FF2B5EF4-FFF2-40B4-BE49-F238E27FC236}">
                <a16:creationId xmlns:a16="http://schemas.microsoft.com/office/drawing/2014/main" id="{7C3DF4B0-DA1C-E8DC-1EC3-6ACF916F1370}"/>
              </a:ext>
            </a:extLst>
          </p:cNvPr>
          <p:cNvGraphicFramePr>
            <a:graphicFrameLocks noGrp="1"/>
          </p:cNvGraphicFramePr>
          <p:nvPr>
            <p:extLst>
              <p:ext uri="{D42A27DB-BD31-4B8C-83A1-F6EECF244321}">
                <p14:modId xmlns:p14="http://schemas.microsoft.com/office/powerpoint/2010/main" val="1766238451"/>
              </p:ext>
            </p:extLst>
          </p:nvPr>
        </p:nvGraphicFramePr>
        <p:xfrm>
          <a:off x="4707636" y="1971153"/>
          <a:ext cx="6712299" cy="3754120"/>
        </p:xfrm>
        <a:graphic>
          <a:graphicData uri="http://schemas.openxmlformats.org/drawingml/2006/table">
            <a:tbl>
              <a:tblPr firstRow="1" bandRow="1">
                <a:tableStyleId>{7DF18680-E054-41AD-8BC1-D1AEF772440D}</a:tableStyleId>
              </a:tblPr>
              <a:tblGrid>
                <a:gridCol w="2019719">
                  <a:extLst>
                    <a:ext uri="{9D8B030D-6E8A-4147-A177-3AD203B41FA5}">
                      <a16:colId xmlns:a16="http://schemas.microsoft.com/office/drawing/2014/main" val="2102034544"/>
                    </a:ext>
                  </a:extLst>
                </a:gridCol>
                <a:gridCol w="4692580">
                  <a:extLst>
                    <a:ext uri="{9D8B030D-6E8A-4147-A177-3AD203B41FA5}">
                      <a16:colId xmlns:a16="http://schemas.microsoft.com/office/drawing/2014/main" val="842778585"/>
                    </a:ext>
                  </a:extLst>
                </a:gridCol>
              </a:tblGrid>
              <a:tr h="370840">
                <a:tc>
                  <a:txBody>
                    <a:bodyPr/>
                    <a:lstStyle/>
                    <a:p>
                      <a:r>
                        <a:rPr lang="en-US" dirty="0"/>
                        <a:t>Nimi</a:t>
                      </a:r>
                      <a:endParaRPr lang="en-FI" dirty="0"/>
                    </a:p>
                  </a:txBody>
                  <a:tcPr/>
                </a:tc>
                <a:tc>
                  <a:txBody>
                    <a:bodyPr/>
                    <a:lstStyle/>
                    <a:p>
                      <a:r>
                        <a:rPr lang="en-US" dirty="0" err="1"/>
                        <a:t>Vastuu</a:t>
                      </a:r>
                      <a:endParaRPr lang="en-FI" dirty="0"/>
                    </a:p>
                  </a:txBody>
                  <a:tcPr/>
                </a:tc>
                <a:extLst>
                  <a:ext uri="{0D108BD9-81ED-4DB2-BD59-A6C34878D82A}">
                    <a16:rowId xmlns:a16="http://schemas.microsoft.com/office/drawing/2014/main" val="2525351464"/>
                  </a:ext>
                </a:extLst>
              </a:tr>
              <a:tr h="370840">
                <a:tc>
                  <a:txBody>
                    <a:bodyPr/>
                    <a:lstStyle/>
                    <a:p>
                      <a:r>
                        <a:rPr lang="en-US" dirty="0"/>
                        <a:t>Koko </a:t>
                      </a:r>
                      <a:r>
                        <a:rPr lang="en-US" dirty="0" err="1"/>
                        <a:t>työvoima</a:t>
                      </a:r>
                      <a:endParaRPr lang="en-FI" dirty="0"/>
                    </a:p>
                  </a:txBody>
                  <a:tcPr/>
                </a:tc>
                <a:tc>
                  <a:txBody>
                    <a:bodyPr/>
                    <a:lstStyle/>
                    <a:p>
                      <a:r>
                        <a:rPr lang="en-US" dirty="0" err="1"/>
                        <a:t>Raportoida</a:t>
                      </a:r>
                      <a:r>
                        <a:rPr lang="en-US" dirty="0"/>
                        <a:t> </a:t>
                      </a:r>
                      <a:r>
                        <a:rPr lang="en-US" dirty="0" err="1"/>
                        <a:t>kaikki</a:t>
                      </a:r>
                      <a:r>
                        <a:rPr lang="en-US" dirty="0"/>
                        <a:t> </a:t>
                      </a:r>
                      <a:r>
                        <a:rPr lang="en-US" dirty="0" err="1"/>
                        <a:t>epäilyttävä</a:t>
                      </a:r>
                      <a:r>
                        <a:rPr lang="en-US" dirty="0"/>
                        <a:t> </a:t>
                      </a:r>
                      <a:r>
                        <a:rPr lang="en-US" dirty="0" err="1"/>
                        <a:t>toiminta</a:t>
                      </a:r>
                      <a:r>
                        <a:rPr lang="en-US" dirty="0"/>
                        <a:t> </a:t>
                      </a:r>
                      <a:r>
                        <a:rPr lang="en-US" dirty="0" err="1"/>
                        <a:t>kybertiimille</a:t>
                      </a:r>
                      <a:endParaRPr lang="en-FI" dirty="0"/>
                    </a:p>
                  </a:txBody>
                  <a:tcPr/>
                </a:tc>
                <a:extLst>
                  <a:ext uri="{0D108BD9-81ED-4DB2-BD59-A6C34878D82A}">
                    <a16:rowId xmlns:a16="http://schemas.microsoft.com/office/drawing/2014/main" val="1106367636"/>
                  </a:ext>
                </a:extLst>
              </a:tr>
              <a:tr h="370840">
                <a:tc>
                  <a:txBody>
                    <a:bodyPr/>
                    <a:lstStyle/>
                    <a:p>
                      <a:r>
                        <a:rPr lang="en-US" dirty="0" err="1"/>
                        <a:t>Kybertiimi</a:t>
                      </a:r>
                      <a:endParaRPr lang="en-FI" dirty="0"/>
                    </a:p>
                  </a:txBody>
                  <a:tcPr/>
                </a:tc>
                <a:tc>
                  <a:txBody>
                    <a:bodyPr/>
                    <a:lstStyle/>
                    <a:p>
                      <a:r>
                        <a:rPr lang="en-US" dirty="0" err="1"/>
                        <a:t>Käydä</a:t>
                      </a:r>
                      <a:r>
                        <a:rPr lang="en-US" dirty="0"/>
                        <a:t> </a:t>
                      </a:r>
                      <a:r>
                        <a:rPr lang="en-US" dirty="0" err="1"/>
                        <a:t>läpi</a:t>
                      </a:r>
                      <a:r>
                        <a:rPr lang="en-US" dirty="0"/>
                        <a:t> </a:t>
                      </a:r>
                      <a:r>
                        <a:rPr lang="en-US" dirty="0" err="1"/>
                        <a:t>kaikki</a:t>
                      </a:r>
                      <a:r>
                        <a:rPr lang="en-US" dirty="0"/>
                        <a:t> </a:t>
                      </a:r>
                      <a:r>
                        <a:rPr lang="en-US" dirty="0" err="1"/>
                        <a:t>aktiviteetti</a:t>
                      </a:r>
                      <a:r>
                        <a:rPr lang="en-US" dirty="0"/>
                        <a:t> </a:t>
                      </a:r>
                      <a:r>
                        <a:rPr lang="en-US" dirty="0" err="1"/>
                        <a:t>raportit</a:t>
                      </a:r>
                      <a:r>
                        <a:rPr lang="en-US" dirty="0"/>
                        <a:t> ja </a:t>
                      </a:r>
                      <a:r>
                        <a:rPr lang="en-US" dirty="0" err="1"/>
                        <a:t>vaste</a:t>
                      </a:r>
                      <a:r>
                        <a:rPr lang="en-US" dirty="0"/>
                        <a:t> </a:t>
                      </a:r>
                      <a:r>
                        <a:rPr lang="en-US" dirty="0" err="1"/>
                        <a:t>hälytykset</a:t>
                      </a:r>
                      <a:r>
                        <a:rPr lang="en-US" dirty="0"/>
                        <a:t> </a:t>
                      </a:r>
                      <a:r>
                        <a:rPr lang="en-US" dirty="0" err="1"/>
                        <a:t>tunnistaakseen</a:t>
                      </a:r>
                      <a:r>
                        <a:rPr lang="en-US" dirty="0"/>
                        <a:t> </a:t>
                      </a:r>
                      <a:r>
                        <a:rPr lang="en-US" dirty="0" err="1"/>
                        <a:t>potentiaalisia</a:t>
                      </a:r>
                      <a:r>
                        <a:rPr lang="en-US" dirty="0"/>
                        <a:t> </a:t>
                      </a:r>
                      <a:r>
                        <a:rPr lang="en-US" dirty="0" err="1"/>
                        <a:t>uhkia</a:t>
                      </a:r>
                      <a:r>
                        <a:rPr lang="en-US" dirty="0"/>
                        <a:t>. </a:t>
                      </a:r>
                      <a:r>
                        <a:rPr lang="en-US" dirty="0" err="1"/>
                        <a:t>Eskaloida</a:t>
                      </a:r>
                      <a:r>
                        <a:rPr lang="en-US" dirty="0"/>
                        <a:t> </a:t>
                      </a:r>
                      <a:r>
                        <a:rPr lang="en-US" dirty="0" err="1"/>
                        <a:t>tapahtumat</a:t>
                      </a:r>
                      <a:r>
                        <a:rPr lang="en-US" dirty="0"/>
                        <a:t> </a:t>
                      </a:r>
                      <a:r>
                        <a:rPr lang="en-US" dirty="0" err="1"/>
                        <a:t>vuorovastaavalle</a:t>
                      </a:r>
                      <a:r>
                        <a:rPr lang="en-US" dirty="0"/>
                        <a:t>, </a:t>
                      </a:r>
                      <a:r>
                        <a:rPr lang="en-US" dirty="0" err="1"/>
                        <a:t>tietoturvapäällikölle</a:t>
                      </a:r>
                      <a:r>
                        <a:rPr lang="en-US" dirty="0"/>
                        <a:t> tai </a:t>
                      </a:r>
                      <a:r>
                        <a:rPr lang="en-US" dirty="0" err="1"/>
                        <a:t>vastaavalle</a:t>
                      </a:r>
                      <a:endParaRPr lang="en-FI" dirty="0"/>
                    </a:p>
                  </a:txBody>
                  <a:tcPr/>
                </a:tc>
                <a:extLst>
                  <a:ext uri="{0D108BD9-81ED-4DB2-BD59-A6C34878D82A}">
                    <a16:rowId xmlns:a16="http://schemas.microsoft.com/office/drawing/2014/main" val="2397750217"/>
                  </a:ext>
                </a:extLst>
              </a:tr>
              <a:tr h="370840">
                <a:tc>
                  <a:txBody>
                    <a:bodyPr/>
                    <a:lstStyle/>
                    <a:p>
                      <a:r>
                        <a:rPr lang="en-US" dirty="0" err="1"/>
                        <a:t>Kybertiimin</a:t>
                      </a:r>
                      <a:r>
                        <a:rPr lang="en-US" dirty="0"/>
                        <a:t> </a:t>
                      </a:r>
                      <a:r>
                        <a:rPr lang="en-US" dirty="0" err="1"/>
                        <a:t>vuorovastaava</a:t>
                      </a:r>
                      <a:r>
                        <a:rPr lang="en-US" dirty="0"/>
                        <a:t> </a:t>
                      </a:r>
                      <a:r>
                        <a:rPr lang="en-US" dirty="0" err="1"/>
                        <a:t>tms</a:t>
                      </a:r>
                      <a:r>
                        <a:rPr lang="en-US" dirty="0"/>
                        <a:t>.</a:t>
                      </a:r>
                      <a:endParaRPr lang="en-FI" dirty="0"/>
                    </a:p>
                  </a:txBody>
                  <a:tcPr/>
                </a:tc>
                <a:tc>
                  <a:txBody>
                    <a:bodyPr/>
                    <a:lstStyle/>
                    <a:p>
                      <a:r>
                        <a:rPr lang="en-US" dirty="0" err="1"/>
                        <a:t>Käydä</a:t>
                      </a:r>
                      <a:r>
                        <a:rPr lang="en-US" dirty="0"/>
                        <a:t> </a:t>
                      </a:r>
                      <a:r>
                        <a:rPr lang="en-US" dirty="0" err="1"/>
                        <a:t>läpi</a:t>
                      </a:r>
                      <a:r>
                        <a:rPr lang="en-US" dirty="0"/>
                        <a:t> </a:t>
                      </a:r>
                      <a:r>
                        <a:rPr lang="en-US" dirty="0" err="1"/>
                        <a:t>tarkenteet</a:t>
                      </a:r>
                      <a:r>
                        <a:rPr lang="en-US" dirty="0"/>
                        <a:t> </a:t>
                      </a:r>
                      <a:r>
                        <a:rPr lang="en-US" dirty="0" err="1"/>
                        <a:t>kyberpoikkeamasta</a:t>
                      </a:r>
                      <a:r>
                        <a:rPr lang="en-US" dirty="0"/>
                        <a:t> </a:t>
                      </a:r>
                      <a:r>
                        <a:rPr lang="en-US" dirty="0" err="1"/>
                        <a:t>päätöskriteeristöä</a:t>
                      </a:r>
                      <a:r>
                        <a:rPr lang="en-US" dirty="0"/>
                        <a:t> </a:t>
                      </a:r>
                      <a:r>
                        <a:rPr lang="en-US" dirty="0" err="1"/>
                        <a:t>vastaan</a:t>
                      </a:r>
                      <a:r>
                        <a:rPr lang="en-US" dirty="0"/>
                        <a:t> ja </a:t>
                      </a:r>
                      <a:r>
                        <a:rPr lang="en-US" dirty="0" err="1"/>
                        <a:t>suositella</a:t>
                      </a:r>
                      <a:r>
                        <a:rPr lang="en-US" dirty="0"/>
                        <a:t> </a:t>
                      </a:r>
                      <a:r>
                        <a:rPr lang="en-US" dirty="0" err="1"/>
                        <a:t>koordinoitua</a:t>
                      </a:r>
                      <a:r>
                        <a:rPr lang="en-US" dirty="0"/>
                        <a:t> </a:t>
                      </a:r>
                      <a:r>
                        <a:rPr lang="en-US" dirty="0" err="1"/>
                        <a:t>vastetta</a:t>
                      </a:r>
                      <a:r>
                        <a:rPr lang="en-US" dirty="0"/>
                        <a:t>.</a:t>
                      </a:r>
                      <a:endParaRPr lang="en-FI" dirty="0"/>
                    </a:p>
                  </a:txBody>
                  <a:tcPr/>
                </a:tc>
                <a:extLst>
                  <a:ext uri="{0D108BD9-81ED-4DB2-BD59-A6C34878D82A}">
                    <a16:rowId xmlns:a16="http://schemas.microsoft.com/office/drawing/2014/main" val="373820399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Tietoturvapäällikkö</a:t>
                      </a:r>
                      <a:r>
                        <a:rPr lang="en-US" dirty="0"/>
                        <a:t> ja </a:t>
                      </a:r>
                      <a:r>
                        <a:rPr lang="en-US" dirty="0" err="1"/>
                        <a:t>varapäällikkö</a:t>
                      </a:r>
                      <a:endParaRPr lang="en-FI" dirty="0"/>
                    </a:p>
                  </a:txBody>
                  <a:tcPr/>
                </a:tc>
                <a:tc>
                  <a:txBody>
                    <a:bodyPr/>
                    <a:lstStyle/>
                    <a:p>
                      <a:r>
                        <a:rPr lang="en-US" dirty="0" err="1"/>
                        <a:t>Valtuuttaa</a:t>
                      </a:r>
                      <a:r>
                        <a:rPr lang="en-US" dirty="0"/>
                        <a:t> </a:t>
                      </a:r>
                      <a:r>
                        <a:rPr lang="en-US" dirty="0" err="1"/>
                        <a:t>aktivoitu</a:t>
                      </a:r>
                      <a:r>
                        <a:rPr lang="en-US" dirty="0"/>
                        <a:t> </a:t>
                      </a:r>
                      <a:r>
                        <a:rPr lang="en-US" dirty="0" err="1"/>
                        <a:t>koordinoitu</a:t>
                      </a:r>
                      <a:r>
                        <a:rPr lang="en-US" dirty="0"/>
                        <a:t> </a:t>
                      </a:r>
                      <a:r>
                        <a:rPr lang="en-US" dirty="0" err="1"/>
                        <a:t>vaste</a:t>
                      </a:r>
                      <a:r>
                        <a:rPr lang="en-US" dirty="0"/>
                        <a:t> ja </a:t>
                      </a:r>
                      <a:r>
                        <a:rPr lang="en-US" dirty="0" err="1"/>
                        <a:t>tiedottaa</a:t>
                      </a:r>
                      <a:r>
                        <a:rPr lang="en-US" dirty="0"/>
                        <a:t> </a:t>
                      </a:r>
                      <a:r>
                        <a:rPr lang="en-US" dirty="0" err="1"/>
                        <a:t>sairaalaa</a:t>
                      </a:r>
                      <a:r>
                        <a:rPr lang="en-US" dirty="0"/>
                        <a:t> </a:t>
                      </a:r>
                      <a:r>
                        <a:rPr lang="en-US" dirty="0" err="1"/>
                        <a:t>poikkeustoiminnasta</a:t>
                      </a:r>
                      <a:r>
                        <a:rPr lang="en-US" dirty="0"/>
                        <a:t>.</a:t>
                      </a:r>
                      <a:endParaRPr lang="en-FI" dirty="0"/>
                    </a:p>
                  </a:txBody>
                  <a:tcPr/>
                </a:tc>
                <a:extLst>
                  <a:ext uri="{0D108BD9-81ED-4DB2-BD59-A6C34878D82A}">
                    <a16:rowId xmlns:a16="http://schemas.microsoft.com/office/drawing/2014/main" val="3494817305"/>
                  </a:ext>
                </a:extLst>
              </a:tr>
            </a:tbl>
          </a:graphicData>
        </a:graphic>
      </p:graphicFrame>
    </p:spTree>
    <p:extLst>
      <p:ext uri="{BB962C8B-B14F-4D97-AF65-F5344CB8AC3E}">
        <p14:creationId xmlns:p14="http://schemas.microsoft.com/office/powerpoint/2010/main" val="19549573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679D8946-1493-4F2D-81FC-84EB9E1D06EE}"/>
              </a:ext>
            </a:extLst>
          </p:cNvPr>
          <p:cNvSpPr>
            <a:spLocks noGrp="1"/>
          </p:cNvSpPr>
          <p:nvPr>
            <p:ph type="title"/>
          </p:nvPr>
        </p:nvSpPr>
        <p:spPr>
          <a:xfrm>
            <a:off x="772065" y="629265"/>
            <a:ext cx="10511286" cy="818927"/>
          </a:xfrm>
        </p:spPr>
        <p:txBody>
          <a:bodyPr>
            <a:normAutofit/>
          </a:bodyPr>
          <a:lstStyle/>
          <a:p>
            <a:r>
              <a:rPr lang="fi-FI" sz="5000" dirty="0"/>
              <a:t>Kyberpoikkeamat, käsittely ja reagointi</a:t>
            </a:r>
          </a:p>
        </p:txBody>
      </p:sp>
      <p:sp>
        <p:nvSpPr>
          <p:cNvPr id="9" name="Date Placeholder 2">
            <a:extLst>
              <a:ext uri="{FF2B5EF4-FFF2-40B4-BE49-F238E27FC236}">
                <a16:creationId xmlns:a16="http://schemas.microsoft.com/office/drawing/2014/main" id="{B14D7388-FF6F-E03B-499E-C2DCD1131EE4}"/>
              </a:ext>
            </a:extLst>
          </p:cNvPr>
          <p:cNvSpPr>
            <a:spLocks noGrp="1"/>
          </p:cNvSpPr>
          <p:nvPr>
            <p:ph type="dt" sz="half" idx="10"/>
          </p:nvPr>
        </p:nvSpPr>
        <p:spPr>
          <a:xfrm>
            <a:off x="766101" y="5926762"/>
            <a:ext cx="1453952" cy="404664"/>
          </a:xfrm>
        </p:spPr>
        <p:txBody>
          <a:bodyPr/>
          <a:lstStyle/>
          <a:p>
            <a:endParaRPr lang="fi-FI"/>
          </a:p>
        </p:txBody>
      </p:sp>
      <p:sp>
        <p:nvSpPr>
          <p:cNvPr id="13" name="Subtitle 4">
            <a:extLst>
              <a:ext uri="{FF2B5EF4-FFF2-40B4-BE49-F238E27FC236}">
                <a16:creationId xmlns:a16="http://schemas.microsoft.com/office/drawing/2014/main" id="{C187AFFB-1FA2-A195-904E-A03C4C55734C}"/>
              </a:ext>
            </a:extLst>
          </p:cNvPr>
          <p:cNvSpPr>
            <a:spLocks noGrp="1"/>
          </p:cNvSpPr>
          <p:nvPr>
            <p:ph type="subTitle" idx="1"/>
          </p:nvPr>
        </p:nvSpPr>
        <p:spPr>
          <a:xfrm>
            <a:off x="772065" y="1438080"/>
            <a:ext cx="10511286" cy="648072"/>
          </a:xfrm>
        </p:spPr>
        <p:txBody>
          <a:bodyPr/>
          <a:lstStyle/>
          <a:p>
            <a:r>
              <a:rPr lang="en-US" dirty="0" err="1"/>
              <a:t>Tiedonkulku</a:t>
            </a:r>
            <a:endParaRPr lang="en-US" dirty="0"/>
          </a:p>
        </p:txBody>
      </p:sp>
      <p:sp>
        <p:nvSpPr>
          <p:cNvPr id="4" name="Tekstin paikkamerkki 3">
            <a:extLst>
              <a:ext uri="{FF2B5EF4-FFF2-40B4-BE49-F238E27FC236}">
                <a16:creationId xmlns:a16="http://schemas.microsoft.com/office/drawing/2014/main" id="{AC350C26-943B-4AE4-BB52-1A4B6FD573A5}"/>
              </a:ext>
            </a:extLst>
          </p:cNvPr>
          <p:cNvSpPr>
            <a:spLocks noGrp="1"/>
          </p:cNvSpPr>
          <p:nvPr>
            <p:ph type="body" idx="12"/>
          </p:nvPr>
        </p:nvSpPr>
        <p:spPr>
          <a:xfrm>
            <a:off x="768550" y="2257303"/>
            <a:ext cx="3399913" cy="3926874"/>
          </a:xfrm>
        </p:spPr>
        <p:txBody>
          <a:bodyPr anchor="t">
            <a:normAutofit fontScale="85000" lnSpcReduction="10000"/>
          </a:bodyPr>
          <a:lstStyle/>
          <a:p>
            <a:r>
              <a:rPr lang="fi-FI" sz="2400" dirty="0"/>
              <a:t>Ohessa on sosiaali- ja terveysministeriön </a:t>
            </a:r>
            <a:r>
              <a:rPr lang="fi-FI" sz="2400" dirty="0" err="1"/>
              <a:t>Teemupekka</a:t>
            </a:r>
            <a:r>
              <a:rPr lang="fi-FI" sz="2400" dirty="0"/>
              <a:t> Virtasen tekemä kuva, jossa on havainnollistettu sosiaali- ja terveysalan kyberpoikkeaman/-häiriön osalta tiedonkulkua ja toimintaa. Oheinen kuva on luonnos, joten sen sisältämät tiedot voivat päivittyä.</a:t>
            </a:r>
          </a:p>
          <a:p>
            <a:r>
              <a:rPr lang="fi-FI" sz="2400" dirty="0"/>
              <a:t>Kuvaan lisätty rivityöntekijän ja kybertiimin välinen osio</a:t>
            </a:r>
          </a:p>
        </p:txBody>
      </p:sp>
      <p:sp>
        <p:nvSpPr>
          <p:cNvPr id="2" name="TextBox 1">
            <a:extLst>
              <a:ext uri="{FF2B5EF4-FFF2-40B4-BE49-F238E27FC236}">
                <a16:creationId xmlns:a16="http://schemas.microsoft.com/office/drawing/2014/main" id="{FBFA7877-04D2-CF56-BCCC-6C96242A6AE6}"/>
              </a:ext>
            </a:extLst>
          </p:cNvPr>
          <p:cNvSpPr txBox="1"/>
          <p:nvPr/>
        </p:nvSpPr>
        <p:spPr>
          <a:xfrm>
            <a:off x="1168857" y="6184177"/>
            <a:ext cx="11826909" cy="307777"/>
          </a:xfrm>
          <a:prstGeom prst="rect">
            <a:avLst/>
          </a:prstGeom>
          <a:noFill/>
        </p:spPr>
        <p:txBody>
          <a:bodyPr wrap="square" rtlCol="0">
            <a:spAutoFit/>
          </a:bodyPr>
          <a:lstStyle/>
          <a:p>
            <a:r>
              <a:rPr lang="en-US" sz="1400" dirty="0"/>
              <a:t>Lähde: </a:t>
            </a:r>
            <a:r>
              <a:rPr lang="en-US" sz="1400" dirty="0">
                <a:hlinkClick r:id="rId3"/>
              </a:rPr>
              <a:t>https://jyvsectec.fi/wp-content/uploads/2020/12/kyberhairioiden-hallinta-kasikirja-terveydenhuollon-toimijoille.pdf</a:t>
            </a:r>
            <a:r>
              <a:rPr lang="en-US" sz="1400" dirty="0"/>
              <a:t>, </a:t>
            </a:r>
            <a:r>
              <a:rPr lang="en-US" sz="1400" dirty="0" err="1"/>
              <a:t>viitattu</a:t>
            </a:r>
            <a:r>
              <a:rPr lang="en-US" sz="1400" dirty="0"/>
              <a:t> 11.11.2024</a:t>
            </a:r>
            <a:endParaRPr lang="en-FI" sz="1400" dirty="0"/>
          </a:p>
        </p:txBody>
      </p:sp>
      <p:pic>
        <p:nvPicPr>
          <p:cNvPr id="6" name="Picture 5">
            <a:extLst>
              <a:ext uri="{FF2B5EF4-FFF2-40B4-BE49-F238E27FC236}">
                <a16:creationId xmlns:a16="http://schemas.microsoft.com/office/drawing/2014/main" id="{8BF41276-AC8A-66FC-6118-42C94B7E5062}"/>
              </a:ext>
            </a:extLst>
          </p:cNvPr>
          <p:cNvPicPr>
            <a:picLocks noChangeAspect="1"/>
          </p:cNvPicPr>
          <p:nvPr/>
        </p:nvPicPr>
        <p:blipFill>
          <a:blip r:embed="rId4"/>
          <a:stretch>
            <a:fillRect/>
          </a:stretch>
        </p:blipFill>
        <p:spPr>
          <a:xfrm>
            <a:off x="4930463" y="1299535"/>
            <a:ext cx="6070807" cy="4516387"/>
          </a:xfrm>
          <a:prstGeom prst="rect">
            <a:avLst/>
          </a:prstGeom>
        </p:spPr>
      </p:pic>
      <p:sp>
        <p:nvSpPr>
          <p:cNvPr id="5" name="Rectangle 4">
            <a:extLst>
              <a:ext uri="{FF2B5EF4-FFF2-40B4-BE49-F238E27FC236}">
                <a16:creationId xmlns:a16="http://schemas.microsoft.com/office/drawing/2014/main" id="{7951C6C8-6128-9392-F36D-4DD550CF66E0}"/>
              </a:ext>
            </a:extLst>
          </p:cNvPr>
          <p:cNvSpPr/>
          <p:nvPr/>
        </p:nvSpPr>
        <p:spPr>
          <a:xfrm>
            <a:off x="5345723" y="5228975"/>
            <a:ext cx="4923692" cy="19094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err="1"/>
              <a:t>Kybertiimi</a:t>
            </a:r>
            <a:endParaRPr lang="en-FI" sz="1600" dirty="0"/>
          </a:p>
        </p:txBody>
      </p:sp>
      <p:sp>
        <p:nvSpPr>
          <p:cNvPr id="12" name="Rectangle 11">
            <a:extLst>
              <a:ext uri="{FF2B5EF4-FFF2-40B4-BE49-F238E27FC236}">
                <a16:creationId xmlns:a16="http://schemas.microsoft.com/office/drawing/2014/main" id="{5F66CB8E-19BB-6ADC-0A29-DA4627921A12}"/>
              </a:ext>
            </a:extLst>
          </p:cNvPr>
          <p:cNvSpPr/>
          <p:nvPr/>
        </p:nvSpPr>
        <p:spPr>
          <a:xfrm>
            <a:off x="7315199" y="5954467"/>
            <a:ext cx="2954215" cy="27426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err="1"/>
              <a:t>Rivityöntekijä</a:t>
            </a:r>
            <a:endParaRPr lang="en-FI" sz="1600" dirty="0"/>
          </a:p>
        </p:txBody>
      </p:sp>
      <p:cxnSp>
        <p:nvCxnSpPr>
          <p:cNvPr id="15" name="Straight Arrow Connector 14">
            <a:extLst>
              <a:ext uri="{FF2B5EF4-FFF2-40B4-BE49-F238E27FC236}">
                <a16:creationId xmlns:a16="http://schemas.microsoft.com/office/drawing/2014/main" id="{A88228D1-4BF7-A57A-930D-495DA338B7A2}"/>
              </a:ext>
            </a:extLst>
          </p:cNvPr>
          <p:cNvCxnSpPr>
            <a:cxnSpLocks/>
            <a:stCxn id="12" idx="0"/>
            <a:endCxn id="5" idx="2"/>
          </p:cNvCxnSpPr>
          <p:nvPr/>
        </p:nvCxnSpPr>
        <p:spPr>
          <a:xfrm flipH="1" flipV="1">
            <a:off x="7807569" y="5419921"/>
            <a:ext cx="984738" cy="53454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77E53B24-D868-3818-D6BE-5E84CD87479A}"/>
              </a:ext>
            </a:extLst>
          </p:cNvPr>
          <p:cNvCxnSpPr/>
          <p:nvPr/>
        </p:nvCxnSpPr>
        <p:spPr>
          <a:xfrm flipV="1">
            <a:off x="5657222" y="5134708"/>
            <a:ext cx="0" cy="942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C0408404-1C77-6FF0-E9BF-6867255A52AA}"/>
              </a:ext>
            </a:extLst>
          </p:cNvPr>
          <p:cNvCxnSpPr>
            <a:cxnSpLocks/>
          </p:cNvCxnSpPr>
          <p:nvPr/>
        </p:nvCxnSpPr>
        <p:spPr>
          <a:xfrm flipV="1">
            <a:off x="7082311" y="5134708"/>
            <a:ext cx="0" cy="942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4A0591A1-B116-EBF4-685D-D517B7F5C18F}"/>
              </a:ext>
            </a:extLst>
          </p:cNvPr>
          <p:cNvCxnSpPr>
            <a:cxnSpLocks/>
          </p:cNvCxnSpPr>
          <p:nvPr/>
        </p:nvCxnSpPr>
        <p:spPr>
          <a:xfrm flipV="1">
            <a:off x="9787095" y="5134708"/>
            <a:ext cx="0" cy="1403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F5C6A843-28F4-C502-61EB-1025E2741C6C}"/>
              </a:ext>
            </a:extLst>
          </p:cNvPr>
          <p:cNvSpPr/>
          <p:nvPr/>
        </p:nvSpPr>
        <p:spPr>
          <a:xfrm>
            <a:off x="7807568" y="5546217"/>
            <a:ext cx="3193701" cy="240425"/>
          </a:xfrm>
          <a:prstGeom prst="rect">
            <a:avLst/>
          </a:prstGeom>
          <a:ln w="28575">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err="1"/>
              <a:t>Rivityöntekijän</a:t>
            </a:r>
            <a:r>
              <a:rPr lang="en-US" sz="1600" dirty="0"/>
              <a:t> </a:t>
            </a:r>
            <a:r>
              <a:rPr lang="en-US" sz="1600" dirty="0" err="1"/>
              <a:t>esihenkilö</a:t>
            </a:r>
            <a:endParaRPr lang="en-FI" sz="1600" dirty="0"/>
          </a:p>
        </p:txBody>
      </p:sp>
    </p:spTree>
    <p:extLst>
      <p:ext uri="{BB962C8B-B14F-4D97-AF65-F5344CB8AC3E}">
        <p14:creationId xmlns:p14="http://schemas.microsoft.com/office/powerpoint/2010/main" val="1640397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679D8946-1493-4F2D-81FC-84EB9E1D06EE}"/>
              </a:ext>
            </a:extLst>
          </p:cNvPr>
          <p:cNvSpPr>
            <a:spLocks noGrp="1"/>
          </p:cNvSpPr>
          <p:nvPr>
            <p:ph type="title"/>
          </p:nvPr>
        </p:nvSpPr>
        <p:spPr>
          <a:xfrm>
            <a:off x="772065" y="906356"/>
            <a:ext cx="10511286" cy="818927"/>
          </a:xfrm>
        </p:spPr>
        <p:txBody>
          <a:bodyPr>
            <a:normAutofit/>
          </a:bodyPr>
          <a:lstStyle/>
          <a:p>
            <a:r>
              <a:rPr lang="fi-FI" sz="5000" dirty="0"/>
              <a:t>Kyberpoikkeamat, käsittely ja reagointi</a:t>
            </a:r>
          </a:p>
        </p:txBody>
      </p:sp>
      <p:sp>
        <p:nvSpPr>
          <p:cNvPr id="9" name="Date Placeholder 2">
            <a:extLst>
              <a:ext uri="{FF2B5EF4-FFF2-40B4-BE49-F238E27FC236}">
                <a16:creationId xmlns:a16="http://schemas.microsoft.com/office/drawing/2014/main" id="{B14D7388-FF6F-E03B-499E-C2DCD1131EE4}"/>
              </a:ext>
            </a:extLst>
          </p:cNvPr>
          <p:cNvSpPr>
            <a:spLocks noGrp="1"/>
          </p:cNvSpPr>
          <p:nvPr>
            <p:ph type="dt" sz="half" idx="10"/>
          </p:nvPr>
        </p:nvSpPr>
        <p:spPr>
          <a:xfrm>
            <a:off x="766101" y="5926762"/>
            <a:ext cx="1453952" cy="404664"/>
          </a:xfrm>
        </p:spPr>
        <p:txBody>
          <a:bodyPr/>
          <a:lstStyle/>
          <a:p>
            <a:endParaRPr lang="fi-FI"/>
          </a:p>
        </p:txBody>
      </p:sp>
      <p:sp>
        <p:nvSpPr>
          <p:cNvPr id="13" name="Subtitle 4">
            <a:extLst>
              <a:ext uri="{FF2B5EF4-FFF2-40B4-BE49-F238E27FC236}">
                <a16:creationId xmlns:a16="http://schemas.microsoft.com/office/drawing/2014/main" id="{C187AFFB-1FA2-A195-904E-A03C4C55734C}"/>
              </a:ext>
            </a:extLst>
          </p:cNvPr>
          <p:cNvSpPr>
            <a:spLocks noGrp="1"/>
          </p:cNvSpPr>
          <p:nvPr>
            <p:ph type="subTitle" idx="1"/>
          </p:nvPr>
        </p:nvSpPr>
        <p:spPr>
          <a:xfrm>
            <a:off x="772065" y="1738262"/>
            <a:ext cx="10511286" cy="648072"/>
          </a:xfrm>
        </p:spPr>
        <p:txBody>
          <a:bodyPr/>
          <a:lstStyle/>
          <a:p>
            <a:r>
              <a:rPr lang="en-US" dirty="0" err="1"/>
              <a:t>Tiedonkulku</a:t>
            </a:r>
            <a:endParaRPr lang="en-US" dirty="0"/>
          </a:p>
        </p:txBody>
      </p:sp>
      <p:sp>
        <p:nvSpPr>
          <p:cNvPr id="4" name="Tekstin paikkamerkki 3">
            <a:extLst>
              <a:ext uri="{FF2B5EF4-FFF2-40B4-BE49-F238E27FC236}">
                <a16:creationId xmlns:a16="http://schemas.microsoft.com/office/drawing/2014/main" id="{AC350C26-943B-4AE4-BB52-1A4B6FD573A5}"/>
              </a:ext>
            </a:extLst>
          </p:cNvPr>
          <p:cNvSpPr>
            <a:spLocks noGrp="1"/>
          </p:cNvSpPr>
          <p:nvPr>
            <p:ph type="body" idx="12"/>
          </p:nvPr>
        </p:nvSpPr>
        <p:spPr>
          <a:xfrm>
            <a:off x="768550" y="2615212"/>
            <a:ext cx="10511286" cy="3082203"/>
          </a:xfrm>
        </p:spPr>
        <p:txBody>
          <a:bodyPr anchor="t">
            <a:normAutofit/>
          </a:bodyPr>
          <a:lstStyle/>
          <a:p>
            <a:r>
              <a:rPr lang="fi-FI" sz="2400" dirty="0"/>
              <a:t>Sama yksinkertaistettuna työntekijän näkökulmasta</a:t>
            </a:r>
          </a:p>
          <a:p>
            <a:pPr lvl="1"/>
            <a:r>
              <a:rPr lang="fi-FI" sz="2200" dirty="0"/>
              <a:t>Tapahtumien hallintatiimi hoitaa tapauksen eteenpäin tai/ja neuvoo kuinka toimia</a:t>
            </a:r>
          </a:p>
          <a:p>
            <a:endParaRPr lang="fi-FI" sz="2400" dirty="0"/>
          </a:p>
          <a:p>
            <a:endParaRPr lang="fi-FI" sz="2400" dirty="0"/>
          </a:p>
          <a:p>
            <a:endParaRPr lang="fi-FI" sz="2400" dirty="0"/>
          </a:p>
          <a:p>
            <a:endParaRPr lang="fi-FI" sz="2400" dirty="0"/>
          </a:p>
          <a:p>
            <a:r>
              <a:rPr lang="fi-FI" sz="2400" b="1" dirty="0"/>
              <a:t>HUOM!</a:t>
            </a:r>
            <a:r>
              <a:rPr lang="fi-FI" sz="2400" dirty="0"/>
              <a:t> Tässä voi olla työpaikoilla erilaisia käytänteitä ja yhteydenottokanavia</a:t>
            </a:r>
          </a:p>
        </p:txBody>
      </p:sp>
      <p:sp>
        <p:nvSpPr>
          <p:cNvPr id="5" name="Rectangle 4">
            <a:extLst>
              <a:ext uri="{FF2B5EF4-FFF2-40B4-BE49-F238E27FC236}">
                <a16:creationId xmlns:a16="http://schemas.microsoft.com/office/drawing/2014/main" id="{A10BB5EC-A0EF-8033-ADB9-6AAC7CD2AFC6}"/>
              </a:ext>
            </a:extLst>
          </p:cNvPr>
          <p:cNvSpPr/>
          <p:nvPr/>
        </p:nvSpPr>
        <p:spPr>
          <a:xfrm>
            <a:off x="766101" y="3543673"/>
            <a:ext cx="2542233" cy="151064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err="1"/>
              <a:t>Epäilyttävän</a:t>
            </a:r>
            <a:r>
              <a:rPr lang="en-US" dirty="0"/>
              <a:t> </a:t>
            </a:r>
            <a:r>
              <a:rPr lang="en-US" dirty="0" err="1"/>
              <a:t>toiminnan</a:t>
            </a:r>
            <a:r>
              <a:rPr lang="en-US" dirty="0"/>
              <a:t> </a:t>
            </a:r>
            <a:r>
              <a:rPr lang="en-US" dirty="0" err="1"/>
              <a:t>huomaaminen</a:t>
            </a:r>
            <a:endParaRPr lang="en-FI" dirty="0"/>
          </a:p>
        </p:txBody>
      </p:sp>
      <p:sp>
        <p:nvSpPr>
          <p:cNvPr id="7" name="Rectangle 6">
            <a:extLst>
              <a:ext uri="{FF2B5EF4-FFF2-40B4-BE49-F238E27FC236}">
                <a16:creationId xmlns:a16="http://schemas.microsoft.com/office/drawing/2014/main" id="{DD08E840-9373-E318-C204-F7BA2561F911}"/>
              </a:ext>
            </a:extLst>
          </p:cNvPr>
          <p:cNvSpPr/>
          <p:nvPr/>
        </p:nvSpPr>
        <p:spPr>
          <a:xfrm>
            <a:off x="8737603" y="3543673"/>
            <a:ext cx="2542233" cy="151064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err="1"/>
              <a:t>Tapahtumien</a:t>
            </a:r>
            <a:r>
              <a:rPr lang="en-US" dirty="0"/>
              <a:t> </a:t>
            </a:r>
            <a:r>
              <a:rPr lang="en-US" dirty="0" err="1"/>
              <a:t>hallintatiimi</a:t>
            </a:r>
            <a:endParaRPr lang="en-FI" dirty="0"/>
          </a:p>
        </p:txBody>
      </p:sp>
      <p:sp>
        <p:nvSpPr>
          <p:cNvPr id="8" name="Rectangle 7">
            <a:extLst>
              <a:ext uri="{FF2B5EF4-FFF2-40B4-BE49-F238E27FC236}">
                <a16:creationId xmlns:a16="http://schemas.microsoft.com/office/drawing/2014/main" id="{7355CA73-24AF-C7DB-3417-0BE4678E906F}"/>
              </a:ext>
            </a:extLst>
          </p:cNvPr>
          <p:cNvSpPr/>
          <p:nvPr/>
        </p:nvSpPr>
        <p:spPr>
          <a:xfrm>
            <a:off x="4751852" y="3543673"/>
            <a:ext cx="2542233" cy="151064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err="1"/>
              <a:t>Yhteydenotto</a:t>
            </a:r>
            <a:r>
              <a:rPr lang="en-US" dirty="0"/>
              <a:t>  </a:t>
            </a:r>
            <a:r>
              <a:rPr lang="en-US" dirty="0" err="1"/>
              <a:t>tapahtumien</a:t>
            </a:r>
            <a:r>
              <a:rPr lang="en-US" dirty="0"/>
              <a:t> </a:t>
            </a:r>
            <a:r>
              <a:rPr lang="en-US" dirty="0" err="1"/>
              <a:t>hallintatiimille</a:t>
            </a:r>
            <a:r>
              <a:rPr lang="en-US" dirty="0"/>
              <a:t>.</a:t>
            </a:r>
            <a:br>
              <a:rPr lang="en-US" dirty="0"/>
            </a:br>
            <a:r>
              <a:rPr lang="en-US" dirty="0" err="1"/>
              <a:t>Esim</a:t>
            </a:r>
            <a:r>
              <a:rPr lang="en-US" dirty="0"/>
              <a:t>. Web </a:t>
            </a:r>
            <a:r>
              <a:rPr lang="en-US" dirty="0" err="1"/>
              <a:t>portaali</a:t>
            </a:r>
            <a:r>
              <a:rPr lang="en-US" dirty="0"/>
              <a:t> (</a:t>
            </a:r>
            <a:r>
              <a:rPr lang="en-US" dirty="0" err="1"/>
              <a:t>esim</a:t>
            </a:r>
            <a:r>
              <a:rPr lang="en-US" dirty="0"/>
              <a:t>. </a:t>
            </a:r>
            <a:r>
              <a:rPr lang="en-US" dirty="0" err="1"/>
              <a:t>Tiketti</a:t>
            </a:r>
            <a:r>
              <a:rPr lang="en-US" dirty="0"/>
              <a:t>) tai </a:t>
            </a:r>
            <a:r>
              <a:rPr lang="en-US" dirty="0" err="1"/>
              <a:t>soitto</a:t>
            </a:r>
            <a:endParaRPr lang="en-FI" dirty="0"/>
          </a:p>
        </p:txBody>
      </p:sp>
      <p:sp>
        <p:nvSpPr>
          <p:cNvPr id="10" name="Arrow: Right 9">
            <a:extLst>
              <a:ext uri="{FF2B5EF4-FFF2-40B4-BE49-F238E27FC236}">
                <a16:creationId xmlns:a16="http://schemas.microsoft.com/office/drawing/2014/main" id="{25AC0BFD-625B-49D3-376E-4913413EFDAB}"/>
              </a:ext>
            </a:extLst>
          </p:cNvPr>
          <p:cNvSpPr/>
          <p:nvPr/>
        </p:nvSpPr>
        <p:spPr>
          <a:xfrm>
            <a:off x="3562845" y="3947304"/>
            <a:ext cx="934496" cy="70338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12" name="Arrow: Right 11">
            <a:extLst>
              <a:ext uri="{FF2B5EF4-FFF2-40B4-BE49-F238E27FC236}">
                <a16:creationId xmlns:a16="http://schemas.microsoft.com/office/drawing/2014/main" id="{80B225DA-86D0-529A-53C7-353993F20738}"/>
              </a:ext>
            </a:extLst>
          </p:cNvPr>
          <p:cNvSpPr/>
          <p:nvPr/>
        </p:nvSpPr>
        <p:spPr>
          <a:xfrm>
            <a:off x="7548596" y="3947304"/>
            <a:ext cx="934496" cy="70338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FI"/>
          </a:p>
        </p:txBody>
      </p:sp>
    </p:spTree>
    <p:extLst>
      <p:ext uri="{BB962C8B-B14F-4D97-AF65-F5344CB8AC3E}">
        <p14:creationId xmlns:p14="http://schemas.microsoft.com/office/powerpoint/2010/main" val="11455281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679D8946-1493-4F2D-81FC-84EB9E1D06EE}"/>
              </a:ext>
            </a:extLst>
          </p:cNvPr>
          <p:cNvSpPr>
            <a:spLocks noGrp="1"/>
          </p:cNvSpPr>
          <p:nvPr>
            <p:ph type="title"/>
          </p:nvPr>
        </p:nvSpPr>
        <p:spPr>
          <a:xfrm>
            <a:off x="772065" y="640811"/>
            <a:ext cx="10511286" cy="818927"/>
          </a:xfrm>
        </p:spPr>
        <p:txBody>
          <a:bodyPr>
            <a:normAutofit/>
          </a:bodyPr>
          <a:lstStyle/>
          <a:p>
            <a:r>
              <a:rPr lang="fi-FI" sz="5000"/>
              <a:t>Kyberpoikkeamat, käsittely ja reagointi</a:t>
            </a:r>
            <a:endParaRPr lang="fi-FI" sz="5000" dirty="0"/>
          </a:p>
        </p:txBody>
      </p:sp>
      <p:sp>
        <p:nvSpPr>
          <p:cNvPr id="9" name="Date Placeholder 2">
            <a:extLst>
              <a:ext uri="{FF2B5EF4-FFF2-40B4-BE49-F238E27FC236}">
                <a16:creationId xmlns:a16="http://schemas.microsoft.com/office/drawing/2014/main" id="{B14D7388-FF6F-E03B-499E-C2DCD1131EE4}"/>
              </a:ext>
            </a:extLst>
          </p:cNvPr>
          <p:cNvSpPr>
            <a:spLocks noGrp="1"/>
          </p:cNvSpPr>
          <p:nvPr>
            <p:ph type="dt" sz="half" idx="10"/>
          </p:nvPr>
        </p:nvSpPr>
        <p:spPr>
          <a:xfrm>
            <a:off x="766101" y="5926762"/>
            <a:ext cx="1453952" cy="404664"/>
          </a:xfrm>
        </p:spPr>
        <p:txBody>
          <a:bodyPr/>
          <a:lstStyle/>
          <a:p>
            <a:endParaRPr lang="fi-FI"/>
          </a:p>
        </p:txBody>
      </p:sp>
      <p:sp>
        <p:nvSpPr>
          <p:cNvPr id="13" name="Subtitle 4">
            <a:extLst>
              <a:ext uri="{FF2B5EF4-FFF2-40B4-BE49-F238E27FC236}">
                <a16:creationId xmlns:a16="http://schemas.microsoft.com/office/drawing/2014/main" id="{C187AFFB-1FA2-A195-904E-A03C4C55734C}"/>
              </a:ext>
            </a:extLst>
          </p:cNvPr>
          <p:cNvSpPr>
            <a:spLocks noGrp="1"/>
          </p:cNvSpPr>
          <p:nvPr>
            <p:ph type="subTitle" idx="1"/>
          </p:nvPr>
        </p:nvSpPr>
        <p:spPr>
          <a:xfrm>
            <a:off x="772065" y="1449626"/>
            <a:ext cx="10511286" cy="648072"/>
          </a:xfrm>
        </p:spPr>
        <p:txBody>
          <a:bodyPr/>
          <a:lstStyle/>
          <a:p>
            <a:r>
              <a:rPr lang="en-US" dirty="0" err="1"/>
              <a:t>Kuvitteellinen</a:t>
            </a:r>
            <a:r>
              <a:rPr lang="en-US" dirty="0"/>
              <a:t> </a:t>
            </a:r>
            <a:r>
              <a:rPr lang="en-US" b="1" dirty="0" err="1"/>
              <a:t>esimerkki</a:t>
            </a:r>
            <a:r>
              <a:rPr lang="en-US" dirty="0"/>
              <a:t> – </a:t>
            </a:r>
            <a:r>
              <a:rPr lang="en-US" b="1" dirty="0" err="1"/>
              <a:t>Virka-aikana</a:t>
            </a:r>
            <a:endParaRPr lang="en-US" b="1" dirty="0"/>
          </a:p>
        </p:txBody>
      </p:sp>
      <p:graphicFrame>
        <p:nvGraphicFramePr>
          <p:cNvPr id="2" name="Tekstin paikkamerkki 3">
            <a:extLst>
              <a:ext uri="{FF2B5EF4-FFF2-40B4-BE49-F238E27FC236}">
                <a16:creationId xmlns:a16="http://schemas.microsoft.com/office/drawing/2014/main" id="{CCA8C63E-C0B6-A639-495D-96DF869CD768}"/>
              </a:ext>
            </a:extLst>
          </p:cNvPr>
          <p:cNvGraphicFramePr/>
          <p:nvPr>
            <p:extLst>
              <p:ext uri="{D42A27DB-BD31-4B8C-83A1-F6EECF244321}">
                <p14:modId xmlns:p14="http://schemas.microsoft.com/office/powerpoint/2010/main" val="2110962286"/>
              </p:ext>
            </p:extLst>
          </p:nvPr>
        </p:nvGraphicFramePr>
        <p:xfrm>
          <a:off x="803056" y="2598440"/>
          <a:ext cx="10512644" cy="32308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Arrow: Right 4">
            <a:extLst>
              <a:ext uri="{FF2B5EF4-FFF2-40B4-BE49-F238E27FC236}">
                <a16:creationId xmlns:a16="http://schemas.microsoft.com/office/drawing/2014/main" id="{9D46D66C-42EB-F18E-2581-9A68BA21B99E}"/>
              </a:ext>
            </a:extLst>
          </p:cNvPr>
          <p:cNvSpPr/>
          <p:nvPr/>
        </p:nvSpPr>
        <p:spPr>
          <a:xfrm>
            <a:off x="2778122" y="3323492"/>
            <a:ext cx="174482" cy="21101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6" name="Arrow: Right 5">
            <a:extLst>
              <a:ext uri="{FF2B5EF4-FFF2-40B4-BE49-F238E27FC236}">
                <a16:creationId xmlns:a16="http://schemas.microsoft.com/office/drawing/2014/main" id="{4D770363-7B49-8D9F-5698-E20DB8D944CB}"/>
              </a:ext>
            </a:extLst>
          </p:cNvPr>
          <p:cNvSpPr/>
          <p:nvPr/>
        </p:nvSpPr>
        <p:spPr>
          <a:xfrm>
            <a:off x="4902699" y="3323491"/>
            <a:ext cx="174482" cy="21101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7" name="Arrow: Right 6">
            <a:extLst>
              <a:ext uri="{FF2B5EF4-FFF2-40B4-BE49-F238E27FC236}">
                <a16:creationId xmlns:a16="http://schemas.microsoft.com/office/drawing/2014/main" id="{E95E3C96-7D69-8230-F61F-AF3A907F76C6}"/>
              </a:ext>
            </a:extLst>
          </p:cNvPr>
          <p:cNvSpPr/>
          <p:nvPr/>
        </p:nvSpPr>
        <p:spPr>
          <a:xfrm>
            <a:off x="7052247" y="3323490"/>
            <a:ext cx="174482" cy="21101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8" name="Arrow: Right 7">
            <a:extLst>
              <a:ext uri="{FF2B5EF4-FFF2-40B4-BE49-F238E27FC236}">
                <a16:creationId xmlns:a16="http://schemas.microsoft.com/office/drawing/2014/main" id="{5B17B024-986F-87AF-CD47-F6DCCB68BDCD}"/>
              </a:ext>
            </a:extLst>
          </p:cNvPr>
          <p:cNvSpPr/>
          <p:nvPr/>
        </p:nvSpPr>
        <p:spPr>
          <a:xfrm>
            <a:off x="9201795" y="3323490"/>
            <a:ext cx="174482" cy="21101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10" name="Arrow: Right 9">
            <a:extLst>
              <a:ext uri="{FF2B5EF4-FFF2-40B4-BE49-F238E27FC236}">
                <a16:creationId xmlns:a16="http://schemas.microsoft.com/office/drawing/2014/main" id="{68F647DA-B4AF-C5B7-F04B-DAD4B93D03F9}"/>
              </a:ext>
            </a:extLst>
          </p:cNvPr>
          <p:cNvSpPr/>
          <p:nvPr/>
        </p:nvSpPr>
        <p:spPr>
          <a:xfrm>
            <a:off x="1668278" y="4689497"/>
            <a:ext cx="174482" cy="21101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12" name="Arrow: Right 11">
            <a:extLst>
              <a:ext uri="{FF2B5EF4-FFF2-40B4-BE49-F238E27FC236}">
                <a16:creationId xmlns:a16="http://schemas.microsoft.com/office/drawing/2014/main" id="{5ED7EA8A-7217-C0E6-D624-E290FA9A0304}"/>
              </a:ext>
            </a:extLst>
          </p:cNvPr>
          <p:cNvSpPr/>
          <p:nvPr/>
        </p:nvSpPr>
        <p:spPr>
          <a:xfrm>
            <a:off x="3839106" y="4689497"/>
            <a:ext cx="174482" cy="21101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14" name="Arrow: Right 13">
            <a:extLst>
              <a:ext uri="{FF2B5EF4-FFF2-40B4-BE49-F238E27FC236}">
                <a16:creationId xmlns:a16="http://schemas.microsoft.com/office/drawing/2014/main" id="{968D6E3F-D455-6CAB-DC97-0F8C555B8C9F}"/>
              </a:ext>
            </a:extLst>
          </p:cNvPr>
          <p:cNvSpPr/>
          <p:nvPr/>
        </p:nvSpPr>
        <p:spPr>
          <a:xfrm>
            <a:off x="5972137" y="4684259"/>
            <a:ext cx="174482" cy="21101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15" name="Arrow: Right 14">
            <a:extLst>
              <a:ext uri="{FF2B5EF4-FFF2-40B4-BE49-F238E27FC236}">
                <a16:creationId xmlns:a16="http://schemas.microsoft.com/office/drawing/2014/main" id="{09745B0B-4CAF-8342-DB68-F9087FB2B54C}"/>
              </a:ext>
            </a:extLst>
          </p:cNvPr>
          <p:cNvSpPr/>
          <p:nvPr/>
        </p:nvSpPr>
        <p:spPr>
          <a:xfrm>
            <a:off x="8110882" y="4684259"/>
            <a:ext cx="174482" cy="21101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FI"/>
          </a:p>
        </p:txBody>
      </p:sp>
    </p:spTree>
    <p:extLst>
      <p:ext uri="{BB962C8B-B14F-4D97-AF65-F5344CB8AC3E}">
        <p14:creationId xmlns:p14="http://schemas.microsoft.com/office/powerpoint/2010/main" val="11948965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679D8946-1493-4F2D-81FC-84EB9E1D06EE}"/>
              </a:ext>
            </a:extLst>
          </p:cNvPr>
          <p:cNvSpPr>
            <a:spLocks noGrp="1"/>
          </p:cNvSpPr>
          <p:nvPr>
            <p:ph type="title"/>
          </p:nvPr>
        </p:nvSpPr>
        <p:spPr>
          <a:xfrm>
            <a:off x="772065" y="906356"/>
            <a:ext cx="10511286" cy="818927"/>
          </a:xfrm>
        </p:spPr>
        <p:txBody>
          <a:bodyPr>
            <a:normAutofit/>
          </a:bodyPr>
          <a:lstStyle/>
          <a:p>
            <a:r>
              <a:rPr lang="fi-FI" sz="5000"/>
              <a:t>Kyberpoikkeamat, käsittely ja reagointi</a:t>
            </a:r>
            <a:endParaRPr lang="fi-FI" sz="5000" dirty="0"/>
          </a:p>
        </p:txBody>
      </p:sp>
      <p:sp>
        <p:nvSpPr>
          <p:cNvPr id="9" name="Date Placeholder 2">
            <a:extLst>
              <a:ext uri="{FF2B5EF4-FFF2-40B4-BE49-F238E27FC236}">
                <a16:creationId xmlns:a16="http://schemas.microsoft.com/office/drawing/2014/main" id="{B14D7388-FF6F-E03B-499E-C2DCD1131EE4}"/>
              </a:ext>
            </a:extLst>
          </p:cNvPr>
          <p:cNvSpPr>
            <a:spLocks noGrp="1"/>
          </p:cNvSpPr>
          <p:nvPr>
            <p:ph type="dt" sz="half" idx="10"/>
          </p:nvPr>
        </p:nvSpPr>
        <p:spPr>
          <a:xfrm>
            <a:off x="766101" y="5926762"/>
            <a:ext cx="1453952" cy="404664"/>
          </a:xfrm>
        </p:spPr>
        <p:txBody>
          <a:bodyPr/>
          <a:lstStyle/>
          <a:p>
            <a:endParaRPr lang="fi-FI"/>
          </a:p>
        </p:txBody>
      </p:sp>
      <p:sp>
        <p:nvSpPr>
          <p:cNvPr id="13" name="Subtitle 4">
            <a:extLst>
              <a:ext uri="{FF2B5EF4-FFF2-40B4-BE49-F238E27FC236}">
                <a16:creationId xmlns:a16="http://schemas.microsoft.com/office/drawing/2014/main" id="{C187AFFB-1FA2-A195-904E-A03C4C55734C}"/>
              </a:ext>
            </a:extLst>
          </p:cNvPr>
          <p:cNvSpPr>
            <a:spLocks noGrp="1"/>
          </p:cNvSpPr>
          <p:nvPr>
            <p:ph type="subTitle" idx="1"/>
          </p:nvPr>
        </p:nvSpPr>
        <p:spPr>
          <a:xfrm>
            <a:off x="772065" y="1738262"/>
            <a:ext cx="10511286" cy="648072"/>
          </a:xfrm>
        </p:spPr>
        <p:txBody>
          <a:bodyPr/>
          <a:lstStyle/>
          <a:p>
            <a:r>
              <a:rPr lang="en-US" dirty="0" err="1"/>
              <a:t>Kyberturvallisuusharjoitukset</a:t>
            </a:r>
            <a:endParaRPr lang="en-US" dirty="0"/>
          </a:p>
        </p:txBody>
      </p:sp>
      <p:sp>
        <p:nvSpPr>
          <p:cNvPr id="4" name="Tekstin paikkamerkki 3">
            <a:extLst>
              <a:ext uri="{FF2B5EF4-FFF2-40B4-BE49-F238E27FC236}">
                <a16:creationId xmlns:a16="http://schemas.microsoft.com/office/drawing/2014/main" id="{AC350C26-943B-4AE4-BB52-1A4B6FD573A5}"/>
              </a:ext>
            </a:extLst>
          </p:cNvPr>
          <p:cNvSpPr>
            <a:spLocks noGrp="1"/>
          </p:cNvSpPr>
          <p:nvPr>
            <p:ph type="body" idx="12"/>
          </p:nvPr>
        </p:nvSpPr>
        <p:spPr>
          <a:xfrm>
            <a:off x="768550" y="2615212"/>
            <a:ext cx="10511286" cy="3082203"/>
          </a:xfrm>
        </p:spPr>
        <p:txBody>
          <a:bodyPr anchor="t">
            <a:normAutofit/>
          </a:bodyPr>
          <a:lstStyle/>
          <a:p>
            <a:r>
              <a:rPr lang="fi-FI" sz="2000" b="1" dirty="0">
                <a:effectLst/>
              </a:rPr>
              <a:t>Pilotti­harjoitus ja osallistujien kokemuksia harjoituksesta</a:t>
            </a:r>
          </a:p>
          <a:p>
            <a:r>
              <a:rPr lang="fi-FI" sz="2000" dirty="0">
                <a:effectLst/>
              </a:rPr>
              <a:t>Terveydenhuoltoalan kyberturvallisuuden pilottiharjoituksessa harjoiteltiin terveydenhuollon toimijoiden kykyä vastata kyberhäiriöihin. Harjoitukseen osallistuneet kokivat harjoituksen erittäin hyödylliseksi toiminnan kehittämisen näkökulmasta.</a:t>
            </a:r>
          </a:p>
          <a:p>
            <a:r>
              <a:rPr lang="fi-FI" sz="2000" dirty="0"/>
              <a:t>Videolla kerrotaan myös yleisesti mistä harjoittelussa on kyse</a:t>
            </a:r>
            <a:endParaRPr lang="fi-FI" sz="2000" dirty="0">
              <a:effectLst/>
            </a:endParaRPr>
          </a:p>
          <a:p>
            <a:pPr lvl="1"/>
            <a:r>
              <a:rPr lang="fi-FI" sz="2200" dirty="0">
                <a:hlinkClick r:id="rId3"/>
              </a:rPr>
              <a:t>https://jyvsectec.fi/wp-content/uploads/2021/12/HCCR_Pilotti_final_fi_1.3.mp4</a:t>
            </a:r>
            <a:endParaRPr lang="fi-FI" sz="2200" dirty="0"/>
          </a:p>
          <a:p>
            <a:r>
              <a:rPr lang="fi-FI" sz="2000" dirty="0"/>
              <a:t>Kaikki harjoitukset eivät ole teknillistoiminnallisia, kuten tässä videossa. Pöytälaatikkoharjoituksissa harjoitellaan reagointia tapahtumakorttien avulla.</a:t>
            </a:r>
          </a:p>
        </p:txBody>
      </p:sp>
      <p:sp>
        <p:nvSpPr>
          <p:cNvPr id="2" name="TextBox 1">
            <a:extLst>
              <a:ext uri="{FF2B5EF4-FFF2-40B4-BE49-F238E27FC236}">
                <a16:creationId xmlns:a16="http://schemas.microsoft.com/office/drawing/2014/main" id="{B7DE53A5-0644-B3D0-79F9-E276ABD39AD6}"/>
              </a:ext>
            </a:extLst>
          </p:cNvPr>
          <p:cNvSpPr txBox="1"/>
          <p:nvPr/>
        </p:nvSpPr>
        <p:spPr>
          <a:xfrm>
            <a:off x="769292" y="5504089"/>
            <a:ext cx="11344589" cy="307777"/>
          </a:xfrm>
          <a:prstGeom prst="rect">
            <a:avLst/>
          </a:prstGeom>
          <a:noFill/>
        </p:spPr>
        <p:txBody>
          <a:bodyPr wrap="square" lIns="91440" tIns="45720" rIns="91440" bIns="45720" rtlCol="0" anchor="t">
            <a:spAutoFit/>
          </a:bodyPr>
          <a:lstStyle/>
          <a:p>
            <a:r>
              <a:rPr lang="en-US" sz="1400" dirty="0"/>
              <a:t>Lähde: </a:t>
            </a:r>
            <a:r>
              <a:rPr lang="en-US" sz="1400" dirty="0">
                <a:hlinkClick r:id="rId4"/>
              </a:rPr>
              <a:t>https://jyvsectec.fi/fin/terveydenhuolto/terveydenhuollon-harjoitukset/</a:t>
            </a:r>
            <a:r>
              <a:rPr lang="en-US" sz="1400" dirty="0"/>
              <a:t>, </a:t>
            </a:r>
            <a:r>
              <a:rPr lang="en-US" sz="1400" err="1"/>
              <a:t>viitattu</a:t>
            </a:r>
            <a:r>
              <a:rPr lang="en-US" sz="1400" dirty="0"/>
              <a:t> 12.11.2024</a:t>
            </a:r>
            <a:endParaRPr lang="en-FI" sz="1400" dirty="0"/>
          </a:p>
        </p:txBody>
      </p:sp>
    </p:spTree>
    <p:extLst>
      <p:ext uri="{BB962C8B-B14F-4D97-AF65-F5344CB8AC3E}">
        <p14:creationId xmlns:p14="http://schemas.microsoft.com/office/powerpoint/2010/main" val="25953338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679D8946-1493-4F2D-81FC-84EB9E1D06EE}"/>
              </a:ext>
            </a:extLst>
          </p:cNvPr>
          <p:cNvSpPr>
            <a:spLocks noGrp="1"/>
          </p:cNvSpPr>
          <p:nvPr>
            <p:ph type="title"/>
          </p:nvPr>
        </p:nvSpPr>
        <p:spPr>
          <a:xfrm>
            <a:off x="772065" y="906356"/>
            <a:ext cx="10511286" cy="818927"/>
          </a:xfrm>
        </p:spPr>
        <p:txBody>
          <a:bodyPr>
            <a:normAutofit/>
          </a:bodyPr>
          <a:lstStyle/>
          <a:p>
            <a:r>
              <a:rPr lang="fi-FI" sz="5000" dirty="0"/>
              <a:t>Kyberpoikkeamat, käsittely ja reagointi</a:t>
            </a:r>
          </a:p>
        </p:txBody>
      </p:sp>
      <p:sp>
        <p:nvSpPr>
          <p:cNvPr id="9" name="Date Placeholder 2">
            <a:extLst>
              <a:ext uri="{FF2B5EF4-FFF2-40B4-BE49-F238E27FC236}">
                <a16:creationId xmlns:a16="http://schemas.microsoft.com/office/drawing/2014/main" id="{B14D7388-FF6F-E03B-499E-C2DCD1131EE4}"/>
              </a:ext>
            </a:extLst>
          </p:cNvPr>
          <p:cNvSpPr>
            <a:spLocks noGrp="1"/>
          </p:cNvSpPr>
          <p:nvPr>
            <p:ph type="dt" sz="half" idx="10"/>
          </p:nvPr>
        </p:nvSpPr>
        <p:spPr>
          <a:xfrm>
            <a:off x="766101" y="5926762"/>
            <a:ext cx="1453952" cy="404664"/>
          </a:xfrm>
        </p:spPr>
        <p:txBody>
          <a:bodyPr/>
          <a:lstStyle/>
          <a:p>
            <a:endParaRPr lang="fi-FI"/>
          </a:p>
        </p:txBody>
      </p:sp>
      <p:sp>
        <p:nvSpPr>
          <p:cNvPr id="13" name="Subtitle 4">
            <a:extLst>
              <a:ext uri="{FF2B5EF4-FFF2-40B4-BE49-F238E27FC236}">
                <a16:creationId xmlns:a16="http://schemas.microsoft.com/office/drawing/2014/main" id="{C187AFFB-1FA2-A195-904E-A03C4C55734C}"/>
              </a:ext>
            </a:extLst>
          </p:cNvPr>
          <p:cNvSpPr>
            <a:spLocks noGrp="1"/>
          </p:cNvSpPr>
          <p:nvPr>
            <p:ph type="subTitle" idx="1"/>
          </p:nvPr>
        </p:nvSpPr>
        <p:spPr>
          <a:xfrm>
            <a:off x="772065" y="1738262"/>
            <a:ext cx="10511286" cy="648072"/>
          </a:xfrm>
        </p:spPr>
        <p:txBody>
          <a:bodyPr/>
          <a:lstStyle/>
          <a:p>
            <a:r>
              <a:rPr lang="en-US" dirty="0"/>
              <a:t>Ota </a:t>
            </a:r>
            <a:r>
              <a:rPr lang="en-US" dirty="0" err="1"/>
              <a:t>selvää</a:t>
            </a:r>
            <a:endParaRPr lang="en-US" dirty="0"/>
          </a:p>
        </p:txBody>
      </p:sp>
      <p:sp>
        <p:nvSpPr>
          <p:cNvPr id="4" name="Tekstin paikkamerkki 3">
            <a:extLst>
              <a:ext uri="{FF2B5EF4-FFF2-40B4-BE49-F238E27FC236}">
                <a16:creationId xmlns:a16="http://schemas.microsoft.com/office/drawing/2014/main" id="{AC350C26-943B-4AE4-BB52-1A4B6FD573A5}"/>
              </a:ext>
            </a:extLst>
          </p:cNvPr>
          <p:cNvSpPr>
            <a:spLocks noGrp="1"/>
          </p:cNvSpPr>
          <p:nvPr>
            <p:ph type="body" idx="12"/>
          </p:nvPr>
        </p:nvSpPr>
        <p:spPr>
          <a:xfrm>
            <a:off x="768550" y="2615212"/>
            <a:ext cx="10514802" cy="3082203"/>
          </a:xfrm>
        </p:spPr>
        <p:txBody>
          <a:bodyPr anchor="t">
            <a:normAutofit/>
          </a:bodyPr>
          <a:lstStyle/>
          <a:p>
            <a:r>
              <a:rPr lang="fi-FI" sz="2000" dirty="0"/>
              <a:t>Miten tehdään poikkeusilmoitus organisaatiossanne?</a:t>
            </a:r>
          </a:p>
          <a:p>
            <a:r>
              <a:rPr lang="fi-FI" sz="2000" dirty="0"/>
              <a:t>Miten toimitaan, kun havaitaan jotain tavallisesta poikkeavaa?</a:t>
            </a:r>
          </a:p>
          <a:p>
            <a:r>
              <a:rPr lang="fi-FI" sz="2000" dirty="0"/>
              <a:t>Miten toimitaan, kun tietoliikenne ei toimi? </a:t>
            </a:r>
          </a:p>
          <a:p>
            <a:pPr lvl="1"/>
            <a:r>
              <a:rPr lang="fi-FI" sz="1800" dirty="0"/>
              <a:t>Minne ja miten kirjataan potilastapahtumat?</a:t>
            </a:r>
          </a:p>
          <a:p>
            <a:pPr lvl="1"/>
            <a:r>
              <a:rPr lang="fi-FI" sz="1800" dirty="0"/>
              <a:t>Miten palautumisen jälkeen toimitaan?</a:t>
            </a:r>
          </a:p>
          <a:p>
            <a:r>
              <a:rPr lang="fi-FI" sz="2000" dirty="0"/>
              <a:t>Miten ja kenelle ilmoitetaan tietoliikenteen toimimattomuudesta?</a:t>
            </a:r>
          </a:p>
          <a:p>
            <a:r>
              <a:rPr lang="fi-FI" sz="2000" dirty="0"/>
              <a:t>Mistä tämä tieto löytyy?</a:t>
            </a:r>
          </a:p>
        </p:txBody>
      </p:sp>
    </p:spTree>
    <p:extLst>
      <p:ext uri="{BB962C8B-B14F-4D97-AF65-F5344CB8AC3E}">
        <p14:creationId xmlns:p14="http://schemas.microsoft.com/office/powerpoint/2010/main" val="3532573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D92B3-2C3D-28E6-147F-4917076E2212}"/>
            </a:ext>
          </a:extLst>
        </p:cNvPr>
        <p:cNvGrpSpPr/>
        <p:nvPr/>
      </p:nvGrpSpPr>
      <p:grpSpPr>
        <a:xfrm>
          <a:off x="0" y="0"/>
          <a:ext cx="0" cy="0"/>
          <a:chOff x="0" y="0"/>
          <a:chExt cx="0" cy="0"/>
        </a:xfrm>
      </p:grpSpPr>
      <p:sp>
        <p:nvSpPr>
          <p:cNvPr id="11" name="Title 1">
            <a:extLst>
              <a:ext uri="{FF2B5EF4-FFF2-40B4-BE49-F238E27FC236}">
                <a16:creationId xmlns:a16="http://schemas.microsoft.com/office/drawing/2014/main" id="{C3C40047-EE21-F48B-1781-7EDDF1993DEF}"/>
              </a:ext>
            </a:extLst>
          </p:cNvPr>
          <p:cNvSpPr>
            <a:spLocks noGrp="1"/>
          </p:cNvSpPr>
          <p:nvPr>
            <p:ph type="title"/>
          </p:nvPr>
        </p:nvSpPr>
        <p:spPr>
          <a:xfrm>
            <a:off x="877149" y="1097081"/>
            <a:ext cx="6970614" cy="1325563"/>
          </a:xfrm>
        </p:spPr>
        <p:txBody>
          <a:bodyPr/>
          <a:lstStyle/>
          <a:p>
            <a:r>
              <a:rPr lang="en-US" sz="4400" dirty="0" err="1"/>
              <a:t>Terveys</a:t>
            </a:r>
            <a:r>
              <a:rPr lang="en-US" sz="4400" dirty="0"/>
              <a:t>- ja </a:t>
            </a:r>
            <a:r>
              <a:rPr lang="en-US" sz="4400" dirty="0" err="1"/>
              <a:t>hyvinvointialojen</a:t>
            </a:r>
            <a:r>
              <a:rPr lang="en-US" sz="4400" dirty="0"/>
              <a:t> </a:t>
            </a:r>
            <a:r>
              <a:rPr lang="en-US" sz="4400" dirty="0" err="1"/>
              <a:t>opintokokonaisuus</a:t>
            </a:r>
            <a:endParaRPr lang="en-US" sz="4400" dirty="0"/>
          </a:p>
        </p:txBody>
      </p:sp>
      <p:sp>
        <p:nvSpPr>
          <p:cNvPr id="13" name="Subtitle 2">
            <a:extLst>
              <a:ext uri="{FF2B5EF4-FFF2-40B4-BE49-F238E27FC236}">
                <a16:creationId xmlns:a16="http://schemas.microsoft.com/office/drawing/2014/main" id="{6A818F4C-3A22-2483-D283-F8C1367BABBD}"/>
              </a:ext>
            </a:extLst>
          </p:cNvPr>
          <p:cNvSpPr>
            <a:spLocks noGrp="1"/>
          </p:cNvSpPr>
          <p:nvPr>
            <p:ph type="subTitle" idx="1"/>
          </p:nvPr>
        </p:nvSpPr>
        <p:spPr>
          <a:xfrm>
            <a:off x="877149" y="2921553"/>
            <a:ext cx="5841152" cy="648072"/>
          </a:xfrm>
        </p:spPr>
        <p:txBody>
          <a:bodyPr>
            <a:normAutofit/>
          </a:bodyPr>
          <a:lstStyle/>
          <a:p>
            <a:r>
              <a:rPr lang="en-US" dirty="0"/>
              <a:t>04A – </a:t>
            </a:r>
            <a:r>
              <a:rPr lang="en-US" dirty="0" err="1"/>
              <a:t>Kyberhygienia</a:t>
            </a:r>
            <a:endParaRPr lang="en-US" dirty="0"/>
          </a:p>
        </p:txBody>
      </p:sp>
      <p:sp>
        <p:nvSpPr>
          <p:cNvPr id="15" name="Text Placeholder 3">
            <a:extLst>
              <a:ext uri="{FF2B5EF4-FFF2-40B4-BE49-F238E27FC236}">
                <a16:creationId xmlns:a16="http://schemas.microsoft.com/office/drawing/2014/main" id="{096B8750-0728-B9E3-FC0A-C0786E7A8AD2}"/>
              </a:ext>
            </a:extLst>
          </p:cNvPr>
          <p:cNvSpPr>
            <a:spLocks noGrp="1"/>
          </p:cNvSpPr>
          <p:nvPr>
            <p:ph type="body" idx="10"/>
          </p:nvPr>
        </p:nvSpPr>
        <p:spPr>
          <a:xfrm>
            <a:off x="877149" y="3705783"/>
            <a:ext cx="5840412" cy="1781175"/>
          </a:xfrm>
        </p:spPr>
        <p:txBody>
          <a:bodyPr/>
          <a:lstStyle/>
          <a:p>
            <a:r>
              <a:rPr lang="en-US" dirty="0"/>
              <a:t>© 2025 Ovaska Joonatan – Creative Commons 4.0 (CC BY-SA)</a:t>
            </a:r>
            <a:endParaRPr lang="en-FI" dirty="0"/>
          </a:p>
        </p:txBody>
      </p:sp>
    </p:spTree>
    <p:extLst>
      <p:ext uri="{BB962C8B-B14F-4D97-AF65-F5344CB8AC3E}">
        <p14:creationId xmlns:p14="http://schemas.microsoft.com/office/powerpoint/2010/main" val="23738825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EC89C8-DF8C-B983-7D6E-C985AD2CFD83}"/>
            </a:ext>
          </a:extLst>
        </p:cNvPr>
        <p:cNvGrpSpPr/>
        <p:nvPr/>
      </p:nvGrpSpPr>
      <p:grpSpPr>
        <a:xfrm>
          <a:off x="0" y="0"/>
          <a:ext cx="0" cy="0"/>
          <a:chOff x="0" y="0"/>
          <a:chExt cx="0" cy="0"/>
        </a:xfrm>
      </p:grpSpPr>
      <p:sp>
        <p:nvSpPr>
          <p:cNvPr id="11" name="Title 1">
            <a:extLst>
              <a:ext uri="{FF2B5EF4-FFF2-40B4-BE49-F238E27FC236}">
                <a16:creationId xmlns:a16="http://schemas.microsoft.com/office/drawing/2014/main" id="{3418695C-1C41-1F73-0D07-7C080A1E6094}"/>
              </a:ext>
            </a:extLst>
          </p:cNvPr>
          <p:cNvSpPr>
            <a:spLocks noGrp="1"/>
          </p:cNvSpPr>
          <p:nvPr>
            <p:ph type="title"/>
          </p:nvPr>
        </p:nvSpPr>
        <p:spPr>
          <a:xfrm>
            <a:off x="877148" y="1097081"/>
            <a:ext cx="7181629" cy="1325563"/>
          </a:xfrm>
        </p:spPr>
        <p:txBody>
          <a:bodyPr/>
          <a:lstStyle/>
          <a:p>
            <a:r>
              <a:rPr lang="en-US" sz="4400" dirty="0" err="1"/>
              <a:t>Terveys</a:t>
            </a:r>
            <a:r>
              <a:rPr lang="en-US" sz="4400" dirty="0"/>
              <a:t>- ja </a:t>
            </a:r>
            <a:r>
              <a:rPr lang="en-US" sz="4400" dirty="0" err="1"/>
              <a:t>hyvinvointialojen</a:t>
            </a:r>
            <a:r>
              <a:rPr lang="en-US" sz="4400" dirty="0"/>
              <a:t> </a:t>
            </a:r>
            <a:r>
              <a:rPr lang="en-US" sz="4400" dirty="0" err="1"/>
              <a:t>opintokokonaisuus</a:t>
            </a:r>
            <a:endParaRPr lang="en-US" sz="4400" dirty="0"/>
          </a:p>
        </p:txBody>
      </p:sp>
      <p:sp>
        <p:nvSpPr>
          <p:cNvPr id="13" name="Subtitle 2">
            <a:extLst>
              <a:ext uri="{FF2B5EF4-FFF2-40B4-BE49-F238E27FC236}">
                <a16:creationId xmlns:a16="http://schemas.microsoft.com/office/drawing/2014/main" id="{F43EAC64-DA55-D564-93DF-09EBF4B25162}"/>
              </a:ext>
            </a:extLst>
          </p:cNvPr>
          <p:cNvSpPr>
            <a:spLocks noGrp="1"/>
          </p:cNvSpPr>
          <p:nvPr>
            <p:ph type="subTitle" idx="1"/>
          </p:nvPr>
        </p:nvSpPr>
        <p:spPr>
          <a:xfrm>
            <a:off x="877149" y="2921553"/>
            <a:ext cx="5841152" cy="648072"/>
          </a:xfrm>
        </p:spPr>
        <p:txBody>
          <a:bodyPr>
            <a:normAutofit/>
          </a:bodyPr>
          <a:lstStyle/>
          <a:p>
            <a:r>
              <a:rPr lang="en-US" dirty="0"/>
              <a:t>04C – </a:t>
            </a:r>
            <a:r>
              <a:rPr lang="en-US" dirty="0" err="1"/>
              <a:t>Kyberhyökkäyksen</a:t>
            </a:r>
            <a:r>
              <a:rPr lang="en-US" dirty="0"/>
              <a:t> </a:t>
            </a:r>
            <a:r>
              <a:rPr lang="en-US" dirty="0" err="1"/>
              <a:t>vaiheet</a:t>
            </a:r>
            <a:endParaRPr lang="en-US" dirty="0"/>
          </a:p>
        </p:txBody>
      </p:sp>
      <p:sp>
        <p:nvSpPr>
          <p:cNvPr id="15" name="Text Placeholder 3">
            <a:extLst>
              <a:ext uri="{FF2B5EF4-FFF2-40B4-BE49-F238E27FC236}">
                <a16:creationId xmlns:a16="http://schemas.microsoft.com/office/drawing/2014/main" id="{C9011C1B-4B5B-6CC1-4869-52567D59810B}"/>
              </a:ext>
            </a:extLst>
          </p:cNvPr>
          <p:cNvSpPr>
            <a:spLocks noGrp="1"/>
          </p:cNvSpPr>
          <p:nvPr>
            <p:ph type="body" idx="10"/>
          </p:nvPr>
        </p:nvSpPr>
        <p:spPr>
          <a:xfrm>
            <a:off x="877149" y="3705783"/>
            <a:ext cx="5840412" cy="1781175"/>
          </a:xfrm>
        </p:spPr>
        <p:txBody>
          <a:bodyPr/>
          <a:lstStyle/>
          <a:p>
            <a:r>
              <a:rPr lang="en-US" dirty="0"/>
              <a:t>© 2025 Ovaska Joonatan – Creative Commons 4.0 (CC BY-SA)</a:t>
            </a:r>
            <a:endParaRPr lang="en-FI" dirty="0"/>
          </a:p>
        </p:txBody>
      </p:sp>
    </p:spTree>
    <p:extLst>
      <p:ext uri="{BB962C8B-B14F-4D97-AF65-F5344CB8AC3E}">
        <p14:creationId xmlns:p14="http://schemas.microsoft.com/office/powerpoint/2010/main" val="27122800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DA272-A5DF-1323-BFDD-8B7609DDF7D0}"/>
            </a:ext>
          </a:extLst>
        </p:cNvPr>
        <p:cNvGrpSpPr/>
        <p:nvPr/>
      </p:nvGrpSpPr>
      <p:grpSpPr>
        <a:xfrm>
          <a:off x="0" y="0"/>
          <a:ext cx="0" cy="0"/>
          <a:chOff x="0" y="0"/>
          <a:chExt cx="0" cy="0"/>
        </a:xfrm>
      </p:grpSpPr>
      <p:sp>
        <p:nvSpPr>
          <p:cNvPr id="14" name="Title 1">
            <a:extLst>
              <a:ext uri="{FF2B5EF4-FFF2-40B4-BE49-F238E27FC236}">
                <a16:creationId xmlns:a16="http://schemas.microsoft.com/office/drawing/2014/main" id="{BD934318-362A-7172-BD41-C39C3E67C098}"/>
              </a:ext>
            </a:extLst>
          </p:cNvPr>
          <p:cNvSpPr>
            <a:spLocks noGrp="1"/>
          </p:cNvSpPr>
          <p:nvPr>
            <p:ph type="title"/>
          </p:nvPr>
        </p:nvSpPr>
        <p:spPr>
          <a:xfrm>
            <a:off x="772065" y="906356"/>
            <a:ext cx="10511286" cy="818927"/>
          </a:xfrm>
        </p:spPr>
        <p:txBody>
          <a:bodyPr/>
          <a:lstStyle/>
          <a:p>
            <a:r>
              <a:rPr lang="en-US" dirty="0" err="1"/>
              <a:t>Kyberhyökkäyksen</a:t>
            </a:r>
            <a:r>
              <a:rPr lang="en-US" dirty="0"/>
              <a:t> </a:t>
            </a:r>
            <a:r>
              <a:rPr lang="en-US" dirty="0" err="1"/>
              <a:t>vaiheet</a:t>
            </a:r>
            <a:endParaRPr lang="en-US" dirty="0"/>
          </a:p>
        </p:txBody>
      </p:sp>
      <p:sp>
        <p:nvSpPr>
          <p:cNvPr id="16" name="Date Placeholder 2">
            <a:extLst>
              <a:ext uri="{FF2B5EF4-FFF2-40B4-BE49-F238E27FC236}">
                <a16:creationId xmlns:a16="http://schemas.microsoft.com/office/drawing/2014/main" id="{44AE0180-C251-E143-0EC7-9B8985D5F865}"/>
              </a:ext>
            </a:extLst>
          </p:cNvPr>
          <p:cNvSpPr>
            <a:spLocks noGrp="1"/>
          </p:cNvSpPr>
          <p:nvPr>
            <p:ph type="dt" sz="half" idx="10"/>
          </p:nvPr>
        </p:nvSpPr>
        <p:spPr>
          <a:xfrm>
            <a:off x="766101" y="5926762"/>
            <a:ext cx="1453952" cy="404664"/>
          </a:xfrm>
        </p:spPr>
        <p:txBody>
          <a:bodyPr/>
          <a:lstStyle/>
          <a:p>
            <a:endParaRPr lang="fi-FI" dirty="0"/>
          </a:p>
        </p:txBody>
      </p:sp>
      <p:sp>
        <p:nvSpPr>
          <p:cNvPr id="20" name="Subtitle 4">
            <a:extLst>
              <a:ext uri="{FF2B5EF4-FFF2-40B4-BE49-F238E27FC236}">
                <a16:creationId xmlns:a16="http://schemas.microsoft.com/office/drawing/2014/main" id="{588742D5-6863-2051-F8F5-DB2B7A9B299E}"/>
              </a:ext>
            </a:extLst>
          </p:cNvPr>
          <p:cNvSpPr>
            <a:spLocks noGrp="1"/>
          </p:cNvSpPr>
          <p:nvPr>
            <p:ph type="subTitle" idx="1"/>
          </p:nvPr>
        </p:nvSpPr>
        <p:spPr>
          <a:xfrm>
            <a:off x="772065" y="1738262"/>
            <a:ext cx="10511286" cy="648072"/>
          </a:xfrm>
        </p:spPr>
        <p:txBody>
          <a:bodyPr/>
          <a:lstStyle/>
          <a:p>
            <a:r>
              <a:rPr lang="en-US" dirty="0" err="1"/>
              <a:t>Hyökkääjän</a:t>
            </a:r>
            <a:r>
              <a:rPr lang="en-US" dirty="0"/>
              <a:t> </a:t>
            </a:r>
            <a:r>
              <a:rPr lang="en-US" dirty="0" err="1"/>
              <a:t>eteneminen</a:t>
            </a:r>
            <a:endParaRPr lang="en-US" dirty="0"/>
          </a:p>
        </p:txBody>
      </p:sp>
      <p:sp>
        <p:nvSpPr>
          <p:cNvPr id="22" name="Text Placeholder 5">
            <a:extLst>
              <a:ext uri="{FF2B5EF4-FFF2-40B4-BE49-F238E27FC236}">
                <a16:creationId xmlns:a16="http://schemas.microsoft.com/office/drawing/2014/main" id="{11072B94-2272-198E-85A3-DF322F38C17C}"/>
              </a:ext>
            </a:extLst>
          </p:cNvPr>
          <p:cNvSpPr>
            <a:spLocks noGrp="1"/>
          </p:cNvSpPr>
          <p:nvPr>
            <p:ph type="body" idx="12"/>
          </p:nvPr>
        </p:nvSpPr>
        <p:spPr>
          <a:xfrm>
            <a:off x="768550" y="2615213"/>
            <a:ext cx="10514802" cy="2803128"/>
          </a:xfrm>
        </p:spPr>
        <p:txBody>
          <a:bodyPr>
            <a:normAutofit/>
          </a:bodyPr>
          <a:lstStyle/>
          <a:p>
            <a:r>
              <a:rPr lang="fi-FI" dirty="0"/>
              <a:t>Kyberhyökkäyksien etenemisen kuvaamiseen voidaan hyödyntää monia erilaisia malleja. Alalla useimmiten käytetyt kokonaisen hyökkäysketjun kuvaavat viitekehykset ovat:</a:t>
            </a:r>
          </a:p>
          <a:p>
            <a:pPr lvl="1"/>
            <a:r>
              <a:rPr lang="fi-FI" b="1" dirty="0"/>
              <a:t>Lockheed Martin: </a:t>
            </a:r>
            <a:r>
              <a:rPr lang="fi-FI" b="1" dirty="0" err="1"/>
              <a:t>Cyber</a:t>
            </a:r>
            <a:r>
              <a:rPr lang="fi-FI" b="1" dirty="0"/>
              <a:t> </a:t>
            </a:r>
            <a:r>
              <a:rPr lang="fi-FI" b="1" dirty="0" err="1"/>
              <a:t>Kill</a:t>
            </a:r>
            <a:r>
              <a:rPr lang="fi-FI" b="1" dirty="0"/>
              <a:t> Chain</a:t>
            </a:r>
          </a:p>
          <a:p>
            <a:pPr lvl="2"/>
            <a:r>
              <a:rPr lang="fi-FI" dirty="0"/>
              <a:t>Lockheed Martinin kehittämä malli, joka kuvaa hyökkäyksen vaiheet.</a:t>
            </a:r>
            <a:endParaRPr lang="fi-FI" b="1" dirty="0"/>
          </a:p>
          <a:p>
            <a:pPr lvl="1"/>
            <a:r>
              <a:rPr lang="fi-FI" b="1" dirty="0" err="1"/>
              <a:t>Mitre</a:t>
            </a:r>
            <a:r>
              <a:rPr lang="fi-FI" b="1" dirty="0"/>
              <a:t> </a:t>
            </a:r>
            <a:r>
              <a:rPr lang="fi-FI" b="1" dirty="0" err="1"/>
              <a:t>Att&amp;ck</a:t>
            </a:r>
            <a:r>
              <a:rPr lang="fi-FI" b="1" dirty="0"/>
              <a:t> </a:t>
            </a:r>
            <a:r>
              <a:rPr lang="fi-FI" b="1" dirty="0" err="1"/>
              <a:t>framework</a:t>
            </a:r>
            <a:endParaRPr lang="fi-FI" b="1" dirty="0"/>
          </a:p>
          <a:p>
            <a:pPr lvl="2"/>
            <a:r>
              <a:rPr lang="fi-FI" dirty="0"/>
              <a:t>Viitekehys, joka kuvaa hyökkääjien käyttämiä taktiikoita ja tekniikoita.</a:t>
            </a:r>
            <a:endParaRPr lang="fi-FI" b="1" dirty="0"/>
          </a:p>
          <a:p>
            <a:pPr lvl="1"/>
            <a:r>
              <a:rPr lang="fi-FI" dirty="0"/>
              <a:t>Ja näitä molempia yhdistelevä ja lisäävä: </a:t>
            </a:r>
            <a:r>
              <a:rPr lang="fi-FI" b="1" dirty="0" err="1"/>
              <a:t>The</a:t>
            </a:r>
            <a:r>
              <a:rPr lang="fi-FI" b="1" dirty="0"/>
              <a:t> </a:t>
            </a:r>
            <a:r>
              <a:rPr lang="fi-FI" b="1" dirty="0" err="1"/>
              <a:t>Unified</a:t>
            </a:r>
            <a:r>
              <a:rPr lang="fi-FI" b="1" dirty="0"/>
              <a:t> </a:t>
            </a:r>
            <a:r>
              <a:rPr lang="fi-FI" b="1" dirty="0" err="1"/>
              <a:t>Kill</a:t>
            </a:r>
            <a:r>
              <a:rPr lang="fi-FI" b="1" dirty="0"/>
              <a:t> Chain</a:t>
            </a:r>
          </a:p>
          <a:p>
            <a:pPr lvl="2"/>
            <a:endParaRPr lang="fi-FI" dirty="0"/>
          </a:p>
        </p:txBody>
      </p:sp>
    </p:spTree>
    <p:extLst>
      <p:ext uri="{BB962C8B-B14F-4D97-AF65-F5344CB8AC3E}">
        <p14:creationId xmlns:p14="http://schemas.microsoft.com/office/powerpoint/2010/main" val="1533118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7D1810-9270-C443-0238-930DB78934E6}"/>
            </a:ext>
          </a:extLst>
        </p:cNvPr>
        <p:cNvGrpSpPr/>
        <p:nvPr/>
      </p:nvGrpSpPr>
      <p:grpSpPr>
        <a:xfrm>
          <a:off x="0" y="0"/>
          <a:ext cx="0" cy="0"/>
          <a:chOff x="0" y="0"/>
          <a:chExt cx="0" cy="0"/>
        </a:xfrm>
      </p:grpSpPr>
      <p:sp>
        <p:nvSpPr>
          <p:cNvPr id="14" name="Title 1">
            <a:extLst>
              <a:ext uri="{FF2B5EF4-FFF2-40B4-BE49-F238E27FC236}">
                <a16:creationId xmlns:a16="http://schemas.microsoft.com/office/drawing/2014/main" id="{0DF627B7-98FB-DE67-7A01-CAA99683A6EB}"/>
              </a:ext>
            </a:extLst>
          </p:cNvPr>
          <p:cNvSpPr>
            <a:spLocks noGrp="1"/>
          </p:cNvSpPr>
          <p:nvPr>
            <p:ph type="title"/>
          </p:nvPr>
        </p:nvSpPr>
        <p:spPr>
          <a:xfrm>
            <a:off x="772065" y="906356"/>
            <a:ext cx="10511286" cy="818927"/>
          </a:xfrm>
        </p:spPr>
        <p:txBody>
          <a:bodyPr/>
          <a:lstStyle/>
          <a:p>
            <a:r>
              <a:rPr lang="en-US" dirty="0" err="1"/>
              <a:t>Kyberhyökkäyksen</a:t>
            </a:r>
            <a:r>
              <a:rPr lang="en-US" dirty="0"/>
              <a:t> </a:t>
            </a:r>
            <a:r>
              <a:rPr lang="en-US" dirty="0" err="1"/>
              <a:t>vaiheet</a:t>
            </a:r>
            <a:endParaRPr lang="en-US" dirty="0"/>
          </a:p>
        </p:txBody>
      </p:sp>
      <p:sp>
        <p:nvSpPr>
          <p:cNvPr id="16" name="Date Placeholder 2">
            <a:extLst>
              <a:ext uri="{FF2B5EF4-FFF2-40B4-BE49-F238E27FC236}">
                <a16:creationId xmlns:a16="http://schemas.microsoft.com/office/drawing/2014/main" id="{682F17F3-B0CF-9EAE-A7ED-6449630974FF}"/>
              </a:ext>
            </a:extLst>
          </p:cNvPr>
          <p:cNvSpPr>
            <a:spLocks noGrp="1"/>
          </p:cNvSpPr>
          <p:nvPr>
            <p:ph type="dt" sz="half" idx="10"/>
          </p:nvPr>
        </p:nvSpPr>
        <p:spPr>
          <a:xfrm>
            <a:off x="766101" y="5926762"/>
            <a:ext cx="1453952" cy="404664"/>
          </a:xfrm>
        </p:spPr>
        <p:txBody>
          <a:bodyPr/>
          <a:lstStyle/>
          <a:p>
            <a:endParaRPr lang="fi-FI" dirty="0"/>
          </a:p>
        </p:txBody>
      </p:sp>
      <p:sp>
        <p:nvSpPr>
          <p:cNvPr id="20" name="Subtitle 4">
            <a:extLst>
              <a:ext uri="{FF2B5EF4-FFF2-40B4-BE49-F238E27FC236}">
                <a16:creationId xmlns:a16="http://schemas.microsoft.com/office/drawing/2014/main" id="{29592938-C388-4BC9-4C79-8BCB58AA58C2}"/>
              </a:ext>
            </a:extLst>
          </p:cNvPr>
          <p:cNvSpPr>
            <a:spLocks noGrp="1"/>
          </p:cNvSpPr>
          <p:nvPr>
            <p:ph type="subTitle" idx="1"/>
          </p:nvPr>
        </p:nvSpPr>
        <p:spPr>
          <a:xfrm>
            <a:off x="772065" y="1738262"/>
            <a:ext cx="10511286" cy="648072"/>
          </a:xfrm>
        </p:spPr>
        <p:txBody>
          <a:bodyPr/>
          <a:lstStyle/>
          <a:p>
            <a:r>
              <a:rPr lang="en-US" dirty="0" err="1"/>
              <a:t>Mitre</a:t>
            </a:r>
            <a:r>
              <a:rPr lang="en-US" dirty="0"/>
              <a:t> </a:t>
            </a:r>
            <a:r>
              <a:rPr lang="en-US" dirty="0" err="1"/>
              <a:t>Att&amp;ck</a:t>
            </a:r>
            <a:r>
              <a:rPr lang="en-US" dirty="0"/>
              <a:t> - </a:t>
            </a:r>
            <a:r>
              <a:rPr lang="en-US" dirty="0" err="1"/>
              <a:t>Viitekehys</a:t>
            </a:r>
            <a:endParaRPr lang="en-US" dirty="0"/>
          </a:p>
        </p:txBody>
      </p:sp>
      <p:sp>
        <p:nvSpPr>
          <p:cNvPr id="22" name="Text Placeholder 5">
            <a:extLst>
              <a:ext uri="{FF2B5EF4-FFF2-40B4-BE49-F238E27FC236}">
                <a16:creationId xmlns:a16="http://schemas.microsoft.com/office/drawing/2014/main" id="{7A580DA6-8C9E-3E96-B10F-BF1738B0CF28}"/>
              </a:ext>
            </a:extLst>
          </p:cNvPr>
          <p:cNvSpPr>
            <a:spLocks noGrp="1"/>
          </p:cNvSpPr>
          <p:nvPr>
            <p:ph type="body" idx="12"/>
          </p:nvPr>
        </p:nvSpPr>
        <p:spPr>
          <a:xfrm>
            <a:off x="768550" y="2615213"/>
            <a:ext cx="10514802" cy="2803128"/>
          </a:xfrm>
        </p:spPr>
        <p:txBody>
          <a:bodyPr lIns="91440" tIns="45720" rIns="91440" bIns="45720" anchor="t">
            <a:normAutofit/>
          </a:bodyPr>
          <a:lstStyle/>
          <a:p>
            <a:r>
              <a:rPr lang="fi-FI" dirty="0"/>
              <a:t>MITRE ATT&amp;CK - Kehys on laajasti käytetty tietoturvaviitekehys, joka kuvaa eri taktiikoita ja tekniikoita, joita hyökkääjät käyttävät saavuttaakseen tavoitteensa. </a:t>
            </a:r>
          </a:p>
          <a:p>
            <a:r>
              <a:rPr lang="fi-FI" dirty="0" err="1"/>
              <a:t>Mitren</a:t>
            </a:r>
            <a:r>
              <a:rPr lang="fi-FI" dirty="0"/>
              <a:t>-viitekehys jakaa hyökkäysketjun neljääntoista (14) eri vaiheeseen. Jokaisessa hyökkäyksessä ei täyty aina kaikki 14 kohtaa, vaan osan kohdista tietyt hyökkäykset jättävät välistä.</a:t>
            </a:r>
          </a:p>
          <a:p>
            <a:r>
              <a:rPr lang="fi-FI" dirty="0"/>
              <a:t>Viitekehys tukee erilaisia käyttöjärjestelmiä ja monia alitekniikoita. Keskitymme tässä ketjussa vain yleisentason yrityksille kohdistettuun malliin. </a:t>
            </a:r>
          </a:p>
          <a:p>
            <a:pPr marL="914400" lvl="2" indent="0">
              <a:buNone/>
            </a:pPr>
            <a:endParaRPr lang="fi-FI" dirty="0">
              <a:ea typeface="Calibri" panose="020F0502020204030204"/>
              <a:cs typeface="Calibri" panose="020F0502020204030204"/>
            </a:endParaRPr>
          </a:p>
        </p:txBody>
      </p:sp>
      <p:sp>
        <p:nvSpPr>
          <p:cNvPr id="2" name="TextBox 1">
            <a:extLst>
              <a:ext uri="{FF2B5EF4-FFF2-40B4-BE49-F238E27FC236}">
                <a16:creationId xmlns:a16="http://schemas.microsoft.com/office/drawing/2014/main" id="{FA10C311-1111-C7E5-F928-E5EA08665759}"/>
              </a:ext>
            </a:extLst>
          </p:cNvPr>
          <p:cNvSpPr txBox="1"/>
          <p:nvPr/>
        </p:nvSpPr>
        <p:spPr>
          <a:xfrm>
            <a:off x="764608" y="5553499"/>
            <a:ext cx="9653552" cy="307777"/>
          </a:xfrm>
          <a:prstGeom prst="rect">
            <a:avLst/>
          </a:prstGeom>
          <a:noFill/>
        </p:spPr>
        <p:txBody>
          <a:bodyPr wrap="square" lIns="91440" tIns="45720" rIns="91440" bIns="45720" rtlCol="0" anchor="t">
            <a:spAutoFit/>
          </a:bodyPr>
          <a:lstStyle/>
          <a:p>
            <a:r>
              <a:rPr lang="fi-FI" sz="1400" b="0" i="0" dirty="0">
                <a:solidFill>
                  <a:srgbClr val="000000"/>
                </a:solidFill>
                <a:effectLst/>
                <a:latin typeface="Aptos"/>
              </a:rPr>
              <a:t>Lähde: </a:t>
            </a:r>
            <a:r>
              <a:rPr lang="fi-FI" sz="1400" b="0" i="0" u="sng" strike="noStrike" dirty="0">
                <a:solidFill>
                  <a:srgbClr val="467886"/>
                </a:solidFill>
                <a:effectLst/>
                <a:latin typeface="Aptos"/>
                <a:hlinkClick r:id="rId2"/>
              </a:rPr>
              <a:t>MITRE ATT&amp;CK®</a:t>
            </a:r>
            <a:r>
              <a:rPr lang="fi-FI" sz="1400" b="0" i="0" dirty="0">
                <a:solidFill>
                  <a:srgbClr val="000000"/>
                </a:solidFill>
                <a:effectLst/>
                <a:latin typeface="Aptos"/>
              </a:rPr>
              <a:t> sekä generatiivisen tekoälyn luomat käännökset (joita on muokattu ja tulkittu uudestaan). </a:t>
            </a:r>
            <a:endParaRPr lang="en-FI" sz="1400" dirty="0">
              <a:latin typeface="Aptos"/>
            </a:endParaRPr>
          </a:p>
        </p:txBody>
      </p:sp>
    </p:spTree>
    <p:extLst>
      <p:ext uri="{BB962C8B-B14F-4D97-AF65-F5344CB8AC3E}">
        <p14:creationId xmlns:p14="http://schemas.microsoft.com/office/powerpoint/2010/main" val="39688497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6DAAE0FB-F70F-0C16-3237-1DF6908784BE}"/>
              </a:ext>
            </a:extLst>
          </p:cNvPr>
          <p:cNvSpPr>
            <a:spLocks noGrp="1"/>
          </p:cNvSpPr>
          <p:nvPr>
            <p:ph type="title"/>
          </p:nvPr>
        </p:nvSpPr>
        <p:spPr>
          <a:xfrm>
            <a:off x="772065" y="906356"/>
            <a:ext cx="10511286" cy="818927"/>
          </a:xfrm>
        </p:spPr>
        <p:txBody>
          <a:bodyPr/>
          <a:lstStyle/>
          <a:p>
            <a:r>
              <a:rPr lang="en-US" dirty="0" err="1"/>
              <a:t>Kyberhyökkäyksen</a:t>
            </a:r>
            <a:r>
              <a:rPr lang="en-US" dirty="0"/>
              <a:t> </a:t>
            </a:r>
            <a:r>
              <a:rPr lang="en-US" dirty="0" err="1"/>
              <a:t>vaiheet</a:t>
            </a:r>
            <a:endParaRPr lang="en-US" dirty="0"/>
          </a:p>
        </p:txBody>
      </p:sp>
      <p:sp>
        <p:nvSpPr>
          <p:cNvPr id="16" name="Date Placeholder 2">
            <a:extLst>
              <a:ext uri="{FF2B5EF4-FFF2-40B4-BE49-F238E27FC236}">
                <a16:creationId xmlns:a16="http://schemas.microsoft.com/office/drawing/2014/main" id="{FBB18CD8-CF61-62FA-4A43-7D8CEA17FD43}"/>
              </a:ext>
            </a:extLst>
          </p:cNvPr>
          <p:cNvSpPr>
            <a:spLocks noGrp="1"/>
          </p:cNvSpPr>
          <p:nvPr>
            <p:ph type="dt" sz="half" idx="10"/>
          </p:nvPr>
        </p:nvSpPr>
        <p:spPr>
          <a:xfrm>
            <a:off x="766101" y="5926762"/>
            <a:ext cx="1453952" cy="404664"/>
          </a:xfrm>
        </p:spPr>
        <p:txBody>
          <a:bodyPr/>
          <a:lstStyle/>
          <a:p>
            <a:endParaRPr lang="fi-FI" dirty="0"/>
          </a:p>
        </p:txBody>
      </p:sp>
      <p:sp>
        <p:nvSpPr>
          <p:cNvPr id="20" name="Subtitle 4">
            <a:extLst>
              <a:ext uri="{FF2B5EF4-FFF2-40B4-BE49-F238E27FC236}">
                <a16:creationId xmlns:a16="http://schemas.microsoft.com/office/drawing/2014/main" id="{4B42E296-81F6-4CF7-8FAD-5225E7237902}"/>
              </a:ext>
            </a:extLst>
          </p:cNvPr>
          <p:cNvSpPr>
            <a:spLocks noGrp="1"/>
          </p:cNvSpPr>
          <p:nvPr>
            <p:ph type="subTitle" idx="1"/>
          </p:nvPr>
        </p:nvSpPr>
        <p:spPr>
          <a:xfrm>
            <a:off x="772065" y="1738262"/>
            <a:ext cx="10511286" cy="648072"/>
          </a:xfrm>
        </p:spPr>
        <p:txBody>
          <a:bodyPr/>
          <a:lstStyle/>
          <a:p>
            <a:r>
              <a:rPr lang="en-US" dirty="0" err="1"/>
              <a:t>Mitre</a:t>
            </a:r>
            <a:r>
              <a:rPr lang="en-US" dirty="0"/>
              <a:t> </a:t>
            </a:r>
            <a:r>
              <a:rPr lang="en-US" dirty="0" err="1"/>
              <a:t>Att&amp;ck</a:t>
            </a:r>
            <a:r>
              <a:rPr lang="en-US" dirty="0"/>
              <a:t> – </a:t>
            </a:r>
            <a:r>
              <a:rPr lang="en-US" dirty="0" err="1"/>
              <a:t>Viitekehys</a:t>
            </a:r>
            <a:r>
              <a:rPr lang="en-US" dirty="0"/>
              <a:t> - </a:t>
            </a:r>
            <a:r>
              <a:rPr lang="en-US" dirty="0" err="1"/>
              <a:t>Vaiheet</a:t>
            </a:r>
            <a:endParaRPr lang="en-US" dirty="0"/>
          </a:p>
        </p:txBody>
      </p:sp>
      <p:sp>
        <p:nvSpPr>
          <p:cNvPr id="22" name="Text Placeholder 5">
            <a:extLst>
              <a:ext uri="{FF2B5EF4-FFF2-40B4-BE49-F238E27FC236}">
                <a16:creationId xmlns:a16="http://schemas.microsoft.com/office/drawing/2014/main" id="{042EE986-F2AC-E1B4-B542-D8B0A45E9417}"/>
              </a:ext>
            </a:extLst>
          </p:cNvPr>
          <p:cNvSpPr>
            <a:spLocks noGrp="1"/>
          </p:cNvSpPr>
          <p:nvPr>
            <p:ph type="body" idx="12"/>
          </p:nvPr>
        </p:nvSpPr>
        <p:spPr>
          <a:xfrm>
            <a:off x="768550" y="2615213"/>
            <a:ext cx="10514802" cy="2803128"/>
          </a:xfrm>
        </p:spPr>
        <p:txBody>
          <a:bodyPr lIns="91440" tIns="45720" rIns="91440" bIns="45720" anchor="t">
            <a:normAutofit/>
          </a:bodyPr>
          <a:lstStyle/>
          <a:p>
            <a:pPr marL="0" indent="0">
              <a:buNone/>
            </a:pPr>
            <a:r>
              <a:rPr lang="fi-FI" b="1" dirty="0"/>
              <a:t>1. Taustatyö</a:t>
            </a:r>
            <a:r>
              <a:rPr lang="fi-FI" dirty="0"/>
              <a:t>: Hyökkääjä kerää tietoa kohteesta valmistellakseen hyökkäystä. </a:t>
            </a:r>
            <a:endParaRPr lang="en-US"/>
          </a:p>
          <a:p>
            <a:pPr marL="0" indent="0">
              <a:buNone/>
            </a:pPr>
            <a:r>
              <a:rPr lang="fi-FI" b="1" dirty="0"/>
              <a:t>2. Hyökkäyksen valmistelu</a:t>
            </a:r>
            <a:r>
              <a:rPr lang="fi-FI" dirty="0"/>
              <a:t>: Hyökkääjä hankkii esim. työkaluja ja tietoa, jotka tukevat hyökkäystä. </a:t>
            </a:r>
            <a:endParaRPr lang="fi-FI" dirty="0">
              <a:ea typeface="Calibri" panose="020F0502020204030204"/>
              <a:cs typeface="Calibri" panose="020F0502020204030204"/>
            </a:endParaRPr>
          </a:p>
          <a:p>
            <a:pPr marL="0" indent="0">
              <a:buNone/>
            </a:pPr>
            <a:r>
              <a:rPr lang="fi-FI" b="1" dirty="0"/>
              <a:t>3. Ensimmäinen sisäänpääsy kohdejärjestelmään</a:t>
            </a:r>
            <a:r>
              <a:rPr lang="fi-FI" dirty="0"/>
              <a:t>: Hyökkääjä saa ensimmäisen jalansijan kohdejärjestelmässä, esimerkiksi tietojenkalastelun tai haittaohjelman avulla. </a:t>
            </a:r>
            <a:endParaRPr lang="fi-FI" dirty="0">
              <a:ea typeface="Calibri" panose="020F0502020204030204"/>
              <a:cs typeface="Calibri" panose="020F0502020204030204"/>
            </a:endParaRPr>
          </a:p>
          <a:p>
            <a:pPr marL="0" indent="0">
              <a:buNone/>
            </a:pPr>
            <a:r>
              <a:rPr lang="fi-FI" b="1" dirty="0"/>
              <a:t>4. Haitallisen ohjelmistokoodin suorittaminen</a:t>
            </a:r>
            <a:r>
              <a:rPr lang="fi-FI" dirty="0"/>
              <a:t>: Hyökkääjä suorittaa koodia kohdejärjestelmässä saavuttaakseen päämääränsä. </a:t>
            </a:r>
            <a:endParaRPr lang="fi-FI" dirty="0">
              <a:ea typeface="Calibri" panose="020F0502020204030204"/>
              <a:cs typeface="Calibri" panose="020F0502020204030204"/>
            </a:endParaRPr>
          </a:p>
        </p:txBody>
      </p:sp>
      <p:sp>
        <p:nvSpPr>
          <p:cNvPr id="2" name="TextBox 1">
            <a:extLst>
              <a:ext uri="{FF2B5EF4-FFF2-40B4-BE49-F238E27FC236}">
                <a16:creationId xmlns:a16="http://schemas.microsoft.com/office/drawing/2014/main" id="{7CCA5B47-02BD-76AA-0690-31BEA9AC385A}"/>
              </a:ext>
            </a:extLst>
          </p:cNvPr>
          <p:cNvSpPr txBox="1"/>
          <p:nvPr/>
        </p:nvSpPr>
        <p:spPr>
          <a:xfrm>
            <a:off x="912092" y="5418306"/>
            <a:ext cx="9653552" cy="307777"/>
          </a:xfrm>
          <a:prstGeom prst="rect">
            <a:avLst/>
          </a:prstGeom>
          <a:noFill/>
        </p:spPr>
        <p:txBody>
          <a:bodyPr wrap="square" lIns="91440" tIns="45720" rIns="91440" bIns="45720" rtlCol="0" anchor="t">
            <a:spAutoFit/>
          </a:bodyPr>
          <a:lstStyle/>
          <a:p>
            <a:r>
              <a:rPr lang="fi-FI" sz="1400" b="0" i="0" dirty="0">
                <a:solidFill>
                  <a:srgbClr val="000000"/>
                </a:solidFill>
                <a:effectLst/>
                <a:latin typeface="Aptos"/>
              </a:rPr>
              <a:t>Lähde: </a:t>
            </a:r>
            <a:r>
              <a:rPr lang="fi-FI" sz="1400" b="0" i="0" u="sng" strike="noStrike" dirty="0">
                <a:solidFill>
                  <a:srgbClr val="467886"/>
                </a:solidFill>
                <a:effectLst/>
                <a:latin typeface="Aptos"/>
                <a:hlinkClick r:id="rId2"/>
              </a:rPr>
              <a:t>MITRE ATT&amp;CK®</a:t>
            </a:r>
            <a:r>
              <a:rPr lang="fi-FI" sz="1400" b="0" i="0" dirty="0">
                <a:solidFill>
                  <a:srgbClr val="000000"/>
                </a:solidFill>
                <a:effectLst/>
                <a:latin typeface="Aptos"/>
              </a:rPr>
              <a:t> sekä generatiivisen tekoälyn luomat käännökset (joita on muokattu ja tulkittu uudestaan). </a:t>
            </a:r>
            <a:endParaRPr lang="en-FI" sz="1400" dirty="0">
              <a:latin typeface="Aptos"/>
            </a:endParaRPr>
          </a:p>
        </p:txBody>
      </p:sp>
    </p:spTree>
    <p:extLst>
      <p:ext uri="{BB962C8B-B14F-4D97-AF65-F5344CB8AC3E}">
        <p14:creationId xmlns:p14="http://schemas.microsoft.com/office/powerpoint/2010/main" val="7475710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CB68DE-19F8-1BC6-FE70-F2F90A3E24BD}"/>
            </a:ext>
          </a:extLst>
        </p:cNvPr>
        <p:cNvGrpSpPr/>
        <p:nvPr/>
      </p:nvGrpSpPr>
      <p:grpSpPr>
        <a:xfrm>
          <a:off x="0" y="0"/>
          <a:ext cx="0" cy="0"/>
          <a:chOff x="0" y="0"/>
          <a:chExt cx="0" cy="0"/>
        </a:xfrm>
      </p:grpSpPr>
      <p:sp>
        <p:nvSpPr>
          <p:cNvPr id="14" name="Title 1">
            <a:extLst>
              <a:ext uri="{FF2B5EF4-FFF2-40B4-BE49-F238E27FC236}">
                <a16:creationId xmlns:a16="http://schemas.microsoft.com/office/drawing/2014/main" id="{235C3920-590F-F59A-2D58-E82C3F3B7706}"/>
              </a:ext>
            </a:extLst>
          </p:cNvPr>
          <p:cNvSpPr>
            <a:spLocks noGrp="1"/>
          </p:cNvSpPr>
          <p:nvPr>
            <p:ph type="title"/>
          </p:nvPr>
        </p:nvSpPr>
        <p:spPr>
          <a:xfrm>
            <a:off x="772065" y="906356"/>
            <a:ext cx="10511286" cy="818927"/>
          </a:xfrm>
        </p:spPr>
        <p:txBody>
          <a:bodyPr/>
          <a:lstStyle/>
          <a:p>
            <a:r>
              <a:rPr lang="en-US" dirty="0" err="1"/>
              <a:t>Kyberhyökkäyksen</a:t>
            </a:r>
            <a:r>
              <a:rPr lang="en-US" dirty="0"/>
              <a:t> </a:t>
            </a:r>
            <a:r>
              <a:rPr lang="en-US" dirty="0" err="1"/>
              <a:t>vaiheet</a:t>
            </a:r>
            <a:endParaRPr lang="en-US" dirty="0"/>
          </a:p>
        </p:txBody>
      </p:sp>
      <p:sp>
        <p:nvSpPr>
          <p:cNvPr id="16" name="Date Placeholder 2">
            <a:extLst>
              <a:ext uri="{FF2B5EF4-FFF2-40B4-BE49-F238E27FC236}">
                <a16:creationId xmlns:a16="http://schemas.microsoft.com/office/drawing/2014/main" id="{2FB0585E-E51B-7617-AFA9-90DBBFEF802F}"/>
              </a:ext>
            </a:extLst>
          </p:cNvPr>
          <p:cNvSpPr>
            <a:spLocks noGrp="1"/>
          </p:cNvSpPr>
          <p:nvPr>
            <p:ph type="dt" sz="half" idx="10"/>
          </p:nvPr>
        </p:nvSpPr>
        <p:spPr>
          <a:xfrm>
            <a:off x="766101" y="5926762"/>
            <a:ext cx="1453952" cy="404664"/>
          </a:xfrm>
        </p:spPr>
        <p:txBody>
          <a:bodyPr/>
          <a:lstStyle/>
          <a:p>
            <a:endParaRPr lang="fi-FI" dirty="0"/>
          </a:p>
        </p:txBody>
      </p:sp>
      <p:sp>
        <p:nvSpPr>
          <p:cNvPr id="20" name="Subtitle 4">
            <a:extLst>
              <a:ext uri="{FF2B5EF4-FFF2-40B4-BE49-F238E27FC236}">
                <a16:creationId xmlns:a16="http://schemas.microsoft.com/office/drawing/2014/main" id="{AE160E1B-BA65-942F-535B-D56437CA60BE}"/>
              </a:ext>
            </a:extLst>
          </p:cNvPr>
          <p:cNvSpPr>
            <a:spLocks noGrp="1"/>
          </p:cNvSpPr>
          <p:nvPr>
            <p:ph type="subTitle" idx="1"/>
          </p:nvPr>
        </p:nvSpPr>
        <p:spPr>
          <a:xfrm>
            <a:off x="772065" y="1738262"/>
            <a:ext cx="10511286" cy="648072"/>
          </a:xfrm>
        </p:spPr>
        <p:txBody>
          <a:bodyPr/>
          <a:lstStyle/>
          <a:p>
            <a:r>
              <a:rPr lang="en-US" dirty="0" err="1"/>
              <a:t>Mitre</a:t>
            </a:r>
            <a:r>
              <a:rPr lang="en-US" dirty="0"/>
              <a:t> </a:t>
            </a:r>
            <a:r>
              <a:rPr lang="en-US" dirty="0" err="1"/>
              <a:t>Att&amp;ck</a:t>
            </a:r>
            <a:r>
              <a:rPr lang="en-US" dirty="0"/>
              <a:t> – </a:t>
            </a:r>
            <a:r>
              <a:rPr lang="en-US" dirty="0" err="1"/>
              <a:t>Viitekehys</a:t>
            </a:r>
            <a:r>
              <a:rPr lang="en-US" dirty="0"/>
              <a:t> - </a:t>
            </a:r>
            <a:r>
              <a:rPr lang="en-US" dirty="0" err="1"/>
              <a:t>Vaiheet</a:t>
            </a:r>
            <a:endParaRPr lang="en-US" dirty="0"/>
          </a:p>
        </p:txBody>
      </p:sp>
      <p:sp>
        <p:nvSpPr>
          <p:cNvPr id="22" name="Text Placeholder 5">
            <a:extLst>
              <a:ext uri="{FF2B5EF4-FFF2-40B4-BE49-F238E27FC236}">
                <a16:creationId xmlns:a16="http://schemas.microsoft.com/office/drawing/2014/main" id="{3AC7B0CF-6EBA-4EA2-6783-813A063A43FA}"/>
              </a:ext>
            </a:extLst>
          </p:cNvPr>
          <p:cNvSpPr>
            <a:spLocks noGrp="1"/>
          </p:cNvSpPr>
          <p:nvPr>
            <p:ph type="body" idx="12"/>
          </p:nvPr>
        </p:nvSpPr>
        <p:spPr>
          <a:xfrm>
            <a:off x="768550" y="2615213"/>
            <a:ext cx="10514802" cy="2803128"/>
          </a:xfrm>
        </p:spPr>
        <p:txBody>
          <a:bodyPr lIns="91440" tIns="45720" rIns="91440" bIns="45720" anchor="t">
            <a:normAutofit/>
          </a:bodyPr>
          <a:lstStyle/>
          <a:p>
            <a:pPr marL="0" indent="0">
              <a:buNone/>
            </a:pPr>
            <a:r>
              <a:rPr lang="fi-FI" b="1" dirty="0"/>
              <a:t>5. Jatkuvuuden ylläpitäminen järjestelmään</a:t>
            </a:r>
            <a:r>
              <a:rPr lang="fi-FI" dirty="0"/>
              <a:t>: Hyökkääjä varmistaa, että hänellä on jatkuva pääsy kohdejärjestelmään myös järjestelmän uudelleenkäynnistysten jälkeen. </a:t>
            </a:r>
            <a:endParaRPr lang="en-US"/>
          </a:p>
          <a:p>
            <a:pPr marL="0" indent="0">
              <a:buNone/>
            </a:pPr>
            <a:r>
              <a:rPr lang="fi-FI" b="1" dirty="0"/>
              <a:t>6. Järjestelmän käyttöoikeuksien korottaminen</a:t>
            </a:r>
            <a:r>
              <a:rPr lang="fi-FI" dirty="0"/>
              <a:t>: Hyökkääjä pyrkii nostamaan käyttöoikeustasojaan järjestelmävalvojaksi tavallisen käyttäjän tasolta. </a:t>
            </a:r>
            <a:endParaRPr lang="fi-FI" dirty="0">
              <a:ea typeface="Calibri" panose="020F0502020204030204"/>
              <a:cs typeface="Calibri" panose="020F0502020204030204"/>
            </a:endParaRPr>
          </a:p>
          <a:p>
            <a:pPr marL="0" indent="0">
              <a:buNone/>
            </a:pPr>
            <a:r>
              <a:rPr lang="fi-FI" b="1" dirty="0"/>
              <a:t>7. Suojausten väistäminen</a:t>
            </a:r>
            <a:r>
              <a:rPr lang="fi-FI" dirty="0"/>
              <a:t>: Hyökkääjä yrittää väistää havainto- ja suojautumismekanismit, kuten virustorjunnan. </a:t>
            </a:r>
            <a:endParaRPr lang="fi-FI" dirty="0">
              <a:ea typeface="Calibri" panose="020F0502020204030204"/>
              <a:cs typeface="Calibri" panose="020F0502020204030204"/>
            </a:endParaRPr>
          </a:p>
        </p:txBody>
      </p:sp>
      <p:sp>
        <p:nvSpPr>
          <p:cNvPr id="2" name="TextBox 1">
            <a:extLst>
              <a:ext uri="{FF2B5EF4-FFF2-40B4-BE49-F238E27FC236}">
                <a16:creationId xmlns:a16="http://schemas.microsoft.com/office/drawing/2014/main" id="{8FE3CDB7-E24F-4BF8-3BBF-B6665324A3FE}"/>
              </a:ext>
            </a:extLst>
          </p:cNvPr>
          <p:cNvSpPr txBox="1"/>
          <p:nvPr/>
        </p:nvSpPr>
        <p:spPr>
          <a:xfrm>
            <a:off x="767587" y="5534133"/>
            <a:ext cx="9653552" cy="307777"/>
          </a:xfrm>
          <a:prstGeom prst="rect">
            <a:avLst/>
          </a:prstGeom>
          <a:noFill/>
        </p:spPr>
        <p:txBody>
          <a:bodyPr wrap="square" lIns="91440" tIns="45720" rIns="91440" bIns="45720" rtlCol="0" anchor="t">
            <a:spAutoFit/>
          </a:bodyPr>
          <a:lstStyle/>
          <a:p>
            <a:r>
              <a:rPr lang="fi-FI" sz="1400" b="0" i="0" dirty="0">
                <a:solidFill>
                  <a:srgbClr val="000000"/>
                </a:solidFill>
                <a:effectLst/>
                <a:latin typeface="Aptos"/>
              </a:rPr>
              <a:t>Lähde: </a:t>
            </a:r>
            <a:r>
              <a:rPr lang="fi-FI" sz="1400" b="0" i="0" u="sng" strike="noStrike" dirty="0">
                <a:solidFill>
                  <a:srgbClr val="467886"/>
                </a:solidFill>
                <a:effectLst/>
                <a:latin typeface="Aptos"/>
                <a:hlinkClick r:id="rId2"/>
              </a:rPr>
              <a:t>MITRE ATT&amp;CK®</a:t>
            </a:r>
            <a:r>
              <a:rPr lang="fi-FI" sz="1400" b="0" i="0" dirty="0">
                <a:solidFill>
                  <a:srgbClr val="000000"/>
                </a:solidFill>
                <a:effectLst/>
                <a:latin typeface="Aptos"/>
              </a:rPr>
              <a:t> sekä generatiivisen tekoälyn luomat käännökset (joita on muokattu ja tulkittu uudestaan). </a:t>
            </a:r>
            <a:endParaRPr lang="en-FI" sz="1400" dirty="0">
              <a:latin typeface="Aptos"/>
            </a:endParaRPr>
          </a:p>
        </p:txBody>
      </p:sp>
    </p:spTree>
    <p:extLst>
      <p:ext uri="{BB962C8B-B14F-4D97-AF65-F5344CB8AC3E}">
        <p14:creationId xmlns:p14="http://schemas.microsoft.com/office/powerpoint/2010/main" val="34954605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59B41A-B7E2-70D0-C5E2-5FA92AE2F9E4}"/>
            </a:ext>
          </a:extLst>
        </p:cNvPr>
        <p:cNvGrpSpPr/>
        <p:nvPr/>
      </p:nvGrpSpPr>
      <p:grpSpPr>
        <a:xfrm>
          <a:off x="0" y="0"/>
          <a:ext cx="0" cy="0"/>
          <a:chOff x="0" y="0"/>
          <a:chExt cx="0" cy="0"/>
        </a:xfrm>
      </p:grpSpPr>
      <p:sp>
        <p:nvSpPr>
          <p:cNvPr id="14" name="Title 1">
            <a:extLst>
              <a:ext uri="{FF2B5EF4-FFF2-40B4-BE49-F238E27FC236}">
                <a16:creationId xmlns:a16="http://schemas.microsoft.com/office/drawing/2014/main" id="{F6F3D43B-865C-E10B-B1A8-13EE299FF5AE}"/>
              </a:ext>
            </a:extLst>
          </p:cNvPr>
          <p:cNvSpPr>
            <a:spLocks noGrp="1"/>
          </p:cNvSpPr>
          <p:nvPr>
            <p:ph type="title"/>
          </p:nvPr>
        </p:nvSpPr>
        <p:spPr>
          <a:xfrm>
            <a:off x="772065" y="906356"/>
            <a:ext cx="10511286" cy="818927"/>
          </a:xfrm>
        </p:spPr>
        <p:txBody>
          <a:bodyPr/>
          <a:lstStyle/>
          <a:p>
            <a:r>
              <a:rPr lang="en-US" dirty="0" err="1"/>
              <a:t>Kyberhyökkäyksen</a:t>
            </a:r>
            <a:r>
              <a:rPr lang="en-US" dirty="0"/>
              <a:t> </a:t>
            </a:r>
            <a:r>
              <a:rPr lang="en-US" dirty="0" err="1"/>
              <a:t>vaiheet</a:t>
            </a:r>
            <a:endParaRPr lang="en-US" dirty="0"/>
          </a:p>
        </p:txBody>
      </p:sp>
      <p:sp>
        <p:nvSpPr>
          <p:cNvPr id="16" name="Date Placeholder 2">
            <a:extLst>
              <a:ext uri="{FF2B5EF4-FFF2-40B4-BE49-F238E27FC236}">
                <a16:creationId xmlns:a16="http://schemas.microsoft.com/office/drawing/2014/main" id="{73072029-AD94-A827-A31F-CDE1658F6B87}"/>
              </a:ext>
            </a:extLst>
          </p:cNvPr>
          <p:cNvSpPr>
            <a:spLocks noGrp="1"/>
          </p:cNvSpPr>
          <p:nvPr>
            <p:ph type="dt" sz="half" idx="10"/>
          </p:nvPr>
        </p:nvSpPr>
        <p:spPr>
          <a:xfrm>
            <a:off x="766101" y="5926762"/>
            <a:ext cx="1453952" cy="404664"/>
          </a:xfrm>
        </p:spPr>
        <p:txBody>
          <a:bodyPr/>
          <a:lstStyle/>
          <a:p>
            <a:endParaRPr lang="fi-FI" dirty="0"/>
          </a:p>
        </p:txBody>
      </p:sp>
      <p:sp>
        <p:nvSpPr>
          <p:cNvPr id="20" name="Subtitle 4">
            <a:extLst>
              <a:ext uri="{FF2B5EF4-FFF2-40B4-BE49-F238E27FC236}">
                <a16:creationId xmlns:a16="http://schemas.microsoft.com/office/drawing/2014/main" id="{D50DDA55-82E3-BCA4-7268-2B8F2412D7B8}"/>
              </a:ext>
            </a:extLst>
          </p:cNvPr>
          <p:cNvSpPr>
            <a:spLocks noGrp="1"/>
          </p:cNvSpPr>
          <p:nvPr>
            <p:ph type="subTitle" idx="1"/>
          </p:nvPr>
        </p:nvSpPr>
        <p:spPr>
          <a:xfrm>
            <a:off x="772065" y="1738262"/>
            <a:ext cx="10511286" cy="648072"/>
          </a:xfrm>
        </p:spPr>
        <p:txBody>
          <a:bodyPr/>
          <a:lstStyle/>
          <a:p>
            <a:r>
              <a:rPr lang="en-US" dirty="0" err="1"/>
              <a:t>Mitre</a:t>
            </a:r>
            <a:r>
              <a:rPr lang="en-US" dirty="0"/>
              <a:t> </a:t>
            </a:r>
            <a:r>
              <a:rPr lang="en-US" dirty="0" err="1"/>
              <a:t>Att&amp;ck</a:t>
            </a:r>
            <a:r>
              <a:rPr lang="en-US" dirty="0"/>
              <a:t> – </a:t>
            </a:r>
            <a:r>
              <a:rPr lang="en-US" dirty="0" err="1"/>
              <a:t>Viitekehys</a:t>
            </a:r>
            <a:r>
              <a:rPr lang="en-US" dirty="0"/>
              <a:t> - </a:t>
            </a:r>
            <a:r>
              <a:rPr lang="en-US" dirty="0" err="1"/>
              <a:t>Vaiheet</a:t>
            </a:r>
            <a:endParaRPr lang="en-US" dirty="0"/>
          </a:p>
        </p:txBody>
      </p:sp>
      <p:sp>
        <p:nvSpPr>
          <p:cNvPr id="22" name="Text Placeholder 5">
            <a:extLst>
              <a:ext uri="{FF2B5EF4-FFF2-40B4-BE49-F238E27FC236}">
                <a16:creationId xmlns:a16="http://schemas.microsoft.com/office/drawing/2014/main" id="{8E657916-6349-6334-F633-6F8F84AD4711}"/>
              </a:ext>
            </a:extLst>
          </p:cNvPr>
          <p:cNvSpPr>
            <a:spLocks noGrp="1"/>
          </p:cNvSpPr>
          <p:nvPr>
            <p:ph type="body" idx="12"/>
          </p:nvPr>
        </p:nvSpPr>
        <p:spPr>
          <a:xfrm>
            <a:off x="768550" y="2615213"/>
            <a:ext cx="10514802" cy="2803128"/>
          </a:xfrm>
        </p:spPr>
        <p:txBody>
          <a:bodyPr>
            <a:normAutofit/>
          </a:bodyPr>
          <a:lstStyle/>
          <a:p>
            <a:r>
              <a:rPr lang="fi-FI" b="1" dirty="0"/>
              <a:t>8. Kirjautumistietojen kaappaaminen</a:t>
            </a:r>
            <a:r>
              <a:rPr lang="fi-FI" dirty="0"/>
              <a:t>: Hyökkääjä pyrkii saamaan haltuunsa käyttäjän kirjautumistiedot, kuten käyttäjätunnuksen ja salasanan, esim. järjestelmien tai tietoliikenneverkkojen kautta. </a:t>
            </a:r>
          </a:p>
          <a:p>
            <a:r>
              <a:rPr lang="fi-FI" b="1" dirty="0"/>
              <a:t>9. Tiedonhakua kohdeverkosta</a:t>
            </a:r>
            <a:r>
              <a:rPr lang="fi-FI" dirty="0"/>
              <a:t>: Hyökkääjä tutkii ja tarkkailee yrityksen sisäistä verkkoinfrastruktuuria ja pyrkii löytämään uusia kohteita. </a:t>
            </a:r>
          </a:p>
          <a:p>
            <a:r>
              <a:rPr lang="fi-FI" b="1" dirty="0"/>
              <a:t>10. Tunkeutumisen laajentaminen kohdeverkossa</a:t>
            </a:r>
            <a:r>
              <a:rPr lang="fi-FI" dirty="0"/>
              <a:t>: Hyökkääjä pyrkii laajentamaan jalansijaansa toisiin verkossa oleviin kohteisiin tyypillisesti hyödyntämällä varastettuja tunnuksia tai järjestelmän haavoittuvuuksia. </a:t>
            </a:r>
          </a:p>
        </p:txBody>
      </p:sp>
      <p:sp>
        <p:nvSpPr>
          <p:cNvPr id="2" name="TextBox 1">
            <a:extLst>
              <a:ext uri="{FF2B5EF4-FFF2-40B4-BE49-F238E27FC236}">
                <a16:creationId xmlns:a16="http://schemas.microsoft.com/office/drawing/2014/main" id="{4B5B8639-C38E-1E1C-F9D1-6B4631710BEA}"/>
              </a:ext>
            </a:extLst>
          </p:cNvPr>
          <p:cNvSpPr txBox="1"/>
          <p:nvPr/>
        </p:nvSpPr>
        <p:spPr>
          <a:xfrm>
            <a:off x="767587" y="5638042"/>
            <a:ext cx="9653552" cy="307777"/>
          </a:xfrm>
          <a:prstGeom prst="rect">
            <a:avLst/>
          </a:prstGeom>
          <a:noFill/>
        </p:spPr>
        <p:txBody>
          <a:bodyPr wrap="square" lIns="91440" tIns="45720" rIns="91440" bIns="45720" rtlCol="0" anchor="t">
            <a:spAutoFit/>
          </a:bodyPr>
          <a:lstStyle/>
          <a:p>
            <a:r>
              <a:rPr lang="fi-FI" sz="1400" b="0" i="0" dirty="0">
                <a:solidFill>
                  <a:srgbClr val="000000"/>
                </a:solidFill>
                <a:effectLst/>
                <a:latin typeface="Aptos"/>
              </a:rPr>
              <a:t>Lähde: </a:t>
            </a:r>
            <a:r>
              <a:rPr lang="fi-FI" sz="1400" b="0" i="0" u="sng" strike="noStrike" dirty="0">
                <a:solidFill>
                  <a:srgbClr val="467886"/>
                </a:solidFill>
                <a:effectLst/>
                <a:latin typeface="Aptos"/>
                <a:hlinkClick r:id="rId2"/>
              </a:rPr>
              <a:t>MITRE ATT&amp;CK®</a:t>
            </a:r>
            <a:r>
              <a:rPr lang="fi-FI" sz="1400" b="0" i="0" dirty="0">
                <a:solidFill>
                  <a:srgbClr val="000000"/>
                </a:solidFill>
                <a:effectLst/>
                <a:latin typeface="Aptos"/>
              </a:rPr>
              <a:t> sekä generatiivisen tekoälyn luomat käännökset (joita on muokattu ja tulkittu uudestaan). </a:t>
            </a:r>
            <a:endParaRPr lang="en-FI" sz="1400" dirty="0">
              <a:latin typeface="Aptos"/>
            </a:endParaRPr>
          </a:p>
        </p:txBody>
      </p:sp>
    </p:spTree>
    <p:extLst>
      <p:ext uri="{BB962C8B-B14F-4D97-AF65-F5344CB8AC3E}">
        <p14:creationId xmlns:p14="http://schemas.microsoft.com/office/powerpoint/2010/main" val="24358024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BB272-0DA8-2469-296D-E08034032AC2}"/>
            </a:ext>
          </a:extLst>
        </p:cNvPr>
        <p:cNvGrpSpPr/>
        <p:nvPr/>
      </p:nvGrpSpPr>
      <p:grpSpPr>
        <a:xfrm>
          <a:off x="0" y="0"/>
          <a:ext cx="0" cy="0"/>
          <a:chOff x="0" y="0"/>
          <a:chExt cx="0" cy="0"/>
        </a:xfrm>
      </p:grpSpPr>
      <p:sp>
        <p:nvSpPr>
          <p:cNvPr id="14" name="Title 1">
            <a:extLst>
              <a:ext uri="{FF2B5EF4-FFF2-40B4-BE49-F238E27FC236}">
                <a16:creationId xmlns:a16="http://schemas.microsoft.com/office/drawing/2014/main" id="{3BB282A8-31A1-1A4C-A6F4-488E67F37E6B}"/>
              </a:ext>
            </a:extLst>
          </p:cNvPr>
          <p:cNvSpPr>
            <a:spLocks noGrp="1"/>
          </p:cNvSpPr>
          <p:nvPr>
            <p:ph type="title"/>
          </p:nvPr>
        </p:nvSpPr>
        <p:spPr>
          <a:xfrm>
            <a:off x="772065" y="906356"/>
            <a:ext cx="10511286" cy="818927"/>
          </a:xfrm>
        </p:spPr>
        <p:txBody>
          <a:bodyPr/>
          <a:lstStyle/>
          <a:p>
            <a:r>
              <a:rPr lang="en-US" dirty="0" err="1"/>
              <a:t>Kyberhyökkäyksen</a:t>
            </a:r>
            <a:r>
              <a:rPr lang="en-US" dirty="0"/>
              <a:t> </a:t>
            </a:r>
            <a:r>
              <a:rPr lang="en-US" dirty="0" err="1"/>
              <a:t>vaiheet</a:t>
            </a:r>
            <a:endParaRPr lang="en-US" dirty="0"/>
          </a:p>
        </p:txBody>
      </p:sp>
      <p:sp>
        <p:nvSpPr>
          <p:cNvPr id="16" name="Date Placeholder 2">
            <a:extLst>
              <a:ext uri="{FF2B5EF4-FFF2-40B4-BE49-F238E27FC236}">
                <a16:creationId xmlns:a16="http://schemas.microsoft.com/office/drawing/2014/main" id="{C32B3407-1592-D4EF-B6F5-C937FA93523B}"/>
              </a:ext>
            </a:extLst>
          </p:cNvPr>
          <p:cNvSpPr>
            <a:spLocks noGrp="1"/>
          </p:cNvSpPr>
          <p:nvPr>
            <p:ph type="dt" sz="half" idx="10"/>
          </p:nvPr>
        </p:nvSpPr>
        <p:spPr>
          <a:xfrm>
            <a:off x="766101" y="5926762"/>
            <a:ext cx="1453952" cy="404664"/>
          </a:xfrm>
        </p:spPr>
        <p:txBody>
          <a:bodyPr/>
          <a:lstStyle/>
          <a:p>
            <a:endParaRPr lang="fi-FI" dirty="0"/>
          </a:p>
        </p:txBody>
      </p:sp>
      <p:sp>
        <p:nvSpPr>
          <p:cNvPr id="20" name="Subtitle 4">
            <a:extLst>
              <a:ext uri="{FF2B5EF4-FFF2-40B4-BE49-F238E27FC236}">
                <a16:creationId xmlns:a16="http://schemas.microsoft.com/office/drawing/2014/main" id="{789172A4-F3F7-1DD8-3466-4EA8C05FFDB8}"/>
              </a:ext>
            </a:extLst>
          </p:cNvPr>
          <p:cNvSpPr>
            <a:spLocks noGrp="1"/>
          </p:cNvSpPr>
          <p:nvPr>
            <p:ph type="subTitle" idx="1"/>
          </p:nvPr>
        </p:nvSpPr>
        <p:spPr>
          <a:xfrm>
            <a:off x="772065" y="1738262"/>
            <a:ext cx="10511286" cy="648072"/>
          </a:xfrm>
        </p:spPr>
        <p:txBody>
          <a:bodyPr/>
          <a:lstStyle/>
          <a:p>
            <a:r>
              <a:rPr lang="en-US" dirty="0" err="1"/>
              <a:t>Mitre</a:t>
            </a:r>
            <a:r>
              <a:rPr lang="en-US" dirty="0"/>
              <a:t> </a:t>
            </a:r>
            <a:r>
              <a:rPr lang="en-US" dirty="0" err="1"/>
              <a:t>Att&amp;ck</a:t>
            </a:r>
            <a:r>
              <a:rPr lang="en-US" dirty="0"/>
              <a:t> – </a:t>
            </a:r>
            <a:r>
              <a:rPr lang="en-US" dirty="0" err="1"/>
              <a:t>Viitekehys</a:t>
            </a:r>
            <a:r>
              <a:rPr lang="en-US" dirty="0"/>
              <a:t> - </a:t>
            </a:r>
            <a:r>
              <a:rPr lang="en-US" dirty="0" err="1"/>
              <a:t>Vaiheet</a:t>
            </a:r>
            <a:endParaRPr lang="en-US" dirty="0"/>
          </a:p>
        </p:txBody>
      </p:sp>
      <p:sp>
        <p:nvSpPr>
          <p:cNvPr id="22" name="Text Placeholder 5">
            <a:extLst>
              <a:ext uri="{FF2B5EF4-FFF2-40B4-BE49-F238E27FC236}">
                <a16:creationId xmlns:a16="http://schemas.microsoft.com/office/drawing/2014/main" id="{9A01C77D-31A6-8574-0B1C-684DB0417E81}"/>
              </a:ext>
            </a:extLst>
          </p:cNvPr>
          <p:cNvSpPr>
            <a:spLocks noGrp="1"/>
          </p:cNvSpPr>
          <p:nvPr>
            <p:ph type="body" idx="12"/>
          </p:nvPr>
        </p:nvSpPr>
        <p:spPr>
          <a:xfrm>
            <a:off x="768550" y="2615213"/>
            <a:ext cx="10514802" cy="2803128"/>
          </a:xfrm>
        </p:spPr>
        <p:txBody>
          <a:bodyPr>
            <a:normAutofit lnSpcReduction="10000"/>
          </a:bodyPr>
          <a:lstStyle/>
          <a:p>
            <a:r>
              <a:rPr lang="fi-FI" b="1" dirty="0"/>
              <a:t>11. Tietojen kerääminen</a:t>
            </a:r>
            <a:r>
              <a:rPr lang="fi-FI" dirty="0"/>
              <a:t>: Hyökkääjä kerää kohdejärjestelmistä hänelle hyödyllistä tietoa, kuten potilastietoja. </a:t>
            </a:r>
          </a:p>
          <a:p>
            <a:r>
              <a:rPr lang="fi-FI" b="1" dirty="0"/>
              <a:t>12. Ohjaus ja hallinta</a:t>
            </a:r>
            <a:r>
              <a:rPr lang="fi-FI" dirty="0"/>
              <a:t>: Hyökkääjä pyrkii muodostamaan yhteyden saastuneista kohdejärjestelmistä omalle palvelimelleen hallitakseen keskitetysti kohdejärjestelmiä.  </a:t>
            </a:r>
          </a:p>
          <a:p>
            <a:r>
              <a:rPr lang="fi-FI" b="1" dirty="0"/>
              <a:t>13. Tietojen vieminen tai poistaminen</a:t>
            </a:r>
            <a:r>
              <a:rPr lang="fi-FI" dirty="0"/>
              <a:t>: Hyökkääjä siirtää kohdejärjestelmästä keräämänsä tiedot ulkopuolisille palvelimille tai poistaa ne. </a:t>
            </a:r>
          </a:p>
          <a:p>
            <a:r>
              <a:rPr lang="fi-FI" b="1" dirty="0"/>
              <a:t>14. Vaikutus</a:t>
            </a:r>
            <a:r>
              <a:rPr lang="fi-FI" dirty="0"/>
              <a:t>: Hyökkääjä pyrkii vaikuttamaan kohdejärjestelmän toimintaan, esimerkiksi manipuloimalla, häiritsemällä tai tuhoamalla järjestelmää tai tietoja. </a:t>
            </a:r>
          </a:p>
        </p:txBody>
      </p:sp>
      <p:sp>
        <p:nvSpPr>
          <p:cNvPr id="2" name="TextBox 1">
            <a:extLst>
              <a:ext uri="{FF2B5EF4-FFF2-40B4-BE49-F238E27FC236}">
                <a16:creationId xmlns:a16="http://schemas.microsoft.com/office/drawing/2014/main" id="{C06F039C-E346-D5F2-BACF-20E06E7C2C3E}"/>
              </a:ext>
            </a:extLst>
          </p:cNvPr>
          <p:cNvSpPr txBox="1"/>
          <p:nvPr/>
        </p:nvSpPr>
        <p:spPr>
          <a:xfrm>
            <a:off x="894587" y="5638042"/>
            <a:ext cx="9653552" cy="307777"/>
          </a:xfrm>
          <a:prstGeom prst="rect">
            <a:avLst/>
          </a:prstGeom>
          <a:noFill/>
        </p:spPr>
        <p:txBody>
          <a:bodyPr wrap="square" lIns="91440" tIns="45720" rIns="91440" bIns="45720" rtlCol="0" anchor="t">
            <a:spAutoFit/>
          </a:bodyPr>
          <a:lstStyle/>
          <a:p>
            <a:r>
              <a:rPr lang="fi-FI" sz="1400" b="0" i="0" dirty="0">
                <a:solidFill>
                  <a:srgbClr val="000000"/>
                </a:solidFill>
                <a:effectLst/>
                <a:latin typeface="Aptos"/>
              </a:rPr>
              <a:t>Lähde: </a:t>
            </a:r>
            <a:r>
              <a:rPr lang="fi-FI" sz="1400" b="0" i="0" u="sng" strike="noStrike" dirty="0">
                <a:solidFill>
                  <a:srgbClr val="467886"/>
                </a:solidFill>
                <a:effectLst/>
                <a:latin typeface="Aptos"/>
                <a:hlinkClick r:id="rId2"/>
              </a:rPr>
              <a:t>MITRE ATT&amp;CK®</a:t>
            </a:r>
            <a:r>
              <a:rPr lang="fi-FI" sz="1400" b="0" i="0" dirty="0">
                <a:solidFill>
                  <a:srgbClr val="000000"/>
                </a:solidFill>
                <a:effectLst/>
                <a:latin typeface="Aptos"/>
              </a:rPr>
              <a:t> sekä generatiivisen tekoälyn luomat käännökset (joita on muokattu ja tulkittu uudestaan). </a:t>
            </a:r>
            <a:endParaRPr lang="en-FI" sz="1400" dirty="0">
              <a:latin typeface="Aptos"/>
            </a:endParaRPr>
          </a:p>
        </p:txBody>
      </p:sp>
    </p:spTree>
    <p:extLst>
      <p:ext uri="{BB962C8B-B14F-4D97-AF65-F5344CB8AC3E}">
        <p14:creationId xmlns:p14="http://schemas.microsoft.com/office/powerpoint/2010/main" val="27478808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51111-4F2A-8C19-75EE-F8978435AD80}"/>
            </a:ext>
          </a:extLst>
        </p:cNvPr>
        <p:cNvGrpSpPr/>
        <p:nvPr/>
      </p:nvGrpSpPr>
      <p:grpSpPr>
        <a:xfrm>
          <a:off x="0" y="0"/>
          <a:ext cx="0" cy="0"/>
          <a:chOff x="0" y="0"/>
          <a:chExt cx="0" cy="0"/>
        </a:xfrm>
      </p:grpSpPr>
      <p:sp>
        <p:nvSpPr>
          <p:cNvPr id="14" name="Title 1">
            <a:extLst>
              <a:ext uri="{FF2B5EF4-FFF2-40B4-BE49-F238E27FC236}">
                <a16:creationId xmlns:a16="http://schemas.microsoft.com/office/drawing/2014/main" id="{EEABC1E2-5336-7EB7-7FFC-4095B3F0B394}"/>
              </a:ext>
            </a:extLst>
          </p:cNvPr>
          <p:cNvSpPr>
            <a:spLocks noGrp="1"/>
          </p:cNvSpPr>
          <p:nvPr>
            <p:ph type="title"/>
          </p:nvPr>
        </p:nvSpPr>
        <p:spPr>
          <a:xfrm>
            <a:off x="772065" y="652356"/>
            <a:ext cx="10511286" cy="818927"/>
          </a:xfrm>
        </p:spPr>
        <p:txBody>
          <a:bodyPr/>
          <a:lstStyle/>
          <a:p>
            <a:r>
              <a:rPr lang="en-US" dirty="0" err="1"/>
              <a:t>Kyberhyökkäyksen</a:t>
            </a:r>
            <a:r>
              <a:rPr lang="en-US" dirty="0"/>
              <a:t> </a:t>
            </a:r>
            <a:r>
              <a:rPr lang="en-US" dirty="0" err="1"/>
              <a:t>vaiheet</a:t>
            </a:r>
            <a:endParaRPr lang="en-US" dirty="0"/>
          </a:p>
        </p:txBody>
      </p:sp>
      <p:sp>
        <p:nvSpPr>
          <p:cNvPr id="16" name="Date Placeholder 2">
            <a:extLst>
              <a:ext uri="{FF2B5EF4-FFF2-40B4-BE49-F238E27FC236}">
                <a16:creationId xmlns:a16="http://schemas.microsoft.com/office/drawing/2014/main" id="{23ED0006-3B08-6371-0865-06BDE70892FB}"/>
              </a:ext>
            </a:extLst>
          </p:cNvPr>
          <p:cNvSpPr>
            <a:spLocks noGrp="1"/>
          </p:cNvSpPr>
          <p:nvPr>
            <p:ph type="dt" sz="half" idx="10"/>
          </p:nvPr>
        </p:nvSpPr>
        <p:spPr>
          <a:xfrm>
            <a:off x="766101" y="5926762"/>
            <a:ext cx="1453952" cy="404664"/>
          </a:xfrm>
        </p:spPr>
        <p:txBody>
          <a:bodyPr/>
          <a:lstStyle/>
          <a:p>
            <a:endParaRPr lang="fi-FI" dirty="0"/>
          </a:p>
        </p:txBody>
      </p:sp>
      <p:sp>
        <p:nvSpPr>
          <p:cNvPr id="20" name="Subtitle 4">
            <a:extLst>
              <a:ext uri="{FF2B5EF4-FFF2-40B4-BE49-F238E27FC236}">
                <a16:creationId xmlns:a16="http://schemas.microsoft.com/office/drawing/2014/main" id="{637E25E9-45D7-E70B-9629-B678ADA0D0CC}"/>
              </a:ext>
            </a:extLst>
          </p:cNvPr>
          <p:cNvSpPr>
            <a:spLocks noGrp="1"/>
          </p:cNvSpPr>
          <p:nvPr>
            <p:ph type="subTitle" idx="1"/>
          </p:nvPr>
        </p:nvSpPr>
        <p:spPr>
          <a:xfrm>
            <a:off x="772065" y="1657444"/>
            <a:ext cx="10511286" cy="648072"/>
          </a:xfrm>
        </p:spPr>
        <p:txBody>
          <a:bodyPr>
            <a:normAutofit/>
          </a:bodyPr>
          <a:lstStyle/>
          <a:p>
            <a:r>
              <a:rPr lang="en-US" dirty="0" err="1"/>
              <a:t>Mitre</a:t>
            </a:r>
            <a:r>
              <a:rPr lang="en-US" dirty="0"/>
              <a:t> </a:t>
            </a:r>
            <a:r>
              <a:rPr lang="en-US" dirty="0" err="1"/>
              <a:t>Att&amp;ck</a:t>
            </a:r>
            <a:r>
              <a:rPr lang="en-US" dirty="0"/>
              <a:t> – </a:t>
            </a:r>
            <a:r>
              <a:rPr lang="en-US" dirty="0" err="1"/>
              <a:t>Viitekehys</a:t>
            </a:r>
            <a:r>
              <a:rPr lang="en-US" dirty="0"/>
              <a:t> - </a:t>
            </a:r>
            <a:r>
              <a:rPr lang="en-US" dirty="0" err="1"/>
              <a:t>Vaiheet</a:t>
            </a:r>
            <a:endParaRPr lang="en-US" dirty="0"/>
          </a:p>
          <a:p>
            <a:endParaRPr lang="en-US" dirty="0"/>
          </a:p>
        </p:txBody>
      </p:sp>
      <p:sp>
        <p:nvSpPr>
          <p:cNvPr id="22" name="Text Placeholder 5">
            <a:extLst>
              <a:ext uri="{FF2B5EF4-FFF2-40B4-BE49-F238E27FC236}">
                <a16:creationId xmlns:a16="http://schemas.microsoft.com/office/drawing/2014/main" id="{42398FAD-7F25-F9C4-2AE2-C7A25F1BD7A5}"/>
              </a:ext>
            </a:extLst>
          </p:cNvPr>
          <p:cNvSpPr>
            <a:spLocks noGrp="1"/>
          </p:cNvSpPr>
          <p:nvPr>
            <p:ph type="body" idx="12"/>
          </p:nvPr>
        </p:nvSpPr>
        <p:spPr>
          <a:xfrm>
            <a:off x="768550" y="2465123"/>
            <a:ext cx="10514802" cy="3522876"/>
          </a:xfrm>
        </p:spPr>
        <p:txBody>
          <a:bodyPr lIns="91440" tIns="45720" rIns="91440" bIns="45720" anchor="t">
            <a:normAutofit/>
          </a:bodyPr>
          <a:lstStyle/>
          <a:p>
            <a:r>
              <a:rPr lang="fi-FI" dirty="0"/>
              <a:t>Hyökkäysketjut eivät aina toteudu lineaarisesti, eivätkä niissä aina toteudu kaikki kohdat.</a:t>
            </a:r>
          </a:p>
          <a:p>
            <a:r>
              <a:rPr lang="fi-FI" dirty="0"/>
              <a:t>Seuraavan kalvon esimerkissä toteutuu vain muutama kohta, joka on tyypillistä myös oikean maailman hyökkäyksille.</a:t>
            </a:r>
          </a:p>
          <a:p>
            <a:r>
              <a:rPr lang="en-US" dirty="0" err="1"/>
              <a:t>Numerointi</a:t>
            </a:r>
            <a:r>
              <a:rPr lang="en-US" dirty="0"/>
              <a:t> </a:t>
            </a:r>
            <a:r>
              <a:rPr lang="en-US" dirty="0" err="1"/>
              <a:t>esimerkissä</a:t>
            </a:r>
            <a:r>
              <a:rPr lang="en-US" dirty="0"/>
              <a:t> </a:t>
            </a:r>
            <a:r>
              <a:rPr lang="en-US" dirty="0" err="1"/>
              <a:t>viittaa</a:t>
            </a:r>
            <a:r>
              <a:rPr lang="en-US" dirty="0"/>
              <a:t> </a:t>
            </a:r>
            <a:r>
              <a:rPr lang="en-US" dirty="0" err="1"/>
              <a:t>Mitren-hyökkäysketjun</a:t>
            </a:r>
            <a:r>
              <a:rPr lang="en-US" dirty="0"/>
              <a:t> </a:t>
            </a:r>
            <a:r>
              <a:rPr lang="en-US" dirty="0" err="1"/>
              <a:t>numeroituun</a:t>
            </a:r>
            <a:r>
              <a:rPr lang="en-US" dirty="0"/>
              <a:t> </a:t>
            </a:r>
            <a:r>
              <a:rPr lang="en-US" dirty="0" err="1"/>
              <a:t>vaiheeseen</a:t>
            </a:r>
            <a:r>
              <a:rPr lang="en-US" dirty="0"/>
              <a:t>.</a:t>
            </a:r>
            <a:endParaRPr lang="fi-FI" dirty="0"/>
          </a:p>
        </p:txBody>
      </p:sp>
    </p:spTree>
    <p:extLst>
      <p:ext uri="{BB962C8B-B14F-4D97-AF65-F5344CB8AC3E}">
        <p14:creationId xmlns:p14="http://schemas.microsoft.com/office/powerpoint/2010/main" val="3544328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A7E9D-F53D-016A-E81C-484976F715DF}"/>
            </a:ext>
          </a:extLst>
        </p:cNvPr>
        <p:cNvGrpSpPr/>
        <p:nvPr/>
      </p:nvGrpSpPr>
      <p:grpSpPr>
        <a:xfrm>
          <a:off x="0" y="0"/>
          <a:ext cx="0" cy="0"/>
          <a:chOff x="0" y="0"/>
          <a:chExt cx="0" cy="0"/>
        </a:xfrm>
      </p:grpSpPr>
      <p:sp>
        <p:nvSpPr>
          <p:cNvPr id="14" name="Title 1">
            <a:extLst>
              <a:ext uri="{FF2B5EF4-FFF2-40B4-BE49-F238E27FC236}">
                <a16:creationId xmlns:a16="http://schemas.microsoft.com/office/drawing/2014/main" id="{6EABD29F-DDDB-2CB9-94CC-F5F175CD921B}"/>
              </a:ext>
            </a:extLst>
          </p:cNvPr>
          <p:cNvSpPr>
            <a:spLocks noGrp="1"/>
          </p:cNvSpPr>
          <p:nvPr>
            <p:ph type="title"/>
          </p:nvPr>
        </p:nvSpPr>
        <p:spPr>
          <a:xfrm>
            <a:off x="772065" y="652356"/>
            <a:ext cx="10511286" cy="818927"/>
          </a:xfrm>
        </p:spPr>
        <p:txBody>
          <a:bodyPr/>
          <a:lstStyle/>
          <a:p>
            <a:r>
              <a:rPr lang="en-US" dirty="0" err="1"/>
              <a:t>Kyberhyökkäyksen</a:t>
            </a:r>
            <a:r>
              <a:rPr lang="en-US" dirty="0"/>
              <a:t> </a:t>
            </a:r>
            <a:r>
              <a:rPr lang="en-US" dirty="0" err="1"/>
              <a:t>vaiheet</a:t>
            </a:r>
            <a:endParaRPr lang="en-US" dirty="0"/>
          </a:p>
        </p:txBody>
      </p:sp>
      <p:sp>
        <p:nvSpPr>
          <p:cNvPr id="16" name="Date Placeholder 2">
            <a:extLst>
              <a:ext uri="{FF2B5EF4-FFF2-40B4-BE49-F238E27FC236}">
                <a16:creationId xmlns:a16="http://schemas.microsoft.com/office/drawing/2014/main" id="{B66E1898-413D-CD04-32B6-A917F7B20649}"/>
              </a:ext>
            </a:extLst>
          </p:cNvPr>
          <p:cNvSpPr>
            <a:spLocks noGrp="1"/>
          </p:cNvSpPr>
          <p:nvPr>
            <p:ph type="dt" sz="half" idx="10"/>
          </p:nvPr>
        </p:nvSpPr>
        <p:spPr>
          <a:xfrm>
            <a:off x="766101" y="5926762"/>
            <a:ext cx="1453952" cy="404664"/>
          </a:xfrm>
        </p:spPr>
        <p:txBody>
          <a:bodyPr/>
          <a:lstStyle/>
          <a:p>
            <a:endParaRPr lang="fi-FI" dirty="0"/>
          </a:p>
        </p:txBody>
      </p:sp>
      <p:sp>
        <p:nvSpPr>
          <p:cNvPr id="20" name="Subtitle 4">
            <a:extLst>
              <a:ext uri="{FF2B5EF4-FFF2-40B4-BE49-F238E27FC236}">
                <a16:creationId xmlns:a16="http://schemas.microsoft.com/office/drawing/2014/main" id="{95B01D39-5A4F-F6B9-9095-DE2F07D687FA}"/>
              </a:ext>
            </a:extLst>
          </p:cNvPr>
          <p:cNvSpPr>
            <a:spLocks noGrp="1"/>
          </p:cNvSpPr>
          <p:nvPr>
            <p:ph type="subTitle" idx="1"/>
          </p:nvPr>
        </p:nvSpPr>
        <p:spPr>
          <a:xfrm>
            <a:off x="772065" y="1657444"/>
            <a:ext cx="10511286" cy="648072"/>
          </a:xfrm>
        </p:spPr>
        <p:txBody>
          <a:bodyPr>
            <a:normAutofit fontScale="92500"/>
          </a:bodyPr>
          <a:lstStyle/>
          <a:p>
            <a:r>
              <a:rPr lang="en-US" dirty="0" err="1"/>
              <a:t>Fysioterapeutin</a:t>
            </a:r>
            <a:r>
              <a:rPr lang="en-US" dirty="0"/>
              <a:t> </a:t>
            </a:r>
            <a:r>
              <a:rPr lang="en-US" dirty="0" err="1"/>
              <a:t>työtehtäviin</a:t>
            </a:r>
            <a:r>
              <a:rPr lang="en-US" dirty="0"/>
              <a:t> </a:t>
            </a:r>
            <a:r>
              <a:rPr lang="en-US" dirty="0" err="1"/>
              <a:t>kohdistunut</a:t>
            </a:r>
            <a:r>
              <a:rPr lang="en-US" dirty="0"/>
              <a:t> </a:t>
            </a:r>
            <a:r>
              <a:rPr lang="en-US" dirty="0" err="1"/>
              <a:t>kyberkampanja</a:t>
            </a:r>
            <a:r>
              <a:rPr lang="en-US" dirty="0"/>
              <a:t> </a:t>
            </a:r>
            <a:r>
              <a:rPr lang="en-US" dirty="0" err="1"/>
              <a:t>esimerkki</a:t>
            </a:r>
            <a:endParaRPr lang="en-US" dirty="0"/>
          </a:p>
        </p:txBody>
      </p:sp>
      <p:sp>
        <p:nvSpPr>
          <p:cNvPr id="22" name="Text Placeholder 5">
            <a:extLst>
              <a:ext uri="{FF2B5EF4-FFF2-40B4-BE49-F238E27FC236}">
                <a16:creationId xmlns:a16="http://schemas.microsoft.com/office/drawing/2014/main" id="{B5777BBA-6A6C-7A55-4DBB-321718E5B96E}"/>
              </a:ext>
            </a:extLst>
          </p:cNvPr>
          <p:cNvSpPr>
            <a:spLocks noGrp="1"/>
          </p:cNvSpPr>
          <p:nvPr>
            <p:ph type="body" idx="12"/>
          </p:nvPr>
        </p:nvSpPr>
        <p:spPr>
          <a:xfrm>
            <a:off x="768550" y="2465123"/>
            <a:ext cx="10514802" cy="3522876"/>
          </a:xfrm>
        </p:spPr>
        <p:txBody>
          <a:bodyPr lIns="91440" tIns="45720" rIns="91440" bIns="45720" anchor="t">
            <a:normAutofit fontScale="92500" lnSpcReduction="20000"/>
          </a:bodyPr>
          <a:lstStyle/>
          <a:p>
            <a:pPr marL="0" indent="0">
              <a:buNone/>
            </a:pPr>
            <a:r>
              <a:rPr lang="fi-FI" b="1" dirty="0"/>
              <a:t>2. Hyökkäyksen valmistelu:</a:t>
            </a:r>
            <a:r>
              <a:rPr lang="fi-FI" dirty="0"/>
              <a:t> Hyökkääjät lähettävät fysioterapeutille sähköpostin, joka näyttää tulevan potilaalta. Sähköpostissa on liitteenä muka potilaan lääkärinlausunto.</a:t>
            </a:r>
            <a:endParaRPr lang="en-US" dirty="0"/>
          </a:p>
          <a:p>
            <a:pPr marL="0" indent="0">
              <a:buNone/>
            </a:pPr>
            <a:r>
              <a:rPr lang="fi-FI" b="1" dirty="0"/>
              <a:t>4. Haitallisen ohjelmistokoodin suorittaminen:</a:t>
            </a:r>
            <a:r>
              <a:rPr lang="fi-FI" dirty="0"/>
              <a:t> Fysioterapeutti avaa liitteen, joka sisältää haittaohjelman. Haittaohjelma asentuu tietokoneelle ja antaa hyökkääjille pääsyn järjestelmään.</a:t>
            </a:r>
            <a:endParaRPr lang="fi-FI" dirty="0">
              <a:ea typeface="Calibri" panose="020F0502020204030204"/>
              <a:cs typeface="Calibri" panose="020F0502020204030204"/>
            </a:endParaRPr>
          </a:p>
          <a:p>
            <a:pPr marL="0" indent="0">
              <a:buNone/>
            </a:pPr>
            <a:r>
              <a:rPr lang="fi-FI" b="1" dirty="0"/>
              <a:t>11. Tietojen kerääminen:</a:t>
            </a:r>
            <a:r>
              <a:rPr lang="fi-FI" dirty="0"/>
              <a:t> Hyökkääjät keräävät tietoja potilaista ja fysioterapeutin työtehtävistä. He voivat myös seurata terapeutin viestintää ja aikatauluja.</a:t>
            </a:r>
            <a:endParaRPr lang="fi-FI" dirty="0">
              <a:ea typeface="Calibri" panose="020F0502020204030204"/>
              <a:cs typeface="Calibri" panose="020F0502020204030204"/>
            </a:endParaRPr>
          </a:p>
          <a:p>
            <a:pPr marL="0" indent="0">
              <a:buNone/>
            </a:pPr>
            <a:r>
              <a:rPr lang="fi-FI" b="1" dirty="0"/>
              <a:t>12. Ohjaus ja hallinta:</a:t>
            </a:r>
            <a:r>
              <a:rPr lang="fi-FI" dirty="0"/>
              <a:t> Hyökkääjät käyttävät haittaohjelmaa lähettääkseen fysioterapeutin nimissä sähköposteja kollegoille ja potilaille, yrittäen saada lisää tietoja tai levittää haittaohjelmia.</a:t>
            </a:r>
            <a:endParaRPr lang="fi-FI" dirty="0">
              <a:ea typeface="Calibri" panose="020F0502020204030204"/>
              <a:cs typeface="Calibri" panose="020F0502020204030204"/>
            </a:endParaRPr>
          </a:p>
          <a:p>
            <a:pPr marL="0" indent="0">
              <a:buNone/>
            </a:pPr>
            <a:r>
              <a:rPr lang="fi-FI" b="1" dirty="0"/>
              <a:t>13. Tietojen vieminen tai poistaminen:</a:t>
            </a:r>
            <a:r>
              <a:rPr lang="fi-FI" dirty="0"/>
              <a:t> Hyökkääjät varastavat arkaluonteisia potilastietoja ja fysioterapeutin henkilökohtaisia tietoja, joita voidaan käyttää myöhemmin esimerkiksi kiristykseen.</a:t>
            </a:r>
            <a:endParaRPr lang="fi-FI" dirty="0">
              <a:ea typeface="Calibri" panose="020F0502020204030204"/>
              <a:cs typeface="Calibri" panose="020F0502020204030204"/>
            </a:endParaRPr>
          </a:p>
          <a:p>
            <a:pPr marL="0" indent="0">
              <a:buNone/>
            </a:pPr>
            <a:r>
              <a:rPr lang="fi-FI" b="1" dirty="0"/>
              <a:t>7. Suojausten väistäminen:</a:t>
            </a:r>
            <a:r>
              <a:rPr lang="fi-FI" dirty="0"/>
              <a:t> Hyökkääjät poistavat jälkensä järjestelmästä, jotta heidän toimintansa ei huomattaisi heti.</a:t>
            </a:r>
            <a:endParaRPr lang="fi-FI" dirty="0">
              <a:ea typeface="Calibri" panose="020F0502020204030204"/>
              <a:cs typeface="Calibri" panose="020F0502020204030204"/>
            </a:endParaRPr>
          </a:p>
          <a:p>
            <a:endParaRPr lang="fi-FI" dirty="0"/>
          </a:p>
        </p:txBody>
      </p:sp>
      <p:sp>
        <p:nvSpPr>
          <p:cNvPr id="2" name="TextBox 1">
            <a:extLst>
              <a:ext uri="{FF2B5EF4-FFF2-40B4-BE49-F238E27FC236}">
                <a16:creationId xmlns:a16="http://schemas.microsoft.com/office/drawing/2014/main" id="{94866F61-4519-71B9-AEFF-335121B3D747}"/>
              </a:ext>
            </a:extLst>
          </p:cNvPr>
          <p:cNvSpPr txBox="1"/>
          <p:nvPr/>
        </p:nvSpPr>
        <p:spPr>
          <a:xfrm>
            <a:off x="1596729" y="5984846"/>
            <a:ext cx="11303706" cy="307777"/>
          </a:xfrm>
          <a:prstGeom prst="rect">
            <a:avLst/>
          </a:prstGeom>
          <a:noFill/>
        </p:spPr>
        <p:txBody>
          <a:bodyPr wrap="square" rtlCol="0">
            <a:spAutoFit/>
          </a:bodyPr>
          <a:lstStyle/>
          <a:p>
            <a:r>
              <a:rPr lang="fi-FI" sz="1400" b="0" i="0" dirty="0">
                <a:solidFill>
                  <a:srgbClr val="000000"/>
                </a:solidFill>
                <a:effectLst/>
                <a:latin typeface="Aptos" panose="020B0004020202020204" pitchFamily="34" charset="0"/>
              </a:rPr>
              <a:t>Lähde: Kampanja esimerkki toteutettu hyödyntäen generatiivista </a:t>
            </a:r>
            <a:r>
              <a:rPr lang="fi-FI" sz="1400" b="0" i="0" dirty="0" err="1">
                <a:solidFill>
                  <a:srgbClr val="000000"/>
                </a:solidFill>
                <a:effectLst/>
                <a:latin typeface="Aptos" panose="020B0004020202020204" pitchFamily="34" charset="0"/>
              </a:rPr>
              <a:t>AI:ta</a:t>
            </a:r>
            <a:endParaRPr lang="en-FI" sz="1400" dirty="0"/>
          </a:p>
        </p:txBody>
      </p:sp>
    </p:spTree>
    <p:extLst>
      <p:ext uri="{BB962C8B-B14F-4D97-AF65-F5344CB8AC3E}">
        <p14:creationId xmlns:p14="http://schemas.microsoft.com/office/powerpoint/2010/main" val="26378005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65828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275F1-CC8F-DCA8-3137-A23AD83718A1}"/>
            </a:ext>
          </a:extLst>
        </p:cNvPr>
        <p:cNvGrpSpPr/>
        <p:nvPr/>
      </p:nvGrpSpPr>
      <p:grpSpPr>
        <a:xfrm>
          <a:off x="0" y="0"/>
          <a:ext cx="0" cy="0"/>
          <a:chOff x="0" y="0"/>
          <a:chExt cx="0" cy="0"/>
        </a:xfrm>
      </p:grpSpPr>
      <p:sp>
        <p:nvSpPr>
          <p:cNvPr id="3" name="Otsikko 2">
            <a:extLst>
              <a:ext uri="{FF2B5EF4-FFF2-40B4-BE49-F238E27FC236}">
                <a16:creationId xmlns:a16="http://schemas.microsoft.com/office/drawing/2014/main" id="{DF3C3D0F-9721-1578-6B8C-4B08BAB062AD}"/>
              </a:ext>
            </a:extLst>
          </p:cNvPr>
          <p:cNvSpPr>
            <a:spLocks noGrp="1"/>
          </p:cNvSpPr>
          <p:nvPr>
            <p:ph type="title"/>
          </p:nvPr>
        </p:nvSpPr>
        <p:spPr>
          <a:xfrm>
            <a:off x="772065" y="906356"/>
            <a:ext cx="10511286" cy="818927"/>
          </a:xfrm>
        </p:spPr>
        <p:txBody>
          <a:bodyPr>
            <a:normAutofit/>
          </a:bodyPr>
          <a:lstStyle/>
          <a:p>
            <a:r>
              <a:rPr lang="fi-FI" sz="5000" dirty="0"/>
              <a:t>Kyberhygienia</a:t>
            </a:r>
          </a:p>
        </p:txBody>
      </p:sp>
      <p:sp>
        <p:nvSpPr>
          <p:cNvPr id="9" name="Date Placeholder 2">
            <a:extLst>
              <a:ext uri="{FF2B5EF4-FFF2-40B4-BE49-F238E27FC236}">
                <a16:creationId xmlns:a16="http://schemas.microsoft.com/office/drawing/2014/main" id="{EAF64B45-A079-976B-B2FA-756DA37B6DFA}"/>
              </a:ext>
            </a:extLst>
          </p:cNvPr>
          <p:cNvSpPr>
            <a:spLocks noGrp="1"/>
          </p:cNvSpPr>
          <p:nvPr>
            <p:ph type="dt" sz="half" idx="10"/>
          </p:nvPr>
        </p:nvSpPr>
        <p:spPr>
          <a:xfrm>
            <a:off x="766101" y="5926762"/>
            <a:ext cx="1453952" cy="404664"/>
          </a:xfrm>
        </p:spPr>
        <p:txBody>
          <a:bodyPr/>
          <a:lstStyle/>
          <a:p>
            <a:endParaRPr lang="fi-FI"/>
          </a:p>
        </p:txBody>
      </p:sp>
      <p:sp>
        <p:nvSpPr>
          <p:cNvPr id="13" name="Subtitle 4">
            <a:extLst>
              <a:ext uri="{FF2B5EF4-FFF2-40B4-BE49-F238E27FC236}">
                <a16:creationId xmlns:a16="http://schemas.microsoft.com/office/drawing/2014/main" id="{8DDEE04D-D3E2-7E75-EBD0-69EAC80E47DB}"/>
              </a:ext>
            </a:extLst>
          </p:cNvPr>
          <p:cNvSpPr>
            <a:spLocks noGrp="1"/>
          </p:cNvSpPr>
          <p:nvPr>
            <p:ph type="subTitle" idx="1"/>
          </p:nvPr>
        </p:nvSpPr>
        <p:spPr>
          <a:xfrm>
            <a:off x="772065" y="1738262"/>
            <a:ext cx="10511286" cy="648072"/>
          </a:xfrm>
        </p:spPr>
        <p:txBody>
          <a:bodyPr/>
          <a:lstStyle/>
          <a:p>
            <a:r>
              <a:rPr lang="en-US" dirty="0" err="1"/>
              <a:t>Terminologia</a:t>
            </a:r>
            <a:endParaRPr lang="en-US" dirty="0"/>
          </a:p>
        </p:txBody>
      </p:sp>
      <p:sp>
        <p:nvSpPr>
          <p:cNvPr id="4" name="Tekstin paikkamerkki 3">
            <a:extLst>
              <a:ext uri="{FF2B5EF4-FFF2-40B4-BE49-F238E27FC236}">
                <a16:creationId xmlns:a16="http://schemas.microsoft.com/office/drawing/2014/main" id="{A711AFBD-48B7-8FA5-1A58-D7780DEF16CF}"/>
              </a:ext>
            </a:extLst>
          </p:cNvPr>
          <p:cNvSpPr>
            <a:spLocks noGrp="1"/>
          </p:cNvSpPr>
          <p:nvPr>
            <p:ph type="body" idx="12"/>
          </p:nvPr>
        </p:nvSpPr>
        <p:spPr>
          <a:xfrm>
            <a:off x="768550" y="2615212"/>
            <a:ext cx="10514802" cy="3082203"/>
          </a:xfrm>
        </p:spPr>
        <p:txBody>
          <a:bodyPr lIns="91440" tIns="45720" rIns="91440" bIns="45720" anchor="t">
            <a:normAutofit/>
          </a:bodyPr>
          <a:lstStyle/>
          <a:p>
            <a:r>
              <a:rPr lang="fi-FI" sz="2000" b="1" dirty="0"/>
              <a:t>Monivaiheinen tunnistautuminen</a:t>
            </a:r>
            <a:r>
              <a:rPr lang="fi-FI" sz="2000" dirty="0"/>
              <a:t>: Käyttäjän tunnistaminen useamman menetelmän avulla, kuten matkapuhelin, biometriset tunnisteet tai kulkukortti.</a:t>
            </a:r>
          </a:p>
          <a:p>
            <a:r>
              <a:rPr lang="fi-FI" sz="2000" b="1" dirty="0"/>
              <a:t>Säännölliset päivitykset</a:t>
            </a:r>
            <a:r>
              <a:rPr lang="fi-FI" sz="2000" dirty="0"/>
              <a:t>: Käyttöjärjestelmän, ohjelmistojen ja laitteiden  ajan tasalla pitäminen.</a:t>
            </a:r>
            <a:endParaRPr lang="fi-FI" sz="2000" dirty="0">
              <a:ea typeface="Calibri"/>
              <a:cs typeface="Calibri"/>
            </a:endParaRPr>
          </a:p>
          <a:p>
            <a:r>
              <a:rPr lang="fi-FI" sz="2000" b="1" dirty="0"/>
              <a:t>Tietojen varmuuskopiointi</a:t>
            </a:r>
            <a:r>
              <a:rPr lang="fi-FI" sz="2000" dirty="0"/>
              <a:t>: Tietojen säännöllinen kopiointi ja säilytys turvallisessa paikassa.</a:t>
            </a:r>
          </a:p>
          <a:p>
            <a:r>
              <a:rPr lang="fi-FI" sz="2000" b="1" dirty="0"/>
              <a:t>Virustorjuntaohjelmisto</a:t>
            </a:r>
            <a:r>
              <a:rPr lang="fi-FI" sz="2000" dirty="0"/>
              <a:t>: Ohjelmisto, joka suojaa tietokonetta haittaohjelmilta.</a:t>
            </a:r>
          </a:p>
          <a:p>
            <a:r>
              <a:rPr lang="fi-FI" sz="2000" b="1" dirty="0" err="1"/>
              <a:t>IoT</a:t>
            </a:r>
            <a:r>
              <a:rPr lang="fi-FI" sz="2000" b="1" dirty="0"/>
              <a:t> (Internet of </a:t>
            </a:r>
            <a:r>
              <a:rPr lang="fi-FI" sz="2000" b="1" dirty="0" err="1"/>
              <a:t>Things</a:t>
            </a:r>
            <a:r>
              <a:rPr lang="fi-FI" sz="2000" b="1" dirty="0"/>
              <a:t>)</a:t>
            </a:r>
            <a:r>
              <a:rPr lang="fi-FI" sz="2000" dirty="0"/>
              <a:t>:</a:t>
            </a:r>
            <a:r>
              <a:rPr lang="fi-FI" sz="2000" b="1" dirty="0"/>
              <a:t> </a:t>
            </a:r>
            <a:r>
              <a:rPr lang="fi-FI" sz="2000" dirty="0"/>
              <a:t>Verkkoon liitettyjen laitteiden ja järjestelmien kokonaisuus, joka mahdollistaa tiedon keräämisen ja vaihtamisen.</a:t>
            </a:r>
          </a:p>
          <a:p>
            <a:pPr lvl="1"/>
            <a:r>
              <a:rPr lang="fi-FI" sz="1800" b="1" dirty="0" err="1"/>
              <a:t>IoMT</a:t>
            </a:r>
            <a:r>
              <a:rPr lang="fi-FI" sz="1800" b="1" dirty="0"/>
              <a:t> (Internet of </a:t>
            </a:r>
            <a:r>
              <a:rPr lang="fi-FI" sz="1800" b="1" dirty="0" err="1"/>
              <a:t>Medical</a:t>
            </a:r>
            <a:r>
              <a:rPr lang="fi-FI" sz="1800" b="1" dirty="0"/>
              <a:t> </a:t>
            </a:r>
            <a:r>
              <a:rPr lang="fi-FI" sz="1800" b="1" dirty="0" err="1"/>
              <a:t>Things</a:t>
            </a:r>
            <a:r>
              <a:rPr lang="fi-FI" sz="1800" b="1" dirty="0"/>
              <a:t>)</a:t>
            </a:r>
            <a:r>
              <a:rPr lang="fi-FI" sz="1800" dirty="0"/>
              <a:t>:</a:t>
            </a:r>
            <a:r>
              <a:rPr lang="fi-FI" sz="1800" b="1" dirty="0"/>
              <a:t> </a:t>
            </a:r>
            <a:r>
              <a:rPr lang="fi-FI" sz="1800" dirty="0" err="1"/>
              <a:t>IoT</a:t>
            </a:r>
            <a:r>
              <a:rPr lang="fi-FI" sz="1800" dirty="0"/>
              <a:t>-teknologioiden alaryhmä, joka koostuu verkotetuista laitteista ja sovelluksista lääketieteellisissä ja terveydenhuollon IT-sovelluksissa.</a:t>
            </a:r>
          </a:p>
        </p:txBody>
      </p:sp>
    </p:spTree>
    <p:extLst>
      <p:ext uri="{BB962C8B-B14F-4D97-AF65-F5344CB8AC3E}">
        <p14:creationId xmlns:p14="http://schemas.microsoft.com/office/powerpoint/2010/main" val="2125597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679D8946-1493-4F2D-81FC-84EB9E1D06EE}"/>
              </a:ext>
            </a:extLst>
          </p:cNvPr>
          <p:cNvSpPr>
            <a:spLocks noGrp="1"/>
          </p:cNvSpPr>
          <p:nvPr>
            <p:ph type="title"/>
          </p:nvPr>
        </p:nvSpPr>
        <p:spPr>
          <a:xfrm>
            <a:off x="668156" y="490720"/>
            <a:ext cx="10511286" cy="818927"/>
          </a:xfrm>
        </p:spPr>
        <p:txBody>
          <a:bodyPr>
            <a:normAutofit/>
          </a:bodyPr>
          <a:lstStyle/>
          <a:p>
            <a:r>
              <a:rPr lang="fi-FI" sz="5000" dirty="0"/>
              <a:t>Kyberhygienia</a:t>
            </a:r>
          </a:p>
        </p:txBody>
      </p:sp>
      <p:sp>
        <p:nvSpPr>
          <p:cNvPr id="9" name="Date Placeholder 2">
            <a:extLst>
              <a:ext uri="{FF2B5EF4-FFF2-40B4-BE49-F238E27FC236}">
                <a16:creationId xmlns:a16="http://schemas.microsoft.com/office/drawing/2014/main" id="{B14D7388-FF6F-E03B-499E-C2DCD1131EE4}"/>
              </a:ext>
            </a:extLst>
          </p:cNvPr>
          <p:cNvSpPr>
            <a:spLocks noGrp="1"/>
          </p:cNvSpPr>
          <p:nvPr>
            <p:ph type="dt" sz="half" idx="10"/>
          </p:nvPr>
        </p:nvSpPr>
        <p:spPr>
          <a:xfrm>
            <a:off x="766101" y="5926762"/>
            <a:ext cx="1453952" cy="404664"/>
          </a:xfrm>
        </p:spPr>
        <p:txBody>
          <a:bodyPr/>
          <a:lstStyle/>
          <a:p>
            <a:endParaRPr lang="fi-FI"/>
          </a:p>
        </p:txBody>
      </p:sp>
      <p:sp>
        <p:nvSpPr>
          <p:cNvPr id="13" name="Subtitle 4">
            <a:extLst>
              <a:ext uri="{FF2B5EF4-FFF2-40B4-BE49-F238E27FC236}">
                <a16:creationId xmlns:a16="http://schemas.microsoft.com/office/drawing/2014/main" id="{C187AFFB-1FA2-A195-904E-A03C4C55734C}"/>
              </a:ext>
            </a:extLst>
          </p:cNvPr>
          <p:cNvSpPr>
            <a:spLocks noGrp="1"/>
          </p:cNvSpPr>
          <p:nvPr>
            <p:ph type="subTitle" idx="1"/>
          </p:nvPr>
        </p:nvSpPr>
        <p:spPr>
          <a:xfrm>
            <a:off x="668156" y="1299535"/>
            <a:ext cx="10511286" cy="648072"/>
          </a:xfrm>
        </p:spPr>
        <p:txBody>
          <a:bodyPr/>
          <a:lstStyle/>
          <a:p>
            <a:r>
              <a:rPr lang="en-US" dirty="0" err="1"/>
              <a:t>Yleisesti</a:t>
            </a:r>
            <a:endParaRPr lang="en-US" dirty="0"/>
          </a:p>
        </p:txBody>
      </p:sp>
      <p:graphicFrame>
        <p:nvGraphicFramePr>
          <p:cNvPr id="2" name="Table 1">
            <a:extLst>
              <a:ext uri="{FF2B5EF4-FFF2-40B4-BE49-F238E27FC236}">
                <a16:creationId xmlns:a16="http://schemas.microsoft.com/office/drawing/2014/main" id="{423426FF-999D-309A-4791-EDCB03C6F85A}"/>
              </a:ext>
            </a:extLst>
          </p:cNvPr>
          <p:cNvGraphicFramePr>
            <a:graphicFrameLocks noGrp="1"/>
          </p:cNvGraphicFramePr>
          <p:nvPr>
            <p:extLst>
              <p:ext uri="{D42A27DB-BD31-4B8C-83A1-F6EECF244321}">
                <p14:modId xmlns:p14="http://schemas.microsoft.com/office/powerpoint/2010/main" val="1646168362"/>
              </p:ext>
            </p:extLst>
          </p:nvPr>
        </p:nvGraphicFramePr>
        <p:xfrm>
          <a:off x="390889" y="2095505"/>
          <a:ext cx="11406338" cy="3575472"/>
        </p:xfrm>
        <a:graphic>
          <a:graphicData uri="http://schemas.openxmlformats.org/drawingml/2006/table">
            <a:tbl>
              <a:tblPr firstRow="1" firstCol="1">
                <a:tableStyleId>{21E4AEA4-8DFA-4A89-87EB-49C32662AFE0}</a:tableStyleId>
              </a:tblPr>
              <a:tblGrid>
                <a:gridCol w="2151465">
                  <a:extLst>
                    <a:ext uri="{9D8B030D-6E8A-4147-A177-3AD203B41FA5}">
                      <a16:colId xmlns:a16="http://schemas.microsoft.com/office/drawing/2014/main" val="3560074702"/>
                    </a:ext>
                  </a:extLst>
                </a:gridCol>
                <a:gridCol w="6302119">
                  <a:extLst>
                    <a:ext uri="{9D8B030D-6E8A-4147-A177-3AD203B41FA5}">
                      <a16:colId xmlns:a16="http://schemas.microsoft.com/office/drawing/2014/main" val="2155258456"/>
                    </a:ext>
                  </a:extLst>
                </a:gridCol>
                <a:gridCol w="2952754">
                  <a:extLst>
                    <a:ext uri="{9D8B030D-6E8A-4147-A177-3AD203B41FA5}">
                      <a16:colId xmlns:a16="http://schemas.microsoft.com/office/drawing/2014/main" val="2256615629"/>
                    </a:ext>
                  </a:extLst>
                </a:gridCol>
              </a:tblGrid>
              <a:tr h="239983">
                <a:tc>
                  <a:txBody>
                    <a:bodyPr/>
                    <a:lstStyle/>
                    <a:p>
                      <a:pPr algn="l" fontAlgn="b"/>
                      <a:r>
                        <a:rPr lang="fi-FI" sz="1600" u="none" strike="noStrike" dirty="0">
                          <a:effectLst/>
                        </a:rPr>
                        <a:t>Mikä</a:t>
                      </a:r>
                      <a:endParaRPr lang="fi-FI" sz="16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r>
                        <a:rPr lang="fi-FI" sz="1600" u="none" strike="noStrike" dirty="0">
                          <a:effectLst/>
                        </a:rPr>
                        <a:t>Työntekijäminä</a:t>
                      </a:r>
                      <a:endParaRPr lang="fi-FI" sz="16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r>
                        <a:rPr lang="fi-FI" sz="1600" u="none" strike="noStrike" dirty="0">
                          <a:effectLst/>
                        </a:rPr>
                        <a:t>Yksityisminä</a:t>
                      </a:r>
                      <a:endParaRPr lang="fi-FI"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997467668"/>
                  </a:ext>
                </a:extLst>
              </a:tr>
              <a:tr h="239983">
                <a:tc>
                  <a:txBody>
                    <a:bodyPr/>
                    <a:lstStyle/>
                    <a:p>
                      <a:pPr algn="l" fontAlgn="b">
                        <a:buClr>
                          <a:srgbClr val="000000"/>
                        </a:buClr>
                        <a:buSzPts val="1100"/>
                        <a:buFont typeface="Aptos Narrow" panose="020B0004020202020204" pitchFamily="34" charset="0"/>
                        <a:buNone/>
                      </a:pPr>
                      <a:r>
                        <a:rPr lang="en-US" sz="1600" b="1" u="none" strike="noStrike" dirty="0" err="1">
                          <a:solidFill>
                            <a:schemeClr val="bg1"/>
                          </a:solidFill>
                          <a:effectLst/>
                        </a:rPr>
                        <a:t>Vahvat</a:t>
                      </a:r>
                      <a:r>
                        <a:rPr lang="en-US" sz="1600" b="1" u="none" strike="noStrike" dirty="0">
                          <a:solidFill>
                            <a:schemeClr val="bg1"/>
                          </a:solidFill>
                          <a:effectLst/>
                        </a:rPr>
                        <a:t> </a:t>
                      </a:r>
                      <a:r>
                        <a:rPr lang="en-US" sz="1600" b="1" u="none" strike="noStrike" dirty="0" err="1">
                          <a:solidFill>
                            <a:schemeClr val="bg1"/>
                          </a:solidFill>
                          <a:effectLst/>
                        </a:rPr>
                        <a:t>salasanat</a:t>
                      </a:r>
                      <a:endParaRPr lang="en-US" sz="1600" b="1" i="0" u="none" strike="noStrike" dirty="0">
                        <a:solidFill>
                          <a:schemeClr val="bg1"/>
                        </a:solidFill>
                        <a:effectLst/>
                        <a:latin typeface="Aptos Narrow" panose="020B0004020202020204" pitchFamily="34" charset="0"/>
                      </a:endParaRPr>
                    </a:p>
                  </a:txBody>
                  <a:tcPr marL="9525" marR="9525" marT="9525" marB="0" anchor="ctr"/>
                </a:tc>
                <a:tc>
                  <a:txBody>
                    <a:bodyPr/>
                    <a:lstStyle/>
                    <a:p>
                      <a:pPr algn="l" fontAlgn="b"/>
                      <a:r>
                        <a:rPr lang="fi-FI" sz="1600" u="none" strike="noStrike" dirty="0">
                          <a:effectLst/>
                        </a:rPr>
                        <a:t>Uniikki monipuolinen vaikeasti arvattava</a:t>
                      </a:r>
                      <a:endParaRPr lang="fi-FI" sz="1600" b="0" i="0" u="none" strike="noStrike" dirty="0">
                        <a:solidFill>
                          <a:srgbClr val="000000"/>
                        </a:solidFill>
                        <a:effectLst/>
                        <a:latin typeface="Aptos Narrow" panose="020B0004020202020204" pitchFamily="34" charset="0"/>
                      </a:endParaRPr>
                    </a:p>
                  </a:txBody>
                  <a:tcPr marL="9525" marR="9525" marT="9525" marB="0" anchor="ctr"/>
                </a:tc>
                <a:tc>
                  <a:txBody>
                    <a:bodyPr/>
                    <a:lstStyle/>
                    <a:p>
                      <a:pPr algn="l" fontAlgn="b"/>
                      <a:r>
                        <a:rPr lang="fi-FI" sz="1600" u="none" strike="noStrike" dirty="0">
                          <a:effectLst/>
                        </a:rPr>
                        <a:t>Eri kuin työtekijätilillä</a:t>
                      </a:r>
                      <a:endParaRPr lang="fi-FI" sz="16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477526460"/>
                  </a:ext>
                </a:extLst>
              </a:tr>
              <a:tr h="239983">
                <a:tc>
                  <a:txBody>
                    <a:bodyPr/>
                    <a:lstStyle/>
                    <a:p>
                      <a:pPr algn="l" fontAlgn="b">
                        <a:buClr>
                          <a:srgbClr val="000000"/>
                        </a:buClr>
                        <a:buSzPts val="1100"/>
                        <a:buFont typeface="Aptos Narrow" panose="020B0004020202020204" pitchFamily="34" charset="0"/>
                        <a:buNone/>
                      </a:pPr>
                      <a:r>
                        <a:rPr lang="en-US" sz="1600" b="1" u="none" strike="noStrike" dirty="0" err="1">
                          <a:solidFill>
                            <a:schemeClr val="bg1"/>
                          </a:solidFill>
                          <a:effectLst/>
                        </a:rPr>
                        <a:t>Monivaiheinen</a:t>
                      </a:r>
                      <a:r>
                        <a:rPr lang="en-US" sz="1600" b="1" u="none" strike="noStrike" dirty="0">
                          <a:solidFill>
                            <a:schemeClr val="bg1"/>
                          </a:solidFill>
                          <a:effectLst/>
                        </a:rPr>
                        <a:t> </a:t>
                      </a:r>
                      <a:r>
                        <a:rPr lang="en-US" sz="1600" b="1" u="none" strike="noStrike" dirty="0" err="1">
                          <a:solidFill>
                            <a:schemeClr val="bg1"/>
                          </a:solidFill>
                          <a:effectLst/>
                        </a:rPr>
                        <a:t>tunnistautuminen</a:t>
                      </a:r>
                      <a:endParaRPr lang="en-FI" sz="1600" b="1" i="0" u="none" strike="noStrike" dirty="0">
                        <a:solidFill>
                          <a:schemeClr val="bg1"/>
                        </a:solidFill>
                        <a:effectLst/>
                        <a:latin typeface="Aptos Narrow" panose="020B0004020202020204" pitchFamily="34" charset="0"/>
                      </a:endParaRPr>
                    </a:p>
                  </a:txBody>
                  <a:tcPr marL="9525" marR="9525" marT="9525" marB="0" anchor="ctr"/>
                </a:tc>
                <a:tc>
                  <a:txBody>
                    <a:bodyPr/>
                    <a:lstStyle/>
                    <a:p>
                      <a:pPr algn="l" fontAlgn="b"/>
                      <a:r>
                        <a:rPr lang="fi-FI" sz="1600" u="none" strike="noStrike" dirty="0">
                          <a:effectLst/>
                        </a:rPr>
                        <a:t>Matkapuhelin, biometriset, kulkukortti</a:t>
                      </a:r>
                      <a:endParaRPr lang="fi-FI" sz="1600" b="0" i="0" u="none" strike="noStrike" dirty="0">
                        <a:solidFill>
                          <a:srgbClr val="000000"/>
                        </a:solidFill>
                        <a:effectLst/>
                        <a:latin typeface="Aptos Narrow" panose="020B0004020202020204" pitchFamily="34" charset="0"/>
                      </a:endParaRPr>
                    </a:p>
                  </a:txBody>
                  <a:tcPr marL="9525" marR="9525" marT="9525" marB="0" anchor="ctr"/>
                </a:tc>
                <a:tc>
                  <a:txBody>
                    <a:bodyPr/>
                    <a:lstStyle/>
                    <a:p>
                      <a:pPr algn="l" fontAlgn="b"/>
                      <a:r>
                        <a:rPr lang="fi-FI" sz="1600" u="none" strike="noStrike" dirty="0">
                          <a:effectLst/>
                        </a:rPr>
                        <a:t>Pääsähköposti, matkapuhelin, biometriset</a:t>
                      </a:r>
                      <a:endParaRPr lang="fi-FI" sz="16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4105715282"/>
                  </a:ext>
                </a:extLst>
              </a:tr>
              <a:tr h="434369">
                <a:tc>
                  <a:txBody>
                    <a:bodyPr/>
                    <a:lstStyle/>
                    <a:p>
                      <a:pPr algn="l" fontAlgn="b">
                        <a:buClr>
                          <a:srgbClr val="000000"/>
                        </a:buClr>
                        <a:buSzPts val="1100"/>
                        <a:buFont typeface="Aptos Narrow" panose="020B0004020202020204" pitchFamily="34" charset="0"/>
                        <a:buNone/>
                      </a:pPr>
                      <a:r>
                        <a:rPr lang="en-US" sz="1600" b="1" u="none" strike="noStrike" dirty="0" err="1">
                          <a:solidFill>
                            <a:schemeClr val="bg1"/>
                          </a:solidFill>
                          <a:effectLst/>
                        </a:rPr>
                        <a:t>Säännölliset</a:t>
                      </a:r>
                      <a:r>
                        <a:rPr lang="en-US" sz="1600" b="1" u="none" strike="noStrike" dirty="0">
                          <a:solidFill>
                            <a:schemeClr val="bg1"/>
                          </a:solidFill>
                          <a:effectLst/>
                        </a:rPr>
                        <a:t> </a:t>
                      </a:r>
                      <a:r>
                        <a:rPr lang="en-US" sz="1600" b="1" u="none" strike="noStrike" dirty="0" err="1">
                          <a:solidFill>
                            <a:schemeClr val="bg1"/>
                          </a:solidFill>
                          <a:effectLst/>
                        </a:rPr>
                        <a:t>päivitykset</a:t>
                      </a:r>
                      <a:endParaRPr lang="en-FI" sz="1600" b="1" i="0" u="none" strike="noStrike" dirty="0">
                        <a:solidFill>
                          <a:schemeClr val="bg1"/>
                        </a:solidFill>
                        <a:effectLst/>
                        <a:latin typeface="Aptos Narrow" panose="020B0004020202020204" pitchFamily="34" charset="0"/>
                      </a:endParaRPr>
                    </a:p>
                  </a:txBody>
                  <a:tcPr marL="9525" marR="9525" marT="9525" marB="0" anchor="ctr"/>
                </a:tc>
                <a:tc>
                  <a:txBody>
                    <a:bodyPr/>
                    <a:lstStyle/>
                    <a:p>
                      <a:pPr algn="l" fontAlgn="b"/>
                      <a:r>
                        <a:rPr lang="fi-FI" sz="1600" u="none" strike="noStrike" dirty="0">
                          <a:effectLst/>
                        </a:rPr>
                        <a:t>Käyttöjärjestelmä (Windows), ohjelmistot (selain), muut osaston laitteet, matkapuhelin, lääkinnälliset älylaitteet</a:t>
                      </a:r>
                      <a:endParaRPr lang="fi-FI" sz="1600" b="0" i="0" u="none" strike="noStrike" dirty="0">
                        <a:solidFill>
                          <a:srgbClr val="000000"/>
                        </a:solidFill>
                        <a:effectLst/>
                        <a:latin typeface="Aptos Narrow" panose="020B0004020202020204" pitchFamily="34" charset="0"/>
                      </a:endParaRPr>
                    </a:p>
                  </a:txBody>
                  <a:tcPr marL="9525" marR="9525" marT="9525" marB="0" anchor="ctr"/>
                </a:tc>
                <a:tc>
                  <a:txBody>
                    <a:bodyPr/>
                    <a:lstStyle/>
                    <a:p>
                      <a:pPr algn="l" fontAlgn="b"/>
                      <a:r>
                        <a:rPr lang="fi-FI" sz="1600" u="none" strike="noStrike" dirty="0">
                          <a:effectLst/>
                        </a:rPr>
                        <a:t>Käyttöjärjestelmä, ohjelmistot, laitteet</a:t>
                      </a:r>
                      <a:endParaRPr lang="fi-FI" sz="16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98494580"/>
                  </a:ext>
                </a:extLst>
              </a:tr>
              <a:tr h="434369">
                <a:tc>
                  <a:txBody>
                    <a:bodyPr/>
                    <a:lstStyle/>
                    <a:p>
                      <a:pPr algn="l" fontAlgn="b">
                        <a:buClr>
                          <a:srgbClr val="000000"/>
                        </a:buClr>
                        <a:buSzPts val="1100"/>
                        <a:buFont typeface="Aptos Narrow" panose="020B0004020202020204" pitchFamily="34" charset="0"/>
                        <a:buNone/>
                      </a:pPr>
                      <a:r>
                        <a:rPr lang="en-US" sz="1600" b="1" u="none" strike="noStrike" dirty="0" err="1">
                          <a:solidFill>
                            <a:schemeClr val="bg1"/>
                          </a:solidFill>
                          <a:effectLst/>
                        </a:rPr>
                        <a:t>Tietojen</a:t>
                      </a:r>
                      <a:r>
                        <a:rPr lang="en-US" sz="1600" b="1" u="none" strike="noStrike" dirty="0">
                          <a:solidFill>
                            <a:schemeClr val="bg1"/>
                          </a:solidFill>
                          <a:effectLst/>
                        </a:rPr>
                        <a:t> </a:t>
                      </a:r>
                      <a:r>
                        <a:rPr lang="en-US" sz="1600" b="1" u="none" strike="noStrike" dirty="0" err="1">
                          <a:solidFill>
                            <a:schemeClr val="bg1"/>
                          </a:solidFill>
                          <a:effectLst/>
                        </a:rPr>
                        <a:t>varmuuskopiointi</a:t>
                      </a:r>
                      <a:endParaRPr lang="en-FI" sz="1600" b="1" i="0" u="none" strike="noStrike" dirty="0">
                        <a:solidFill>
                          <a:schemeClr val="bg1"/>
                        </a:solidFill>
                        <a:effectLst/>
                        <a:latin typeface="Aptos Narrow" panose="020B0004020202020204" pitchFamily="34" charset="0"/>
                      </a:endParaRPr>
                    </a:p>
                  </a:txBody>
                  <a:tcPr marL="9525" marR="9525" marT="9525" marB="0" anchor="ctr"/>
                </a:tc>
                <a:tc>
                  <a:txBody>
                    <a:bodyPr/>
                    <a:lstStyle/>
                    <a:p>
                      <a:pPr algn="l" fontAlgn="b"/>
                      <a:r>
                        <a:rPr lang="fi-FI" sz="1600" u="none" strike="noStrike" dirty="0">
                          <a:effectLst/>
                        </a:rPr>
                        <a:t>Huomioi salassa pidettävät, säilytysmääräykset ja turvaluokitukset</a:t>
                      </a:r>
                      <a:endParaRPr lang="fi-FI" sz="1600" b="0" i="0" u="none" strike="noStrike" dirty="0">
                        <a:solidFill>
                          <a:srgbClr val="000000"/>
                        </a:solidFill>
                        <a:effectLst/>
                        <a:latin typeface="Aptos Narrow" panose="020B0004020202020204" pitchFamily="34" charset="0"/>
                      </a:endParaRPr>
                    </a:p>
                  </a:txBody>
                  <a:tcPr marL="9525" marR="9525" marT="9525" marB="0" anchor="ctr"/>
                </a:tc>
                <a:tc>
                  <a:txBody>
                    <a:bodyPr/>
                    <a:lstStyle/>
                    <a:p>
                      <a:pPr algn="l" fontAlgn="b"/>
                      <a:r>
                        <a:rPr lang="fi-FI" sz="1600" u="none" strike="noStrike" dirty="0">
                          <a:effectLst/>
                        </a:rPr>
                        <a:t>3-2-1 Järjestelmä, tärkeille tiedoille</a:t>
                      </a:r>
                      <a:endParaRPr lang="fi-FI" sz="16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3865366020"/>
                  </a:ext>
                </a:extLst>
              </a:tr>
              <a:tr h="434369">
                <a:tc>
                  <a:txBody>
                    <a:bodyPr/>
                    <a:lstStyle/>
                    <a:p>
                      <a:pPr algn="l" fontAlgn="b">
                        <a:buClr>
                          <a:srgbClr val="000000"/>
                        </a:buClr>
                        <a:buSzPts val="1100"/>
                        <a:buFont typeface="Aptos Narrow" panose="020B0004020202020204" pitchFamily="34" charset="0"/>
                        <a:buNone/>
                      </a:pPr>
                      <a:r>
                        <a:rPr lang="en-US" sz="1600" b="1" u="none" strike="noStrike" dirty="0" err="1">
                          <a:solidFill>
                            <a:schemeClr val="bg1"/>
                          </a:solidFill>
                          <a:effectLst/>
                        </a:rPr>
                        <a:t>Tietojenkalastelun</a:t>
                      </a:r>
                      <a:r>
                        <a:rPr lang="en-US" sz="1600" b="1" u="none" strike="noStrike" dirty="0">
                          <a:solidFill>
                            <a:schemeClr val="bg1"/>
                          </a:solidFill>
                          <a:effectLst/>
                        </a:rPr>
                        <a:t> </a:t>
                      </a:r>
                      <a:r>
                        <a:rPr lang="en-US" sz="1600" b="1" u="none" strike="noStrike" dirty="0" err="1">
                          <a:solidFill>
                            <a:schemeClr val="bg1"/>
                          </a:solidFill>
                          <a:effectLst/>
                        </a:rPr>
                        <a:t>välttäminen</a:t>
                      </a:r>
                      <a:endParaRPr lang="en-US" sz="1600" b="1" i="0" u="none" strike="noStrike" dirty="0">
                        <a:solidFill>
                          <a:schemeClr val="bg1"/>
                        </a:solidFill>
                        <a:effectLst/>
                        <a:latin typeface="Aptos Narrow" panose="020B0004020202020204" pitchFamily="34" charset="0"/>
                      </a:endParaRPr>
                    </a:p>
                  </a:txBody>
                  <a:tcPr marL="9525" marR="9525" marT="9525" marB="0" anchor="ctr"/>
                </a:tc>
                <a:tc>
                  <a:txBody>
                    <a:bodyPr/>
                    <a:lstStyle/>
                    <a:p>
                      <a:pPr algn="l" fontAlgn="b"/>
                      <a:r>
                        <a:rPr lang="fi-FI" sz="1600" u="none" strike="noStrike" dirty="0">
                          <a:effectLst/>
                        </a:rPr>
                        <a:t>Tietoisuus, älä jaa yrityssähköpostiasi tarpeettomiin palveluihin</a:t>
                      </a:r>
                      <a:endParaRPr lang="fi-FI" sz="1600" b="0" i="0" u="none" strike="noStrike" dirty="0">
                        <a:solidFill>
                          <a:srgbClr val="000000"/>
                        </a:solidFill>
                        <a:effectLst/>
                        <a:latin typeface="Aptos Narrow" panose="020B0004020202020204" pitchFamily="34" charset="0"/>
                      </a:endParaRPr>
                    </a:p>
                  </a:txBody>
                  <a:tcPr marL="9525" marR="9525" marT="9525" marB="0" anchor="ctr"/>
                </a:tc>
                <a:tc>
                  <a:txBody>
                    <a:bodyPr/>
                    <a:lstStyle/>
                    <a:p>
                      <a:pPr algn="l" fontAlgn="b"/>
                      <a:r>
                        <a:rPr lang="fi-FI" sz="1600" u="none" strike="noStrike" dirty="0">
                          <a:effectLst/>
                        </a:rPr>
                        <a:t>Tietoisuus, luo roskapostiosoite</a:t>
                      </a:r>
                      <a:endParaRPr lang="fi-FI" sz="16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554627579"/>
                  </a:ext>
                </a:extLst>
              </a:tr>
              <a:tr h="434369">
                <a:tc>
                  <a:txBody>
                    <a:bodyPr/>
                    <a:lstStyle/>
                    <a:p>
                      <a:pPr algn="l" fontAlgn="b">
                        <a:buClr>
                          <a:srgbClr val="000000"/>
                        </a:buClr>
                        <a:buSzPts val="1100"/>
                        <a:buFont typeface="Aptos Narrow" panose="020B0004020202020204" pitchFamily="34" charset="0"/>
                        <a:buNone/>
                      </a:pPr>
                      <a:r>
                        <a:rPr lang="en-US" sz="1600" b="1" u="none" strike="noStrike" dirty="0" err="1">
                          <a:solidFill>
                            <a:schemeClr val="bg1"/>
                          </a:solidFill>
                          <a:effectLst/>
                        </a:rPr>
                        <a:t>Virustorjuntaohjelmisto</a:t>
                      </a:r>
                      <a:endParaRPr lang="en-FI" sz="1600" b="1" i="0" u="none" strike="noStrike" dirty="0">
                        <a:solidFill>
                          <a:schemeClr val="bg1"/>
                        </a:solidFill>
                        <a:effectLst/>
                        <a:latin typeface="Aptos Narrow" panose="020B0004020202020204" pitchFamily="34" charset="0"/>
                      </a:endParaRPr>
                    </a:p>
                  </a:txBody>
                  <a:tcPr marL="9525" marR="9525" marT="9525" marB="0" anchor="ctr"/>
                </a:tc>
                <a:tc>
                  <a:txBody>
                    <a:bodyPr/>
                    <a:lstStyle/>
                    <a:p>
                      <a:pPr algn="l" fontAlgn="b"/>
                      <a:r>
                        <a:rPr lang="fi-FI" sz="1600" u="none" strike="noStrike" dirty="0">
                          <a:effectLst/>
                        </a:rPr>
                        <a:t>Keskitetyt järjestelmät loppukäyttäjien koneille</a:t>
                      </a:r>
                      <a:endParaRPr lang="fi-FI" sz="1600" b="0" i="0" u="none" strike="noStrike" dirty="0">
                        <a:solidFill>
                          <a:srgbClr val="000000"/>
                        </a:solidFill>
                        <a:effectLst/>
                        <a:latin typeface="Aptos Narrow" panose="020B0004020202020204" pitchFamily="34" charset="0"/>
                      </a:endParaRPr>
                    </a:p>
                  </a:txBody>
                  <a:tcPr marL="9525" marR="9525" marT="9525" marB="0" anchor="ctr"/>
                </a:tc>
                <a:tc>
                  <a:txBody>
                    <a:bodyPr/>
                    <a:lstStyle/>
                    <a:p>
                      <a:pPr algn="l" fontAlgn="b"/>
                      <a:r>
                        <a:rPr lang="fi-FI" sz="1600" u="none" strike="noStrike" dirty="0">
                          <a:effectLst/>
                        </a:rPr>
                        <a:t>Anti-virus (Windowsissa vakiona)</a:t>
                      </a:r>
                      <a:endParaRPr lang="fi-FI" sz="16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654337949"/>
                  </a:ext>
                </a:extLst>
              </a:tr>
              <a:tr h="645553">
                <a:tc>
                  <a:txBody>
                    <a:bodyPr/>
                    <a:lstStyle/>
                    <a:p>
                      <a:pPr algn="l" fontAlgn="b">
                        <a:buClr>
                          <a:srgbClr val="000000"/>
                        </a:buClr>
                        <a:buSzPts val="1100"/>
                        <a:buFont typeface="Aptos Narrow" panose="020B0004020202020204" pitchFamily="34" charset="0"/>
                        <a:buNone/>
                      </a:pPr>
                      <a:r>
                        <a:rPr lang="en-US" sz="1600" b="1" u="none" strike="noStrike" dirty="0" err="1">
                          <a:solidFill>
                            <a:schemeClr val="bg1"/>
                          </a:solidFill>
                          <a:effectLst/>
                        </a:rPr>
                        <a:t>Turvalliset</a:t>
                      </a:r>
                      <a:r>
                        <a:rPr lang="en-US" sz="1600" b="1" u="none" strike="noStrike" dirty="0">
                          <a:solidFill>
                            <a:schemeClr val="bg1"/>
                          </a:solidFill>
                          <a:effectLst/>
                        </a:rPr>
                        <a:t> </a:t>
                      </a:r>
                      <a:r>
                        <a:rPr lang="en-US" sz="1600" b="1" u="none" strike="noStrike" dirty="0" err="1">
                          <a:solidFill>
                            <a:schemeClr val="bg1"/>
                          </a:solidFill>
                          <a:effectLst/>
                        </a:rPr>
                        <a:t>verkkoyhteydet</a:t>
                      </a:r>
                      <a:endParaRPr lang="en-FI" sz="1600" b="1" i="0" u="none" strike="noStrike" dirty="0">
                        <a:solidFill>
                          <a:schemeClr val="bg1"/>
                        </a:solidFill>
                        <a:effectLst/>
                        <a:latin typeface="Aptos Narrow" panose="020B0004020202020204" pitchFamily="34" charset="0"/>
                      </a:endParaRPr>
                    </a:p>
                  </a:txBody>
                  <a:tcPr marL="9525" marR="9525" marT="9525" marB="0" anchor="ctr"/>
                </a:tc>
                <a:tc>
                  <a:txBody>
                    <a:bodyPr/>
                    <a:lstStyle/>
                    <a:p>
                      <a:pPr algn="l" fontAlgn="b"/>
                      <a:r>
                        <a:rPr lang="fi-FI" sz="1600" u="none" strike="noStrike" dirty="0">
                          <a:effectLst/>
                        </a:rPr>
                        <a:t>Ei liitetä työntekijäkoneita julkisiin verkkoihin</a:t>
                      </a:r>
                      <a:endParaRPr lang="fi-FI" sz="1600" b="0" i="0" u="none" strike="noStrike" dirty="0">
                        <a:solidFill>
                          <a:srgbClr val="000000"/>
                        </a:solidFill>
                        <a:effectLst/>
                        <a:latin typeface="Aptos Narrow" panose="020B0004020202020204" pitchFamily="34" charset="0"/>
                      </a:endParaRPr>
                    </a:p>
                  </a:txBody>
                  <a:tcPr marL="9525" marR="9525" marT="9525" marB="0" anchor="ctr"/>
                </a:tc>
                <a:tc>
                  <a:txBody>
                    <a:bodyPr/>
                    <a:lstStyle/>
                    <a:p>
                      <a:pPr algn="l" fontAlgn="b"/>
                      <a:r>
                        <a:rPr lang="fi-FI" sz="1600" u="none" strike="noStrike" dirty="0">
                          <a:effectLst/>
                        </a:rPr>
                        <a:t>Oman kännykän </a:t>
                      </a:r>
                      <a:r>
                        <a:rPr lang="fi-FI" sz="1600" u="none" strike="noStrike" dirty="0" err="1">
                          <a:effectLst/>
                        </a:rPr>
                        <a:t>Wifi</a:t>
                      </a:r>
                      <a:r>
                        <a:rPr lang="fi-FI" sz="1600" u="none" strike="noStrike" dirty="0">
                          <a:effectLst/>
                        </a:rPr>
                        <a:t> on turvallisempi, kuin julkinen </a:t>
                      </a:r>
                      <a:r>
                        <a:rPr lang="fi-FI" sz="1600" u="none" strike="noStrike" dirty="0" err="1">
                          <a:effectLst/>
                        </a:rPr>
                        <a:t>wifi</a:t>
                      </a:r>
                      <a:endParaRPr lang="fi-FI" sz="16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914121709"/>
                  </a:ext>
                </a:extLst>
              </a:tr>
            </a:tbl>
          </a:graphicData>
        </a:graphic>
      </p:graphicFrame>
    </p:spTree>
    <p:extLst>
      <p:ext uri="{BB962C8B-B14F-4D97-AF65-F5344CB8AC3E}">
        <p14:creationId xmlns:p14="http://schemas.microsoft.com/office/powerpoint/2010/main" val="3438497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679D8946-1493-4F2D-81FC-84EB9E1D06EE}"/>
              </a:ext>
            </a:extLst>
          </p:cNvPr>
          <p:cNvSpPr>
            <a:spLocks noGrp="1"/>
          </p:cNvSpPr>
          <p:nvPr>
            <p:ph type="title"/>
          </p:nvPr>
        </p:nvSpPr>
        <p:spPr>
          <a:xfrm>
            <a:off x="772065" y="906356"/>
            <a:ext cx="10511286" cy="818927"/>
          </a:xfrm>
        </p:spPr>
        <p:txBody>
          <a:bodyPr>
            <a:normAutofit/>
          </a:bodyPr>
          <a:lstStyle/>
          <a:p>
            <a:r>
              <a:rPr lang="fi-FI" sz="5000" dirty="0"/>
              <a:t>Kyberhygienia</a:t>
            </a:r>
          </a:p>
        </p:txBody>
      </p:sp>
      <p:sp>
        <p:nvSpPr>
          <p:cNvPr id="9" name="Date Placeholder 2">
            <a:extLst>
              <a:ext uri="{FF2B5EF4-FFF2-40B4-BE49-F238E27FC236}">
                <a16:creationId xmlns:a16="http://schemas.microsoft.com/office/drawing/2014/main" id="{B14D7388-FF6F-E03B-499E-C2DCD1131EE4}"/>
              </a:ext>
            </a:extLst>
          </p:cNvPr>
          <p:cNvSpPr>
            <a:spLocks noGrp="1"/>
          </p:cNvSpPr>
          <p:nvPr>
            <p:ph type="dt" sz="half" idx="10"/>
          </p:nvPr>
        </p:nvSpPr>
        <p:spPr>
          <a:xfrm>
            <a:off x="766101" y="5926762"/>
            <a:ext cx="1453952" cy="404664"/>
          </a:xfrm>
        </p:spPr>
        <p:txBody>
          <a:bodyPr/>
          <a:lstStyle/>
          <a:p>
            <a:endParaRPr lang="fi-FI"/>
          </a:p>
        </p:txBody>
      </p:sp>
      <p:sp>
        <p:nvSpPr>
          <p:cNvPr id="13" name="Subtitle 4">
            <a:extLst>
              <a:ext uri="{FF2B5EF4-FFF2-40B4-BE49-F238E27FC236}">
                <a16:creationId xmlns:a16="http://schemas.microsoft.com/office/drawing/2014/main" id="{C187AFFB-1FA2-A195-904E-A03C4C55734C}"/>
              </a:ext>
            </a:extLst>
          </p:cNvPr>
          <p:cNvSpPr>
            <a:spLocks noGrp="1"/>
          </p:cNvSpPr>
          <p:nvPr>
            <p:ph type="subTitle" idx="1"/>
          </p:nvPr>
        </p:nvSpPr>
        <p:spPr>
          <a:xfrm>
            <a:off x="772065" y="1738262"/>
            <a:ext cx="10511286" cy="648072"/>
          </a:xfrm>
        </p:spPr>
        <p:txBody>
          <a:bodyPr/>
          <a:lstStyle/>
          <a:p>
            <a:r>
              <a:rPr lang="en-US" dirty="0" err="1"/>
              <a:t>Tietokoneen</a:t>
            </a:r>
            <a:r>
              <a:rPr lang="en-US" dirty="0"/>
              <a:t> </a:t>
            </a:r>
            <a:r>
              <a:rPr lang="en-US" dirty="0" err="1"/>
              <a:t>turvallinen</a:t>
            </a:r>
            <a:r>
              <a:rPr lang="en-US" dirty="0"/>
              <a:t> </a:t>
            </a:r>
            <a:r>
              <a:rPr lang="en-US" dirty="0" err="1"/>
              <a:t>käyttäminen</a:t>
            </a:r>
            <a:endParaRPr lang="en-US" dirty="0"/>
          </a:p>
        </p:txBody>
      </p:sp>
      <p:sp>
        <p:nvSpPr>
          <p:cNvPr id="4" name="Tekstin paikkamerkki 3">
            <a:extLst>
              <a:ext uri="{FF2B5EF4-FFF2-40B4-BE49-F238E27FC236}">
                <a16:creationId xmlns:a16="http://schemas.microsoft.com/office/drawing/2014/main" id="{AC350C26-943B-4AE4-BB52-1A4B6FD573A5}"/>
              </a:ext>
            </a:extLst>
          </p:cNvPr>
          <p:cNvSpPr>
            <a:spLocks noGrp="1"/>
          </p:cNvSpPr>
          <p:nvPr>
            <p:ph type="body" idx="12"/>
          </p:nvPr>
        </p:nvSpPr>
        <p:spPr>
          <a:xfrm>
            <a:off x="768550" y="2557485"/>
            <a:ext cx="10514802" cy="3324657"/>
          </a:xfrm>
        </p:spPr>
        <p:txBody>
          <a:bodyPr lIns="91440" tIns="45720" rIns="91440" bIns="45720" anchor="t">
            <a:normAutofit fontScale="85000" lnSpcReduction="20000"/>
          </a:bodyPr>
          <a:lstStyle/>
          <a:p>
            <a:r>
              <a:rPr lang="fi-FI" sz="2400" dirty="0"/>
              <a:t>Tietokone ja sen ohjelmat tulee aina olla päivitettyinä. Jos käyttöjärjestelmä pyytää päivitystä, muttei sitä pysty vaikkapa potilasturvallisuuden nimissä välittömästi ajamaan, siirrä päivitys esim. seuraavalle kahvi- tai ruokatunnille.</a:t>
            </a:r>
          </a:p>
          <a:p>
            <a:pPr marL="0" indent="0">
              <a:buNone/>
            </a:pPr>
            <a:endParaRPr lang="fi-FI" sz="2400" dirty="0">
              <a:ea typeface="Calibri" panose="020F0502020204030204"/>
              <a:cs typeface="Calibri" panose="020F0502020204030204"/>
            </a:endParaRPr>
          </a:p>
          <a:p>
            <a:r>
              <a:rPr lang="fi-FI" sz="2400" dirty="0"/>
              <a:t>Kun poistut tietokoneen tai työpisteen äärestä varmista tai tee seuraavat</a:t>
            </a:r>
          </a:p>
          <a:p>
            <a:pPr marL="914400" lvl="1" indent="-457200">
              <a:buFont typeface="+mj-lt"/>
              <a:buAutoNum type="arabicPeriod"/>
            </a:pPr>
            <a:r>
              <a:rPr lang="fi-FI" sz="2200" dirty="0"/>
              <a:t>Tallenna työsi</a:t>
            </a:r>
          </a:p>
          <a:p>
            <a:pPr marL="914400" lvl="1" indent="-457200">
              <a:buFont typeface="+mj-lt"/>
              <a:buAutoNum type="arabicPeriod"/>
            </a:pPr>
            <a:r>
              <a:rPr lang="fi-FI" sz="2200" dirty="0"/>
              <a:t>Sulje ohjelmat </a:t>
            </a:r>
          </a:p>
          <a:p>
            <a:pPr marL="914400" lvl="1" indent="-457200">
              <a:buFont typeface="+mj-lt"/>
              <a:buAutoNum type="arabicPeriod"/>
            </a:pPr>
            <a:r>
              <a:rPr lang="fi-FI" sz="2200" dirty="0"/>
              <a:t>Poista ulkoiset laitteet ja mahdollinen kirjautumiskortti</a:t>
            </a:r>
          </a:p>
          <a:p>
            <a:pPr marL="914400" lvl="1" indent="-457200">
              <a:buFont typeface="+mj-lt"/>
              <a:buAutoNum type="arabicPeriod"/>
            </a:pPr>
            <a:r>
              <a:rPr lang="fi-FI" sz="2200" dirty="0"/>
              <a:t>Älä jätä luottamuksellisia tietoja näkyville (Myös post-it laput)</a:t>
            </a:r>
          </a:p>
          <a:p>
            <a:pPr marL="914400" lvl="1" indent="-457200">
              <a:buFont typeface="+mj-lt"/>
              <a:buAutoNum type="arabicPeriod"/>
            </a:pPr>
            <a:r>
              <a:rPr lang="fi-FI" sz="2200" dirty="0"/>
              <a:t>Varmista fyysinen turvallisuus (Lukitse ovi)</a:t>
            </a:r>
          </a:p>
          <a:p>
            <a:pPr marL="914400" lvl="1" indent="-457200">
              <a:buFont typeface="+mj-lt"/>
              <a:buAutoNum type="arabicPeriod"/>
            </a:pPr>
            <a:r>
              <a:rPr lang="fi-FI" sz="2200" dirty="0"/>
              <a:t>Kirjaudu ulos (Lyhyen poissaolon ajaksi, lukitse tietokone </a:t>
            </a:r>
            <a:r>
              <a:rPr lang="en-FI" dirty="0"/>
              <a:t>⊞</a:t>
            </a:r>
            <a:r>
              <a:rPr lang="fi-FI" sz="2200" dirty="0"/>
              <a:t>WIN + L)</a:t>
            </a:r>
            <a:endParaRPr lang="fi-FI" sz="2000" dirty="0"/>
          </a:p>
        </p:txBody>
      </p:sp>
    </p:spTree>
    <p:extLst>
      <p:ext uri="{BB962C8B-B14F-4D97-AF65-F5344CB8AC3E}">
        <p14:creationId xmlns:p14="http://schemas.microsoft.com/office/powerpoint/2010/main" val="2587469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679D8946-1493-4F2D-81FC-84EB9E1D06EE}"/>
              </a:ext>
            </a:extLst>
          </p:cNvPr>
          <p:cNvSpPr>
            <a:spLocks noGrp="1"/>
          </p:cNvSpPr>
          <p:nvPr>
            <p:ph type="title"/>
          </p:nvPr>
        </p:nvSpPr>
        <p:spPr>
          <a:xfrm>
            <a:off x="772065" y="583083"/>
            <a:ext cx="10511286" cy="818927"/>
          </a:xfrm>
        </p:spPr>
        <p:txBody>
          <a:bodyPr>
            <a:normAutofit/>
          </a:bodyPr>
          <a:lstStyle/>
          <a:p>
            <a:r>
              <a:rPr lang="fi-FI" sz="5000" dirty="0"/>
              <a:t>Kyberhygienia</a:t>
            </a:r>
          </a:p>
        </p:txBody>
      </p:sp>
      <p:sp>
        <p:nvSpPr>
          <p:cNvPr id="9" name="Date Placeholder 2">
            <a:extLst>
              <a:ext uri="{FF2B5EF4-FFF2-40B4-BE49-F238E27FC236}">
                <a16:creationId xmlns:a16="http://schemas.microsoft.com/office/drawing/2014/main" id="{B14D7388-FF6F-E03B-499E-C2DCD1131EE4}"/>
              </a:ext>
            </a:extLst>
          </p:cNvPr>
          <p:cNvSpPr>
            <a:spLocks noGrp="1"/>
          </p:cNvSpPr>
          <p:nvPr>
            <p:ph type="dt" sz="half" idx="10"/>
          </p:nvPr>
        </p:nvSpPr>
        <p:spPr>
          <a:xfrm>
            <a:off x="766101" y="5926762"/>
            <a:ext cx="1453952" cy="404664"/>
          </a:xfrm>
        </p:spPr>
        <p:txBody>
          <a:bodyPr/>
          <a:lstStyle/>
          <a:p>
            <a:endParaRPr lang="fi-FI"/>
          </a:p>
        </p:txBody>
      </p:sp>
      <p:sp>
        <p:nvSpPr>
          <p:cNvPr id="13" name="Subtitle 4">
            <a:extLst>
              <a:ext uri="{FF2B5EF4-FFF2-40B4-BE49-F238E27FC236}">
                <a16:creationId xmlns:a16="http://schemas.microsoft.com/office/drawing/2014/main" id="{C187AFFB-1FA2-A195-904E-A03C4C55734C}"/>
              </a:ext>
            </a:extLst>
          </p:cNvPr>
          <p:cNvSpPr>
            <a:spLocks noGrp="1"/>
          </p:cNvSpPr>
          <p:nvPr>
            <p:ph type="subTitle" idx="1"/>
          </p:nvPr>
        </p:nvSpPr>
        <p:spPr>
          <a:xfrm>
            <a:off x="772065" y="1530444"/>
            <a:ext cx="10511286" cy="648072"/>
          </a:xfrm>
        </p:spPr>
        <p:txBody>
          <a:bodyPr/>
          <a:lstStyle/>
          <a:p>
            <a:r>
              <a:rPr lang="en-US" dirty="0" err="1"/>
              <a:t>Päivitysten</a:t>
            </a:r>
            <a:r>
              <a:rPr lang="en-US" dirty="0"/>
              <a:t> </a:t>
            </a:r>
            <a:r>
              <a:rPr lang="en-US" dirty="0" err="1"/>
              <a:t>tärkeys</a:t>
            </a:r>
            <a:endParaRPr lang="en-US" dirty="0"/>
          </a:p>
        </p:txBody>
      </p:sp>
      <p:sp>
        <p:nvSpPr>
          <p:cNvPr id="4" name="Tekstin paikkamerkki 3">
            <a:extLst>
              <a:ext uri="{FF2B5EF4-FFF2-40B4-BE49-F238E27FC236}">
                <a16:creationId xmlns:a16="http://schemas.microsoft.com/office/drawing/2014/main" id="{AC350C26-943B-4AE4-BB52-1A4B6FD573A5}"/>
              </a:ext>
            </a:extLst>
          </p:cNvPr>
          <p:cNvSpPr>
            <a:spLocks noGrp="1"/>
          </p:cNvSpPr>
          <p:nvPr>
            <p:ph type="body" idx="12"/>
          </p:nvPr>
        </p:nvSpPr>
        <p:spPr>
          <a:xfrm>
            <a:off x="768550" y="2684486"/>
            <a:ext cx="10514802" cy="3801421"/>
          </a:xfrm>
        </p:spPr>
        <p:txBody>
          <a:bodyPr lIns="91440" tIns="45720" rIns="91440" bIns="45720" anchor="t">
            <a:normAutofit/>
          </a:bodyPr>
          <a:lstStyle/>
          <a:p>
            <a:pPr>
              <a:buFont typeface="+mj-lt"/>
              <a:buAutoNum type="arabicPeriod"/>
            </a:pPr>
            <a:r>
              <a:rPr lang="fi-FI" sz="1600" b="1" dirty="0"/>
              <a:t>Turvallisuus</a:t>
            </a:r>
            <a:r>
              <a:rPr lang="fi-FI" sz="1600" dirty="0"/>
              <a:t>: Päivitykset korjaavat tietoturva-aukkoja, joita hakkerit voivat hyödyntää. Ilman päivityksiä laitteesi ovat alttiimpia viruksille ja hyökkäyksille.</a:t>
            </a:r>
          </a:p>
          <a:p>
            <a:pPr lvl="1"/>
            <a:r>
              <a:rPr lang="fi-FI" sz="1400" dirty="0"/>
              <a:t>Myös päivitystiedot ovat usein julkista tietoa, kun päivitys on korjattu siitä ilmoitetaan päivitystiedoissa (</a:t>
            </a:r>
            <a:r>
              <a:rPr lang="fi-FI" sz="1400" dirty="0" err="1"/>
              <a:t>patch</a:t>
            </a:r>
            <a:r>
              <a:rPr lang="fi-FI" sz="1400" dirty="0"/>
              <a:t> </a:t>
            </a:r>
            <a:r>
              <a:rPr lang="fi-FI" sz="1400" dirty="0" err="1"/>
              <a:t>notes</a:t>
            </a:r>
            <a:r>
              <a:rPr lang="fi-FI" sz="1400" dirty="0"/>
              <a:t>), jolloin myös rikolliset saavat tietoon, millainen ongelma päivittämättömässä laitteessa on.</a:t>
            </a:r>
          </a:p>
          <a:p>
            <a:pPr lvl="2"/>
            <a:r>
              <a:rPr lang="fi-FI" sz="1200" dirty="0"/>
              <a:t>Esimerkki Android käyttöjärjestelmässä keväältä 2024 </a:t>
            </a:r>
            <a:r>
              <a:rPr lang="fi-FI" sz="1200" dirty="0">
                <a:hlinkClick r:id="rId2"/>
              </a:rPr>
              <a:t>CVE-2024-0039</a:t>
            </a:r>
            <a:r>
              <a:rPr lang="fi-FI" sz="1200" dirty="0"/>
              <a:t>, </a:t>
            </a:r>
            <a:r>
              <a:rPr lang="fi-FI" sz="1200" dirty="0" err="1"/>
              <a:t>patch</a:t>
            </a:r>
            <a:r>
              <a:rPr lang="fi-FI" sz="1200" dirty="0"/>
              <a:t> </a:t>
            </a:r>
            <a:r>
              <a:rPr lang="fi-FI" sz="1200" dirty="0" err="1"/>
              <a:t>notes</a:t>
            </a:r>
            <a:r>
              <a:rPr lang="fi-FI" sz="1200" dirty="0"/>
              <a:t> kuvankaappaus kalvon oikeassa yläreunassa.</a:t>
            </a:r>
          </a:p>
          <a:p>
            <a:pPr>
              <a:buFont typeface="+mj-lt"/>
              <a:buAutoNum type="arabicPeriod"/>
            </a:pPr>
            <a:r>
              <a:rPr lang="fi-FI" sz="1600" b="1" dirty="0"/>
              <a:t>Uudet ominaisuudet</a:t>
            </a:r>
            <a:r>
              <a:rPr lang="fi-FI" sz="1600" dirty="0"/>
              <a:t>: Päivitykset tuovat usein mukanaan uusia toimintoja ja parannuksia, jotka tekevät laitteiden käytöstä helpompaa ja mukavampaa.</a:t>
            </a:r>
          </a:p>
          <a:p>
            <a:pPr>
              <a:buFont typeface="+mj-lt"/>
              <a:buAutoNum type="arabicPeriod"/>
            </a:pPr>
            <a:r>
              <a:rPr lang="fi-FI" sz="1600" b="1" dirty="0"/>
              <a:t>Parannettu suorituskyky</a:t>
            </a:r>
            <a:r>
              <a:rPr lang="fi-FI" sz="1600" dirty="0"/>
              <a:t>: Päivitykset voivat tehdä laitteista nopeampia ja vakaampia, mikä parantaa käyttökokemusta.</a:t>
            </a:r>
          </a:p>
          <a:p>
            <a:pPr>
              <a:buFont typeface="+mj-lt"/>
              <a:buAutoNum type="arabicPeriod"/>
            </a:pPr>
            <a:r>
              <a:rPr lang="fi-FI" sz="1600" b="1" dirty="0"/>
              <a:t>Yhteensopivuus</a:t>
            </a:r>
            <a:r>
              <a:rPr lang="fi-FI" sz="1600" dirty="0"/>
              <a:t>: Uudet sovellukset ja ohjelmistot vaativat usein uusimpia päivityksiä toimiakseen kunnolla. Päivittämällä varmistat, että kaikki toimii yhteen saumattomasti.</a:t>
            </a:r>
          </a:p>
          <a:p>
            <a:pPr marL="0" indent="0">
              <a:buNone/>
            </a:pPr>
            <a:r>
              <a:rPr lang="fi-FI" sz="1600" dirty="0"/>
              <a:t>Voit ajatella päivityksiä kuin auton huoltoa – ne pitävät laitteesi turvallisina, toimivina ja ajan tasalla. </a:t>
            </a:r>
            <a:endParaRPr lang="fi-FI" sz="2000" dirty="0">
              <a:ea typeface="Calibri" panose="020F0502020204030204"/>
              <a:cs typeface="Calibri" panose="020F0502020204030204"/>
            </a:endParaRPr>
          </a:p>
        </p:txBody>
      </p:sp>
      <p:pic>
        <p:nvPicPr>
          <p:cNvPr id="5" name="Picture 4">
            <a:extLst>
              <a:ext uri="{FF2B5EF4-FFF2-40B4-BE49-F238E27FC236}">
                <a16:creationId xmlns:a16="http://schemas.microsoft.com/office/drawing/2014/main" id="{3649209A-A031-2D13-8376-5212ACF40204}"/>
              </a:ext>
            </a:extLst>
          </p:cNvPr>
          <p:cNvPicPr>
            <a:picLocks noChangeAspect="1"/>
          </p:cNvPicPr>
          <p:nvPr/>
        </p:nvPicPr>
        <p:blipFill>
          <a:blip r:embed="rId3"/>
          <a:stretch>
            <a:fillRect/>
          </a:stretch>
        </p:blipFill>
        <p:spPr>
          <a:xfrm>
            <a:off x="5037727" y="0"/>
            <a:ext cx="7154273" cy="590632"/>
          </a:xfrm>
          <a:prstGeom prst="rect">
            <a:avLst/>
          </a:prstGeom>
        </p:spPr>
      </p:pic>
      <p:pic>
        <p:nvPicPr>
          <p:cNvPr id="7" name="Picture 6">
            <a:extLst>
              <a:ext uri="{FF2B5EF4-FFF2-40B4-BE49-F238E27FC236}">
                <a16:creationId xmlns:a16="http://schemas.microsoft.com/office/drawing/2014/main" id="{99264162-71F8-5FC9-886D-3CC547652034}"/>
              </a:ext>
            </a:extLst>
          </p:cNvPr>
          <p:cNvPicPr>
            <a:picLocks noChangeAspect="1"/>
          </p:cNvPicPr>
          <p:nvPr/>
        </p:nvPicPr>
        <p:blipFill>
          <a:blip r:embed="rId4"/>
          <a:stretch>
            <a:fillRect/>
          </a:stretch>
        </p:blipFill>
        <p:spPr>
          <a:xfrm>
            <a:off x="5179123" y="590632"/>
            <a:ext cx="7012877" cy="1881101"/>
          </a:xfrm>
          <a:prstGeom prst="rect">
            <a:avLst/>
          </a:prstGeom>
        </p:spPr>
      </p:pic>
      <p:sp>
        <p:nvSpPr>
          <p:cNvPr id="8" name="Rectangle 7">
            <a:extLst>
              <a:ext uri="{FF2B5EF4-FFF2-40B4-BE49-F238E27FC236}">
                <a16:creationId xmlns:a16="http://schemas.microsoft.com/office/drawing/2014/main" id="{2F5F6683-5046-953D-BB40-C0B7E49E316E}"/>
              </a:ext>
            </a:extLst>
          </p:cNvPr>
          <p:cNvSpPr/>
          <p:nvPr/>
        </p:nvSpPr>
        <p:spPr>
          <a:xfrm>
            <a:off x="5037727" y="-1"/>
            <a:ext cx="7154273" cy="2471733"/>
          </a:xfrm>
          <a:prstGeom prst="rect">
            <a:avLst/>
          </a:prstGeom>
          <a:no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FI"/>
          </a:p>
        </p:txBody>
      </p:sp>
    </p:spTree>
    <p:extLst>
      <p:ext uri="{BB962C8B-B14F-4D97-AF65-F5344CB8AC3E}">
        <p14:creationId xmlns:p14="http://schemas.microsoft.com/office/powerpoint/2010/main" val="1247409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679D8946-1493-4F2D-81FC-84EB9E1D06EE}"/>
              </a:ext>
            </a:extLst>
          </p:cNvPr>
          <p:cNvSpPr>
            <a:spLocks noGrp="1"/>
          </p:cNvSpPr>
          <p:nvPr>
            <p:ph type="title"/>
          </p:nvPr>
        </p:nvSpPr>
        <p:spPr>
          <a:xfrm>
            <a:off x="772065" y="906356"/>
            <a:ext cx="10511286" cy="818927"/>
          </a:xfrm>
        </p:spPr>
        <p:txBody>
          <a:bodyPr>
            <a:normAutofit/>
          </a:bodyPr>
          <a:lstStyle/>
          <a:p>
            <a:r>
              <a:rPr lang="fi-FI" sz="5000" dirty="0"/>
              <a:t>Kyberhygienia</a:t>
            </a:r>
          </a:p>
        </p:txBody>
      </p:sp>
      <p:sp>
        <p:nvSpPr>
          <p:cNvPr id="9" name="Date Placeholder 2">
            <a:extLst>
              <a:ext uri="{FF2B5EF4-FFF2-40B4-BE49-F238E27FC236}">
                <a16:creationId xmlns:a16="http://schemas.microsoft.com/office/drawing/2014/main" id="{B14D7388-FF6F-E03B-499E-C2DCD1131EE4}"/>
              </a:ext>
            </a:extLst>
          </p:cNvPr>
          <p:cNvSpPr>
            <a:spLocks noGrp="1"/>
          </p:cNvSpPr>
          <p:nvPr>
            <p:ph type="dt" sz="half" idx="10"/>
          </p:nvPr>
        </p:nvSpPr>
        <p:spPr>
          <a:xfrm>
            <a:off x="766101" y="5926762"/>
            <a:ext cx="1453952" cy="404664"/>
          </a:xfrm>
        </p:spPr>
        <p:txBody>
          <a:bodyPr/>
          <a:lstStyle/>
          <a:p>
            <a:endParaRPr lang="fi-FI"/>
          </a:p>
        </p:txBody>
      </p:sp>
      <p:sp>
        <p:nvSpPr>
          <p:cNvPr id="13" name="Subtitle 4">
            <a:extLst>
              <a:ext uri="{FF2B5EF4-FFF2-40B4-BE49-F238E27FC236}">
                <a16:creationId xmlns:a16="http://schemas.microsoft.com/office/drawing/2014/main" id="{C187AFFB-1FA2-A195-904E-A03C4C55734C}"/>
              </a:ext>
            </a:extLst>
          </p:cNvPr>
          <p:cNvSpPr>
            <a:spLocks noGrp="1"/>
          </p:cNvSpPr>
          <p:nvPr>
            <p:ph type="subTitle" idx="1"/>
          </p:nvPr>
        </p:nvSpPr>
        <p:spPr>
          <a:xfrm>
            <a:off x="772065" y="1738262"/>
            <a:ext cx="10511286" cy="648072"/>
          </a:xfrm>
        </p:spPr>
        <p:txBody>
          <a:bodyPr/>
          <a:lstStyle/>
          <a:p>
            <a:r>
              <a:rPr lang="en-US" dirty="0" err="1"/>
              <a:t>Laitteiden</a:t>
            </a:r>
            <a:r>
              <a:rPr lang="en-US" dirty="0"/>
              <a:t> </a:t>
            </a:r>
            <a:r>
              <a:rPr lang="en-US" dirty="0" err="1"/>
              <a:t>turvallinen</a:t>
            </a:r>
            <a:r>
              <a:rPr lang="en-US" dirty="0"/>
              <a:t> </a:t>
            </a:r>
            <a:r>
              <a:rPr lang="en-US" dirty="0" err="1"/>
              <a:t>konfigurointi</a:t>
            </a:r>
            <a:r>
              <a:rPr lang="en-US" dirty="0"/>
              <a:t> – </a:t>
            </a:r>
            <a:r>
              <a:rPr lang="en-US" dirty="0" err="1"/>
              <a:t>Parhaita</a:t>
            </a:r>
            <a:r>
              <a:rPr lang="en-US" dirty="0"/>
              <a:t> </a:t>
            </a:r>
            <a:r>
              <a:rPr lang="en-US" dirty="0" err="1"/>
              <a:t>käytänteitä</a:t>
            </a:r>
            <a:endParaRPr lang="en-US" dirty="0"/>
          </a:p>
        </p:txBody>
      </p:sp>
      <p:sp>
        <p:nvSpPr>
          <p:cNvPr id="4" name="Tekstin paikkamerkki 3">
            <a:extLst>
              <a:ext uri="{FF2B5EF4-FFF2-40B4-BE49-F238E27FC236}">
                <a16:creationId xmlns:a16="http://schemas.microsoft.com/office/drawing/2014/main" id="{AC350C26-943B-4AE4-BB52-1A4B6FD573A5}"/>
              </a:ext>
            </a:extLst>
          </p:cNvPr>
          <p:cNvSpPr>
            <a:spLocks noGrp="1"/>
          </p:cNvSpPr>
          <p:nvPr>
            <p:ph type="body" idx="12"/>
          </p:nvPr>
        </p:nvSpPr>
        <p:spPr>
          <a:xfrm>
            <a:off x="768550" y="2615212"/>
            <a:ext cx="10514802" cy="3082203"/>
          </a:xfrm>
        </p:spPr>
        <p:txBody>
          <a:bodyPr lIns="91440" tIns="45720" rIns="91440" bIns="45720" anchor="t">
            <a:normAutofit lnSpcReduction="10000"/>
          </a:bodyPr>
          <a:lstStyle/>
          <a:p>
            <a:r>
              <a:rPr lang="fi-FI" sz="2000" dirty="0"/>
              <a:t>Estä automaattinen kirjautuminen -&gt; Kirjautumisen tulisi pyytää salasanaa tai muuta tunnistetta.</a:t>
            </a:r>
          </a:p>
          <a:p>
            <a:r>
              <a:rPr lang="fi-FI" sz="2000" dirty="0"/>
              <a:t>Salli automaattiset päivitykset.</a:t>
            </a:r>
            <a:endParaRPr lang="fi-FI" sz="2000">
              <a:ea typeface="Calibri"/>
              <a:cs typeface="Calibri"/>
            </a:endParaRPr>
          </a:p>
          <a:p>
            <a:r>
              <a:rPr lang="fi-FI" sz="2000" dirty="0"/>
              <a:t>Varmista tiedostojen tai tietojen varmuuskopiointi, mikäli se on tärkeää.</a:t>
            </a:r>
            <a:endParaRPr lang="fi-FI" sz="2000">
              <a:ea typeface="Calibri" panose="020F0502020204030204"/>
              <a:cs typeface="Calibri" panose="020F0502020204030204"/>
            </a:endParaRPr>
          </a:p>
          <a:p>
            <a:r>
              <a:rPr lang="fi-FI" sz="2000" dirty="0"/>
              <a:t>Säädä ohjelmien pääsyluvat minimaalisiksi (esim. kamera, mikrofoni, paikannus, kontaktitiedot).</a:t>
            </a:r>
            <a:endParaRPr lang="fi-FI" sz="2000">
              <a:ea typeface="Calibri" panose="020F0502020204030204"/>
              <a:cs typeface="Calibri" panose="020F0502020204030204"/>
            </a:endParaRPr>
          </a:p>
          <a:p>
            <a:r>
              <a:rPr lang="fi-FI" sz="2000" dirty="0"/>
              <a:t>Monivaiheinen tunnistautuminen lisää turvallisuutta.</a:t>
            </a:r>
            <a:endParaRPr lang="fi-FI" sz="2000">
              <a:ea typeface="Calibri" panose="020F0502020204030204"/>
              <a:cs typeface="Calibri" panose="020F0502020204030204"/>
            </a:endParaRPr>
          </a:p>
          <a:p>
            <a:r>
              <a:rPr lang="fi-FI" sz="2000" dirty="0"/>
              <a:t>Vaihda oletussalasana -&gt; Laitteiden oletussalasanat ovat usein julkista tietoa (myös SIM).</a:t>
            </a:r>
            <a:endParaRPr lang="fi-FI" sz="2000">
              <a:ea typeface="Calibri" panose="020F0502020204030204"/>
              <a:cs typeface="Calibri" panose="020F0502020204030204"/>
            </a:endParaRPr>
          </a:p>
          <a:p>
            <a:r>
              <a:rPr lang="fi-FI" sz="2000" dirty="0"/>
              <a:t>Poista käytöstä tarpeettomat ominaisuudet, kuten tulostaminen laitteilta joilta ei tulosteta.</a:t>
            </a:r>
            <a:endParaRPr lang="fi-FI" sz="2000" dirty="0">
              <a:ea typeface="Calibri" panose="020F0502020204030204"/>
              <a:cs typeface="Calibri" panose="020F0502020204030204"/>
            </a:endParaRPr>
          </a:p>
          <a:p>
            <a:r>
              <a:rPr lang="fi-FI" sz="2000" dirty="0"/>
              <a:t>Laitteesta riippuen harkitse virusturvan tai palomuurin asentamista tai päälle kytkemistä.</a:t>
            </a:r>
            <a:endParaRPr lang="fi-FI" sz="2000" dirty="0">
              <a:ea typeface="Calibri" panose="020F0502020204030204"/>
              <a:cs typeface="Calibri" panose="020F0502020204030204"/>
            </a:endParaRPr>
          </a:p>
        </p:txBody>
      </p:sp>
      <p:pic>
        <p:nvPicPr>
          <p:cNvPr id="5" name="Picture 4" descr="A white circle with a circle arrow pointing to the center&#10;&#10;Description automatically generated">
            <a:extLst>
              <a:ext uri="{FF2B5EF4-FFF2-40B4-BE49-F238E27FC236}">
                <a16:creationId xmlns:a16="http://schemas.microsoft.com/office/drawing/2014/main" id="{144995BC-E1F8-13E6-5CF0-096B2BAA426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279464" y="452285"/>
            <a:ext cx="1437164" cy="1280872"/>
          </a:xfrm>
          <a:prstGeom prst="rect">
            <a:avLst/>
          </a:prstGeom>
        </p:spPr>
      </p:pic>
    </p:spTree>
    <p:extLst>
      <p:ext uri="{BB962C8B-B14F-4D97-AF65-F5344CB8AC3E}">
        <p14:creationId xmlns:p14="http://schemas.microsoft.com/office/powerpoint/2010/main" val="1429753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679D8946-1493-4F2D-81FC-84EB9E1D06EE}"/>
              </a:ext>
            </a:extLst>
          </p:cNvPr>
          <p:cNvSpPr>
            <a:spLocks noGrp="1"/>
          </p:cNvSpPr>
          <p:nvPr>
            <p:ph type="title"/>
          </p:nvPr>
        </p:nvSpPr>
        <p:spPr>
          <a:xfrm>
            <a:off x="772065" y="906356"/>
            <a:ext cx="10511286" cy="818927"/>
          </a:xfrm>
        </p:spPr>
        <p:txBody>
          <a:bodyPr>
            <a:normAutofit/>
          </a:bodyPr>
          <a:lstStyle/>
          <a:p>
            <a:r>
              <a:rPr lang="fi-FI" sz="5000" dirty="0"/>
              <a:t>Kyberhygienia</a:t>
            </a:r>
          </a:p>
        </p:txBody>
      </p:sp>
      <p:sp>
        <p:nvSpPr>
          <p:cNvPr id="9" name="Date Placeholder 2">
            <a:extLst>
              <a:ext uri="{FF2B5EF4-FFF2-40B4-BE49-F238E27FC236}">
                <a16:creationId xmlns:a16="http://schemas.microsoft.com/office/drawing/2014/main" id="{B14D7388-FF6F-E03B-499E-C2DCD1131EE4}"/>
              </a:ext>
            </a:extLst>
          </p:cNvPr>
          <p:cNvSpPr>
            <a:spLocks noGrp="1"/>
          </p:cNvSpPr>
          <p:nvPr>
            <p:ph type="dt" sz="half" idx="10"/>
          </p:nvPr>
        </p:nvSpPr>
        <p:spPr>
          <a:xfrm>
            <a:off x="766101" y="5926762"/>
            <a:ext cx="1453952" cy="404664"/>
          </a:xfrm>
        </p:spPr>
        <p:txBody>
          <a:bodyPr/>
          <a:lstStyle/>
          <a:p>
            <a:endParaRPr lang="fi-FI"/>
          </a:p>
        </p:txBody>
      </p:sp>
      <p:sp>
        <p:nvSpPr>
          <p:cNvPr id="13" name="Subtitle 4">
            <a:extLst>
              <a:ext uri="{FF2B5EF4-FFF2-40B4-BE49-F238E27FC236}">
                <a16:creationId xmlns:a16="http://schemas.microsoft.com/office/drawing/2014/main" id="{C187AFFB-1FA2-A195-904E-A03C4C55734C}"/>
              </a:ext>
            </a:extLst>
          </p:cNvPr>
          <p:cNvSpPr>
            <a:spLocks noGrp="1"/>
          </p:cNvSpPr>
          <p:nvPr>
            <p:ph type="subTitle" idx="1"/>
          </p:nvPr>
        </p:nvSpPr>
        <p:spPr>
          <a:xfrm>
            <a:off x="772065" y="1738262"/>
            <a:ext cx="10511286" cy="648072"/>
          </a:xfrm>
        </p:spPr>
        <p:txBody>
          <a:bodyPr lIns="91440" tIns="45720" rIns="91440" bIns="45720" anchor="t">
            <a:noAutofit/>
          </a:bodyPr>
          <a:lstStyle/>
          <a:p>
            <a:r>
              <a:rPr lang="en-US" sz="2400" err="1"/>
              <a:t>Henkilökohtaiset</a:t>
            </a:r>
            <a:r>
              <a:rPr lang="en-US" sz="2400" dirty="0"/>
              <a:t> </a:t>
            </a:r>
            <a:r>
              <a:rPr lang="en-US" sz="2400" err="1"/>
              <a:t>laitteet</a:t>
            </a:r>
            <a:r>
              <a:rPr lang="en-US" sz="2400" dirty="0"/>
              <a:t> ja</a:t>
            </a:r>
            <a:endParaRPr lang="en-US" sz="2400" dirty="0">
              <a:ea typeface="Calibri"/>
              <a:cs typeface="Calibri"/>
            </a:endParaRPr>
          </a:p>
          <a:p>
            <a:r>
              <a:rPr lang="en-US" sz="2400" err="1"/>
              <a:t>työympäristö</a:t>
            </a:r>
            <a:endParaRPr lang="en-US" sz="2400"/>
          </a:p>
        </p:txBody>
      </p:sp>
      <p:sp>
        <p:nvSpPr>
          <p:cNvPr id="4" name="Tekstin paikkamerkki 3">
            <a:extLst>
              <a:ext uri="{FF2B5EF4-FFF2-40B4-BE49-F238E27FC236}">
                <a16:creationId xmlns:a16="http://schemas.microsoft.com/office/drawing/2014/main" id="{AC350C26-943B-4AE4-BB52-1A4B6FD573A5}"/>
              </a:ext>
            </a:extLst>
          </p:cNvPr>
          <p:cNvSpPr>
            <a:spLocks noGrp="1"/>
          </p:cNvSpPr>
          <p:nvPr>
            <p:ph type="body" idx="12"/>
          </p:nvPr>
        </p:nvSpPr>
        <p:spPr>
          <a:xfrm>
            <a:off x="768550" y="3053939"/>
            <a:ext cx="10514802" cy="3082203"/>
          </a:xfrm>
        </p:spPr>
        <p:txBody>
          <a:bodyPr anchor="t">
            <a:normAutofit/>
          </a:bodyPr>
          <a:lstStyle/>
          <a:p>
            <a:r>
              <a:rPr lang="fi-FI" sz="2400" dirty="0"/>
              <a:t>Työverkko on tarkoitettu pelkästään laitteille, jotka ovat työnantajan hallinnoimia laitteita. Työverkkoon ei tule yhdistää henkilökohtaisia laitteita.</a:t>
            </a:r>
          </a:p>
          <a:p>
            <a:pPr lvl="1"/>
            <a:r>
              <a:rPr lang="fi-FI" sz="2200" dirty="0"/>
              <a:t>Henkilökohtaisissa laitteissa voi potentiaalisesti olla haittaohjelma, joka laukeaa vasta ympäristössä, josta löytyy tietyt asiat, kuten vaikkapa kohteeksi tarkoitettu potilastietojärjestelmä.</a:t>
            </a:r>
          </a:p>
        </p:txBody>
      </p:sp>
      <p:sp>
        <p:nvSpPr>
          <p:cNvPr id="8" name="TextBox 7">
            <a:extLst>
              <a:ext uri="{FF2B5EF4-FFF2-40B4-BE49-F238E27FC236}">
                <a16:creationId xmlns:a16="http://schemas.microsoft.com/office/drawing/2014/main" id="{A0A50664-C15F-0D50-8101-D1274DB4A906}"/>
              </a:ext>
            </a:extLst>
          </p:cNvPr>
          <p:cNvSpPr txBox="1"/>
          <p:nvPr/>
        </p:nvSpPr>
        <p:spPr>
          <a:xfrm>
            <a:off x="770181" y="5403992"/>
            <a:ext cx="11227358" cy="307777"/>
          </a:xfrm>
          <a:prstGeom prst="rect">
            <a:avLst/>
          </a:prstGeom>
          <a:noFill/>
        </p:spPr>
        <p:txBody>
          <a:bodyPr wrap="square" rtlCol="0">
            <a:spAutoFit/>
          </a:bodyPr>
          <a:lstStyle/>
          <a:p>
            <a:r>
              <a:rPr lang="en-US" sz="1400" dirty="0" err="1"/>
              <a:t>Kuvalähde</a:t>
            </a:r>
            <a:r>
              <a:rPr lang="en-US" sz="1400" dirty="0"/>
              <a:t>: </a:t>
            </a:r>
            <a:r>
              <a:rPr lang="en-US" sz="1400" dirty="0">
                <a:hlinkClick r:id="rId2"/>
              </a:rPr>
              <a:t>https://wiki.teltonika-networks.com/images/9/97/Networking_RUTX_VPN_between_HQ_topology_v4.png</a:t>
            </a:r>
            <a:r>
              <a:rPr lang="en-US" sz="1400" dirty="0"/>
              <a:t>, </a:t>
            </a:r>
            <a:r>
              <a:rPr lang="en-US" sz="1400" dirty="0" err="1"/>
              <a:t>viitattu</a:t>
            </a:r>
            <a:r>
              <a:rPr lang="en-US" sz="1400" dirty="0"/>
              <a:t> 12.11.2024</a:t>
            </a:r>
            <a:endParaRPr lang="en-FI" sz="1400" dirty="0"/>
          </a:p>
        </p:txBody>
      </p:sp>
      <p:pic>
        <p:nvPicPr>
          <p:cNvPr id="10" name="Picture 9">
            <a:extLst>
              <a:ext uri="{FF2B5EF4-FFF2-40B4-BE49-F238E27FC236}">
                <a16:creationId xmlns:a16="http://schemas.microsoft.com/office/drawing/2014/main" id="{18F63264-CAC8-D2EA-0EF4-102CA643FF98}"/>
              </a:ext>
            </a:extLst>
          </p:cNvPr>
          <p:cNvPicPr>
            <a:picLocks noChangeAspect="1"/>
          </p:cNvPicPr>
          <p:nvPr/>
        </p:nvPicPr>
        <p:blipFill>
          <a:blip r:embed="rId3"/>
          <a:stretch>
            <a:fillRect/>
          </a:stretch>
        </p:blipFill>
        <p:spPr>
          <a:xfrm>
            <a:off x="4639331" y="411982"/>
            <a:ext cx="6644019" cy="2669606"/>
          </a:xfrm>
          <a:prstGeom prst="rect">
            <a:avLst/>
          </a:prstGeom>
        </p:spPr>
      </p:pic>
    </p:spTree>
    <p:extLst>
      <p:ext uri="{BB962C8B-B14F-4D97-AF65-F5344CB8AC3E}">
        <p14:creationId xmlns:p14="http://schemas.microsoft.com/office/powerpoint/2010/main" val="3805920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679D8946-1493-4F2D-81FC-84EB9E1D06EE}"/>
              </a:ext>
            </a:extLst>
          </p:cNvPr>
          <p:cNvSpPr>
            <a:spLocks noGrp="1"/>
          </p:cNvSpPr>
          <p:nvPr>
            <p:ph type="title"/>
          </p:nvPr>
        </p:nvSpPr>
        <p:spPr>
          <a:xfrm>
            <a:off x="772065" y="906356"/>
            <a:ext cx="10511286" cy="818927"/>
          </a:xfrm>
        </p:spPr>
        <p:txBody>
          <a:bodyPr>
            <a:normAutofit/>
          </a:bodyPr>
          <a:lstStyle/>
          <a:p>
            <a:r>
              <a:rPr lang="fi-FI" sz="5000" dirty="0"/>
              <a:t>Kyberhygienia</a:t>
            </a:r>
          </a:p>
        </p:txBody>
      </p:sp>
      <p:sp>
        <p:nvSpPr>
          <p:cNvPr id="9" name="Date Placeholder 2">
            <a:extLst>
              <a:ext uri="{FF2B5EF4-FFF2-40B4-BE49-F238E27FC236}">
                <a16:creationId xmlns:a16="http://schemas.microsoft.com/office/drawing/2014/main" id="{B14D7388-FF6F-E03B-499E-C2DCD1131EE4}"/>
              </a:ext>
            </a:extLst>
          </p:cNvPr>
          <p:cNvSpPr>
            <a:spLocks noGrp="1"/>
          </p:cNvSpPr>
          <p:nvPr>
            <p:ph type="dt" sz="half" idx="10"/>
          </p:nvPr>
        </p:nvSpPr>
        <p:spPr>
          <a:xfrm>
            <a:off x="766101" y="5926762"/>
            <a:ext cx="1453952" cy="404664"/>
          </a:xfrm>
        </p:spPr>
        <p:txBody>
          <a:bodyPr/>
          <a:lstStyle/>
          <a:p>
            <a:endParaRPr lang="fi-FI"/>
          </a:p>
        </p:txBody>
      </p:sp>
      <p:sp>
        <p:nvSpPr>
          <p:cNvPr id="13" name="Subtitle 4">
            <a:extLst>
              <a:ext uri="{FF2B5EF4-FFF2-40B4-BE49-F238E27FC236}">
                <a16:creationId xmlns:a16="http://schemas.microsoft.com/office/drawing/2014/main" id="{C187AFFB-1FA2-A195-904E-A03C4C55734C}"/>
              </a:ext>
            </a:extLst>
          </p:cNvPr>
          <p:cNvSpPr>
            <a:spLocks noGrp="1"/>
          </p:cNvSpPr>
          <p:nvPr>
            <p:ph type="subTitle" idx="1"/>
          </p:nvPr>
        </p:nvSpPr>
        <p:spPr>
          <a:xfrm>
            <a:off x="772065" y="1738262"/>
            <a:ext cx="10511286" cy="648072"/>
          </a:xfrm>
        </p:spPr>
        <p:txBody>
          <a:bodyPr lIns="91440" tIns="45720" rIns="91440" bIns="45720" anchor="t">
            <a:normAutofit/>
          </a:bodyPr>
          <a:lstStyle/>
          <a:p>
            <a:r>
              <a:rPr lang="en-US" dirty="0" err="1">
                <a:ea typeface="Calibri"/>
                <a:cs typeface="Calibri"/>
              </a:rPr>
              <a:t>Pohdi</a:t>
            </a:r>
            <a:r>
              <a:rPr lang="en-US" dirty="0">
                <a:ea typeface="Calibri"/>
                <a:cs typeface="Calibri"/>
              </a:rPr>
              <a:t> </a:t>
            </a:r>
            <a:r>
              <a:rPr lang="en-US" dirty="0" err="1">
                <a:ea typeface="Calibri"/>
                <a:cs typeface="Calibri"/>
              </a:rPr>
              <a:t>hetki</a:t>
            </a:r>
          </a:p>
        </p:txBody>
      </p:sp>
      <p:sp>
        <p:nvSpPr>
          <p:cNvPr id="4" name="Tekstin paikkamerkki 3">
            <a:extLst>
              <a:ext uri="{FF2B5EF4-FFF2-40B4-BE49-F238E27FC236}">
                <a16:creationId xmlns:a16="http://schemas.microsoft.com/office/drawing/2014/main" id="{AC350C26-943B-4AE4-BB52-1A4B6FD573A5}"/>
              </a:ext>
            </a:extLst>
          </p:cNvPr>
          <p:cNvSpPr>
            <a:spLocks noGrp="1"/>
          </p:cNvSpPr>
          <p:nvPr>
            <p:ph type="body" idx="12"/>
          </p:nvPr>
        </p:nvSpPr>
        <p:spPr>
          <a:xfrm>
            <a:off x="768550" y="2615212"/>
            <a:ext cx="10514802" cy="3082203"/>
          </a:xfrm>
        </p:spPr>
        <p:txBody>
          <a:bodyPr lIns="91440" tIns="45720" rIns="91440" bIns="45720" anchor="t">
            <a:normAutofit/>
          </a:bodyPr>
          <a:lstStyle/>
          <a:p>
            <a:r>
              <a:rPr lang="fi-FI" sz="2000" dirty="0"/>
              <a:t>Mitä sinulle tulee mieleen kyberhygieniasta?</a:t>
            </a:r>
          </a:p>
          <a:p>
            <a:pPr marL="0" indent="0">
              <a:buNone/>
            </a:pPr>
            <a:endParaRPr lang="fi-FI" sz="2000" dirty="0">
              <a:ea typeface="Calibri" panose="020F0502020204030204"/>
              <a:cs typeface="Calibri" panose="020F0502020204030204"/>
            </a:endParaRPr>
          </a:p>
          <a:p>
            <a:pPr lvl="1"/>
            <a:r>
              <a:rPr lang="fi-FI" dirty="0"/>
              <a:t>Mitä hyviä tapoja jo käytät?</a:t>
            </a:r>
            <a:endParaRPr lang="fi-FI" dirty="0">
              <a:ea typeface="Calibri"/>
              <a:cs typeface="Calibri"/>
            </a:endParaRPr>
          </a:p>
          <a:p>
            <a:pPr lvl="1"/>
            <a:r>
              <a:rPr lang="fi-FI" dirty="0"/>
              <a:t>Mitä olet miettinyt käyttäväsi tulevaisuudessa?</a:t>
            </a:r>
            <a:endParaRPr lang="fi-FI" dirty="0">
              <a:ea typeface="Calibri"/>
              <a:cs typeface="Calibri"/>
            </a:endParaRPr>
          </a:p>
          <a:p>
            <a:pPr lvl="1"/>
            <a:r>
              <a:rPr lang="fi-FI" dirty="0"/>
              <a:t>Onko tietojärjestelmien käytössäsi eroja koti laitteiden kanssa verrattuna työpaikan tietojärjestelmiin?</a:t>
            </a:r>
            <a:endParaRPr lang="fi-FI" sz="1800" dirty="0">
              <a:ea typeface="Calibri"/>
              <a:cs typeface="Calibri"/>
            </a:endParaRPr>
          </a:p>
        </p:txBody>
      </p:sp>
    </p:spTree>
    <p:extLst>
      <p:ext uri="{BB962C8B-B14F-4D97-AF65-F5344CB8AC3E}">
        <p14:creationId xmlns:p14="http://schemas.microsoft.com/office/powerpoint/2010/main" val="4203582119"/>
      </p:ext>
    </p:extLst>
  </p:cSld>
  <p:clrMapOvr>
    <a:masterClrMapping/>
  </p:clrMapOvr>
</p:sld>
</file>

<file path=ppt/theme/theme1.xml><?xml version="1.0" encoding="utf-8"?>
<a:theme xmlns:a="http://schemas.openxmlformats.org/drawingml/2006/main" name="Office-teema">
  <a:themeElements>
    <a:clrScheme name="JAMK">
      <a:dk1>
        <a:srgbClr val="0D004B"/>
      </a:dk1>
      <a:lt1>
        <a:srgbClr val="FFFFFF"/>
      </a:lt1>
      <a:dk2>
        <a:srgbClr val="0D004C"/>
      </a:dk2>
      <a:lt2>
        <a:srgbClr val="E7E6E6"/>
      </a:lt2>
      <a:accent1>
        <a:srgbClr val="E2066E"/>
      </a:accent1>
      <a:accent2>
        <a:srgbClr val="FDB913"/>
      </a:accent2>
      <a:accent3>
        <a:srgbClr val="00B39C"/>
      </a:accent3>
      <a:accent4>
        <a:srgbClr val="EA590C"/>
      </a:accent4>
      <a:accent5>
        <a:srgbClr val="3FB8E2"/>
      </a:accent5>
      <a:accent6>
        <a:srgbClr val="A5A5A5"/>
      </a:accent6>
      <a:hlink>
        <a:srgbClr val="3FB9E3"/>
      </a:hlink>
      <a:folHlink>
        <a:srgbClr val="7861A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amk_kevyt_powerpoint_pohja_2020" id="{600BD92C-5482-F043-961A-9870930BD665}" vid="{62B8602A-7E5B-E347-8E1D-4BA6CFC062FC}"/>
    </a:ext>
  </a:extLst>
</a:theme>
</file>

<file path=ppt/theme/theme2.xml><?xml version="1.0" encoding="utf-8"?>
<a:theme xmlns:a="http://schemas.openxmlformats.org/drawingml/2006/main" name="Mukautettu suunnittelumalli">
  <a:themeElements>
    <a:clrScheme name="JAMK">
      <a:dk1>
        <a:srgbClr val="0D004B"/>
      </a:dk1>
      <a:lt1>
        <a:srgbClr val="FFFFFF"/>
      </a:lt1>
      <a:dk2>
        <a:srgbClr val="0D004C"/>
      </a:dk2>
      <a:lt2>
        <a:srgbClr val="E7E6E6"/>
      </a:lt2>
      <a:accent1>
        <a:srgbClr val="E2066E"/>
      </a:accent1>
      <a:accent2>
        <a:srgbClr val="FDB913"/>
      </a:accent2>
      <a:accent3>
        <a:srgbClr val="00B39C"/>
      </a:accent3>
      <a:accent4>
        <a:srgbClr val="EA590C"/>
      </a:accent4>
      <a:accent5>
        <a:srgbClr val="3FB8E2"/>
      </a:accent5>
      <a:accent6>
        <a:srgbClr val="A5A5A5"/>
      </a:accent6>
      <a:hlink>
        <a:srgbClr val="3FB9E3"/>
      </a:hlink>
      <a:folHlink>
        <a:srgbClr val="7861A8"/>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amk_kevyt_powerpoint_pohja_2020" id="{600BD92C-5482-F043-961A-9870930BD665}" vid="{F921A10A-5DDC-8644-B1F9-902A4F228B0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D3C6295CF13E2F4EBA9EF8A010B52A19" ma:contentTypeVersion="15" ma:contentTypeDescription="Luo uusi asiakirja." ma:contentTypeScope="" ma:versionID="e2d0130ad608449114b731216e182015">
  <xsd:schema xmlns:xsd="http://www.w3.org/2001/XMLSchema" xmlns:xs="http://www.w3.org/2001/XMLSchema" xmlns:p="http://schemas.microsoft.com/office/2006/metadata/properties" xmlns:ns2="ad7147e5-5f39-4eb7-9007-c3d92326a707" xmlns:ns3="a6e89f8d-3bd0-483f-aa44-b16c08919a40" targetNamespace="http://schemas.microsoft.com/office/2006/metadata/properties" ma:root="true" ma:fieldsID="807618d58b0534cc50b9aa3a4bf642d0" ns2:_="" ns3:_="">
    <xsd:import namespace="ad7147e5-5f39-4eb7-9007-c3d92326a707"/>
    <xsd:import namespace="a6e89f8d-3bd0-483f-aa44-b16c08919a4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7147e5-5f39-4eb7-9007-c3d92326a70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Kuvien tunnisteet" ma:readOnly="false" ma:fieldId="{5cf76f15-5ced-4ddc-b409-7134ff3c332f}" ma:taxonomyMulti="true" ma:sspId="16af2609-c3e5-4c49-b9fa-7b01c8d29870"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6e89f8d-3bd0-483f-aa44-b16c08919a40" elementFormDefault="qualified">
    <xsd:import namespace="http://schemas.microsoft.com/office/2006/documentManagement/types"/>
    <xsd:import namespace="http://schemas.microsoft.com/office/infopath/2007/PartnerControls"/>
    <xsd:element name="SharedWithUsers" ma:index="12"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Jakamisen tiedot" ma:internalName="SharedWithDetails" ma:readOnly="true">
      <xsd:simpleType>
        <xsd:restriction base="dms:Note">
          <xsd:maxLength value="255"/>
        </xsd:restriction>
      </xsd:simpleType>
    </xsd:element>
    <xsd:element name="TaxCatchAll" ma:index="16" nillable="true" ma:displayName="Taxonomy Catch All Column" ma:hidden="true" ma:list="{fa608e86-80c7-4db2-8a3e-4c3606a8f4e7}" ma:internalName="TaxCatchAll" ma:showField="CatchAllData" ma:web="a6e89f8d-3bd0-483f-aa44-b16c08919a4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a6e89f8d-3bd0-483f-aa44-b16c08919a40" xsi:nil="true"/>
    <lcf76f155ced4ddcb4097134ff3c332f xmlns="ad7147e5-5f39-4eb7-9007-c3d92326a707">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F118C4B-C9DF-4E8E-8060-2A0B10934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7147e5-5f39-4eb7-9007-c3d92326a707"/>
    <ds:schemaRef ds:uri="a6e89f8d-3bd0-483f-aa44-b16c08919a4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D4F562E-6E10-43E9-AF90-707380CE6EC8}">
  <ds:schemaRefs>
    <ds:schemaRef ds:uri="http://schemas.microsoft.com/office/2006/metadata/properties"/>
    <ds:schemaRef ds:uri="http://schemas.microsoft.com/office/infopath/2007/PartnerControls"/>
    <ds:schemaRef ds:uri="b9648271-2df6-48a3-a9eb-3bffae947dbb"/>
    <ds:schemaRef ds:uri="577eebfe-b900-4dd8-ae2e-d9b1f82c1f0f"/>
    <ds:schemaRef ds:uri="http://schemas.microsoft.com/sharepoint/v3"/>
    <ds:schemaRef ds:uri="a6e89f8d-3bd0-483f-aa44-b16c08919a40"/>
    <ds:schemaRef ds:uri="ad7147e5-5f39-4eb7-9007-c3d92326a707"/>
  </ds:schemaRefs>
</ds:datastoreItem>
</file>

<file path=customXml/itemProps3.xml><?xml version="1.0" encoding="utf-8"?>
<ds:datastoreItem xmlns:ds="http://schemas.openxmlformats.org/officeDocument/2006/customXml" ds:itemID="{7A5C3A3D-ECC2-43B0-BE8B-366BAF73460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jamk kevyt powerpoint pohja 2020</Template>
  <TotalTime>50516</TotalTime>
  <Words>2743</Words>
  <Application>Microsoft Office PowerPoint</Application>
  <PresentationFormat>Widescreen</PresentationFormat>
  <Paragraphs>267</Paragraphs>
  <Slides>29</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29</vt:i4>
      </vt:variant>
    </vt:vector>
  </HeadingPairs>
  <TitlesOfParts>
    <vt:vector size="35" baseType="lpstr">
      <vt:lpstr>Aptos</vt:lpstr>
      <vt:lpstr>Aptos Narrow</vt:lpstr>
      <vt:lpstr>Arial</vt:lpstr>
      <vt:lpstr>Calibri</vt:lpstr>
      <vt:lpstr>Office-teema</vt:lpstr>
      <vt:lpstr>Mukautettu suunnittelumalli</vt:lpstr>
      <vt:lpstr>Terveys- ja hyvinvointialojen opintokokonaisuus</vt:lpstr>
      <vt:lpstr>Terveys- ja hyvinvointialojen opintokokonaisuus</vt:lpstr>
      <vt:lpstr>Kyberhygienia</vt:lpstr>
      <vt:lpstr>Kyberhygienia</vt:lpstr>
      <vt:lpstr>Kyberhygienia</vt:lpstr>
      <vt:lpstr>Kyberhygienia</vt:lpstr>
      <vt:lpstr>Kyberhygienia</vt:lpstr>
      <vt:lpstr>Kyberhygienia</vt:lpstr>
      <vt:lpstr>Kyberhygienia</vt:lpstr>
      <vt:lpstr>Terveys- ja hyvinvointialojen opintokokonaisuus</vt:lpstr>
      <vt:lpstr>Kyberpoikkeamat, käsittely ja reagointi</vt:lpstr>
      <vt:lpstr>Kyberpoikkeamat, käsittely ja reagointi</vt:lpstr>
      <vt:lpstr>Kyberpoikkeamat, käsittely ja reagointi</vt:lpstr>
      <vt:lpstr>Kyberpoikkeamat, käsittely ja reagointi</vt:lpstr>
      <vt:lpstr>Kyberpoikkeamat, käsittely ja reagointi</vt:lpstr>
      <vt:lpstr>Kyberpoikkeamat, käsittely ja reagointi</vt:lpstr>
      <vt:lpstr>Kyberpoikkeamat, käsittely ja reagointi</vt:lpstr>
      <vt:lpstr>Kyberpoikkeamat, käsittely ja reagointi</vt:lpstr>
      <vt:lpstr>Kyberpoikkeamat, käsittely ja reagointi</vt:lpstr>
      <vt:lpstr>Terveys- ja hyvinvointialojen opintokokonaisuus</vt:lpstr>
      <vt:lpstr>Kyberhyökkäyksen vaiheet</vt:lpstr>
      <vt:lpstr>Kyberhyökkäyksen vaiheet</vt:lpstr>
      <vt:lpstr>Kyberhyökkäyksen vaiheet</vt:lpstr>
      <vt:lpstr>Kyberhyökkäyksen vaiheet</vt:lpstr>
      <vt:lpstr>Kyberhyökkäyksen vaiheet</vt:lpstr>
      <vt:lpstr>Kyberhyökkäyksen vaiheet</vt:lpstr>
      <vt:lpstr>Kyberhyökkäyksen vaiheet</vt:lpstr>
      <vt:lpstr>Kyberhyökkäyksen vaiheet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Ovaska Joonatan</dc:creator>
  <cp:keywords>powerpoint; pohja; mallipohja; power point</cp:keywords>
  <cp:lastModifiedBy>Ovaska Joonatan</cp:lastModifiedBy>
  <cp:revision>167</cp:revision>
  <dcterms:created xsi:type="dcterms:W3CDTF">2024-09-20T05:15:01Z</dcterms:created>
  <dcterms:modified xsi:type="dcterms:W3CDTF">2025-09-15T12:26:39Z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0x010100D3C6295CF13E2F4EBA9EF8A010B52A19</vt:lpwstr>
  </property>
  <property fmtid="{D5CDD505-2E9C-101B-9397-08002B2CF9AE}" pid="3" name="TaxKeyword">
    <vt:lpwstr>669;#pohja|9a9d608a-ea78-4893-b288-35ade6364b14;#1039;#powerpoint|051b3f1a-72f4-4748-b6c4-d93be0de18c9;#1696;#mallipohja|9ccee185-d70a-4d05-9c8c-38b6d35b7d18;#1722;#power point|1bfe7825-4f6b-4848-9a2d-ae9eeb6e12c4</vt:lpwstr>
  </property>
  <property fmtid="{D5CDD505-2E9C-101B-9397-08002B2CF9AE}" pid="4" name="Asiasanat">
    <vt:lpwstr/>
  </property>
  <property fmtid="{D5CDD505-2E9C-101B-9397-08002B2CF9AE}" pid="5" name="MediaServiceImageTags">
    <vt:lpwstr/>
  </property>
</Properties>
</file>