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8"/>
  </p:notesMasterIdLst>
  <p:sldIdLst>
    <p:sldId id="275" r:id="rId6"/>
    <p:sldId id="456" r:id="rId7"/>
    <p:sldId id="399" r:id="rId8"/>
    <p:sldId id="401" r:id="rId9"/>
    <p:sldId id="459" r:id="rId10"/>
    <p:sldId id="406" r:id="rId11"/>
    <p:sldId id="407" r:id="rId12"/>
    <p:sldId id="408" r:id="rId13"/>
    <p:sldId id="457" r:id="rId14"/>
    <p:sldId id="409" r:id="rId15"/>
    <p:sldId id="411" r:id="rId16"/>
    <p:sldId id="412" r:id="rId17"/>
    <p:sldId id="413" r:id="rId18"/>
    <p:sldId id="417" r:id="rId19"/>
    <p:sldId id="410" r:id="rId20"/>
    <p:sldId id="420" r:id="rId21"/>
    <p:sldId id="422" r:id="rId22"/>
    <p:sldId id="423" r:id="rId23"/>
    <p:sldId id="458" r:id="rId24"/>
    <p:sldId id="426" r:id="rId25"/>
    <p:sldId id="427" r:id="rId26"/>
    <p:sldId id="428" r:id="rId27"/>
    <p:sldId id="429" r:id="rId28"/>
    <p:sldId id="430" r:id="rId29"/>
    <p:sldId id="424" r:id="rId30"/>
    <p:sldId id="425" r:id="rId31"/>
    <p:sldId id="461" r:id="rId32"/>
    <p:sldId id="460" r:id="rId33"/>
    <p:sldId id="462" r:id="rId34"/>
    <p:sldId id="463" r:id="rId35"/>
    <p:sldId id="464" r:id="rId36"/>
    <p:sldId id="268"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088" autoAdjust="0"/>
  </p:normalViewPr>
  <p:slideViewPr>
    <p:cSldViewPr snapToGrid="0">
      <p:cViewPr varScale="1">
        <p:scale>
          <a:sx n="137" d="100"/>
          <a:sy n="137" d="100"/>
        </p:scale>
        <p:origin x="1224" y="114"/>
      </p:cViewPr>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15.9.2025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Pääsynhallinnan tarkoitus on estää hakkereita ja samalla sallia valtuutettujen käyttäjien tehdä kaikki tarvittava, mutta ei enempää kuin heille on sallittu. Pääsynhallinnan toteutukset käyttävät erilaisia työkaluja ja strategioita tämän tavoitteen saavuttamiseksi, mutta ne noudattavat yleensä samaa perusrakennetta.</a:t>
            </a:r>
          </a:p>
          <a:p>
            <a:r>
              <a:rPr lang="fi-FI" dirty="0"/>
              <a:t>Tyypillisessä pääsynhallintajärjestelmässä on käyttäjätietokanta tai -hakemisto. Tämä tietokanta sisältää tiedot siitä, kuka kukin käyttäjä on ja mitä he voivat tehdä tietojärjestelmässä. Kun käyttäjät liikkuvat järjestelmässä, pääsynhallinta käyttää tietokannan tietoja heidän henkilöllisyytensä varmistamiseen, heidän toimintojensa seuraamiseen ja sen varmistamiseen, että he tekevät vain sen, mitä tietokanta sallii.</a:t>
            </a:r>
          </a:p>
          <a:p>
            <a:endParaRPr lang="en-FI" dirty="0"/>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4</a:t>
            </a:fld>
            <a:endParaRPr lang="fi-FI"/>
          </a:p>
        </p:txBody>
      </p:sp>
    </p:spTree>
    <p:extLst>
      <p:ext uri="{BB962C8B-B14F-4D97-AF65-F5344CB8AC3E}">
        <p14:creationId xmlns:p14="http://schemas.microsoft.com/office/powerpoint/2010/main" val="195154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t>Tilanne</a:t>
            </a:r>
            <a:r>
              <a:rPr lang="fi-FI" dirty="0"/>
              <a:t>: Kuntoutuspuolen sosiaalityöntekijä, Anna, työskentelee päivittäin asiakkaiden henkilökohtaisten tietojen parissa. Hänen tehtäviinsä kuuluu asiakkaiden kuntoutussuunnitelmien laatiminen ja päivittäminen, yhteistyö terveydenhuollon ammattilaisten kanssa sekä asiakkaiden tukeminen arjessa.</a:t>
            </a:r>
          </a:p>
          <a:p>
            <a:endParaRPr lang="fi-FI" dirty="0"/>
          </a:p>
          <a:p>
            <a:r>
              <a:rPr lang="fi-FI" b="1" dirty="0"/>
              <a:t>Yhteenveto: </a:t>
            </a:r>
            <a:r>
              <a:rPr lang="fi-FI" dirty="0"/>
              <a:t>Näiden käytänteiden avulla Anna varmistaa, että asiakkaiden tiedot pysyvät turvassa ja että hän voi keskittyä työhönsä ilman huolta tietoturvariskeistä. Tämä esimerkki havainnollistaa, kuinka salasanat, tunnistautuminen ja pääsynhallinta ovat olennainen osa sosiaalityöntekijän arkea ja tietoturvan ylläpitämistä.</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17</a:t>
            </a:fld>
            <a:endParaRPr lang="fi-FI"/>
          </a:p>
        </p:txBody>
      </p:sp>
    </p:spTree>
    <p:extLst>
      <p:ext uri="{BB962C8B-B14F-4D97-AF65-F5344CB8AC3E}">
        <p14:creationId xmlns:p14="http://schemas.microsoft.com/office/powerpoint/2010/main" val="284478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t>Biometriset tunnistustavat:</a:t>
            </a:r>
          </a:p>
          <a:p>
            <a:pPr>
              <a:buFont typeface="+mj-lt"/>
              <a:buAutoNum type="arabicPeriod"/>
            </a:pPr>
            <a:r>
              <a:rPr lang="fi-FI" b="1" dirty="0"/>
              <a:t>Sormenjälkitunnistus</a:t>
            </a:r>
            <a:r>
              <a:rPr lang="fi-FI" dirty="0"/>
              <a:t>: Yksi yleisimmistä biometrisistä tunnistustavoista, jossa käytetään henkilön sormenjälkiä tunnistamiseen</a:t>
            </a:r>
          </a:p>
          <a:p>
            <a:pPr>
              <a:buFont typeface="+mj-lt"/>
              <a:buAutoNum type="arabicPeriod"/>
            </a:pPr>
            <a:r>
              <a:rPr lang="fi-FI" b="1" dirty="0"/>
              <a:t>Kasvojentunnistus</a:t>
            </a:r>
            <a:r>
              <a:rPr lang="fi-FI" dirty="0"/>
              <a:t>: Tunnistaa henkilön kasvonpiirteiden perusteella</a:t>
            </a:r>
          </a:p>
          <a:p>
            <a:pPr>
              <a:buFont typeface="+mj-lt"/>
              <a:buAutoNum type="arabicPeriod"/>
            </a:pPr>
            <a:r>
              <a:rPr lang="fi-FI" b="1" dirty="0" err="1"/>
              <a:t>Iris-</a:t>
            </a:r>
            <a:r>
              <a:rPr lang="fi-FI" b="1" dirty="0"/>
              <a:t> ja verkkokalvontunnistus</a:t>
            </a:r>
            <a:r>
              <a:rPr lang="fi-FI" dirty="0"/>
              <a:t>: Käyttää silmän iiriksen tai verkkokalvon ainutlaatuisia kuvioita tunnistamiseen</a:t>
            </a:r>
          </a:p>
          <a:p>
            <a:pPr>
              <a:buFont typeface="+mj-lt"/>
              <a:buAutoNum type="arabicPeriod"/>
            </a:pPr>
            <a:r>
              <a:rPr lang="fi-FI" b="1" dirty="0"/>
              <a:t>Äänentunnistus</a:t>
            </a:r>
            <a:r>
              <a:rPr lang="fi-FI" dirty="0"/>
              <a:t>: Perustuu henkilön äänen ainutlaatuisiin ominaisuuksiin</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18</a:t>
            </a:fld>
            <a:endParaRPr lang="fi-FI"/>
          </a:p>
        </p:txBody>
      </p:sp>
    </p:spTree>
    <p:extLst>
      <p:ext uri="{BB962C8B-B14F-4D97-AF65-F5344CB8AC3E}">
        <p14:creationId xmlns:p14="http://schemas.microsoft.com/office/powerpoint/2010/main" val="146864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25</a:t>
            </a:fld>
            <a:endParaRPr lang="fi-FI"/>
          </a:p>
        </p:txBody>
      </p:sp>
    </p:spTree>
    <p:extLst>
      <p:ext uri="{BB962C8B-B14F-4D97-AF65-F5344CB8AC3E}">
        <p14:creationId xmlns:p14="http://schemas.microsoft.com/office/powerpoint/2010/main" val="1010533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Tässä on esimerkki siitä, mitä fyysinen tietoturvallisuus tarkoittaa käytännössä sosiaalityöntekijän näkökulmasta kuvitteellisessa työpaikassa:</a:t>
            </a:r>
          </a:p>
          <a:p>
            <a:r>
              <a:rPr lang="fi-FI" b="1" dirty="0"/>
              <a:t>Esimerkki:</a:t>
            </a:r>
          </a:p>
          <a:p>
            <a:r>
              <a:rPr lang="fi-FI" b="1" dirty="0"/>
              <a:t>Työpaikka</a:t>
            </a:r>
            <a:r>
              <a:rPr lang="fi-FI" dirty="0"/>
              <a:t>: Kuvitteellinen sosiaalitoimisto "Hyvinvointikeskus", jossa sosiaalityöntekijä Laura työskentelee.</a:t>
            </a:r>
          </a:p>
          <a:p>
            <a:r>
              <a:rPr lang="fi-FI" b="1" dirty="0"/>
              <a:t>Fyysisen tietoturvallisuuden elementit:</a:t>
            </a:r>
          </a:p>
          <a:p>
            <a:pPr>
              <a:buFont typeface="+mj-lt"/>
              <a:buAutoNum type="arabicPeriod"/>
            </a:pPr>
            <a:r>
              <a:rPr lang="fi-FI" b="1" dirty="0"/>
              <a:t>Tilojen suunnittelu ja rakenteet</a:t>
            </a:r>
            <a:r>
              <a:rPr lang="fi-FI" dirty="0"/>
              <a:t>:</a:t>
            </a:r>
          </a:p>
          <a:p>
            <a:pPr marL="742950" lvl="1" indent="-285750">
              <a:buFont typeface="+mj-lt"/>
              <a:buAutoNum type="arabicPeriod"/>
            </a:pPr>
            <a:r>
              <a:rPr lang="fi-FI" b="1" dirty="0"/>
              <a:t>Lukitut toimistotilat</a:t>
            </a:r>
            <a:r>
              <a:rPr lang="fi-FI" dirty="0"/>
              <a:t>: Lauran työhuone on lukittu aina, kun hän ei ole paikalla. Tämä estää luvattoman pääsyn asiakastietoihin.</a:t>
            </a:r>
          </a:p>
          <a:p>
            <a:pPr marL="742950" lvl="1" indent="-285750">
              <a:buFont typeface="+mj-lt"/>
              <a:buAutoNum type="arabicPeriod"/>
            </a:pPr>
            <a:r>
              <a:rPr lang="fi-FI" b="1" dirty="0"/>
              <a:t>Näkösuojat</a:t>
            </a:r>
            <a:r>
              <a:rPr lang="fi-FI" dirty="0"/>
              <a:t>: Lauran työpöydällä on näkösuojat, jotka estävät asiakkaita tai vierailijoita näkemästä tietokoneen näyttöä tai asiakirjoja.</a:t>
            </a:r>
          </a:p>
          <a:p>
            <a:pPr>
              <a:buFont typeface="+mj-lt"/>
              <a:buAutoNum type="arabicPeriod"/>
            </a:pPr>
            <a:r>
              <a:rPr lang="fi-FI" b="1" dirty="0"/>
              <a:t>Turvallisuusjärjestelmät</a:t>
            </a:r>
            <a:r>
              <a:rPr lang="fi-FI" dirty="0"/>
              <a:t>:</a:t>
            </a:r>
          </a:p>
          <a:p>
            <a:pPr marL="742950" lvl="1" indent="-285750">
              <a:buFont typeface="+mj-lt"/>
              <a:buAutoNum type="arabicPeriod"/>
            </a:pPr>
            <a:r>
              <a:rPr lang="fi-FI" b="1" dirty="0"/>
              <a:t>Kameravalvonta</a:t>
            </a:r>
            <a:r>
              <a:rPr lang="fi-FI" dirty="0"/>
              <a:t>: Hyvinvointikeskuksen sisäänkäynnit ja käytävät ovat kameravalvonnassa, mikä lisää turvallisuutta ja estää luvattoman pääsyn.</a:t>
            </a:r>
          </a:p>
          <a:p>
            <a:pPr marL="742950" lvl="1" indent="-285750">
              <a:buFont typeface="+mj-lt"/>
              <a:buAutoNum type="arabicPeriod"/>
            </a:pPr>
            <a:r>
              <a:rPr lang="fi-FI" b="1" dirty="0"/>
              <a:t>Hälytysjärjestelmät</a:t>
            </a:r>
            <a:r>
              <a:rPr lang="fi-FI" dirty="0"/>
              <a:t>: Toimistossa on hälytysjärjestelmä, joka aktivoituu työajan ulkopuolella ja ilmoittaa mahdollisista murtautumisyrityksistä.</a:t>
            </a:r>
          </a:p>
          <a:p>
            <a:pPr>
              <a:buFont typeface="+mj-lt"/>
              <a:buAutoNum type="arabicPeriod"/>
            </a:pPr>
            <a:r>
              <a:rPr lang="fi-FI" b="1" dirty="0"/>
              <a:t>Henkilöstön rooli</a:t>
            </a:r>
            <a:r>
              <a:rPr lang="fi-FI" dirty="0"/>
              <a:t>:</a:t>
            </a:r>
          </a:p>
          <a:p>
            <a:pPr marL="742950" lvl="1" indent="-285750">
              <a:buFont typeface="+mj-lt"/>
              <a:buAutoNum type="arabicPeriod"/>
            </a:pPr>
            <a:r>
              <a:rPr lang="fi-FI" b="1" dirty="0"/>
              <a:t>Tietoturvakoulutus</a:t>
            </a:r>
            <a:r>
              <a:rPr lang="fi-FI" dirty="0"/>
              <a:t>: Laura ja hänen kollegansa osallistuvat säännöllisesti tietoturvakoulutuksiin, joissa käsitellään fyysisen tietoturvan parhaita käytänteitä.</a:t>
            </a:r>
          </a:p>
          <a:p>
            <a:pPr marL="742950" lvl="1" indent="-285750">
              <a:buFont typeface="+mj-lt"/>
              <a:buAutoNum type="arabicPeriod"/>
            </a:pPr>
            <a:r>
              <a:rPr lang="fi-FI" b="1" dirty="0"/>
              <a:t>Puhdas pöytä -periaate</a:t>
            </a:r>
            <a:r>
              <a:rPr lang="fi-FI" dirty="0"/>
              <a:t>: Laura noudattaa "puhdas pöytä" -periaatetta, eli hän ei jätä asiakirjoja tai muistilappuja työpöydälleen päivän päätteeksi.</a:t>
            </a:r>
          </a:p>
          <a:p>
            <a:pPr>
              <a:buFont typeface="+mj-lt"/>
              <a:buAutoNum type="arabicPeriod"/>
            </a:pPr>
            <a:r>
              <a:rPr lang="fi-FI" b="1" dirty="0"/>
              <a:t>Riskiarvioinnit</a:t>
            </a:r>
            <a:r>
              <a:rPr lang="fi-FI" dirty="0"/>
              <a:t>:</a:t>
            </a:r>
          </a:p>
          <a:p>
            <a:pPr marL="742950" lvl="1" indent="-285750">
              <a:buFont typeface="+mj-lt"/>
              <a:buAutoNum type="arabicPeriod"/>
            </a:pPr>
            <a:r>
              <a:rPr lang="fi-FI" b="1" dirty="0"/>
              <a:t>Säännölliset tarkastukset</a:t>
            </a:r>
            <a:r>
              <a:rPr lang="fi-FI" dirty="0"/>
              <a:t>: Hyvinvointikeskuksessa tehdään säännöllisiä riskiarviointeja, joissa tarkastetaan fyysisen tietoturvan taso ja tehdään tarvittavat parannukset.</a:t>
            </a:r>
          </a:p>
          <a:p>
            <a:pPr>
              <a:buFont typeface="+mj-lt"/>
              <a:buAutoNum type="arabicPeriod"/>
            </a:pPr>
            <a:r>
              <a:rPr lang="fi-FI" b="1" dirty="0"/>
              <a:t>Turva-alueet</a:t>
            </a:r>
            <a:r>
              <a:rPr lang="fi-FI" dirty="0"/>
              <a:t>:</a:t>
            </a:r>
          </a:p>
          <a:p>
            <a:pPr marL="742950" lvl="1" indent="-285750">
              <a:buFont typeface="+mj-lt"/>
              <a:buAutoNum type="arabicPeriod"/>
            </a:pPr>
            <a:r>
              <a:rPr lang="fi-FI" b="1" dirty="0"/>
              <a:t>Arkistohuone</a:t>
            </a:r>
            <a:r>
              <a:rPr lang="fi-FI" dirty="0"/>
              <a:t>: Asiakastietoja säilytetään lukitussa arkistohuoneessa, johon on pääsy vain valtuutetuilla työntekijöillä. Tämä huone on varustettu paloturvallisilla kaapeilla.</a:t>
            </a:r>
          </a:p>
          <a:p>
            <a:pPr>
              <a:buFont typeface="+mj-lt"/>
              <a:buAutoNum type="arabicPeriod"/>
            </a:pPr>
            <a:r>
              <a:rPr lang="fi-FI" b="1" dirty="0"/>
              <a:t>Olosuhteilta suojautuminen</a:t>
            </a:r>
            <a:r>
              <a:rPr lang="fi-FI" dirty="0"/>
              <a:t>:</a:t>
            </a:r>
          </a:p>
          <a:p>
            <a:pPr marL="742950" lvl="1" indent="-285750">
              <a:buFont typeface="+mj-lt"/>
              <a:buAutoNum type="arabicPeriod"/>
            </a:pPr>
            <a:r>
              <a:rPr lang="fi-FI" b="1" dirty="0"/>
              <a:t>Paloilmaisimet ja sammutusjärjestelmät</a:t>
            </a:r>
            <a:r>
              <a:rPr lang="fi-FI" dirty="0"/>
              <a:t>: Toimistossa on paloilmaisimet ja automaattiset sammutusjärjestelmät, jotka suojaavat asiakirjoja ja laitteita tulipalon sattuessa.</a:t>
            </a:r>
          </a:p>
          <a:p>
            <a:pPr marL="742950" lvl="1" indent="-285750">
              <a:buFont typeface="+mj-lt"/>
              <a:buAutoNum type="arabicPeriod"/>
            </a:pPr>
            <a:r>
              <a:rPr lang="fi-FI" b="1" dirty="0"/>
              <a:t>Varavirtalähteet</a:t>
            </a:r>
            <a:r>
              <a:rPr lang="fi-FI" dirty="0"/>
              <a:t>: Tärkeät tietokoneet ja palvelimet on kytketty varavirtalähteisiin, jotka takaavat toiminnan jatkuvuuden sähkökatkon aikana.</a:t>
            </a:r>
          </a:p>
          <a:p>
            <a:r>
              <a:rPr lang="fi-FI" b="1" dirty="0"/>
              <a:t>Yhteenveto:</a:t>
            </a:r>
          </a:p>
          <a:p>
            <a:r>
              <a:rPr lang="fi-FI" dirty="0"/>
              <a:t>Näiden fyysisen tietoturvan toimenpiteiden avulla Laura ja hänen kollegansa voivat varmistaa, että asiakastiedot pysyvät turvassa ja että työympäristö on turvallinen. </a:t>
            </a:r>
            <a:r>
              <a:rPr lang="fi-FI"/>
              <a:t>Tämä esimerkki havainnollistaa, kuinka fyysinen tietoturva on olennainen osa sosiaalityöntekijän arkea ja tietoturvan ylläpitämistä.</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26</a:t>
            </a:fld>
            <a:endParaRPr lang="fi-FI"/>
          </a:p>
        </p:txBody>
      </p:sp>
    </p:spTree>
    <p:extLst>
      <p:ext uri="{BB962C8B-B14F-4D97-AF65-F5344CB8AC3E}">
        <p14:creationId xmlns:p14="http://schemas.microsoft.com/office/powerpoint/2010/main" val="104006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E839-A5BB-456A-5079-D36823ED5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1D162-DFAF-2B56-E9DD-41598B365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DEC42-B991-FC4C-443A-D702506CF0D8}"/>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9B0DC286-EE13-5F31-EE88-E5BE1D34AE33}"/>
              </a:ext>
            </a:extLst>
          </p:cNvPr>
          <p:cNvSpPr>
            <a:spLocks noGrp="1"/>
          </p:cNvSpPr>
          <p:nvPr>
            <p:ph type="sldNum" sz="quarter" idx="5"/>
          </p:nvPr>
        </p:nvSpPr>
        <p:spPr/>
        <p:txBody>
          <a:bodyPr/>
          <a:lstStyle/>
          <a:p>
            <a:fld id="{117DA67C-5201-BB44-9041-FA521B0921E3}" type="slidenum">
              <a:rPr lang="fi-FI" smtClean="0"/>
              <a:t>28</a:t>
            </a:fld>
            <a:endParaRPr lang="fi-FI"/>
          </a:p>
        </p:txBody>
      </p:sp>
    </p:spTree>
    <p:extLst>
      <p:ext uri="{BB962C8B-B14F-4D97-AF65-F5344CB8AC3E}">
        <p14:creationId xmlns:p14="http://schemas.microsoft.com/office/powerpoint/2010/main" val="11304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5778-0155-FF74-EA09-63EC96DDA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090B2-BC05-433F-063A-AB146F0F2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7094B-6074-BE02-D0BC-F31D9047B56C}"/>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E896AEB8-E9A6-884A-3AA4-FBBB10C3FC67}"/>
              </a:ext>
            </a:extLst>
          </p:cNvPr>
          <p:cNvSpPr>
            <a:spLocks noGrp="1"/>
          </p:cNvSpPr>
          <p:nvPr>
            <p:ph type="sldNum" sz="quarter" idx="5"/>
          </p:nvPr>
        </p:nvSpPr>
        <p:spPr/>
        <p:txBody>
          <a:bodyPr/>
          <a:lstStyle/>
          <a:p>
            <a:fld id="{117DA67C-5201-BB44-9041-FA521B0921E3}" type="slidenum">
              <a:rPr lang="fi-FI" smtClean="0"/>
              <a:t>29</a:t>
            </a:fld>
            <a:endParaRPr lang="fi-FI"/>
          </a:p>
        </p:txBody>
      </p:sp>
    </p:spTree>
    <p:extLst>
      <p:ext uri="{BB962C8B-B14F-4D97-AF65-F5344CB8AC3E}">
        <p14:creationId xmlns:p14="http://schemas.microsoft.com/office/powerpoint/2010/main" val="1534748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435E4-531E-582D-702F-0ABB19EFD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F10EF-4C28-556B-0850-4CC140C9F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727FA-E99B-E140-D1BB-3A34F968845B}"/>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CE31A7F7-E559-0E4E-DC00-C1FE341183D0}"/>
              </a:ext>
            </a:extLst>
          </p:cNvPr>
          <p:cNvSpPr>
            <a:spLocks noGrp="1"/>
          </p:cNvSpPr>
          <p:nvPr>
            <p:ph type="sldNum" sz="quarter" idx="5"/>
          </p:nvPr>
        </p:nvSpPr>
        <p:spPr/>
        <p:txBody>
          <a:bodyPr/>
          <a:lstStyle/>
          <a:p>
            <a:fld id="{117DA67C-5201-BB44-9041-FA521B0921E3}" type="slidenum">
              <a:rPr lang="fi-FI" smtClean="0"/>
              <a:t>30</a:t>
            </a:fld>
            <a:endParaRPr lang="fi-FI"/>
          </a:p>
        </p:txBody>
      </p:sp>
    </p:spTree>
    <p:extLst>
      <p:ext uri="{BB962C8B-B14F-4D97-AF65-F5344CB8AC3E}">
        <p14:creationId xmlns:p14="http://schemas.microsoft.com/office/powerpoint/2010/main" val="3326518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ACFD5-2A03-E2AB-F9A1-AC5E3CF6E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97C68-8493-32FE-8228-C74791D05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E33D2-0A53-3187-6193-821B6AF97543}"/>
              </a:ext>
            </a:extLst>
          </p:cNvPr>
          <p:cNvSpPr>
            <a:spLocks noGrp="1"/>
          </p:cNvSpPr>
          <p:nvPr>
            <p:ph type="body" idx="1"/>
          </p:nvPr>
        </p:nvSpPr>
        <p:spPr/>
        <p:txBody>
          <a:bodyPr/>
          <a:lstStyle/>
          <a:p>
            <a:endParaRPr lang="en-FI" dirty="0"/>
          </a:p>
        </p:txBody>
      </p:sp>
      <p:sp>
        <p:nvSpPr>
          <p:cNvPr id="4" name="Slide Number Placeholder 3">
            <a:extLst>
              <a:ext uri="{FF2B5EF4-FFF2-40B4-BE49-F238E27FC236}">
                <a16:creationId xmlns:a16="http://schemas.microsoft.com/office/drawing/2014/main" id="{402CBB0C-C640-0A07-A57C-E9ED4A2B0917}"/>
              </a:ext>
            </a:extLst>
          </p:cNvPr>
          <p:cNvSpPr>
            <a:spLocks noGrp="1"/>
          </p:cNvSpPr>
          <p:nvPr>
            <p:ph type="sldNum" sz="quarter" idx="5"/>
          </p:nvPr>
        </p:nvSpPr>
        <p:spPr/>
        <p:txBody>
          <a:bodyPr/>
          <a:lstStyle/>
          <a:p>
            <a:fld id="{117DA67C-5201-BB44-9041-FA521B0921E3}" type="slidenum">
              <a:rPr lang="fi-FI" smtClean="0"/>
              <a:t>31</a:t>
            </a:fld>
            <a:endParaRPr lang="fi-FI"/>
          </a:p>
        </p:txBody>
      </p:sp>
    </p:spTree>
    <p:extLst>
      <p:ext uri="{BB962C8B-B14F-4D97-AF65-F5344CB8AC3E}">
        <p14:creationId xmlns:p14="http://schemas.microsoft.com/office/powerpoint/2010/main" val="315579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1346-C484-6815-343C-2E7D4DD20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C1BFC-B103-8490-58E6-47F4D314D8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E1CA7-3CB1-3EAF-A57D-2E8EF6EF996C}"/>
              </a:ext>
            </a:extLst>
          </p:cNvPr>
          <p:cNvSpPr>
            <a:spLocks noGrp="1"/>
          </p:cNvSpPr>
          <p:nvPr>
            <p:ph type="body" idx="1"/>
          </p:nvPr>
        </p:nvSpPr>
        <p:spPr/>
        <p:txBody>
          <a:bodyPr/>
          <a:lstStyle/>
          <a:p>
            <a:r>
              <a:rPr lang="fi-FI" dirty="0"/>
              <a:t>Pääsynhallinta (Access Management) on joukko käytäntöjä, jotka sallivat vain valtuutettujen käyttäjien suorittaa toimintoja tietyille resursseille. Se sisältää identiteetin elinkaaren hallinnan, pääsynvalvonnan, autentikoinnin ja valtuutuksen sekä identiteetin hallinnan ja valvonnan. Esimerkiksi sairaanhoitajan pääsyoikeudet perustuvat rooliin ja vastuutasoon, ja ne varmistetaan monivaiheisella autentikoinnilla (MFA). Käyttäjien toimintaa seurataan jatkuvasti säädösten noudattamiseksi.</a:t>
            </a:r>
            <a:endParaRPr lang="en-FI" dirty="0"/>
          </a:p>
        </p:txBody>
      </p:sp>
      <p:sp>
        <p:nvSpPr>
          <p:cNvPr id="4" name="Slide Number Placeholder 3">
            <a:extLst>
              <a:ext uri="{FF2B5EF4-FFF2-40B4-BE49-F238E27FC236}">
                <a16:creationId xmlns:a16="http://schemas.microsoft.com/office/drawing/2014/main" id="{5950B7AE-FB57-0893-94EB-00203DF695AD}"/>
              </a:ext>
            </a:extLst>
          </p:cNvPr>
          <p:cNvSpPr>
            <a:spLocks noGrp="1"/>
          </p:cNvSpPr>
          <p:nvPr>
            <p:ph type="sldNum" sz="quarter" idx="5"/>
          </p:nvPr>
        </p:nvSpPr>
        <p:spPr/>
        <p:txBody>
          <a:bodyPr/>
          <a:lstStyle/>
          <a:p>
            <a:fld id="{117DA67C-5201-BB44-9041-FA521B0921E3}" type="slidenum">
              <a:rPr lang="fi-FI" smtClean="0"/>
              <a:t>5</a:t>
            </a:fld>
            <a:endParaRPr lang="fi-FI"/>
          </a:p>
        </p:txBody>
      </p:sp>
    </p:spTree>
    <p:extLst>
      <p:ext uri="{BB962C8B-B14F-4D97-AF65-F5344CB8AC3E}">
        <p14:creationId xmlns:p14="http://schemas.microsoft.com/office/powerpoint/2010/main" val="306392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6</a:t>
            </a:fld>
            <a:endParaRPr lang="fi-FI"/>
          </a:p>
        </p:txBody>
      </p:sp>
    </p:spTree>
    <p:extLst>
      <p:ext uri="{BB962C8B-B14F-4D97-AF65-F5344CB8AC3E}">
        <p14:creationId xmlns:p14="http://schemas.microsoft.com/office/powerpoint/2010/main" val="119796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7</a:t>
            </a:fld>
            <a:endParaRPr lang="fi-FI"/>
          </a:p>
        </p:txBody>
      </p:sp>
    </p:spTree>
    <p:extLst>
      <p:ext uri="{BB962C8B-B14F-4D97-AF65-F5344CB8AC3E}">
        <p14:creationId xmlns:p14="http://schemas.microsoft.com/office/powerpoint/2010/main" val="16247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8</a:t>
            </a:fld>
            <a:endParaRPr lang="fi-FI"/>
          </a:p>
        </p:txBody>
      </p:sp>
    </p:spTree>
    <p:extLst>
      <p:ext uri="{BB962C8B-B14F-4D97-AF65-F5344CB8AC3E}">
        <p14:creationId xmlns:p14="http://schemas.microsoft.com/office/powerpoint/2010/main" val="235264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2000" dirty="0"/>
              <a:t>Salasana on keino todentaa käyttäjiä salaisen tiedon avulla. Salasana pidetään salassa niiltä, joille salattavan kohteen käyttö ei ole sallittua. </a:t>
            </a:r>
          </a:p>
          <a:p>
            <a:pPr lvl="1"/>
            <a:r>
              <a:rPr lang="fi-FI" sz="1800" dirty="0"/>
              <a:t>Esimerkiksi sodissa on käytetty salasanoja sallimaan pääsy vartiopaikalle vain tietyille henkilöille. Tässä käytössä Suomen puolustusvoimissa puhutaan tunnussanasta.</a:t>
            </a:r>
          </a:p>
          <a:p>
            <a:r>
              <a:rPr lang="fi-FI" sz="2000" dirty="0"/>
              <a:t>Nykyään salasanoja käytetään suojaamaan esimerkiksi tietokonejärjestelmiä, matkapuhelimia, </a:t>
            </a:r>
            <a:r>
              <a:rPr lang="fi-FI" sz="2000" dirty="0" err="1"/>
              <a:t>TV-vastaanottimen</a:t>
            </a:r>
            <a:r>
              <a:rPr lang="fi-FI" sz="2000" dirty="0"/>
              <a:t> asetuksia, pankkiautomaatteja ja muita henkilökohtaisia asioita. Nimestään huolimatta salasanan ei tarvitse aina olla sana, vaan se voi myös olla kokonainen lause tai pelkistä numeroista koostuva PIN-koodi.</a:t>
            </a:r>
          </a:p>
          <a:p>
            <a:r>
              <a:rPr lang="fi-FI" sz="2000" dirty="0"/>
              <a:t>Salasana pitää vaihtaa jos tiedetään tai epäillään salasanan joutuneen vääriin käsiin. Lisäksi jos samaa salasanaa on käytetty eri paikoissa myös niissä salasana on vaihdettava.</a:t>
            </a: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10</a:t>
            </a:fld>
            <a:endParaRPr lang="fi-FI"/>
          </a:p>
        </p:txBody>
      </p:sp>
    </p:spTree>
    <p:extLst>
      <p:ext uri="{BB962C8B-B14F-4D97-AF65-F5344CB8AC3E}">
        <p14:creationId xmlns:p14="http://schemas.microsoft.com/office/powerpoint/2010/main" val="149269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11</a:t>
            </a:fld>
            <a:endParaRPr lang="fi-FI"/>
          </a:p>
        </p:txBody>
      </p:sp>
    </p:spTree>
    <p:extLst>
      <p:ext uri="{BB962C8B-B14F-4D97-AF65-F5344CB8AC3E}">
        <p14:creationId xmlns:p14="http://schemas.microsoft.com/office/powerpoint/2010/main" val="320801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2000" dirty="0"/>
              <a:t>Hyökkääjä, joka saa haltuunsa jonkun käyttämän tunnistautumisvälineen, voi esiintyä kyseisen henkilönä. Tunnistautumisvälineisiin kohdistuvat uhat voidaan jakaa kolmeen ryhmään:</a:t>
            </a:r>
          </a:p>
          <a:p>
            <a:pPr lvl="1"/>
            <a:r>
              <a:rPr lang="fi-FI" sz="1800" b="1" dirty="0"/>
              <a:t>Jotain, mitä tiedät</a:t>
            </a:r>
            <a:r>
              <a:rPr lang="fi-FI" sz="1800" dirty="0"/>
              <a:t>: Tämä voi olla esimerkiksi salasana tai PIN-koodi. Hyökkääjä voi arvata salasanan, nähdä sen, kun kirjoitat sen, löytää sen kirjoitettuna jostain tai käyttää haittaohjelmaa, joka tallentaa näppäinpainalluksesi.</a:t>
            </a:r>
          </a:p>
          <a:p>
            <a:pPr lvl="1"/>
            <a:r>
              <a:rPr lang="fi-FI" sz="1800" b="1" dirty="0"/>
              <a:t>Jotain, mitä sinulla on</a:t>
            </a:r>
            <a:r>
              <a:rPr lang="fi-FI" sz="1800" dirty="0"/>
              <a:t>: Tämä voi olla esimerkiksi älypuhelin tai turvalaite. Hyökkääjä voi varastaa tai kopioida sen, tai saada sen haltuunsa, jos kadotat sen.</a:t>
            </a:r>
          </a:p>
          <a:p>
            <a:pPr lvl="1"/>
            <a:r>
              <a:rPr lang="fi-FI" sz="1800" b="1" dirty="0"/>
              <a:t>Jotain, mitä olet</a:t>
            </a:r>
            <a:r>
              <a:rPr lang="fi-FI" sz="1800" dirty="0"/>
              <a:t>: Tämä voi olla esimerkiksi sormenjälki tai kasvojentunnistus. Hyökkääjä voi yrittää kopioida nämä tiedot ja käyttää niitä.</a:t>
            </a:r>
          </a:p>
          <a:p>
            <a:endParaRPr lang="fi-FI" sz="2800" dirty="0"/>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12</a:t>
            </a:fld>
            <a:endParaRPr lang="fi-FI"/>
          </a:p>
        </p:txBody>
      </p:sp>
    </p:spTree>
    <p:extLst>
      <p:ext uri="{BB962C8B-B14F-4D97-AF65-F5344CB8AC3E}">
        <p14:creationId xmlns:p14="http://schemas.microsoft.com/office/powerpoint/2010/main" val="509129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15</a:t>
            </a:fld>
            <a:endParaRPr lang="fi-FI"/>
          </a:p>
        </p:txBody>
      </p:sp>
    </p:spTree>
    <p:extLst>
      <p:ext uri="{BB962C8B-B14F-4D97-AF65-F5344CB8AC3E}">
        <p14:creationId xmlns:p14="http://schemas.microsoft.com/office/powerpoint/2010/main" val="1992332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pic>
        <p:nvPicPr>
          <p:cNvPr id="9" name="Picture 3">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
        <p:nvSpPr>
          <p:cNvPr id="10" name="Tekstin paikkamerkki 2">
            <a:extLst>
              <a:ext uri="{FF2B5EF4-FFF2-40B4-BE49-F238E27FC236}">
                <a16:creationId xmlns:a16="http://schemas.microsoft.com/office/drawing/2014/main" id="{55B541A4-E31A-4461-84E4-D18EAEFE2A20}"/>
              </a:ext>
            </a:extLst>
          </p:cNvPr>
          <p:cNvSpPr>
            <a:spLocks noGrp="1"/>
          </p:cNvSpPr>
          <p:nvPr>
            <p:ph type="body" idx="12"/>
          </p:nvPr>
        </p:nvSpPr>
        <p:spPr>
          <a:xfrm>
            <a:off x="768550" y="1846052"/>
            <a:ext cx="10514802" cy="4105592"/>
          </a:xfrm>
          <a:prstGeom prst="rect">
            <a:avLst/>
          </a:prstGeom>
        </p:spPr>
        <p:txBody>
          <a:bodyPr anchor="t">
            <a:normAutofit/>
          </a:bodyPr>
          <a:lstStyle>
            <a:lvl1pPr marL="285750" indent="-285750">
              <a:buFont typeface="Arial"/>
              <a:buChar char="•"/>
              <a:defRPr sz="2400">
                <a:solidFill>
                  <a:schemeClr val="tx2"/>
                </a:solidFill>
              </a:defRPr>
            </a:lvl1pPr>
            <a:lvl2pPr marL="742950" indent="-285750">
              <a:buFont typeface="Arial" panose="020B0604020202020204" pitchFamily="34" charset="0"/>
              <a:buChar char="•"/>
              <a:defRPr sz="2400">
                <a:solidFill>
                  <a:schemeClr val="tx2"/>
                </a:solidFill>
              </a:defRPr>
            </a:lvl2pPr>
            <a:lvl3pPr marL="1200150" indent="-285750">
              <a:buFont typeface="Arial" panose="020B0604020202020204" pitchFamily="34" charset="0"/>
              <a:buChar char="•"/>
              <a:defRPr sz="20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4pPr>
            <a:lvl5pPr marL="2114550" indent="-285750">
              <a:buFont typeface="Arial" panose="020B0604020202020204" pitchFamily="34" charset="0"/>
              <a:buChar char="•"/>
              <a:defRPr sz="16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01637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365806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3" descr="JAMK logo">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Lopetusdia sininen">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1"/>
            <a:ext cx="12192000" cy="5558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Title 1">
            <a:extLst>
              <a:ext uri="{FF2B5EF4-FFF2-40B4-BE49-F238E27FC236}">
                <a16:creationId xmlns:a16="http://schemas.microsoft.com/office/drawing/2014/main" id="{73F4603F-69DF-2741-B0CC-E1814F6B5919}"/>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latin typeface="+mn-lt"/>
              </a:defRPr>
            </a:lvl1pPr>
          </a:lstStyle>
          <a:p>
            <a:r>
              <a:rPr lang="en-GB" dirty="0"/>
              <a:t>Click to edit Master title style</a:t>
            </a:r>
            <a:endParaRPr lang="fi-FI" dirty="0"/>
          </a:p>
        </p:txBody>
      </p:sp>
      <p:sp>
        <p:nvSpPr>
          <p:cNvPr id="7" name="Alaotsikko 2">
            <a:extLst>
              <a:ext uri="{FF2B5EF4-FFF2-40B4-BE49-F238E27FC236}">
                <a16:creationId xmlns:a16="http://schemas.microsoft.com/office/drawing/2014/main" id="{7168FB69-F858-1D4A-BCF1-3B50CCE86D61}"/>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i-FI" dirty="0"/>
          </a:p>
        </p:txBody>
      </p:sp>
      <p:pic>
        <p:nvPicPr>
          <p:cNvPr id="8" name="Picture 3" descr="JAMK logo">
            <a:extLst>
              <a:ext uri="{FF2B5EF4-FFF2-40B4-BE49-F238E27FC236}">
                <a16:creationId xmlns:a16="http://schemas.microsoft.com/office/drawing/2014/main" id="{2A2DD9A2-02AD-8148-8D40-A98B0C7B8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860310"/>
            <a:ext cx="1445406" cy="722704"/>
          </a:xfrm>
          <a:prstGeom prst="rect">
            <a:avLst/>
          </a:prstGeom>
        </p:spPr>
      </p:pic>
    </p:spTree>
    <p:extLst>
      <p:ext uri="{BB962C8B-B14F-4D97-AF65-F5344CB8AC3E}">
        <p14:creationId xmlns:p14="http://schemas.microsoft.com/office/powerpoint/2010/main" val="209591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0"/>
            <a:ext cx="12192000" cy="5558971"/>
          </a:xfrm>
          <a:prstGeom prst="rect">
            <a:avLst/>
          </a:prstGeom>
          <a:gradFill>
            <a:gsLst>
              <a:gs pos="0">
                <a:schemeClr val="tx1"/>
              </a:gs>
              <a:gs pos="40000">
                <a:schemeClr val="tx1"/>
              </a:gs>
              <a:gs pos="83000">
                <a:schemeClr val="accent1"/>
              </a:gs>
              <a:gs pos="99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3" descr="JAMK logo">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Picture 3" descr="JAMK logo">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98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16624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descr="JAMK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80" r:id="rId3"/>
    <p:sldLayoutId id="2147483672" r:id="rId4"/>
    <p:sldLayoutId id="2147483669" r:id="rId5"/>
    <p:sldLayoutId id="2147483679" r:id="rId6"/>
    <p:sldLayoutId id="2147483671" r:id="rId7"/>
    <p:sldLayoutId id="2147483681" r:id="rId8"/>
    <p:sldLayoutId id="2147483673" r:id="rId9"/>
    <p:sldLayoutId id="2147483677" r:id="rId10"/>
    <p:sldLayoutId id="2147483650" r:id="rId11"/>
    <p:sldLayoutId id="2147483655" r:id="rId12"/>
    <p:sldLayoutId id="2147483656" r:id="rId13"/>
    <p:sldLayoutId id="2147483658" r:id="rId14"/>
    <p:sldLayoutId id="2147483664" r:id="rId15"/>
    <p:sldLayoutId id="2147483663" r:id="rId16"/>
    <p:sldLayoutId id="2147483683" r:id="rId17"/>
    <p:sldLayoutId id="2147483684"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fi.wikipedia.org/wiki/Salasana"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HaBH4LqGsI"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pages.nist.gov/800-63-3/sp800-63b.html"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ivesystems.com/password"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krebsonsecurity.com/password-dos-and-dont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dvv.fi/vahti"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dvv.fi/vahti"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dvv.fi/vahti"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vv.fi/vahti"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vv.fi/vahti" TargetMode="Externa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www.savelan.fi/mita-on-fyysinen-tietoturva/"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ibm.com/topics/identity-access-managemen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ibm.com/topics/identity-access-management"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5690-40B8-C94C-9003-C956D792C40C}"/>
              </a:ext>
            </a:extLst>
          </p:cNvPr>
          <p:cNvSpPr>
            <a:spLocks noGrp="1"/>
          </p:cNvSpPr>
          <p:nvPr>
            <p:ph type="title"/>
          </p:nvPr>
        </p:nvSpPr>
        <p:spPr>
          <a:xfrm>
            <a:off x="1210574" y="1029227"/>
            <a:ext cx="9520686" cy="1325563"/>
          </a:xfrm>
        </p:spPr>
        <p:txBody>
          <a:bodyPr>
            <a:normAutofit/>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FI" sz="4400" dirty="0"/>
          </a:p>
        </p:txBody>
      </p:sp>
      <p:sp>
        <p:nvSpPr>
          <p:cNvPr id="3" name="Subtitle 2">
            <a:extLst>
              <a:ext uri="{FF2B5EF4-FFF2-40B4-BE49-F238E27FC236}">
                <a16:creationId xmlns:a16="http://schemas.microsoft.com/office/drawing/2014/main" id="{A55870C1-786A-8D49-A3DF-9E5B14CC9578}"/>
              </a:ext>
            </a:extLst>
          </p:cNvPr>
          <p:cNvSpPr>
            <a:spLocks noGrp="1"/>
          </p:cNvSpPr>
          <p:nvPr>
            <p:ph type="subTitle" idx="1"/>
          </p:nvPr>
        </p:nvSpPr>
        <p:spPr>
          <a:xfrm>
            <a:off x="1210574" y="3374399"/>
            <a:ext cx="9520686" cy="648072"/>
          </a:xfrm>
        </p:spPr>
        <p:txBody>
          <a:bodyPr>
            <a:normAutofit/>
          </a:bodyPr>
          <a:lstStyle/>
          <a:p>
            <a:r>
              <a:rPr lang="en-US" sz="2000" err="1"/>
              <a:t>Kyberturvallisuuskoulutuksen</a:t>
            </a:r>
            <a:r>
              <a:rPr lang="en-US" sz="2000"/>
              <a:t> ja </a:t>
            </a:r>
            <a:r>
              <a:rPr lang="en-US" sz="2000" err="1"/>
              <a:t>siihen</a:t>
            </a:r>
            <a:r>
              <a:rPr lang="en-US" sz="2000"/>
              <a:t> </a:t>
            </a:r>
            <a:r>
              <a:rPr lang="en-US" sz="2000" err="1"/>
              <a:t>liittyvän</a:t>
            </a:r>
            <a:r>
              <a:rPr lang="en-US" sz="2000"/>
              <a:t> </a:t>
            </a:r>
            <a:r>
              <a:rPr lang="en-US" sz="2000" err="1"/>
              <a:t>yhteistyön</a:t>
            </a:r>
            <a:r>
              <a:rPr lang="en-US" sz="2000"/>
              <a:t> </a:t>
            </a:r>
            <a:r>
              <a:rPr lang="en-US" sz="2000" err="1"/>
              <a:t>kehittäminen</a:t>
            </a:r>
            <a:r>
              <a:rPr lang="en-US" sz="2000"/>
              <a:t> </a:t>
            </a:r>
            <a:r>
              <a:rPr lang="en-US" sz="2000" err="1"/>
              <a:t>korkeakouluissa</a:t>
            </a:r>
            <a:endParaRPr lang="en-FI" sz="2000"/>
          </a:p>
        </p:txBody>
      </p:sp>
      <p:sp>
        <p:nvSpPr>
          <p:cNvPr id="4" name="Text Placeholder 3">
            <a:extLst>
              <a:ext uri="{FF2B5EF4-FFF2-40B4-BE49-F238E27FC236}">
                <a16:creationId xmlns:a16="http://schemas.microsoft.com/office/drawing/2014/main" id="{768824F1-52FC-7842-AF15-8DC2D326655B}"/>
              </a:ext>
            </a:extLst>
          </p:cNvPr>
          <p:cNvSpPr>
            <a:spLocks noGrp="1"/>
          </p:cNvSpPr>
          <p:nvPr>
            <p:ph type="body" idx="10"/>
          </p:nvPr>
        </p:nvSpPr>
        <p:spPr>
          <a:xfrm>
            <a:off x="1210574" y="4528091"/>
            <a:ext cx="9520686" cy="854580"/>
          </a:xfrm>
        </p:spPr>
        <p:txBody>
          <a:bodyPr anchor="t">
            <a:normAutofit/>
          </a:bodyPr>
          <a:lstStyle/>
          <a:p>
            <a:r>
              <a:rPr lang="en-US" dirty="0"/>
              <a:t>© 2025 Ovaska Joonatan – Creative Commons 4.0 (CC BY-SA)</a:t>
            </a:r>
            <a:endParaRPr lang="en-FI" dirty="0"/>
          </a:p>
        </p:txBody>
      </p:sp>
      <p:pic>
        <p:nvPicPr>
          <p:cNvPr id="6" name="Picture 5" descr="Blue text on a black background&#10;&#10;Description automatically generated">
            <a:extLst>
              <a:ext uri="{FF2B5EF4-FFF2-40B4-BE49-F238E27FC236}">
                <a16:creationId xmlns:a16="http://schemas.microsoft.com/office/drawing/2014/main" id="{21A1ADAF-BCDF-66EF-76B2-320DB4601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20" y="5718057"/>
            <a:ext cx="6170232" cy="949816"/>
          </a:xfrm>
          <a:prstGeom prst="rect">
            <a:avLst/>
          </a:prstGeom>
        </p:spPr>
      </p:pic>
    </p:spTree>
    <p:extLst>
      <p:ext uri="{BB962C8B-B14F-4D97-AF65-F5344CB8AC3E}">
        <p14:creationId xmlns:p14="http://schemas.microsoft.com/office/powerpoint/2010/main" val="115355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Salasanat ja tunnistautuminen</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err="1"/>
              <a:t>Mikä</a:t>
            </a:r>
            <a:r>
              <a:rPr lang="en-US" dirty="0"/>
              <a:t> on </a:t>
            </a:r>
            <a:r>
              <a:rPr lang="en-US" dirty="0" err="1"/>
              <a:t>salasana</a:t>
            </a:r>
            <a:r>
              <a:rPr lang="en-US" dirty="0"/>
              <a:t>?</a:t>
            </a:r>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615212"/>
            <a:ext cx="10514802" cy="3311550"/>
          </a:xfrm>
        </p:spPr>
        <p:txBody>
          <a:bodyPr anchor="t">
            <a:normAutofit/>
          </a:bodyPr>
          <a:lstStyle/>
          <a:p>
            <a:r>
              <a:rPr lang="fi-FI" sz="2000" dirty="0"/>
              <a:t>Salasana on keino todentaa käyttäjiä salaisen tiedon avulla. Salasana pidetään salassa niiltä, joille salattavan kohteen käyttö ei ole sallittua. </a:t>
            </a:r>
          </a:p>
          <a:p>
            <a:pPr lvl="1"/>
            <a:r>
              <a:rPr lang="fi-FI" sz="1800" dirty="0"/>
              <a:t>Esimerkiksi sodissa on käytetty salasanoja sallimaan pääsy vartiopaikalle vain tietyille henkilöille. Tässä käytössä Suomen puolustusvoimissa puhutaan tunnussanasta.</a:t>
            </a:r>
          </a:p>
          <a:p>
            <a:r>
              <a:rPr lang="fi-FI" sz="2000" dirty="0"/>
              <a:t>Nykyään salasanoja käytetään suojaamaan esimerkiksi tietokonejärjestelmiä, matkapuhelimia, </a:t>
            </a:r>
            <a:r>
              <a:rPr lang="fi-FI" sz="2000" dirty="0" err="1"/>
              <a:t>TV-vastaanottimen</a:t>
            </a:r>
            <a:r>
              <a:rPr lang="fi-FI" sz="2000" dirty="0"/>
              <a:t> asetuksia, pankkiautomaatteja ja muita henkilökohtaisia asioita. Nimestään huolimatta salasanan ei tarvitse aina olla sana, vaan se voi myös olla kokonainen lause tai pelkistä numeroista koostuva PIN-koodi.</a:t>
            </a:r>
          </a:p>
          <a:p>
            <a:r>
              <a:rPr lang="fi-FI" sz="2000" dirty="0"/>
              <a:t>Salasana pitää vaihtaa jos tiedetään tai epäillään salasanan joutuneen vääriin käsiin. Lisäksi jos samaa salasanaa on käytetty eri paikoissa myös niissä salasana on vaihdettava.</a:t>
            </a:r>
          </a:p>
        </p:txBody>
      </p:sp>
      <p:sp>
        <p:nvSpPr>
          <p:cNvPr id="2" name="TextBox 1">
            <a:extLst>
              <a:ext uri="{FF2B5EF4-FFF2-40B4-BE49-F238E27FC236}">
                <a16:creationId xmlns:a16="http://schemas.microsoft.com/office/drawing/2014/main" id="{467B7184-B413-76D4-7957-D2C353E9E1EA}"/>
              </a:ext>
            </a:extLst>
          </p:cNvPr>
          <p:cNvSpPr txBox="1"/>
          <p:nvPr/>
        </p:nvSpPr>
        <p:spPr>
          <a:xfrm>
            <a:off x="1367261" y="5941139"/>
            <a:ext cx="9736853"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https://fi.wikipedia.org/wiki/Salasana</a:t>
            </a:r>
            <a:r>
              <a:rPr lang="en-US" sz="1400" dirty="0"/>
              <a:t>, </a:t>
            </a:r>
            <a:r>
              <a:rPr lang="en-US" sz="1400" err="1"/>
              <a:t>viitattu</a:t>
            </a:r>
            <a:r>
              <a:rPr lang="en-US" sz="1400" dirty="0"/>
              <a:t> 13.11.2024</a:t>
            </a:r>
            <a:endParaRPr lang="en-FI" sz="1400" dirty="0"/>
          </a:p>
        </p:txBody>
      </p:sp>
    </p:spTree>
    <p:extLst>
      <p:ext uri="{BB962C8B-B14F-4D97-AF65-F5344CB8AC3E}">
        <p14:creationId xmlns:p14="http://schemas.microsoft.com/office/powerpoint/2010/main" val="293893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Salasanat ja tunnistautuminen</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a:t>Kuinka </a:t>
            </a:r>
            <a:r>
              <a:rPr lang="en-US" dirty="0" err="1"/>
              <a:t>valita</a:t>
            </a:r>
            <a:r>
              <a:rPr lang="en-US" dirty="0"/>
              <a:t> </a:t>
            </a:r>
            <a:r>
              <a:rPr lang="en-US" dirty="0" err="1"/>
              <a:t>salasana</a:t>
            </a:r>
            <a:r>
              <a:rPr lang="en-US" dirty="0"/>
              <a:t> stand up </a:t>
            </a:r>
            <a:r>
              <a:rPr lang="en-US" dirty="0">
                <a:sym typeface="Wingdings" panose="05000000000000000000" pitchFamily="2" charset="2"/>
              </a:rPr>
              <a:t></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615212"/>
            <a:ext cx="10514802" cy="3311550"/>
          </a:xfrm>
        </p:spPr>
        <p:txBody>
          <a:bodyPr lIns="91440" tIns="45720" rIns="91440" bIns="45720" anchor="t">
            <a:normAutofit/>
          </a:bodyPr>
          <a:lstStyle/>
          <a:p>
            <a:r>
              <a:rPr lang="fi-FI" sz="2000" dirty="0"/>
              <a:t>Katsotaanpas kuinka me kaikki valitsimme meidän ensimmäisen salasanan</a:t>
            </a:r>
          </a:p>
          <a:p>
            <a:pPr lvl="1"/>
            <a:r>
              <a:rPr lang="fi-FI" sz="1800" dirty="0">
                <a:hlinkClick r:id="rId3"/>
              </a:rPr>
              <a:t>https://www.youtube.com/watch?v=aHaBH4LqGsI</a:t>
            </a:r>
            <a:endParaRPr lang="fi-FI" sz="1800" dirty="0"/>
          </a:p>
          <a:p>
            <a:pPr lvl="2"/>
            <a:r>
              <a:rPr lang="fi-FI" sz="1600" dirty="0"/>
              <a:t>Ensimmäiset n. 4 minuuttia</a:t>
            </a:r>
            <a:endParaRPr lang="fi-FI" sz="1600" dirty="0">
              <a:ea typeface="Calibri"/>
              <a:cs typeface="Calibri"/>
            </a:endParaRPr>
          </a:p>
          <a:p>
            <a:pPr lvl="1"/>
            <a:endParaRPr lang="fi-FI" sz="1800" dirty="0"/>
          </a:p>
        </p:txBody>
      </p:sp>
    </p:spTree>
    <p:extLst>
      <p:ext uri="{BB962C8B-B14F-4D97-AF65-F5344CB8AC3E}">
        <p14:creationId xmlns:p14="http://schemas.microsoft.com/office/powerpoint/2010/main" val="281702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Salasanat ja tunnistautuminen</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err="1"/>
              <a:t>Uhat</a:t>
            </a:r>
            <a:r>
              <a:rPr lang="en-US" dirty="0"/>
              <a:t> ja </a:t>
            </a:r>
            <a:r>
              <a:rPr lang="en-US" dirty="0" err="1"/>
              <a:t>turvallisuusnäkökohdat</a:t>
            </a:r>
            <a:r>
              <a:rPr lang="en-US" dirty="0"/>
              <a:t> – </a:t>
            </a:r>
            <a:r>
              <a:rPr lang="en-US" dirty="0" err="1"/>
              <a:t>Autentikointi</a:t>
            </a:r>
            <a:r>
              <a:rPr lang="en-US" dirty="0"/>
              <a:t> </a:t>
            </a:r>
            <a:r>
              <a:rPr lang="en-US" dirty="0" err="1"/>
              <a:t>uhat</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615212"/>
            <a:ext cx="10514802" cy="3082203"/>
          </a:xfrm>
        </p:spPr>
        <p:txBody>
          <a:bodyPr anchor="t">
            <a:normAutofit/>
          </a:bodyPr>
          <a:lstStyle/>
          <a:p>
            <a:r>
              <a:rPr lang="fi-FI" sz="2000" dirty="0"/>
              <a:t>Hyökkääjä, joka saa haltuunsa jonkun käyttämän tunnistautumisvälineen, voi esiintyä kyseisen henkilönä. Tunnistautumisvälineisiin kohdistuvat uhat voidaan jakaa kolmeen ryhmään:</a:t>
            </a:r>
          </a:p>
          <a:p>
            <a:pPr lvl="1"/>
            <a:r>
              <a:rPr lang="fi-FI" b="1" dirty="0"/>
              <a:t>Jotain, mitä tiedät</a:t>
            </a:r>
            <a:r>
              <a:rPr lang="fi-FI" dirty="0"/>
              <a:t>: Salasana tai PIN-koodi.</a:t>
            </a:r>
          </a:p>
          <a:p>
            <a:pPr lvl="1"/>
            <a:r>
              <a:rPr lang="fi-FI" b="1" dirty="0"/>
              <a:t>Jotain, mitä sinulla on</a:t>
            </a:r>
            <a:r>
              <a:rPr lang="fi-FI" dirty="0"/>
              <a:t>: Älypuhelin tai turvalaite.</a:t>
            </a:r>
          </a:p>
          <a:p>
            <a:pPr lvl="1"/>
            <a:r>
              <a:rPr lang="fi-FI" b="1" dirty="0"/>
              <a:t>Jotain, mitä olet</a:t>
            </a:r>
            <a:r>
              <a:rPr lang="fi-FI" dirty="0"/>
              <a:t>: Sormenjälki tai kasvojentunnistus.</a:t>
            </a:r>
          </a:p>
          <a:p>
            <a:endParaRPr lang="fi-FI" sz="2800" dirty="0"/>
          </a:p>
        </p:txBody>
      </p:sp>
      <p:sp>
        <p:nvSpPr>
          <p:cNvPr id="2" name="TextBox 1">
            <a:extLst>
              <a:ext uri="{FF2B5EF4-FFF2-40B4-BE49-F238E27FC236}">
                <a16:creationId xmlns:a16="http://schemas.microsoft.com/office/drawing/2014/main" id="{38B8B2E0-266E-978A-B2F6-A1794384382E}"/>
              </a:ext>
            </a:extLst>
          </p:cNvPr>
          <p:cNvSpPr txBox="1"/>
          <p:nvPr/>
        </p:nvSpPr>
        <p:spPr>
          <a:xfrm>
            <a:off x="769891" y="5372580"/>
            <a:ext cx="9487957"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https://pages.nist.gov/800-63-3/sp800-63b.html</a:t>
            </a:r>
            <a:r>
              <a:rPr lang="en-US" sz="1400" dirty="0"/>
              <a:t>, </a:t>
            </a:r>
            <a:r>
              <a:rPr lang="en-US" sz="1400" err="1"/>
              <a:t>viitattu</a:t>
            </a:r>
            <a:r>
              <a:rPr lang="en-US" sz="1400" dirty="0"/>
              <a:t> 14.11.2024</a:t>
            </a:r>
            <a:endParaRPr lang="en-FI" sz="1400" dirty="0"/>
          </a:p>
        </p:txBody>
      </p:sp>
    </p:spTree>
    <p:extLst>
      <p:ext uri="{BB962C8B-B14F-4D97-AF65-F5344CB8AC3E}">
        <p14:creationId xmlns:p14="http://schemas.microsoft.com/office/powerpoint/2010/main" val="362321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541156" y="386811"/>
            <a:ext cx="10511286" cy="818927"/>
          </a:xfrm>
        </p:spPr>
        <p:txBody>
          <a:bodyPr>
            <a:normAutofit/>
          </a:bodyPr>
          <a:lstStyle/>
          <a:p>
            <a:r>
              <a:rPr lang="fi-FI" sz="5000" dirty="0"/>
              <a:t>Salasanat ja tunnistautuminen</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1" name="Footer Placeholder 3">
            <a:extLst>
              <a:ext uri="{FF2B5EF4-FFF2-40B4-BE49-F238E27FC236}">
                <a16:creationId xmlns:a16="http://schemas.microsoft.com/office/drawing/2014/main" id="{B6AF763B-7121-AF84-9E02-F09B0E84E34B}"/>
              </a:ext>
            </a:extLst>
          </p:cNvPr>
          <p:cNvSpPr>
            <a:spLocks noGrp="1"/>
          </p:cNvSpPr>
          <p:nvPr>
            <p:ph type="ftr" sz="quarter" idx="11"/>
          </p:nvPr>
        </p:nvSpPr>
        <p:spPr>
          <a:xfrm>
            <a:off x="2292061" y="5926762"/>
            <a:ext cx="5570240" cy="404664"/>
          </a:xfrm>
        </p:spPr>
        <p:txBody>
          <a:bodyPr/>
          <a:lstStyle/>
          <a:p>
            <a:endParaRPr lang="fi-FI" dirty="0"/>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592919" y="1068157"/>
            <a:ext cx="10861320" cy="648072"/>
          </a:xfrm>
        </p:spPr>
        <p:txBody>
          <a:bodyPr>
            <a:normAutofit fontScale="77500" lnSpcReduction="20000"/>
          </a:bodyPr>
          <a:lstStyle/>
          <a:p>
            <a:r>
              <a:rPr lang="en-US" dirty="0" err="1"/>
              <a:t>Uhat</a:t>
            </a:r>
            <a:r>
              <a:rPr lang="en-US" dirty="0"/>
              <a:t> ja </a:t>
            </a:r>
            <a:r>
              <a:rPr lang="en-US" dirty="0" err="1"/>
              <a:t>turvallisuusnäkökohdat</a:t>
            </a:r>
            <a:r>
              <a:rPr lang="en-US" dirty="0"/>
              <a:t> – </a:t>
            </a:r>
            <a:r>
              <a:rPr lang="en-US" dirty="0" err="1"/>
              <a:t>Tyypillisiä</a:t>
            </a:r>
            <a:r>
              <a:rPr lang="en-US" dirty="0"/>
              <a:t> </a:t>
            </a:r>
            <a:r>
              <a:rPr lang="en-US" dirty="0" err="1"/>
              <a:t>uhkia</a:t>
            </a:r>
            <a:r>
              <a:rPr lang="en-US" dirty="0"/>
              <a:t>/</a:t>
            </a:r>
            <a:r>
              <a:rPr lang="en-US" dirty="0" err="1"/>
              <a:t>hyökkäyksiä</a:t>
            </a:r>
            <a:r>
              <a:rPr lang="en-US" dirty="0"/>
              <a:t>, </a:t>
            </a:r>
            <a:r>
              <a:rPr lang="en-US" dirty="0" err="1"/>
              <a:t>joihin</a:t>
            </a:r>
            <a:r>
              <a:rPr lang="en-US" dirty="0"/>
              <a:t> </a:t>
            </a:r>
            <a:r>
              <a:rPr lang="en-US" dirty="0" err="1"/>
              <a:t>voit</a:t>
            </a:r>
            <a:r>
              <a:rPr lang="en-US" dirty="0"/>
              <a:t> </a:t>
            </a:r>
            <a:r>
              <a:rPr lang="en-US" dirty="0" err="1"/>
              <a:t>vaikuttaa</a:t>
            </a:r>
            <a:endParaRPr lang="en-US" dirty="0"/>
          </a:p>
        </p:txBody>
      </p:sp>
      <p:graphicFrame>
        <p:nvGraphicFramePr>
          <p:cNvPr id="5" name="Table 4">
            <a:extLst>
              <a:ext uri="{FF2B5EF4-FFF2-40B4-BE49-F238E27FC236}">
                <a16:creationId xmlns:a16="http://schemas.microsoft.com/office/drawing/2014/main" id="{80FC8183-48E7-62B2-7C75-312139C463CA}"/>
              </a:ext>
            </a:extLst>
          </p:cNvPr>
          <p:cNvGraphicFramePr>
            <a:graphicFrameLocks noGrp="1"/>
          </p:cNvGraphicFramePr>
          <p:nvPr>
            <p:extLst>
              <p:ext uri="{D42A27DB-BD31-4B8C-83A1-F6EECF244321}">
                <p14:modId xmlns:p14="http://schemas.microsoft.com/office/powerpoint/2010/main" val="3020409978"/>
              </p:ext>
            </p:extLst>
          </p:nvPr>
        </p:nvGraphicFramePr>
        <p:xfrm>
          <a:off x="206890" y="1715466"/>
          <a:ext cx="11776668" cy="4727440"/>
        </p:xfrm>
        <a:graphic>
          <a:graphicData uri="http://schemas.openxmlformats.org/drawingml/2006/table">
            <a:tbl>
              <a:tblPr firstRow="1" firstCol="1">
                <a:tableStyleId>{1FECB4D8-DB02-4DC6-A0A2-4F2EBAE1DC90}</a:tableStyleId>
              </a:tblPr>
              <a:tblGrid>
                <a:gridCol w="1817382">
                  <a:extLst>
                    <a:ext uri="{9D8B030D-6E8A-4147-A177-3AD203B41FA5}">
                      <a16:colId xmlns:a16="http://schemas.microsoft.com/office/drawing/2014/main" val="1696853831"/>
                    </a:ext>
                  </a:extLst>
                </a:gridCol>
                <a:gridCol w="3205287">
                  <a:extLst>
                    <a:ext uri="{9D8B030D-6E8A-4147-A177-3AD203B41FA5}">
                      <a16:colId xmlns:a16="http://schemas.microsoft.com/office/drawing/2014/main" val="1440269873"/>
                    </a:ext>
                  </a:extLst>
                </a:gridCol>
                <a:gridCol w="3461200">
                  <a:extLst>
                    <a:ext uri="{9D8B030D-6E8A-4147-A177-3AD203B41FA5}">
                      <a16:colId xmlns:a16="http://schemas.microsoft.com/office/drawing/2014/main" val="2850418933"/>
                    </a:ext>
                  </a:extLst>
                </a:gridCol>
                <a:gridCol w="3292799">
                  <a:extLst>
                    <a:ext uri="{9D8B030D-6E8A-4147-A177-3AD203B41FA5}">
                      <a16:colId xmlns:a16="http://schemas.microsoft.com/office/drawing/2014/main" val="3868683918"/>
                    </a:ext>
                  </a:extLst>
                </a:gridCol>
              </a:tblGrid>
              <a:tr h="123442">
                <a:tc>
                  <a:txBody>
                    <a:bodyPr/>
                    <a:lstStyle/>
                    <a:p>
                      <a:r>
                        <a:rPr lang="fi-FI" sz="1400" b="1"/>
                        <a:t>Hyökkäys/Uhka</a:t>
                      </a:r>
                      <a:endParaRPr lang="fi-FI" sz="1400"/>
                    </a:p>
                  </a:txBody>
                  <a:tcPr marL="30861" marR="30861" marT="15430" marB="15430" anchor="ctr"/>
                </a:tc>
                <a:tc>
                  <a:txBody>
                    <a:bodyPr/>
                    <a:lstStyle/>
                    <a:p>
                      <a:r>
                        <a:rPr lang="fi-FI" sz="1400" b="1" dirty="0"/>
                        <a:t>Selite</a:t>
                      </a:r>
                      <a:endParaRPr lang="fi-FI" sz="1400" dirty="0"/>
                    </a:p>
                  </a:txBody>
                  <a:tcPr marL="30861" marR="30861" marT="15430" marB="15430" anchor="ctr"/>
                </a:tc>
                <a:tc>
                  <a:txBody>
                    <a:bodyPr/>
                    <a:lstStyle/>
                    <a:p>
                      <a:r>
                        <a:rPr lang="fi-FI" sz="1400" b="1" dirty="0"/>
                        <a:t>Esimerkki</a:t>
                      </a:r>
                      <a:endParaRPr lang="fi-FI" sz="1400" dirty="0"/>
                    </a:p>
                  </a:txBody>
                  <a:tcPr marL="30861" marR="30861" marT="15430" marB="15430" anchor="ctr"/>
                </a:tc>
                <a:tc>
                  <a:txBody>
                    <a:bodyPr/>
                    <a:lstStyle/>
                    <a:p>
                      <a:r>
                        <a:rPr lang="fi-FI" sz="1400" b="1" dirty="0"/>
                        <a:t>Lievennysmekanismit</a:t>
                      </a:r>
                      <a:endParaRPr lang="fi-FI" sz="1400" dirty="0"/>
                    </a:p>
                  </a:txBody>
                  <a:tcPr marL="30861" marR="30861" marT="15430" marB="15430" anchor="ctr"/>
                </a:tc>
                <a:extLst>
                  <a:ext uri="{0D108BD9-81ED-4DB2-BD59-A6C34878D82A}">
                    <a16:rowId xmlns:a16="http://schemas.microsoft.com/office/drawing/2014/main" val="681763597"/>
                  </a:ext>
                </a:extLst>
              </a:tr>
              <a:tr h="493769">
                <a:tc>
                  <a:txBody>
                    <a:bodyPr/>
                    <a:lstStyle/>
                    <a:p>
                      <a:r>
                        <a:rPr lang="fi-FI" sz="1400" dirty="0"/>
                        <a:t>Varkaus</a:t>
                      </a:r>
                    </a:p>
                  </a:txBody>
                  <a:tcPr marL="30861" marR="30861" marT="15430" marB="15430" anchor="ctr">
                    <a:lnR w="12700" cap="flat" cmpd="sng" algn="ctr">
                      <a:solidFill>
                        <a:schemeClr val="tx1"/>
                      </a:solidFill>
                      <a:prstDash val="solid"/>
                      <a:round/>
                      <a:headEnd type="none" w="med" len="med"/>
                      <a:tailEnd type="none" w="med" len="med"/>
                    </a:lnR>
                  </a:tcPr>
                </a:tc>
                <a:tc>
                  <a:txBody>
                    <a:bodyPr/>
                    <a:lstStyle/>
                    <a:p>
                      <a:r>
                        <a:rPr lang="fi-FI" sz="1400" dirty="0"/>
                        <a:t>Fyysinen todennuslaite varastetaan</a:t>
                      </a:r>
                    </a:p>
                  </a:txBody>
                  <a:tcPr marL="30861" marR="30861" marT="15430" marB="15430" anchor="ctr">
                    <a:lnL w="12700" cap="flat" cmpd="sng" algn="ctr">
                      <a:solidFill>
                        <a:schemeClr val="tx1"/>
                      </a:solidFill>
                      <a:prstDash val="solid"/>
                      <a:round/>
                      <a:headEnd type="none" w="med" len="med"/>
                      <a:tailEnd type="none" w="med" len="med"/>
                    </a:lnL>
                  </a:tcPr>
                </a:tc>
                <a:tc>
                  <a:txBody>
                    <a:bodyPr/>
                    <a:lstStyle/>
                    <a:p>
                      <a:r>
                        <a:rPr lang="fi-FI" sz="1400" dirty="0"/>
                        <a:t>Todennukseen käytettävä laite (esim. matkapuhelin, tunnistekortti, tms.) varastetaan</a:t>
                      </a:r>
                    </a:p>
                  </a:txBody>
                  <a:tcPr marL="30861" marR="30861" marT="15430" marB="15430" anchor="ctr"/>
                </a:tc>
                <a:tc>
                  <a:txBody>
                    <a:bodyPr/>
                    <a:lstStyle/>
                    <a:p>
                      <a:r>
                        <a:rPr lang="fi-FI" sz="1400" dirty="0"/>
                        <a:t>Käytä monivaiheisia todennustapoja, jotka vaativat muistettavan salaisuuden ja esim. biometrisen tunnisteen</a:t>
                      </a:r>
                    </a:p>
                  </a:txBody>
                  <a:tcPr marL="30861" marR="30861" marT="15430" marB="15430" anchor="ctr"/>
                </a:tc>
                <a:extLst>
                  <a:ext uri="{0D108BD9-81ED-4DB2-BD59-A6C34878D82A}">
                    <a16:rowId xmlns:a16="http://schemas.microsoft.com/office/drawing/2014/main" val="2961852212"/>
                  </a:ext>
                </a:extLst>
              </a:tr>
              <a:tr h="308606">
                <a:tc>
                  <a:txBody>
                    <a:bodyPr/>
                    <a:lstStyle/>
                    <a:p>
                      <a:r>
                        <a:rPr lang="fi-FI" sz="1400" dirty="0"/>
                        <a:t>Kopiointi</a:t>
                      </a:r>
                    </a:p>
                  </a:txBody>
                  <a:tcPr marL="30861" marR="30861" marT="15430" marB="15430" anchor="ctr">
                    <a:lnR w="12700" cap="flat" cmpd="sng" algn="ctr">
                      <a:solidFill>
                        <a:schemeClr val="tx1"/>
                      </a:solidFill>
                      <a:prstDash val="solid"/>
                      <a:round/>
                      <a:headEnd type="none" w="med" len="med"/>
                      <a:tailEnd type="none" w="med" len="med"/>
                    </a:lnR>
                  </a:tcPr>
                </a:tc>
                <a:tc>
                  <a:txBody>
                    <a:bodyPr/>
                    <a:lstStyle/>
                    <a:p>
                      <a:r>
                        <a:rPr lang="fi-FI" sz="1400" dirty="0"/>
                        <a:t>Todennustieto kopioidaan käyttäjän tietämättä tai tietäen</a:t>
                      </a:r>
                    </a:p>
                  </a:txBody>
                  <a:tcPr marL="30861" marR="30861" marT="15430" marB="15430" anchor="ctr">
                    <a:lnL w="12700" cap="flat" cmpd="sng" algn="ctr">
                      <a:solidFill>
                        <a:schemeClr val="tx1"/>
                      </a:solidFill>
                      <a:prstDash val="solid"/>
                      <a:round/>
                      <a:headEnd type="none" w="med" len="med"/>
                      <a:tailEnd type="none" w="med" len="med"/>
                    </a:lnL>
                  </a:tcPr>
                </a:tc>
                <a:tc>
                  <a:txBody>
                    <a:bodyPr/>
                    <a:lstStyle/>
                    <a:p>
                      <a:r>
                        <a:rPr lang="fi-FI" sz="1400" dirty="0"/>
                        <a:t>Paperille tai tiedostoon kirjoitetut salasanat paljastuvat </a:t>
                      </a:r>
                    </a:p>
                  </a:txBody>
                  <a:tcPr marL="30861" marR="30861" marT="15430" marB="15430" anchor="ctr"/>
                </a:tc>
                <a:tc>
                  <a:txBody>
                    <a:bodyPr/>
                    <a:lstStyle/>
                    <a:p>
                      <a:r>
                        <a:rPr lang="fi-FI" sz="1400" dirty="0"/>
                        <a:t>Käytä todennustietoja, joita on vaikea kopioida tai joihin on vaikea päästä käsiksi</a:t>
                      </a:r>
                    </a:p>
                  </a:txBody>
                  <a:tcPr marL="30861" marR="30861" marT="15430" marB="15430" anchor="ctr"/>
                </a:tc>
                <a:extLst>
                  <a:ext uri="{0D108BD9-81ED-4DB2-BD59-A6C34878D82A}">
                    <a16:rowId xmlns:a16="http://schemas.microsoft.com/office/drawing/2014/main" val="1589117219"/>
                  </a:ext>
                </a:extLst>
              </a:tr>
              <a:tr h="401187">
                <a:tc>
                  <a:txBody>
                    <a:bodyPr/>
                    <a:lstStyle/>
                    <a:p>
                      <a:r>
                        <a:rPr lang="fi-FI" sz="1400" dirty="0"/>
                        <a:t>Salakuuntelu, sekä olan yli kurkkiminen</a:t>
                      </a:r>
                    </a:p>
                  </a:txBody>
                  <a:tcPr marL="30861" marR="30861" marT="15430" marB="15430" anchor="ctr">
                    <a:lnR w="12700" cap="flat" cmpd="sng" algn="ctr">
                      <a:solidFill>
                        <a:schemeClr val="tx1"/>
                      </a:solidFill>
                      <a:prstDash val="solid"/>
                      <a:round/>
                      <a:headEnd type="none" w="med" len="med"/>
                      <a:tailEnd type="none" w="med" len="med"/>
                    </a:lnR>
                  </a:tcPr>
                </a:tc>
                <a:tc>
                  <a:txBody>
                    <a:bodyPr/>
                    <a:lstStyle/>
                    <a:p>
                      <a:r>
                        <a:rPr lang="fi-FI" sz="1400" dirty="0"/>
                        <a:t>Todennustiedon salaisuus tai tulos paljastuu hyökkääjälle todennuksen aikana</a:t>
                      </a:r>
                    </a:p>
                  </a:txBody>
                  <a:tcPr marL="30861" marR="30861" marT="15430" marB="15430" anchor="ctr">
                    <a:lnL w="12700" cap="flat" cmpd="sng" algn="ctr">
                      <a:solidFill>
                        <a:schemeClr val="tx1"/>
                      </a:solidFill>
                      <a:prstDash val="solid"/>
                      <a:round/>
                      <a:headEnd type="none" w="med" len="med"/>
                      <a:tailEnd type="none" w="med" len="med"/>
                    </a:lnL>
                  </a:tcPr>
                </a:tc>
                <a:tc>
                  <a:txBody>
                    <a:bodyPr/>
                    <a:lstStyle/>
                    <a:p>
                      <a:r>
                        <a:rPr lang="fi-FI" sz="1400" dirty="0"/>
                        <a:t>Näppäinpainallusten tarkkailu fyysisessä tilassa tai haitallisella ohjelmistolla</a:t>
                      </a:r>
                    </a:p>
                  </a:txBody>
                  <a:tcPr marL="30861" marR="30861" marT="15430" marB="15430" anchor="ctr"/>
                </a:tc>
                <a:tc>
                  <a:txBody>
                    <a:bodyPr/>
                    <a:lstStyle/>
                    <a:p>
                      <a:r>
                        <a:rPr lang="fi-FI" sz="1400" dirty="0"/>
                        <a:t>Käytä suojakalvoa näytölle, varmista tilaturvallisuus, päätelaitteen turvallisuus, vältä epäluotettavia langattomia verkkoja</a:t>
                      </a:r>
                    </a:p>
                  </a:txBody>
                  <a:tcPr marL="30861" marR="30861" marT="15430" marB="15430" anchor="ctr"/>
                </a:tc>
                <a:extLst>
                  <a:ext uri="{0D108BD9-81ED-4DB2-BD59-A6C34878D82A}">
                    <a16:rowId xmlns:a16="http://schemas.microsoft.com/office/drawing/2014/main" val="387574057"/>
                  </a:ext>
                </a:extLst>
              </a:tr>
              <a:tr h="401187">
                <a:tc>
                  <a:txBody>
                    <a:bodyPr/>
                    <a:lstStyle/>
                    <a:p>
                      <a:r>
                        <a:rPr lang="fi-FI" sz="1400" dirty="0"/>
                        <a:t>Kalastelu tai huijaus</a:t>
                      </a:r>
                      <a:br>
                        <a:rPr lang="fi-FI" sz="1400" dirty="0"/>
                      </a:br>
                      <a:r>
                        <a:rPr lang="fi-FI" sz="1400" dirty="0" err="1"/>
                        <a:t>Phishing</a:t>
                      </a:r>
                      <a:r>
                        <a:rPr lang="fi-FI" sz="1400" dirty="0"/>
                        <a:t> ja </a:t>
                      </a:r>
                      <a:r>
                        <a:rPr lang="fi-FI" sz="1400" dirty="0" err="1"/>
                        <a:t>Pharming</a:t>
                      </a:r>
                      <a:endParaRPr lang="fi-FI" sz="1400" dirty="0"/>
                    </a:p>
                  </a:txBody>
                  <a:tcPr marL="30861" marR="30861" marT="15430" marB="15430" anchor="ctr">
                    <a:lnR w="12700" cap="flat" cmpd="sng" algn="ctr">
                      <a:solidFill>
                        <a:schemeClr val="tx1"/>
                      </a:solidFill>
                      <a:prstDash val="solid"/>
                      <a:round/>
                      <a:headEnd type="none" w="med" len="med"/>
                      <a:tailEnd type="none" w="med" len="med"/>
                    </a:lnR>
                  </a:tcPr>
                </a:tc>
                <a:tc>
                  <a:txBody>
                    <a:bodyPr/>
                    <a:lstStyle/>
                    <a:p>
                      <a:r>
                        <a:rPr lang="fi-FI" sz="1400" dirty="0"/>
                        <a:t>Todennustiedon tulos siepataan huijaamalla käyttäjää ajattelemaan, että hän on kirjautumassa oikeaan palveluun</a:t>
                      </a:r>
                    </a:p>
                  </a:txBody>
                  <a:tcPr marL="30861" marR="30861" marT="15430" marB="15430" anchor="ctr">
                    <a:lnL w="12700" cap="flat" cmpd="sng" algn="ctr">
                      <a:solidFill>
                        <a:schemeClr val="tx1"/>
                      </a:solidFill>
                      <a:prstDash val="solid"/>
                      <a:round/>
                      <a:headEnd type="none" w="med" len="med"/>
                      <a:tailEnd type="none" w="med" len="med"/>
                    </a:lnL>
                  </a:tcPr>
                </a:tc>
                <a:tc>
                  <a:txBody>
                    <a:bodyPr/>
                    <a:lstStyle/>
                    <a:p>
                      <a:r>
                        <a:rPr lang="fi-FI" sz="1400" dirty="0"/>
                        <a:t>Salasana paljastuu väärennetylle verkkosivustolle</a:t>
                      </a:r>
                    </a:p>
                  </a:txBody>
                  <a:tcPr marL="30861" marR="30861" marT="15430" marB="15430" anchor="ctr"/>
                </a:tc>
                <a:tc>
                  <a:txBody>
                    <a:bodyPr/>
                    <a:lstStyle/>
                    <a:p>
                      <a:r>
                        <a:rPr lang="fi-FI" sz="1400" dirty="0"/>
                        <a:t>Opi tunnistamaan tyypillisimmät kalasteluun kuuluvat esimerkit, käytä monivaiheista tunnistautumista</a:t>
                      </a:r>
                    </a:p>
                  </a:txBody>
                  <a:tcPr marL="30861" marR="30861" marT="15430" marB="15430" anchor="ctr"/>
                </a:tc>
                <a:extLst>
                  <a:ext uri="{0D108BD9-81ED-4DB2-BD59-A6C34878D82A}">
                    <a16:rowId xmlns:a16="http://schemas.microsoft.com/office/drawing/2014/main" val="2572440894"/>
                  </a:ext>
                </a:extLst>
              </a:tr>
              <a:tr h="401187">
                <a:tc>
                  <a:txBody>
                    <a:bodyPr/>
                    <a:lstStyle/>
                    <a:p>
                      <a:r>
                        <a:rPr lang="fi-FI" sz="1400" dirty="0"/>
                        <a:t>Sosiaalinen manipulointi</a:t>
                      </a:r>
                    </a:p>
                  </a:txBody>
                  <a:tcPr marL="30861" marR="30861" marT="15430" marB="15430" anchor="ctr">
                    <a:lnR w="12700" cap="flat" cmpd="sng" algn="ctr">
                      <a:solidFill>
                        <a:schemeClr val="tx1"/>
                      </a:solidFill>
                      <a:prstDash val="solid"/>
                      <a:round/>
                      <a:headEnd type="none" w="med" len="med"/>
                      <a:tailEnd type="none" w="med" len="med"/>
                    </a:lnR>
                  </a:tcPr>
                </a:tc>
                <a:tc>
                  <a:txBody>
                    <a:bodyPr/>
                    <a:lstStyle/>
                    <a:p>
                      <a:r>
                        <a:rPr lang="fi-FI" sz="1400"/>
                        <a:t>Hyökkääjä luo luottamusta saadakseen käyttäjän paljastamaan salaisuutensa</a:t>
                      </a:r>
                    </a:p>
                  </a:txBody>
                  <a:tcPr marL="30861" marR="30861" marT="15430" marB="15430" anchor="ctr">
                    <a:lnL w="12700" cap="flat" cmpd="sng" algn="ctr">
                      <a:solidFill>
                        <a:schemeClr val="tx1"/>
                      </a:solidFill>
                      <a:prstDash val="solid"/>
                      <a:round/>
                      <a:headEnd type="none" w="med" len="med"/>
                      <a:tailEnd type="none" w="med" len="med"/>
                    </a:lnL>
                  </a:tcPr>
                </a:tc>
                <a:tc>
                  <a:txBody>
                    <a:bodyPr/>
                    <a:lstStyle/>
                    <a:p>
                      <a:r>
                        <a:rPr lang="fi-FI" sz="1400" dirty="0"/>
                        <a:t>Salasana paljastuu kollegalle, joka pyytää sitä pomon puolesta tai puhelimessa tekeytyneenä ylläpitäjäksi</a:t>
                      </a:r>
                    </a:p>
                  </a:txBody>
                  <a:tcPr marL="30861" marR="30861" marT="15430" marB="15430" anchor="ctr"/>
                </a:tc>
                <a:tc>
                  <a:txBody>
                    <a:bodyPr/>
                    <a:lstStyle/>
                    <a:p>
                      <a:r>
                        <a:rPr lang="fi-FI" sz="1400" dirty="0"/>
                        <a:t>Varmista vastapuolen henkilöllisyys, äläkä ikinä paljasta salasanojasi kenellekään</a:t>
                      </a:r>
                    </a:p>
                  </a:txBody>
                  <a:tcPr marL="30861" marR="30861" marT="15430" marB="15430" anchor="ctr"/>
                </a:tc>
                <a:extLst>
                  <a:ext uri="{0D108BD9-81ED-4DB2-BD59-A6C34878D82A}">
                    <a16:rowId xmlns:a16="http://schemas.microsoft.com/office/drawing/2014/main" val="711904192"/>
                  </a:ext>
                </a:extLst>
              </a:tr>
              <a:tr h="401187">
                <a:tc>
                  <a:txBody>
                    <a:bodyPr/>
                    <a:lstStyle/>
                    <a:p>
                      <a:r>
                        <a:rPr lang="fi-FI" sz="1400" dirty="0"/>
                        <a:t>Online-arvailu</a:t>
                      </a:r>
                    </a:p>
                  </a:txBody>
                  <a:tcPr marL="30861" marR="30861" marT="15430" marB="15430" anchor="ctr">
                    <a:lnR w="12700" cap="flat" cmpd="sng" algn="ctr">
                      <a:solidFill>
                        <a:schemeClr val="tx1"/>
                      </a:solidFill>
                      <a:prstDash val="solid"/>
                      <a:round/>
                      <a:headEnd type="none" w="med" len="med"/>
                      <a:tailEnd type="none" w="med" len="med"/>
                    </a:lnR>
                  </a:tcPr>
                </a:tc>
                <a:tc>
                  <a:txBody>
                    <a:bodyPr/>
                    <a:lstStyle/>
                    <a:p>
                      <a:r>
                        <a:rPr lang="fi-FI" sz="1400" dirty="0"/>
                        <a:t>Hyökkääjä yrittää arvata oikean tunnistetiedon tuloksen</a:t>
                      </a:r>
                    </a:p>
                  </a:txBody>
                  <a:tcPr marL="30861" marR="30861" marT="15430" marB="15430" anchor="ctr">
                    <a:lnL w="12700" cap="flat" cmpd="sng" algn="ctr">
                      <a:solidFill>
                        <a:schemeClr val="tx1"/>
                      </a:solidFill>
                      <a:prstDash val="solid"/>
                      <a:round/>
                      <a:headEnd type="none" w="med" len="med"/>
                      <a:tailEnd type="none" w="med" len="med"/>
                    </a:lnL>
                  </a:tcPr>
                </a:tc>
                <a:tc>
                  <a:txBody>
                    <a:bodyPr/>
                    <a:lstStyle/>
                    <a:p>
                      <a:r>
                        <a:rPr lang="fi-FI" sz="1400" dirty="0"/>
                        <a:t>Sanakirjahyökkäykset tai raa’an laskentavoiman hyökkäykset muistettuihin salaisuuksiin</a:t>
                      </a:r>
                    </a:p>
                  </a:txBody>
                  <a:tcPr marL="30861" marR="30861" marT="15430" marB="15430" anchor="ctr"/>
                </a:tc>
                <a:tc>
                  <a:txBody>
                    <a:bodyPr/>
                    <a:lstStyle/>
                    <a:p>
                      <a:r>
                        <a:rPr lang="fi-FI" sz="1400" dirty="0"/>
                        <a:t>Käytä vahvoja yksilöllisiä salasanoja eri palveluihin</a:t>
                      </a:r>
                    </a:p>
                  </a:txBody>
                  <a:tcPr marL="30861" marR="30861" marT="15430" marB="15430" anchor="ctr"/>
                </a:tc>
                <a:extLst>
                  <a:ext uri="{0D108BD9-81ED-4DB2-BD59-A6C34878D82A}">
                    <a16:rowId xmlns:a16="http://schemas.microsoft.com/office/drawing/2014/main" val="1910547199"/>
                  </a:ext>
                </a:extLst>
              </a:tr>
              <a:tr h="401187">
                <a:tc>
                  <a:txBody>
                    <a:bodyPr/>
                    <a:lstStyle/>
                    <a:p>
                      <a:r>
                        <a:rPr lang="fi-FI" sz="1400" dirty="0"/>
                        <a:t>Päätelaitteen saastuminen</a:t>
                      </a:r>
                    </a:p>
                  </a:txBody>
                  <a:tcPr marL="30861" marR="30861" marT="15430" marB="15430" anchor="ctr">
                    <a:lnR w="12700" cap="flat" cmpd="sng" algn="ctr">
                      <a:solidFill>
                        <a:schemeClr val="tx1"/>
                      </a:solidFill>
                      <a:prstDash val="solid"/>
                      <a:round/>
                      <a:headEnd type="none" w="med" len="med"/>
                      <a:tailEnd type="none" w="med" len="med"/>
                    </a:lnR>
                  </a:tcPr>
                </a:tc>
                <a:tc>
                  <a:txBody>
                    <a:bodyPr/>
                    <a:lstStyle/>
                    <a:p>
                      <a:r>
                        <a:rPr lang="fi-FI" sz="1400" dirty="0"/>
                        <a:t>Haittaohjelma käyttää todennustietoja ilman käyttäjän suostumusta</a:t>
                      </a:r>
                    </a:p>
                  </a:txBody>
                  <a:tcPr marL="30861" marR="30861" marT="15430" marB="15430" anchor="ctr">
                    <a:lnL w="12700" cap="flat" cmpd="sng" algn="ctr">
                      <a:solidFill>
                        <a:schemeClr val="tx1"/>
                      </a:solidFill>
                      <a:prstDash val="solid"/>
                      <a:round/>
                      <a:headEnd type="none" w="med" len="med"/>
                      <a:tailEnd type="none" w="med" len="med"/>
                    </a:lnL>
                  </a:tcPr>
                </a:tc>
                <a:tc>
                  <a:txBody>
                    <a:bodyPr/>
                    <a:lstStyle/>
                    <a:p>
                      <a:r>
                        <a:rPr lang="fi-FI" sz="1400" dirty="0"/>
                        <a:t>Haittaohjelma käyttää tai lähettää todennustietoja etähyökkääjille</a:t>
                      </a:r>
                    </a:p>
                  </a:txBody>
                  <a:tcPr marL="30861" marR="30861" marT="15430" marB="15430" anchor="ctr"/>
                </a:tc>
                <a:tc>
                  <a:txBody>
                    <a:bodyPr/>
                    <a:lstStyle/>
                    <a:p>
                      <a:r>
                        <a:rPr lang="fi-FI" sz="1400" dirty="0"/>
                        <a:t>Käytä laitteistotodennuksia, jotka vaativat fyysisen todennuksen, käytä ajantasaista virustorjuntaohjelmistoa</a:t>
                      </a:r>
                    </a:p>
                  </a:txBody>
                  <a:tcPr marL="30861" marR="30861" marT="15430" marB="15430" anchor="ctr"/>
                </a:tc>
                <a:extLst>
                  <a:ext uri="{0D108BD9-81ED-4DB2-BD59-A6C34878D82A}">
                    <a16:rowId xmlns:a16="http://schemas.microsoft.com/office/drawing/2014/main" val="3445915483"/>
                  </a:ext>
                </a:extLst>
              </a:tr>
            </a:tbl>
          </a:graphicData>
        </a:graphic>
      </p:graphicFrame>
    </p:spTree>
    <p:extLst>
      <p:ext uri="{BB962C8B-B14F-4D97-AF65-F5344CB8AC3E}">
        <p14:creationId xmlns:p14="http://schemas.microsoft.com/office/powerpoint/2010/main" val="385645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548447"/>
            <a:ext cx="10511286" cy="818927"/>
          </a:xfrm>
        </p:spPr>
        <p:txBody>
          <a:bodyPr>
            <a:normAutofit/>
          </a:bodyPr>
          <a:lstStyle/>
          <a:p>
            <a:r>
              <a:rPr lang="fi-FI" sz="5000" dirty="0"/>
              <a:t>Salasanat ja tunnistautuminen</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357262"/>
            <a:ext cx="10511286" cy="648072"/>
          </a:xfrm>
        </p:spPr>
        <p:txBody>
          <a:bodyPr/>
          <a:lstStyle/>
          <a:p>
            <a:r>
              <a:rPr lang="en-US" dirty="0"/>
              <a:t>Aika </a:t>
            </a:r>
            <a:r>
              <a:rPr lang="en-US" dirty="0" err="1"/>
              <a:t>salasanan</a:t>
            </a:r>
            <a:r>
              <a:rPr lang="en-US" dirty="0"/>
              <a:t> </a:t>
            </a:r>
            <a:r>
              <a:rPr lang="en-US" dirty="0" err="1"/>
              <a:t>murtamiseen</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49" y="2338121"/>
            <a:ext cx="2851283" cy="3082203"/>
          </a:xfrm>
        </p:spPr>
        <p:txBody>
          <a:bodyPr lIns="91440" tIns="45720" rIns="91440" bIns="45720" anchor="t">
            <a:normAutofit fontScale="70000" lnSpcReduction="20000"/>
          </a:bodyPr>
          <a:lstStyle/>
          <a:p>
            <a:r>
              <a:rPr lang="fi-FI" sz="2800" dirty="0"/>
              <a:t>Oletetaan, että hyökkääjä on ammattilainen ja hänellä on asiaan sopivan tehokas tietokone ja puolustautumiseen on käytetty asianmukaista salasanan turvaamistekniikkaa.</a:t>
            </a:r>
          </a:p>
          <a:p>
            <a:r>
              <a:rPr lang="fi-FI" sz="2800" dirty="0"/>
              <a:t>Taulukko kuvaa raa’an voiman hyökkäyksiä salasanoja vastaan</a:t>
            </a:r>
          </a:p>
        </p:txBody>
      </p:sp>
      <p:sp>
        <p:nvSpPr>
          <p:cNvPr id="2" name="TextBox 1">
            <a:extLst>
              <a:ext uri="{FF2B5EF4-FFF2-40B4-BE49-F238E27FC236}">
                <a16:creationId xmlns:a16="http://schemas.microsoft.com/office/drawing/2014/main" id="{A200FD19-1B89-34EE-BEF9-9C77FD94D97F}"/>
              </a:ext>
            </a:extLst>
          </p:cNvPr>
          <p:cNvSpPr txBox="1"/>
          <p:nvPr/>
        </p:nvSpPr>
        <p:spPr>
          <a:xfrm>
            <a:off x="324511" y="6202763"/>
            <a:ext cx="10958840" cy="646331"/>
          </a:xfrm>
          <a:prstGeom prst="rect">
            <a:avLst/>
          </a:prstGeom>
          <a:noFill/>
        </p:spPr>
        <p:txBody>
          <a:bodyPr wrap="square" rtlCol="0">
            <a:spAutoFit/>
          </a:bodyPr>
          <a:lstStyle/>
          <a:p>
            <a:r>
              <a:rPr lang="en-GB" dirty="0"/>
              <a:t>Lähde: </a:t>
            </a:r>
            <a:r>
              <a:rPr lang="en-GB" dirty="0">
                <a:hlinkClick r:id="rId2"/>
              </a:rPr>
              <a:t>https://www.hivesystems.com/password</a:t>
            </a:r>
            <a:endParaRPr lang="en-GB" dirty="0"/>
          </a:p>
          <a:p>
            <a:endParaRPr lang="en-FI" dirty="0"/>
          </a:p>
        </p:txBody>
      </p:sp>
      <p:pic>
        <p:nvPicPr>
          <p:cNvPr id="7" name="Picture 6" descr="A screen shot of a computer screen&#10;&#10;AI-generated content may be incorrect.">
            <a:extLst>
              <a:ext uri="{FF2B5EF4-FFF2-40B4-BE49-F238E27FC236}">
                <a16:creationId xmlns:a16="http://schemas.microsoft.com/office/drawing/2014/main" id="{354A1EC4-5C80-9D58-FFA4-93FF8C5AD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912" y="2005333"/>
            <a:ext cx="8197029" cy="4304219"/>
          </a:xfrm>
          <a:prstGeom prst="rect">
            <a:avLst/>
          </a:prstGeom>
        </p:spPr>
      </p:pic>
    </p:spTree>
    <p:extLst>
      <p:ext uri="{BB962C8B-B14F-4D97-AF65-F5344CB8AC3E}">
        <p14:creationId xmlns:p14="http://schemas.microsoft.com/office/powerpoint/2010/main" val="231483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621974" y="536902"/>
            <a:ext cx="10511286" cy="818927"/>
          </a:xfrm>
        </p:spPr>
        <p:txBody>
          <a:bodyPr>
            <a:normAutofit/>
          </a:bodyPr>
          <a:lstStyle/>
          <a:p>
            <a:r>
              <a:rPr lang="fi-FI" sz="5000" dirty="0"/>
              <a:t>Salasanat ja tunnistautuminen</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207171"/>
            <a:ext cx="10511286" cy="648072"/>
          </a:xfrm>
        </p:spPr>
        <p:txBody>
          <a:bodyPr/>
          <a:lstStyle/>
          <a:p>
            <a:r>
              <a:rPr lang="en-US" dirty="0" err="1"/>
              <a:t>Hyvien</a:t>
            </a:r>
            <a:r>
              <a:rPr lang="en-US" dirty="0"/>
              <a:t> </a:t>
            </a:r>
            <a:r>
              <a:rPr lang="en-US" dirty="0" err="1"/>
              <a:t>salasanojen</a:t>
            </a:r>
            <a:r>
              <a:rPr lang="en-US" dirty="0"/>
              <a:t> </a:t>
            </a:r>
            <a:r>
              <a:rPr lang="en-US" dirty="0" err="1"/>
              <a:t>periaatteet</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003303"/>
            <a:ext cx="10514802" cy="3311550"/>
          </a:xfrm>
        </p:spPr>
        <p:txBody>
          <a:bodyPr lIns="91440" tIns="45720" rIns="91440" bIns="45720" anchor="t">
            <a:normAutofit lnSpcReduction="10000"/>
          </a:bodyPr>
          <a:lstStyle/>
          <a:p>
            <a:r>
              <a:rPr lang="fi-FI" sz="2000" b="1" dirty="0"/>
              <a:t>Luo vahvoja salasanoja</a:t>
            </a:r>
            <a:r>
              <a:rPr lang="fi-FI" sz="2000" dirty="0"/>
              <a:t>: Käytä yhdistelmää sanoja, numeroita, symboleja sekä isoja ja pieniä kirjaimia.</a:t>
            </a:r>
          </a:p>
          <a:p>
            <a:r>
              <a:rPr lang="fi-FI" sz="2000" b="1" dirty="0"/>
              <a:t>Vältä helposti arvattavia salasanoja</a:t>
            </a:r>
            <a:r>
              <a:rPr lang="fi-FI" sz="2000" dirty="0"/>
              <a:t>: Älä käytä esimerkiksi "</a:t>
            </a:r>
            <a:r>
              <a:rPr lang="fi-FI" sz="2000" dirty="0" err="1"/>
              <a:t>password</a:t>
            </a:r>
            <a:r>
              <a:rPr lang="fi-FI" sz="2000" dirty="0"/>
              <a:t>" tai "123456".</a:t>
            </a:r>
            <a:endParaRPr lang="fi-FI" sz="2000">
              <a:ea typeface="Calibri"/>
              <a:cs typeface="Calibri"/>
            </a:endParaRPr>
          </a:p>
          <a:p>
            <a:r>
              <a:rPr lang="fi-FI" sz="2000" b="1" dirty="0"/>
              <a:t>Älä käytä henkilökohtaisia tietoja</a:t>
            </a:r>
            <a:r>
              <a:rPr lang="fi-FI" sz="2000" dirty="0"/>
              <a:t>: Syntymäpäivät, puhelinnumerot ja perheenjäsenten nimet eivät ole hyviä salasanoja.</a:t>
            </a:r>
            <a:endParaRPr lang="fi-FI" sz="2000">
              <a:ea typeface="Calibri"/>
              <a:cs typeface="Calibri"/>
            </a:endParaRPr>
          </a:p>
          <a:p>
            <a:r>
              <a:rPr lang="fi-FI" sz="2000" b="1" dirty="0"/>
              <a:t>Käytä pitkiä salasanoja</a:t>
            </a:r>
            <a:r>
              <a:rPr lang="fi-FI" sz="2000" dirty="0"/>
              <a:t>: Pituus on tärkeämpää kuin monimutkaisuus. </a:t>
            </a:r>
          </a:p>
          <a:p>
            <a:r>
              <a:rPr lang="fi-FI" sz="2000" b="1" dirty="0"/>
              <a:t>Älä käytä samaa salasanaa useissa paikoissa</a:t>
            </a:r>
            <a:r>
              <a:rPr lang="fi-FI" sz="2000" dirty="0"/>
              <a:t>: Erityisesti älä käytä sähköpostisi salasanaa muilla sivustoilla. </a:t>
            </a:r>
          </a:p>
          <a:p>
            <a:r>
              <a:rPr lang="fi-FI" sz="2000" b="1" dirty="0"/>
              <a:t>Käytä salasanan hallintaohjelmaa</a:t>
            </a:r>
            <a:r>
              <a:rPr lang="fi-FI" sz="2000" dirty="0"/>
              <a:t>: Ohjelmat kuten </a:t>
            </a:r>
            <a:r>
              <a:rPr lang="fi-FI" sz="2000" dirty="0" err="1"/>
              <a:t>LastPass</a:t>
            </a:r>
            <a:r>
              <a:rPr lang="fi-FI" sz="2000" dirty="0"/>
              <a:t>, </a:t>
            </a:r>
            <a:r>
              <a:rPr lang="fi-FI" sz="2000" dirty="0" err="1"/>
              <a:t>DashLane</a:t>
            </a:r>
            <a:r>
              <a:rPr lang="fi-FI" sz="2000" dirty="0"/>
              <a:t> ja 1Password voivat auttaa hallitsemaan salasanoja turvallisesti.</a:t>
            </a:r>
            <a:endParaRPr lang="fi-FI" sz="2000" dirty="0">
              <a:ea typeface="Calibri"/>
              <a:cs typeface="Calibri"/>
            </a:endParaRPr>
          </a:p>
        </p:txBody>
      </p:sp>
      <p:sp>
        <p:nvSpPr>
          <p:cNvPr id="2" name="TextBox 1">
            <a:extLst>
              <a:ext uri="{FF2B5EF4-FFF2-40B4-BE49-F238E27FC236}">
                <a16:creationId xmlns:a16="http://schemas.microsoft.com/office/drawing/2014/main" id="{467B7184-B413-76D4-7957-D2C353E9E1EA}"/>
              </a:ext>
            </a:extLst>
          </p:cNvPr>
          <p:cNvSpPr txBox="1"/>
          <p:nvPr/>
        </p:nvSpPr>
        <p:spPr>
          <a:xfrm>
            <a:off x="766897" y="5421593"/>
            <a:ext cx="9736853" cy="307777"/>
          </a:xfrm>
          <a:prstGeom prst="rect">
            <a:avLst/>
          </a:prstGeom>
          <a:noFill/>
        </p:spPr>
        <p:txBody>
          <a:bodyPr wrap="square" lIns="91440" tIns="45720" rIns="91440" bIns="45720" rtlCol="0" anchor="t">
            <a:spAutoFit/>
          </a:bodyPr>
          <a:lstStyle/>
          <a:p>
            <a:r>
              <a:rPr lang="en-US" sz="1400" dirty="0"/>
              <a:t>Lähde: </a:t>
            </a:r>
            <a:r>
              <a:rPr lang="fi-FI" sz="1400" dirty="0">
                <a:hlinkClick r:id="rId3"/>
              </a:rPr>
              <a:t>https://krebsonsecurity.com/password-dos-and-donts/</a:t>
            </a:r>
            <a:r>
              <a:rPr lang="en-US" sz="1400" dirty="0"/>
              <a:t>, </a:t>
            </a:r>
            <a:r>
              <a:rPr lang="en-US" sz="1400" err="1"/>
              <a:t>viitattu</a:t>
            </a:r>
            <a:r>
              <a:rPr lang="en-US" sz="1400" dirty="0"/>
              <a:t> 13.11.2024</a:t>
            </a:r>
            <a:endParaRPr lang="en-FI" sz="1400" dirty="0"/>
          </a:p>
        </p:txBody>
      </p:sp>
    </p:spTree>
    <p:extLst>
      <p:ext uri="{BB962C8B-B14F-4D97-AF65-F5344CB8AC3E}">
        <p14:creationId xmlns:p14="http://schemas.microsoft.com/office/powerpoint/2010/main" val="369570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Salasanat ja tunnistautuminen</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err="1"/>
              <a:t>Pohdittavaksi</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615212"/>
            <a:ext cx="10514802" cy="3082203"/>
          </a:xfrm>
        </p:spPr>
        <p:txBody>
          <a:bodyPr anchor="t">
            <a:normAutofit fontScale="77500" lnSpcReduction="20000"/>
          </a:bodyPr>
          <a:lstStyle/>
          <a:p>
            <a:r>
              <a:rPr lang="fi-FI" sz="2800" dirty="0"/>
              <a:t>Millainen olisi hyvä salasana?</a:t>
            </a:r>
          </a:p>
          <a:p>
            <a:r>
              <a:rPr lang="fi-FI" sz="2800" dirty="0"/>
              <a:t>Kuinka moneen palveluun pystyy pääsemään käsiksi, jos pääpalautussähköpostisiisi päästäisiin käsiksi?</a:t>
            </a:r>
          </a:p>
          <a:p>
            <a:r>
              <a:rPr lang="fi-FI" sz="2800" dirty="0"/>
              <a:t>Miksi haluat käyttää erillisiä sähköpostitilejä ja salasanoja henkilökohtaisiin ja työasioihin?</a:t>
            </a:r>
          </a:p>
          <a:p>
            <a:pPr lvl="1"/>
            <a:r>
              <a:rPr lang="fi-FI" sz="2600" dirty="0"/>
              <a:t>Hyökkääjän kannalta työntekijä sinä saattaa olla mielenkiintoisempi kohde, kuin siviili sinä</a:t>
            </a:r>
          </a:p>
          <a:p>
            <a:r>
              <a:rPr lang="fi-FI" sz="2800" dirty="0"/>
              <a:t>Voitko lisätä monivaiheista tunnistautumista tärkeisiin palveluihin?</a:t>
            </a:r>
          </a:p>
          <a:p>
            <a:r>
              <a:rPr lang="fi-FI" sz="2800" dirty="0"/>
              <a:t>Oletko harkinnut erillisen roskapostin perustamista tai käyttänyt väliaikaisia sähköpostipalveluita?</a:t>
            </a:r>
          </a:p>
          <a:p>
            <a:endParaRPr lang="fi-FI" sz="2800" dirty="0"/>
          </a:p>
        </p:txBody>
      </p:sp>
    </p:spTree>
    <p:extLst>
      <p:ext uri="{BB962C8B-B14F-4D97-AF65-F5344CB8AC3E}">
        <p14:creationId xmlns:p14="http://schemas.microsoft.com/office/powerpoint/2010/main" val="219365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467629"/>
            <a:ext cx="10511286" cy="818927"/>
          </a:xfrm>
        </p:spPr>
        <p:txBody>
          <a:bodyPr>
            <a:normAutofit/>
          </a:bodyPr>
          <a:lstStyle/>
          <a:p>
            <a:r>
              <a:rPr lang="fi-FI" sz="5000" dirty="0"/>
              <a:t>Salasanat ja tunnistautuminen</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276444"/>
            <a:ext cx="10511286" cy="648072"/>
          </a:xfrm>
        </p:spPr>
        <p:txBody>
          <a:bodyPr>
            <a:normAutofit/>
          </a:bodyPr>
          <a:lstStyle/>
          <a:p>
            <a:r>
              <a:rPr lang="en-US" dirty="0" err="1"/>
              <a:t>Esimerkki</a:t>
            </a:r>
            <a:r>
              <a:rPr lang="en-US" dirty="0"/>
              <a:t> </a:t>
            </a:r>
            <a:r>
              <a:rPr lang="en-US" dirty="0" err="1"/>
              <a:t>tapaus</a:t>
            </a:r>
            <a:r>
              <a:rPr lang="en-US" dirty="0"/>
              <a:t> – </a:t>
            </a:r>
            <a:r>
              <a:rPr lang="en-US" dirty="0" err="1"/>
              <a:t>Kuvitteellinen</a:t>
            </a:r>
            <a:r>
              <a:rPr lang="en-US" dirty="0"/>
              <a:t> </a:t>
            </a:r>
            <a:r>
              <a:rPr lang="en-US" dirty="0" err="1"/>
              <a:t>sosiaalityöntekijä</a:t>
            </a:r>
            <a:r>
              <a:rPr lang="en-US" dirty="0"/>
              <a:t> Anna</a:t>
            </a:r>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1945576"/>
            <a:ext cx="10514802" cy="4006068"/>
          </a:xfrm>
        </p:spPr>
        <p:txBody>
          <a:bodyPr anchor="t">
            <a:normAutofit fontScale="85000" lnSpcReduction="20000"/>
          </a:bodyPr>
          <a:lstStyle/>
          <a:p>
            <a:r>
              <a:rPr lang="fi-FI" sz="2000" b="1" dirty="0"/>
              <a:t>Salasanat:</a:t>
            </a:r>
          </a:p>
          <a:p>
            <a:pPr lvl="1"/>
            <a:r>
              <a:rPr lang="fi-FI" sz="1800" b="1" dirty="0"/>
              <a:t>Vahvat salasanat</a:t>
            </a:r>
            <a:r>
              <a:rPr lang="fi-FI" sz="1800" dirty="0"/>
              <a:t>: Anna käyttää vahvoja ja uniikkeja salasanoja kaikissa työympäristön järjestelmissä, kuten asiakastietojärjestelmässä ja sähköpostissa. Hän käyttää salasanan hallintaohjelmaa, joka auttaa häntä luomaan ja hallitsemaan monimutkaisia salasanoja.</a:t>
            </a:r>
          </a:p>
          <a:p>
            <a:pPr lvl="1"/>
            <a:r>
              <a:rPr lang="fi-FI" sz="1800" b="1" dirty="0"/>
              <a:t>Säännöllinen vaihtaminen</a:t>
            </a:r>
            <a:r>
              <a:rPr lang="fi-FI" sz="1800" dirty="0"/>
              <a:t>: Anna vaihtaa salasanansa säännöllisesti ja varmistaa, että ne eivät ole helposti arvattavissa.</a:t>
            </a:r>
          </a:p>
          <a:p>
            <a:r>
              <a:rPr lang="fi-FI" sz="2000" b="1" dirty="0"/>
              <a:t>Tunnistautuminen:</a:t>
            </a:r>
          </a:p>
          <a:p>
            <a:pPr lvl="1"/>
            <a:r>
              <a:rPr lang="fi-FI" sz="1800" b="1" dirty="0"/>
              <a:t>Kaksivaiheinen tunnistautuminen (2FA)</a:t>
            </a:r>
            <a:r>
              <a:rPr lang="fi-FI" sz="1800" dirty="0"/>
              <a:t>: Anna on ottanut käyttöön kaksivaiheisen tunnistautumisen kaikissa mahdollisissa järjestelmissä. Tämä tarkoittaa, että kirjautuessaan hän käyttää sekä salasanaa että toista tunnistautumismenetelmää, kuten tekstiviestillä saatavaa koodia tai autentikointisovellusta.</a:t>
            </a:r>
          </a:p>
          <a:p>
            <a:pPr lvl="1"/>
            <a:r>
              <a:rPr lang="fi-FI" sz="1800" b="1" dirty="0"/>
              <a:t>Henkilökohtainen ja työelämän erottaminen</a:t>
            </a:r>
            <a:r>
              <a:rPr lang="fi-FI" sz="1800" dirty="0"/>
              <a:t>: Anna käyttää eri tunnistautumistapoja henkilökohtaisiin ja työasioihin, mikä vähentää riskiä, että henkilökohtaiset tietonsa vaarantuvat työpaikan tietomurron yhteydessä.</a:t>
            </a:r>
          </a:p>
          <a:p>
            <a:r>
              <a:rPr lang="fi-FI" sz="2000" b="1" dirty="0"/>
              <a:t>Pääsynhallinta:</a:t>
            </a:r>
          </a:p>
          <a:p>
            <a:pPr lvl="1"/>
            <a:r>
              <a:rPr lang="fi-FI" sz="1800" b="1" dirty="0"/>
              <a:t>Roolipohjainen pääsynhallinta</a:t>
            </a:r>
            <a:r>
              <a:rPr lang="fi-FI" sz="1800" dirty="0"/>
              <a:t>: Annalla on pääsy vain niihin tietoihin ja järjestelmiin, joita hän tarvitsee työtehtäviensä suorittamiseen. Tämä vähentää riskiä, että arkaluontoiset tiedot joutuvat vääriin käsiin.</a:t>
            </a:r>
          </a:p>
          <a:p>
            <a:pPr lvl="1"/>
            <a:r>
              <a:rPr lang="fi-FI" sz="1800" b="1" dirty="0"/>
              <a:t>Säännöllinen tarkistus</a:t>
            </a:r>
            <a:r>
              <a:rPr lang="fi-FI" sz="1800" dirty="0"/>
              <a:t>: Anna ja hänen tiiminsä tarkistavat säännöllisesti, kenellä on pääsy eri järjestelmiin ja tietoihin, ja päivittävät käyttöoikeuksia tarpeen mukaan.</a:t>
            </a:r>
          </a:p>
          <a:p>
            <a:pPr lvl="1"/>
            <a:r>
              <a:rPr lang="fi-FI" sz="1800" b="1" dirty="0"/>
              <a:t>Tietoturvakoulutus</a:t>
            </a:r>
            <a:r>
              <a:rPr lang="fi-FI" sz="1800" dirty="0"/>
              <a:t>: Anna osallistuu säännöllisesti tietoturvakoulutuksiin, joissa käsitellään ajankohtaisia uhkia ja parhaita käytänteitä tietoturvan ylläpitämiseksi.</a:t>
            </a:r>
          </a:p>
          <a:p>
            <a:endParaRPr lang="fi-FI" sz="2800" dirty="0"/>
          </a:p>
        </p:txBody>
      </p:sp>
    </p:spTree>
    <p:extLst>
      <p:ext uri="{BB962C8B-B14F-4D97-AF65-F5344CB8AC3E}">
        <p14:creationId xmlns:p14="http://schemas.microsoft.com/office/powerpoint/2010/main" val="185245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Biometrinen </a:t>
            </a:r>
            <a:r>
              <a:rPr lang="fi-FI" sz="5000" dirty="0" err="1"/>
              <a:t>tunnistauminen</a:t>
            </a:r>
            <a:endParaRPr lang="fi-FI" sz="5000" dirty="0"/>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err="1"/>
              <a:t>Vaikuttavat</a:t>
            </a:r>
            <a:r>
              <a:rPr lang="en-US" dirty="0"/>
              <a:t> </a:t>
            </a:r>
            <a:r>
              <a:rPr lang="en-US" dirty="0" err="1"/>
              <a:t>operaatiot</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615212"/>
            <a:ext cx="10514802" cy="3082203"/>
          </a:xfrm>
        </p:spPr>
        <p:txBody>
          <a:bodyPr lIns="91440" tIns="45720" rIns="91440" bIns="45720" anchor="t">
            <a:normAutofit/>
          </a:bodyPr>
          <a:lstStyle/>
          <a:p>
            <a:r>
              <a:rPr lang="fi-FI" sz="1800" dirty="0"/>
              <a:t>Biometrisiä tunnistautumisia käytetään monissa laitteissa ja pääsynhallinnan elementteinä, joko osana monivaiheista tunnistautumista tai vaihtoehtoiseen tunnistautumiseen.</a:t>
            </a:r>
            <a:endParaRPr lang="fi-FI" sz="1800" dirty="0">
              <a:ea typeface="Calibri"/>
              <a:cs typeface="Calibri"/>
            </a:endParaRPr>
          </a:p>
          <a:p>
            <a:r>
              <a:rPr lang="fi-FI" sz="1800" dirty="0"/>
              <a:t>Potilas-/asiakastyössä olisi hyvä muistuttaa, myös jos biometrisille tunnisteille tulee muutoksia: Sormenjälki, kasvojentunnistus, </a:t>
            </a:r>
            <a:r>
              <a:rPr lang="fi-FI" sz="1800" dirty="0" err="1"/>
              <a:t>iris-</a:t>
            </a:r>
            <a:r>
              <a:rPr lang="fi-FI" sz="1800" dirty="0"/>
              <a:t> ja verkkokalvontunnistus, äänentunnistus.</a:t>
            </a:r>
          </a:p>
          <a:p>
            <a:pPr lvl="1"/>
            <a:r>
              <a:rPr lang="fi-FI" sz="1600" dirty="0">
                <a:ea typeface="Calibri"/>
                <a:cs typeface="Calibri"/>
              </a:rPr>
              <a:t>Esim. leikkausoperaatio</a:t>
            </a:r>
          </a:p>
          <a:p>
            <a:endParaRPr lang="fi-FI" sz="2800" dirty="0"/>
          </a:p>
        </p:txBody>
      </p:sp>
    </p:spTree>
    <p:extLst>
      <p:ext uri="{BB962C8B-B14F-4D97-AF65-F5344CB8AC3E}">
        <p14:creationId xmlns:p14="http://schemas.microsoft.com/office/powerpoint/2010/main" val="221738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EE91B-DD3E-8696-0E1C-4CF09C2F140C}"/>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C068EA7-065C-88AB-14C7-AC2FA01D380C}"/>
              </a:ext>
            </a:extLst>
          </p:cNvPr>
          <p:cNvSpPr>
            <a:spLocks noGrp="1"/>
          </p:cNvSpPr>
          <p:nvPr>
            <p:ph type="title"/>
          </p:nvPr>
        </p:nvSpPr>
        <p:spPr>
          <a:xfrm>
            <a:off x="877149" y="1097081"/>
            <a:ext cx="7040952"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28FE0216-863A-B22E-8143-26D3CB383C41}"/>
              </a:ext>
            </a:extLst>
          </p:cNvPr>
          <p:cNvSpPr>
            <a:spLocks noGrp="1"/>
          </p:cNvSpPr>
          <p:nvPr>
            <p:ph type="subTitle" idx="1"/>
          </p:nvPr>
        </p:nvSpPr>
        <p:spPr>
          <a:xfrm>
            <a:off x="877149" y="2921553"/>
            <a:ext cx="5841152" cy="648072"/>
          </a:xfrm>
        </p:spPr>
        <p:txBody>
          <a:bodyPr>
            <a:normAutofit/>
          </a:bodyPr>
          <a:lstStyle/>
          <a:p>
            <a:r>
              <a:rPr lang="en-US" dirty="0"/>
              <a:t>05C – </a:t>
            </a:r>
            <a:r>
              <a:rPr lang="en-US" dirty="0" err="1"/>
              <a:t>Tilaturvallisuus</a:t>
            </a:r>
            <a:endParaRPr lang="en-US" dirty="0"/>
          </a:p>
        </p:txBody>
      </p:sp>
      <p:sp>
        <p:nvSpPr>
          <p:cNvPr id="15" name="Text Placeholder 3">
            <a:extLst>
              <a:ext uri="{FF2B5EF4-FFF2-40B4-BE49-F238E27FC236}">
                <a16:creationId xmlns:a16="http://schemas.microsoft.com/office/drawing/2014/main" id="{3EE9808E-21BF-A945-35C1-3F5769214E50}"/>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126138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D92B3-2C3D-28E6-147F-4917076E221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3C40047-EE21-F48B-1781-7EDDF1993DEF}"/>
              </a:ext>
            </a:extLst>
          </p:cNvPr>
          <p:cNvSpPr>
            <a:spLocks noGrp="1"/>
          </p:cNvSpPr>
          <p:nvPr>
            <p:ph type="title"/>
          </p:nvPr>
        </p:nvSpPr>
        <p:spPr>
          <a:xfrm>
            <a:off x="877148" y="1097081"/>
            <a:ext cx="7171581"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6A818F4C-3A22-2483-D283-F8C1367BABBD}"/>
              </a:ext>
            </a:extLst>
          </p:cNvPr>
          <p:cNvSpPr>
            <a:spLocks noGrp="1"/>
          </p:cNvSpPr>
          <p:nvPr>
            <p:ph type="subTitle" idx="1"/>
          </p:nvPr>
        </p:nvSpPr>
        <p:spPr>
          <a:xfrm>
            <a:off x="877149" y="2921553"/>
            <a:ext cx="5841152" cy="648072"/>
          </a:xfrm>
        </p:spPr>
        <p:txBody>
          <a:bodyPr>
            <a:normAutofit/>
          </a:bodyPr>
          <a:lstStyle/>
          <a:p>
            <a:r>
              <a:rPr lang="en-US" dirty="0"/>
              <a:t>05A – </a:t>
            </a:r>
            <a:r>
              <a:rPr lang="en-US" dirty="0" err="1"/>
              <a:t>Pääsynhallinta</a:t>
            </a:r>
            <a:endParaRPr lang="en-US" dirty="0"/>
          </a:p>
        </p:txBody>
      </p:sp>
      <p:sp>
        <p:nvSpPr>
          <p:cNvPr id="15" name="Text Placeholder 3">
            <a:extLst>
              <a:ext uri="{FF2B5EF4-FFF2-40B4-BE49-F238E27FC236}">
                <a16:creationId xmlns:a16="http://schemas.microsoft.com/office/drawing/2014/main" id="{096B8750-0728-B9E3-FC0A-C0786E7A8AD2}"/>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2373882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3ED4-7021-A75D-3D7D-36AA3C8AF7F6}"/>
              </a:ext>
            </a:extLst>
          </p:cNvPr>
          <p:cNvSpPr>
            <a:spLocks noGrp="1"/>
          </p:cNvSpPr>
          <p:nvPr>
            <p:ph type="title"/>
          </p:nvPr>
        </p:nvSpPr>
        <p:spPr>
          <a:xfrm>
            <a:off x="772065" y="549937"/>
            <a:ext cx="10511286" cy="818927"/>
          </a:xfrm>
        </p:spPr>
        <p:txBody>
          <a:bodyPr/>
          <a:lstStyle/>
          <a:p>
            <a:r>
              <a:rPr lang="en-US" dirty="0" err="1"/>
              <a:t>Tilaturvallisuus</a:t>
            </a:r>
            <a:endParaRPr lang="en-FI" dirty="0"/>
          </a:p>
        </p:txBody>
      </p:sp>
      <p:sp>
        <p:nvSpPr>
          <p:cNvPr id="3" name="Date Placeholder 2">
            <a:extLst>
              <a:ext uri="{FF2B5EF4-FFF2-40B4-BE49-F238E27FC236}">
                <a16:creationId xmlns:a16="http://schemas.microsoft.com/office/drawing/2014/main" id="{9E60593A-3CCC-87B3-1AA3-C11BA99F4B46}"/>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1D7D62D0-D947-7240-0DC5-E9858D4D0F43}"/>
              </a:ext>
            </a:extLst>
          </p:cNvPr>
          <p:cNvSpPr>
            <a:spLocks noGrp="1"/>
          </p:cNvSpPr>
          <p:nvPr>
            <p:ph type="subTitle" idx="1"/>
          </p:nvPr>
        </p:nvSpPr>
        <p:spPr>
          <a:xfrm>
            <a:off x="841338" y="1530444"/>
            <a:ext cx="10511286" cy="648072"/>
          </a:xfrm>
        </p:spPr>
        <p:txBody>
          <a:bodyPr/>
          <a:lstStyle/>
          <a:p>
            <a:r>
              <a:rPr lang="en-US" dirty="0" err="1"/>
              <a:t>Vahtiohjeistus</a:t>
            </a:r>
            <a:endParaRPr lang="en-FI" dirty="0"/>
          </a:p>
        </p:txBody>
      </p:sp>
      <p:sp>
        <p:nvSpPr>
          <p:cNvPr id="6" name="Text Placeholder 5">
            <a:extLst>
              <a:ext uri="{FF2B5EF4-FFF2-40B4-BE49-F238E27FC236}">
                <a16:creationId xmlns:a16="http://schemas.microsoft.com/office/drawing/2014/main" id="{EEE1CBD0-5767-C01D-9C90-DA9708DCBF2F}"/>
              </a:ext>
            </a:extLst>
          </p:cNvPr>
          <p:cNvSpPr>
            <a:spLocks noGrp="1"/>
          </p:cNvSpPr>
          <p:nvPr>
            <p:ph type="body" idx="12"/>
          </p:nvPr>
        </p:nvSpPr>
        <p:spPr>
          <a:xfrm>
            <a:off x="757005" y="2303486"/>
            <a:ext cx="10526347" cy="3114855"/>
          </a:xfrm>
        </p:spPr>
        <p:txBody>
          <a:bodyPr>
            <a:normAutofit fontScale="85000" lnSpcReduction="10000"/>
          </a:bodyPr>
          <a:lstStyle/>
          <a:p>
            <a:pPr marL="443230" lvl="1" indent="-285750">
              <a:lnSpc>
                <a:spcPct val="120000"/>
              </a:lnSpc>
              <a:buFont typeface="Wingdings"/>
              <a:buChar char="§"/>
            </a:pPr>
            <a:r>
              <a:rPr lang="fi-FI" b="0" dirty="0">
                <a:latin typeface="Calibri" panose="020F0502020204030204" pitchFamily="34" charset="0"/>
                <a:ea typeface="Calibri" panose="020F0502020204030204" pitchFamily="34" charset="0"/>
                <a:cs typeface="Calibri" panose="020F0502020204030204" pitchFamily="34" charset="0"/>
              </a:rPr>
              <a:t>VAHTI-ohjeistukset ovat valtionhallinnon tietoturvallisuuden johtoryhmän (VAHTI) laatimia ohjeita ja suosituksia, jotka koskevat digitaalista turvallisuutta. Ne kattavat laajasti erilaisia tietoturvaan liittyviä aiheita ja tarjoavat käytännön ohjeita ja parhaita käytäntöjä organisaatioiden tietoturvan parantamiseksi. Ohjeistukset on suunnattu erityisesti julkishallinnon organisaatioille, mutta ne voivat olla hyödyllisiä myös muille toimijoille. VAHTI-ohjeistukset sisältävät muun muassa:</a:t>
            </a:r>
          </a:p>
          <a:p>
            <a:pPr marL="626110" lvl="2" indent="-285750">
              <a:lnSpc>
                <a:spcPct val="120000"/>
              </a:lnSpc>
              <a:buFont typeface="Wingdings"/>
              <a:buChar char="§"/>
            </a:pPr>
            <a:r>
              <a:rPr lang="fi-FI" dirty="0">
                <a:latin typeface="Calibri" panose="020F0502020204030204" pitchFamily="34" charset="0"/>
                <a:ea typeface="Calibri" panose="020F0502020204030204" pitchFamily="34" charset="0"/>
                <a:cs typeface="Calibri" panose="020F0502020204030204" pitchFamily="34" charset="0"/>
              </a:rPr>
              <a:t>Tietoturvapolitiikan kehittämisen ja ylläpidon</a:t>
            </a:r>
          </a:p>
          <a:p>
            <a:pPr marL="626110" lvl="2" indent="-285750">
              <a:lnSpc>
                <a:spcPct val="120000"/>
              </a:lnSpc>
              <a:buFont typeface="Wingdings"/>
              <a:buChar char="§"/>
            </a:pPr>
            <a:r>
              <a:rPr lang="fi-FI" b="0" dirty="0">
                <a:latin typeface="Calibri" panose="020F0502020204030204" pitchFamily="34" charset="0"/>
                <a:ea typeface="Calibri" panose="020F0502020204030204" pitchFamily="34" charset="0"/>
                <a:cs typeface="Calibri" panose="020F0502020204030204" pitchFamily="34" charset="0"/>
              </a:rPr>
              <a:t>Riskienhallinnan menetelmiä ja käytäntöjä</a:t>
            </a:r>
          </a:p>
          <a:p>
            <a:pPr marL="626110" lvl="2" indent="-285750">
              <a:lnSpc>
                <a:spcPct val="120000"/>
              </a:lnSpc>
              <a:buFont typeface="Wingdings"/>
              <a:buChar char="§"/>
            </a:pPr>
            <a:r>
              <a:rPr lang="fi-FI" dirty="0">
                <a:latin typeface="Calibri" panose="020F0502020204030204" pitchFamily="34" charset="0"/>
                <a:ea typeface="Calibri" panose="020F0502020204030204" pitchFamily="34" charset="0"/>
                <a:cs typeface="Calibri" panose="020F0502020204030204" pitchFamily="34" charset="0"/>
              </a:rPr>
              <a:t>Toimitilojen turvallisuuden ohjeita</a:t>
            </a:r>
          </a:p>
          <a:p>
            <a:pPr marL="626110" lvl="2" indent="-285750">
              <a:lnSpc>
                <a:spcPct val="120000"/>
              </a:lnSpc>
              <a:buFont typeface="Wingdings"/>
              <a:buChar char="§"/>
            </a:pPr>
            <a:r>
              <a:rPr lang="fi-FI" b="0" dirty="0">
                <a:latin typeface="Calibri" panose="020F0502020204030204" pitchFamily="34" charset="0"/>
                <a:ea typeface="Calibri" panose="020F0502020204030204" pitchFamily="34" charset="0"/>
                <a:cs typeface="Calibri" panose="020F0502020204030204" pitchFamily="34" charset="0"/>
              </a:rPr>
              <a:t>Tietojen käsittely ja säilytys</a:t>
            </a:r>
          </a:p>
          <a:p>
            <a:pPr marL="626110" lvl="2" indent="-285750">
              <a:lnSpc>
                <a:spcPct val="120000"/>
              </a:lnSpc>
              <a:buFont typeface="Wingdings"/>
              <a:buChar char="§"/>
            </a:pPr>
            <a:r>
              <a:rPr lang="fi-FI" dirty="0">
                <a:latin typeface="Calibri" panose="020F0502020204030204" pitchFamily="34" charset="0"/>
                <a:ea typeface="Calibri" panose="020F0502020204030204" pitchFamily="34" charset="0"/>
                <a:cs typeface="Calibri" panose="020F0502020204030204" pitchFamily="34" charset="0"/>
              </a:rPr>
              <a:t>Henkilöstön koulutus</a:t>
            </a:r>
            <a:endParaRPr lang="fi-FI" b="0" dirty="0">
              <a:latin typeface="Calibri" panose="020F0502020204030204" pitchFamily="34" charset="0"/>
              <a:ea typeface="Calibri" panose="020F0502020204030204" pitchFamily="34" charset="0"/>
              <a:cs typeface="Calibri" panose="020F0502020204030204" pitchFamily="34" charset="0"/>
            </a:endParaRPr>
          </a:p>
          <a:p>
            <a:endParaRPr lang="en-FI" dirty="0"/>
          </a:p>
        </p:txBody>
      </p:sp>
      <p:pic>
        <p:nvPicPr>
          <p:cNvPr id="7" name="Picture 6">
            <a:extLst>
              <a:ext uri="{FF2B5EF4-FFF2-40B4-BE49-F238E27FC236}">
                <a16:creationId xmlns:a16="http://schemas.microsoft.com/office/drawing/2014/main" id="{E8E2ED11-869F-84C9-C977-2FE94735BF4E}"/>
              </a:ext>
            </a:extLst>
          </p:cNvPr>
          <p:cNvPicPr>
            <a:picLocks noChangeAspect="1"/>
          </p:cNvPicPr>
          <p:nvPr/>
        </p:nvPicPr>
        <p:blipFill>
          <a:blip r:embed="rId2"/>
          <a:stretch>
            <a:fillRect/>
          </a:stretch>
        </p:blipFill>
        <p:spPr>
          <a:xfrm>
            <a:off x="6269182" y="3644432"/>
            <a:ext cx="3639490" cy="2791520"/>
          </a:xfrm>
          <a:prstGeom prst="rect">
            <a:avLst/>
          </a:prstGeom>
          <a:ln>
            <a:solidFill>
              <a:srgbClr val="4472C4"/>
            </a:solidFill>
          </a:ln>
        </p:spPr>
      </p:pic>
      <p:sp>
        <p:nvSpPr>
          <p:cNvPr id="8" name="TextBox 7">
            <a:extLst>
              <a:ext uri="{FF2B5EF4-FFF2-40B4-BE49-F238E27FC236}">
                <a16:creationId xmlns:a16="http://schemas.microsoft.com/office/drawing/2014/main" id="{571B3969-3000-2483-6354-306C041DAC4D}"/>
              </a:ext>
            </a:extLst>
          </p:cNvPr>
          <p:cNvSpPr txBox="1"/>
          <p:nvPr/>
        </p:nvSpPr>
        <p:spPr>
          <a:xfrm>
            <a:off x="772153" y="5657097"/>
            <a:ext cx="5500361" cy="307777"/>
          </a:xfrm>
          <a:prstGeom prst="rect">
            <a:avLst/>
          </a:prstGeom>
          <a:noFill/>
        </p:spPr>
        <p:txBody>
          <a:bodyPr wrap="square" lIns="91440" tIns="45720" rIns="91440" bIns="45720" rtlCol="0" anchor="t">
            <a:spAutoFit/>
          </a:bodyPr>
          <a:lstStyle/>
          <a:p>
            <a:r>
              <a:rPr lang="en-US" sz="1400" dirty="0"/>
              <a:t>Lähde: </a:t>
            </a:r>
            <a:r>
              <a:rPr lang="fi-FI" sz="1400" dirty="0">
                <a:hlinkClick r:id="rId3"/>
              </a:rPr>
              <a:t>https://dvv.fi/vahti</a:t>
            </a:r>
            <a:r>
              <a:rPr lang="en-US" sz="1400" dirty="0"/>
              <a:t>, VAHTI 2 / 2013</a:t>
            </a:r>
          </a:p>
        </p:txBody>
      </p:sp>
    </p:spTree>
    <p:extLst>
      <p:ext uri="{BB962C8B-B14F-4D97-AF65-F5344CB8AC3E}">
        <p14:creationId xmlns:p14="http://schemas.microsoft.com/office/powerpoint/2010/main" val="247129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F80CF-A56F-907C-BDA3-B0EA2EEF8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12AF0-EA96-F0EE-DFEF-7AADAF3E36BA}"/>
              </a:ext>
            </a:extLst>
          </p:cNvPr>
          <p:cNvSpPr>
            <a:spLocks noGrp="1"/>
          </p:cNvSpPr>
          <p:nvPr>
            <p:ph type="title"/>
          </p:nvPr>
        </p:nvSpPr>
        <p:spPr>
          <a:xfrm>
            <a:off x="633520" y="559992"/>
            <a:ext cx="10511286" cy="818927"/>
          </a:xfrm>
        </p:spPr>
        <p:txBody>
          <a:bodyPr/>
          <a:lstStyle/>
          <a:p>
            <a:r>
              <a:rPr lang="en-US" dirty="0" err="1"/>
              <a:t>Tilaturvallisuus</a:t>
            </a:r>
            <a:endParaRPr lang="en-FI" dirty="0"/>
          </a:p>
        </p:txBody>
      </p:sp>
      <p:sp>
        <p:nvSpPr>
          <p:cNvPr id="3" name="Date Placeholder 2">
            <a:extLst>
              <a:ext uri="{FF2B5EF4-FFF2-40B4-BE49-F238E27FC236}">
                <a16:creationId xmlns:a16="http://schemas.microsoft.com/office/drawing/2014/main" id="{FC3996B5-B37E-355B-E6E8-87A3897543B0}"/>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0FC29962-65DA-6318-2454-A6375594A3A3}"/>
              </a:ext>
            </a:extLst>
          </p:cNvPr>
          <p:cNvSpPr>
            <a:spLocks noGrp="1"/>
          </p:cNvSpPr>
          <p:nvPr>
            <p:ph type="subTitle" idx="1"/>
          </p:nvPr>
        </p:nvSpPr>
        <p:spPr>
          <a:xfrm>
            <a:off x="772065" y="1391898"/>
            <a:ext cx="10511286" cy="648072"/>
          </a:xfrm>
        </p:spPr>
        <p:txBody>
          <a:bodyPr/>
          <a:lstStyle/>
          <a:p>
            <a:r>
              <a:rPr lang="en-US" dirty="0" err="1"/>
              <a:t>Vahtiohjeistus</a:t>
            </a:r>
            <a:endParaRPr lang="en-FI" dirty="0"/>
          </a:p>
        </p:txBody>
      </p:sp>
      <p:sp>
        <p:nvSpPr>
          <p:cNvPr id="6" name="Text Placeholder 5">
            <a:extLst>
              <a:ext uri="{FF2B5EF4-FFF2-40B4-BE49-F238E27FC236}">
                <a16:creationId xmlns:a16="http://schemas.microsoft.com/office/drawing/2014/main" id="{33AE80D2-95EC-3225-6378-66041164BB10}"/>
              </a:ext>
            </a:extLst>
          </p:cNvPr>
          <p:cNvSpPr>
            <a:spLocks noGrp="1"/>
          </p:cNvSpPr>
          <p:nvPr>
            <p:ph type="body" idx="12"/>
          </p:nvPr>
        </p:nvSpPr>
        <p:spPr>
          <a:xfrm>
            <a:off x="768550" y="2199576"/>
            <a:ext cx="10514802" cy="3727185"/>
          </a:xfrm>
        </p:spPr>
        <p:txBody>
          <a:bodyPr lIns="91440" tIns="45720" rIns="91440" bIns="45720" anchor="t">
            <a:normAutofit fontScale="77500" lnSpcReduction="20000"/>
          </a:bodyPr>
          <a:lstStyle/>
          <a:p>
            <a:pPr marL="443230" lvl="1" indent="-285750">
              <a:lnSpc>
                <a:spcPct val="120000"/>
              </a:lnSpc>
              <a:buFont typeface="Wingdings"/>
              <a:buChar char="§"/>
            </a:pPr>
            <a:r>
              <a:rPr lang="fi-FI" b="1" dirty="0">
                <a:latin typeface="Calibri" panose="020F0502020204030204" pitchFamily="34" charset="0"/>
                <a:ea typeface="Calibri" panose="020F0502020204030204" pitchFamily="34" charset="0"/>
                <a:cs typeface="Calibri" panose="020F0502020204030204" pitchFamily="34" charset="0"/>
              </a:rPr>
              <a:t>Pääsynhallinta</a:t>
            </a:r>
            <a:r>
              <a:rPr lang="fi-FI" b="0" dirty="0">
                <a:latin typeface="Calibri" panose="020F0502020204030204" pitchFamily="34" charset="0"/>
                <a:ea typeface="Calibri" panose="020F0502020204030204" pitchFamily="34" charset="0"/>
                <a:cs typeface="Calibri" panose="020F0502020204030204" pitchFamily="34" charset="0"/>
              </a:rPr>
              <a:t>: Tilaturvallisuus on keskeinen osa sosiaali- ja terveysalan toimintaa, sillä se varmistaa sekä potilaiden että henkilökunnan turvallisuuden ja suojaa arkaluonteisia tietoja. Tilaturvallisuuden tavoitteena on suojata tilat luvattomalta pääsyltä, varkauksilta, ilkivallalta ja muilta turvallisuusuhkilta.</a:t>
            </a:r>
          </a:p>
          <a:p>
            <a:pPr marL="443230" lvl="1" indent="-285750">
              <a:lnSpc>
                <a:spcPct val="120000"/>
              </a:lnSpc>
              <a:buFont typeface="Wingdings"/>
              <a:buChar char="§"/>
            </a:pPr>
            <a:r>
              <a:rPr lang="fi-FI" b="1" dirty="0">
                <a:latin typeface="Calibri"/>
                <a:ea typeface="Calibri"/>
                <a:cs typeface="Calibri"/>
              </a:rPr>
              <a:t>Valvonta ja seuranta</a:t>
            </a:r>
            <a:r>
              <a:rPr lang="fi-FI" b="0" dirty="0">
                <a:latin typeface="Calibri"/>
                <a:ea typeface="Calibri"/>
                <a:cs typeface="Calibri"/>
              </a:rPr>
              <a:t>: Valvontakameroiden asentaminen kriittisiin kohtiin, kuten sisäänkäynteihin, tietojenkäsittelytiloihin ja varastoihin, on suositeltavaa. Kulunvalvontatietojen säännöllinen seuranta ja analysointi auttavat havaitsemaan mahdolliset uhat ajoissa. Hälytysjärjestelmät, jotka ilmoittavat epäilyttävästä toiminnasta reaaliajassa, lisäävät tilojen turvallisuutta.</a:t>
            </a:r>
          </a:p>
          <a:p>
            <a:pPr marL="443230" lvl="1">
              <a:lnSpc>
                <a:spcPct val="120000"/>
              </a:lnSpc>
              <a:buFont typeface="Wingdings"/>
              <a:buChar char="§"/>
            </a:pPr>
            <a:r>
              <a:rPr lang="fi-FI" b="1" dirty="0">
                <a:latin typeface="Calibri"/>
                <a:ea typeface="Calibri"/>
                <a:cs typeface="Calibri"/>
              </a:rPr>
              <a:t>Fyysinen suojaus</a:t>
            </a:r>
            <a:r>
              <a:rPr lang="fi-FI" b="0" dirty="0">
                <a:latin typeface="Calibri"/>
                <a:ea typeface="Calibri"/>
                <a:cs typeface="Calibri"/>
              </a:rPr>
              <a:t>: Tilojen fyysinen suojaus on tärkeää. Tämä sisältää ovien, ikkunoiden ja muiden sisäänkäyntien vahvistamisen ja lukitsemisen. Turvalukkojen, hälytysjärjestelmien ja turva-aitojen käyttö lisää turvallisuutta. Kriittisten infrastruktuurien, kuten sähkö- ja tietoliikennekaapeleiden, suojaaminen fyysisiltä vahingoilta on myös tärkeää.</a:t>
            </a:r>
          </a:p>
          <a:p>
            <a:pPr marL="443230" lvl="1" indent="-285750">
              <a:lnSpc>
                <a:spcPct val="120000"/>
              </a:lnSpc>
              <a:buFont typeface="Wingdings"/>
              <a:buChar char="§"/>
            </a:pPr>
            <a:r>
              <a:rPr lang="fi-FI" b="1" dirty="0">
                <a:latin typeface="Calibri"/>
                <a:ea typeface="Calibri"/>
                <a:cs typeface="Calibri"/>
              </a:rPr>
              <a:t>Henkilöstön koulutus</a:t>
            </a:r>
            <a:r>
              <a:rPr lang="fi-FI" b="0" dirty="0">
                <a:latin typeface="Calibri"/>
                <a:ea typeface="Calibri"/>
                <a:cs typeface="Calibri"/>
              </a:rPr>
              <a:t>: Henkilöstön koulutus on keskeinen osa tilaturvallisuutta. Henkilöstön tulee tunnistaa ja raportoida turvallisuusuhkia sekä tuntea hätätilanteiden toimintasuunnitelmat. Säännölliset harjoitukset ja päivitykset turvallisuuskäytännöistä varmistavat, että henkilöstö osaa toimia oikein eri tilanteissa.</a:t>
            </a:r>
          </a:p>
        </p:txBody>
      </p:sp>
      <p:sp>
        <p:nvSpPr>
          <p:cNvPr id="8" name="TextBox 7">
            <a:extLst>
              <a:ext uri="{FF2B5EF4-FFF2-40B4-BE49-F238E27FC236}">
                <a16:creationId xmlns:a16="http://schemas.microsoft.com/office/drawing/2014/main" id="{8156793E-BD46-6B4B-4885-7BAB8A7ED609}"/>
              </a:ext>
            </a:extLst>
          </p:cNvPr>
          <p:cNvSpPr txBox="1"/>
          <p:nvPr/>
        </p:nvSpPr>
        <p:spPr>
          <a:xfrm>
            <a:off x="1591880" y="5761006"/>
            <a:ext cx="5500361" cy="307777"/>
          </a:xfrm>
          <a:prstGeom prst="rect">
            <a:avLst/>
          </a:prstGeom>
          <a:noFill/>
        </p:spPr>
        <p:txBody>
          <a:bodyPr wrap="square" lIns="91440" tIns="45720" rIns="91440" bIns="45720" rtlCol="0" anchor="t">
            <a:spAutoFit/>
          </a:bodyPr>
          <a:lstStyle/>
          <a:p>
            <a:r>
              <a:rPr lang="en-US" sz="1400" dirty="0"/>
              <a:t>Lähde: </a:t>
            </a:r>
            <a:r>
              <a:rPr lang="fi-FI" sz="1400" dirty="0">
                <a:hlinkClick r:id="rId2"/>
              </a:rPr>
              <a:t>https://dvv.fi/vahti</a:t>
            </a:r>
            <a:r>
              <a:rPr lang="en-US" sz="1400" dirty="0"/>
              <a:t>, VAHTI 2 / 2013</a:t>
            </a:r>
          </a:p>
        </p:txBody>
      </p:sp>
    </p:spTree>
    <p:extLst>
      <p:ext uri="{BB962C8B-B14F-4D97-AF65-F5344CB8AC3E}">
        <p14:creationId xmlns:p14="http://schemas.microsoft.com/office/powerpoint/2010/main" val="60176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167E3-4592-FD01-F4FA-C367DE9A8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A9A44-91CC-68DD-5B4E-2784B6145622}"/>
              </a:ext>
            </a:extLst>
          </p:cNvPr>
          <p:cNvSpPr>
            <a:spLocks noGrp="1"/>
          </p:cNvSpPr>
          <p:nvPr>
            <p:ph type="title"/>
          </p:nvPr>
        </p:nvSpPr>
        <p:spPr>
          <a:xfrm>
            <a:off x="772065" y="640811"/>
            <a:ext cx="10511286" cy="818927"/>
          </a:xfrm>
        </p:spPr>
        <p:txBody>
          <a:bodyPr/>
          <a:lstStyle/>
          <a:p>
            <a:r>
              <a:rPr lang="en-US" dirty="0" err="1"/>
              <a:t>Tilaturvallisuus</a:t>
            </a:r>
            <a:endParaRPr lang="en-FI" dirty="0"/>
          </a:p>
        </p:txBody>
      </p:sp>
      <p:sp>
        <p:nvSpPr>
          <p:cNvPr id="3" name="Date Placeholder 2">
            <a:extLst>
              <a:ext uri="{FF2B5EF4-FFF2-40B4-BE49-F238E27FC236}">
                <a16:creationId xmlns:a16="http://schemas.microsoft.com/office/drawing/2014/main" id="{FB907E65-A96D-15DF-8801-9C9510D35BF0}"/>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F729BAE6-F9CF-0740-B561-7ABF4AA93A1D}"/>
              </a:ext>
            </a:extLst>
          </p:cNvPr>
          <p:cNvSpPr>
            <a:spLocks noGrp="1"/>
          </p:cNvSpPr>
          <p:nvPr>
            <p:ph type="subTitle" idx="1"/>
          </p:nvPr>
        </p:nvSpPr>
        <p:spPr>
          <a:xfrm>
            <a:off x="841338" y="1588171"/>
            <a:ext cx="10511286" cy="648072"/>
          </a:xfrm>
        </p:spPr>
        <p:txBody>
          <a:bodyPr/>
          <a:lstStyle/>
          <a:p>
            <a:r>
              <a:rPr lang="en-US" dirty="0" err="1"/>
              <a:t>Vahtiohjeistus</a:t>
            </a:r>
            <a:endParaRPr lang="en-FI" dirty="0"/>
          </a:p>
        </p:txBody>
      </p:sp>
      <p:sp>
        <p:nvSpPr>
          <p:cNvPr id="6" name="Text Placeholder 5">
            <a:extLst>
              <a:ext uri="{FF2B5EF4-FFF2-40B4-BE49-F238E27FC236}">
                <a16:creationId xmlns:a16="http://schemas.microsoft.com/office/drawing/2014/main" id="{D04E584B-F534-EAB3-2650-4E7E72C1E2CC}"/>
              </a:ext>
            </a:extLst>
          </p:cNvPr>
          <p:cNvSpPr>
            <a:spLocks noGrp="1"/>
          </p:cNvSpPr>
          <p:nvPr>
            <p:ph type="body" idx="12"/>
          </p:nvPr>
        </p:nvSpPr>
        <p:spPr>
          <a:xfrm>
            <a:off x="768550" y="2234212"/>
            <a:ext cx="10514802" cy="3565549"/>
          </a:xfrm>
        </p:spPr>
        <p:txBody>
          <a:bodyPr lIns="91440" tIns="45720" rIns="91440" bIns="45720" anchor="t">
            <a:normAutofit fontScale="85000" lnSpcReduction="20000"/>
          </a:bodyPr>
          <a:lstStyle/>
          <a:p>
            <a:pPr marL="443230" lvl="1" indent="-285750">
              <a:lnSpc>
                <a:spcPct val="120000"/>
              </a:lnSpc>
              <a:buFont typeface="Wingdings"/>
              <a:buChar char="§"/>
            </a:pPr>
            <a:r>
              <a:rPr lang="fi-FI" b="1" dirty="0">
                <a:latin typeface="Calibri" panose="020F0502020204030204" pitchFamily="34" charset="0"/>
                <a:ea typeface="Calibri" panose="020F0502020204030204" pitchFamily="34" charset="0"/>
                <a:cs typeface="Calibri" panose="020F0502020204030204" pitchFamily="34" charset="0"/>
              </a:rPr>
              <a:t>Tietojen Käsittely ja Säilytys</a:t>
            </a:r>
            <a:r>
              <a:rPr lang="fi-FI" b="0" dirty="0">
                <a:latin typeface="Calibri" panose="020F0502020204030204" pitchFamily="34" charset="0"/>
                <a:ea typeface="Calibri" panose="020F0502020204030204" pitchFamily="34" charset="0"/>
                <a:cs typeface="Calibri" panose="020F0502020204030204" pitchFamily="34" charset="0"/>
              </a:rPr>
              <a:t>: Arkaluonteisten tietojen käsittely ja säilytys vaativat erityistä huomiota. Tiedot tulee säilyttää lukituissa kaapeissa tai suojatuissa tietojärjestelmissä, ja pääsy tietoihin tulee rajoittaa vain niille, joilla on siihen oikeus. Salausmenetelmien käyttö tietojen suojaamiseksi siirron ja säilytyksen aikana on suositeltavaa.</a:t>
            </a:r>
          </a:p>
          <a:p>
            <a:pPr marL="443230" lvl="1" indent="-285750">
              <a:lnSpc>
                <a:spcPct val="120000"/>
              </a:lnSpc>
              <a:buFont typeface="Wingdings"/>
              <a:buChar char="§"/>
            </a:pPr>
            <a:r>
              <a:rPr lang="fi-FI" b="1" dirty="0">
                <a:latin typeface="Calibri"/>
                <a:ea typeface="Calibri"/>
                <a:cs typeface="Calibri"/>
              </a:rPr>
              <a:t>Hätätilanteiden Hallinta</a:t>
            </a:r>
            <a:r>
              <a:rPr lang="fi-FI" b="0" dirty="0">
                <a:latin typeface="Calibri"/>
                <a:ea typeface="Calibri"/>
                <a:cs typeface="Calibri"/>
              </a:rPr>
              <a:t>: Hätätilanteiden hallintasuunnitelmien kehittäminen ja harjoittelu ovat tärkeitä. Evakuointisuunnitelmat ja hätäviestintäjärjestelmät varmistavat, että henkilöstö ja potilaat tietävät, miten toimia hätätilanteissa. Hätäuloskäyntien ja -reittien selkeä merkitseminen ja esteettömyys ovat myös olennaisia.</a:t>
            </a:r>
          </a:p>
          <a:p>
            <a:pPr marL="157480" lvl="1" indent="0">
              <a:lnSpc>
                <a:spcPct val="120000"/>
              </a:lnSpc>
              <a:buNone/>
            </a:pPr>
            <a:endParaRPr lang="fi-FI" dirty="0">
              <a:latin typeface="Calibri"/>
              <a:ea typeface="Calibri"/>
              <a:cs typeface="Calibri"/>
            </a:endParaRPr>
          </a:p>
          <a:p>
            <a:pPr marL="157480" lvl="1" indent="0">
              <a:lnSpc>
                <a:spcPct val="120000"/>
              </a:lnSpc>
              <a:buNone/>
            </a:pPr>
            <a:r>
              <a:rPr lang="fi-FI" b="1" dirty="0">
                <a:latin typeface="Calibri"/>
                <a:ea typeface="Calibri"/>
                <a:cs typeface="Calibri"/>
              </a:rPr>
              <a:t>Soveltaminen sosiaali- ja terveydenhuollossa</a:t>
            </a:r>
            <a:endParaRPr lang="fi-FI" b="1" dirty="0">
              <a:latin typeface="Calibri" panose="020F0502020204030204" pitchFamily="34" charset="0"/>
              <a:ea typeface="Calibri" panose="020F0502020204030204" pitchFamily="34" charset="0"/>
              <a:cs typeface="Calibri" panose="020F0502020204030204" pitchFamily="34" charset="0"/>
            </a:endParaRPr>
          </a:p>
          <a:p>
            <a:pPr marL="443230" lvl="1" indent="-285750">
              <a:lnSpc>
                <a:spcPct val="120000"/>
              </a:lnSpc>
              <a:buFont typeface="Wingdings"/>
              <a:buChar char="§"/>
            </a:pPr>
            <a:r>
              <a:rPr lang="fi-FI" b="0" dirty="0">
                <a:latin typeface="Calibri" panose="020F0502020204030204" pitchFamily="34" charset="0"/>
                <a:ea typeface="Calibri" panose="020F0502020204030204" pitchFamily="34" charset="0"/>
                <a:cs typeface="Calibri" panose="020F0502020204030204" pitchFamily="34" charset="0"/>
              </a:rPr>
              <a:t>Sosiaali- ja terveysalalla tilaturvallisuus on erityisen tärkeää potilastietojen suojaamiseksi ja potilaiden turvallisuuden varmistamiseksi. Tämä tarkoittaa käytännössä potilastietojen turvallista säilytystä ja käsittelyä, hoitotilojen fyysistä suojausta sekä hätätilanteiden hallintasuunnitelmien kehittämistä ja harjoittelua.</a:t>
            </a:r>
          </a:p>
          <a:p>
            <a:pPr marL="443230" lvl="1" indent="-285750">
              <a:lnSpc>
                <a:spcPct val="120000"/>
              </a:lnSpc>
              <a:buFont typeface="Wingdings"/>
              <a:buChar char="§"/>
            </a:pPr>
            <a:endParaRPr lang="fi-FI" b="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4877ACE-625E-B769-41D5-47C8DE2B3A36}"/>
              </a:ext>
            </a:extLst>
          </p:cNvPr>
          <p:cNvSpPr txBox="1"/>
          <p:nvPr/>
        </p:nvSpPr>
        <p:spPr>
          <a:xfrm>
            <a:off x="1441789" y="5922642"/>
            <a:ext cx="5500361" cy="307777"/>
          </a:xfrm>
          <a:prstGeom prst="rect">
            <a:avLst/>
          </a:prstGeom>
          <a:noFill/>
        </p:spPr>
        <p:txBody>
          <a:bodyPr wrap="square" lIns="91440" tIns="45720" rIns="91440" bIns="45720" rtlCol="0" anchor="t">
            <a:spAutoFit/>
          </a:bodyPr>
          <a:lstStyle/>
          <a:p>
            <a:r>
              <a:rPr lang="en-US" sz="1400" dirty="0"/>
              <a:t>Lähde: </a:t>
            </a:r>
            <a:r>
              <a:rPr lang="fi-FI" sz="1400" dirty="0">
                <a:hlinkClick r:id="rId2"/>
              </a:rPr>
              <a:t>https://dvv.fi/vahti</a:t>
            </a:r>
            <a:r>
              <a:rPr lang="en-US" sz="1400" dirty="0"/>
              <a:t>, VAHTI 2 / 2013</a:t>
            </a:r>
          </a:p>
        </p:txBody>
      </p:sp>
    </p:spTree>
    <p:extLst>
      <p:ext uri="{BB962C8B-B14F-4D97-AF65-F5344CB8AC3E}">
        <p14:creationId xmlns:p14="http://schemas.microsoft.com/office/powerpoint/2010/main" val="14314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F5198-2822-655A-82A2-E660E25E5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01B17-E499-9079-4749-5225CADA3F4F}"/>
              </a:ext>
            </a:extLst>
          </p:cNvPr>
          <p:cNvSpPr>
            <a:spLocks noGrp="1"/>
          </p:cNvSpPr>
          <p:nvPr>
            <p:ph type="title"/>
          </p:nvPr>
        </p:nvSpPr>
        <p:spPr>
          <a:xfrm>
            <a:off x="668156" y="583083"/>
            <a:ext cx="10511286" cy="818927"/>
          </a:xfrm>
        </p:spPr>
        <p:txBody>
          <a:bodyPr/>
          <a:lstStyle/>
          <a:p>
            <a:r>
              <a:rPr lang="en-US" dirty="0" err="1"/>
              <a:t>Tilaturvallisuus</a:t>
            </a:r>
            <a:endParaRPr lang="en-FI" dirty="0"/>
          </a:p>
        </p:txBody>
      </p:sp>
      <p:sp>
        <p:nvSpPr>
          <p:cNvPr id="3" name="Date Placeholder 2">
            <a:extLst>
              <a:ext uri="{FF2B5EF4-FFF2-40B4-BE49-F238E27FC236}">
                <a16:creationId xmlns:a16="http://schemas.microsoft.com/office/drawing/2014/main" id="{73B6636A-D694-758F-881A-E2A79C6DB7E6}"/>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02830196-0006-8FFA-48CD-DCA8136287A7}"/>
              </a:ext>
            </a:extLst>
          </p:cNvPr>
          <p:cNvSpPr>
            <a:spLocks noGrp="1"/>
          </p:cNvSpPr>
          <p:nvPr>
            <p:ph type="subTitle" idx="1"/>
          </p:nvPr>
        </p:nvSpPr>
        <p:spPr>
          <a:xfrm>
            <a:off x="841338" y="1391898"/>
            <a:ext cx="10511286" cy="648072"/>
          </a:xfrm>
        </p:spPr>
        <p:txBody>
          <a:bodyPr/>
          <a:lstStyle/>
          <a:p>
            <a:r>
              <a:rPr lang="en-US" dirty="0" err="1"/>
              <a:t>Vahtiohjeistuksen</a:t>
            </a:r>
            <a:r>
              <a:rPr lang="en-US" dirty="0"/>
              <a:t> </a:t>
            </a:r>
            <a:r>
              <a:rPr lang="en-US" dirty="0" err="1"/>
              <a:t>esimerkki</a:t>
            </a:r>
            <a:r>
              <a:rPr lang="en-US" dirty="0"/>
              <a:t> </a:t>
            </a:r>
            <a:r>
              <a:rPr lang="en-US" dirty="0" err="1"/>
              <a:t>julkisesta</a:t>
            </a:r>
            <a:r>
              <a:rPr lang="en-US" dirty="0"/>
              <a:t> </a:t>
            </a:r>
            <a:r>
              <a:rPr lang="en-US" dirty="0" err="1"/>
              <a:t>tilasta</a:t>
            </a:r>
            <a:endParaRPr lang="en-FI" dirty="0"/>
          </a:p>
        </p:txBody>
      </p:sp>
      <p:sp>
        <p:nvSpPr>
          <p:cNvPr id="8" name="TextBox 7">
            <a:extLst>
              <a:ext uri="{FF2B5EF4-FFF2-40B4-BE49-F238E27FC236}">
                <a16:creationId xmlns:a16="http://schemas.microsoft.com/office/drawing/2014/main" id="{2749D73D-0C80-069F-46B0-A06C85A6FF96}"/>
              </a:ext>
            </a:extLst>
          </p:cNvPr>
          <p:cNvSpPr txBox="1"/>
          <p:nvPr/>
        </p:nvSpPr>
        <p:spPr>
          <a:xfrm>
            <a:off x="3046607" y="6130460"/>
            <a:ext cx="5769326" cy="307777"/>
          </a:xfrm>
          <a:prstGeom prst="rect">
            <a:avLst/>
          </a:prstGeom>
          <a:noFill/>
        </p:spPr>
        <p:txBody>
          <a:bodyPr wrap="square" lIns="91440" tIns="45720" rIns="91440" bIns="45720" rtlCol="0" anchor="t">
            <a:spAutoFit/>
          </a:bodyPr>
          <a:lstStyle/>
          <a:p>
            <a:r>
              <a:rPr lang="en-US" sz="1400" dirty="0"/>
              <a:t>Lähde: </a:t>
            </a:r>
            <a:r>
              <a:rPr lang="fi-FI" sz="1400" dirty="0">
                <a:hlinkClick r:id="rId2"/>
              </a:rPr>
              <a:t>https://dvv.fi/vahti</a:t>
            </a:r>
            <a:r>
              <a:rPr lang="en-US" sz="1400" dirty="0"/>
              <a:t>, VAHTI 2 / 2013, ISBN 978-952-251-461-5 (PDF)</a:t>
            </a:r>
          </a:p>
        </p:txBody>
      </p:sp>
      <p:pic>
        <p:nvPicPr>
          <p:cNvPr id="7" name="Content Placeholder 5">
            <a:extLst>
              <a:ext uri="{FF2B5EF4-FFF2-40B4-BE49-F238E27FC236}">
                <a16:creationId xmlns:a16="http://schemas.microsoft.com/office/drawing/2014/main" id="{1AD0DEE5-BAA3-7E2C-C874-F5104ECCF9FF}"/>
              </a:ext>
            </a:extLst>
          </p:cNvPr>
          <p:cNvPicPr>
            <a:picLocks noGrp="1" noChangeAspect="1"/>
          </p:cNvPicPr>
          <p:nvPr>
            <p:ph idx="1"/>
          </p:nvPr>
        </p:nvPicPr>
        <p:blipFill>
          <a:blip r:embed="rId3"/>
          <a:stretch>
            <a:fillRect/>
          </a:stretch>
        </p:blipFill>
        <p:spPr>
          <a:xfrm>
            <a:off x="3047065" y="2039860"/>
            <a:ext cx="5892706" cy="3977344"/>
          </a:xfrm>
          <a:ln>
            <a:solidFill>
              <a:srgbClr val="4472C4"/>
            </a:solidFill>
          </a:ln>
        </p:spPr>
      </p:pic>
    </p:spTree>
    <p:extLst>
      <p:ext uri="{BB962C8B-B14F-4D97-AF65-F5344CB8AC3E}">
        <p14:creationId xmlns:p14="http://schemas.microsoft.com/office/powerpoint/2010/main" val="214908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A1FA6-211F-7217-A23B-AE3B57895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BD339-24A9-DAEC-D84B-B4C75E985ECD}"/>
              </a:ext>
            </a:extLst>
          </p:cNvPr>
          <p:cNvSpPr>
            <a:spLocks noGrp="1"/>
          </p:cNvSpPr>
          <p:nvPr>
            <p:ph type="title"/>
          </p:nvPr>
        </p:nvSpPr>
        <p:spPr>
          <a:xfrm>
            <a:off x="633520" y="467629"/>
            <a:ext cx="10511286" cy="818927"/>
          </a:xfrm>
        </p:spPr>
        <p:txBody>
          <a:bodyPr/>
          <a:lstStyle/>
          <a:p>
            <a:r>
              <a:rPr lang="en-US" dirty="0" err="1"/>
              <a:t>Tilaturvallisuus</a:t>
            </a:r>
            <a:endParaRPr lang="en-FI" dirty="0"/>
          </a:p>
        </p:txBody>
      </p:sp>
      <p:sp>
        <p:nvSpPr>
          <p:cNvPr id="3" name="Date Placeholder 2">
            <a:extLst>
              <a:ext uri="{FF2B5EF4-FFF2-40B4-BE49-F238E27FC236}">
                <a16:creationId xmlns:a16="http://schemas.microsoft.com/office/drawing/2014/main" id="{5C09C72F-6F50-8807-C6A1-0E499DC342B3}"/>
              </a:ext>
            </a:extLst>
          </p:cNvPr>
          <p:cNvSpPr>
            <a:spLocks noGrp="1"/>
          </p:cNvSpPr>
          <p:nvPr>
            <p:ph type="dt" sz="half" idx="10"/>
          </p:nvPr>
        </p:nvSpPr>
        <p:spPr/>
        <p:txBody>
          <a:bodyPr/>
          <a:lstStyle/>
          <a:p>
            <a:endParaRPr lang="fi-FI" dirty="0"/>
          </a:p>
        </p:txBody>
      </p:sp>
      <p:sp>
        <p:nvSpPr>
          <p:cNvPr id="5" name="Subtitle 4">
            <a:extLst>
              <a:ext uri="{FF2B5EF4-FFF2-40B4-BE49-F238E27FC236}">
                <a16:creationId xmlns:a16="http://schemas.microsoft.com/office/drawing/2014/main" id="{1DF862A5-C44C-7F5D-7C42-707D9EABBC07}"/>
              </a:ext>
            </a:extLst>
          </p:cNvPr>
          <p:cNvSpPr>
            <a:spLocks noGrp="1"/>
          </p:cNvSpPr>
          <p:nvPr>
            <p:ph type="subTitle" idx="1"/>
          </p:nvPr>
        </p:nvSpPr>
        <p:spPr>
          <a:xfrm>
            <a:off x="772065" y="1391898"/>
            <a:ext cx="10511286" cy="648072"/>
          </a:xfrm>
        </p:spPr>
        <p:txBody>
          <a:bodyPr/>
          <a:lstStyle/>
          <a:p>
            <a:r>
              <a:rPr lang="en-US" dirty="0" err="1"/>
              <a:t>Vahtiohjeistuksen</a:t>
            </a:r>
            <a:r>
              <a:rPr lang="en-US" dirty="0"/>
              <a:t> </a:t>
            </a:r>
            <a:r>
              <a:rPr lang="en-US" dirty="0" err="1"/>
              <a:t>esimerkki</a:t>
            </a:r>
            <a:r>
              <a:rPr lang="en-US" dirty="0"/>
              <a:t> </a:t>
            </a:r>
            <a:r>
              <a:rPr lang="en-US" dirty="0" err="1"/>
              <a:t>suojatasoista</a:t>
            </a:r>
            <a:r>
              <a:rPr lang="en-US" dirty="0"/>
              <a:t> 3 ja 4</a:t>
            </a:r>
            <a:endParaRPr lang="en-FI" dirty="0"/>
          </a:p>
        </p:txBody>
      </p:sp>
      <p:sp>
        <p:nvSpPr>
          <p:cNvPr id="8" name="TextBox 7">
            <a:extLst>
              <a:ext uri="{FF2B5EF4-FFF2-40B4-BE49-F238E27FC236}">
                <a16:creationId xmlns:a16="http://schemas.microsoft.com/office/drawing/2014/main" id="{8459D711-DD8A-6109-2A8D-88A98B1583DA}"/>
              </a:ext>
            </a:extLst>
          </p:cNvPr>
          <p:cNvSpPr txBox="1"/>
          <p:nvPr/>
        </p:nvSpPr>
        <p:spPr>
          <a:xfrm>
            <a:off x="564336" y="5991914"/>
            <a:ext cx="6273906" cy="307777"/>
          </a:xfrm>
          <a:prstGeom prst="rect">
            <a:avLst/>
          </a:prstGeom>
          <a:noFill/>
        </p:spPr>
        <p:txBody>
          <a:bodyPr wrap="square" lIns="91440" tIns="45720" rIns="91440" bIns="45720" rtlCol="0" anchor="t">
            <a:spAutoFit/>
          </a:bodyPr>
          <a:lstStyle/>
          <a:p>
            <a:r>
              <a:rPr lang="en-US" sz="1400" dirty="0"/>
              <a:t>Lähde: </a:t>
            </a:r>
            <a:r>
              <a:rPr lang="fi-FI" sz="1400" dirty="0">
                <a:hlinkClick r:id="rId2"/>
              </a:rPr>
              <a:t>https://dvv.fi/vahti</a:t>
            </a:r>
            <a:r>
              <a:rPr lang="en-US" sz="1400" dirty="0"/>
              <a:t>, VAHTI 2 / 2013, ISBN 978-952-251-461-5 (PDF)</a:t>
            </a:r>
          </a:p>
        </p:txBody>
      </p:sp>
      <p:pic>
        <p:nvPicPr>
          <p:cNvPr id="11" name="Content Placeholder 7">
            <a:extLst>
              <a:ext uri="{FF2B5EF4-FFF2-40B4-BE49-F238E27FC236}">
                <a16:creationId xmlns:a16="http://schemas.microsoft.com/office/drawing/2014/main" id="{CC353B72-6758-E090-2EC1-064C0C5427F5}"/>
              </a:ext>
            </a:extLst>
          </p:cNvPr>
          <p:cNvPicPr>
            <a:picLocks noChangeAspect="1"/>
          </p:cNvPicPr>
          <p:nvPr/>
        </p:nvPicPr>
        <p:blipFill>
          <a:blip r:embed="rId3"/>
          <a:stretch>
            <a:fillRect/>
          </a:stretch>
        </p:blipFill>
        <p:spPr>
          <a:xfrm>
            <a:off x="564335" y="2220884"/>
            <a:ext cx="5458587" cy="3620005"/>
          </a:xfrm>
          <a:prstGeom prst="rect">
            <a:avLst/>
          </a:prstGeom>
          <a:ln>
            <a:solidFill>
              <a:srgbClr val="4472C4"/>
            </a:solidFill>
          </a:ln>
        </p:spPr>
      </p:pic>
      <p:pic>
        <p:nvPicPr>
          <p:cNvPr id="12" name="Picture 11">
            <a:extLst>
              <a:ext uri="{FF2B5EF4-FFF2-40B4-BE49-F238E27FC236}">
                <a16:creationId xmlns:a16="http://schemas.microsoft.com/office/drawing/2014/main" id="{CF23B74B-472E-2A73-EB2D-AC7B5F9DB0A0}"/>
              </a:ext>
            </a:extLst>
          </p:cNvPr>
          <p:cNvPicPr>
            <a:picLocks noChangeAspect="1"/>
          </p:cNvPicPr>
          <p:nvPr/>
        </p:nvPicPr>
        <p:blipFill>
          <a:blip r:embed="rId4"/>
          <a:stretch>
            <a:fillRect/>
          </a:stretch>
        </p:blipFill>
        <p:spPr>
          <a:xfrm>
            <a:off x="6095224" y="2226131"/>
            <a:ext cx="5734850" cy="4086795"/>
          </a:xfrm>
          <a:prstGeom prst="rect">
            <a:avLst/>
          </a:prstGeom>
          <a:ln>
            <a:solidFill>
              <a:srgbClr val="4472C4"/>
            </a:solidFill>
          </a:ln>
        </p:spPr>
      </p:pic>
    </p:spTree>
    <p:extLst>
      <p:ext uri="{BB962C8B-B14F-4D97-AF65-F5344CB8AC3E}">
        <p14:creationId xmlns:p14="http://schemas.microsoft.com/office/powerpoint/2010/main" val="108185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583083"/>
            <a:ext cx="10511286" cy="818927"/>
          </a:xfrm>
        </p:spPr>
        <p:txBody>
          <a:bodyPr>
            <a:normAutofit/>
          </a:bodyPr>
          <a:lstStyle/>
          <a:p>
            <a:r>
              <a:rPr lang="fi-FI" sz="5000" dirty="0"/>
              <a:t>Fyysinen tietoturva</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1495303"/>
            <a:ext cx="10514802" cy="3922433"/>
          </a:xfrm>
        </p:spPr>
        <p:txBody>
          <a:bodyPr lIns="91440" tIns="45720" rIns="91440" bIns="45720" anchor="t">
            <a:normAutofit fontScale="55000" lnSpcReduction="20000"/>
          </a:bodyPr>
          <a:lstStyle/>
          <a:p>
            <a:r>
              <a:rPr lang="fi-FI" sz="2800" dirty="0"/>
              <a:t>Fyysinen tietoturva tarkoittaa toimenpiteitä, joilla suojataan organisaation tärkeät tiedot fyysisiltä uhilta. </a:t>
            </a:r>
            <a:endParaRPr lang="en-US"/>
          </a:p>
          <a:p>
            <a:r>
              <a:rPr lang="fi-FI" sz="2800" dirty="0"/>
              <a:t>Tässä ovat keskeiset elementit lyhyesti:</a:t>
            </a:r>
            <a:endParaRPr lang="fi-FI"/>
          </a:p>
          <a:p>
            <a:pPr lvl="1"/>
            <a:r>
              <a:rPr lang="fi-FI" sz="2600" b="1" dirty="0"/>
              <a:t>Tilojen suunnittelu ja rakenteet</a:t>
            </a:r>
            <a:r>
              <a:rPr lang="fi-FI" sz="2600" dirty="0"/>
              <a:t>: Tiedon käsittely- ja säilytystilat suojataan fyysisillä rakenteilla, kuten seinillä, lukituilla ovilla ja näkösuojilla</a:t>
            </a:r>
          </a:p>
          <a:p>
            <a:pPr marL="457200" lvl="1" indent="0">
              <a:buNone/>
            </a:pPr>
            <a:endParaRPr lang="fi-FI" sz="2600" dirty="0">
              <a:ea typeface="Calibri" panose="020F0502020204030204"/>
              <a:cs typeface="Calibri" panose="020F0502020204030204"/>
            </a:endParaRPr>
          </a:p>
          <a:p>
            <a:pPr lvl="1"/>
            <a:r>
              <a:rPr lang="fi-FI" sz="2800" b="1" dirty="0"/>
              <a:t>Turvallisuusjärjestelmät</a:t>
            </a:r>
            <a:r>
              <a:rPr lang="fi-FI" sz="2800" dirty="0"/>
              <a:t>: Käytetään kameravalvontaa, hälytysjärjestelmiä, kulunvalvontaa ja lukitusjärjestelmiä estämään luvaton pääsy</a:t>
            </a:r>
          </a:p>
          <a:p>
            <a:pPr marL="457200" lvl="1" indent="0">
              <a:buNone/>
            </a:pPr>
            <a:endParaRPr lang="fi-FI" sz="2800" dirty="0">
              <a:ea typeface="Calibri" panose="020F0502020204030204"/>
              <a:cs typeface="Calibri" panose="020F0502020204030204"/>
            </a:endParaRPr>
          </a:p>
          <a:p>
            <a:pPr lvl="1"/>
            <a:r>
              <a:rPr lang="fi-FI" sz="2600" b="1" dirty="0"/>
              <a:t>Henkilöstön rooli</a:t>
            </a:r>
            <a:r>
              <a:rPr lang="fi-FI" sz="2600" dirty="0"/>
              <a:t>: Henkilöstön koulutus ja sitoutuminen tietoturvakäytäntöihin on olennaista. Tämä sisältää esimerkiksi "puhdas pöytä" -periaatteen noudattamisen ja työasemien lukitsemisen.</a:t>
            </a:r>
            <a:endParaRPr lang="fi-FI" sz="2600" dirty="0">
              <a:ea typeface="Calibri"/>
              <a:cs typeface="Calibri"/>
            </a:endParaRPr>
          </a:p>
          <a:p>
            <a:pPr marL="457200" lvl="1" indent="0">
              <a:buNone/>
            </a:pPr>
            <a:endParaRPr lang="fi-FI" sz="2600" dirty="0">
              <a:ea typeface="Calibri"/>
              <a:cs typeface="Calibri"/>
            </a:endParaRPr>
          </a:p>
          <a:p>
            <a:pPr lvl="1"/>
            <a:r>
              <a:rPr lang="fi-FI" sz="2600" b="1" dirty="0"/>
              <a:t>Riskiarvioinnit</a:t>
            </a:r>
            <a:r>
              <a:rPr lang="fi-FI" sz="2600" dirty="0"/>
              <a:t>: Säännölliset riskiarvioinnit auttavat tunnistamaan ja hallitsemaan fyysisiä uhkia, kuten tulipaloja, vesivahinkoja ja varkauksia.</a:t>
            </a:r>
            <a:endParaRPr lang="fi-FI" sz="2600" dirty="0">
              <a:ea typeface="Calibri"/>
              <a:cs typeface="Calibri"/>
            </a:endParaRPr>
          </a:p>
          <a:p>
            <a:pPr marL="457200" lvl="1" indent="0">
              <a:buNone/>
            </a:pPr>
            <a:endParaRPr lang="fi-FI" sz="2600" dirty="0">
              <a:ea typeface="Calibri"/>
              <a:cs typeface="Calibri"/>
            </a:endParaRPr>
          </a:p>
          <a:p>
            <a:pPr lvl="1"/>
            <a:r>
              <a:rPr lang="fi-FI" sz="2600" b="1" dirty="0"/>
              <a:t>Turva-alueet</a:t>
            </a:r>
            <a:r>
              <a:rPr lang="fi-FI" sz="2600" dirty="0"/>
              <a:t>: Määritellään erilliset turva-alueet, joissa on tiukemmat suojatoimenpiteet, kuten palvelinkeskukset.</a:t>
            </a:r>
            <a:endParaRPr lang="fi-FI" sz="2600" dirty="0">
              <a:ea typeface="Calibri"/>
              <a:cs typeface="Calibri"/>
            </a:endParaRPr>
          </a:p>
          <a:p>
            <a:pPr marL="457200" lvl="1" indent="0">
              <a:buNone/>
            </a:pPr>
            <a:endParaRPr lang="fi-FI" sz="2600" dirty="0">
              <a:ea typeface="Calibri"/>
              <a:cs typeface="Calibri"/>
            </a:endParaRPr>
          </a:p>
          <a:p>
            <a:pPr lvl="1"/>
            <a:r>
              <a:rPr lang="fi-FI" sz="2600" b="1" dirty="0"/>
              <a:t>Olosuhteilta suojautuminen</a:t>
            </a:r>
            <a:r>
              <a:rPr lang="fi-FI" sz="2600" dirty="0"/>
              <a:t>: Suojatoimenpiteet tulipaloja, vesivahinkoja ja sähkökatkoja vastaan, kuten paloilmaisimet ja varavirtalähteet.</a:t>
            </a:r>
            <a:endParaRPr lang="fi-FI" sz="2800" dirty="0"/>
          </a:p>
        </p:txBody>
      </p:sp>
      <p:sp>
        <p:nvSpPr>
          <p:cNvPr id="2" name="TextBox 1">
            <a:extLst>
              <a:ext uri="{FF2B5EF4-FFF2-40B4-BE49-F238E27FC236}">
                <a16:creationId xmlns:a16="http://schemas.microsoft.com/office/drawing/2014/main" id="{18A2648C-F415-4012-E7F6-3FB505ACC1C7}"/>
              </a:ext>
            </a:extLst>
          </p:cNvPr>
          <p:cNvSpPr txBox="1"/>
          <p:nvPr/>
        </p:nvSpPr>
        <p:spPr>
          <a:xfrm>
            <a:off x="888340" y="5662550"/>
            <a:ext cx="9807191" cy="307777"/>
          </a:xfrm>
          <a:prstGeom prst="rect">
            <a:avLst/>
          </a:prstGeom>
          <a:noFill/>
        </p:spPr>
        <p:txBody>
          <a:bodyPr wrap="square" lIns="91440" tIns="45720" rIns="91440" bIns="45720" rtlCol="0" anchor="t">
            <a:spAutoFit/>
          </a:bodyPr>
          <a:lstStyle/>
          <a:p>
            <a:r>
              <a:rPr lang="en-GB" sz="1400" dirty="0"/>
              <a:t>Lähde: </a:t>
            </a:r>
            <a:r>
              <a:rPr lang="en-GB" sz="1400" dirty="0">
                <a:hlinkClick r:id="rId3"/>
              </a:rPr>
              <a:t>https://www.savelan.fi/mita-on-fyysinen-tietoturva/</a:t>
            </a:r>
            <a:r>
              <a:rPr lang="en-GB" sz="1400" dirty="0"/>
              <a:t>, </a:t>
            </a:r>
            <a:r>
              <a:rPr lang="en-GB" sz="1400" err="1"/>
              <a:t>viitattu</a:t>
            </a:r>
            <a:r>
              <a:rPr lang="en-GB" sz="1400" dirty="0"/>
              <a:t> 19.11.2024</a:t>
            </a:r>
            <a:endParaRPr lang="en-FI" sz="1400" dirty="0"/>
          </a:p>
        </p:txBody>
      </p:sp>
    </p:spTree>
    <p:extLst>
      <p:ext uri="{BB962C8B-B14F-4D97-AF65-F5344CB8AC3E}">
        <p14:creationId xmlns:p14="http://schemas.microsoft.com/office/powerpoint/2010/main" val="1030436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444538"/>
            <a:ext cx="10511286" cy="818927"/>
          </a:xfrm>
        </p:spPr>
        <p:txBody>
          <a:bodyPr>
            <a:normAutofit/>
          </a:bodyPr>
          <a:lstStyle/>
          <a:p>
            <a:r>
              <a:rPr lang="fi-FI" sz="5000" dirty="0"/>
              <a:t>Fyysinen tietoturva</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391898"/>
            <a:ext cx="10511286" cy="648072"/>
          </a:xfrm>
        </p:spPr>
        <p:txBody>
          <a:bodyPr>
            <a:normAutofit fontScale="77500" lnSpcReduction="20000"/>
          </a:bodyPr>
          <a:lstStyle/>
          <a:p>
            <a:r>
              <a:rPr lang="fi-FI" dirty="0"/>
              <a:t>Kuvitteellinen sosiaalitoimisto "Hyvinvointikeskus", jossa sosiaalityöntekijä Laura työskentelee.</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222667"/>
            <a:ext cx="10514802" cy="3922433"/>
          </a:xfrm>
        </p:spPr>
        <p:txBody>
          <a:bodyPr anchor="t">
            <a:normAutofit fontScale="92500"/>
          </a:bodyPr>
          <a:lstStyle/>
          <a:p>
            <a:r>
              <a:rPr lang="fi-FI" sz="1400" b="1" dirty="0"/>
              <a:t>Lukitut toimistotilat</a:t>
            </a:r>
            <a:r>
              <a:rPr lang="fi-FI" sz="1400" dirty="0"/>
              <a:t>: Lauran työhuone on lukittu aina, kun hän ei ole paikalla. Tämä estää luvattoman pääsyn asiakastietoihin.</a:t>
            </a:r>
          </a:p>
          <a:p>
            <a:r>
              <a:rPr lang="fi-FI" sz="1400" b="1" dirty="0"/>
              <a:t>Näkösuojat</a:t>
            </a:r>
            <a:r>
              <a:rPr lang="fi-FI" sz="1400" dirty="0"/>
              <a:t>: Lauran työpöydällä on näkösuojat, jotka estävät asiakkaita tai vierailijoita näkemästä tietokoneen näyttöä tai asiakirjoja.</a:t>
            </a:r>
          </a:p>
          <a:p>
            <a:r>
              <a:rPr lang="fi-FI" sz="1400" b="1" dirty="0"/>
              <a:t>Kameravalvonta</a:t>
            </a:r>
            <a:r>
              <a:rPr lang="fi-FI" sz="1400" dirty="0"/>
              <a:t>: Hyvinvointikeskuksen sisäänkäynnit ja käytävät ovat kameravalvonnassa, mikä lisää turvallisuutta ja estää luvattoman pääsyn.</a:t>
            </a:r>
          </a:p>
          <a:p>
            <a:r>
              <a:rPr lang="fi-FI" sz="1400" b="1" dirty="0"/>
              <a:t>Hälytysjärjestelmät</a:t>
            </a:r>
            <a:r>
              <a:rPr lang="fi-FI" sz="1400" dirty="0"/>
              <a:t>: Toimistossa on hälytysjärjestelmä, joka aktivoituu työajan ulkopuolella ja ilmoittaa mahdollisista murtautumisyrityksistä.</a:t>
            </a:r>
          </a:p>
          <a:p>
            <a:r>
              <a:rPr lang="fi-FI" sz="1400" b="1" dirty="0"/>
              <a:t>Tietoturvakoulutus</a:t>
            </a:r>
            <a:r>
              <a:rPr lang="fi-FI" sz="1400" dirty="0"/>
              <a:t>: Laura ja hänen kollegansa osallistuvat säännöllisesti tietoturvakoulutuksiin.</a:t>
            </a:r>
          </a:p>
          <a:p>
            <a:r>
              <a:rPr lang="fi-FI" sz="1400" b="1" dirty="0"/>
              <a:t>Puhdas pöytä -periaate</a:t>
            </a:r>
            <a:r>
              <a:rPr lang="fi-FI" sz="1400" dirty="0"/>
              <a:t>: Laura noudattaa "puhdas pöytä" -periaatetta, eli hän ei jätä asiakirjoja tai muistilappuja työpöydälleen päivän päätteeksi.</a:t>
            </a:r>
          </a:p>
          <a:p>
            <a:r>
              <a:rPr lang="fi-FI" sz="1400" b="1" dirty="0"/>
              <a:t>Säännölliset tarkastukset</a:t>
            </a:r>
            <a:r>
              <a:rPr lang="fi-FI" sz="1400" dirty="0"/>
              <a:t>: Hyvinvointikeskuksessa tehdään säännöllisiä riskiarviointeja, joissa tarkastetaan fyysisen tietoturvan taso ja tehdään tarvittavat parannukset.</a:t>
            </a:r>
          </a:p>
          <a:p>
            <a:r>
              <a:rPr lang="fi-FI" sz="1400" b="1" dirty="0"/>
              <a:t>Arkistohuone</a:t>
            </a:r>
            <a:r>
              <a:rPr lang="fi-FI" sz="1400" dirty="0"/>
              <a:t>: Asiakastietoja säilytetään lukitussa arkistohuoneessa, johon on pääsy vain valtuutetuilla työntekijöillä. </a:t>
            </a:r>
          </a:p>
          <a:p>
            <a:r>
              <a:rPr lang="fi-FI" sz="1400" b="1" dirty="0"/>
              <a:t>Paloilmaisimet ja sammutusjärjestelmät</a:t>
            </a:r>
            <a:r>
              <a:rPr lang="fi-FI" sz="1400" dirty="0"/>
              <a:t>: Toimistossa on paloilmaisimet ja automaattiset sammutusjärjestelmät, jotka suojaavat asiakirjoja.</a:t>
            </a:r>
          </a:p>
          <a:p>
            <a:r>
              <a:rPr lang="fi-FI" sz="1400" b="1" dirty="0"/>
              <a:t>Varavirtalähteet</a:t>
            </a:r>
            <a:r>
              <a:rPr lang="fi-FI" sz="1400" dirty="0"/>
              <a:t>: Tärkeät tietokoneet ja palvelimet on kytketty varavirtalähteisiin, jotka takaavat toiminnan jatkuvuuden sähkökatkon aikana.</a:t>
            </a:r>
          </a:p>
          <a:p>
            <a:endParaRPr lang="fi-FI" sz="1600" dirty="0"/>
          </a:p>
        </p:txBody>
      </p:sp>
    </p:spTree>
    <p:extLst>
      <p:ext uri="{BB962C8B-B14F-4D97-AF65-F5344CB8AC3E}">
        <p14:creationId xmlns:p14="http://schemas.microsoft.com/office/powerpoint/2010/main" val="3529298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BEF6-BBB7-2723-16CA-01B8511750E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15F6642-6034-9E89-1A9C-C87F9126B4FC}"/>
              </a:ext>
            </a:extLst>
          </p:cNvPr>
          <p:cNvSpPr>
            <a:spLocks noGrp="1"/>
          </p:cNvSpPr>
          <p:nvPr>
            <p:ph type="title"/>
          </p:nvPr>
        </p:nvSpPr>
        <p:spPr>
          <a:xfrm>
            <a:off x="877149" y="1097081"/>
            <a:ext cx="7201726"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15F920FF-54C4-DA40-4F40-26A4995AE4AE}"/>
              </a:ext>
            </a:extLst>
          </p:cNvPr>
          <p:cNvSpPr>
            <a:spLocks noGrp="1"/>
          </p:cNvSpPr>
          <p:nvPr>
            <p:ph type="subTitle" idx="1"/>
          </p:nvPr>
        </p:nvSpPr>
        <p:spPr>
          <a:xfrm>
            <a:off x="877149" y="2921553"/>
            <a:ext cx="5841152" cy="648072"/>
          </a:xfrm>
        </p:spPr>
        <p:txBody>
          <a:bodyPr>
            <a:normAutofit/>
          </a:bodyPr>
          <a:lstStyle/>
          <a:p>
            <a:r>
              <a:rPr lang="en-US" dirty="0"/>
              <a:t>05D – </a:t>
            </a:r>
            <a:r>
              <a:rPr lang="en-US" dirty="0" err="1"/>
              <a:t>Yhteenveto</a:t>
            </a:r>
            <a:endParaRPr lang="en-US" dirty="0"/>
          </a:p>
        </p:txBody>
      </p:sp>
      <p:sp>
        <p:nvSpPr>
          <p:cNvPr id="15" name="Text Placeholder 3">
            <a:extLst>
              <a:ext uri="{FF2B5EF4-FFF2-40B4-BE49-F238E27FC236}">
                <a16:creationId xmlns:a16="http://schemas.microsoft.com/office/drawing/2014/main" id="{B6081B99-71D1-B7A2-C2C0-22DAD8D95E99}"/>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165352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95D3-12C3-6A92-2C2F-E672D0AE6A6C}"/>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F3AA0D52-38CC-E18E-32CD-17FB5B565FC4}"/>
              </a:ext>
            </a:extLst>
          </p:cNvPr>
          <p:cNvSpPr>
            <a:spLocks noGrp="1"/>
          </p:cNvSpPr>
          <p:nvPr>
            <p:ph type="title"/>
          </p:nvPr>
        </p:nvSpPr>
        <p:spPr>
          <a:xfrm>
            <a:off x="772065" y="906356"/>
            <a:ext cx="10511286" cy="818927"/>
          </a:xfrm>
        </p:spPr>
        <p:txBody>
          <a:bodyPr>
            <a:normAutofit/>
          </a:bodyPr>
          <a:lstStyle/>
          <a:p>
            <a:r>
              <a:rPr lang="fi-FI" sz="5000" dirty="0"/>
              <a:t>Yhteenveto</a:t>
            </a:r>
          </a:p>
        </p:txBody>
      </p:sp>
      <p:sp>
        <p:nvSpPr>
          <p:cNvPr id="9" name="Date Placeholder 2">
            <a:extLst>
              <a:ext uri="{FF2B5EF4-FFF2-40B4-BE49-F238E27FC236}">
                <a16:creationId xmlns:a16="http://schemas.microsoft.com/office/drawing/2014/main" id="{ED5E263F-C18A-2C09-E1C1-F91E151B0A3F}"/>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43CE74C1-1F5A-ED66-168D-E57B4AB7BA17}"/>
              </a:ext>
            </a:extLst>
          </p:cNvPr>
          <p:cNvSpPr>
            <a:spLocks noGrp="1"/>
          </p:cNvSpPr>
          <p:nvPr>
            <p:ph type="subTitle" idx="1"/>
          </p:nvPr>
        </p:nvSpPr>
        <p:spPr>
          <a:xfrm>
            <a:off x="772065" y="1738262"/>
            <a:ext cx="10511286" cy="648072"/>
          </a:xfrm>
        </p:spPr>
        <p:txBody>
          <a:bodyPr/>
          <a:lstStyle/>
          <a:p>
            <a:r>
              <a:rPr lang="en-US" dirty="0" err="1"/>
              <a:t>Valtuudet</a:t>
            </a:r>
            <a:endParaRPr lang="en-US" dirty="0"/>
          </a:p>
        </p:txBody>
      </p:sp>
      <p:sp>
        <p:nvSpPr>
          <p:cNvPr id="4" name="Tekstin paikkamerkki 3">
            <a:extLst>
              <a:ext uri="{FF2B5EF4-FFF2-40B4-BE49-F238E27FC236}">
                <a16:creationId xmlns:a16="http://schemas.microsoft.com/office/drawing/2014/main" id="{3AAAEC98-E46C-7B71-0584-9E173F13A9F0}"/>
              </a:ext>
            </a:extLst>
          </p:cNvPr>
          <p:cNvSpPr>
            <a:spLocks noGrp="1"/>
          </p:cNvSpPr>
          <p:nvPr>
            <p:ph type="body" idx="12"/>
          </p:nvPr>
        </p:nvSpPr>
        <p:spPr>
          <a:xfrm>
            <a:off x="768550" y="2615212"/>
            <a:ext cx="10514802" cy="3082203"/>
          </a:xfrm>
        </p:spPr>
        <p:txBody>
          <a:bodyPr lIns="91440" tIns="45720" rIns="91440" bIns="45720" anchor="t">
            <a:normAutofit/>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Ammatti/työnkuva/työpiste kohtaisesti voidaan määritellä esim. mihin potilaan sairaskertomustietojen sisältöihin tai näkymiin sinulla tai siis sinun käyttäjätunnuksillasi/resurssillasi on pääsyoikeus. Perustellusti näihin sitten voi hakea muutosta. </a:t>
            </a:r>
            <a:endParaRPr lang="en-FI" sz="1800" dirty="0">
              <a:effectLst/>
              <a:latin typeface="Aptos" panose="020B0004020202020204" pitchFamily="34" charset="0"/>
              <a:ea typeface="Aptos" panose="020B0004020202020204" pitchFamily="34" charset="0"/>
              <a:cs typeface="Times New Roman" panose="02020603050405020304" pitchFamily="18" charset="0"/>
            </a:endParaRPr>
          </a:p>
          <a:p>
            <a:pPr lvl="1"/>
            <a:r>
              <a:rPr lang="fi-FI" sz="1800" dirty="0">
                <a:effectLst/>
                <a:latin typeface="Calibri"/>
                <a:ea typeface="Calibri"/>
                <a:cs typeface="Times New Roman"/>
              </a:rPr>
              <a:t>Esimerkki käytännöstä:</a:t>
            </a:r>
            <a:r>
              <a:rPr lang="fi-FI" sz="1800" dirty="0">
                <a:latin typeface="Calibri"/>
                <a:ea typeface="Calibri"/>
                <a:cs typeface="Times New Roman"/>
              </a:rPr>
              <a:t> Sinulla</a:t>
            </a:r>
            <a:r>
              <a:rPr lang="fi-FI" sz="1800" dirty="0">
                <a:effectLst/>
                <a:latin typeface="Calibri"/>
                <a:ea typeface="Calibri"/>
                <a:cs typeface="Times New Roman"/>
              </a:rPr>
              <a:t> ei ollut sairaanhoitajana </a:t>
            </a:r>
            <a:r>
              <a:rPr lang="fi-FI" sz="1800" dirty="0">
                <a:latin typeface="Calibri"/>
                <a:ea typeface="Calibri"/>
                <a:cs typeface="Calibri"/>
              </a:rPr>
              <a:t>päivystysalueella toimiessasi</a:t>
            </a:r>
            <a:r>
              <a:rPr lang="fi-FI" sz="1800" dirty="0">
                <a:latin typeface="Calibri"/>
                <a:ea typeface="Calibri"/>
                <a:cs typeface="Times New Roman"/>
              </a:rPr>
              <a:t> </a:t>
            </a:r>
            <a:r>
              <a:rPr lang="fi-FI" sz="1800" dirty="0">
                <a:effectLst/>
                <a:latin typeface="Calibri"/>
                <a:ea typeface="Calibri"/>
                <a:cs typeface="Times New Roman"/>
              </a:rPr>
              <a:t>tunnuksillasi oikeutta nähdä potilaan mielenterveys-päihdepuolen sairaskertomusnäkymiä eli </a:t>
            </a:r>
            <a:r>
              <a:rPr lang="fi-FI" sz="1800" dirty="0">
                <a:latin typeface="Calibri"/>
                <a:ea typeface="Calibri"/>
                <a:cs typeface="Times New Roman"/>
              </a:rPr>
              <a:t>kirjauksia</a:t>
            </a:r>
            <a:r>
              <a:rPr lang="fi-FI" sz="1800" dirty="0">
                <a:effectLst/>
                <a:latin typeface="Calibri"/>
                <a:ea typeface="Calibri"/>
                <a:cs typeface="Times New Roman"/>
              </a:rPr>
              <a:t>, mutta kuitenkin työnkuvaasi kuului kyseisen potilasryhmän hoito ja säännöllinen lääkitseminen päivystyksessä</a:t>
            </a:r>
            <a:r>
              <a:rPr lang="fi-FI" sz="1800" dirty="0">
                <a:latin typeface="Calibri"/>
                <a:ea typeface="Calibri"/>
                <a:cs typeface="Times New Roman"/>
              </a:rPr>
              <a:t>.</a:t>
            </a:r>
            <a:r>
              <a:rPr lang="fi-FI" sz="1800" dirty="0">
                <a:effectLst/>
                <a:latin typeface="Calibri"/>
                <a:ea typeface="Calibri"/>
                <a:cs typeface="Times New Roman"/>
              </a:rPr>
              <a:t> </a:t>
            </a:r>
            <a:r>
              <a:rPr lang="fi-FI" sz="1800" dirty="0">
                <a:latin typeface="Calibri"/>
                <a:ea typeface="Calibri"/>
                <a:cs typeface="Times New Roman"/>
              </a:rPr>
              <a:t> Hoitosuunnitelma, lääkemääräykset</a:t>
            </a:r>
            <a:r>
              <a:rPr lang="fi-FI" sz="1800" dirty="0">
                <a:effectLst/>
                <a:latin typeface="Calibri"/>
                <a:ea typeface="Calibri"/>
                <a:cs typeface="Times New Roman"/>
              </a:rPr>
              <a:t>/ohjeistukset yms.</a:t>
            </a:r>
            <a:r>
              <a:rPr lang="fi-FI" sz="1800" dirty="0">
                <a:latin typeface="Calibri"/>
                <a:ea typeface="Calibri"/>
                <a:cs typeface="Times New Roman"/>
              </a:rPr>
              <a:t> olivat kuitenkin</a:t>
            </a:r>
            <a:r>
              <a:rPr lang="fi-FI" sz="1800" dirty="0">
                <a:effectLst/>
                <a:latin typeface="Calibri"/>
                <a:ea typeface="Calibri"/>
                <a:cs typeface="Times New Roman"/>
              </a:rPr>
              <a:t> nähtävissä </a:t>
            </a:r>
            <a:r>
              <a:rPr lang="fi-FI" sz="1800" dirty="0">
                <a:latin typeface="Calibri"/>
                <a:ea typeface="Calibri"/>
                <a:cs typeface="Times New Roman"/>
              </a:rPr>
              <a:t>vain </a:t>
            </a:r>
            <a:r>
              <a:rPr lang="fi-FI" sz="1800" dirty="0">
                <a:effectLst/>
                <a:latin typeface="Calibri"/>
                <a:ea typeface="Calibri"/>
                <a:cs typeface="Times New Roman"/>
              </a:rPr>
              <a:t>mielenterveys- ja päihdepuolen ammattilaisten kirjauksissa. Näin ollen potilasturvallisuuden ja hoidon jatkuvuuden vuoksi </a:t>
            </a:r>
            <a:r>
              <a:rPr lang="fi-FI" sz="1800" dirty="0">
                <a:latin typeface="Calibri"/>
                <a:ea typeface="Calibri"/>
                <a:cs typeface="Times New Roman"/>
              </a:rPr>
              <a:t>sairaanhoitajan käyttöoikeuksia sairaskertomusnäkymiin </a:t>
            </a:r>
            <a:r>
              <a:rPr lang="fi-FI" sz="1800" dirty="0">
                <a:effectLst/>
                <a:latin typeface="Calibri"/>
                <a:ea typeface="Calibri"/>
                <a:cs typeface="Times New Roman"/>
              </a:rPr>
              <a:t>lisättiin näiltä osin, jotta päivystyksessä päästiin toteuttamaan turvallisesti potilaan hoito sekä lääkitseminen.</a:t>
            </a:r>
            <a:endParaRPr lang="en-FI" sz="1800" dirty="0">
              <a:effectLst/>
              <a:latin typeface="Calibri"/>
              <a:ea typeface="Calibri"/>
              <a:cs typeface="Times New Roman"/>
            </a:endParaRPr>
          </a:p>
          <a:p>
            <a:pPr lvl="1"/>
            <a:endParaRPr lang="fi-FI" sz="2600" dirty="0"/>
          </a:p>
        </p:txBody>
      </p:sp>
    </p:spTree>
    <p:extLst>
      <p:ext uri="{BB962C8B-B14F-4D97-AF65-F5344CB8AC3E}">
        <p14:creationId xmlns:p14="http://schemas.microsoft.com/office/powerpoint/2010/main" val="1287396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4EEF-D58B-F4CF-8435-A26900CEA6D3}"/>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70B60A80-BBFC-9923-5BFD-84313FFE3761}"/>
              </a:ext>
            </a:extLst>
          </p:cNvPr>
          <p:cNvSpPr>
            <a:spLocks noGrp="1"/>
          </p:cNvSpPr>
          <p:nvPr>
            <p:ph type="title"/>
          </p:nvPr>
        </p:nvSpPr>
        <p:spPr>
          <a:xfrm>
            <a:off x="772065" y="906356"/>
            <a:ext cx="10511286" cy="818927"/>
          </a:xfrm>
        </p:spPr>
        <p:txBody>
          <a:bodyPr>
            <a:normAutofit/>
          </a:bodyPr>
          <a:lstStyle/>
          <a:p>
            <a:r>
              <a:rPr lang="fi-FI" sz="5000" dirty="0"/>
              <a:t>Yhteenveto</a:t>
            </a:r>
          </a:p>
        </p:txBody>
      </p:sp>
      <p:sp>
        <p:nvSpPr>
          <p:cNvPr id="9" name="Date Placeholder 2">
            <a:extLst>
              <a:ext uri="{FF2B5EF4-FFF2-40B4-BE49-F238E27FC236}">
                <a16:creationId xmlns:a16="http://schemas.microsoft.com/office/drawing/2014/main" id="{9BDD408F-8D9E-94A3-A42B-6BAEBCAC091A}"/>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D4C4664-B11B-FC7E-2589-D9EADC790833}"/>
              </a:ext>
            </a:extLst>
          </p:cNvPr>
          <p:cNvSpPr>
            <a:spLocks noGrp="1"/>
          </p:cNvSpPr>
          <p:nvPr>
            <p:ph type="subTitle" idx="1"/>
          </p:nvPr>
        </p:nvSpPr>
        <p:spPr>
          <a:xfrm>
            <a:off x="772065" y="1738262"/>
            <a:ext cx="10511286" cy="648072"/>
          </a:xfrm>
        </p:spPr>
        <p:txBody>
          <a:bodyPr/>
          <a:lstStyle/>
          <a:p>
            <a:r>
              <a:rPr lang="en-US" dirty="0" err="1"/>
              <a:t>Valtuudet</a:t>
            </a:r>
            <a:endParaRPr lang="en-US" dirty="0"/>
          </a:p>
        </p:txBody>
      </p:sp>
      <p:sp>
        <p:nvSpPr>
          <p:cNvPr id="4" name="Tekstin paikkamerkki 3">
            <a:extLst>
              <a:ext uri="{FF2B5EF4-FFF2-40B4-BE49-F238E27FC236}">
                <a16:creationId xmlns:a16="http://schemas.microsoft.com/office/drawing/2014/main" id="{30242F5E-E26A-D34A-8BCB-51DD82251BBC}"/>
              </a:ext>
            </a:extLst>
          </p:cNvPr>
          <p:cNvSpPr>
            <a:spLocks noGrp="1"/>
          </p:cNvSpPr>
          <p:nvPr>
            <p:ph type="body" idx="12"/>
          </p:nvPr>
        </p:nvSpPr>
        <p:spPr>
          <a:xfrm>
            <a:off x="768550" y="2615212"/>
            <a:ext cx="10514802" cy="3082203"/>
          </a:xfrm>
        </p:spPr>
        <p:txBody>
          <a:bodyPr lIns="91440" tIns="45720" rIns="91440" bIns="45720" anchor="t">
            <a:normAutofit lnSpcReduction="10000"/>
          </a:bodyPr>
          <a:lstStyle/>
          <a:p>
            <a:r>
              <a:rPr lang="fi-FI" sz="1800" dirty="0">
                <a:latin typeface="Calibri"/>
                <a:ea typeface="Calibri"/>
                <a:cs typeface="Times New Roman"/>
              </a:rPr>
              <a:t>Tietyillä</a:t>
            </a:r>
            <a:r>
              <a:rPr lang="fi-FI" sz="1800" dirty="0">
                <a:effectLst/>
                <a:latin typeface="Calibri"/>
                <a:ea typeface="Calibri"/>
                <a:cs typeface="Times New Roman"/>
              </a:rPr>
              <a:t> ammattilaisilla on työnkuvansa vaatimusten ja vastuualueensa mukaisesti luotu laajemmat käyttöoikeudet työyksikössä esim. potilastietojärjestelmän käyttöoikeuksiin tai joidenkin osa-alueiden muokkaamiseen. Esim. ajanvarausjärjestelmät, käyttöoikeuksien lukitustilojen resetointi/avaaminen tms.</a:t>
            </a:r>
            <a:endParaRPr lang="en-FI" sz="1800" dirty="0">
              <a:effectLst/>
              <a:latin typeface="Calibri"/>
              <a:ea typeface="Calibri"/>
              <a:cs typeface="Times New Roman"/>
            </a:endParaRPr>
          </a:p>
          <a:p>
            <a:r>
              <a:rPr lang="fi-FI" sz="1800" dirty="0">
                <a:latin typeface="Calibri"/>
                <a:ea typeface="Calibri"/>
                <a:cs typeface="Times New Roman"/>
              </a:rPr>
              <a:t>Esimerkkinä käyttäjätunnuksiin liittyen:</a:t>
            </a:r>
            <a:endParaRPr lang="en-FI" sz="1800" dirty="0">
              <a:latin typeface="Calibri"/>
              <a:ea typeface="Calibri"/>
              <a:cs typeface="Times New Roman"/>
            </a:endParaRPr>
          </a:p>
          <a:p>
            <a:pPr lvl="1">
              <a:buFont typeface="Courier New"/>
              <a:buChar char="o"/>
            </a:pPr>
            <a:r>
              <a:rPr lang="fi-FI" sz="1600" dirty="0">
                <a:latin typeface="Calibri"/>
                <a:ea typeface="Calibri"/>
                <a:cs typeface="Times New Roman"/>
              </a:rPr>
              <a:t>Tunnuksillasi</a:t>
            </a:r>
            <a:r>
              <a:rPr lang="fi-FI" sz="1600" dirty="0">
                <a:effectLst/>
                <a:latin typeface="Calibri"/>
                <a:ea typeface="Calibri"/>
                <a:cs typeface="Times New Roman"/>
              </a:rPr>
              <a:t> avaat vain oman koneen ja omat </a:t>
            </a:r>
            <a:r>
              <a:rPr lang="fi-FI" sz="1600" dirty="0">
                <a:latin typeface="Calibri"/>
                <a:ea typeface="Calibri"/>
                <a:cs typeface="Times New Roman"/>
              </a:rPr>
              <a:t>ohjelmat etkä</a:t>
            </a:r>
            <a:r>
              <a:rPr lang="fi-FI" sz="1600" dirty="0">
                <a:effectLst/>
                <a:latin typeface="Calibri"/>
                <a:ea typeface="Calibri"/>
                <a:cs typeface="Times New Roman"/>
              </a:rPr>
              <a:t> anna muiden kirjata tai toimia koneella tunnuksillasi. Käytännössä ongelmia </a:t>
            </a:r>
            <a:r>
              <a:rPr lang="fi-FI" sz="1600" dirty="0">
                <a:latin typeface="Calibri"/>
                <a:ea typeface="Calibri"/>
                <a:cs typeface="Times New Roman"/>
              </a:rPr>
              <a:t>saattaa kuitenkin tulla</a:t>
            </a:r>
            <a:r>
              <a:rPr lang="fi-FI" sz="1600" dirty="0">
                <a:effectLst/>
                <a:latin typeface="Calibri"/>
                <a:ea typeface="Calibri"/>
                <a:cs typeface="Times New Roman"/>
              </a:rPr>
              <a:t>, jos vaikkapa viikonloppuna ei keikkailijan (lääkäri, sairaanhoitaja jne.) tunnukset koneen aukaisuun toimikaan ja työt olisi ehdottomasti saatava alkamaan. </a:t>
            </a:r>
            <a:r>
              <a:rPr lang="fi-FI" sz="1600" dirty="0">
                <a:latin typeface="Calibri"/>
                <a:ea typeface="Calibri"/>
                <a:cs typeface="Times New Roman"/>
              </a:rPr>
              <a:t>Saattaa olla</a:t>
            </a:r>
            <a:r>
              <a:rPr lang="fi-FI" sz="1600" dirty="0">
                <a:effectLst/>
                <a:latin typeface="Calibri"/>
                <a:ea typeface="Calibri"/>
                <a:cs typeface="Times New Roman"/>
              </a:rPr>
              <a:t>, että kone aukaistaan vuorossa olevan tunnuksilla ja keikkailija itse sitten pääsisikin kirjautumaan potilastietojärjestelmään. </a:t>
            </a:r>
            <a:r>
              <a:rPr lang="fi-FI" sz="1600" dirty="0">
                <a:latin typeface="Calibri"/>
                <a:ea typeface="Calibri"/>
                <a:cs typeface="Times New Roman"/>
              </a:rPr>
              <a:t>Silti hän</a:t>
            </a:r>
            <a:r>
              <a:rPr lang="fi-FI" sz="1600" dirty="0">
                <a:effectLst/>
                <a:latin typeface="Calibri"/>
                <a:ea typeface="Calibri"/>
                <a:cs typeface="Times New Roman"/>
              </a:rPr>
              <a:t> on toisen henkilön käyttäjätunnuksilla </a:t>
            </a:r>
            <a:r>
              <a:rPr lang="fi-FI" sz="1600" dirty="0">
                <a:latin typeface="Calibri"/>
                <a:ea typeface="Calibri"/>
                <a:cs typeface="Times New Roman"/>
              </a:rPr>
              <a:t>koneelle</a:t>
            </a:r>
            <a:r>
              <a:rPr lang="fi-FI" sz="1600" dirty="0">
                <a:effectLst/>
                <a:latin typeface="Calibri"/>
                <a:ea typeface="Calibri"/>
                <a:cs typeface="Times New Roman"/>
              </a:rPr>
              <a:t> </a:t>
            </a:r>
            <a:r>
              <a:rPr lang="fi-FI" sz="1600" dirty="0">
                <a:latin typeface="Calibri"/>
                <a:ea typeface="Calibri"/>
                <a:cs typeface="Times New Roman"/>
              </a:rPr>
              <a:t>kirjautuneena </a:t>
            </a:r>
            <a:r>
              <a:rPr lang="fi-FI" sz="1600" dirty="0">
                <a:effectLst/>
                <a:latin typeface="Calibri"/>
                <a:ea typeface="Calibri"/>
                <a:cs typeface="Times New Roman"/>
              </a:rPr>
              <a:t>ja voi hänen nimissään seikkailla sivustoilla, päästä kenties sähköpostiin, </a:t>
            </a:r>
            <a:r>
              <a:rPr lang="fi-FI" sz="1600" dirty="0" err="1">
                <a:effectLst/>
                <a:latin typeface="Calibri"/>
                <a:ea typeface="Calibri"/>
                <a:cs typeface="Times New Roman"/>
              </a:rPr>
              <a:t>Teamsiin</a:t>
            </a:r>
            <a:r>
              <a:rPr lang="fi-FI" sz="1600" dirty="0">
                <a:effectLst/>
                <a:latin typeface="Calibri"/>
                <a:ea typeface="Calibri"/>
                <a:cs typeface="Times New Roman"/>
              </a:rPr>
              <a:t> jne....</a:t>
            </a:r>
          </a:p>
          <a:p>
            <a:pPr lvl="1">
              <a:buFont typeface="Courier New"/>
              <a:buChar char="o"/>
            </a:pPr>
            <a:r>
              <a:rPr lang="fi-FI" sz="1600" dirty="0">
                <a:latin typeface="Calibri"/>
                <a:ea typeface="Calibri"/>
                <a:cs typeface="Times New Roman"/>
              </a:rPr>
              <a:t>Harjoittelujaksoja tekevillä opiskelijalla on kirjaamisen ja pääsynsuhteen pienemmät oikeudet, kuin rekisteröidyillä työntekijöillä</a:t>
            </a:r>
            <a:endParaRPr lang="en-FI" sz="1600" dirty="0">
              <a:effectLst/>
              <a:latin typeface="Calibri"/>
              <a:ea typeface="Calibri"/>
              <a:cs typeface="Times New Roman"/>
            </a:endParaRPr>
          </a:p>
          <a:p>
            <a:endParaRPr lang="fi-FI" sz="2800" dirty="0"/>
          </a:p>
        </p:txBody>
      </p:sp>
    </p:spTree>
    <p:extLst>
      <p:ext uri="{BB962C8B-B14F-4D97-AF65-F5344CB8AC3E}">
        <p14:creationId xmlns:p14="http://schemas.microsoft.com/office/powerpoint/2010/main" val="297611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Kulun- ja pääsynhallinta</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err="1"/>
              <a:t>Termistö</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393986"/>
            <a:ext cx="10514802" cy="3082203"/>
          </a:xfrm>
        </p:spPr>
        <p:txBody>
          <a:bodyPr lIns="91440" tIns="45720" rIns="91440" bIns="45720" anchor="t">
            <a:noAutofit/>
          </a:bodyPr>
          <a:lstStyle/>
          <a:p>
            <a:r>
              <a:rPr lang="fi-FI" sz="1800" dirty="0"/>
              <a:t>Kulunvalvonta (Access Control)</a:t>
            </a:r>
            <a:endParaRPr lang="fi-FI" sz="1800">
              <a:ea typeface="Calibri"/>
              <a:cs typeface="Calibri"/>
            </a:endParaRPr>
          </a:p>
          <a:p>
            <a:pPr lvl="1"/>
            <a:r>
              <a:rPr lang="fi-FI" sz="1800" dirty="0"/>
              <a:t>Prosessi, jossa myönnetään tai evätään tietyt pyynnöt:</a:t>
            </a:r>
            <a:endParaRPr lang="fi-FI" sz="1800" dirty="0">
              <a:ea typeface="Calibri"/>
              <a:cs typeface="Calibri"/>
            </a:endParaRPr>
          </a:p>
          <a:p>
            <a:pPr lvl="2"/>
            <a:r>
              <a:rPr lang="fi-FI" dirty="0"/>
              <a:t>1) hankkia ja käyttää tietoja ja niihin liittyviä tietojenkäsittelypalveluja</a:t>
            </a:r>
            <a:endParaRPr lang="fi-FI">
              <a:ea typeface="Calibri"/>
              <a:cs typeface="Calibri"/>
            </a:endParaRPr>
          </a:p>
          <a:p>
            <a:pPr lvl="2"/>
            <a:r>
              <a:rPr lang="fi-FI" dirty="0"/>
              <a:t>2) päästä tiettyihin fyysisiin tiloihin (esim. henkilökunnantiloihin, sotilaslaitoksiin, salapidettävän tiedon tiloihin).</a:t>
            </a:r>
            <a:endParaRPr lang="fi-FI">
              <a:ea typeface="Calibri"/>
              <a:cs typeface="Calibri"/>
            </a:endParaRPr>
          </a:p>
          <a:p>
            <a:r>
              <a:rPr lang="fi-FI" sz="1800" dirty="0"/>
              <a:t>Pääsynhallinta (Access Management / Access Control Management)</a:t>
            </a:r>
            <a:endParaRPr lang="fi-FI" sz="1800">
              <a:ea typeface="Calibri"/>
              <a:cs typeface="Calibri"/>
            </a:endParaRPr>
          </a:p>
          <a:p>
            <a:pPr lvl="1"/>
            <a:r>
              <a:rPr lang="fi-FI" sz="1800" dirty="0"/>
              <a:t>Käyttöoikeuksien hallinta on joukko käytäntöjä, jotka sallivat vain niille, joilla on lupa, suorittaa toiminnon tietylle resurssille. Kolme yleisintä pääsynhallintapalvelua, joita kohtaat päivittäin ehkä huomaamattasi, ovat: </a:t>
            </a:r>
            <a:endParaRPr lang="fi-FI" sz="1800" dirty="0">
              <a:ea typeface="Calibri"/>
              <a:cs typeface="Calibri"/>
            </a:endParaRPr>
          </a:p>
          <a:p>
            <a:pPr lvl="2"/>
            <a:r>
              <a:rPr lang="fi-FI" dirty="0"/>
              <a:t>Käytäntöjen hallinta, todennus ja valtuutus.</a:t>
            </a:r>
            <a:endParaRPr lang="fi-FI">
              <a:ea typeface="Calibri"/>
              <a:cs typeface="Calibri"/>
            </a:endParaRPr>
          </a:p>
          <a:p>
            <a:r>
              <a:rPr lang="fi-FI" sz="1800" dirty="0"/>
              <a:t>Pääsynhallinta on laajempi kokonaisuus joka pitää sisällänsä kulunvalvonnan</a:t>
            </a:r>
            <a:endParaRPr lang="fi-FI" sz="1800" dirty="0">
              <a:ea typeface="Calibri"/>
              <a:cs typeface="Calibri"/>
            </a:endParaRPr>
          </a:p>
        </p:txBody>
      </p:sp>
    </p:spTree>
    <p:extLst>
      <p:ext uri="{BB962C8B-B14F-4D97-AF65-F5344CB8AC3E}">
        <p14:creationId xmlns:p14="http://schemas.microsoft.com/office/powerpoint/2010/main" val="2587469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F6B2F-E442-ECD2-22C2-927349D58A3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05CEEF13-C580-24AA-BBA0-CFF21A1DF8C4}"/>
              </a:ext>
            </a:extLst>
          </p:cNvPr>
          <p:cNvSpPr>
            <a:spLocks noGrp="1"/>
          </p:cNvSpPr>
          <p:nvPr>
            <p:ph type="title"/>
          </p:nvPr>
        </p:nvSpPr>
        <p:spPr>
          <a:xfrm>
            <a:off x="772065" y="906356"/>
            <a:ext cx="10511286" cy="818927"/>
          </a:xfrm>
        </p:spPr>
        <p:txBody>
          <a:bodyPr>
            <a:normAutofit/>
          </a:bodyPr>
          <a:lstStyle/>
          <a:p>
            <a:r>
              <a:rPr lang="fi-FI" sz="5000" dirty="0"/>
              <a:t>Yhteenveto</a:t>
            </a:r>
          </a:p>
        </p:txBody>
      </p:sp>
      <p:sp>
        <p:nvSpPr>
          <p:cNvPr id="9" name="Date Placeholder 2">
            <a:extLst>
              <a:ext uri="{FF2B5EF4-FFF2-40B4-BE49-F238E27FC236}">
                <a16:creationId xmlns:a16="http://schemas.microsoft.com/office/drawing/2014/main" id="{A310DC4B-DD65-DA42-F119-3CEA602E038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8BF37C81-7A7F-DF6F-FF60-69BFFED1C4AC}"/>
              </a:ext>
            </a:extLst>
          </p:cNvPr>
          <p:cNvSpPr>
            <a:spLocks noGrp="1"/>
          </p:cNvSpPr>
          <p:nvPr>
            <p:ph type="subTitle" idx="1"/>
          </p:nvPr>
        </p:nvSpPr>
        <p:spPr>
          <a:xfrm>
            <a:off x="772065" y="1738262"/>
            <a:ext cx="10511286" cy="648072"/>
          </a:xfrm>
        </p:spPr>
        <p:txBody>
          <a:bodyPr/>
          <a:lstStyle/>
          <a:p>
            <a:r>
              <a:rPr lang="en-US" dirty="0" err="1"/>
              <a:t>Auditointijäljet</a:t>
            </a:r>
            <a:r>
              <a:rPr lang="en-US" dirty="0"/>
              <a:t> </a:t>
            </a:r>
            <a:r>
              <a:rPr lang="en-US" dirty="0" err="1"/>
              <a:t>eli</a:t>
            </a:r>
            <a:r>
              <a:rPr lang="en-US" dirty="0"/>
              <a:t> “</a:t>
            </a:r>
            <a:r>
              <a:rPr lang="en-US" dirty="0" err="1"/>
              <a:t>lokitiedot</a:t>
            </a:r>
            <a:r>
              <a:rPr lang="en-US" dirty="0"/>
              <a:t>”</a:t>
            </a:r>
          </a:p>
        </p:txBody>
      </p:sp>
      <p:sp>
        <p:nvSpPr>
          <p:cNvPr id="4" name="Tekstin paikkamerkki 3">
            <a:extLst>
              <a:ext uri="{FF2B5EF4-FFF2-40B4-BE49-F238E27FC236}">
                <a16:creationId xmlns:a16="http://schemas.microsoft.com/office/drawing/2014/main" id="{BF5E2030-F04D-4B69-D6ED-5587B3111299}"/>
              </a:ext>
            </a:extLst>
          </p:cNvPr>
          <p:cNvSpPr>
            <a:spLocks noGrp="1"/>
          </p:cNvSpPr>
          <p:nvPr>
            <p:ph type="body" idx="12"/>
          </p:nvPr>
        </p:nvSpPr>
        <p:spPr>
          <a:xfrm>
            <a:off x="768550" y="2615212"/>
            <a:ext cx="10514802" cy="3082203"/>
          </a:xfrm>
        </p:spPr>
        <p:txBody>
          <a:bodyPr lIns="91440" tIns="45720" rIns="91440" bIns="45720" anchor="t">
            <a:normAutofit/>
          </a:bodyPr>
          <a:lstStyle/>
          <a:p>
            <a:r>
              <a:rPr lang="fi-FI" sz="1800" dirty="0"/>
              <a:t>Mm. kaikista potilastietoihin kirjautumisista jää merkinnät eli käyttäjän “sormenjäljet”, joita organisaatio omien ohjeistuksiensa mukaisesti seuraa.</a:t>
            </a:r>
            <a:endParaRPr lang="fi-FI" sz="1800" dirty="0">
              <a:ea typeface="Calibri"/>
              <a:cs typeface="Calibri"/>
            </a:endParaRPr>
          </a:p>
          <a:p>
            <a:r>
              <a:rPr lang="fi-FI" sz="1800" dirty="0"/>
              <a:t>Säännönmukaisesti tehdään tarkistuksia ja jos huomataan, että olet esim. käynyt omissa tiedoissasi, niin asia otetaan selvitykseen. </a:t>
            </a:r>
            <a:endParaRPr lang="fi-FI" sz="1800" dirty="0">
              <a:ea typeface="Calibri"/>
              <a:cs typeface="Calibri"/>
            </a:endParaRPr>
          </a:p>
          <a:p>
            <a:r>
              <a:rPr lang="fi-FI" sz="1800" dirty="0"/>
              <a:t>Asiakkaalla/potilaalla on oikeus saada nähdä omien potilastietojensa lokimerkinnät.</a:t>
            </a:r>
            <a:endParaRPr lang="fi-FI" sz="1800" dirty="0">
              <a:ea typeface="Calibri"/>
              <a:cs typeface="Calibri"/>
            </a:endParaRPr>
          </a:p>
          <a:p>
            <a:endParaRPr lang="fi-FI" sz="2800" dirty="0"/>
          </a:p>
        </p:txBody>
      </p:sp>
    </p:spTree>
    <p:extLst>
      <p:ext uri="{BB962C8B-B14F-4D97-AF65-F5344CB8AC3E}">
        <p14:creationId xmlns:p14="http://schemas.microsoft.com/office/powerpoint/2010/main" val="2485215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AE04-EB3E-7C82-107E-A04594749B0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89F7492E-5548-9549-72F5-512BC4CB04B8}"/>
              </a:ext>
            </a:extLst>
          </p:cNvPr>
          <p:cNvSpPr>
            <a:spLocks noGrp="1"/>
          </p:cNvSpPr>
          <p:nvPr>
            <p:ph type="title"/>
          </p:nvPr>
        </p:nvSpPr>
        <p:spPr>
          <a:xfrm>
            <a:off x="772065" y="559992"/>
            <a:ext cx="10511286" cy="818927"/>
          </a:xfrm>
        </p:spPr>
        <p:txBody>
          <a:bodyPr>
            <a:normAutofit/>
          </a:bodyPr>
          <a:lstStyle/>
          <a:p>
            <a:r>
              <a:rPr lang="fi-FI" sz="5000" dirty="0"/>
              <a:t>Yhteenveto</a:t>
            </a:r>
          </a:p>
        </p:txBody>
      </p:sp>
      <p:sp>
        <p:nvSpPr>
          <p:cNvPr id="9" name="Date Placeholder 2">
            <a:extLst>
              <a:ext uri="{FF2B5EF4-FFF2-40B4-BE49-F238E27FC236}">
                <a16:creationId xmlns:a16="http://schemas.microsoft.com/office/drawing/2014/main" id="{1C9453CC-2C4C-C0E6-BEB7-FBDBDE50DCE1}"/>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00BBC661-F136-2B55-7FFB-06E8E4C88E7E}"/>
              </a:ext>
            </a:extLst>
          </p:cNvPr>
          <p:cNvSpPr>
            <a:spLocks noGrp="1"/>
          </p:cNvSpPr>
          <p:nvPr>
            <p:ph type="subTitle" idx="1"/>
          </p:nvPr>
        </p:nvSpPr>
        <p:spPr>
          <a:xfrm>
            <a:off x="841338" y="1391898"/>
            <a:ext cx="10511286" cy="648072"/>
          </a:xfrm>
        </p:spPr>
        <p:txBody>
          <a:bodyPr/>
          <a:lstStyle/>
          <a:p>
            <a:r>
              <a:rPr lang="en-US" dirty="0" err="1"/>
              <a:t>Fyysiset</a:t>
            </a:r>
            <a:r>
              <a:rPr lang="en-US" dirty="0"/>
              <a:t> </a:t>
            </a:r>
            <a:r>
              <a:rPr lang="en-US" dirty="0" err="1"/>
              <a:t>tilat</a:t>
            </a:r>
            <a:endParaRPr lang="en-US" dirty="0"/>
          </a:p>
        </p:txBody>
      </p:sp>
      <p:sp>
        <p:nvSpPr>
          <p:cNvPr id="4" name="Tekstin paikkamerkki 3">
            <a:extLst>
              <a:ext uri="{FF2B5EF4-FFF2-40B4-BE49-F238E27FC236}">
                <a16:creationId xmlns:a16="http://schemas.microsoft.com/office/drawing/2014/main" id="{38304040-62DB-740E-6218-A5AEE59702EB}"/>
              </a:ext>
            </a:extLst>
          </p:cNvPr>
          <p:cNvSpPr>
            <a:spLocks noGrp="1"/>
          </p:cNvSpPr>
          <p:nvPr>
            <p:ph type="body" idx="12"/>
          </p:nvPr>
        </p:nvSpPr>
        <p:spPr>
          <a:xfrm>
            <a:off x="768550" y="2245758"/>
            <a:ext cx="10514802" cy="3451657"/>
          </a:xfrm>
        </p:spPr>
        <p:txBody>
          <a:bodyPr lIns="91440" tIns="45720" rIns="91440" bIns="45720" anchor="t">
            <a:normAutofit fontScale="92500" lnSpcReduction="10000"/>
          </a:bodyPr>
          <a:lstStyle/>
          <a:p>
            <a:r>
              <a:rPr lang="fi-FI" sz="1800" dirty="0">
                <a:effectLst/>
                <a:latin typeface="Calibri"/>
                <a:ea typeface="Calibri"/>
                <a:cs typeface="Times New Roman"/>
              </a:rPr>
              <a:t>Vaikka </a:t>
            </a:r>
            <a:r>
              <a:rPr lang="fi-FI" sz="1800" dirty="0">
                <a:latin typeface="Calibri"/>
                <a:ea typeface="Calibri"/>
                <a:cs typeface="Times New Roman"/>
              </a:rPr>
              <a:t>henkilökunnalla on </a:t>
            </a:r>
            <a:r>
              <a:rPr lang="fi-FI" sz="1800" dirty="0">
                <a:effectLst/>
                <a:latin typeface="Calibri"/>
                <a:ea typeface="Calibri"/>
                <a:cs typeface="Times New Roman"/>
              </a:rPr>
              <a:t>kulkukortit/henkilöllisyyskortit, on siltikin hyvin mahdollista, että ulkopuolinen henkilö pääsee tiloihin sisään vaikkapa samalla oven avauksella kuin henkilökunnankin jäsen.</a:t>
            </a:r>
            <a:endParaRPr lang="en-US" sz="1800">
              <a:effectLst/>
              <a:latin typeface="Calibri"/>
              <a:ea typeface="Calibri"/>
              <a:cs typeface="Times New Roman"/>
            </a:endParaRPr>
          </a:p>
          <a:p>
            <a:r>
              <a:rPr lang="fi-FI" sz="1800" dirty="0">
                <a:effectLst/>
                <a:latin typeface="Calibri"/>
                <a:ea typeface="Calibri"/>
                <a:cs typeface="Times New Roman"/>
              </a:rPr>
              <a:t>Asiakkaat/potilaat saapuvat </a:t>
            </a:r>
            <a:r>
              <a:rPr lang="fi-FI" sz="1800" dirty="0">
                <a:latin typeface="Calibri"/>
                <a:ea typeface="Calibri"/>
                <a:cs typeface="Times New Roman"/>
              </a:rPr>
              <a:t>kutsuttuna vastaanottohuoneeseen</a:t>
            </a:r>
            <a:r>
              <a:rPr lang="fi-FI" sz="1800" dirty="0">
                <a:effectLst/>
                <a:latin typeface="Calibri"/>
                <a:ea typeface="Calibri"/>
                <a:cs typeface="Times New Roman"/>
              </a:rPr>
              <a:t>, josta ammattilainen hetkeksi poistuu konsultoimaan, hakemaan välineitä, hakemaan tulosteen printteristä tms., jolloin asiakkaalla on mahdollisuus koneen jäädessä auki tai ammattilaiskortin jäädessä koneeseen päästä koneelle ja samalla muihin tietoihin käsiksi.</a:t>
            </a:r>
            <a:r>
              <a:rPr lang="fi-FI" sz="1800" dirty="0">
                <a:latin typeface="Calibri"/>
                <a:ea typeface="Calibri"/>
                <a:cs typeface="Times New Roman"/>
              </a:rPr>
              <a:t> </a:t>
            </a:r>
            <a:r>
              <a:rPr lang="fi-FI" sz="1800" dirty="0">
                <a:effectLst/>
                <a:latin typeface="Calibri"/>
                <a:ea typeface="Calibri"/>
                <a:cs typeface="Times New Roman"/>
              </a:rPr>
              <a:t>Tai sinulla jää kone auki huoneeseesi, jossa päivän potilaslista esillä tulosyineen, poistut hetkeksi ja kollega käyttää hetken huonettasi tutkiessa omaa asiakastaan. Sinun tunnuksillasi oleva kone ja useat asiakastiedot ovat esillä ulkopuolisille.</a:t>
            </a:r>
            <a:endParaRPr lang="en-FI" sz="1800">
              <a:effectLst/>
              <a:latin typeface="Calibri"/>
              <a:ea typeface="Calibri"/>
              <a:cs typeface="Times New Roman"/>
            </a:endParaRPr>
          </a:p>
          <a:p>
            <a:r>
              <a:rPr lang="fi-FI" sz="1800" dirty="0">
                <a:latin typeface="Calibri"/>
                <a:ea typeface="Calibri"/>
                <a:cs typeface="Times New Roman"/>
              </a:rPr>
              <a:t>Myös</a:t>
            </a:r>
            <a:r>
              <a:rPr lang="fi-FI" sz="1800" dirty="0">
                <a:effectLst/>
                <a:latin typeface="Calibri"/>
                <a:ea typeface="Calibri"/>
                <a:cs typeface="Times New Roman"/>
              </a:rPr>
              <a:t> </a:t>
            </a:r>
            <a:r>
              <a:rPr lang="fi-FI" sz="1800" dirty="0">
                <a:latin typeface="Calibri"/>
                <a:ea typeface="Calibri"/>
                <a:cs typeface="Times New Roman"/>
              </a:rPr>
              <a:t>sosiaali- ja terveysalalla on </a:t>
            </a:r>
            <a:r>
              <a:rPr lang="fi-FI" sz="1800" dirty="0">
                <a:effectLst/>
                <a:latin typeface="Calibri"/>
                <a:ea typeface="Calibri"/>
                <a:cs typeface="Times New Roman"/>
              </a:rPr>
              <a:t>työskentelytiloina</a:t>
            </a:r>
            <a:r>
              <a:rPr lang="fi-FI" sz="1800" dirty="0">
                <a:latin typeface="Calibri"/>
                <a:ea typeface="Calibri"/>
                <a:cs typeface="Times New Roman"/>
              </a:rPr>
              <a:t> </a:t>
            </a:r>
            <a:r>
              <a:rPr lang="fi-FI" sz="1800" dirty="0">
                <a:latin typeface="Calibri"/>
                <a:ea typeface="Calibri"/>
                <a:cs typeface="Calibri"/>
              </a:rPr>
              <a:t>avoimia tiloja ja konttoreita</a:t>
            </a:r>
            <a:r>
              <a:rPr lang="fi-FI" sz="1800" dirty="0">
                <a:effectLst/>
                <a:latin typeface="Calibri"/>
                <a:ea typeface="Calibri"/>
                <a:cs typeface="Times New Roman"/>
              </a:rPr>
              <a:t>, jolloin jollakin henkilöllä on mahdollisuus nähdä ja päästä käsiksi sinun työkoneeseesi tai nähdä salasanat tms. Koneen auki jättäminen, vaikka vain hetkeksi poistuisit paikalta, on hyvin yleistä.</a:t>
            </a:r>
            <a:endParaRPr lang="en-FI" sz="1800">
              <a:effectLst/>
              <a:latin typeface="Calibri"/>
              <a:ea typeface="Calibri"/>
              <a:cs typeface="Times New Roman"/>
            </a:endParaRPr>
          </a:p>
          <a:p>
            <a:r>
              <a:rPr lang="fi-FI" sz="1800" dirty="0">
                <a:effectLst/>
                <a:latin typeface="Calibri"/>
                <a:ea typeface="Calibri"/>
                <a:cs typeface="Times New Roman"/>
              </a:rPr>
              <a:t>Henkilötietoja sisältäviä papereita/tulosteita (sähköisten reseptien paperiohje, laboratoriotuloksia, EKG-nauhoja) edelleen on </a:t>
            </a:r>
            <a:r>
              <a:rPr lang="fi-FI" sz="1800" dirty="0">
                <a:latin typeface="Calibri"/>
                <a:ea typeface="Calibri"/>
                <a:cs typeface="Times New Roman"/>
              </a:rPr>
              <a:t>paperiversioina, </a:t>
            </a:r>
            <a:r>
              <a:rPr lang="fi-FI" sz="1800" dirty="0">
                <a:effectLst/>
                <a:latin typeface="Calibri"/>
                <a:ea typeface="Calibri"/>
                <a:cs typeface="Times New Roman"/>
              </a:rPr>
              <a:t>jotka eivät saa jäädä pöydille tai tavallisiin roskakoreihin --&gt; TIETOSUOJAROSKAKORI</a:t>
            </a:r>
            <a:endParaRPr lang="fi-FI" sz="2800" dirty="0">
              <a:latin typeface="Calibri"/>
              <a:ea typeface="Calibri"/>
              <a:cs typeface="Times New Roman"/>
            </a:endParaRPr>
          </a:p>
        </p:txBody>
      </p:sp>
    </p:spTree>
    <p:extLst>
      <p:ext uri="{BB962C8B-B14F-4D97-AF65-F5344CB8AC3E}">
        <p14:creationId xmlns:p14="http://schemas.microsoft.com/office/powerpoint/2010/main" val="1431756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2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Pääsynhallinta</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err="1"/>
              <a:t>Pääsynhallinnan</a:t>
            </a:r>
            <a:r>
              <a:rPr lang="en-US" dirty="0"/>
              <a:t> </a:t>
            </a:r>
            <a:r>
              <a:rPr lang="en-US" dirty="0" err="1"/>
              <a:t>ydinosa-alueet</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615212"/>
            <a:ext cx="10514802" cy="3311550"/>
          </a:xfrm>
        </p:spPr>
        <p:txBody>
          <a:bodyPr anchor="t">
            <a:normAutofit/>
          </a:bodyPr>
          <a:lstStyle/>
          <a:p>
            <a:r>
              <a:rPr lang="fi-FI" b="1" dirty="0"/>
              <a:t>Tavoite: </a:t>
            </a:r>
            <a:r>
              <a:rPr lang="fi-FI" dirty="0"/>
              <a:t>Pääsynhallinnan tarkoitus on estää hakkereita ja samalla sallia valtuutettujen käyttäjien tehdä kaikki tarvittava, mutta ei enempää kuin heille on sallittu.</a:t>
            </a:r>
          </a:p>
          <a:p>
            <a:r>
              <a:rPr lang="fi-FI" b="1" dirty="0"/>
              <a:t>Käyttäjätietokanta: </a:t>
            </a:r>
            <a:r>
              <a:rPr lang="fi-FI" dirty="0"/>
              <a:t>Tyypillisessä pääsynhallintajärjestelmässä on käyttäjätietokanta tai -hakemisto.</a:t>
            </a:r>
          </a:p>
          <a:p>
            <a:pPr lvl="1"/>
            <a:r>
              <a:rPr lang="fi-FI" dirty="0"/>
              <a:t>Tämä tietokanta sisältää tiedot siitä, kuka kukin käyttäjä on ja mitä he voivat tehdä tietojärjestelmässä.</a:t>
            </a:r>
          </a:p>
          <a:p>
            <a:pPr lvl="1"/>
            <a:r>
              <a:rPr lang="fi-FI" dirty="0"/>
              <a:t>Kun käyttäjät liikkuvat järjestelmässä, pääsynhallinta käyttää tietokannan tietoja heidän henkilöllisyytensä varmistamiseen, heidän toimintojensa seuraamiseen ja sen varmistamiseen, että he tekevät vain sen, mitä tietokanta sallii.</a:t>
            </a:r>
          </a:p>
          <a:p>
            <a:endParaRPr lang="fi-FI" sz="2000" dirty="0"/>
          </a:p>
        </p:txBody>
      </p:sp>
      <p:sp>
        <p:nvSpPr>
          <p:cNvPr id="2" name="TextBox 1">
            <a:extLst>
              <a:ext uri="{FF2B5EF4-FFF2-40B4-BE49-F238E27FC236}">
                <a16:creationId xmlns:a16="http://schemas.microsoft.com/office/drawing/2014/main" id="{1D77F743-49A0-6B42-CBF5-82103DDB7123}"/>
              </a:ext>
            </a:extLst>
          </p:cNvPr>
          <p:cNvSpPr txBox="1"/>
          <p:nvPr/>
        </p:nvSpPr>
        <p:spPr>
          <a:xfrm>
            <a:off x="1003795" y="5769022"/>
            <a:ext cx="9817239"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https://www.ibm.com/topics/identity-access-management</a:t>
            </a:r>
            <a:r>
              <a:rPr lang="en-US" sz="1400" dirty="0"/>
              <a:t>, </a:t>
            </a:r>
            <a:r>
              <a:rPr lang="en-US" sz="1400" err="1"/>
              <a:t>viitattu</a:t>
            </a:r>
            <a:r>
              <a:rPr lang="en-US" sz="1400" dirty="0"/>
              <a:t> 12.11.2024</a:t>
            </a:r>
            <a:endParaRPr lang="en-FI" sz="1400" dirty="0"/>
          </a:p>
        </p:txBody>
      </p:sp>
    </p:spTree>
    <p:extLst>
      <p:ext uri="{BB962C8B-B14F-4D97-AF65-F5344CB8AC3E}">
        <p14:creationId xmlns:p14="http://schemas.microsoft.com/office/powerpoint/2010/main" val="95460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2DF7E-4EC3-9961-D7C2-C4E7F5E6773C}"/>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8B2725EE-A67E-3638-83C7-ACD5246BCA52}"/>
              </a:ext>
            </a:extLst>
          </p:cNvPr>
          <p:cNvSpPr>
            <a:spLocks noGrp="1"/>
          </p:cNvSpPr>
          <p:nvPr>
            <p:ph type="title"/>
          </p:nvPr>
        </p:nvSpPr>
        <p:spPr>
          <a:xfrm>
            <a:off x="772065" y="698538"/>
            <a:ext cx="10511286" cy="818927"/>
          </a:xfrm>
        </p:spPr>
        <p:txBody>
          <a:bodyPr>
            <a:normAutofit/>
          </a:bodyPr>
          <a:lstStyle/>
          <a:p>
            <a:r>
              <a:rPr lang="fi-FI" sz="5000" dirty="0"/>
              <a:t>Pääsynhallinta</a:t>
            </a:r>
          </a:p>
        </p:txBody>
      </p:sp>
      <p:sp>
        <p:nvSpPr>
          <p:cNvPr id="9" name="Date Placeholder 2">
            <a:extLst>
              <a:ext uri="{FF2B5EF4-FFF2-40B4-BE49-F238E27FC236}">
                <a16:creationId xmlns:a16="http://schemas.microsoft.com/office/drawing/2014/main" id="{980030AE-4113-CEEF-3738-7112AD51B7C0}"/>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0FB250C0-49EF-55D7-2EA9-83A694EFDD88}"/>
              </a:ext>
            </a:extLst>
          </p:cNvPr>
          <p:cNvSpPr>
            <a:spLocks noGrp="1"/>
          </p:cNvSpPr>
          <p:nvPr>
            <p:ph type="subTitle" idx="1"/>
          </p:nvPr>
        </p:nvSpPr>
        <p:spPr>
          <a:xfrm>
            <a:off x="772065" y="1391898"/>
            <a:ext cx="10511286" cy="648072"/>
          </a:xfrm>
        </p:spPr>
        <p:txBody>
          <a:bodyPr/>
          <a:lstStyle/>
          <a:p>
            <a:r>
              <a:rPr lang="en-US" dirty="0" err="1"/>
              <a:t>Pääsynhallinnan</a:t>
            </a:r>
            <a:r>
              <a:rPr lang="en-US" dirty="0"/>
              <a:t> </a:t>
            </a:r>
            <a:r>
              <a:rPr lang="en-US" dirty="0" err="1"/>
              <a:t>ydinosa-alueet</a:t>
            </a:r>
            <a:endParaRPr lang="en-US" dirty="0"/>
          </a:p>
        </p:txBody>
      </p:sp>
      <p:sp>
        <p:nvSpPr>
          <p:cNvPr id="4" name="Tekstin paikkamerkki 3">
            <a:extLst>
              <a:ext uri="{FF2B5EF4-FFF2-40B4-BE49-F238E27FC236}">
                <a16:creationId xmlns:a16="http://schemas.microsoft.com/office/drawing/2014/main" id="{1EC1AD50-3CA4-D9D7-F5C0-FF19034BF185}"/>
              </a:ext>
            </a:extLst>
          </p:cNvPr>
          <p:cNvSpPr>
            <a:spLocks noGrp="1"/>
          </p:cNvSpPr>
          <p:nvPr>
            <p:ph type="body" idx="12"/>
          </p:nvPr>
        </p:nvSpPr>
        <p:spPr>
          <a:xfrm>
            <a:off x="768550" y="2291940"/>
            <a:ext cx="10514802" cy="3634822"/>
          </a:xfrm>
        </p:spPr>
        <p:txBody>
          <a:bodyPr anchor="t">
            <a:normAutofit/>
          </a:bodyPr>
          <a:lstStyle/>
          <a:p>
            <a:r>
              <a:rPr lang="fi-FI" b="1" dirty="0"/>
              <a:t>Identiteetin elinkaaren hallinta</a:t>
            </a:r>
            <a:r>
              <a:rPr lang="fi-FI" dirty="0"/>
              <a:t>: Prosessi, jossa luodaan ja ylläpidetään käyttäjäidentiteettejä.</a:t>
            </a:r>
          </a:p>
          <a:p>
            <a:pPr lvl="1"/>
            <a:r>
              <a:rPr lang="fi-FI" dirty="0"/>
              <a:t>Käyttäjien luominen, päivittäminen ja poistaminen.</a:t>
            </a:r>
            <a:endParaRPr lang="fi-FI" b="1" dirty="0"/>
          </a:p>
          <a:p>
            <a:r>
              <a:rPr lang="fi-FI" b="1" dirty="0"/>
              <a:t>Pääsynvalvonta</a:t>
            </a:r>
            <a:r>
              <a:rPr lang="fi-FI" dirty="0"/>
              <a:t>: Käyttäjän oikeudet perustuvat työtehtävään ja vastuutasoon.</a:t>
            </a:r>
          </a:p>
          <a:p>
            <a:pPr lvl="1"/>
            <a:r>
              <a:rPr lang="fi-FI" dirty="0"/>
              <a:t>Käyttäjillä on vain vähimmäisoikeudet tehtävän suorittamiseen.</a:t>
            </a:r>
            <a:endParaRPr lang="fi-FI" b="1" dirty="0"/>
          </a:p>
          <a:p>
            <a:r>
              <a:rPr lang="fi-FI" b="1" dirty="0"/>
              <a:t>Autentikointi ja valtuutus</a:t>
            </a:r>
            <a:r>
              <a:rPr lang="fi-FI" dirty="0"/>
              <a:t>: Varmistaa käyttäjän henkilöllisyyden (esim. salasana, monivaiheinen tunnistautuminen (MFA)).</a:t>
            </a:r>
          </a:p>
          <a:p>
            <a:pPr lvl="1"/>
            <a:r>
              <a:rPr lang="fi-FI" dirty="0"/>
              <a:t>Määrittää, mihin resursseihin käyttäjä pääsee autentikoinnin jälkeen.</a:t>
            </a:r>
            <a:endParaRPr lang="fi-FI" b="1" dirty="0"/>
          </a:p>
          <a:p>
            <a:r>
              <a:rPr lang="fi-FI" b="1" dirty="0"/>
              <a:t>Identiteetin hallinta ja valvonta</a:t>
            </a:r>
            <a:r>
              <a:rPr lang="fi-FI" dirty="0"/>
              <a:t>: Käyttäjien toiminnan valvonta ja auditointijäljet.</a:t>
            </a:r>
          </a:p>
          <a:p>
            <a:pPr lvl="1"/>
            <a:r>
              <a:rPr lang="fi-FI" dirty="0"/>
              <a:t>Varmistaa, että yrityksen politiikat toimivat tarkoitetulla tavalla.</a:t>
            </a:r>
            <a:endParaRPr lang="fi-FI" sz="2000" dirty="0"/>
          </a:p>
        </p:txBody>
      </p:sp>
      <p:sp>
        <p:nvSpPr>
          <p:cNvPr id="2" name="TextBox 1">
            <a:extLst>
              <a:ext uri="{FF2B5EF4-FFF2-40B4-BE49-F238E27FC236}">
                <a16:creationId xmlns:a16="http://schemas.microsoft.com/office/drawing/2014/main" id="{4040B12E-8701-667D-67D5-08F6B0F1CE67}"/>
              </a:ext>
            </a:extLst>
          </p:cNvPr>
          <p:cNvSpPr txBox="1"/>
          <p:nvPr/>
        </p:nvSpPr>
        <p:spPr>
          <a:xfrm>
            <a:off x="766101" y="5926762"/>
            <a:ext cx="9817239" cy="307777"/>
          </a:xfrm>
          <a:prstGeom prst="rect">
            <a:avLst/>
          </a:prstGeom>
          <a:noFill/>
        </p:spPr>
        <p:txBody>
          <a:bodyPr wrap="square" lIns="91440" tIns="45720" rIns="91440" bIns="45720" rtlCol="0" anchor="t">
            <a:spAutoFit/>
          </a:bodyPr>
          <a:lstStyle/>
          <a:p>
            <a:r>
              <a:rPr lang="en-US" sz="1400" dirty="0"/>
              <a:t>Lähde: </a:t>
            </a:r>
            <a:r>
              <a:rPr lang="en-US" sz="1400" dirty="0">
                <a:hlinkClick r:id="rId3"/>
              </a:rPr>
              <a:t>https://www.ibm.com/topics/identity-access-management</a:t>
            </a:r>
            <a:r>
              <a:rPr lang="en-US" sz="1400" dirty="0"/>
              <a:t>, </a:t>
            </a:r>
            <a:r>
              <a:rPr lang="en-US" sz="1400" err="1"/>
              <a:t>viitattu</a:t>
            </a:r>
            <a:r>
              <a:rPr lang="en-US" sz="1400" dirty="0"/>
              <a:t> 12.11.2024</a:t>
            </a:r>
            <a:endParaRPr lang="en-FI" sz="1400" dirty="0"/>
          </a:p>
        </p:txBody>
      </p:sp>
    </p:spTree>
    <p:extLst>
      <p:ext uri="{BB962C8B-B14F-4D97-AF65-F5344CB8AC3E}">
        <p14:creationId xmlns:p14="http://schemas.microsoft.com/office/powerpoint/2010/main" val="144857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698538"/>
            <a:ext cx="10511286" cy="818927"/>
          </a:xfrm>
        </p:spPr>
        <p:txBody>
          <a:bodyPr>
            <a:normAutofit/>
          </a:bodyPr>
          <a:lstStyle/>
          <a:p>
            <a:r>
              <a:rPr lang="fi-FI" sz="5000" dirty="0"/>
              <a:t>Pääsynhallinta</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507353"/>
            <a:ext cx="10511286" cy="648072"/>
          </a:xfrm>
        </p:spPr>
        <p:txBody>
          <a:bodyPr/>
          <a:lstStyle/>
          <a:p>
            <a:r>
              <a:rPr lang="fi-FI" dirty="0"/>
              <a:t>Esimerkki – Sairaanhoitajan pääsyoikeudet</a:t>
            </a:r>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176485"/>
            <a:ext cx="10514802" cy="3761822"/>
          </a:xfrm>
        </p:spPr>
        <p:txBody>
          <a:bodyPr anchor="t">
            <a:normAutofit fontScale="70000" lnSpcReduction="20000"/>
          </a:bodyPr>
          <a:lstStyle/>
          <a:p>
            <a:pPr>
              <a:buFont typeface="+mj-lt"/>
              <a:buAutoNum type="arabicPeriod"/>
            </a:pPr>
            <a:r>
              <a:rPr lang="fi-FI" b="1" dirty="0"/>
              <a:t>Identiteetin elinkaaren hallinta</a:t>
            </a:r>
            <a:endParaRPr lang="fi-FI" dirty="0"/>
          </a:p>
          <a:p>
            <a:pPr lvl="1"/>
            <a:r>
              <a:rPr lang="fi-FI" dirty="0"/>
              <a:t>Sairaanhoitajalle luodaan digitaalinen identiteetti, joka sisältää hänen nimensä, kirjautumistiedot, työnimikkeen ja käyttöoikeudet.</a:t>
            </a:r>
          </a:p>
          <a:p>
            <a:pPr lvl="1"/>
            <a:r>
              <a:rPr lang="fi-FI" dirty="0"/>
              <a:t>Tämä identiteetti tallennetaan sairaalan pääsynhallintajärjestelmän keskitettyyn tietokantaan.</a:t>
            </a:r>
          </a:p>
          <a:p>
            <a:pPr>
              <a:buFont typeface="+mj-lt"/>
              <a:buAutoNum type="arabicPeriod"/>
            </a:pPr>
            <a:r>
              <a:rPr lang="fi-FI" b="1" dirty="0"/>
              <a:t>Pääsynvalvonta</a:t>
            </a:r>
            <a:endParaRPr lang="fi-FI" dirty="0"/>
          </a:p>
          <a:p>
            <a:pPr lvl="1"/>
            <a:r>
              <a:rPr lang="fi-FI" dirty="0"/>
              <a:t>Sairaanhoitajan käyttöoikeudet perustuvat hänen rooliinsa ja vastuutasoonsa.</a:t>
            </a:r>
          </a:p>
          <a:p>
            <a:pPr lvl="1"/>
            <a:r>
              <a:rPr lang="fi-FI" dirty="0"/>
              <a:t>Esimerkiksi sairaanhoitaja voi: </a:t>
            </a:r>
          </a:p>
          <a:p>
            <a:pPr lvl="2"/>
            <a:r>
              <a:rPr lang="fi-FI" dirty="0"/>
              <a:t>Tarkastella potilastietoja ja kirjata hoitotoimenpiteitä.</a:t>
            </a:r>
          </a:p>
          <a:p>
            <a:pPr lvl="2"/>
            <a:r>
              <a:rPr lang="fi-FI" dirty="0"/>
              <a:t>Päästä käsiksi lääkkeiden jakelujärjestelmään.</a:t>
            </a:r>
          </a:p>
          <a:p>
            <a:pPr lvl="2"/>
            <a:r>
              <a:rPr lang="fi-FI" dirty="0"/>
              <a:t>Ei pääsyä järjestelmänvalvojan työkaluihin tai taloushallinnon tietoihin.</a:t>
            </a:r>
          </a:p>
          <a:p>
            <a:pPr>
              <a:buFont typeface="+mj-lt"/>
              <a:buAutoNum type="arabicPeriod"/>
            </a:pPr>
            <a:r>
              <a:rPr lang="fi-FI" b="1" dirty="0"/>
              <a:t>Autentikointi ja valtuutus</a:t>
            </a:r>
            <a:endParaRPr lang="fi-FI" dirty="0"/>
          </a:p>
          <a:p>
            <a:pPr lvl="1"/>
            <a:r>
              <a:rPr lang="fi-FI" dirty="0"/>
              <a:t>Sairaanhoitaja kirjautuu järjestelmään käyttäen monivaiheista autentikointia (MFA), kuten salasanaa ja turvakoodia puhelimeen.</a:t>
            </a:r>
          </a:p>
          <a:p>
            <a:pPr lvl="1"/>
            <a:r>
              <a:rPr lang="fi-FI" dirty="0"/>
              <a:t>Pääsynhallintajärjestelmä tarkistaa sairaanhoitajan tunnistetiedot ja myöntää pääsyn vain niihin resursseihin, joihin hänellä on oikeudet.</a:t>
            </a:r>
          </a:p>
          <a:p>
            <a:pPr>
              <a:buFont typeface="+mj-lt"/>
              <a:buAutoNum type="arabicPeriod"/>
            </a:pPr>
            <a:r>
              <a:rPr lang="fi-FI" b="1" dirty="0"/>
              <a:t>Identiteetin hallinta ja valvonta</a:t>
            </a:r>
            <a:endParaRPr lang="fi-FI" dirty="0"/>
          </a:p>
          <a:p>
            <a:pPr lvl="1"/>
            <a:r>
              <a:rPr lang="fi-FI" dirty="0"/>
              <a:t>Sairaanhoitajan toimintaa seurataan jatkuvasti, jotta voidaan varmistaa, ettei hän käytä oikeuksiaan väärin.</a:t>
            </a:r>
          </a:p>
          <a:p>
            <a:pPr lvl="1"/>
            <a:r>
              <a:rPr lang="fi-FI" dirty="0"/>
              <a:t>Kaikki toiminnot kirjataan auditointijälkiin, jotka auttavat varmistamaan säädösten noudattamisen.</a:t>
            </a:r>
          </a:p>
          <a:p>
            <a:endParaRPr lang="fi-FI" sz="2000" dirty="0"/>
          </a:p>
        </p:txBody>
      </p:sp>
    </p:spTree>
    <p:extLst>
      <p:ext uri="{BB962C8B-B14F-4D97-AF65-F5344CB8AC3E}">
        <p14:creationId xmlns:p14="http://schemas.microsoft.com/office/powerpoint/2010/main" val="44759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606174"/>
            <a:ext cx="10511286" cy="818927"/>
          </a:xfrm>
        </p:spPr>
        <p:txBody>
          <a:bodyPr>
            <a:normAutofit/>
          </a:bodyPr>
          <a:lstStyle/>
          <a:p>
            <a:r>
              <a:rPr lang="fi-FI" sz="5000" dirty="0"/>
              <a:t>Pääsynhallinta</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414989"/>
            <a:ext cx="10511286" cy="648072"/>
          </a:xfrm>
        </p:spPr>
        <p:txBody>
          <a:bodyPr>
            <a:normAutofit fontScale="85000" lnSpcReduction="10000"/>
          </a:bodyPr>
          <a:lstStyle/>
          <a:p>
            <a:r>
              <a:rPr lang="fi-FI" dirty="0"/>
              <a:t>Esimerkki – Sairaanhoitajan pääsyoikeudet – Haittaohjelman vaikutus</a:t>
            </a:r>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1934030"/>
            <a:ext cx="10514802" cy="3311550"/>
          </a:xfrm>
        </p:spPr>
        <p:txBody>
          <a:bodyPr lIns="91440" tIns="45720" rIns="91440" bIns="45720" anchor="t">
            <a:noAutofit/>
          </a:bodyPr>
          <a:lstStyle/>
          <a:p>
            <a:pPr>
              <a:buFont typeface="+mj-lt"/>
              <a:buAutoNum type="arabicPeriod"/>
            </a:pPr>
            <a:r>
              <a:rPr lang="fi-FI" sz="1400" b="1" dirty="0"/>
              <a:t>Haittaohjelman laukaisu</a:t>
            </a:r>
            <a:endParaRPr lang="fi-FI" sz="1400" dirty="0">
              <a:ea typeface="Calibri"/>
              <a:cs typeface="Calibri"/>
            </a:endParaRPr>
          </a:p>
          <a:p>
            <a:pPr lvl="1"/>
            <a:r>
              <a:rPr lang="fi-FI" sz="1400" dirty="0"/>
              <a:t>Sairaanhoitajan tietokoneelle asennettu haittaohjelma aktivoituu ja yrittää käyttää sairaanhoitajan käyttöoikeuksia päästäkseen käsiksi potilastietoihin ja muihin järjestelmiin.</a:t>
            </a:r>
            <a:endParaRPr lang="fi-FI" sz="1400" dirty="0">
              <a:ea typeface="Calibri"/>
              <a:cs typeface="Calibri"/>
            </a:endParaRPr>
          </a:p>
          <a:p>
            <a:pPr>
              <a:buFont typeface="+mj-lt"/>
              <a:buAutoNum type="arabicPeriod"/>
            </a:pPr>
            <a:r>
              <a:rPr lang="fi-FI" sz="1400" b="1" dirty="0"/>
              <a:t>Pääsynhallinnan suojaus</a:t>
            </a:r>
            <a:endParaRPr lang="fi-FI" sz="1400" dirty="0">
              <a:ea typeface="Calibri"/>
              <a:cs typeface="Calibri"/>
            </a:endParaRPr>
          </a:p>
          <a:p>
            <a:pPr lvl="1"/>
            <a:r>
              <a:rPr lang="fi-FI" sz="1400" dirty="0"/>
              <a:t>Pääsynhallintajärjestelmä havaitsee epäilyttävän toiminnan, kuten epätavalliset kirjautumisyritykset tai tiedostojen käsittelyn.</a:t>
            </a:r>
            <a:endParaRPr lang="fi-FI" sz="1400" dirty="0">
              <a:ea typeface="Calibri"/>
              <a:cs typeface="Calibri"/>
            </a:endParaRPr>
          </a:p>
          <a:p>
            <a:pPr lvl="1"/>
            <a:r>
              <a:rPr lang="fi-FI" sz="1400" dirty="0"/>
              <a:t>Mukautuva autentikointi voi vaatia lisätunnistautumista, kuten biometrisiä tunnisteita, ennen kuin pääsy myönnetään.</a:t>
            </a:r>
            <a:endParaRPr lang="fi-FI" sz="1400" dirty="0">
              <a:ea typeface="Calibri"/>
              <a:cs typeface="Calibri"/>
            </a:endParaRPr>
          </a:p>
          <a:p>
            <a:pPr>
              <a:buFont typeface="+mj-lt"/>
              <a:buAutoNum type="arabicPeriod"/>
            </a:pPr>
            <a:r>
              <a:rPr lang="fi-FI" sz="1400" b="1" dirty="0"/>
              <a:t>Vähimpien oikeuksien periaate</a:t>
            </a:r>
            <a:endParaRPr lang="fi-FI" sz="1400" dirty="0">
              <a:ea typeface="Calibri"/>
              <a:cs typeface="Calibri"/>
            </a:endParaRPr>
          </a:p>
          <a:p>
            <a:pPr lvl="1"/>
            <a:r>
              <a:rPr lang="fi-FI" sz="1400" dirty="0"/>
              <a:t>Haittaohjelma ei pääse käsiksi järjestelmänvalvojan työkaluihin tai taloushallinnon tietoihin, koska sairaanhoitajalla ei ole näihin oikeuksia.</a:t>
            </a:r>
            <a:endParaRPr lang="fi-FI" sz="1400" dirty="0">
              <a:ea typeface="Calibri"/>
              <a:cs typeface="Calibri"/>
            </a:endParaRPr>
          </a:p>
          <a:p>
            <a:pPr lvl="1"/>
            <a:r>
              <a:rPr lang="fi-FI" sz="1400" dirty="0"/>
              <a:t>Pääsynhallintajärjestelmä rajoittaa haittaohjelman toimintaa, koska sairaanhoitajan oikeudet ovat rajatut.</a:t>
            </a:r>
            <a:endParaRPr lang="fi-FI" sz="1400" dirty="0">
              <a:ea typeface="Calibri"/>
              <a:cs typeface="Calibri"/>
            </a:endParaRPr>
          </a:p>
          <a:p>
            <a:pPr>
              <a:buFont typeface="+mj-lt"/>
              <a:buAutoNum type="arabicPeriod"/>
            </a:pPr>
            <a:r>
              <a:rPr lang="fi-FI" sz="1400" b="1" dirty="0"/>
              <a:t>Erityisoikeuksien hallinta</a:t>
            </a:r>
            <a:endParaRPr lang="fi-FI" sz="1400" dirty="0">
              <a:ea typeface="Calibri"/>
              <a:cs typeface="Calibri"/>
            </a:endParaRPr>
          </a:p>
          <a:p>
            <a:pPr lvl="1"/>
            <a:r>
              <a:rPr lang="fi-FI" sz="1400" dirty="0"/>
              <a:t>Järjestelmänvalvojien ja muiden korkean käyttöoikeustason käyttäjien tilit on suojattu erityisoikeuksien hallinnan avulla, mikä estää haittaohjelmaa käyttämästä näitä tilejä.</a:t>
            </a:r>
            <a:endParaRPr lang="fi-FI" sz="1400" dirty="0">
              <a:ea typeface="Calibri"/>
              <a:cs typeface="Calibri"/>
            </a:endParaRPr>
          </a:p>
          <a:p>
            <a:pPr>
              <a:buFont typeface="+mj-lt"/>
              <a:buAutoNum type="arabicPeriod"/>
            </a:pPr>
            <a:r>
              <a:rPr lang="fi-FI" sz="1400" b="1" dirty="0"/>
              <a:t>Toimenpiteet</a:t>
            </a:r>
            <a:endParaRPr lang="fi-FI" sz="1400" dirty="0">
              <a:ea typeface="Calibri"/>
              <a:cs typeface="Calibri"/>
            </a:endParaRPr>
          </a:p>
          <a:p>
            <a:pPr lvl="1"/>
            <a:r>
              <a:rPr lang="fi-FI" sz="1400" dirty="0"/>
              <a:t>IT-tiimi saa hälytyksen epäilyttävästä toiminnasta ja ryhtyy toimenpiteisiin haittaohjelman poistamiseksi ja tietoturvan palauttamiseksi.</a:t>
            </a:r>
            <a:endParaRPr lang="fi-FI" sz="1400" dirty="0">
              <a:ea typeface="Calibri"/>
              <a:cs typeface="Calibri"/>
            </a:endParaRPr>
          </a:p>
          <a:p>
            <a:endParaRPr lang="fi-FI" sz="2000" dirty="0"/>
          </a:p>
        </p:txBody>
      </p:sp>
    </p:spTree>
    <p:extLst>
      <p:ext uri="{BB962C8B-B14F-4D97-AF65-F5344CB8AC3E}">
        <p14:creationId xmlns:p14="http://schemas.microsoft.com/office/powerpoint/2010/main" val="360613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79D8946-1493-4F2D-81FC-84EB9E1D06EE}"/>
              </a:ext>
            </a:extLst>
          </p:cNvPr>
          <p:cNvSpPr>
            <a:spLocks noGrp="1"/>
          </p:cNvSpPr>
          <p:nvPr>
            <p:ph type="title"/>
          </p:nvPr>
        </p:nvSpPr>
        <p:spPr>
          <a:xfrm>
            <a:off x="772065" y="906356"/>
            <a:ext cx="10511286" cy="818927"/>
          </a:xfrm>
        </p:spPr>
        <p:txBody>
          <a:bodyPr>
            <a:normAutofit/>
          </a:bodyPr>
          <a:lstStyle/>
          <a:p>
            <a:r>
              <a:rPr lang="fi-FI" sz="5000" dirty="0"/>
              <a:t>Pääsynhallinta</a:t>
            </a:r>
          </a:p>
        </p:txBody>
      </p:sp>
      <p:sp>
        <p:nvSpPr>
          <p:cNvPr id="9" name="Date Placeholder 2">
            <a:extLst>
              <a:ext uri="{FF2B5EF4-FFF2-40B4-BE49-F238E27FC236}">
                <a16:creationId xmlns:a16="http://schemas.microsoft.com/office/drawing/2014/main" id="{B14D7388-FF6F-E03B-499E-C2DCD1131EE4}"/>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187AFFB-1FA2-A195-904E-A03C4C55734C}"/>
              </a:ext>
            </a:extLst>
          </p:cNvPr>
          <p:cNvSpPr>
            <a:spLocks noGrp="1"/>
          </p:cNvSpPr>
          <p:nvPr>
            <p:ph type="subTitle" idx="1"/>
          </p:nvPr>
        </p:nvSpPr>
        <p:spPr>
          <a:xfrm>
            <a:off x="772065" y="1738262"/>
            <a:ext cx="10511286" cy="648072"/>
          </a:xfrm>
        </p:spPr>
        <p:txBody>
          <a:bodyPr/>
          <a:lstStyle/>
          <a:p>
            <a:r>
              <a:rPr lang="en-US" dirty="0" err="1"/>
              <a:t>Pohdinta</a:t>
            </a:r>
            <a:endParaRPr lang="en-US" dirty="0"/>
          </a:p>
        </p:txBody>
      </p:sp>
      <p:sp>
        <p:nvSpPr>
          <p:cNvPr id="4" name="Tekstin paikkamerkki 3">
            <a:extLst>
              <a:ext uri="{FF2B5EF4-FFF2-40B4-BE49-F238E27FC236}">
                <a16:creationId xmlns:a16="http://schemas.microsoft.com/office/drawing/2014/main" id="{AC350C26-943B-4AE4-BB52-1A4B6FD573A5}"/>
              </a:ext>
            </a:extLst>
          </p:cNvPr>
          <p:cNvSpPr>
            <a:spLocks noGrp="1"/>
          </p:cNvSpPr>
          <p:nvPr>
            <p:ph type="body" idx="12"/>
          </p:nvPr>
        </p:nvSpPr>
        <p:spPr>
          <a:xfrm>
            <a:off x="768550" y="2615212"/>
            <a:ext cx="10514802" cy="3311550"/>
          </a:xfrm>
        </p:spPr>
        <p:txBody>
          <a:bodyPr anchor="t">
            <a:normAutofit/>
          </a:bodyPr>
          <a:lstStyle/>
          <a:p>
            <a:r>
              <a:rPr lang="fi-FI" sz="2000" dirty="0"/>
              <a:t>Miten pääsynhallinta on toteutettu oppilaitoksessa?</a:t>
            </a:r>
          </a:p>
          <a:p>
            <a:pPr lvl="1"/>
            <a:r>
              <a:rPr lang="fi-FI" sz="1800" dirty="0"/>
              <a:t>Fyysiset tilat</a:t>
            </a:r>
          </a:p>
          <a:p>
            <a:pPr lvl="1"/>
            <a:r>
              <a:rPr lang="fi-FI" sz="1800" dirty="0"/>
              <a:t>Loogiset järjestelmät</a:t>
            </a:r>
          </a:p>
          <a:p>
            <a:r>
              <a:rPr lang="fi-FI" sz="2000" dirty="0"/>
              <a:t>Opettajilla ja opiskelijoilla on pääsy oppimisympäristöön (esim. Moodle)</a:t>
            </a:r>
          </a:p>
          <a:p>
            <a:pPr lvl="1"/>
            <a:r>
              <a:rPr lang="fi-FI" sz="1800" dirty="0"/>
              <a:t>Miten tämä pääsy eroaa opiskelijan ja opettajan välillä</a:t>
            </a:r>
          </a:p>
          <a:p>
            <a:r>
              <a:rPr lang="fi-FI" sz="2000" dirty="0"/>
              <a:t>Opettajilla ja opiskelijoilla on pääsy opintorekisterijärjestelmään (esim. Peppi)</a:t>
            </a:r>
          </a:p>
          <a:p>
            <a:pPr lvl="1"/>
            <a:r>
              <a:rPr lang="fi-FI" sz="1800" dirty="0"/>
              <a:t>Opiskelijat näkevät omaa edistymistänsä ja numeroita</a:t>
            </a:r>
          </a:p>
          <a:p>
            <a:pPr lvl="1"/>
            <a:r>
              <a:rPr lang="fi-FI" sz="1800" dirty="0"/>
              <a:t>Opettaja taas voi myöntää omilta opintojaksoiltansa suoritusmerkintöjä</a:t>
            </a:r>
          </a:p>
          <a:p>
            <a:pPr lvl="1"/>
            <a:r>
              <a:rPr lang="fi-FI" sz="1800" dirty="0"/>
              <a:t>Onko muita rooleja?</a:t>
            </a:r>
          </a:p>
          <a:p>
            <a:endParaRPr lang="fi-FI" sz="2000" dirty="0"/>
          </a:p>
        </p:txBody>
      </p:sp>
    </p:spTree>
    <p:extLst>
      <p:ext uri="{BB962C8B-B14F-4D97-AF65-F5344CB8AC3E}">
        <p14:creationId xmlns:p14="http://schemas.microsoft.com/office/powerpoint/2010/main" val="345211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E5C0B-14C7-1493-2439-5CE3D87914D7}"/>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916FD57-E8CA-2926-3629-4F57F20177D1}"/>
              </a:ext>
            </a:extLst>
          </p:cNvPr>
          <p:cNvSpPr>
            <a:spLocks noGrp="1"/>
          </p:cNvSpPr>
          <p:nvPr>
            <p:ph type="title"/>
          </p:nvPr>
        </p:nvSpPr>
        <p:spPr>
          <a:xfrm>
            <a:off x="877148" y="1097081"/>
            <a:ext cx="7000759"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11BEA434-8E85-24C5-33EE-C41BFE7969AC}"/>
              </a:ext>
            </a:extLst>
          </p:cNvPr>
          <p:cNvSpPr>
            <a:spLocks noGrp="1"/>
          </p:cNvSpPr>
          <p:nvPr>
            <p:ph type="subTitle" idx="1"/>
          </p:nvPr>
        </p:nvSpPr>
        <p:spPr>
          <a:xfrm>
            <a:off x="877149" y="2921553"/>
            <a:ext cx="5841152" cy="648072"/>
          </a:xfrm>
        </p:spPr>
        <p:txBody>
          <a:bodyPr>
            <a:normAutofit/>
          </a:bodyPr>
          <a:lstStyle/>
          <a:p>
            <a:r>
              <a:rPr lang="en-US" dirty="0"/>
              <a:t>05B – </a:t>
            </a:r>
            <a:r>
              <a:rPr lang="en-US" dirty="0" err="1"/>
              <a:t>Salasanat</a:t>
            </a:r>
            <a:r>
              <a:rPr lang="en-US" dirty="0"/>
              <a:t> ja </a:t>
            </a:r>
            <a:r>
              <a:rPr lang="en-US" dirty="0" err="1"/>
              <a:t>tunnistautuminen</a:t>
            </a:r>
            <a:endParaRPr lang="en-US" dirty="0"/>
          </a:p>
        </p:txBody>
      </p:sp>
      <p:sp>
        <p:nvSpPr>
          <p:cNvPr id="15" name="Text Placeholder 3">
            <a:extLst>
              <a:ext uri="{FF2B5EF4-FFF2-40B4-BE49-F238E27FC236}">
                <a16:creationId xmlns:a16="http://schemas.microsoft.com/office/drawing/2014/main" id="{DD901393-2BBA-9353-5F79-13CD3FA92EC5}"/>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1277771609"/>
      </p:ext>
    </p:extLst>
  </p:cSld>
  <p:clrMapOvr>
    <a:masterClrMapping/>
  </p:clrMapOvr>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62B8602A-7E5B-E347-8E1D-4BA6CFC062FC}"/>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F921A10A-5DDC-8644-B1F9-902A4F228B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6e89f8d-3bd0-483f-aa44-b16c08919a40" xsi:nil="true"/>
    <lcf76f155ced4ddcb4097134ff3c332f xmlns="ad7147e5-5f39-4eb7-9007-c3d92326a70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D3C6295CF13E2F4EBA9EF8A010B52A19" ma:contentTypeVersion="15" ma:contentTypeDescription="Luo uusi asiakirja." ma:contentTypeScope="" ma:versionID="e2d0130ad608449114b731216e182015">
  <xsd:schema xmlns:xsd="http://www.w3.org/2001/XMLSchema" xmlns:xs="http://www.w3.org/2001/XMLSchema" xmlns:p="http://schemas.microsoft.com/office/2006/metadata/properties" xmlns:ns2="ad7147e5-5f39-4eb7-9007-c3d92326a707" xmlns:ns3="a6e89f8d-3bd0-483f-aa44-b16c08919a40" targetNamespace="http://schemas.microsoft.com/office/2006/metadata/properties" ma:root="true" ma:fieldsID="807618d58b0534cc50b9aa3a4bf642d0" ns2:_="" ns3:_="">
    <xsd:import namespace="ad7147e5-5f39-4eb7-9007-c3d92326a707"/>
    <xsd:import namespace="a6e89f8d-3bd0-483f-aa44-b16c08919a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147e5-5f39-4eb7-9007-c3d92326a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e89f8d-3bd0-483f-aa44-b16c08919a40"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fa608e86-80c7-4db2-8a3e-4c3606a8f4e7}" ma:internalName="TaxCatchAll" ma:showField="CatchAllData" ma:web="a6e89f8d-3bd0-483f-aa44-b16c08919a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5C3A3D-ECC2-43B0-BE8B-366BAF734608}">
  <ds:schemaRefs>
    <ds:schemaRef ds:uri="http://schemas.microsoft.com/sharepoint/v3/contenttype/forms"/>
  </ds:schemaRefs>
</ds:datastoreItem>
</file>

<file path=customXml/itemProps2.xml><?xml version="1.0" encoding="utf-8"?>
<ds:datastoreItem xmlns:ds="http://schemas.openxmlformats.org/officeDocument/2006/customXml" ds:itemID="{7D4F562E-6E10-43E9-AF90-707380CE6EC8}">
  <ds:schemaRefs>
    <ds:schemaRef ds:uri="http://schemas.microsoft.com/office/2006/metadata/properties"/>
    <ds:schemaRef ds:uri="http://schemas.microsoft.com/office/infopath/2007/PartnerControls"/>
    <ds:schemaRef ds:uri="b9648271-2df6-48a3-a9eb-3bffae947dbb"/>
    <ds:schemaRef ds:uri="577eebfe-b900-4dd8-ae2e-d9b1f82c1f0f"/>
    <ds:schemaRef ds:uri="http://schemas.microsoft.com/sharepoint/v3"/>
    <ds:schemaRef ds:uri="a6e89f8d-3bd0-483f-aa44-b16c08919a40"/>
    <ds:schemaRef ds:uri="ad7147e5-5f39-4eb7-9007-c3d92326a707"/>
  </ds:schemaRefs>
</ds:datastoreItem>
</file>

<file path=customXml/itemProps3.xml><?xml version="1.0" encoding="utf-8"?>
<ds:datastoreItem xmlns:ds="http://schemas.openxmlformats.org/officeDocument/2006/customXml" ds:itemID="{5A208856-B1E4-4FA6-B1ED-13B0C5F66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147e5-5f39-4eb7-9007-c3d92326a707"/>
    <ds:schemaRef ds:uri="a6e89f8d-3bd0-483f-aa44-b16c08919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jamk kevyt powerpoint pohja 2020</Template>
  <TotalTime>35952</TotalTime>
  <Words>3667</Words>
  <Application>Microsoft Office PowerPoint</Application>
  <PresentationFormat>Widescreen</PresentationFormat>
  <Paragraphs>313</Paragraphs>
  <Slides>32</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Aptos</vt:lpstr>
      <vt:lpstr>Arial</vt:lpstr>
      <vt:lpstr>Calibri</vt:lpstr>
      <vt:lpstr>Courier New</vt:lpstr>
      <vt:lpstr>Wingdings</vt:lpstr>
      <vt:lpstr>Office-teema</vt:lpstr>
      <vt:lpstr>Mukautettu suunnittelumalli</vt:lpstr>
      <vt:lpstr>Terveys- ja hyvinvointialojen opintokokonaisuus</vt:lpstr>
      <vt:lpstr>Terveys- ja hyvinvointialojen opintokokonaisuus</vt:lpstr>
      <vt:lpstr>Kulun- ja pääsynhallinta</vt:lpstr>
      <vt:lpstr>Pääsynhallinta</vt:lpstr>
      <vt:lpstr>Pääsynhallinta</vt:lpstr>
      <vt:lpstr>Pääsynhallinta</vt:lpstr>
      <vt:lpstr>Pääsynhallinta</vt:lpstr>
      <vt:lpstr>Pääsynhallinta</vt:lpstr>
      <vt:lpstr>Terveys- ja hyvinvointialojen opintokokonaisuus</vt:lpstr>
      <vt:lpstr>Salasanat ja tunnistautuminen</vt:lpstr>
      <vt:lpstr>Salasanat ja tunnistautuminen</vt:lpstr>
      <vt:lpstr>Salasanat ja tunnistautuminen</vt:lpstr>
      <vt:lpstr>Salasanat ja tunnistautuminen</vt:lpstr>
      <vt:lpstr>Salasanat ja tunnistautuminen</vt:lpstr>
      <vt:lpstr>Salasanat ja tunnistautuminen</vt:lpstr>
      <vt:lpstr>Salasanat ja tunnistautuminen</vt:lpstr>
      <vt:lpstr>Salasanat ja tunnistautuminen</vt:lpstr>
      <vt:lpstr>Biometrinen tunnistauminen</vt:lpstr>
      <vt:lpstr>Terveys- ja hyvinvointialojen opintokokonaisuus</vt:lpstr>
      <vt:lpstr>Tilaturvallisuus</vt:lpstr>
      <vt:lpstr>Tilaturvallisuus</vt:lpstr>
      <vt:lpstr>Tilaturvallisuus</vt:lpstr>
      <vt:lpstr>Tilaturvallisuus</vt:lpstr>
      <vt:lpstr>Tilaturvallisuus</vt:lpstr>
      <vt:lpstr>Fyysinen tietoturva</vt:lpstr>
      <vt:lpstr>Fyysinen tietoturva</vt:lpstr>
      <vt:lpstr>Terveys- ja hyvinvointialojen opintokokonaisuus</vt:lpstr>
      <vt:lpstr>Yhteenveto</vt:lpstr>
      <vt:lpstr>Yhteenveto</vt:lpstr>
      <vt:lpstr>Yhteenveto</vt:lpstr>
      <vt:lpstr>Yhteenveto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Ovaska Joonatan</dc:creator>
  <cp:keywords>powerpoint; pohja; mallipohja; power point</cp:keywords>
  <cp:lastModifiedBy>Ovaska Joonatan</cp:lastModifiedBy>
  <cp:revision>225</cp:revision>
  <dcterms:created xsi:type="dcterms:W3CDTF">2024-09-20T05:15:01Z</dcterms:created>
  <dcterms:modified xsi:type="dcterms:W3CDTF">2025-09-15T12:26:29Z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0x010100D3C6295CF13E2F4EBA9EF8A010B52A19</vt:lpwstr>
  </property>
  <property fmtid="{D5CDD505-2E9C-101B-9397-08002B2CF9AE}" pid="3" name="TaxKeyword">
    <vt:lpwstr>669;#pohja|9a9d608a-ea78-4893-b288-35ade6364b14;#1039;#powerpoint|051b3f1a-72f4-4748-b6c4-d93be0de18c9;#1696;#mallipohja|9ccee185-d70a-4d05-9c8c-38b6d35b7d18;#1722;#power point|1bfe7825-4f6b-4848-9a2d-ae9eeb6e12c4</vt:lpwstr>
  </property>
  <property fmtid="{D5CDD505-2E9C-101B-9397-08002B2CF9AE}" pid="4" name="Asiasanat">
    <vt:lpwstr/>
  </property>
  <property fmtid="{D5CDD505-2E9C-101B-9397-08002B2CF9AE}" pid="5" name="MediaServiceImageTags">
    <vt:lpwstr/>
  </property>
</Properties>
</file>