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50"/>
  </p:notesMasterIdLst>
  <p:sldIdLst>
    <p:sldId id="275" r:id="rId6"/>
    <p:sldId id="456" r:id="rId7"/>
    <p:sldId id="413" r:id="rId8"/>
    <p:sldId id="398" r:id="rId9"/>
    <p:sldId id="414" r:id="rId10"/>
    <p:sldId id="415" r:id="rId11"/>
    <p:sldId id="416" r:id="rId12"/>
    <p:sldId id="479" r:id="rId13"/>
    <p:sldId id="417" r:id="rId14"/>
    <p:sldId id="480" r:id="rId15"/>
    <p:sldId id="418" r:id="rId16"/>
    <p:sldId id="481" r:id="rId17"/>
    <p:sldId id="419" r:id="rId18"/>
    <p:sldId id="482" r:id="rId19"/>
    <p:sldId id="420" r:id="rId20"/>
    <p:sldId id="483" r:id="rId21"/>
    <p:sldId id="421" r:id="rId22"/>
    <p:sldId id="422" r:id="rId23"/>
    <p:sldId id="423" r:id="rId24"/>
    <p:sldId id="424" r:id="rId25"/>
    <p:sldId id="426" r:id="rId26"/>
    <p:sldId id="476" r:id="rId27"/>
    <p:sldId id="427" r:id="rId28"/>
    <p:sldId id="475" r:id="rId29"/>
    <p:sldId id="457" r:id="rId30"/>
    <p:sldId id="484" r:id="rId31"/>
    <p:sldId id="428" r:id="rId32"/>
    <p:sldId id="478" r:id="rId33"/>
    <p:sldId id="429" r:id="rId34"/>
    <p:sldId id="430" r:id="rId35"/>
    <p:sldId id="477" r:id="rId36"/>
    <p:sldId id="458" r:id="rId37"/>
    <p:sldId id="432" r:id="rId38"/>
    <p:sldId id="466" r:id="rId39"/>
    <p:sldId id="467" r:id="rId40"/>
    <p:sldId id="459" r:id="rId41"/>
    <p:sldId id="468" r:id="rId42"/>
    <p:sldId id="469" r:id="rId43"/>
    <p:sldId id="470" r:id="rId44"/>
    <p:sldId id="471" r:id="rId45"/>
    <p:sldId id="472" r:id="rId46"/>
    <p:sldId id="473" r:id="rId47"/>
    <p:sldId id="474" r:id="rId48"/>
    <p:sldId id="268"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19" autoAdjust="0"/>
  </p:normalViewPr>
  <p:slideViewPr>
    <p:cSldViewPr snapToGrid="0">
      <p:cViewPr varScale="1">
        <p:scale>
          <a:sx n="150" d="100"/>
          <a:sy n="150" d="100"/>
        </p:scale>
        <p:origin x="702" y="126"/>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15.9.2025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7</a:t>
            </a:fld>
            <a:endParaRPr lang="fi-FI"/>
          </a:p>
        </p:txBody>
      </p:sp>
    </p:spTree>
    <p:extLst>
      <p:ext uri="{BB962C8B-B14F-4D97-AF65-F5344CB8AC3E}">
        <p14:creationId xmlns:p14="http://schemas.microsoft.com/office/powerpoint/2010/main" val="42851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8B23-55A1-126B-276A-C175FF086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036AF-A13C-30B9-6FB5-E8D4B5339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0E935-3FC8-DFDA-833F-FFD4831A2F79}"/>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5309BF20-87A9-825F-7672-F38D4E735F03}"/>
              </a:ext>
            </a:extLst>
          </p:cNvPr>
          <p:cNvSpPr>
            <a:spLocks noGrp="1"/>
          </p:cNvSpPr>
          <p:nvPr>
            <p:ph type="sldNum" sz="quarter" idx="5"/>
          </p:nvPr>
        </p:nvSpPr>
        <p:spPr/>
        <p:txBody>
          <a:bodyPr/>
          <a:lstStyle/>
          <a:p>
            <a:fld id="{117DA67C-5201-BB44-9041-FA521B0921E3}" type="slidenum">
              <a:rPr lang="fi-FI" smtClean="0"/>
              <a:t>16</a:t>
            </a:fld>
            <a:endParaRPr lang="fi-FI"/>
          </a:p>
        </p:txBody>
      </p:sp>
    </p:spTree>
    <p:extLst>
      <p:ext uri="{BB962C8B-B14F-4D97-AF65-F5344CB8AC3E}">
        <p14:creationId xmlns:p14="http://schemas.microsoft.com/office/powerpoint/2010/main" val="135949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6FD03-8E27-4F9F-E1E3-54F727D27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25D8D-204D-B87D-1CD6-3CAD1AEA6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557EB-69E8-750A-E003-A8BB3FA80428}"/>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472AD4FD-B1F6-65FF-A4C2-65075C7ECA6A}"/>
              </a:ext>
            </a:extLst>
          </p:cNvPr>
          <p:cNvSpPr>
            <a:spLocks noGrp="1"/>
          </p:cNvSpPr>
          <p:nvPr>
            <p:ph type="sldNum" sz="quarter" idx="5"/>
          </p:nvPr>
        </p:nvSpPr>
        <p:spPr/>
        <p:txBody>
          <a:bodyPr/>
          <a:lstStyle/>
          <a:p>
            <a:fld id="{117DA67C-5201-BB44-9041-FA521B0921E3}" type="slidenum">
              <a:rPr lang="fi-FI" smtClean="0"/>
              <a:t>17</a:t>
            </a:fld>
            <a:endParaRPr lang="fi-FI"/>
          </a:p>
        </p:txBody>
      </p:sp>
    </p:spTree>
    <p:extLst>
      <p:ext uri="{BB962C8B-B14F-4D97-AF65-F5344CB8AC3E}">
        <p14:creationId xmlns:p14="http://schemas.microsoft.com/office/powerpoint/2010/main" val="138352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759E1-D353-F4C3-6EA7-B58E82DF4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8271E-706F-2357-E721-FCE6FC38C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30684-8417-26BC-806E-BA9E4F34D1FD}"/>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D86F43B9-73D0-97AB-0B01-8EEC794870DA}"/>
              </a:ext>
            </a:extLst>
          </p:cNvPr>
          <p:cNvSpPr>
            <a:spLocks noGrp="1"/>
          </p:cNvSpPr>
          <p:nvPr>
            <p:ph type="sldNum" sz="quarter" idx="5"/>
          </p:nvPr>
        </p:nvSpPr>
        <p:spPr/>
        <p:txBody>
          <a:bodyPr/>
          <a:lstStyle/>
          <a:p>
            <a:fld id="{117DA67C-5201-BB44-9041-FA521B0921E3}" type="slidenum">
              <a:rPr lang="fi-FI" smtClean="0"/>
              <a:t>18</a:t>
            </a:fld>
            <a:endParaRPr lang="fi-FI"/>
          </a:p>
        </p:txBody>
      </p:sp>
    </p:spTree>
    <p:extLst>
      <p:ext uri="{BB962C8B-B14F-4D97-AF65-F5344CB8AC3E}">
        <p14:creationId xmlns:p14="http://schemas.microsoft.com/office/powerpoint/2010/main" val="278072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950B-1730-05DE-8931-78DF28B85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D39F7-7C2B-E851-9D7D-6C655F381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1C0B1-B194-F0EE-E0D4-61D46FE8709A}"/>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88C32CB4-12E2-9B7D-1D9D-590B9A9CBA05}"/>
              </a:ext>
            </a:extLst>
          </p:cNvPr>
          <p:cNvSpPr>
            <a:spLocks noGrp="1"/>
          </p:cNvSpPr>
          <p:nvPr>
            <p:ph type="sldNum" sz="quarter" idx="5"/>
          </p:nvPr>
        </p:nvSpPr>
        <p:spPr/>
        <p:txBody>
          <a:bodyPr/>
          <a:lstStyle/>
          <a:p>
            <a:fld id="{117DA67C-5201-BB44-9041-FA521B0921E3}" type="slidenum">
              <a:rPr lang="fi-FI" smtClean="0"/>
              <a:t>19</a:t>
            </a:fld>
            <a:endParaRPr lang="fi-FI"/>
          </a:p>
        </p:txBody>
      </p:sp>
    </p:spTree>
    <p:extLst>
      <p:ext uri="{BB962C8B-B14F-4D97-AF65-F5344CB8AC3E}">
        <p14:creationId xmlns:p14="http://schemas.microsoft.com/office/powerpoint/2010/main" val="305337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8C6D-F7EA-B091-6DD6-D8CA61FF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BBFA1-7339-7381-1FBE-0DD0E3CE5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8E9EB-E9B1-511E-841D-6B87576414F8}"/>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2FD50BF2-E80F-8269-F97D-0E27DC374323}"/>
              </a:ext>
            </a:extLst>
          </p:cNvPr>
          <p:cNvSpPr>
            <a:spLocks noGrp="1"/>
          </p:cNvSpPr>
          <p:nvPr>
            <p:ph type="sldNum" sz="quarter" idx="5"/>
          </p:nvPr>
        </p:nvSpPr>
        <p:spPr/>
        <p:txBody>
          <a:bodyPr/>
          <a:lstStyle/>
          <a:p>
            <a:fld id="{117DA67C-5201-BB44-9041-FA521B0921E3}" type="slidenum">
              <a:rPr lang="fi-FI" smtClean="0"/>
              <a:t>20</a:t>
            </a:fld>
            <a:endParaRPr lang="fi-FI"/>
          </a:p>
        </p:txBody>
      </p:sp>
    </p:spTree>
    <p:extLst>
      <p:ext uri="{BB962C8B-B14F-4D97-AF65-F5344CB8AC3E}">
        <p14:creationId xmlns:p14="http://schemas.microsoft.com/office/powerpoint/2010/main" val="320860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92A3-DA3F-CA31-07D9-DA8A5688A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08A56-8070-B3D6-05A3-93D83A8C0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F92B2-5839-3973-1710-DEA990969244}"/>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39A917B8-162C-AF9D-6BD2-1E7A742FFF4F}"/>
              </a:ext>
            </a:extLst>
          </p:cNvPr>
          <p:cNvSpPr>
            <a:spLocks noGrp="1"/>
          </p:cNvSpPr>
          <p:nvPr>
            <p:ph type="sldNum" sz="quarter" idx="5"/>
          </p:nvPr>
        </p:nvSpPr>
        <p:spPr/>
        <p:txBody>
          <a:bodyPr/>
          <a:lstStyle/>
          <a:p>
            <a:fld id="{117DA67C-5201-BB44-9041-FA521B0921E3}" type="slidenum">
              <a:rPr lang="fi-FI" smtClean="0"/>
              <a:t>21</a:t>
            </a:fld>
            <a:endParaRPr lang="fi-FI"/>
          </a:p>
        </p:txBody>
      </p:sp>
    </p:spTree>
    <p:extLst>
      <p:ext uri="{BB962C8B-B14F-4D97-AF65-F5344CB8AC3E}">
        <p14:creationId xmlns:p14="http://schemas.microsoft.com/office/powerpoint/2010/main" val="140842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773-4C74-504B-A63E-1B8E0B4DB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C6B9-F672-A1E5-2954-1064B265E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EB8CF-0958-BF41-0D52-0656F686914C}"/>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D80B2283-A9C1-155D-A0A3-D67F8C851D7C}"/>
              </a:ext>
            </a:extLst>
          </p:cNvPr>
          <p:cNvSpPr>
            <a:spLocks noGrp="1"/>
          </p:cNvSpPr>
          <p:nvPr>
            <p:ph type="sldNum" sz="quarter" idx="5"/>
          </p:nvPr>
        </p:nvSpPr>
        <p:spPr/>
        <p:txBody>
          <a:bodyPr/>
          <a:lstStyle/>
          <a:p>
            <a:fld id="{117DA67C-5201-BB44-9041-FA521B0921E3}" type="slidenum">
              <a:rPr lang="fi-FI" smtClean="0"/>
              <a:t>22</a:t>
            </a:fld>
            <a:endParaRPr lang="fi-FI"/>
          </a:p>
        </p:txBody>
      </p:sp>
    </p:spTree>
    <p:extLst>
      <p:ext uri="{BB962C8B-B14F-4D97-AF65-F5344CB8AC3E}">
        <p14:creationId xmlns:p14="http://schemas.microsoft.com/office/powerpoint/2010/main" val="335748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6BA3-3103-CF1E-6A4E-B18FA0966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82AA3-03B0-952C-4C5F-B3B0EF638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2D896-A4C3-0B4A-C1A7-A24E7783A7C3}"/>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F55E3F45-D689-F722-4F8C-68C79C6F9FE0}"/>
              </a:ext>
            </a:extLst>
          </p:cNvPr>
          <p:cNvSpPr>
            <a:spLocks noGrp="1"/>
          </p:cNvSpPr>
          <p:nvPr>
            <p:ph type="sldNum" sz="quarter" idx="5"/>
          </p:nvPr>
        </p:nvSpPr>
        <p:spPr/>
        <p:txBody>
          <a:bodyPr/>
          <a:lstStyle/>
          <a:p>
            <a:fld id="{117DA67C-5201-BB44-9041-FA521B0921E3}" type="slidenum">
              <a:rPr lang="fi-FI" smtClean="0"/>
              <a:t>23</a:t>
            </a:fld>
            <a:endParaRPr lang="fi-FI"/>
          </a:p>
        </p:txBody>
      </p:sp>
    </p:spTree>
    <p:extLst>
      <p:ext uri="{BB962C8B-B14F-4D97-AF65-F5344CB8AC3E}">
        <p14:creationId xmlns:p14="http://schemas.microsoft.com/office/powerpoint/2010/main" val="21762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F86E-4E40-564A-047C-D154873E3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87AA4-B4EF-4522-7DD0-A4CF51E8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13042-B61B-8220-C3A5-1375AF7FC515}"/>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8274819B-4EB8-13B8-9287-6B8884EC959F}"/>
              </a:ext>
            </a:extLst>
          </p:cNvPr>
          <p:cNvSpPr>
            <a:spLocks noGrp="1"/>
          </p:cNvSpPr>
          <p:nvPr>
            <p:ph type="sldNum" sz="quarter" idx="5"/>
          </p:nvPr>
        </p:nvSpPr>
        <p:spPr/>
        <p:txBody>
          <a:bodyPr/>
          <a:lstStyle/>
          <a:p>
            <a:fld id="{117DA67C-5201-BB44-9041-FA521B0921E3}" type="slidenum">
              <a:rPr lang="fi-FI" smtClean="0"/>
              <a:t>24</a:t>
            </a:fld>
            <a:endParaRPr lang="fi-FI"/>
          </a:p>
        </p:txBody>
      </p:sp>
    </p:spTree>
    <p:extLst>
      <p:ext uri="{BB962C8B-B14F-4D97-AF65-F5344CB8AC3E}">
        <p14:creationId xmlns:p14="http://schemas.microsoft.com/office/powerpoint/2010/main" val="245712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C41F-EC39-2A3A-D9BA-29B1B172B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39176-CD04-EDAD-8787-B9ECEB840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6DF94-0E2D-F594-1B70-2AC698AEBA72}"/>
              </a:ext>
            </a:extLst>
          </p:cNvPr>
          <p:cNvSpPr>
            <a:spLocks noGrp="1"/>
          </p:cNvSpPr>
          <p:nvPr>
            <p:ph type="body" idx="1"/>
          </p:nvPr>
        </p:nvSpPr>
        <p:spPr/>
        <p:txBody>
          <a:bodyPr/>
          <a:lstStyle/>
          <a:p>
            <a:r>
              <a:rPr lang="en-US" dirty="0" err="1"/>
              <a:t>Vastaus</a:t>
            </a:r>
            <a:r>
              <a:rPr lang="en-US" dirty="0"/>
              <a:t> on </a:t>
            </a:r>
            <a:r>
              <a:rPr lang="en-US" dirty="0" err="1"/>
              <a:t>kaikki</a:t>
            </a:r>
            <a:endParaRPr lang="en-FI" dirty="0"/>
          </a:p>
        </p:txBody>
      </p:sp>
      <p:sp>
        <p:nvSpPr>
          <p:cNvPr id="4" name="Slide Number Placeholder 3">
            <a:extLst>
              <a:ext uri="{FF2B5EF4-FFF2-40B4-BE49-F238E27FC236}">
                <a16:creationId xmlns:a16="http://schemas.microsoft.com/office/drawing/2014/main" id="{28D18FF6-F249-F6BC-7B02-69AA08B9E1DC}"/>
              </a:ext>
            </a:extLst>
          </p:cNvPr>
          <p:cNvSpPr>
            <a:spLocks noGrp="1"/>
          </p:cNvSpPr>
          <p:nvPr>
            <p:ph type="sldNum" sz="quarter" idx="5"/>
          </p:nvPr>
        </p:nvSpPr>
        <p:spPr/>
        <p:txBody>
          <a:bodyPr/>
          <a:lstStyle/>
          <a:p>
            <a:fld id="{117DA67C-5201-BB44-9041-FA521B0921E3}" type="slidenum">
              <a:rPr lang="fi-FI" smtClean="0"/>
              <a:t>26</a:t>
            </a:fld>
            <a:endParaRPr lang="fi-FI"/>
          </a:p>
        </p:txBody>
      </p:sp>
    </p:spTree>
    <p:extLst>
      <p:ext uri="{BB962C8B-B14F-4D97-AF65-F5344CB8AC3E}">
        <p14:creationId xmlns:p14="http://schemas.microsoft.com/office/powerpoint/2010/main" val="162050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3D387-C211-0AF3-C2BB-41E2C52C7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C2F30-20F8-1431-9C96-AAA50630E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F0C52-4863-ECF5-2FA0-4A54AA3FAB01}"/>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1681918F-2AD9-23B8-C861-F79589139A64}"/>
              </a:ext>
            </a:extLst>
          </p:cNvPr>
          <p:cNvSpPr>
            <a:spLocks noGrp="1"/>
          </p:cNvSpPr>
          <p:nvPr>
            <p:ph type="sldNum" sz="quarter" idx="5"/>
          </p:nvPr>
        </p:nvSpPr>
        <p:spPr/>
        <p:txBody>
          <a:bodyPr/>
          <a:lstStyle/>
          <a:p>
            <a:fld id="{117DA67C-5201-BB44-9041-FA521B0921E3}" type="slidenum">
              <a:rPr lang="fi-FI" smtClean="0"/>
              <a:t>8</a:t>
            </a:fld>
            <a:endParaRPr lang="fi-FI"/>
          </a:p>
        </p:txBody>
      </p:sp>
    </p:spTree>
    <p:extLst>
      <p:ext uri="{BB962C8B-B14F-4D97-AF65-F5344CB8AC3E}">
        <p14:creationId xmlns:p14="http://schemas.microsoft.com/office/powerpoint/2010/main" val="647794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3E8A-F0BA-39B2-EE3F-309C87FB1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481AA-413A-1484-5974-842532D6F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34A58-C5AF-C5EA-9419-61A8B828B5D3}"/>
              </a:ext>
            </a:extLst>
          </p:cNvPr>
          <p:cNvSpPr>
            <a:spLocks noGrp="1"/>
          </p:cNvSpPr>
          <p:nvPr>
            <p:ph type="body" idx="1"/>
          </p:nvPr>
        </p:nvSpPr>
        <p:spPr/>
        <p:txBody>
          <a:bodyPr/>
          <a:lstStyle/>
          <a:p>
            <a:r>
              <a:rPr lang="en-US" dirty="0" err="1"/>
              <a:t>Vastaus</a:t>
            </a:r>
            <a:r>
              <a:rPr lang="en-US" dirty="0"/>
              <a:t> on </a:t>
            </a:r>
            <a:r>
              <a:rPr lang="en-US" dirty="0" err="1"/>
              <a:t>kaikki</a:t>
            </a:r>
            <a:endParaRPr lang="en-FI" dirty="0"/>
          </a:p>
        </p:txBody>
      </p:sp>
      <p:sp>
        <p:nvSpPr>
          <p:cNvPr id="4" name="Slide Number Placeholder 3">
            <a:extLst>
              <a:ext uri="{FF2B5EF4-FFF2-40B4-BE49-F238E27FC236}">
                <a16:creationId xmlns:a16="http://schemas.microsoft.com/office/drawing/2014/main" id="{2B75B9FB-2C54-73BB-138A-916B80B881BC}"/>
              </a:ext>
            </a:extLst>
          </p:cNvPr>
          <p:cNvSpPr>
            <a:spLocks noGrp="1"/>
          </p:cNvSpPr>
          <p:nvPr>
            <p:ph type="sldNum" sz="quarter" idx="5"/>
          </p:nvPr>
        </p:nvSpPr>
        <p:spPr/>
        <p:txBody>
          <a:bodyPr/>
          <a:lstStyle/>
          <a:p>
            <a:fld id="{117DA67C-5201-BB44-9041-FA521B0921E3}" type="slidenum">
              <a:rPr lang="fi-FI" smtClean="0"/>
              <a:t>27</a:t>
            </a:fld>
            <a:endParaRPr lang="fi-FI"/>
          </a:p>
        </p:txBody>
      </p:sp>
    </p:spTree>
    <p:extLst>
      <p:ext uri="{BB962C8B-B14F-4D97-AF65-F5344CB8AC3E}">
        <p14:creationId xmlns:p14="http://schemas.microsoft.com/office/powerpoint/2010/main" val="3757630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A21D-EFF5-00C9-FCB9-5627D43E4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3B063-5AD0-6781-D98B-C53E64EA4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67737-A1DC-6CE1-5EE3-56C751F6C935}"/>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5159395D-256C-E646-30A6-6EBEA70CD796}"/>
              </a:ext>
            </a:extLst>
          </p:cNvPr>
          <p:cNvSpPr>
            <a:spLocks noGrp="1"/>
          </p:cNvSpPr>
          <p:nvPr>
            <p:ph type="sldNum" sz="quarter" idx="5"/>
          </p:nvPr>
        </p:nvSpPr>
        <p:spPr/>
        <p:txBody>
          <a:bodyPr/>
          <a:lstStyle/>
          <a:p>
            <a:fld id="{117DA67C-5201-BB44-9041-FA521B0921E3}" type="slidenum">
              <a:rPr lang="fi-FI" smtClean="0"/>
              <a:t>28</a:t>
            </a:fld>
            <a:endParaRPr lang="fi-FI"/>
          </a:p>
        </p:txBody>
      </p:sp>
    </p:spTree>
    <p:extLst>
      <p:ext uri="{BB962C8B-B14F-4D97-AF65-F5344CB8AC3E}">
        <p14:creationId xmlns:p14="http://schemas.microsoft.com/office/powerpoint/2010/main" val="9278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F28D-A005-5750-DAD4-45F09E6F9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5D87E-DE6A-E2B1-3E9B-5D258401D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58E17-B944-71AC-4134-AB018FAC4473}"/>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F1F6CE22-717F-11A7-6771-4177E6120FB8}"/>
              </a:ext>
            </a:extLst>
          </p:cNvPr>
          <p:cNvSpPr>
            <a:spLocks noGrp="1"/>
          </p:cNvSpPr>
          <p:nvPr>
            <p:ph type="sldNum" sz="quarter" idx="5"/>
          </p:nvPr>
        </p:nvSpPr>
        <p:spPr/>
        <p:txBody>
          <a:bodyPr/>
          <a:lstStyle/>
          <a:p>
            <a:fld id="{117DA67C-5201-BB44-9041-FA521B0921E3}" type="slidenum">
              <a:rPr lang="fi-FI" smtClean="0"/>
              <a:t>29</a:t>
            </a:fld>
            <a:endParaRPr lang="fi-FI"/>
          </a:p>
        </p:txBody>
      </p:sp>
    </p:spTree>
    <p:extLst>
      <p:ext uri="{BB962C8B-B14F-4D97-AF65-F5344CB8AC3E}">
        <p14:creationId xmlns:p14="http://schemas.microsoft.com/office/powerpoint/2010/main" val="82300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64CA0-F10E-6F95-F792-B1AA798B2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60C43-9E61-26E8-5C57-08C38268B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EAC47-BAB4-5166-51AD-6E12696CC774}"/>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33363C0F-294F-3B17-F6FF-2B56259C998E}"/>
              </a:ext>
            </a:extLst>
          </p:cNvPr>
          <p:cNvSpPr>
            <a:spLocks noGrp="1"/>
          </p:cNvSpPr>
          <p:nvPr>
            <p:ph type="sldNum" sz="quarter" idx="5"/>
          </p:nvPr>
        </p:nvSpPr>
        <p:spPr/>
        <p:txBody>
          <a:bodyPr/>
          <a:lstStyle/>
          <a:p>
            <a:fld id="{117DA67C-5201-BB44-9041-FA521B0921E3}" type="slidenum">
              <a:rPr lang="fi-FI" smtClean="0"/>
              <a:t>30</a:t>
            </a:fld>
            <a:endParaRPr lang="fi-FI"/>
          </a:p>
        </p:txBody>
      </p:sp>
    </p:spTree>
    <p:extLst>
      <p:ext uri="{BB962C8B-B14F-4D97-AF65-F5344CB8AC3E}">
        <p14:creationId xmlns:p14="http://schemas.microsoft.com/office/powerpoint/2010/main" val="328571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FFC9F-224D-B19E-D67D-F34C6ECD4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FB4BC-4ED0-CA58-E2FD-62100367B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B752C-7539-E342-FECD-543F58EF539B}"/>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A10303F2-6028-1FA8-F8D6-A240D2D25560}"/>
              </a:ext>
            </a:extLst>
          </p:cNvPr>
          <p:cNvSpPr>
            <a:spLocks noGrp="1"/>
          </p:cNvSpPr>
          <p:nvPr>
            <p:ph type="sldNum" sz="quarter" idx="5"/>
          </p:nvPr>
        </p:nvSpPr>
        <p:spPr/>
        <p:txBody>
          <a:bodyPr/>
          <a:lstStyle/>
          <a:p>
            <a:fld id="{117DA67C-5201-BB44-9041-FA521B0921E3}" type="slidenum">
              <a:rPr lang="fi-FI" smtClean="0"/>
              <a:t>31</a:t>
            </a:fld>
            <a:endParaRPr lang="fi-FI"/>
          </a:p>
        </p:txBody>
      </p:sp>
    </p:spTree>
    <p:extLst>
      <p:ext uri="{BB962C8B-B14F-4D97-AF65-F5344CB8AC3E}">
        <p14:creationId xmlns:p14="http://schemas.microsoft.com/office/powerpoint/2010/main" val="11063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3E2E-A9E7-690D-F43B-2D92D587C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27EFA-7AEC-BABA-4E97-AB6B271AE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7B5D4-200D-E316-0EE8-5BF069726912}"/>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6EF1AB62-9BFE-7758-BD4A-358AD988BE17}"/>
              </a:ext>
            </a:extLst>
          </p:cNvPr>
          <p:cNvSpPr>
            <a:spLocks noGrp="1"/>
          </p:cNvSpPr>
          <p:nvPr>
            <p:ph type="sldNum" sz="quarter" idx="5"/>
          </p:nvPr>
        </p:nvSpPr>
        <p:spPr/>
        <p:txBody>
          <a:bodyPr/>
          <a:lstStyle/>
          <a:p>
            <a:fld id="{117DA67C-5201-BB44-9041-FA521B0921E3}" type="slidenum">
              <a:rPr lang="fi-FI" smtClean="0"/>
              <a:t>33</a:t>
            </a:fld>
            <a:endParaRPr lang="fi-FI"/>
          </a:p>
        </p:txBody>
      </p:sp>
    </p:spTree>
    <p:extLst>
      <p:ext uri="{BB962C8B-B14F-4D97-AF65-F5344CB8AC3E}">
        <p14:creationId xmlns:p14="http://schemas.microsoft.com/office/powerpoint/2010/main" val="259621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fi-FI" b="1" dirty="0" err="1"/>
              <a:t>Phishing</a:t>
            </a:r>
            <a:r>
              <a:rPr lang="fi-FI" b="1" dirty="0"/>
              <a:t>:</a:t>
            </a:r>
            <a:r>
              <a:rPr lang="fi-FI" dirty="0"/>
              <a:t> Kyberrikolliset ja hakkerit käyttävät </a:t>
            </a:r>
            <a:r>
              <a:rPr lang="fi-FI" dirty="0" err="1"/>
              <a:t>phishing</a:t>
            </a:r>
            <a:r>
              <a:rPr lang="fi-FI" dirty="0"/>
              <a:t>-hyökkäyksiä saadakseen henkilökohtaisia tietoja. Kohteina ovat sekä yksityiset henkilöt että yritykset.</a:t>
            </a:r>
          </a:p>
          <a:p>
            <a:pPr>
              <a:buFont typeface="+mj-lt"/>
              <a:buAutoNum type="arabicPeriod"/>
            </a:pPr>
            <a:r>
              <a:rPr lang="fi-FI" b="1" dirty="0" err="1"/>
              <a:t>Ransomware</a:t>
            </a:r>
            <a:r>
              <a:rPr lang="fi-FI" b="1" dirty="0"/>
              <a:t>:</a:t>
            </a:r>
            <a:r>
              <a:rPr lang="fi-FI" dirty="0"/>
              <a:t> Kyberrikolliset hyödyntävät </a:t>
            </a:r>
            <a:r>
              <a:rPr lang="fi-FI" dirty="0" err="1"/>
              <a:t>ransomware</a:t>
            </a:r>
            <a:r>
              <a:rPr lang="fi-FI" dirty="0"/>
              <a:t>-hyökkäyksiä, joissa tiedostot lukitaan ja vaaditaan lunnaita. Kohteina ovat erityisesti yritykset ja terveysala.</a:t>
            </a:r>
          </a:p>
          <a:p>
            <a:pPr>
              <a:buFont typeface="+mj-lt"/>
              <a:buAutoNum type="arabicPeriod"/>
            </a:pPr>
            <a:r>
              <a:rPr lang="fi-FI" b="1" dirty="0" err="1"/>
              <a:t>Malware</a:t>
            </a:r>
            <a:r>
              <a:rPr lang="fi-FI" b="1" dirty="0"/>
              <a:t>:</a:t>
            </a:r>
            <a:r>
              <a:rPr lang="fi-FI" dirty="0"/>
              <a:t> Kyberrikolliset ja valtiolliset toimijat käyttävät haittaohjelmia, jotka voivat varastaa tietoja tai vahingoittaa järjestelmiä. Kohteina ovat sekä yksityiset henkilöt että yritykset.</a:t>
            </a:r>
          </a:p>
          <a:p>
            <a:pPr>
              <a:buFont typeface="+mj-lt"/>
              <a:buAutoNum type="arabicPeriod"/>
            </a:pPr>
            <a:r>
              <a:rPr lang="fi-FI" b="1" dirty="0"/>
              <a:t>Vakoilu:</a:t>
            </a:r>
            <a:r>
              <a:rPr lang="fi-FI" dirty="0"/>
              <a:t> Valtiolliset toimijat harjoittavat vakoilua saadakseen poliittista, taloudellista tai sotilaallista tietoa. Kohteina ovat yritykset ja hallitukset.</a:t>
            </a:r>
          </a:p>
          <a:p>
            <a:pPr>
              <a:buFont typeface="+mj-lt"/>
              <a:buAutoNum type="arabicPeriod"/>
            </a:pPr>
            <a:r>
              <a:rPr lang="fi-FI" b="1" dirty="0"/>
              <a:t>Sisäpiiriuhat:</a:t>
            </a:r>
            <a:r>
              <a:rPr lang="fi-FI" dirty="0"/>
              <a:t> Sisäpiiriläiset voivat käyttää pääsyään organisaation tietoihin väärin. Kohteina ovat yritykset.</a:t>
            </a:r>
          </a:p>
          <a:p>
            <a:pPr>
              <a:buFont typeface="+mj-lt"/>
              <a:buAutoNum type="arabicPeriod"/>
            </a:pPr>
            <a:r>
              <a:rPr lang="fi-FI" b="1" dirty="0" err="1"/>
              <a:t>DDoS</a:t>
            </a:r>
            <a:r>
              <a:rPr lang="fi-FI" b="1" dirty="0"/>
              <a:t>-hyökkäykset:</a:t>
            </a:r>
            <a:r>
              <a:rPr lang="fi-FI" dirty="0"/>
              <a:t> Hakkerit ja jännityksenhakijat voivat käyttää </a:t>
            </a:r>
            <a:r>
              <a:rPr lang="fi-FI" dirty="0" err="1"/>
              <a:t>DDoS</a:t>
            </a:r>
            <a:r>
              <a:rPr lang="fi-FI" dirty="0"/>
              <a:t>-hyökkäyksiä palveluiden häiritsemiseen. Kohteina ovat yritykset ja palveluntarjoajat.</a:t>
            </a:r>
          </a:p>
          <a:p>
            <a:pPr>
              <a:buFont typeface="+mj-lt"/>
              <a:buAutoNum type="arabicPeriod"/>
            </a:pPr>
            <a:r>
              <a:rPr lang="fi-FI" b="1" dirty="0"/>
              <a:t>Sosiaalinen manipulointi:</a:t>
            </a:r>
            <a:r>
              <a:rPr lang="fi-FI" dirty="0"/>
              <a:t> Hakkerit ja kyberrikolliset käyttävät sosiaalista manipulointia saadakseen tietoja tai pääsyn järjestelmiin. Kohteina ovat sekä yksityiset henkilöt että yritykset.</a:t>
            </a:r>
          </a:p>
          <a:p>
            <a:pPr>
              <a:buFont typeface="+mj-lt"/>
              <a:buAutoNum type="arabicPeriod"/>
            </a:pPr>
            <a:r>
              <a:rPr lang="fi-FI" b="1" dirty="0"/>
              <a:t>Identiteettivarkaudet:</a:t>
            </a:r>
            <a:r>
              <a:rPr lang="fi-FI" dirty="0"/>
              <a:t> Kyberrikolliset varastavat henkilökohtaisia tietoja identiteettivarkauksien avulla. Kohteina ovat yksityiset henkilöt.</a:t>
            </a:r>
          </a:p>
          <a:p>
            <a:pPr>
              <a:buFont typeface="+mj-lt"/>
              <a:buAutoNum type="arabicPeriod"/>
            </a:pPr>
            <a:r>
              <a:rPr lang="fi-FI" b="1" dirty="0"/>
              <a:t>Rekrytointi:</a:t>
            </a:r>
            <a:r>
              <a:rPr lang="fi-FI" dirty="0"/>
              <a:t> Terroristijärjestöt pyrkivät rekrytoimaan uusia jäseniä. Kohteina ovat yksityiset henkilöt</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34</a:t>
            </a:fld>
            <a:endParaRPr lang="fi-FI"/>
          </a:p>
        </p:txBody>
      </p:sp>
    </p:spTree>
    <p:extLst>
      <p:ext uri="{BB962C8B-B14F-4D97-AF65-F5344CB8AC3E}">
        <p14:creationId xmlns:p14="http://schemas.microsoft.com/office/powerpoint/2010/main" val="285433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35</a:t>
            </a:fld>
            <a:endParaRPr lang="fi-FI"/>
          </a:p>
        </p:txBody>
      </p:sp>
    </p:spTree>
    <p:extLst>
      <p:ext uri="{BB962C8B-B14F-4D97-AF65-F5344CB8AC3E}">
        <p14:creationId xmlns:p14="http://schemas.microsoft.com/office/powerpoint/2010/main" val="295636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020E9-AAD5-8092-7EB2-E7602E56A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3241C-2CA4-F5E4-3F22-DDAB69385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CCDFF-6610-C01A-439C-79CA2A2565E2}"/>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05885EE1-0AD2-685F-20D3-3257ECD5017A}"/>
              </a:ext>
            </a:extLst>
          </p:cNvPr>
          <p:cNvSpPr>
            <a:spLocks noGrp="1"/>
          </p:cNvSpPr>
          <p:nvPr>
            <p:ph type="sldNum" sz="quarter" idx="5"/>
          </p:nvPr>
        </p:nvSpPr>
        <p:spPr/>
        <p:txBody>
          <a:bodyPr/>
          <a:lstStyle/>
          <a:p>
            <a:fld id="{117DA67C-5201-BB44-9041-FA521B0921E3}" type="slidenum">
              <a:rPr lang="fi-FI" smtClean="0"/>
              <a:t>37</a:t>
            </a:fld>
            <a:endParaRPr lang="fi-FI"/>
          </a:p>
        </p:txBody>
      </p:sp>
    </p:spTree>
    <p:extLst>
      <p:ext uri="{BB962C8B-B14F-4D97-AF65-F5344CB8AC3E}">
        <p14:creationId xmlns:p14="http://schemas.microsoft.com/office/powerpoint/2010/main" val="1452749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7181-E339-4FD1-FFE5-7652ACF20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765E9-79C9-6062-B436-7FC4AE5C8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39166-8963-5BB0-DDBC-1CC46DD47957}"/>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306CB5B6-A836-16C2-3813-37E6D39CA7C0}"/>
              </a:ext>
            </a:extLst>
          </p:cNvPr>
          <p:cNvSpPr>
            <a:spLocks noGrp="1"/>
          </p:cNvSpPr>
          <p:nvPr>
            <p:ph type="sldNum" sz="quarter" idx="5"/>
          </p:nvPr>
        </p:nvSpPr>
        <p:spPr/>
        <p:txBody>
          <a:bodyPr/>
          <a:lstStyle/>
          <a:p>
            <a:fld id="{117DA67C-5201-BB44-9041-FA521B0921E3}" type="slidenum">
              <a:rPr lang="fi-FI" smtClean="0"/>
              <a:t>38</a:t>
            </a:fld>
            <a:endParaRPr lang="fi-FI"/>
          </a:p>
        </p:txBody>
      </p:sp>
    </p:spTree>
    <p:extLst>
      <p:ext uri="{BB962C8B-B14F-4D97-AF65-F5344CB8AC3E}">
        <p14:creationId xmlns:p14="http://schemas.microsoft.com/office/powerpoint/2010/main" val="18493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176AB-17CF-1E9C-4EC0-BA72C8CE6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0EF7B-2F89-7D14-5BBF-67B2DFE5C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A3AE5-DE9F-2BA8-FA05-E34E0A37CCA1}"/>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C7F7C0F2-83C7-4F8B-96C9-E01E17EDD5D7}"/>
              </a:ext>
            </a:extLst>
          </p:cNvPr>
          <p:cNvSpPr>
            <a:spLocks noGrp="1"/>
          </p:cNvSpPr>
          <p:nvPr>
            <p:ph type="sldNum" sz="quarter" idx="5"/>
          </p:nvPr>
        </p:nvSpPr>
        <p:spPr/>
        <p:txBody>
          <a:bodyPr/>
          <a:lstStyle/>
          <a:p>
            <a:fld id="{117DA67C-5201-BB44-9041-FA521B0921E3}" type="slidenum">
              <a:rPr lang="fi-FI" smtClean="0"/>
              <a:t>9</a:t>
            </a:fld>
            <a:endParaRPr lang="fi-FI"/>
          </a:p>
        </p:txBody>
      </p:sp>
    </p:spTree>
    <p:extLst>
      <p:ext uri="{BB962C8B-B14F-4D97-AF65-F5344CB8AC3E}">
        <p14:creationId xmlns:p14="http://schemas.microsoft.com/office/powerpoint/2010/main" val="903919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4737-9D67-851F-6989-98C0144B0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1247C-E2FE-6B48-1256-1BE87E3F0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67D69-0B96-DC73-C904-D1607C15D6C4}"/>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E6C059C0-2D3F-2C5A-43E5-877D57A6218D}"/>
              </a:ext>
            </a:extLst>
          </p:cNvPr>
          <p:cNvSpPr>
            <a:spLocks noGrp="1"/>
          </p:cNvSpPr>
          <p:nvPr>
            <p:ph type="sldNum" sz="quarter" idx="5"/>
          </p:nvPr>
        </p:nvSpPr>
        <p:spPr/>
        <p:txBody>
          <a:bodyPr/>
          <a:lstStyle/>
          <a:p>
            <a:fld id="{117DA67C-5201-BB44-9041-FA521B0921E3}" type="slidenum">
              <a:rPr lang="fi-FI" smtClean="0"/>
              <a:t>39</a:t>
            </a:fld>
            <a:endParaRPr lang="fi-FI"/>
          </a:p>
        </p:txBody>
      </p:sp>
    </p:spTree>
    <p:extLst>
      <p:ext uri="{BB962C8B-B14F-4D97-AF65-F5344CB8AC3E}">
        <p14:creationId xmlns:p14="http://schemas.microsoft.com/office/powerpoint/2010/main" val="247385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C9DBA-0CF5-3930-269D-B64BB19EE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0DBDD-7FC3-EC49-E6BF-351AC88A1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219FD-5A78-95B1-EBB6-9F5D31A0D515}"/>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69BDED40-FB34-98CF-6A26-CDAABC450B69}"/>
              </a:ext>
            </a:extLst>
          </p:cNvPr>
          <p:cNvSpPr>
            <a:spLocks noGrp="1"/>
          </p:cNvSpPr>
          <p:nvPr>
            <p:ph type="sldNum" sz="quarter" idx="5"/>
          </p:nvPr>
        </p:nvSpPr>
        <p:spPr/>
        <p:txBody>
          <a:bodyPr/>
          <a:lstStyle/>
          <a:p>
            <a:fld id="{117DA67C-5201-BB44-9041-FA521B0921E3}" type="slidenum">
              <a:rPr lang="fi-FI" smtClean="0"/>
              <a:t>40</a:t>
            </a:fld>
            <a:endParaRPr lang="fi-FI"/>
          </a:p>
        </p:txBody>
      </p:sp>
    </p:spTree>
    <p:extLst>
      <p:ext uri="{BB962C8B-B14F-4D97-AF65-F5344CB8AC3E}">
        <p14:creationId xmlns:p14="http://schemas.microsoft.com/office/powerpoint/2010/main" val="3652982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E237-D50E-D142-FB95-8040EF5B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EDD82-D5CB-B568-00B2-BF6C139C9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A2A96-1316-4B91-7D35-929A2EF7BE31}"/>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B3C8DDCD-54EB-CA8F-D7D1-8D508B762ACA}"/>
              </a:ext>
            </a:extLst>
          </p:cNvPr>
          <p:cNvSpPr>
            <a:spLocks noGrp="1"/>
          </p:cNvSpPr>
          <p:nvPr>
            <p:ph type="sldNum" sz="quarter" idx="5"/>
          </p:nvPr>
        </p:nvSpPr>
        <p:spPr/>
        <p:txBody>
          <a:bodyPr/>
          <a:lstStyle/>
          <a:p>
            <a:fld id="{117DA67C-5201-BB44-9041-FA521B0921E3}" type="slidenum">
              <a:rPr lang="fi-FI" smtClean="0"/>
              <a:t>41</a:t>
            </a:fld>
            <a:endParaRPr lang="fi-FI"/>
          </a:p>
        </p:txBody>
      </p:sp>
    </p:spTree>
    <p:extLst>
      <p:ext uri="{BB962C8B-B14F-4D97-AF65-F5344CB8AC3E}">
        <p14:creationId xmlns:p14="http://schemas.microsoft.com/office/powerpoint/2010/main" val="569469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22E1-E0A1-CDCE-A9BF-1712D145F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D280-C5E9-1EC9-A5C6-2A20B77E5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DD492-B606-CD3F-1960-75F2E4934F19}"/>
              </a:ext>
            </a:extLst>
          </p:cNvPr>
          <p:cNvSpPr>
            <a:spLocks noGrp="1"/>
          </p:cNvSpPr>
          <p:nvPr>
            <p:ph type="body" idx="1"/>
          </p:nvPr>
        </p:nvSpPr>
        <p:spPr/>
        <p:txBody>
          <a:bodyPr/>
          <a:lstStyle/>
          <a:p>
            <a:r>
              <a:rPr lang="en-US" dirty="0" err="1"/>
              <a:t>Tässä</a:t>
            </a:r>
            <a:r>
              <a:rPr lang="en-US" dirty="0"/>
              <a:t> </a:t>
            </a:r>
            <a:r>
              <a:rPr lang="en-US" dirty="0" err="1"/>
              <a:t>tapauksessa</a:t>
            </a:r>
            <a:r>
              <a:rPr lang="en-US" dirty="0"/>
              <a:t> </a:t>
            </a:r>
            <a:r>
              <a:rPr lang="en-US" dirty="0" err="1"/>
              <a:t>kyseessä</a:t>
            </a:r>
            <a:r>
              <a:rPr lang="en-US" dirty="0"/>
              <a:t> </a:t>
            </a:r>
            <a:r>
              <a:rPr lang="en-US" dirty="0" err="1"/>
              <a:t>ei</a:t>
            </a:r>
            <a:r>
              <a:rPr lang="en-US" dirty="0"/>
              <a:t> </a:t>
            </a:r>
            <a:r>
              <a:rPr lang="en-US" dirty="0" err="1"/>
              <a:t>ollut</a:t>
            </a:r>
            <a:r>
              <a:rPr lang="en-US" dirty="0"/>
              <a:t> </a:t>
            </a:r>
            <a:r>
              <a:rPr lang="en-US" dirty="0" err="1"/>
              <a:t>tapaus</a:t>
            </a:r>
            <a:r>
              <a:rPr lang="en-US" dirty="0"/>
              <a:t> </a:t>
            </a:r>
            <a:r>
              <a:rPr lang="en-US" dirty="0" err="1"/>
              <a:t>johon</a:t>
            </a:r>
            <a:r>
              <a:rPr lang="en-US" dirty="0"/>
              <a:t> </a:t>
            </a:r>
            <a:r>
              <a:rPr lang="en-US" dirty="0" err="1"/>
              <a:t>yksittäinen</a:t>
            </a:r>
            <a:r>
              <a:rPr lang="en-US" dirty="0"/>
              <a:t> </a:t>
            </a:r>
            <a:r>
              <a:rPr lang="en-US" dirty="0" err="1"/>
              <a:t>työntekijä</a:t>
            </a:r>
            <a:r>
              <a:rPr lang="en-US" dirty="0"/>
              <a:t> </a:t>
            </a:r>
            <a:r>
              <a:rPr lang="en-US" dirty="0" err="1"/>
              <a:t>olisi</a:t>
            </a:r>
            <a:r>
              <a:rPr lang="en-US" dirty="0"/>
              <a:t> </a:t>
            </a:r>
            <a:r>
              <a:rPr lang="en-US" dirty="0" err="1"/>
              <a:t>voinut</a:t>
            </a:r>
            <a:r>
              <a:rPr lang="en-US" dirty="0"/>
              <a:t> </a:t>
            </a:r>
            <a:r>
              <a:rPr lang="en-US" dirty="0" err="1"/>
              <a:t>vaikuttaa</a:t>
            </a:r>
            <a:r>
              <a:rPr lang="en-US" dirty="0"/>
              <a:t> </a:t>
            </a:r>
            <a:r>
              <a:rPr lang="en-US" dirty="0" err="1"/>
              <a:t>SoTe</a:t>
            </a:r>
            <a:r>
              <a:rPr lang="en-US" dirty="0"/>
              <a:t> </a:t>
            </a:r>
            <a:r>
              <a:rPr lang="en-US" dirty="0" err="1"/>
              <a:t>puolelta</a:t>
            </a:r>
            <a:r>
              <a:rPr lang="en-US" dirty="0"/>
              <a:t>, </a:t>
            </a:r>
            <a:r>
              <a:rPr lang="en-US" dirty="0" err="1"/>
              <a:t>koska</a:t>
            </a:r>
            <a:r>
              <a:rPr lang="en-US" dirty="0"/>
              <a:t> </a:t>
            </a:r>
            <a:r>
              <a:rPr lang="en-US" dirty="0" err="1"/>
              <a:t>murtautuminen</a:t>
            </a:r>
            <a:r>
              <a:rPr lang="en-US" dirty="0"/>
              <a:t> </a:t>
            </a:r>
            <a:r>
              <a:rPr lang="en-US" dirty="0" err="1"/>
              <a:t>tapahtui</a:t>
            </a:r>
            <a:r>
              <a:rPr lang="en-US" dirty="0"/>
              <a:t> </a:t>
            </a:r>
            <a:r>
              <a:rPr lang="en-US" dirty="0" err="1"/>
              <a:t>järjestelmien</a:t>
            </a:r>
            <a:r>
              <a:rPr lang="en-US" dirty="0"/>
              <a:t> </a:t>
            </a:r>
            <a:r>
              <a:rPr lang="en-US" dirty="0" err="1"/>
              <a:t>heikkouksia</a:t>
            </a:r>
            <a:r>
              <a:rPr lang="en-US" dirty="0"/>
              <a:t> </a:t>
            </a:r>
            <a:r>
              <a:rPr lang="en-US" dirty="0" err="1"/>
              <a:t>hyödyntäen</a:t>
            </a:r>
            <a:r>
              <a:rPr lang="en-US" dirty="0"/>
              <a:t>.</a:t>
            </a:r>
            <a:endParaRPr lang="en-FI" dirty="0"/>
          </a:p>
        </p:txBody>
      </p:sp>
      <p:sp>
        <p:nvSpPr>
          <p:cNvPr id="4" name="Slide Number Placeholder 3">
            <a:extLst>
              <a:ext uri="{FF2B5EF4-FFF2-40B4-BE49-F238E27FC236}">
                <a16:creationId xmlns:a16="http://schemas.microsoft.com/office/drawing/2014/main" id="{E9A38C64-A865-DFE1-8224-313D38444917}"/>
              </a:ext>
            </a:extLst>
          </p:cNvPr>
          <p:cNvSpPr>
            <a:spLocks noGrp="1"/>
          </p:cNvSpPr>
          <p:nvPr>
            <p:ph type="sldNum" sz="quarter" idx="5"/>
          </p:nvPr>
        </p:nvSpPr>
        <p:spPr/>
        <p:txBody>
          <a:bodyPr/>
          <a:lstStyle/>
          <a:p>
            <a:fld id="{117DA67C-5201-BB44-9041-FA521B0921E3}" type="slidenum">
              <a:rPr lang="fi-FI" smtClean="0"/>
              <a:t>42</a:t>
            </a:fld>
            <a:endParaRPr lang="fi-FI"/>
          </a:p>
        </p:txBody>
      </p:sp>
    </p:spTree>
    <p:extLst>
      <p:ext uri="{BB962C8B-B14F-4D97-AF65-F5344CB8AC3E}">
        <p14:creationId xmlns:p14="http://schemas.microsoft.com/office/powerpoint/2010/main" val="339749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5160-2EEF-B85B-5885-8E7F70E00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DA0A3-600C-E35D-45F7-7CBB32D73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E9492-6CA0-2E2E-3820-1C1CD3FB251F}"/>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25B2CE95-849C-E491-0720-E97511B46361}"/>
              </a:ext>
            </a:extLst>
          </p:cNvPr>
          <p:cNvSpPr>
            <a:spLocks noGrp="1"/>
          </p:cNvSpPr>
          <p:nvPr>
            <p:ph type="sldNum" sz="quarter" idx="5"/>
          </p:nvPr>
        </p:nvSpPr>
        <p:spPr/>
        <p:txBody>
          <a:bodyPr/>
          <a:lstStyle/>
          <a:p>
            <a:fld id="{117DA67C-5201-BB44-9041-FA521B0921E3}" type="slidenum">
              <a:rPr lang="fi-FI" smtClean="0"/>
              <a:t>10</a:t>
            </a:fld>
            <a:endParaRPr lang="fi-FI"/>
          </a:p>
        </p:txBody>
      </p:sp>
    </p:spTree>
    <p:extLst>
      <p:ext uri="{BB962C8B-B14F-4D97-AF65-F5344CB8AC3E}">
        <p14:creationId xmlns:p14="http://schemas.microsoft.com/office/powerpoint/2010/main" val="409958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8AC5-0E70-5C40-3BAE-4190115A6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DCFD6-7F9A-C179-CBD8-C2EEC995C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9B207-8AE7-D934-5349-BC33ED0605F8}"/>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7BF371DA-E9BE-4E8C-EAA5-307216F186D8}"/>
              </a:ext>
            </a:extLst>
          </p:cNvPr>
          <p:cNvSpPr>
            <a:spLocks noGrp="1"/>
          </p:cNvSpPr>
          <p:nvPr>
            <p:ph type="sldNum" sz="quarter" idx="5"/>
          </p:nvPr>
        </p:nvSpPr>
        <p:spPr/>
        <p:txBody>
          <a:bodyPr/>
          <a:lstStyle/>
          <a:p>
            <a:fld id="{117DA67C-5201-BB44-9041-FA521B0921E3}" type="slidenum">
              <a:rPr lang="fi-FI" smtClean="0"/>
              <a:t>11</a:t>
            </a:fld>
            <a:endParaRPr lang="fi-FI"/>
          </a:p>
        </p:txBody>
      </p:sp>
    </p:spTree>
    <p:extLst>
      <p:ext uri="{BB962C8B-B14F-4D97-AF65-F5344CB8AC3E}">
        <p14:creationId xmlns:p14="http://schemas.microsoft.com/office/powerpoint/2010/main" val="427909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DF566-A02A-EEC6-1421-AD05CB02F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4D22E-CB4A-43EE-70B2-CEBDCA547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3A1D3-1321-77B0-929B-7033169B6992}"/>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482E528F-9F4B-0C6F-5D8E-A539B65E7510}"/>
              </a:ext>
            </a:extLst>
          </p:cNvPr>
          <p:cNvSpPr>
            <a:spLocks noGrp="1"/>
          </p:cNvSpPr>
          <p:nvPr>
            <p:ph type="sldNum" sz="quarter" idx="5"/>
          </p:nvPr>
        </p:nvSpPr>
        <p:spPr/>
        <p:txBody>
          <a:bodyPr/>
          <a:lstStyle/>
          <a:p>
            <a:fld id="{117DA67C-5201-BB44-9041-FA521B0921E3}" type="slidenum">
              <a:rPr lang="fi-FI" smtClean="0"/>
              <a:t>12</a:t>
            </a:fld>
            <a:endParaRPr lang="fi-FI"/>
          </a:p>
        </p:txBody>
      </p:sp>
    </p:spTree>
    <p:extLst>
      <p:ext uri="{BB962C8B-B14F-4D97-AF65-F5344CB8AC3E}">
        <p14:creationId xmlns:p14="http://schemas.microsoft.com/office/powerpoint/2010/main" val="37634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D53E-9513-F61D-2065-1351A052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0C9B1-8807-027F-D7AC-1C3E94C17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845DA-C09D-E3C2-8C6E-58546C30CA39}"/>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377FF3A6-A398-E86E-0384-DA126BAEED66}"/>
              </a:ext>
            </a:extLst>
          </p:cNvPr>
          <p:cNvSpPr>
            <a:spLocks noGrp="1"/>
          </p:cNvSpPr>
          <p:nvPr>
            <p:ph type="sldNum" sz="quarter" idx="5"/>
          </p:nvPr>
        </p:nvSpPr>
        <p:spPr/>
        <p:txBody>
          <a:bodyPr/>
          <a:lstStyle/>
          <a:p>
            <a:fld id="{117DA67C-5201-BB44-9041-FA521B0921E3}" type="slidenum">
              <a:rPr lang="fi-FI" smtClean="0"/>
              <a:t>13</a:t>
            </a:fld>
            <a:endParaRPr lang="fi-FI"/>
          </a:p>
        </p:txBody>
      </p:sp>
    </p:spTree>
    <p:extLst>
      <p:ext uri="{BB962C8B-B14F-4D97-AF65-F5344CB8AC3E}">
        <p14:creationId xmlns:p14="http://schemas.microsoft.com/office/powerpoint/2010/main" val="58027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D3830-3A3C-868B-79F3-AFC6FAAB3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15D54-DF37-E542-D660-CF358D1E0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4D873-93EA-8AE4-7C47-AA95A28122E7}"/>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8223316C-8F20-C3BA-74D1-350F69E7F903}"/>
              </a:ext>
            </a:extLst>
          </p:cNvPr>
          <p:cNvSpPr>
            <a:spLocks noGrp="1"/>
          </p:cNvSpPr>
          <p:nvPr>
            <p:ph type="sldNum" sz="quarter" idx="5"/>
          </p:nvPr>
        </p:nvSpPr>
        <p:spPr/>
        <p:txBody>
          <a:bodyPr/>
          <a:lstStyle/>
          <a:p>
            <a:fld id="{117DA67C-5201-BB44-9041-FA521B0921E3}" type="slidenum">
              <a:rPr lang="fi-FI" smtClean="0"/>
              <a:t>14</a:t>
            </a:fld>
            <a:endParaRPr lang="fi-FI"/>
          </a:p>
        </p:txBody>
      </p:sp>
    </p:spTree>
    <p:extLst>
      <p:ext uri="{BB962C8B-B14F-4D97-AF65-F5344CB8AC3E}">
        <p14:creationId xmlns:p14="http://schemas.microsoft.com/office/powerpoint/2010/main" val="202877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D1E4-6529-4C1C-25D5-C4B5902B6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D224C-E892-8195-E3CF-963202CC2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37BD9-3D46-3CBE-AB99-7BC927BF7891}"/>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5F028B29-81F7-BD5D-49A5-C9FE3C0FBC77}"/>
              </a:ext>
            </a:extLst>
          </p:cNvPr>
          <p:cNvSpPr>
            <a:spLocks noGrp="1"/>
          </p:cNvSpPr>
          <p:nvPr>
            <p:ph type="sldNum" sz="quarter" idx="5"/>
          </p:nvPr>
        </p:nvSpPr>
        <p:spPr/>
        <p:txBody>
          <a:bodyPr/>
          <a:lstStyle/>
          <a:p>
            <a:fld id="{117DA67C-5201-BB44-9041-FA521B0921E3}" type="slidenum">
              <a:rPr lang="fi-FI" smtClean="0"/>
              <a:t>15</a:t>
            </a:fld>
            <a:endParaRPr lang="fi-FI"/>
          </a:p>
        </p:txBody>
      </p:sp>
    </p:spTree>
    <p:extLst>
      <p:ext uri="{BB962C8B-B14F-4D97-AF65-F5344CB8AC3E}">
        <p14:creationId xmlns:p14="http://schemas.microsoft.com/office/powerpoint/2010/main" val="2803434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10" name="Tekstin paikkamerkki 2">
            <a:extLst>
              <a:ext uri="{FF2B5EF4-FFF2-40B4-BE49-F238E27FC236}">
                <a16:creationId xmlns:a16="http://schemas.microsoft.com/office/drawing/2014/main" id="{55B541A4-E31A-4461-84E4-D18EAEFE2A20}"/>
              </a:ext>
            </a:extLst>
          </p:cNvPr>
          <p:cNvSpPr>
            <a:spLocks noGrp="1"/>
          </p:cNvSpPr>
          <p:nvPr>
            <p:ph type="body" idx="12"/>
          </p:nvPr>
        </p:nvSpPr>
        <p:spPr>
          <a:xfrm>
            <a:off x="768550" y="1846052"/>
            <a:ext cx="10514802" cy="4105592"/>
          </a:xfrm>
          <a:prstGeom prst="rect">
            <a:avLst/>
          </a:prstGeom>
        </p:spPr>
        <p:txBody>
          <a:bodyPr anchor="t">
            <a:normAutofit/>
          </a:bodyPr>
          <a:lstStyle>
            <a:lvl1pPr marL="285750" indent="-285750">
              <a:buFont typeface="Arial"/>
              <a:buChar char="•"/>
              <a:defRPr sz="2400">
                <a:solidFill>
                  <a:schemeClr val="tx2"/>
                </a:solidFill>
              </a:defRPr>
            </a:lvl1pPr>
            <a:lvl2pPr marL="742950" indent="-285750">
              <a:buFont typeface="Arial" panose="020B0604020202020204" pitchFamily="34" charset="0"/>
              <a:buChar char="•"/>
              <a:defRPr sz="2400">
                <a:solidFill>
                  <a:schemeClr val="tx2"/>
                </a:solidFill>
              </a:defRPr>
            </a:lvl2pPr>
            <a:lvl3pPr marL="1200150" indent="-285750">
              <a:buFont typeface="Arial" panose="020B0604020202020204" pitchFamily="34" charset="0"/>
              <a:buChar char="•"/>
              <a:defRPr sz="20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4pPr>
            <a:lvl5pPr marL="2114550" indent="-285750">
              <a:buFont typeface="Arial" panose="020B0604020202020204" pitchFamily="34" charset="0"/>
              <a:buChar char="•"/>
              <a:defRPr sz="16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0163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 id="2147483683"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kuluttajaliitto.fi/materiaalit/tekoalyhuijaukse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is.fi/digitoday/tietoturva/art-2000010677237.html" TargetMode="External"/><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kuluttajaliitto.fi/materiaalit/tekoalyhuijaukset/" TargetMode="External"/><Relationship Id="rId5" Type="http://schemas.openxmlformats.org/officeDocument/2006/relationships/hyperlink" Target="https://www.youtube.com/watch?v=cQ54GDm1eL0" TargetMode="External"/><Relationship Id="rId4" Type="http://schemas.openxmlformats.org/officeDocument/2006/relationships/hyperlink" Target="https://yle.fi/a/3-1095549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ews.virginmediao2.co.uk/o2-unveils-daisy-the-ai-granny-wasting-scammers-time/"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hyperlink" Target="https://www.kuluttajaliitto.fi/materiaalit/tekoalyhuijauks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kuluttajaliitto.fi/materiaalit/tekoalyhuijaukse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nttdata.com/global/en/insights/focus/security-risks-of-generative-ai-and-countermeasures" TargetMode="External"/><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techcrunch.com/2023/05/02/samsung-bans-use-of-generative-ai-tools-like-chatgpt-after-april-internal-data-leak/"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laakarilehti.fi/terveydenhuolto/tekoaly-kirjaa-laakari-hoitaa/"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s://fi.wikipedia.org/wiki/Tiedostomuoto"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fi.wikipedia.org/wiki/Tiedostop%C3%A4%C3%A4t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kaspersky.com/blog/top4-dangerous-attachments-2019/27147/"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hyperlink" Target="https://www.ibm.com/think/topics/threat-actor" TargetMode="External"/><Relationship Id="rId2" Type="http://schemas.openxmlformats.org/officeDocument/2006/relationships/hyperlink" Target="https://www.enisa.europa.eu/sites/default/files/2024-11/ENISA%20Threat%20Landscape%202024_0.pdf" TargetMode="External"/><Relationship Id="rId1" Type="http://schemas.openxmlformats.org/officeDocument/2006/relationships/slideLayout" Target="../slideLayouts/slideLayout6.xml"/><Relationship Id="rId4" Type="http://schemas.openxmlformats.org/officeDocument/2006/relationships/hyperlink" Target="https://www.cisecurity.org/insights/spotlight/cybersecurity-spotlight-cyber-threat-actor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csoonline.com/article/3484304/the-cyber-assault-on-healthcare-what-the-change-healthcare-breach-reveals.html"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f-secure.com/fi/articles/what-is-phishing"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s://www.f-secure.com/fi/articles/what-is-phishin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f-secure.com/fi/articles/what-is-phishin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5690-40B8-C94C-9003-C956D792C40C}"/>
              </a:ext>
            </a:extLst>
          </p:cNvPr>
          <p:cNvSpPr>
            <a:spLocks noGrp="1"/>
          </p:cNvSpPr>
          <p:nvPr>
            <p:ph type="title"/>
          </p:nvPr>
        </p:nvSpPr>
        <p:spPr>
          <a:xfrm>
            <a:off x="1210574" y="1029227"/>
            <a:ext cx="9520686" cy="1325563"/>
          </a:xfrm>
        </p:spPr>
        <p:txBody>
          <a:bodyPr>
            <a:normAutofit/>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FI" sz="4400" dirty="0"/>
          </a:p>
        </p:txBody>
      </p:sp>
      <p:sp>
        <p:nvSpPr>
          <p:cNvPr id="3" name="Subtitle 2">
            <a:extLst>
              <a:ext uri="{FF2B5EF4-FFF2-40B4-BE49-F238E27FC236}">
                <a16:creationId xmlns:a16="http://schemas.microsoft.com/office/drawing/2014/main" id="{A55870C1-786A-8D49-A3DF-9E5B14CC9578}"/>
              </a:ext>
            </a:extLst>
          </p:cNvPr>
          <p:cNvSpPr>
            <a:spLocks noGrp="1"/>
          </p:cNvSpPr>
          <p:nvPr>
            <p:ph type="subTitle" idx="1"/>
          </p:nvPr>
        </p:nvSpPr>
        <p:spPr>
          <a:xfrm>
            <a:off x="1210574" y="3374399"/>
            <a:ext cx="9520686" cy="648072"/>
          </a:xfrm>
        </p:spPr>
        <p:txBody>
          <a:bodyPr>
            <a:normAutofit/>
          </a:bodyPr>
          <a:lstStyle/>
          <a:p>
            <a:r>
              <a:rPr lang="en-US" sz="2000" err="1"/>
              <a:t>Kyberturvallisuuskoulutuksen</a:t>
            </a:r>
            <a:r>
              <a:rPr lang="en-US" sz="2000"/>
              <a:t> ja </a:t>
            </a:r>
            <a:r>
              <a:rPr lang="en-US" sz="2000" err="1"/>
              <a:t>siihen</a:t>
            </a:r>
            <a:r>
              <a:rPr lang="en-US" sz="2000"/>
              <a:t> </a:t>
            </a:r>
            <a:r>
              <a:rPr lang="en-US" sz="2000" err="1"/>
              <a:t>liittyvän</a:t>
            </a:r>
            <a:r>
              <a:rPr lang="en-US" sz="2000"/>
              <a:t> </a:t>
            </a:r>
            <a:r>
              <a:rPr lang="en-US" sz="2000" err="1"/>
              <a:t>yhteistyön</a:t>
            </a:r>
            <a:r>
              <a:rPr lang="en-US" sz="2000"/>
              <a:t> </a:t>
            </a:r>
            <a:r>
              <a:rPr lang="en-US" sz="2000" err="1"/>
              <a:t>kehittäminen</a:t>
            </a:r>
            <a:r>
              <a:rPr lang="en-US" sz="2000"/>
              <a:t> </a:t>
            </a:r>
            <a:r>
              <a:rPr lang="en-US" sz="2000" err="1"/>
              <a:t>korkeakouluissa</a:t>
            </a:r>
            <a:endParaRPr lang="en-FI" sz="2000"/>
          </a:p>
        </p:txBody>
      </p:sp>
      <p:sp>
        <p:nvSpPr>
          <p:cNvPr id="4" name="Text Placeholder 3">
            <a:extLst>
              <a:ext uri="{FF2B5EF4-FFF2-40B4-BE49-F238E27FC236}">
                <a16:creationId xmlns:a16="http://schemas.microsoft.com/office/drawing/2014/main" id="{768824F1-52FC-7842-AF15-8DC2D326655B}"/>
              </a:ext>
            </a:extLst>
          </p:cNvPr>
          <p:cNvSpPr>
            <a:spLocks noGrp="1"/>
          </p:cNvSpPr>
          <p:nvPr>
            <p:ph type="body" idx="10"/>
          </p:nvPr>
        </p:nvSpPr>
        <p:spPr>
          <a:xfrm>
            <a:off x="1210574" y="4528091"/>
            <a:ext cx="9520686" cy="854580"/>
          </a:xfrm>
        </p:spPr>
        <p:txBody>
          <a:bodyPr anchor="t">
            <a:normAutofit/>
          </a:bodyPr>
          <a:lstStyle/>
          <a:p>
            <a:r>
              <a:rPr lang="en-US"/>
              <a:t>© 2025 Ovaska Joonatan – Creative Commons 4.0 (CC BY-SA)</a:t>
            </a:r>
            <a:endParaRPr lang="en-FI" dirty="0"/>
          </a:p>
        </p:txBody>
      </p:sp>
      <p:pic>
        <p:nvPicPr>
          <p:cNvPr id="6" name="Picture 5" descr="Blue text on a black background&#10;&#10;Description automatically generated">
            <a:extLst>
              <a:ext uri="{FF2B5EF4-FFF2-40B4-BE49-F238E27FC236}">
                <a16:creationId xmlns:a16="http://schemas.microsoft.com/office/drawing/2014/main" id="{21A1ADAF-BCDF-66EF-76B2-320DB4601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0" y="5718057"/>
            <a:ext cx="6170232" cy="949816"/>
          </a:xfrm>
          <a:prstGeom prst="rect">
            <a:avLst/>
          </a:prstGeom>
        </p:spPr>
      </p:pic>
    </p:spTree>
    <p:extLst>
      <p:ext uri="{BB962C8B-B14F-4D97-AF65-F5344CB8AC3E}">
        <p14:creationId xmlns:p14="http://schemas.microsoft.com/office/powerpoint/2010/main" val="115355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566F-C52E-BA73-2BD0-45F163D6AC61}"/>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6B500A63-AC64-03E5-51B8-B1501A8FA42E}"/>
              </a:ext>
            </a:extLst>
          </p:cNvPr>
          <p:cNvSpPr>
            <a:spLocks noGrp="1"/>
          </p:cNvSpPr>
          <p:nvPr>
            <p:ph type="title"/>
          </p:nvPr>
        </p:nvSpPr>
        <p:spPr>
          <a:xfrm>
            <a:off x="663208" y="676546"/>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AC829913-59EB-5C96-0337-523B3516F7FA}"/>
              </a:ext>
            </a:extLst>
          </p:cNvPr>
          <p:cNvSpPr>
            <a:spLocks noGrp="1"/>
          </p:cNvSpPr>
          <p:nvPr>
            <p:ph type="dt" sz="half" idx="10"/>
          </p:nvPr>
        </p:nvSpPr>
        <p:spPr>
          <a:xfrm>
            <a:off x="766101" y="5926762"/>
            <a:ext cx="1453952" cy="404664"/>
          </a:xfrm>
        </p:spPr>
        <p:txBody>
          <a:bodyPr/>
          <a:lstStyle/>
          <a:p>
            <a:endParaRPr lang="fi-FI"/>
          </a:p>
        </p:txBody>
      </p:sp>
      <p:pic>
        <p:nvPicPr>
          <p:cNvPr id="6" name="Picture 5" descr="A screenshot of a computer&#10;&#10;Description automatically generated">
            <a:extLst>
              <a:ext uri="{FF2B5EF4-FFF2-40B4-BE49-F238E27FC236}">
                <a16:creationId xmlns:a16="http://schemas.microsoft.com/office/drawing/2014/main" id="{E8BC804C-1DB4-0230-9CF8-046AA2B1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654" y="1496357"/>
            <a:ext cx="5134692" cy="4696480"/>
          </a:xfrm>
          <a:prstGeom prst="rect">
            <a:avLst/>
          </a:prstGeom>
          <a:ln>
            <a:solidFill>
              <a:srgbClr val="4472C4"/>
            </a:solidFill>
          </a:ln>
        </p:spPr>
      </p:pic>
      <p:sp>
        <p:nvSpPr>
          <p:cNvPr id="2" name="Rectangle 1">
            <a:extLst>
              <a:ext uri="{FF2B5EF4-FFF2-40B4-BE49-F238E27FC236}">
                <a16:creationId xmlns:a16="http://schemas.microsoft.com/office/drawing/2014/main" id="{86509B16-84AA-7609-C92A-E76C4FC69C35}"/>
              </a:ext>
            </a:extLst>
          </p:cNvPr>
          <p:cNvSpPr/>
          <p:nvPr/>
        </p:nvSpPr>
        <p:spPr>
          <a:xfrm>
            <a:off x="6534150" y="4076700"/>
            <a:ext cx="1466850" cy="2984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60476D39-BBF4-9578-6D0E-5E57E70B6398}"/>
              </a:ext>
            </a:extLst>
          </p:cNvPr>
          <p:cNvSpPr/>
          <p:nvPr/>
        </p:nvSpPr>
        <p:spPr>
          <a:xfrm>
            <a:off x="3911600" y="5926762"/>
            <a:ext cx="1466850" cy="2984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7" name="Connector: Elbow 6">
            <a:extLst>
              <a:ext uri="{FF2B5EF4-FFF2-40B4-BE49-F238E27FC236}">
                <a16:creationId xmlns:a16="http://schemas.microsoft.com/office/drawing/2014/main" id="{4FB9621E-C2D5-85E8-DC55-8AD42621EE8A}"/>
              </a:ext>
            </a:extLst>
          </p:cNvPr>
          <p:cNvCxnSpPr>
            <a:stCxn id="4" idx="3"/>
            <a:endCxn id="2" idx="2"/>
          </p:cNvCxnSpPr>
          <p:nvPr/>
        </p:nvCxnSpPr>
        <p:spPr>
          <a:xfrm flipV="1">
            <a:off x="5378450" y="4375150"/>
            <a:ext cx="1889125" cy="1700837"/>
          </a:xfrm>
          <a:prstGeom prst="bentConnector2">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FCFF5A-93E8-79C9-E2CD-0CC02335B37F}"/>
              </a:ext>
            </a:extLst>
          </p:cNvPr>
          <p:cNvCxnSpPr/>
          <p:nvPr/>
        </p:nvCxnSpPr>
        <p:spPr>
          <a:xfrm>
            <a:off x="3619500" y="2762250"/>
            <a:ext cx="20256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7B0C1B-1A0D-7CD0-4E89-A3DACE65DCE7}"/>
              </a:ext>
            </a:extLst>
          </p:cNvPr>
          <p:cNvSpPr txBox="1"/>
          <p:nvPr/>
        </p:nvSpPr>
        <p:spPr>
          <a:xfrm>
            <a:off x="469900" y="1428750"/>
            <a:ext cx="2863850" cy="5078313"/>
          </a:xfrm>
          <a:prstGeom prst="rect">
            <a:avLst/>
          </a:prstGeom>
          <a:noFill/>
        </p:spPr>
        <p:txBody>
          <a:bodyPr wrap="square" rtlCol="0">
            <a:spAutoFit/>
          </a:bodyPr>
          <a:lstStyle/>
          <a:p>
            <a:pPr marL="285750" indent="-285750">
              <a:buFont typeface="Arial" panose="020B0604020202020204" pitchFamily="34" charset="0"/>
              <a:buChar char="•"/>
            </a:pPr>
            <a:r>
              <a:rPr lang="en-GB" dirty="0" err="1"/>
              <a:t>Usein</a:t>
            </a:r>
            <a:r>
              <a:rPr lang="en-GB" dirty="0"/>
              <a:t> </a:t>
            </a:r>
            <a:r>
              <a:rPr lang="en-GB" dirty="0" err="1"/>
              <a:t>tietojenkalasteluviesteissä</a:t>
            </a:r>
            <a:r>
              <a:rPr lang="en-GB" dirty="0"/>
              <a:t> </a:t>
            </a:r>
            <a:r>
              <a:rPr lang="en-GB" dirty="0" err="1"/>
              <a:t>vastaanottaja</a:t>
            </a:r>
            <a:r>
              <a:rPr lang="en-GB" dirty="0"/>
              <a:t> </a:t>
            </a:r>
            <a:r>
              <a:rPr lang="en-GB" dirty="0" err="1"/>
              <a:t>jätetään</a:t>
            </a:r>
            <a:r>
              <a:rPr lang="en-GB" dirty="0"/>
              <a:t> </a:t>
            </a:r>
            <a:r>
              <a:rPr lang="en-GB" dirty="0" err="1"/>
              <a:t>mainitsematta</a:t>
            </a:r>
            <a:r>
              <a:rPr lang="en-GB" dirty="0"/>
              <a:t>, </a:t>
            </a:r>
            <a:r>
              <a:rPr lang="en-GB" dirty="0" err="1"/>
              <a:t>jolloin</a:t>
            </a:r>
            <a:r>
              <a:rPr lang="en-GB" dirty="0"/>
              <a:t> </a:t>
            </a:r>
            <a:r>
              <a:rPr lang="en-GB" dirty="0" err="1"/>
              <a:t>sama</a:t>
            </a:r>
            <a:r>
              <a:rPr lang="en-GB" dirty="0"/>
              <a:t> </a:t>
            </a:r>
            <a:r>
              <a:rPr lang="en-GB" dirty="0" err="1"/>
              <a:t>viesti</a:t>
            </a:r>
            <a:r>
              <a:rPr lang="en-GB" dirty="0"/>
              <a:t> </a:t>
            </a:r>
            <a:r>
              <a:rPr lang="en-GB" dirty="0" err="1"/>
              <a:t>voidaan</a:t>
            </a:r>
            <a:r>
              <a:rPr lang="en-GB" dirty="0"/>
              <a:t> </a:t>
            </a:r>
            <a:r>
              <a:rPr lang="en-GB" dirty="0" err="1"/>
              <a:t>kohdistaa</a:t>
            </a:r>
            <a:r>
              <a:rPr lang="en-GB" dirty="0"/>
              <a:t> </a:t>
            </a:r>
            <a:r>
              <a:rPr lang="en-GB" dirty="0" err="1"/>
              <a:t>suureen</a:t>
            </a:r>
            <a:r>
              <a:rPr lang="en-GB" dirty="0"/>
              <a:t> </a:t>
            </a:r>
            <a:r>
              <a:rPr lang="en-GB" dirty="0" err="1"/>
              <a:t>massaan</a:t>
            </a:r>
            <a:r>
              <a:rPr lang="en-GB" dirty="0"/>
              <a:t>, </a:t>
            </a:r>
            <a:r>
              <a:rPr lang="en-GB" dirty="0" err="1"/>
              <a:t>tietämättä</a:t>
            </a:r>
            <a:r>
              <a:rPr lang="en-GB" dirty="0"/>
              <a:t> </a:t>
            </a:r>
            <a:r>
              <a:rPr lang="en-GB" dirty="0" err="1"/>
              <a:t>edes</a:t>
            </a:r>
            <a:r>
              <a:rPr lang="en-GB" dirty="0"/>
              <a:t> </a:t>
            </a:r>
            <a:r>
              <a:rPr lang="en-GB" dirty="0" err="1"/>
              <a:t>kenelle</a:t>
            </a:r>
            <a:r>
              <a:rPr lang="en-GB" dirty="0"/>
              <a:t> </a:t>
            </a:r>
            <a:r>
              <a:rPr lang="en-GB" dirty="0" err="1"/>
              <a:t>viesti</a:t>
            </a:r>
            <a:r>
              <a:rPr lang="en-GB" dirty="0"/>
              <a:t> </a:t>
            </a:r>
            <a:r>
              <a:rPr lang="en-GB" dirty="0" err="1"/>
              <a:t>lähtee</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Tämän</a:t>
            </a:r>
            <a:r>
              <a:rPr lang="en-GB" dirty="0"/>
              <a:t> </a:t>
            </a:r>
            <a:r>
              <a:rPr lang="en-GB" dirty="0" err="1"/>
              <a:t>viestin</a:t>
            </a:r>
            <a:r>
              <a:rPr lang="en-GB" dirty="0"/>
              <a:t> </a:t>
            </a:r>
            <a:r>
              <a:rPr lang="en-GB" dirty="0" err="1"/>
              <a:t>linkki</a:t>
            </a:r>
            <a:r>
              <a:rPr lang="en-GB" dirty="0"/>
              <a:t>, </a:t>
            </a:r>
            <a:r>
              <a:rPr lang="en-GB" dirty="0" err="1"/>
              <a:t>ei</a:t>
            </a:r>
            <a:r>
              <a:rPr lang="en-GB" dirty="0"/>
              <a:t> </a:t>
            </a:r>
            <a:r>
              <a:rPr lang="en-GB" dirty="0" err="1"/>
              <a:t>täsmää</a:t>
            </a:r>
            <a:r>
              <a:rPr lang="en-GB" dirty="0"/>
              <a:t> </a:t>
            </a:r>
            <a:r>
              <a:rPr lang="en-GB" dirty="0" err="1"/>
              <a:t>linkin</a:t>
            </a:r>
            <a:r>
              <a:rPr lang="en-GB" dirty="0"/>
              <a:t> </a:t>
            </a:r>
            <a:r>
              <a:rPr lang="en-GB" dirty="0" err="1"/>
              <a:t>nimeen</a:t>
            </a:r>
            <a:r>
              <a:rPr lang="en-GB" dirty="0"/>
              <a:t> </a:t>
            </a:r>
            <a:r>
              <a:rPr lang="en-GB" dirty="0" err="1"/>
              <a:t>ja</a:t>
            </a:r>
            <a:r>
              <a:rPr lang="en-GB" dirty="0"/>
              <a:t> URL (</a:t>
            </a:r>
            <a:r>
              <a:rPr lang="en-GB" dirty="0" err="1"/>
              <a:t>eli</a:t>
            </a:r>
            <a:r>
              <a:rPr lang="en-GB" dirty="0"/>
              <a:t> </a:t>
            </a:r>
            <a:r>
              <a:rPr lang="en-GB" dirty="0" err="1"/>
              <a:t>verkko</a:t>
            </a:r>
            <a:r>
              <a:rPr lang="en-GB" dirty="0"/>
              <a:t>)-</a:t>
            </a:r>
            <a:r>
              <a:rPr lang="en-GB" dirty="0" err="1"/>
              <a:t>osoitteeseen</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Vaikka</a:t>
            </a:r>
            <a:r>
              <a:rPr lang="en-GB" dirty="0"/>
              <a:t> </a:t>
            </a:r>
            <a:r>
              <a:rPr lang="en-GB" dirty="0" err="1"/>
              <a:t>lähettäjä</a:t>
            </a:r>
            <a:r>
              <a:rPr lang="en-GB" dirty="0"/>
              <a:t> </a:t>
            </a:r>
            <a:r>
              <a:rPr lang="en-GB" dirty="0" err="1"/>
              <a:t>voi</a:t>
            </a:r>
            <a:r>
              <a:rPr lang="en-GB" dirty="0"/>
              <a:t> </a:t>
            </a:r>
            <a:r>
              <a:rPr lang="en-GB" dirty="0" err="1"/>
              <a:t>näyttää</a:t>
            </a:r>
            <a:r>
              <a:rPr lang="en-GB" dirty="0"/>
              <a:t> </a:t>
            </a:r>
            <a:r>
              <a:rPr lang="en-GB" dirty="0" err="1"/>
              <a:t>ja</a:t>
            </a:r>
            <a:r>
              <a:rPr lang="en-GB" dirty="0"/>
              <a:t> </a:t>
            </a:r>
            <a:r>
              <a:rPr lang="en-GB" dirty="0" err="1"/>
              <a:t>jopa</a:t>
            </a:r>
            <a:r>
              <a:rPr lang="en-GB" dirty="0"/>
              <a:t> </a:t>
            </a:r>
            <a:r>
              <a:rPr lang="en-GB" dirty="0" err="1"/>
              <a:t>ollakin</a:t>
            </a:r>
            <a:r>
              <a:rPr lang="en-GB" dirty="0"/>
              <a:t> </a:t>
            </a:r>
            <a:r>
              <a:rPr lang="en-GB" dirty="0" err="1"/>
              <a:t>aito</a:t>
            </a:r>
            <a:r>
              <a:rPr lang="en-GB" dirty="0"/>
              <a:t>, </a:t>
            </a:r>
            <a:r>
              <a:rPr lang="en-GB" dirty="0" err="1"/>
              <a:t>tämä</a:t>
            </a:r>
            <a:r>
              <a:rPr lang="en-GB" dirty="0"/>
              <a:t> </a:t>
            </a:r>
            <a:r>
              <a:rPr lang="en-GB" dirty="0" err="1"/>
              <a:t>voi</a:t>
            </a:r>
            <a:r>
              <a:rPr lang="en-GB" dirty="0"/>
              <a:t> </a:t>
            </a:r>
            <a:r>
              <a:rPr lang="en-GB" dirty="0" err="1"/>
              <a:t>silti</a:t>
            </a:r>
            <a:r>
              <a:rPr lang="en-GB" dirty="0"/>
              <a:t> olla </a:t>
            </a:r>
            <a:r>
              <a:rPr lang="en-GB" dirty="0" err="1"/>
              <a:t>tietojenkalastelua</a:t>
            </a:r>
            <a:endParaRPr lang="en-FI" dirty="0"/>
          </a:p>
        </p:txBody>
      </p:sp>
    </p:spTree>
    <p:extLst>
      <p:ext uri="{BB962C8B-B14F-4D97-AF65-F5344CB8AC3E}">
        <p14:creationId xmlns:p14="http://schemas.microsoft.com/office/powerpoint/2010/main" val="107432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936B-473A-6DD8-EAA0-F5AB49D8E7C9}"/>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806E766-F256-0888-CCA1-48C4281BE3F2}"/>
              </a:ext>
            </a:extLst>
          </p:cNvPr>
          <p:cNvSpPr>
            <a:spLocks noGrp="1"/>
          </p:cNvSpPr>
          <p:nvPr>
            <p:ph type="title"/>
          </p:nvPr>
        </p:nvSpPr>
        <p:spPr>
          <a:xfrm>
            <a:off x="566446" y="640261"/>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2D9A8B53-6D62-464F-9BD5-52BA71ABE5C6}"/>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88218E34-6519-A89C-37F2-EB8B1DC93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804" y="1738262"/>
            <a:ext cx="5350069" cy="4747796"/>
          </a:xfrm>
          <a:prstGeom prst="rect">
            <a:avLst/>
          </a:prstGeom>
          <a:ln>
            <a:solidFill>
              <a:srgbClr val="4472C4"/>
            </a:solidFill>
          </a:ln>
        </p:spPr>
      </p:pic>
      <p:sp>
        <p:nvSpPr>
          <p:cNvPr id="2" name="TextBox 1">
            <a:extLst>
              <a:ext uri="{FF2B5EF4-FFF2-40B4-BE49-F238E27FC236}">
                <a16:creationId xmlns:a16="http://schemas.microsoft.com/office/drawing/2014/main" id="{A32015AC-3A55-2853-AE6F-ADFCF947091F}"/>
              </a:ext>
            </a:extLst>
          </p:cNvPr>
          <p:cNvSpPr txBox="1"/>
          <p:nvPr/>
        </p:nvSpPr>
        <p:spPr>
          <a:xfrm>
            <a:off x="425450" y="1531759"/>
            <a:ext cx="22542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Huomaatko</a:t>
            </a:r>
            <a:r>
              <a:rPr lang="en-GB" dirty="0"/>
              <a:t> </a:t>
            </a:r>
            <a:r>
              <a:rPr lang="en-GB" dirty="0" err="1"/>
              <a:t>sähköpostissa</a:t>
            </a:r>
            <a:r>
              <a:rPr lang="en-GB" dirty="0"/>
              <a:t> </a:t>
            </a:r>
            <a:r>
              <a:rPr lang="en-GB" dirty="0" err="1"/>
              <a:t>olevia</a:t>
            </a:r>
            <a:r>
              <a:rPr lang="en-GB" dirty="0"/>
              <a:t> ns. </a:t>
            </a:r>
            <a:r>
              <a:rPr lang="en-GB" dirty="0" err="1"/>
              <a:t>Punaisia</a:t>
            </a:r>
            <a:r>
              <a:rPr lang="en-GB" dirty="0"/>
              <a:t> </a:t>
            </a:r>
            <a:r>
              <a:rPr lang="en-GB" dirty="0" err="1"/>
              <a:t>lippuja</a:t>
            </a:r>
            <a:r>
              <a:rPr lang="en-GB" dirty="0"/>
              <a:t> (red flags), </a:t>
            </a:r>
            <a:r>
              <a:rPr lang="en-GB" dirty="0" err="1"/>
              <a:t>jotka</a:t>
            </a:r>
            <a:r>
              <a:rPr lang="en-GB" dirty="0"/>
              <a:t> </a:t>
            </a:r>
            <a:r>
              <a:rPr lang="en-GB" dirty="0" err="1"/>
              <a:t>voisivat</a:t>
            </a:r>
            <a:r>
              <a:rPr lang="en-GB" dirty="0"/>
              <a:t> </a:t>
            </a:r>
            <a:r>
              <a:rPr lang="en-GB" dirty="0" err="1"/>
              <a:t>herättää</a:t>
            </a:r>
            <a:r>
              <a:rPr lang="en-GB" dirty="0"/>
              <a:t> </a:t>
            </a:r>
            <a:r>
              <a:rPr lang="en-GB" dirty="0" err="1"/>
              <a:t>epäilyksiä</a:t>
            </a:r>
            <a:r>
              <a:rPr lang="en-GB" dirty="0"/>
              <a:t>.</a:t>
            </a:r>
          </a:p>
          <a:p>
            <a:endParaRPr lang="en-GB" dirty="0"/>
          </a:p>
          <a:p>
            <a:pPr marL="285750" indent="-285750">
              <a:buFont typeface="Arial" panose="020B0604020202020204" pitchFamily="34" charset="0"/>
              <a:buChar char="•"/>
            </a:pPr>
            <a:r>
              <a:rPr lang="en-GB" dirty="0" err="1"/>
              <a:t>Seuraavalta</a:t>
            </a:r>
            <a:r>
              <a:rPr lang="en-GB" dirty="0"/>
              <a:t> </a:t>
            </a:r>
            <a:r>
              <a:rPr lang="en-GB" dirty="0" err="1"/>
              <a:t>kalvolta</a:t>
            </a:r>
            <a:r>
              <a:rPr lang="en-GB" dirty="0"/>
              <a:t> </a:t>
            </a:r>
            <a:r>
              <a:rPr lang="en-GB" dirty="0" err="1"/>
              <a:t>löydät</a:t>
            </a:r>
            <a:r>
              <a:rPr lang="en-GB" dirty="0"/>
              <a:t> </a:t>
            </a:r>
            <a:r>
              <a:rPr lang="en-GB" dirty="0" err="1"/>
              <a:t>vastaukset</a:t>
            </a:r>
            <a:endParaRPr lang="en-FI" dirty="0"/>
          </a:p>
        </p:txBody>
      </p:sp>
    </p:spTree>
    <p:extLst>
      <p:ext uri="{BB962C8B-B14F-4D97-AF65-F5344CB8AC3E}">
        <p14:creationId xmlns:p14="http://schemas.microsoft.com/office/powerpoint/2010/main" val="350771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212F6-1745-2F32-D803-D6F31316A800}"/>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D08E5CF4-792B-F0BA-04F6-E85C559C207A}"/>
              </a:ext>
            </a:extLst>
          </p:cNvPr>
          <p:cNvSpPr>
            <a:spLocks noGrp="1"/>
          </p:cNvSpPr>
          <p:nvPr>
            <p:ph type="title"/>
          </p:nvPr>
        </p:nvSpPr>
        <p:spPr>
          <a:xfrm>
            <a:off x="566446" y="640261"/>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34AB4167-A0C6-EC90-A4B8-20B90E69CF1D}"/>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A2C33BFD-C4C8-0FB0-82E6-2AF648449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804" y="1738262"/>
            <a:ext cx="5350069" cy="4747796"/>
          </a:xfrm>
          <a:prstGeom prst="rect">
            <a:avLst/>
          </a:prstGeom>
          <a:ln>
            <a:solidFill>
              <a:srgbClr val="4472C4"/>
            </a:solidFill>
          </a:ln>
        </p:spPr>
      </p:pic>
      <p:sp>
        <p:nvSpPr>
          <p:cNvPr id="2" name="Rectangle 1">
            <a:extLst>
              <a:ext uri="{FF2B5EF4-FFF2-40B4-BE49-F238E27FC236}">
                <a16:creationId xmlns:a16="http://schemas.microsoft.com/office/drawing/2014/main" id="{616D2F15-6472-6213-E698-1F0D4D2A90C7}"/>
              </a:ext>
            </a:extLst>
          </p:cNvPr>
          <p:cNvSpPr/>
          <p:nvPr/>
        </p:nvSpPr>
        <p:spPr>
          <a:xfrm>
            <a:off x="3486804" y="1738262"/>
            <a:ext cx="1161396" cy="439788"/>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D1ECF28F-834C-217B-C671-A360CC39D9D9}"/>
              </a:ext>
            </a:extLst>
          </p:cNvPr>
          <p:cNvSpPr/>
          <p:nvPr/>
        </p:nvSpPr>
        <p:spPr>
          <a:xfrm>
            <a:off x="3486804" y="6280150"/>
            <a:ext cx="1936096" cy="205908"/>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7" name="Connector: Elbow 6">
            <a:extLst>
              <a:ext uri="{FF2B5EF4-FFF2-40B4-BE49-F238E27FC236}">
                <a16:creationId xmlns:a16="http://schemas.microsoft.com/office/drawing/2014/main" id="{2D19B81B-10AE-C50E-8674-2B6E88C2E465}"/>
              </a:ext>
            </a:extLst>
          </p:cNvPr>
          <p:cNvCxnSpPr>
            <a:stCxn id="4" idx="1"/>
            <a:endCxn id="2" idx="1"/>
          </p:cNvCxnSpPr>
          <p:nvPr/>
        </p:nvCxnSpPr>
        <p:spPr>
          <a:xfrm rot="10800000">
            <a:off x="3486804" y="1958156"/>
            <a:ext cx="12700" cy="4424948"/>
          </a:xfrm>
          <a:prstGeom prst="bent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86DEE8B-66B5-41A0-3EFA-E49A254F882B}"/>
              </a:ext>
            </a:extLst>
          </p:cNvPr>
          <p:cNvSpPr/>
          <p:nvPr/>
        </p:nvSpPr>
        <p:spPr>
          <a:xfrm>
            <a:off x="3721100" y="3826342"/>
            <a:ext cx="2546350" cy="2059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TextBox 9">
            <a:extLst>
              <a:ext uri="{FF2B5EF4-FFF2-40B4-BE49-F238E27FC236}">
                <a16:creationId xmlns:a16="http://schemas.microsoft.com/office/drawing/2014/main" id="{BC5464C0-3D18-CA2A-2A71-269BFC2F217C}"/>
              </a:ext>
            </a:extLst>
          </p:cNvPr>
          <p:cNvSpPr txBox="1"/>
          <p:nvPr/>
        </p:nvSpPr>
        <p:spPr>
          <a:xfrm>
            <a:off x="400050" y="1459188"/>
            <a:ext cx="2806700" cy="2862322"/>
          </a:xfrm>
          <a:prstGeom prst="rect">
            <a:avLst/>
          </a:prstGeom>
          <a:noFill/>
        </p:spPr>
        <p:txBody>
          <a:bodyPr wrap="square" rtlCol="0">
            <a:spAutoFit/>
          </a:bodyPr>
          <a:lstStyle/>
          <a:p>
            <a:pPr marL="285750" indent="-285750">
              <a:buFont typeface="Arial" panose="020B0604020202020204" pitchFamily="34" charset="0"/>
              <a:buChar char="•"/>
            </a:pPr>
            <a:r>
              <a:rPr lang="en-GB" dirty="0" err="1"/>
              <a:t>Linkeissä</a:t>
            </a:r>
            <a:r>
              <a:rPr lang="en-GB" dirty="0"/>
              <a:t> on </a:t>
            </a:r>
            <a:r>
              <a:rPr lang="en-GB" dirty="0" err="1"/>
              <a:t>tärkeintä</a:t>
            </a:r>
            <a:r>
              <a:rPr lang="en-GB" dirty="0"/>
              <a:t> </a:t>
            </a:r>
            <a:r>
              <a:rPr lang="en-GB" dirty="0" err="1"/>
              <a:t>tarkistaa</a:t>
            </a:r>
            <a:r>
              <a:rPr lang="en-GB" dirty="0"/>
              <a:t> </a:t>
            </a:r>
            <a:r>
              <a:rPr lang="en-GB" dirty="0" err="1"/>
              <a:t>minne</a:t>
            </a:r>
            <a:r>
              <a:rPr lang="en-GB" dirty="0"/>
              <a:t> se vie. </a:t>
            </a:r>
            <a:r>
              <a:rPr lang="en-GB" dirty="0" err="1"/>
              <a:t>Sähköpostiohjelmistoista</a:t>
            </a:r>
            <a:r>
              <a:rPr lang="en-GB" dirty="0"/>
              <a:t> </a:t>
            </a:r>
            <a:r>
              <a:rPr lang="en-GB" dirty="0" err="1"/>
              <a:t>riippuen</a:t>
            </a:r>
            <a:r>
              <a:rPr lang="en-GB" dirty="0"/>
              <a:t>, </a:t>
            </a:r>
            <a:r>
              <a:rPr lang="en-GB" dirty="0" err="1"/>
              <a:t>linkki</a:t>
            </a:r>
            <a:r>
              <a:rPr lang="en-GB" dirty="0"/>
              <a:t> </a:t>
            </a:r>
            <a:r>
              <a:rPr lang="en-GB" dirty="0" err="1"/>
              <a:t>näkyy</a:t>
            </a:r>
            <a:r>
              <a:rPr lang="en-GB" dirty="0"/>
              <a:t> </a:t>
            </a:r>
            <a:r>
              <a:rPr lang="en-GB" dirty="0" err="1"/>
              <a:t>eri</a:t>
            </a:r>
            <a:r>
              <a:rPr lang="en-GB" dirty="0"/>
              <a:t> </a:t>
            </a:r>
            <a:r>
              <a:rPr lang="en-GB" dirty="0" err="1"/>
              <a:t>tavalla</a:t>
            </a:r>
            <a:r>
              <a:rPr lang="en-GB" dirty="0"/>
              <a:t>, </a:t>
            </a:r>
            <a:r>
              <a:rPr lang="en-GB" dirty="0" err="1"/>
              <a:t>tässä</a:t>
            </a:r>
            <a:r>
              <a:rPr lang="en-GB" dirty="0"/>
              <a:t> </a:t>
            </a:r>
            <a:r>
              <a:rPr lang="en-GB" dirty="0" err="1"/>
              <a:t>tapauksessa</a:t>
            </a:r>
            <a:r>
              <a:rPr lang="en-GB" dirty="0"/>
              <a:t> </a:t>
            </a:r>
            <a:r>
              <a:rPr lang="en-GB" dirty="0" err="1"/>
              <a:t>postin</a:t>
            </a:r>
            <a:r>
              <a:rPr lang="en-GB" dirty="0"/>
              <a:t> </a:t>
            </a:r>
            <a:r>
              <a:rPr lang="en-GB" dirty="0" err="1"/>
              <a:t>alareunassa</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Jälleen</a:t>
            </a:r>
            <a:r>
              <a:rPr lang="en-GB" dirty="0"/>
              <a:t> on </a:t>
            </a:r>
            <a:r>
              <a:rPr lang="en-GB" dirty="0" err="1"/>
              <a:t>viitattu</a:t>
            </a:r>
            <a:r>
              <a:rPr lang="en-GB" dirty="0"/>
              <a:t> </a:t>
            </a:r>
            <a:r>
              <a:rPr lang="en-GB" dirty="0" err="1"/>
              <a:t>myös</a:t>
            </a:r>
            <a:r>
              <a:rPr lang="en-GB" dirty="0"/>
              <a:t> </a:t>
            </a:r>
            <a:r>
              <a:rPr lang="en-GB" dirty="0" err="1"/>
              <a:t>kiireeseen</a:t>
            </a:r>
            <a:endParaRPr lang="en-FI" dirty="0"/>
          </a:p>
        </p:txBody>
      </p:sp>
      <p:sp>
        <p:nvSpPr>
          <p:cNvPr id="11" name="Rectangle 10">
            <a:extLst>
              <a:ext uri="{FF2B5EF4-FFF2-40B4-BE49-F238E27FC236}">
                <a16:creationId xmlns:a16="http://schemas.microsoft.com/office/drawing/2014/main" id="{B6D4A5D6-6253-A916-D5E8-3E37673844F1}"/>
              </a:ext>
            </a:extLst>
          </p:cNvPr>
          <p:cNvSpPr/>
          <p:nvPr/>
        </p:nvSpPr>
        <p:spPr>
          <a:xfrm>
            <a:off x="3499504" y="2862212"/>
            <a:ext cx="4679296" cy="439788"/>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12" name="Connector: Elbow 11">
            <a:extLst>
              <a:ext uri="{FF2B5EF4-FFF2-40B4-BE49-F238E27FC236}">
                <a16:creationId xmlns:a16="http://schemas.microsoft.com/office/drawing/2014/main" id="{23434D97-D4FB-E210-F568-7E0CD294C982}"/>
              </a:ext>
            </a:extLst>
          </p:cNvPr>
          <p:cNvCxnSpPr>
            <a:cxnSpLocks/>
            <a:stCxn id="4" idx="1"/>
            <a:endCxn id="11" idx="1"/>
          </p:cNvCxnSpPr>
          <p:nvPr/>
        </p:nvCxnSpPr>
        <p:spPr>
          <a:xfrm rot="10800000" flipH="1">
            <a:off x="3486804" y="3082106"/>
            <a:ext cx="12700" cy="3300998"/>
          </a:xfrm>
          <a:prstGeom prst="bent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C4C8824-14F7-6BA3-2620-C99BC1948395}"/>
              </a:ext>
            </a:extLst>
          </p:cNvPr>
          <p:cNvSpPr txBox="1"/>
          <p:nvPr/>
        </p:nvSpPr>
        <p:spPr>
          <a:xfrm>
            <a:off x="8895054" y="1459188"/>
            <a:ext cx="2806700"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err="1"/>
              <a:t>Knoppitieto</a:t>
            </a:r>
            <a:r>
              <a:rPr lang="en-GB" sz="1600" dirty="0"/>
              <a:t>: URL (</a:t>
            </a:r>
            <a:r>
              <a:rPr lang="en-GB" sz="1600" dirty="0" err="1"/>
              <a:t>eli</a:t>
            </a:r>
            <a:r>
              <a:rPr lang="en-GB" sz="1600" dirty="0"/>
              <a:t> </a:t>
            </a:r>
            <a:r>
              <a:rPr lang="en-GB" sz="1600" dirty="0" err="1"/>
              <a:t>verkko-osoite</a:t>
            </a:r>
            <a:r>
              <a:rPr lang="en-GB" sz="1600" dirty="0"/>
              <a:t>) </a:t>
            </a:r>
            <a:r>
              <a:rPr lang="en-GB" sz="1600" dirty="0" err="1"/>
              <a:t>määräytyy</a:t>
            </a:r>
            <a:r>
              <a:rPr lang="en-GB" sz="1600" dirty="0"/>
              <a:t> </a:t>
            </a:r>
            <a:r>
              <a:rPr lang="en-GB" sz="1600" dirty="0" err="1"/>
              <a:t>seuraavasti</a:t>
            </a:r>
            <a:r>
              <a:rPr lang="en-GB" sz="1600" dirty="0"/>
              <a:t>:</a:t>
            </a:r>
          </a:p>
          <a:p>
            <a:pPr marL="285750" indent="-285750">
              <a:buFont typeface="Arial" panose="020B0604020202020204" pitchFamily="34" charset="0"/>
              <a:buChar char="•"/>
            </a:pPr>
            <a:r>
              <a:rPr lang="en-GB" sz="1600" dirty="0"/>
              <a:t>http:// &lt;- </a:t>
            </a:r>
            <a:r>
              <a:rPr lang="en-GB" sz="1600" dirty="0" err="1"/>
              <a:t>kertoo</a:t>
            </a:r>
            <a:r>
              <a:rPr lang="en-GB" sz="1600" dirty="0"/>
              <a:t> </a:t>
            </a:r>
            <a:r>
              <a:rPr lang="en-GB" sz="1600" dirty="0" err="1"/>
              <a:t>protokollan</a:t>
            </a:r>
            <a:r>
              <a:rPr lang="en-GB" sz="1600" dirty="0"/>
              <a:t> (</a:t>
            </a:r>
            <a:r>
              <a:rPr lang="en-GB" sz="1600" dirty="0" err="1"/>
              <a:t>verkkosivu</a:t>
            </a:r>
            <a:r>
              <a:rPr lang="en-GB" sz="1600" dirty="0"/>
              <a:t>)</a:t>
            </a:r>
          </a:p>
          <a:p>
            <a:pPr marL="285750" indent="-285750">
              <a:buFont typeface="Arial" panose="020B0604020202020204" pitchFamily="34" charset="0"/>
              <a:buChar char="•"/>
            </a:pPr>
            <a:r>
              <a:rPr lang="en-GB" sz="1600" dirty="0" err="1"/>
              <a:t>remedium</a:t>
            </a:r>
            <a:r>
              <a:rPr lang="en-GB" sz="1600" dirty="0"/>
              <a:t>. &lt;- </a:t>
            </a:r>
            <a:r>
              <a:rPr lang="en-GB" sz="1600" dirty="0" err="1"/>
              <a:t>kertoo</a:t>
            </a:r>
            <a:r>
              <a:rPr lang="en-GB" sz="1600" dirty="0"/>
              <a:t> </a:t>
            </a:r>
            <a:r>
              <a:rPr lang="en-GB" sz="1600" b="1" dirty="0" err="1"/>
              <a:t>ali</a:t>
            </a:r>
            <a:r>
              <a:rPr lang="en-GB" sz="1600" dirty="0" err="1"/>
              <a:t>sivun</a:t>
            </a:r>
            <a:endParaRPr lang="en-GB" sz="1600" dirty="0"/>
          </a:p>
          <a:p>
            <a:pPr marL="285750" indent="-285750">
              <a:buFont typeface="Arial" panose="020B0604020202020204" pitchFamily="34" charset="0"/>
              <a:buChar char="•"/>
            </a:pPr>
            <a:r>
              <a:rPr lang="en-GB" sz="1600" dirty="0" err="1"/>
              <a:t>turvabosti</a:t>
            </a:r>
            <a:r>
              <a:rPr lang="en-GB" sz="1600" dirty="0"/>
              <a:t>. &lt;- </a:t>
            </a:r>
            <a:r>
              <a:rPr lang="en-GB" sz="1600" dirty="0" err="1"/>
              <a:t>kertoo</a:t>
            </a:r>
            <a:r>
              <a:rPr lang="en-GB" sz="1600" dirty="0"/>
              <a:t> </a:t>
            </a:r>
            <a:r>
              <a:rPr lang="en-GB" sz="1600" b="1" dirty="0" err="1"/>
              <a:t>pää</a:t>
            </a:r>
            <a:r>
              <a:rPr lang="en-GB" sz="1600" dirty="0" err="1"/>
              <a:t>domainin</a:t>
            </a:r>
            <a:endParaRPr lang="en-GB" sz="1600" dirty="0"/>
          </a:p>
          <a:p>
            <a:pPr marL="285750" indent="-285750">
              <a:buFont typeface="Arial" panose="020B0604020202020204" pitchFamily="34" charset="0"/>
              <a:buChar char="•"/>
            </a:pPr>
            <a:r>
              <a:rPr lang="en-GB" sz="1600" dirty="0"/>
              <a:t>fi. &lt;- </a:t>
            </a:r>
            <a:r>
              <a:rPr lang="en-GB" sz="1600" dirty="0" err="1"/>
              <a:t>kertoo</a:t>
            </a:r>
            <a:r>
              <a:rPr lang="en-GB" sz="1600" dirty="0"/>
              <a:t> </a:t>
            </a:r>
            <a:r>
              <a:rPr lang="en-GB" sz="1600" dirty="0" err="1"/>
              <a:t>alueen</a:t>
            </a:r>
            <a:r>
              <a:rPr lang="en-GB" sz="1600" dirty="0"/>
              <a:t> tai </a:t>
            </a:r>
            <a:r>
              <a:rPr lang="en-GB" sz="1600" dirty="0" err="1"/>
              <a:t>sivun</a:t>
            </a:r>
            <a:r>
              <a:rPr lang="en-GB" sz="1600" dirty="0"/>
              <a:t> </a:t>
            </a:r>
            <a:r>
              <a:rPr lang="en-GB" sz="1600" dirty="0" err="1"/>
              <a:t>myöntäjän</a:t>
            </a:r>
            <a:r>
              <a:rPr lang="en-GB" sz="1600" dirty="0"/>
              <a:t> (Suomi)</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err="1"/>
              <a:t>Näissä</a:t>
            </a:r>
            <a:r>
              <a:rPr lang="en-GB" sz="1600" dirty="0"/>
              <a:t> </a:t>
            </a:r>
            <a:r>
              <a:rPr lang="en-GB" sz="1600" dirty="0" err="1"/>
              <a:t>sivuissa</a:t>
            </a:r>
            <a:r>
              <a:rPr lang="en-GB" sz="1600" dirty="0"/>
              <a:t> on </a:t>
            </a:r>
            <a:r>
              <a:rPr lang="en-GB" sz="1600" dirty="0" err="1"/>
              <a:t>oleellisin</a:t>
            </a:r>
            <a:r>
              <a:rPr lang="en-GB" sz="1600" dirty="0"/>
              <a:t> </a:t>
            </a:r>
            <a:r>
              <a:rPr lang="en-GB" sz="1600" dirty="0" err="1"/>
              <a:t>tieto</a:t>
            </a:r>
            <a:r>
              <a:rPr lang="en-GB" sz="1600" dirty="0"/>
              <a:t> </a:t>
            </a:r>
            <a:r>
              <a:rPr lang="en-GB" sz="1600" dirty="0" err="1"/>
              <a:t>katsoa</a:t>
            </a:r>
            <a:r>
              <a:rPr lang="en-GB" sz="1600" dirty="0"/>
              <a:t> </a:t>
            </a:r>
            <a:r>
              <a:rPr lang="en-GB" sz="1600" dirty="0" err="1"/>
              <a:t>nimenomaan</a:t>
            </a:r>
            <a:r>
              <a:rPr lang="en-GB" sz="1600" dirty="0"/>
              <a:t> </a:t>
            </a:r>
            <a:r>
              <a:rPr lang="en-GB" sz="1600" dirty="0" err="1">
                <a:solidFill>
                  <a:srgbClr val="00B050"/>
                </a:solidFill>
              </a:rPr>
              <a:t>päädomainia</a:t>
            </a:r>
            <a:r>
              <a:rPr lang="en-GB" sz="1600" dirty="0"/>
              <a:t>, </a:t>
            </a:r>
            <a:r>
              <a:rPr lang="en-GB" sz="1600" dirty="0" err="1"/>
              <a:t>koska</a:t>
            </a:r>
            <a:r>
              <a:rPr lang="en-GB" sz="1600" dirty="0"/>
              <a:t> </a:t>
            </a:r>
            <a:r>
              <a:rPr lang="en-GB" sz="1600" dirty="0" err="1"/>
              <a:t>sillä</a:t>
            </a:r>
            <a:r>
              <a:rPr lang="en-GB" sz="1600" dirty="0"/>
              <a:t> </a:t>
            </a:r>
            <a:r>
              <a:rPr lang="en-GB" sz="1600" dirty="0" err="1"/>
              <a:t>voi</a:t>
            </a:r>
            <a:r>
              <a:rPr lang="en-GB" sz="1600" dirty="0"/>
              <a:t> olla </a:t>
            </a:r>
            <a:r>
              <a:rPr lang="en-GB" sz="1600" dirty="0" err="1"/>
              <a:t>mitä</a:t>
            </a:r>
            <a:r>
              <a:rPr lang="en-GB" sz="1600" dirty="0"/>
              <a:t> </a:t>
            </a:r>
            <a:r>
              <a:rPr lang="en-GB" sz="1600" dirty="0" err="1"/>
              <a:t>tahansa</a:t>
            </a:r>
            <a:r>
              <a:rPr lang="en-GB" sz="1600" dirty="0"/>
              <a:t> </a:t>
            </a:r>
            <a:r>
              <a:rPr lang="en-GB" sz="1600" dirty="0" err="1"/>
              <a:t>alidomaineja</a:t>
            </a:r>
            <a:endParaRPr lang="en-FI" sz="1600" dirty="0"/>
          </a:p>
        </p:txBody>
      </p:sp>
      <p:sp>
        <p:nvSpPr>
          <p:cNvPr id="16" name="Rectangle 15">
            <a:extLst>
              <a:ext uri="{FF2B5EF4-FFF2-40B4-BE49-F238E27FC236}">
                <a16:creationId xmlns:a16="http://schemas.microsoft.com/office/drawing/2014/main" id="{14F8AE4C-107B-C808-A07B-00B26738FE5E}"/>
              </a:ext>
            </a:extLst>
          </p:cNvPr>
          <p:cNvSpPr/>
          <p:nvPr/>
        </p:nvSpPr>
        <p:spPr>
          <a:xfrm>
            <a:off x="4705350" y="6280150"/>
            <a:ext cx="539749" cy="205908"/>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32833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B7ED8-130E-149E-8CE1-1AC66ED6A4BE}"/>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205CD1F2-5105-4D60-EFD7-05303DF6475B}"/>
              </a:ext>
            </a:extLst>
          </p:cNvPr>
          <p:cNvSpPr>
            <a:spLocks noGrp="1"/>
          </p:cNvSpPr>
          <p:nvPr>
            <p:ph type="title"/>
          </p:nvPr>
        </p:nvSpPr>
        <p:spPr>
          <a:xfrm>
            <a:off x="772065" y="56516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144831C2-F0B6-E827-F031-6F169E09AB49}"/>
              </a:ext>
            </a:extLst>
          </p:cNvPr>
          <p:cNvSpPr>
            <a:spLocks noGrp="1"/>
          </p:cNvSpPr>
          <p:nvPr>
            <p:ph type="dt" sz="half" idx="10"/>
          </p:nvPr>
        </p:nvSpPr>
        <p:spPr>
          <a:xfrm>
            <a:off x="766101" y="5926762"/>
            <a:ext cx="1453952" cy="404664"/>
          </a:xfrm>
        </p:spPr>
        <p:txBody>
          <a:bodyPr/>
          <a:lstStyle/>
          <a:p>
            <a:endParaRPr lang="fi-FI"/>
          </a:p>
        </p:txBody>
      </p:sp>
      <p:pic>
        <p:nvPicPr>
          <p:cNvPr id="6" name="Picture 5" descr="A screenshot of a computer&#10;&#10;Description automatically generated">
            <a:extLst>
              <a:ext uri="{FF2B5EF4-FFF2-40B4-BE49-F238E27FC236}">
                <a16:creationId xmlns:a16="http://schemas.microsoft.com/office/drawing/2014/main" id="{F712B9E8-7188-65BA-2CDC-3E8398F1E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628" y="1531760"/>
            <a:ext cx="4818931" cy="4232687"/>
          </a:xfrm>
          <a:prstGeom prst="rect">
            <a:avLst/>
          </a:prstGeom>
          <a:ln>
            <a:solidFill>
              <a:srgbClr val="4472C4"/>
            </a:solidFill>
          </a:ln>
        </p:spPr>
      </p:pic>
      <p:sp>
        <p:nvSpPr>
          <p:cNvPr id="2" name="TextBox 1">
            <a:extLst>
              <a:ext uri="{FF2B5EF4-FFF2-40B4-BE49-F238E27FC236}">
                <a16:creationId xmlns:a16="http://schemas.microsoft.com/office/drawing/2014/main" id="{8061A31E-AA48-7807-61A2-A3B6307C2EA3}"/>
              </a:ext>
            </a:extLst>
          </p:cNvPr>
          <p:cNvSpPr txBox="1"/>
          <p:nvPr/>
        </p:nvSpPr>
        <p:spPr>
          <a:xfrm>
            <a:off x="425450" y="1531759"/>
            <a:ext cx="22542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Huomaatko</a:t>
            </a:r>
            <a:r>
              <a:rPr lang="en-GB" dirty="0"/>
              <a:t> </a:t>
            </a:r>
            <a:r>
              <a:rPr lang="en-GB" dirty="0" err="1"/>
              <a:t>sähköpostissa</a:t>
            </a:r>
            <a:r>
              <a:rPr lang="en-GB" dirty="0"/>
              <a:t> </a:t>
            </a:r>
            <a:r>
              <a:rPr lang="en-GB" dirty="0" err="1"/>
              <a:t>olevia</a:t>
            </a:r>
            <a:r>
              <a:rPr lang="en-GB" dirty="0"/>
              <a:t> ns. </a:t>
            </a:r>
            <a:r>
              <a:rPr lang="en-GB" dirty="0" err="1"/>
              <a:t>Punaisia</a:t>
            </a:r>
            <a:r>
              <a:rPr lang="en-GB" dirty="0"/>
              <a:t> </a:t>
            </a:r>
            <a:r>
              <a:rPr lang="en-GB" dirty="0" err="1"/>
              <a:t>lippuja</a:t>
            </a:r>
            <a:r>
              <a:rPr lang="en-GB" dirty="0"/>
              <a:t> (red flags), </a:t>
            </a:r>
            <a:r>
              <a:rPr lang="en-GB" dirty="0" err="1"/>
              <a:t>jotka</a:t>
            </a:r>
            <a:r>
              <a:rPr lang="en-GB" dirty="0"/>
              <a:t> </a:t>
            </a:r>
            <a:r>
              <a:rPr lang="en-GB" dirty="0" err="1"/>
              <a:t>voisivat</a:t>
            </a:r>
            <a:r>
              <a:rPr lang="en-GB" dirty="0"/>
              <a:t> </a:t>
            </a:r>
            <a:r>
              <a:rPr lang="en-GB" dirty="0" err="1"/>
              <a:t>herättää</a:t>
            </a:r>
            <a:r>
              <a:rPr lang="en-GB" dirty="0"/>
              <a:t> </a:t>
            </a:r>
            <a:r>
              <a:rPr lang="en-GB" dirty="0" err="1"/>
              <a:t>epäilyksiä</a:t>
            </a:r>
            <a:r>
              <a:rPr lang="en-GB" dirty="0"/>
              <a:t>.</a:t>
            </a:r>
          </a:p>
          <a:p>
            <a:endParaRPr lang="en-GB" dirty="0"/>
          </a:p>
          <a:p>
            <a:pPr marL="285750" indent="-285750">
              <a:buFont typeface="Arial" panose="020B0604020202020204" pitchFamily="34" charset="0"/>
              <a:buChar char="•"/>
            </a:pPr>
            <a:r>
              <a:rPr lang="en-GB" dirty="0" err="1"/>
              <a:t>Seuraavalta</a:t>
            </a:r>
            <a:r>
              <a:rPr lang="en-GB" dirty="0"/>
              <a:t> </a:t>
            </a:r>
            <a:r>
              <a:rPr lang="en-GB" dirty="0" err="1"/>
              <a:t>kalvolta</a:t>
            </a:r>
            <a:r>
              <a:rPr lang="en-GB" dirty="0"/>
              <a:t> </a:t>
            </a:r>
            <a:r>
              <a:rPr lang="en-GB" dirty="0" err="1"/>
              <a:t>löydät</a:t>
            </a:r>
            <a:r>
              <a:rPr lang="en-GB" dirty="0"/>
              <a:t> </a:t>
            </a:r>
            <a:r>
              <a:rPr lang="en-GB" dirty="0" err="1"/>
              <a:t>vastaukset</a:t>
            </a:r>
            <a:endParaRPr lang="en-FI" dirty="0"/>
          </a:p>
        </p:txBody>
      </p:sp>
    </p:spTree>
    <p:extLst>
      <p:ext uri="{BB962C8B-B14F-4D97-AF65-F5344CB8AC3E}">
        <p14:creationId xmlns:p14="http://schemas.microsoft.com/office/powerpoint/2010/main" val="384372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2A70-BBB2-56F7-3942-C9A096DD8F7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1AECEA7-430D-43D0-B589-7041C08E047B}"/>
              </a:ext>
            </a:extLst>
          </p:cNvPr>
          <p:cNvSpPr>
            <a:spLocks noGrp="1"/>
          </p:cNvSpPr>
          <p:nvPr>
            <p:ph type="title"/>
          </p:nvPr>
        </p:nvSpPr>
        <p:spPr>
          <a:xfrm>
            <a:off x="772065" y="56516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88BA2CDB-3A2D-9124-E709-4ECE6893FCDC}"/>
              </a:ext>
            </a:extLst>
          </p:cNvPr>
          <p:cNvSpPr>
            <a:spLocks noGrp="1"/>
          </p:cNvSpPr>
          <p:nvPr>
            <p:ph type="dt" sz="half" idx="10"/>
          </p:nvPr>
        </p:nvSpPr>
        <p:spPr>
          <a:xfrm>
            <a:off x="766101" y="5926762"/>
            <a:ext cx="1453952" cy="404664"/>
          </a:xfrm>
        </p:spPr>
        <p:txBody>
          <a:bodyPr/>
          <a:lstStyle/>
          <a:p>
            <a:endParaRPr lang="fi-FI"/>
          </a:p>
        </p:txBody>
      </p:sp>
      <p:pic>
        <p:nvPicPr>
          <p:cNvPr id="6" name="Picture 5" descr="A screenshot of a computer&#10;&#10;Description automatically generated">
            <a:extLst>
              <a:ext uri="{FF2B5EF4-FFF2-40B4-BE49-F238E27FC236}">
                <a16:creationId xmlns:a16="http://schemas.microsoft.com/office/drawing/2014/main" id="{2EF6E591-9387-B3A5-0842-BDAE4696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628" y="1531760"/>
            <a:ext cx="4818931" cy="4232687"/>
          </a:xfrm>
          <a:prstGeom prst="rect">
            <a:avLst/>
          </a:prstGeom>
          <a:ln>
            <a:solidFill>
              <a:srgbClr val="4472C4"/>
            </a:solidFill>
          </a:ln>
        </p:spPr>
      </p:pic>
      <p:sp>
        <p:nvSpPr>
          <p:cNvPr id="2" name="Rectangle 1">
            <a:extLst>
              <a:ext uri="{FF2B5EF4-FFF2-40B4-BE49-F238E27FC236}">
                <a16:creationId xmlns:a16="http://schemas.microsoft.com/office/drawing/2014/main" id="{1B2431B7-D128-1996-5C01-4559A0767A9E}"/>
              </a:ext>
            </a:extLst>
          </p:cNvPr>
          <p:cNvSpPr/>
          <p:nvPr/>
        </p:nvSpPr>
        <p:spPr>
          <a:xfrm>
            <a:off x="3556000" y="2540000"/>
            <a:ext cx="3511550" cy="34925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88E6BEB4-6C5A-DABE-E9BF-530AF412A0AF}"/>
              </a:ext>
            </a:extLst>
          </p:cNvPr>
          <p:cNvSpPr/>
          <p:nvPr/>
        </p:nvSpPr>
        <p:spPr>
          <a:xfrm>
            <a:off x="5461000" y="5486400"/>
            <a:ext cx="501650" cy="2780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B280084D-1E11-D0C9-207F-DC1C1A3D5F0E}"/>
              </a:ext>
            </a:extLst>
          </p:cNvPr>
          <p:cNvSpPr/>
          <p:nvPr/>
        </p:nvSpPr>
        <p:spPr>
          <a:xfrm>
            <a:off x="3556000" y="3784600"/>
            <a:ext cx="3244850" cy="3492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TextBox 6">
            <a:extLst>
              <a:ext uri="{FF2B5EF4-FFF2-40B4-BE49-F238E27FC236}">
                <a16:creationId xmlns:a16="http://schemas.microsoft.com/office/drawing/2014/main" id="{D3F71B45-B6F0-356D-622C-F5676E31E7E0}"/>
              </a:ext>
            </a:extLst>
          </p:cNvPr>
          <p:cNvSpPr txBox="1"/>
          <p:nvPr/>
        </p:nvSpPr>
        <p:spPr>
          <a:xfrm>
            <a:off x="374650" y="1308100"/>
            <a:ext cx="30543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Viestissä</a:t>
            </a:r>
            <a:r>
              <a:rPr lang="en-GB" dirty="0"/>
              <a:t> </a:t>
            </a:r>
            <a:r>
              <a:rPr lang="en-GB" dirty="0" err="1"/>
              <a:t>ei</a:t>
            </a:r>
            <a:r>
              <a:rPr lang="en-GB" dirty="0"/>
              <a:t> ole </a:t>
            </a:r>
            <a:r>
              <a:rPr lang="en-GB" dirty="0" err="1"/>
              <a:t>mainittu</a:t>
            </a:r>
            <a:r>
              <a:rPr lang="en-GB" dirty="0"/>
              <a:t> </a:t>
            </a:r>
            <a:r>
              <a:rPr lang="en-GB" dirty="0" err="1"/>
              <a:t>vastaanottajaa</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Tässä</a:t>
            </a:r>
            <a:r>
              <a:rPr lang="en-GB" dirty="0"/>
              <a:t> </a:t>
            </a:r>
            <a:r>
              <a:rPr lang="en-GB" dirty="0" err="1"/>
              <a:t>viitataan</a:t>
            </a:r>
            <a:r>
              <a:rPr lang="en-GB" dirty="0"/>
              <a:t> </a:t>
            </a:r>
            <a:r>
              <a:rPr lang="en-GB" dirty="0" err="1"/>
              <a:t>kiireeseen</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Koko </a:t>
            </a:r>
            <a:r>
              <a:rPr lang="en-GB" dirty="0" err="1"/>
              <a:t>viestistä</a:t>
            </a:r>
            <a:r>
              <a:rPr lang="en-GB" dirty="0"/>
              <a:t> </a:t>
            </a:r>
            <a:r>
              <a:rPr lang="en-GB" dirty="0" err="1"/>
              <a:t>puuttuu</a:t>
            </a:r>
            <a:r>
              <a:rPr lang="en-GB" dirty="0"/>
              <a:t> ns. </a:t>
            </a:r>
            <a:r>
              <a:rPr lang="en-GB" dirty="0" err="1"/>
              <a:t>Skandit</a:t>
            </a:r>
            <a:r>
              <a:rPr lang="en-GB" dirty="0"/>
              <a:t>, </a:t>
            </a:r>
            <a:r>
              <a:rPr lang="en-GB" dirty="0" err="1"/>
              <a:t>eli</a:t>
            </a:r>
            <a:r>
              <a:rPr lang="en-GB" dirty="0"/>
              <a:t> </a:t>
            </a:r>
            <a:r>
              <a:rPr lang="en-GB" dirty="0" err="1"/>
              <a:t>pohjoismaiset</a:t>
            </a:r>
            <a:r>
              <a:rPr lang="en-GB" dirty="0"/>
              <a:t> </a:t>
            </a:r>
            <a:r>
              <a:rPr lang="en-GB" dirty="0" err="1"/>
              <a:t>aakkoset</a:t>
            </a:r>
            <a:r>
              <a:rPr lang="en-GB" dirty="0"/>
              <a:t> (</a:t>
            </a:r>
            <a:r>
              <a:rPr lang="en-GB" dirty="0" err="1"/>
              <a:t>å,ä,ö</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Tunnistautumissivu</a:t>
            </a:r>
            <a:r>
              <a:rPr lang="en-GB" dirty="0"/>
              <a:t> vie soumi.fi </a:t>
            </a:r>
            <a:r>
              <a:rPr lang="en-GB" dirty="0" err="1"/>
              <a:t>osoitteeseen</a:t>
            </a:r>
            <a:endParaRPr lang="en-FI" dirty="0"/>
          </a:p>
        </p:txBody>
      </p:sp>
      <p:cxnSp>
        <p:nvCxnSpPr>
          <p:cNvPr id="10" name="Connector: Elbow 9">
            <a:extLst>
              <a:ext uri="{FF2B5EF4-FFF2-40B4-BE49-F238E27FC236}">
                <a16:creationId xmlns:a16="http://schemas.microsoft.com/office/drawing/2014/main" id="{E2676DD5-88AF-C965-D86F-870F5606017F}"/>
              </a:ext>
            </a:extLst>
          </p:cNvPr>
          <p:cNvCxnSpPr>
            <a:stCxn id="4" idx="0"/>
          </p:cNvCxnSpPr>
          <p:nvPr/>
        </p:nvCxnSpPr>
        <p:spPr>
          <a:xfrm rot="5400000" flipH="1" flipV="1">
            <a:off x="5472112" y="4373563"/>
            <a:ext cx="1352550" cy="873125"/>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7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BB564-F15D-33B4-2718-C2D1C4B5207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6F81682-5F78-EB65-77D6-65EBD9BAF618}"/>
              </a:ext>
            </a:extLst>
          </p:cNvPr>
          <p:cNvSpPr>
            <a:spLocks noGrp="1"/>
          </p:cNvSpPr>
          <p:nvPr>
            <p:ph type="title"/>
          </p:nvPr>
        </p:nvSpPr>
        <p:spPr>
          <a:xfrm>
            <a:off x="699494" y="68864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26B37CBD-59D0-1B87-0033-22EEB5B4EF3C}"/>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2DE0B193-FDE7-5EB8-0F02-1BE556BC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48" y="1738262"/>
            <a:ext cx="5572903" cy="4248743"/>
          </a:xfrm>
          <a:prstGeom prst="rect">
            <a:avLst/>
          </a:prstGeom>
          <a:ln>
            <a:solidFill>
              <a:srgbClr val="4472C4"/>
            </a:solidFill>
          </a:ln>
        </p:spPr>
      </p:pic>
      <p:sp>
        <p:nvSpPr>
          <p:cNvPr id="2" name="TextBox 1">
            <a:extLst>
              <a:ext uri="{FF2B5EF4-FFF2-40B4-BE49-F238E27FC236}">
                <a16:creationId xmlns:a16="http://schemas.microsoft.com/office/drawing/2014/main" id="{C1F62C23-B9AA-13B2-85DD-F673C097B566}"/>
              </a:ext>
            </a:extLst>
          </p:cNvPr>
          <p:cNvSpPr txBox="1"/>
          <p:nvPr/>
        </p:nvSpPr>
        <p:spPr>
          <a:xfrm>
            <a:off x="425450" y="1531759"/>
            <a:ext cx="22542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Huomaatko</a:t>
            </a:r>
            <a:r>
              <a:rPr lang="en-GB" dirty="0"/>
              <a:t> </a:t>
            </a:r>
            <a:r>
              <a:rPr lang="en-GB" dirty="0" err="1"/>
              <a:t>sähköpostissa</a:t>
            </a:r>
            <a:r>
              <a:rPr lang="en-GB" dirty="0"/>
              <a:t> </a:t>
            </a:r>
            <a:r>
              <a:rPr lang="en-GB" dirty="0" err="1"/>
              <a:t>olevia</a:t>
            </a:r>
            <a:r>
              <a:rPr lang="en-GB" dirty="0"/>
              <a:t> ns. </a:t>
            </a:r>
            <a:r>
              <a:rPr lang="en-GB" dirty="0" err="1"/>
              <a:t>Punaisia</a:t>
            </a:r>
            <a:r>
              <a:rPr lang="en-GB" dirty="0"/>
              <a:t> </a:t>
            </a:r>
            <a:r>
              <a:rPr lang="en-GB" dirty="0" err="1"/>
              <a:t>lippuja</a:t>
            </a:r>
            <a:r>
              <a:rPr lang="en-GB" dirty="0"/>
              <a:t> (red flags), </a:t>
            </a:r>
            <a:r>
              <a:rPr lang="en-GB" dirty="0" err="1"/>
              <a:t>jotka</a:t>
            </a:r>
            <a:r>
              <a:rPr lang="en-GB" dirty="0"/>
              <a:t> </a:t>
            </a:r>
            <a:r>
              <a:rPr lang="en-GB" dirty="0" err="1"/>
              <a:t>voisivat</a:t>
            </a:r>
            <a:r>
              <a:rPr lang="en-GB" dirty="0"/>
              <a:t> </a:t>
            </a:r>
            <a:r>
              <a:rPr lang="en-GB" dirty="0" err="1"/>
              <a:t>herättää</a:t>
            </a:r>
            <a:r>
              <a:rPr lang="en-GB" dirty="0"/>
              <a:t> </a:t>
            </a:r>
            <a:r>
              <a:rPr lang="en-GB" dirty="0" err="1"/>
              <a:t>epäilyksiä</a:t>
            </a:r>
            <a:r>
              <a:rPr lang="en-GB" dirty="0"/>
              <a:t>.</a:t>
            </a:r>
          </a:p>
          <a:p>
            <a:endParaRPr lang="en-GB" dirty="0"/>
          </a:p>
          <a:p>
            <a:pPr marL="285750" indent="-285750">
              <a:buFont typeface="Arial" panose="020B0604020202020204" pitchFamily="34" charset="0"/>
              <a:buChar char="•"/>
            </a:pPr>
            <a:r>
              <a:rPr lang="en-GB" dirty="0" err="1"/>
              <a:t>Seuraavalta</a:t>
            </a:r>
            <a:r>
              <a:rPr lang="en-GB" dirty="0"/>
              <a:t> </a:t>
            </a:r>
            <a:r>
              <a:rPr lang="en-GB" dirty="0" err="1"/>
              <a:t>kalvolta</a:t>
            </a:r>
            <a:r>
              <a:rPr lang="en-GB" dirty="0"/>
              <a:t> </a:t>
            </a:r>
            <a:r>
              <a:rPr lang="en-GB" dirty="0" err="1"/>
              <a:t>löydät</a:t>
            </a:r>
            <a:r>
              <a:rPr lang="en-GB" dirty="0"/>
              <a:t> </a:t>
            </a:r>
            <a:r>
              <a:rPr lang="en-GB" dirty="0" err="1"/>
              <a:t>vastaukset</a:t>
            </a:r>
            <a:endParaRPr lang="en-FI" dirty="0"/>
          </a:p>
        </p:txBody>
      </p:sp>
    </p:spTree>
    <p:extLst>
      <p:ext uri="{BB962C8B-B14F-4D97-AF65-F5344CB8AC3E}">
        <p14:creationId xmlns:p14="http://schemas.microsoft.com/office/powerpoint/2010/main" val="407635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77B2-77AD-5929-893F-1C74A106DC2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27E3B4EB-C0DF-CAEF-D26C-03E3CA8F306F}"/>
              </a:ext>
            </a:extLst>
          </p:cNvPr>
          <p:cNvSpPr>
            <a:spLocks noGrp="1"/>
          </p:cNvSpPr>
          <p:nvPr>
            <p:ph type="title"/>
          </p:nvPr>
        </p:nvSpPr>
        <p:spPr>
          <a:xfrm>
            <a:off x="699494" y="68864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FAAD0129-FB9E-4D87-D38F-0608B1AEE962}"/>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D8C22C0B-7A59-7824-D247-4DF481B63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48" y="1738262"/>
            <a:ext cx="5572903" cy="4248743"/>
          </a:xfrm>
          <a:prstGeom prst="rect">
            <a:avLst/>
          </a:prstGeom>
          <a:ln>
            <a:solidFill>
              <a:srgbClr val="4472C4"/>
            </a:solidFill>
          </a:ln>
        </p:spPr>
      </p:pic>
      <p:sp>
        <p:nvSpPr>
          <p:cNvPr id="2" name="Rectangle 1">
            <a:extLst>
              <a:ext uri="{FF2B5EF4-FFF2-40B4-BE49-F238E27FC236}">
                <a16:creationId xmlns:a16="http://schemas.microsoft.com/office/drawing/2014/main" id="{9DFDBD3A-A89D-AC39-8523-8881D006ACCB}"/>
              </a:ext>
            </a:extLst>
          </p:cNvPr>
          <p:cNvSpPr/>
          <p:nvPr/>
        </p:nvSpPr>
        <p:spPr>
          <a:xfrm>
            <a:off x="3892550" y="1738262"/>
            <a:ext cx="2247900" cy="281038"/>
          </a:xfrm>
          <a:prstGeom prst="rect">
            <a:avLst/>
          </a:pr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Rectangle 3">
            <a:extLst>
              <a:ext uri="{FF2B5EF4-FFF2-40B4-BE49-F238E27FC236}">
                <a16:creationId xmlns:a16="http://schemas.microsoft.com/office/drawing/2014/main" id="{58C3BC3B-98C0-64D9-7818-2FA40F268512}"/>
              </a:ext>
            </a:extLst>
          </p:cNvPr>
          <p:cNvSpPr/>
          <p:nvPr/>
        </p:nvSpPr>
        <p:spPr>
          <a:xfrm>
            <a:off x="3390900" y="4902199"/>
            <a:ext cx="1085850" cy="217539"/>
          </a:xfrm>
          <a:prstGeom prst="rect">
            <a:avLst/>
          </a:pr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58E42729-F2FA-2F0C-B539-FEAEC8E05A2A}"/>
              </a:ext>
            </a:extLst>
          </p:cNvPr>
          <p:cNvSpPr/>
          <p:nvPr/>
        </p:nvSpPr>
        <p:spPr>
          <a:xfrm>
            <a:off x="4692650" y="5676900"/>
            <a:ext cx="1955800" cy="2498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TextBox 6">
            <a:extLst>
              <a:ext uri="{FF2B5EF4-FFF2-40B4-BE49-F238E27FC236}">
                <a16:creationId xmlns:a16="http://schemas.microsoft.com/office/drawing/2014/main" id="{895C9211-DD80-2293-8956-7D5BD80E8F01}"/>
              </a:ext>
            </a:extLst>
          </p:cNvPr>
          <p:cNvSpPr txBox="1"/>
          <p:nvPr/>
        </p:nvSpPr>
        <p:spPr>
          <a:xfrm>
            <a:off x="400050" y="1507569"/>
            <a:ext cx="2844800" cy="4801314"/>
          </a:xfrm>
          <a:prstGeom prst="rect">
            <a:avLst/>
          </a:prstGeom>
          <a:noFill/>
        </p:spPr>
        <p:txBody>
          <a:bodyPr wrap="square" rtlCol="0">
            <a:spAutoFit/>
          </a:bodyPr>
          <a:lstStyle/>
          <a:p>
            <a:pPr marL="285750" indent="-285750">
              <a:buFont typeface="Arial" panose="020B0604020202020204" pitchFamily="34" charset="0"/>
              <a:buChar char="•"/>
            </a:pPr>
            <a:r>
              <a:rPr lang="en-GB" dirty="0" err="1"/>
              <a:t>Jälleen</a:t>
            </a:r>
            <a:r>
              <a:rPr lang="en-GB" dirty="0"/>
              <a:t> </a:t>
            </a:r>
            <a:r>
              <a:rPr lang="en-GB" dirty="0" err="1"/>
              <a:t>vastaanottaja</a:t>
            </a:r>
            <a:r>
              <a:rPr lang="en-GB" dirty="0"/>
              <a:t> on </a:t>
            </a:r>
            <a:r>
              <a:rPr lang="en-GB" dirty="0" err="1"/>
              <a:t>kohdistamaton</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Lähettäjä</a:t>
            </a:r>
            <a:r>
              <a:rPr lang="en-GB" dirty="0"/>
              <a:t> on </a:t>
            </a:r>
            <a:r>
              <a:rPr lang="en-GB" dirty="0" err="1"/>
              <a:t>SuPer</a:t>
            </a:r>
            <a:r>
              <a:rPr lang="en-GB" dirty="0"/>
              <a:t> </a:t>
            </a:r>
            <a:r>
              <a:rPr lang="en-GB" dirty="0" err="1"/>
              <a:t>liito</a:t>
            </a:r>
            <a:r>
              <a:rPr lang="en-GB" dirty="0"/>
              <a:t> (</a:t>
            </a:r>
            <a:r>
              <a:rPr lang="en-GB" dirty="0" err="1"/>
              <a:t>eikä</a:t>
            </a:r>
            <a:r>
              <a:rPr lang="en-GB" dirty="0"/>
              <a:t> </a:t>
            </a:r>
            <a:r>
              <a:rPr lang="en-GB" dirty="0" err="1"/>
              <a:t>esim</a:t>
            </a:r>
            <a:r>
              <a:rPr lang="en-GB" dirty="0"/>
              <a:t>. Super </a:t>
            </a:r>
            <a:r>
              <a:rPr lang="en-GB" dirty="0" err="1"/>
              <a:t>liitto</a:t>
            </a:r>
            <a:r>
              <a:rPr lang="en-GB" dirty="0"/>
              <a:t>)</a:t>
            </a:r>
          </a:p>
          <a:p>
            <a:pPr marL="742950" lvl="1" indent="-285750">
              <a:buFont typeface="Arial" panose="020B0604020202020204" pitchFamily="34" charset="0"/>
              <a:buChar char="•"/>
            </a:pPr>
            <a:r>
              <a:rPr lang="en-GB" dirty="0" err="1"/>
              <a:t>Tässä</a:t>
            </a:r>
            <a:r>
              <a:rPr lang="en-GB" dirty="0"/>
              <a:t> </a:t>
            </a:r>
            <a:r>
              <a:rPr lang="en-GB" dirty="0" err="1"/>
              <a:t>voi</a:t>
            </a:r>
            <a:r>
              <a:rPr lang="en-GB" dirty="0"/>
              <a:t> </a:t>
            </a:r>
            <a:r>
              <a:rPr lang="en-GB" dirty="0" err="1"/>
              <a:t>toki</a:t>
            </a:r>
            <a:r>
              <a:rPr lang="en-GB" dirty="0"/>
              <a:t> olla </a:t>
            </a:r>
            <a:r>
              <a:rPr lang="en-GB" dirty="0" err="1"/>
              <a:t>osittain</a:t>
            </a:r>
            <a:r>
              <a:rPr lang="en-GB" dirty="0"/>
              <a:t> </a:t>
            </a:r>
            <a:r>
              <a:rPr lang="en-GB" dirty="0" err="1"/>
              <a:t>kysymys</a:t>
            </a:r>
            <a:r>
              <a:rPr lang="en-GB" dirty="0"/>
              <a:t> </a:t>
            </a:r>
            <a:r>
              <a:rPr lang="en-GB" dirty="0" err="1"/>
              <a:t>perinteisemmästä</a:t>
            </a:r>
            <a:r>
              <a:rPr lang="en-GB" dirty="0"/>
              <a:t> </a:t>
            </a:r>
            <a:r>
              <a:rPr lang="en-GB" dirty="0" err="1"/>
              <a:t>huijauksesta</a:t>
            </a:r>
            <a:r>
              <a:rPr lang="en-GB" dirty="0"/>
              <a:t>, </a:t>
            </a:r>
            <a:r>
              <a:rPr lang="en-GB" dirty="0" err="1"/>
              <a:t>kuin</a:t>
            </a:r>
            <a:r>
              <a:rPr lang="en-GB" dirty="0"/>
              <a:t> vain </a:t>
            </a:r>
            <a:r>
              <a:rPr lang="en-GB" dirty="0" err="1"/>
              <a:t>ja</a:t>
            </a:r>
            <a:r>
              <a:rPr lang="en-GB" dirty="0"/>
              <a:t> </a:t>
            </a:r>
            <a:r>
              <a:rPr lang="en-GB" dirty="0" err="1"/>
              <a:t>ainoastaan</a:t>
            </a:r>
            <a:r>
              <a:rPr lang="en-GB" dirty="0"/>
              <a:t> </a:t>
            </a:r>
            <a:r>
              <a:rPr lang="en-GB" dirty="0" err="1"/>
              <a:t>verkkohuijauksesta</a:t>
            </a:r>
            <a:r>
              <a:rPr lang="en-GB" dirty="0"/>
              <a:t>, </a:t>
            </a:r>
            <a:r>
              <a:rPr lang="en-GB" dirty="0" err="1"/>
              <a:t>jos</a:t>
            </a:r>
            <a:r>
              <a:rPr lang="en-GB" dirty="0"/>
              <a:t> </a:t>
            </a:r>
            <a:r>
              <a:rPr lang="en-GB" dirty="0" err="1"/>
              <a:t>joku</a:t>
            </a:r>
            <a:r>
              <a:rPr lang="en-GB" dirty="0"/>
              <a:t> </a:t>
            </a:r>
            <a:r>
              <a:rPr lang="en-GB" dirty="0" err="1"/>
              <a:t>olisi</a:t>
            </a:r>
            <a:r>
              <a:rPr lang="en-GB" dirty="0"/>
              <a:t> </a:t>
            </a:r>
            <a:r>
              <a:rPr lang="en-GB" dirty="0" err="1"/>
              <a:t>rekisteröinyt</a:t>
            </a:r>
            <a:r>
              <a:rPr lang="en-GB" dirty="0"/>
              <a:t> </a:t>
            </a:r>
            <a:r>
              <a:rPr lang="en-GB" dirty="0" err="1"/>
              <a:t>samankaltaisen</a:t>
            </a:r>
            <a:r>
              <a:rPr lang="en-GB" dirty="0"/>
              <a:t> </a:t>
            </a:r>
            <a:r>
              <a:rPr lang="en-GB" dirty="0" err="1"/>
              <a:t>nimen</a:t>
            </a:r>
            <a:r>
              <a:rPr lang="en-GB" dirty="0"/>
              <a:t>, </a:t>
            </a:r>
            <a:r>
              <a:rPr lang="en-GB" dirty="0" err="1"/>
              <a:t>joka</a:t>
            </a:r>
            <a:r>
              <a:rPr lang="en-GB" dirty="0"/>
              <a:t> </a:t>
            </a:r>
            <a:r>
              <a:rPr lang="en-GB" dirty="0" err="1"/>
              <a:t>taipuu</a:t>
            </a:r>
            <a:r>
              <a:rPr lang="en-GB" dirty="0"/>
              <a:t> </a:t>
            </a:r>
            <a:r>
              <a:rPr lang="en-GB" dirty="0" err="1"/>
              <a:t>identtisesti</a:t>
            </a:r>
            <a:endParaRPr lang="en-GB" dirty="0"/>
          </a:p>
          <a:p>
            <a:pPr marL="285750" indent="-285750">
              <a:buFont typeface="Arial" panose="020B0604020202020204" pitchFamily="34" charset="0"/>
              <a:buChar char="•"/>
            </a:pPr>
            <a:endParaRPr lang="en-FI" dirty="0"/>
          </a:p>
        </p:txBody>
      </p:sp>
    </p:spTree>
    <p:extLst>
      <p:ext uri="{BB962C8B-B14F-4D97-AF65-F5344CB8AC3E}">
        <p14:creationId xmlns:p14="http://schemas.microsoft.com/office/powerpoint/2010/main" val="222186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0FAC-E83B-2803-CBFA-E2DE3476CB36}"/>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C578B929-3304-986F-C3EC-FF857767DCF4}"/>
              </a:ext>
            </a:extLst>
          </p:cNvPr>
          <p:cNvSpPr>
            <a:spLocks noGrp="1"/>
          </p:cNvSpPr>
          <p:nvPr>
            <p:ph type="title"/>
          </p:nvPr>
        </p:nvSpPr>
        <p:spPr>
          <a:xfrm>
            <a:off x="772065" y="664451"/>
            <a:ext cx="10511286" cy="818927"/>
          </a:xfrm>
        </p:spPr>
        <p:txBody>
          <a:bodyPr>
            <a:normAutofit/>
          </a:bodyPr>
          <a:lstStyle/>
          <a:p>
            <a:r>
              <a:rPr lang="fi-FI" sz="5000" dirty="0"/>
              <a:t>Tekoäly mukana huijauksissa</a:t>
            </a:r>
          </a:p>
        </p:txBody>
      </p:sp>
      <p:sp>
        <p:nvSpPr>
          <p:cNvPr id="9" name="Date Placeholder 2">
            <a:extLst>
              <a:ext uri="{FF2B5EF4-FFF2-40B4-BE49-F238E27FC236}">
                <a16:creationId xmlns:a16="http://schemas.microsoft.com/office/drawing/2014/main" id="{BA164AC1-2276-D5FF-1CB3-EC15E89E2866}"/>
              </a:ext>
            </a:extLst>
          </p:cNvPr>
          <p:cNvSpPr>
            <a:spLocks noGrp="1"/>
          </p:cNvSpPr>
          <p:nvPr>
            <p:ph type="dt" sz="half" idx="10"/>
          </p:nvPr>
        </p:nvSpPr>
        <p:spPr>
          <a:xfrm>
            <a:off x="766101" y="5926762"/>
            <a:ext cx="1453952" cy="404664"/>
          </a:xfrm>
        </p:spPr>
        <p:txBody>
          <a:bodyPr/>
          <a:lstStyle/>
          <a:p>
            <a:endParaRPr lang="fi-FI"/>
          </a:p>
        </p:txBody>
      </p:sp>
      <p:sp>
        <p:nvSpPr>
          <p:cNvPr id="4" name="Tekstin paikkamerkki 3">
            <a:extLst>
              <a:ext uri="{FF2B5EF4-FFF2-40B4-BE49-F238E27FC236}">
                <a16:creationId xmlns:a16="http://schemas.microsoft.com/office/drawing/2014/main" id="{A4E371E5-898A-3476-26C4-22A7D5177B2B}"/>
              </a:ext>
            </a:extLst>
          </p:cNvPr>
          <p:cNvSpPr>
            <a:spLocks noGrp="1"/>
          </p:cNvSpPr>
          <p:nvPr>
            <p:ph type="body" idx="12"/>
          </p:nvPr>
        </p:nvSpPr>
        <p:spPr>
          <a:xfrm>
            <a:off x="768550" y="2155594"/>
            <a:ext cx="10514802" cy="2803128"/>
          </a:xfrm>
        </p:spPr>
        <p:txBody>
          <a:bodyPr anchor="t">
            <a:normAutofit/>
          </a:bodyPr>
          <a:lstStyle/>
          <a:p>
            <a:r>
              <a:rPr lang="fi-FI" sz="1600" dirty="0"/>
              <a:t>Etenkin generatiivisen tekoälyn myötä. Tekoälyä voidaan käyttää mm. luomaan ääntä huijauspuheluihin, väärentämään videoita ja kuvia sekä tuottamaan tekstiä huijausviesteihin. Tekoälyn yleistyminen vaatii kuluttajilta entistä parempaa kriittistä medialukutaitoa.</a:t>
            </a:r>
          </a:p>
          <a:p>
            <a:r>
              <a:rPr lang="fi-FI" sz="1600" dirty="0"/>
              <a:t>Suomen kieli on aiemmin karsinut suomalaisiin kohdistuvia huijausyrityksiä, mutta tekoälyn kehityksen myötä huijausyritysten kohdentaminen meille on entistä helpompaa. Huijauksia ei myöskään voi enää yhtä helposti tunnistaa esimerkiksi kielioppivirheistä, koska tekoäly mahdollistaa entistä vakuuttavampien käännösten tekemisen. </a:t>
            </a:r>
          </a:p>
          <a:p>
            <a:r>
              <a:rPr lang="fi-FI" sz="1600" dirty="0"/>
              <a:t>Generatiivinen tekoäly voi oppia uusia asioita sille syötetystä datasta (tiedosta) ja osaa myös luoda sen pohjalta uutta tietoa. </a:t>
            </a:r>
          </a:p>
          <a:p>
            <a:pPr lvl="1"/>
            <a:r>
              <a:rPr lang="fi-FI" sz="1400" dirty="0"/>
              <a:t>Tulevaisuudessa saatamme kohdata yhä kehittyneempiä huijauksia, joissa esimerkiksi läheisen ääntä on kopioitu huijaustarkoituksessa väärennettyyn ääniviestiin.</a:t>
            </a:r>
          </a:p>
        </p:txBody>
      </p:sp>
      <p:sp>
        <p:nvSpPr>
          <p:cNvPr id="2" name="TextBox 1">
            <a:extLst>
              <a:ext uri="{FF2B5EF4-FFF2-40B4-BE49-F238E27FC236}">
                <a16:creationId xmlns:a16="http://schemas.microsoft.com/office/drawing/2014/main" id="{9B7D422E-813B-4AD2-6558-D03B4F590F30}"/>
              </a:ext>
            </a:extLst>
          </p:cNvPr>
          <p:cNvSpPr txBox="1"/>
          <p:nvPr/>
        </p:nvSpPr>
        <p:spPr>
          <a:xfrm>
            <a:off x="769091" y="5564733"/>
            <a:ext cx="9758254"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https://www.kuluttajaliitto.fi/materiaalit/tekoalyhuijaukset/</a:t>
            </a:r>
            <a:r>
              <a:rPr lang="en-US" sz="1400" dirty="0"/>
              <a:t>, </a:t>
            </a:r>
            <a:r>
              <a:rPr lang="en-US" sz="1400" err="1"/>
              <a:t>viitattu</a:t>
            </a:r>
            <a:r>
              <a:rPr lang="en-US" sz="1400" dirty="0"/>
              <a:t> 20.12.2024</a:t>
            </a:r>
            <a:endParaRPr lang="en-FI" sz="1400" dirty="0"/>
          </a:p>
        </p:txBody>
      </p:sp>
    </p:spTree>
    <p:extLst>
      <p:ext uri="{BB962C8B-B14F-4D97-AF65-F5344CB8AC3E}">
        <p14:creationId xmlns:p14="http://schemas.microsoft.com/office/powerpoint/2010/main" val="419953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C21A2-B3BD-AB1D-1E03-0989BD56F0E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8402173-DEEF-994B-C97A-A91736F13DF5}"/>
              </a:ext>
            </a:extLst>
          </p:cNvPr>
          <p:cNvSpPr>
            <a:spLocks noGrp="1"/>
          </p:cNvSpPr>
          <p:nvPr>
            <p:ph type="title"/>
          </p:nvPr>
        </p:nvSpPr>
        <p:spPr>
          <a:xfrm>
            <a:off x="772065" y="906356"/>
            <a:ext cx="10511286" cy="818927"/>
          </a:xfrm>
        </p:spPr>
        <p:txBody>
          <a:bodyPr>
            <a:normAutofit/>
          </a:bodyPr>
          <a:lstStyle/>
          <a:p>
            <a:r>
              <a:rPr lang="fi-FI" sz="5000" dirty="0"/>
              <a:t>Tekoäly mukana huijauksissa</a:t>
            </a:r>
          </a:p>
        </p:txBody>
      </p:sp>
      <p:sp>
        <p:nvSpPr>
          <p:cNvPr id="9" name="Date Placeholder 2">
            <a:extLst>
              <a:ext uri="{FF2B5EF4-FFF2-40B4-BE49-F238E27FC236}">
                <a16:creationId xmlns:a16="http://schemas.microsoft.com/office/drawing/2014/main" id="{69F05080-CDD5-B69F-E3F7-AE90A354608A}"/>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1FAD1B3A-43EE-E54A-2A30-68C28659251A}"/>
              </a:ext>
            </a:extLst>
          </p:cNvPr>
          <p:cNvSpPr>
            <a:spLocks noGrp="1"/>
          </p:cNvSpPr>
          <p:nvPr>
            <p:ph type="subTitle" idx="1"/>
          </p:nvPr>
        </p:nvSpPr>
        <p:spPr>
          <a:xfrm>
            <a:off x="772065" y="1738262"/>
            <a:ext cx="10511286" cy="648072"/>
          </a:xfrm>
        </p:spPr>
        <p:txBody>
          <a:bodyPr/>
          <a:lstStyle/>
          <a:p>
            <a:r>
              <a:rPr lang="en-US" dirty="0" err="1"/>
              <a:t>Syväväärennös</a:t>
            </a:r>
            <a:r>
              <a:rPr lang="en-US" dirty="0"/>
              <a:t> (Deepfake)</a:t>
            </a:r>
          </a:p>
        </p:txBody>
      </p:sp>
      <p:sp>
        <p:nvSpPr>
          <p:cNvPr id="4" name="Tekstin paikkamerkki 3">
            <a:extLst>
              <a:ext uri="{FF2B5EF4-FFF2-40B4-BE49-F238E27FC236}">
                <a16:creationId xmlns:a16="http://schemas.microsoft.com/office/drawing/2014/main" id="{0D1B1283-1FFF-6681-2568-242540621B56}"/>
              </a:ext>
            </a:extLst>
          </p:cNvPr>
          <p:cNvSpPr>
            <a:spLocks noGrp="1"/>
          </p:cNvSpPr>
          <p:nvPr>
            <p:ph type="body" idx="12"/>
          </p:nvPr>
        </p:nvSpPr>
        <p:spPr>
          <a:xfrm>
            <a:off x="768550" y="2615213"/>
            <a:ext cx="10514802" cy="2803128"/>
          </a:xfrm>
        </p:spPr>
        <p:txBody>
          <a:bodyPr anchor="t">
            <a:normAutofit/>
          </a:bodyPr>
          <a:lstStyle/>
          <a:p>
            <a:r>
              <a:rPr lang="fi-FI" sz="1400" dirty="0"/>
              <a:t>Tekoälyn avulla voidaan tehdä ”syväväärennöksiä” eli erittäin aidon ja realistisen näköisiä videoita, joilla näyttää esiintyvän tuttu henkilö.</a:t>
            </a:r>
          </a:p>
          <a:p>
            <a:r>
              <a:rPr lang="fi-FI" sz="1400" dirty="0"/>
              <a:t>Tämä on kuitenkin huijausta. Ääntä ja kuvaa voidaan poimia esimerkiksi sosiaalisessa mediassa julkaistuista videoista.</a:t>
            </a:r>
          </a:p>
          <a:p>
            <a:r>
              <a:rPr lang="fi-FI" sz="1400" dirty="0"/>
              <a:t>Myös kotimaisia syväväärennöksiä on tehty, tässä kaksi esimerkkiä</a:t>
            </a:r>
          </a:p>
          <a:p>
            <a:pPr lvl="1"/>
            <a:r>
              <a:rPr lang="fi-FI" sz="1200" dirty="0">
                <a:hlinkClick r:id="rId3"/>
              </a:rPr>
              <a:t>https://www.is.fi/digitoday/tietoturva/art-2000010677237.html</a:t>
            </a:r>
            <a:endParaRPr lang="fi-FI" sz="1200" dirty="0"/>
          </a:p>
          <a:p>
            <a:pPr lvl="1"/>
            <a:r>
              <a:rPr lang="fi-FI" sz="1200" dirty="0">
                <a:hlinkClick r:id="rId4"/>
              </a:rPr>
              <a:t>https://yle.fi/a/3-10955498</a:t>
            </a:r>
            <a:endParaRPr lang="fi-FI" sz="1200" dirty="0"/>
          </a:p>
          <a:p>
            <a:r>
              <a:rPr lang="fi-FI" sz="1400" dirty="0"/>
              <a:t>Kenties tunnetuin ulkomainen video löytyy </a:t>
            </a:r>
            <a:r>
              <a:rPr lang="fi-FI" sz="1400" dirty="0" err="1"/>
              <a:t>Youtubesta</a:t>
            </a:r>
            <a:r>
              <a:rPr lang="fi-FI" sz="1400" dirty="0"/>
              <a:t>:</a:t>
            </a:r>
          </a:p>
          <a:p>
            <a:pPr lvl="1"/>
            <a:r>
              <a:rPr lang="fi-FI" sz="1200" dirty="0">
                <a:hlinkClick r:id="rId5"/>
              </a:rPr>
              <a:t>https://www.youtube.com/watch?v=cQ54GDm1eL0</a:t>
            </a:r>
            <a:endParaRPr lang="fi-FI" sz="1200" dirty="0"/>
          </a:p>
          <a:p>
            <a:pPr lvl="2"/>
            <a:r>
              <a:rPr lang="fi-FI" sz="1000" b="1" dirty="0"/>
              <a:t>Varoitus!</a:t>
            </a:r>
            <a:r>
              <a:rPr lang="fi-FI" sz="1000" dirty="0"/>
              <a:t> Sisältää karkeaa kielenkäyttöä</a:t>
            </a:r>
          </a:p>
          <a:p>
            <a:endParaRPr lang="fi-FI" sz="1400" dirty="0"/>
          </a:p>
        </p:txBody>
      </p:sp>
      <p:sp>
        <p:nvSpPr>
          <p:cNvPr id="2" name="TextBox 1">
            <a:extLst>
              <a:ext uri="{FF2B5EF4-FFF2-40B4-BE49-F238E27FC236}">
                <a16:creationId xmlns:a16="http://schemas.microsoft.com/office/drawing/2014/main" id="{C7CC15DC-A4D2-AE16-5CF9-6B75953CBF38}"/>
              </a:ext>
            </a:extLst>
          </p:cNvPr>
          <p:cNvSpPr txBox="1"/>
          <p:nvPr/>
        </p:nvSpPr>
        <p:spPr>
          <a:xfrm>
            <a:off x="769091" y="5697781"/>
            <a:ext cx="9758254" cy="307777"/>
          </a:xfrm>
          <a:prstGeom prst="rect">
            <a:avLst/>
          </a:prstGeom>
          <a:noFill/>
        </p:spPr>
        <p:txBody>
          <a:bodyPr wrap="square" lIns="91440" tIns="45720" rIns="91440" bIns="45720" rtlCol="0" anchor="t">
            <a:spAutoFit/>
          </a:bodyPr>
          <a:lstStyle/>
          <a:p>
            <a:r>
              <a:rPr lang="en-US" sz="1400" dirty="0"/>
              <a:t>Lähde: </a:t>
            </a:r>
            <a:r>
              <a:rPr lang="en-US" sz="1400" dirty="0">
                <a:hlinkClick r:id="rId6"/>
              </a:rPr>
              <a:t>https://www.kuluttajaliitto.fi/materiaalit/tekoalyhuijaukset/</a:t>
            </a:r>
            <a:r>
              <a:rPr lang="en-US" sz="1400" dirty="0"/>
              <a:t>, </a:t>
            </a:r>
            <a:r>
              <a:rPr lang="en-US" sz="1400" err="1"/>
              <a:t>viitattu</a:t>
            </a:r>
            <a:r>
              <a:rPr lang="en-US" sz="1400" dirty="0"/>
              <a:t> 20.12.2024</a:t>
            </a:r>
            <a:endParaRPr lang="en-FI" sz="1400" dirty="0"/>
          </a:p>
        </p:txBody>
      </p:sp>
      <p:pic>
        <p:nvPicPr>
          <p:cNvPr id="6" name="Picture 5" descr="A person in a suit and tie speaking into microphones&#10;&#10;Description automatically generated">
            <a:extLst>
              <a:ext uri="{FF2B5EF4-FFF2-40B4-BE49-F238E27FC236}">
                <a16:creationId xmlns:a16="http://schemas.microsoft.com/office/drawing/2014/main" id="{22668B05-A659-B65B-A978-DB465D643C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3276264"/>
            <a:ext cx="4071135" cy="2284050"/>
          </a:xfrm>
          <a:prstGeom prst="rect">
            <a:avLst/>
          </a:prstGeom>
        </p:spPr>
      </p:pic>
    </p:spTree>
    <p:extLst>
      <p:ext uri="{BB962C8B-B14F-4D97-AF65-F5344CB8AC3E}">
        <p14:creationId xmlns:p14="http://schemas.microsoft.com/office/powerpoint/2010/main" val="429251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78EE-59BC-722C-73C8-CF15A5AD6557}"/>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5A51C11-DD46-BD37-345F-1D7E631A68AC}"/>
              </a:ext>
            </a:extLst>
          </p:cNvPr>
          <p:cNvSpPr>
            <a:spLocks noGrp="1"/>
          </p:cNvSpPr>
          <p:nvPr>
            <p:ph type="title"/>
          </p:nvPr>
        </p:nvSpPr>
        <p:spPr>
          <a:xfrm>
            <a:off x="772065" y="906356"/>
            <a:ext cx="10511286" cy="818927"/>
          </a:xfrm>
        </p:spPr>
        <p:txBody>
          <a:bodyPr>
            <a:normAutofit/>
          </a:bodyPr>
          <a:lstStyle/>
          <a:p>
            <a:r>
              <a:rPr lang="fi-FI" sz="5000" dirty="0"/>
              <a:t>Tekoäly mukana huijauksissa</a:t>
            </a:r>
          </a:p>
        </p:txBody>
      </p:sp>
      <p:sp>
        <p:nvSpPr>
          <p:cNvPr id="9" name="Date Placeholder 2">
            <a:extLst>
              <a:ext uri="{FF2B5EF4-FFF2-40B4-BE49-F238E27FC236}">
                <a16:creationId xmlns:a16="http://schemas.microsoft.com/office/drawing/2014/main" id="{15D1F4E8-276B-9F3F-FD79-648A6AB60270}"/>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34999453-80A2-E620-ED02-532A8A0CDDE3}"/>
              </a:ext>
            </a:extLst>
          </p:cNvPr>
          <p:cNvSpPr>
            <a:spLocks noGrp="1"/>
          </p:cNvSpPr>
          <p:nvPr>
            <p:ph type="subTitle" idx="1"/>
          </p:nvPr>
        </p:nvSpPr>
        <p:spPr>
          <a:xfrm>
            <a:off x="772065" y="1738262"/>
            <a:ext cx="10511286" cy="648072"/>
          </a:xfrm>
        </p:spPr>
        <p:txBody>
          <a:bodyPr/>
          <a:lstStyle/>
          <a:p>
            <a:r>
              <a:rPr lang="en-US" dirty="0" err="1"/>
              <a:t>Äänipuhelut</a:t>
            </a:r>
            <a:endParaRPr lang="en-US" dirty="0"/>
          </a:p>
        </p:txBody>
      </p:sp>
      <p:sp>
        <p:nvSpPr>
          <p:cNvPr id="4" name="Tekstin paikkamerkki 3">
            <a:extLst>
              <a:ext uri="{FF2B5EF4-FFF2-40B4-BE49-F238E27FC236}">
                <a16:creationId xmlns:a16="http://schemas.microsoft.com/office/drawing/2014/main" id="{DB82ECBA-669E-337E-1343-C09D521AAC67}"/>
              </a:ext>
            </a:extLst>
          </p:cNvPr>
          <p:cNvSpPr>
            <a:spLocks noGrp="1"/>
          </p:cNvSpPr>
          <p:nvPr>
            <p:ph type="body" idx="12"/>
          </p:nvPr>
        </p:nvSpPr>
        <p:spPr>
          <a:xfrm>
            <a:off x="768550" y="2615213"/>
            <a:ext cx="10514802" cy="2803128"/>
          </a:xfrm>
        </p:spPr>
        <p:txBody>
          <a:bodyPr anchor="t">
            <a:normAutofit/>
          </a:bodyPr>
          <a:lstStyle/>
          <a:p>
            <a:r>
              <a:rPr lang="fi-FI" sz="1400" dirty="0"/>
              <a:t>Huijarit voivat tuottaa tekoälyn avulla vakuuttavan kuuloista ääntä ja laittaa sen sanomaan mitä haluavat. Huijauksiin voidaan myös väärentää tietyn henkilön ääntä. Toisin kuin perinteiset huijaussoitot, tekoäly mahdollistaa myös vuorovaikutteisen keskustelun.</a:t>
            </a:r>
          </a:p>
          <a:p>
            <a:r>
              <a:rPr lang="fi-FI" sz="1400" dirty="0"/>
              <a:t>Työntekijöihin voidaan kohdistaa huijaussoitto, jossa toimitusjohtaja pyytää kiireellisesti siirtämään rahaa.</a:t>
            </a:r>
          </a:p>
          <a:p>
            <a:pPr lvl="1"/>
            <a:r>
              <a:rPr lang="fi-FI" sz="1200" dirty="0"/>
              <a:t>Ääntä voidaan väärentää esimerkiksi hyödyntämällä sosiaaliseen mediaan ladattuja videoita. Lyhytkin videopätkä voi riittää.</a:t>
            </a:r>
          </a:p>
          <a:p>
            <a:r>
              <a:rPr lang="fi-FI" sz="1400" dirty="0"/>
              <a:t>Samaa teknologiaa käytetään myös huijareita vastaan, tästä esimerkki O2: </a:t>
            </a:r>
            <a:r>
              <a:rPr lang="fi-FI" sz="1400" dirty="0" err="1"/>
              <a:t>Daisy</a:t>
            </a:r>
            <a:endParaRPr lang="fi-FI" sz="1400" dirty="0"/>
          </a:p>
          <a:p>
            <a:pPr lvl="1"/>
            <a:r>
              <a:rPr lang="fi-FI" sz="1200" dirty="0">
                <a:hlinkClick r:id="rId3"/>
              </a:rPr>
              <a:t>https://news.virginmediao2.co.uk/o2-unveils-daisy-the-ai-granny-wasting-scammers-time/</a:t>
            </a:r>
            <a:endParaRPr lang="fi-FI" sz="1200" dirty="0"/>
          </a:p>
          <a:p>
            <a:pPr lvl="1"/>
            <a:r>
              <a:rPr lang="fi-FI" sz="1200" dirty="0"/>
              <a:t>Tämän esimerkin avulla voidaan saada hyvä käsitys siitä mihin teknologia pystyy myös huijareiden päässä</a:t>
            </a:r>
          </a:p>
          <a:p>
            <a:pPr lvl="1"/>
            <a:endParaRPr lang="fi-FI" sz="1200" dirty="0"/>
          </a:p>
        </p:txBody>
      </p:sp>
      <p:sp>
        <p:nvSpPr>
          <p:cNvPr id="2" name="TextBox 1">
            <a:extLst>
              <a:ext uri="{FF2B5EF4-FFF2-40B4-BE49-F238E27FC236}">
                <a16:creationId xmlns:a16="http://schemas.microsoft.com/office/drawing/2014/main" id="{206AE79F-0F34-C3E5-5444-C457F00CA657}"/>
              </a:ext>
            </a:extLst>
          </p:cNvPr>
          <p:cNvSpPr txBox="1"/>
          <p:nvPr/>
        </p:nvSpPr>
        <p:spPr>
          <a:xfrm>
            <a:off x="865853" y="5661495"/>
            <a:ext cx="9758254" cy="307777"/>
          </a:xfrm>
          <a:prstGeom prst="rect">
            <a:avLst/>
          </a:prstGeom>
          <a:noFill/>
        </p:spPr>
        <p:txBody>
          <a:bodyPr wrap="square" lIns="91440" tIns="45720" rIns="91440" bIns="45720" rtlCol="0" anchor="t">
            <a:spAutoFit/>
          </a:bodyPr>
          <a:lstStyle/>
          <a:p>
            <a:r>
              <a:rPr lang="en-US" sz="1400" dirty="0"/>
              <a:t>Lähde: </a:t>
            </a:r>
            <a:r>
              <a:rPr lang="en-US" sz="1400" dirty="0">
                <a:hlinkClick r:id="rId4"/>
              </a:rPr>
              <a:t>https://www.kuluttajaliitto.fi/materiaalit/tekoalyhuijaukset/</a:t>
            </a:r>
            <a:r>
              <a:rPr lang="en-US" sz="1400" dirty="0"/>
              <a:t>, </a:t>
            </a:r>
            <a:r>
              <a:rPr lang="en-US" sz="1400" dirty="0" err="1"/>
              <a:t>viitattu</a:t>
            </a:r>
            <a:r>
              <a:rPr lang="en-US" sz="1400" dirty="0"/>
              <a:t> 20.12.2024</a:t>
            </a:r>
            <a:endParaRPr lang="en-FI" sz="1400" dirty="0"/>
          </a:p>
        </p:txBody>
      </p:sp>
      <p:pic>
        <p:nvPicPr>
          <p:cNvPr id="6" name="Picture 5">
            <a:extLst>
              <a:ext uri="{FF2B5EF4-FFF2-40B4-BE49-F238E27FC236}">
                <a16:creationId xmlns:a16="http://schemas.microsoft.com/office/drawing/2014/main" id="{F65A65E2-EB9D-9F91-7FC3-2C85D9CFB2C3}"/>
              </a:ext>
            </a:extLst>
          </p:cNvPr>
          <p:cNvPicPr>
            <a:picLocks noChangeAspect="1"/>
          </p:cNvPicPr>
          <p:nvPr/>
        </p:nvPicPr>
        <p:blipFill>
          <a:blip r:embed="rId5"/>
          <a:stretch>
            <a:fillRect/>
          </a:stretch>
        </p:blipFill>
        <p:spPr>
          <a:xfrm>
            <a:off x="8208660" y="3844463"/>
            <a:ext cx="3074691" cy="1567219"/>
          </a:xfrm>
          <a:prstGeom prst="rect">
            <a:avLst/>
          </a:prstGeom>
        </p:spPr>
      </p:pic>
    </p:spTree>
    <p:extLst>
      <p:ext uri="{BB962C8B-B14F-4D97-AF65-F5344CB8AC3E}">
        <p14:creationId xmlns:p14="http://schemas.microsoft.com/office/powerpoint/2010/main" val="65587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92B3-2C3D-28E6-147F-4917076E221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3C40047-EE21-F48B-1781-7EDDF1993DEF}"/>
              </a:ext>
            </a:extLst>
          </p:cNvPr>
          <p:cNvSpPr>
            <a:spLocks noGrp="1"/>
          </p:cNvSpPr>
          <p:nvPr>
            <p:ph type="title"/>
          </p:nvPr>
        </p:nvSpPr>
        <p:spPr>
          <a:xfrm>
            <a:off x="877148" y="1097081"/>
            <a:ext cx="7056887"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6A818F4C-3A22-2483-D283-F8C1367BABBD}"/>
              </a:ext>
            </a:extLst>
          </p:cNvPr>
          <p:cNvSpPr>
            <a:spLocks noGrp="1"/>
          </p:cNvSpPr>
          <p:nvPr>
            <p:ph type="subTitle" idx="1"/>
          </p:nvPr>
        </p:nvSpPr>
        <p:spPr>
          <a:xfrm>
            <a:off x="877149" y="2921553"/>
            <a:ext cx="5841152" cy="648072"/>
          </a:xfrm>
        </p:spPr>
        <p:txBody>
          <a:bodyPr>
            <a:normAutofit/>
          </a:bodyPr>
          <a:lstStyle/>
          <a:p>
            <a:r>
              <a:rPr lang="en-US" dirty="0"/>
              <a:t>06A – </a:t>
            </a:r>
            <a:r>
              <a:rPr lang="en-US" dirty="0" err="1"/>
              <a:t>Tietojenkalastelu</a:t>
            </a:r>
            <a:r>
              <a:rPr lang="en-US" dirty="0"/>
              <a:t> ja </a:t>
            </a:r>
            <a:r>
              <a:rPr lang="en-US" dirty="0" err="1"/>
              <a:t>tekoäly</a:t>
            </a:r>
            <a:endParaRPr lang="en-US" dirty="0"/>
          </a:p>
        </p:txBody>
      </p:sp>
      <p:sp>
        <p:nvSpPr>
          <p:cNvPr id="15" name="Text Placeholder 3">
            <a:extLst>
              <a:ext uri="{FF2B5EF4-FFF2-40B4-BE49-F238E27FC236}">
                <a16:creationId xmlns:a16="http://schemas.microsoft.com/office/drawing/2014/main" id="{096B8750-0728-B9E3-FC0A-C0786E7A8AD2}"/>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2373882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63D3-24A4-EDF0-0C0D-719FEE06DE91}"/>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C0E7D719-E487-D842-30E4-9BCA949A835E}"/>
              </a:ext>
            </a:extLst>
          </p:cNvPr>
          <p:cNvSpPr>
            <a:spLocks noGrp="1"/>
          </p:cNvSpPr>
          <p:nvPr>
            <p:ph type="title"/>
          </p:nvPr>
        </p:nvSpPr>
        <p:spPr>
          <a:xfrm>
            <a:off x="772065" y="906356"/>
            <a:ext cx="10511286" cy="818927"/>
          </a:xfrm>
        </p:spPr>
        <p:txBody>
          <a:bodyPr>
            <a:normAutofit/>
          </a:bodyPr>
          <a:lstStyle/>
          <a:p>
            <a:r>
              <a:rPr lang="fi-FI" sz="5000" dirty="0"/>
              <a:t>Tekoäly mukana huijauksissa</a:t>
            </a:r>
          </a:p>
        </p:txBody>
      </p:sp>
      <p:sp>
        <p:nvSpPr>
          <p:cNvPr id="9" name="Date Placeholder 2">
            <a:extLst>
              <a:ext uri="{FF2B5EF4-FFF2-40B4-BE49-F238E27FC236}">
                <a16:creationId xmlns:a16="http://schemas.microsoft.com/office/drawing/2014/main" id="{304F07F8-DADD-07D4-1DEC-24416176D3B9}"/>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91AFE460-DDD9-4220-CED4-C7CC30ED47E3}"/>
              </a:ext>
            </a:extLst>
          </p:cNvPr>
          <p:cNvSpPr>
            <a:spLocks noGrp="1"/>
          </p:cNvSpPr>
          <p:nvPr>
            <p:ph type="subTitle" idx="1"/>
          </p:nvPr>
        </p:nvSpPr>
        <p:spPr>
          <a:xfrm>
            <a:off x="772065" y="1738262"/>
            <a:ext cx="10511286" cy="648072"/>
          </a:xfrm>
        </p:spPr>
        <p:txBody>
          <a:bodyPr/>
          <a:lstStyle/>
          <a:p>
            <a:r>
              <a:rPr lang="en-US" dirty="0" err="1"/>
              <a:t>Miten</a:t>
            </a:r>
            <a:r>
              <a:rPr lang="en-US" dirty="0"/>
              <a:t> </a:t>
            </a:r>
            <a:r>
              <a:rPr lang="en-US" dirty="0" err="1"/>
              <a:t>tunnistaa</a:t>
            </a:r>
            <a:r>
              <a:rPr lang="en-US" dirty="0"/>
              <a:t> </a:t>
            </a:r>
            <a:r>
              <a:rPr lang="en-US" dirty="0" err="1"/>
              <a:t>piirteitä</a:t>
            </a:r>
            <a:r>
              <a:rPr lang="en-US" dirty="0"/>
              <a:t>?</a:t>
            </a:r>
          </a:p>
        </p:txBody>
      </p:sp>
      <p:sp>
        <p:nvSpPr>
          <p:cNvPr id="4" name="Tekstin paikkamerkki 3">
            <a:extLst>
              <a:ext uri="{FF2B5EF4-FFF2-40B4-BE49-F238E27FC236}">
                <a16:creationId xmlns:a16="http://schemas.microsoft.com/office/drawing/2014/main" id="{97D0365F-2D92-C28A-0601-ED04A30E4661}"/>
              </a:ext>
            </a:extLst>
          </p:cNvPr>
          <p:cNvSpPr>
            <a:spLocks noGrp="1"/>
          </p:cNvSpPr>
          <p:nvPr>
            <p:ph type="body" idx="12"/>
          </p:nvPr>
        </p:nvSpPr>
        <p:spPr>
          <a:xfrm>
            <a:off x="768550" y="2615213"/>
            <a:ext cx="10514802" cy="2803128"/>
          </a:xfrm>
        </p:spPr>
        <p:txBody>
          <a:bodyPr anchor="t">
            <a:normAutofit/>
          </a:bodyPr>
          <a:lstStyle/>
          <a:p>
            <a:r>
              <a:rPr lang="fi-FI" sz="1400" dirty="0"/>
              <a:t>Montako sormea ihmisellä on?</a:t>
            </a:r>
          </a:p>
          <a:p>
            <a:r>
              <a:rPr lang="fi-FI" sz="1400" dirty="0"/>
              <a:t>Onko eläimellä tai ihmisellä kaikki raajat tallessa tai ylimääräisiä raajoja?</a:t>
            </a:r>
          </a:p>
          <a:p>
            <a:r>
              <a:rPr lang="fi-FI" sz="1400" dirty="0"/>
              <a:t>Näyttävätkö ihmisen hiukset, kulmakarvat ja/tai parta pehmeiltä ja utuisilta?</a:t>
            </a:r>
          </a:p>
          <a:p>
            <a:r>
              <a:rPr lang="fi-FI" sz="1400" dirty="0"/>
              <a:t>Onko iho kuin muovailuvahaa?</a:t>
            </a:r>
          </a:p>
          <a:p>
            <a:r>
              <a:rPr lang="fi-FI" sz="1400" dirty="0"/>
              <a:t>Liikkuvatko ihmisen suu ja silmät luonnollisesti videolla?</a:t>
            </a:r>
          </a:p>
          <a:p>
            <a:r>
              <a:rPr lang="fi-FI" sz="1400" dirty="0"/>
              <a:t>Onko kuvassa elementtejä, jotka muistuttavat siveltimen vetoja, kuten viereisen kuvan kissan viikset?</a:t>
            </a:r>
          </a:p>
          <a:p>
            <a:endParaRPr lang="fi-FI" sz="1400" dirty="0"/>
          </a:p>
        </p:txBody>
      </p:sp>
      <p:sp>
        <p:nvSpPr>
          <p:cNvPr id="2" name="TextBox 1">
            <a:extLst>
              <a:ext uri="{FF2B5EF4-FFF2-40B4-BE49-F238E27FC236}">
                <a16:creationId xmlns:a16="http://schemas.microsoft.com/office/drawing/2014/main" id="{67B9B413-AC77-2DF2-33F8-8767947B5744}"/>
              </a:ext>
            </a:extLst>
          </p:cNvPr>
          <p:cNvSpPr txBox="1"/>
          <p:nvPr/>
        </p:nvSpPr>
        <p:spPr>
          <a:xfrm>
            <a:off x="769091" y="5770352"/>
            <a:ext cx="9758254"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https://www.kuluttajaliitto.fi/materiaalit/tekoalyhuijaukset/</a:t>
            </a:r>
            <a:r>
              <a:rPr lang="en-US" sz="1400" dirty="0"/>
              <a:t>, </a:t>
            </a:r>
            <a:r>
              <a:rPr lang="en-US" sz="1400" dirty="0" err="1"/>
              <a:t>viitattu</a:t>
            </a:r>
            <a:r>
              <a:rPr lang="en-US" sz="1400" dirty="0"/>
              <a:t> 20.12.2024</a:t>
            </a:r>
            <a:endParaRPr lang="en-FI" dirty="0">
              <a:ea typeface="Calibri" panose="020F0502020204030204"/>
              <a:cs typeface="Calibri" panose="020F0502020204030204"/>
            </a:endParaRPr>
          </a:p>
        </p:txBody>
      </p:sp>
      <p:pic>
        <p:nvPicPr>
          <p:cNvPr id="6" name="Picture 5" descr="A close up of a cat&#10;&#10;Description automatically generated">
            <a:extLst>
              <a:ext uri="{FF2B5EF4-FFF2-40B4-BE49-F238E27FC236}">
                <a16:creationId xmlns:a16="http://schemas.microsoft.com/office/drawing/2014/main" id="{83414BDE-6CE0-F3CC-7677-19872DDB6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637" y="1725283"/>
            <a:ext cx="3257129" cy="3742233"/>
          </a:xfrm>
          <a:prstGeom prst="rect">
            <a:avLst/>
          </a:prstGeom>
        </p:spPr>
      </p:pic>
    </p:spTree>
    <p:extLst>
      <p:ext uri="{BB962C8B-B14F-4D97-AF65-F5344CB8AC3E}">
        <p14:creationId xmlns:p14="http://schemas.microsoft.com/office/powerpoint/2010/main" val="220832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70A3-BF28-85B6-931C-F02D7DE33E2F}"/>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C6783C81-B654-34AC-1C4C-6E73A947823B}"/>
              </a:ext>
            </a:extLst>
          </p:cNvPr>
          <p:cNvSpPr>
            <a:spLocks noGrp="1"/>
          </p:cNvSpPr>
          <p:nvPr>
            <p:ph type="title"/>
          </p:nvPr>
        </p:nvSpPr>
        <p:spPr>
          <a:xfrm>
            <a:off x="590636" y="579785"/>
            <a:ext cx="10511286" cy="818927"/>
          </a:xfrm>
        </p:spPr>
        <p:txBody>
          <a:bodyPr>
            <a:normAutofit/>
          </a:bodyPr>
          <a:lstStyle/>
          <a:p>
            <a:r>
              <a:rPr lang="fi-FI" sz="5000" dirty="0"/>
              <a:t>Tekoäly mukana huijauksissa</a:t>
            </a:r>
          </a:p>
        </p:txBody>
      </p:sp>
      <p:sp>
        <p:nvSpPr>
          <p:cNvPr id="9" name="Date Placeholder 2">
            <a:extLst>
              <a:ext uri="{FF2B5EF4-FFF2-40B4-BE49-F238E27FC236}">
                <a16:creationId xmlns:a16="http://schemas.microsoft.com/office/drawing/2014/main" id="{D65BF73A-6AAB-BE2F-4A91-FE944B87258B}"/>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728EE1D3-CC25-BC9A-4A54-C2BBD1CF7A16}"/>
              </a:ext>
            </a:extLst>
          </p:cNvPr>
          <p:cNvSpPr>
            <a:spLocks noGrp="1"/>
          </p:cNvSpPr>
          <p:nvPr>
            <p:ph type="subTitle" idx="1"/>
          </p:nvPr>
        </p:nvSpPr>
        <p:spPr>
          <a:xfrm>
            <a:off x="590636" y="1399595"/>
            <a:ext cx="10511286" cy="648072"/>
          </a:xfrm>
        </p:spPr>
        <p:txBody>
          <a:bodyPr/>
          <a:lstStyle/>
          <a:p>
            <a:r>
              <a:rPr lang="en-US" dirty="0" err="1"/>
              <a:t>Tekoälyn</a:t>
            </a:r>
            <a:r>
              <a:rPr lang="en-US" dirty="0"/>
              <a:t> </a:t>
            </a:r>
            <a:r>
              <a:rPr lang="en-US" dirty="0" err="1"/>
              <a:t>käytön</a:t>
            </a:r>
            <a:r>
              <a:rPr lang="en-US" dirty="0"/>
              <a:t> </a:t>
            </a:r>
            <a:r>
              <a:rPr lang="en-US" dirty="0" err="1"/>
              <a:t>riskejä</a:t>
            </a:r>
            <a:endParaRPr lang="en-US" dirty="0"/>
          </a:p>
        </p:txBody>
      </p:sp>
      <p:sp>
        <p:nvSpPr>
          <p:cNvPr id="4" name="Tekstin paikkamerkki 3">
            <a:extLst>
              <a:ext uri="{FF2B5EF4-FFF2-40B4-BE49-F238E27FC236}">
                <a16:creationId xmlns:a16="http://schemas.microsoft.com/office/drawing/2014/main" id="{822CED57-159C-C166-DBD4-E1E21E50931F}"/>
              </a:ext>
            </a:extLst>
          </p:cNvPr>
          <p:cNvSpPr>
            <a:spLocks noGrp="1"/>
          </p:cNvSpPr>
          <p:nvPr>
            <p:ph type="body" idx="12"/>
          </p:nvPr>
        </p:nvSpPr>
        <p:spPr>
          <a:xfrm>
            <a:off x="768550" y="2228165"/>
            <a:ext cx="10514802" cy="2803128"/>
          </a:xfrm>
        </p:spPr>
        <p:txBody>
          <a:bodyPr anchor="t">
            <a:normAutofit/>
          </a:bodyPr>
          <a:lstStyle/>
          <a:p>
            <a:r>
              <a:rPr lang="fi-FI" sz="1400" dirty="0"/>
              <a:t>Generatiivisen tekoälyn käytössä on kaksi pääasiallista riskiä: tietovuodot ja virheelliset tiedot. </a:t>
            </a:r>
          </a:p>
          <a:p>
            <a:pPr lvl="1"/>
            <a:r>
              <a:rPr lang="fi-FI" sz="1200" dirty="0"/>
              <a:t>Tietovuotoja voi tapahtua, jos käyttäjän syöttämää tietoa käytetään tekoälyn oppimateriaalina, jolloin se voi päätyä muiden käyttäjien saataville. Siksi henkilötietoja tai potilastietoja ei tulisi syöttää tekoälylle. </a:t>
            </a:r>
          </a:p>
          <a:p>
            <a:pPr lvl="1"/>
            <a:r>
              <a:rPr lang="fi-FI" sz="1200" dirty="0"/>
              <a:t>Toinen riski on virheellisten tai epäasiallisten tietojen tuottaminen, kuten harhat, tekijänoikeusrikkomukset, syrjintä ja puolueellisuus. Käyttäjien tulee olla tietoisia näistä riskeistä ja tarkistaa tekoälyn tuottamien tietojen paikkansapitävyys ja lainmukaisuus ennen niiden käyttöä.</a:t>
            </a:r>
          </a:p>
        </p:txBody>
      </p:sp>
      <p:sp>
        <p:nvSpPr>
          <p:cNvPr id="2" name="TextBox 1">
            <a:extLst>
              <a:ext uri="{FF2B5EF4-FFF2-40B4-BE49-F238E27FC236}">
                <a16:creationId xmlns:a16="http://schemas.microsoft.com/office/drawing/2014/main" id="{832C4649-B0C1-85CC-824D-4707BA138278}"/>
              </a:ext>
            </a:extLst>
          </p:cNvPr>
          <p:cNvSpPr txBox="1"/>
          <p:nvPr/>
        </p:nvSpPr>
        <p:spPr>
          <a:xfrm>
            <a:off x="1349876" y="6162149"/>
            <a:ext cx="11335768"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https://www.nttdata.com/global/en/insights/focus/security-risks-of-generative-ai-and-countermeasures</a:t>
            </a:r>
            <a:r>
              <a:rPr lang="en-US" sz="1400" dirty="0"/>
              <a:t>, </a:t>
            </a:r>
            <a:r>
              <a:rPr lang="en-US" sz="1400" err="1"/>
              <a:t>viitattu</a:t>
            </a:r>
            <a:r>
              <a:rPr lang="en-US" sz="1400" dirty="0"/>
              <a:t> 20.12.2024</a:t>
            </a:r>
            <a:endParaRPr lang="en-FI" sz="1400" dirty="0"/>
          </a:p>
        </p:txBody>
      </p:sp>
      <p:sp>
        <p:nvSpPr>
          <p:cNvPr id="5" name="Rectangle 4">
            <a:extLst>
              <a:ext uri="{FF2B5EF4-FFF2-40B4-BE49-F238E27FC236}">
                <a16:creationId xmlns:a16="http://schemas.microsoft.com/office/drawing/2014/main" id="{724CE649-9894-2A3C-B19A-5F9C6C185F7E}"/>
              </a:ext>
            </a:extLst>
          </p:cNvPr>
          <p:cNvSpPr/>
          <p:nvPr/>
        </p:nvSpPr>
        <p:spPr>
          <a:xfrm>
            <a:off x="1334002" y="3640847"/>
            <a:ext cx="944036" cy="23520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err="1"/>
              <a:t>Käyttäjä</a:t>
            </a:r>
            <a:endParaRPr lang="en-FI" dirty="0"/>
          </a:p>
        </p:txBody>
      </p:sp>
      <p:pic>
        <p:nvPicPr>
          <p:cNvPr id="7" name="Graphic 6" descr="User outline">
            <a:extLst>
              <a:ext uri="{FF2B5EF4-FFF2-40B4-BE49-F238E27FC236}">
                <a16:creationId xmlns:a16="http://schemas.microsoft.com/office/drawing/2014/main" id="{6F24EE1E-40F6-855D-ECC9-1E4D786380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8820" y="4131381"/>
            <a:ext cx="914400" cy="914400"/>
          </a:xfrm>
          <a:prstGeom prst="rect">
            <a:avLst/>
          </a:prstGeom>
        </p:spPr>
      </p:pic>
      <p:pic>
        <p:nvPicPr>
          <p:cNvPr id="10" name="Graphic 9" descr="Laptop outline">
            <a:extLst>
              <a:ext uri="{FF2B5EF4-FFF2-40B4-BE49-F238E27FC236}">
                <a16:creationId xmlns:a16="http://schemas.microsoft.com/office/drawing/2014/main" id="{3ED38EAC-7975-5BA7-FEF2-013ADCC617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8820" y="4621914"/>
            <a:ext cx="914400" cy="914400"/>
          </a:xfrm>
          <a:prstGeom prst="rect">
            <a:avLst/>
          </a:prstGeom>
        </p:spPr>
      </p:pic>
      <p:sp>
        <p:nvSpPr>
          <p:cNvPr id="12" name="Arrow: Right 11">
            <a:extLst>
              <a:ext uri="{FF2B5EF4-FFF2-40B4-BE49-F238E27FC236}">
                <a16:creationId xmlns:a16="http://schemas.microsoft.com/office/drawing/2014/main" id="{10146069-59A6-FF0D-5532-91C4F741C432}"/>
              </a:ext>
            </a:extLst>
          </p:cNvPr>
          <p:cNvSpPr/>
          <p:nvPr/>
        </p:nvSpPr>
        <p:spPr>
          <a:xfrm>
            <a:off x="2325121" y="3660789"/>
            <a:ext cx="7030792" cy="4705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Syöte</a:t>
            </a:r>
            <a:r>
              <a:rPr lang="en-US" sz="1400" dirty="0"/>
              <a:t> (prompt)</a:t>
            </a:r>
            <a:endParaRPr lang="en-FI" sz="1400" dirty="0"/>
          </a:p>
        </p:txBody>
      </p:sp>
      <p:sp>
        <p:nvSpPr>
          <p:cNvPr id="14" name="Rectangle 13">
            <a:extLst>
              <a:ext uri="{FF2B5EF4-FFF2-40B4-BE49-F238E27FC236}">
                <a16:creationId xmlns:a16="http://schemas.microsoft.com/office/drawing/2014/main" id="{A5A5D13E-56BB-9D13-1F86-66091FAFB90D}"/>
              </a:ext>
            </a:extLst>
          </p:cNvPr>
          <p:cNvSpPr/>
          <p:nvPr/>
        </p:nvSpPr>
        <p:spPr>
          <a:xfrm>
            <a:off x="9427921" y="3640848"/>
            <a:ext cx="944036" cy="235202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Genera-</a:t>
            </a:r>
            <a:r>
              <a:rPr lang="en-US" dirty="0" err="1"/>
              <a:t>tiivinen</a:t>
            </a:r>
            <a:br>
              <a:rPr lang="en-US" dirty="0"/>
            </a:br>
            <a:br>
              <a:rPr lang="en-US" dirty="0"/>
            </a:br>
            <a:br>
              <a:rPr lang="en-US" dirty="0"/>
            </a:br>
            <a:br>
              <a:rPr lang="en-US" dirty="0"/>
            </a:br>
            <a:br>
              <a:rPr lang="en-US" dirty="0"/>
            </a:br>
            <a:r>
              <a:rPr lang="en-US" dirty="0" err="1"/>
              <a:t>tekoäly</a:t>
            </a:r>
            <a:endParaRPr lang="en-FI" dirty="0"/>
          </a:p>
        </p:txBody>
      </p:sp>
      <p:pic>
        <p:nvPicPr>
          <p:cNvPr id="16" name="Graphic 15" descr="Artificial Intelligence with solid fill">
            <a:extLst>
              <a:ext uri="{FF2B5EF4-FFF2-40B4-BE49-F238E27FC236}">
                <a16:creationId xmlns:a16="http://schemas.microsoft.com/office/drawing/2014/main" id="{4D4506FA-44D5-BDD7-4AA5-6C4F2B2639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7557" y="4324240"/>
            <a:ext cx="914400" cy="914400"/>
          </a:xfrm>
          <a:prstGeom prst="rect">
            <a:avLst/>
          </a:prstGeom>
        </p:spPr>
      </p:pic>
      <p:sp>
        <p:nvSpPr>
          <p:cNvPr id="17" name="TextBox 16">
            <a:extLst>
              <a:ext uri="{FF2B5EF4-FFF2-40B4-BE49-F238E27FC236}">
                <a16:creationId xmlns:a16="http://schemas.microsoft.com/office/drawing/2014/main" id="{EBDC2DF6-1A18-EDD5-37B0-620BC34A8DD7}"/>
              </a:ext>
            </a:extLst>
          </p:cNvPr>
          <p:cNvSpPr txBox="1"/>
          <p:nvPr/>
        </p:nvSpPr>
        <p:spPr>
          <a:xfrm>
            <a:off x="4482886" y="4016778"/>
            <a:ext cx="2324391" cy="307777"/>
          </a:xfrm>
          <a:prstGeom prst="rect">
            <a:avLst/>
          </a:prstGeom>
          <a:noFill/>
        </p:spPr>
        <p:txBody>
          <a:bodyPr wrap="square" rtlCol="0">
            <a:spAutoFit/>
          </a:bodyPr>
          <a:lstStyle/>
          <a:p>
            <a:r>
              <a:rPr lang="en-US" sz="1400" dirty="0"/>
              <a:t>“Hei </a:t>
            </a:r>
            <a:r>
              <a:rPr lang="en-US" sz="1400" dirty="0" err="1"/>
              <a:t>olen</a:t>
            </a:r>
            <a:r>
              <a:rPr lang="en-US" sz="1400" dirty="0"/>
              <a:t> Jenni, </a:t>
            </a:r>
            <a:r>
              <a:rPr lang="en-US" sz="1400" dirty="0" err="1"/>
              <a:t>Jyväskylästä</a:t>
            </a:r>
            <a:r>
              <a:rPr lang="en-US" sz="1400" dirty="0"/>
              <a:t>”</a:t>
            </a:r>
            <a:endParaRPr lang="en-FI" sz="1400" dirty="0"/>
          </a:p>
        </p:txBody>
      </p:sp>
      <p:sp>
        <p:nvSpPr>
          <p:cNvPr id="18" name="Rectangle 17">
            <a:extLst>
              <a:ext uri="{FF2B5EF4-FFF2-40B4-BE49-F238E27FC236}">
                <a16:creationId xmlns:a16="http://schemas.microsoft.com/office/drawing/2014/main" id="{79CD7CF2-BB15-CAE7-E107-15B386CBAC5A}"/>
              </a:ext>
            </a:extLst>
          </p:cNvPr>
          <p:cNvSpPr/>
          <p:nvPr/>
        </p:nvSpPr>
        <p:spPr>
          <a:xfrm>
            <a:off x="2325121" y="4282119"/>
            <a:ext cx="7030792" cy="2713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050" dirty="0" err="1"/>
              <a:t>Riski</a:t>
            </a:r>
            <a:r>
              <a:rPr lang="en-US" sz="1050" dirty="0"/>
              <a:t>: </a:t>
            </a:r>
            <a:r>
              <a:rPr lang="fi-FI" sz="1050" dirty="0"/>
              <a:t>Syötetyt henkilökohtaiset ja arkaluontoiset tiedot opitaan. Opittuja tietoja käytetään vastaamiseen muille käyttäjille</a:t>
            </a:r>
            <a:endParaRPr lang="en-FI" sz="1050" dirty="0"/>
          </a:p>
        </p:txBody>
      </p:sp>
      <p:sp>
        <p:nvSpPr>
          <p:cNvPr id="19" name="Rectangle 18">
            <a:extLst>
              <a:ext uri="{FF2B5EF4-FFF2-40B4-BE49-F238E27FC236}">
                <a16:creationId xmlns:a16="http://schemas.microsoft.com/office/drawing/2014/main" id="{C64B83D3-6852-5ABD-1136-98073400E700}"/>
              </a:ext>
            </a:extLst>
          </p:cNvPr>
          <p:cNvSpPr/>
          <p:nvPr/>
        </p:nvSpPr>
        <p:spPr>
          <a:xfrm>
            <a:off x="2325121" y="4559942"/>
            <a:ext cx="7030792" cy="27131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050" dirty="0" err="1"/>
              <a:t>Varautumistoimi</a:t>
            </a:r>
            <a:r>
              <a:rPr lang="en-US" sz="1050" dirty="0"/>
              <a:t>: </a:t>
            </a:r>
            <a:r>
              <a:rPr lang="fi-FI" sz="1050" dirty="0"/>
              <a:t>Älä syötä tietoja, jotka voivat aiheuttaa ongelmia vuotaessaan. Käytä palvelua, joka ei taatusti opi syöttötietoja</a:t>
            </a:r>
            <a:endParaRPr lang="en-FI" sz="1050" dirty="0"/>
          </a:p>
        </p:txBody>
      </p:sp>
      <p:sp>
        <p:nvSpPr>
          <p:cNvPr id="21" name="Arrow: Left 20">
            <a:extLst>
              <a:ext uri="{FF2B5EF4-FFF2-40B4-BE49-F238E27FC236}">
                <a16:creationId xmlns:a16="http://schemas.microsoft.com/office/drawing/2014/main" id="{C62B9381-142E-AD61-F6A1-F7AB9D299332}"/>
              </a:ext>
            </a:extLst>
          </p:cNvPr>
          <p:cNvSpPr/>
          <p:nvPr/>
        </p:nvSpPr>
        <p:spPr>
          <a:xfrm>
            <a:off x="2325120" y="4875188"/>
            <a:ext cx="7030791" cy="428561"/>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Output (answer)</a:t>
            </a:r>
            <a:endParaRPr lang="en-FI" sz="1400" dirty="0"/>
          </a:p>
        </p:txBody>
      </p:sp>
      <p:sp>
        <p:nvSpPr>
          <p:cNvPr id="22" name="Rectangle 21">
            <a:extLst>
              <a:ext uri="{FF2B5EF4-FFF2-40B4-BE49-F238E27FC236}">
                <a16:creationId xmlns:a16="http://schemas.microsoft.com/office/drawing/2014/main" id="{F6B2167F-FF54-EAC9-936E-5A47F68D9B6D}"/>
              </a:ext>
            </a:extLst>
          </p:cNvPr>
          <p:cNvSpPr/>
          <p:nvPr/>
        </p:nvSpPr>
        <p:spPr>
          <a:xfrm>
            <a:off x="2325119" y="5418342"/>
            <a:ext cx="7030792" cy="2713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1050" dirty="0" err="1"/>
              <a:t>Riski</a:t>
            </a:r>
            <a:r>
              <a:rPr lang="en-US" sz="1050" dirty="0"/>
              <a:t>: </a:t>
            </a:r>
            <a:r>
              <a:rPr lang="fi-FI" sz="1050" dirty="0"/>
              <a:t>Vastaukset sisältävät epätarkkoja tietoja. Vastaukset sisältävät juridisia ja eettisiä kysymyksiä.</a:t>
            </a:r>
            <a:endParaRPr lang="en-FI" sz="1050" dirty="0"/>
          </a:p>
        </p:txBody>
      </p:sp>
      <p:sp>
        <p:nvSpPr>
          <p:cNvPr id="23" name="Rectangle 22">
            <a:extLst>
              <a:ext uri="{FF2B5EF4-FFF2-40B4-BE49-F238E27FC236}">
                <a16:creationId xmlns:a16="http://schemas.microsoft.com/office/drawing/2014/main" id="{46245AF0-AED5-0DD4-9CC4-E2FEACBFEBC3}"/>
              </a:ext>
            </a:extLst>
          </p:cNvPr>
          <p:cNvSpPr/>
          <p:nvPr/>
        </p:nvSpPr>
        <p:spPr>
          <a:xfrm>
            <a:off x="2325119" y="5696165"/>
            <a:ext cx="7030792" cy="27131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050" dirty="0" err="1"/>
              <a:t>Varautumistoimi</a:t>
            </a:r>
            <a:r>
              <a:rPr lang="en-US" sz="1050" dirty="0"/>
              <a:t>: </a:t>
            </a:r>
            <a:r>
              <a:rPr lang="fi-FI" sz="1050" dirty="0"/>
              <a:t>Älä ota vastauksia sellaisinaan. Tarkista aina vastausten yksityiskohdat, kun käytät hyödynnät niitä.</a:t>
            </a:r>
            <a:endParaRPr lang="en-FI" sz="1050" dirty="0"/>
          </a:p>
        </p:txBody>
      </p:sp>
      <p:sp>
        <p:nvSpPr>
          <p:cNvPr id="24" name="TextBox 23">
            <a:extLst>
              <a:ext uri="{FF2B5EF4-FFF2-40B4-BE49-F238E27FC236}">
                <a16:creationId xmlns:a16="http://schemas.microsoft.com/office/drawing/2014/main" id="{9737998B-38C6-63B9-5B85-83B9B249EB0D}"/>
              </a:ext>
            </a:extLst>
          </p:cNvPr>
          <p:cNvSpPr txBox="1"/>
          <p:nvPr/>
        </p:nvSpPr>
        <p:spPr>
          <a:xfrm>
            <a:off x="4350253" y="5156766"/>
            <a:ext cx="2980524" cy="307777"/>
          </a:xfrm>
          <a:prstGeom prst="rect">
            <a:avLst/>
          </a:prstGeom>
          <a:noFill/>
        </p:spPr>
        <p:txBody>
          <a:bodyPr wrap="square" rtlCol="0">
            <a:spAutoFit/>
          </a:bodyPr>
          <a:lstStyle/>
          <a:p>
            <a:r>
              <a:rPr lang="en-US" sz="1400" dirty="0"/>
              <a:t>“XXX on </a:t>
            </a:r>
            <a:r>
              <a:rPr lang="en-US" sz="1400" dirty="0" err="1"/>
              <a:t>entinen</a:t>
            </a:r>
            <a:r>
              <a:rPr lang="en-US" sz="1400" dirty="0"/>
              <a:t> </a:t>
            </a:r>
            <a:r>
              <a:rPr lang="en-US" sz="1400" dirty="0" err="1"/>
              <a:t>Japanin</a:t>
            </a:r>
            <a:r>
              <a:rPr lang="en-US" sz="1400" dirty="0"/>
              <a:t> </a:t>
            </a:r>
            <a:r>
              <a:rPr lang="en-US" sz="1400" dirty="0" err="1"/>
              <a:t>pääministeri</a:t>
            </a:r>
            <a:r>
              <a:rPr lang="en-US" sz="1400" dirty="0"/>
              <a:t>”</a:t>
            </a:r>
            <a:endParaRPr lang="en-FI" sz="1400" dirty="0"/>
          </a:p>
        </p:txBody>
      </p:sp>
    </p:spTree>
    <p:extLst>
      <p:ext uri="{BB962C8B-B14F-4D97-AF65-F5344CB8AC3E}">
        <p14:creationId xmlns:p14="http://schemas.microsoft.com/office/powerpoint/2010/main" val="123096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2B387-90B4-BA56-E1F8-5638BE2F7E3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9D5CEED2-B34F-5806-188B-E871A6014513}"/>
              </a:ext>
            </a:extLst>
          </p:cNvPr>
          <p:cNvSpPr>
            <a:spLocks noGrp="1"/>
          </p:cNvSpPr>
          <p:nvPr>
            <p:ph type="title"/>
          </p:nvPr>
        </p:nvSpPr>
        <p:spPr>
          <a:xfrm>
            <a:off x="772065" y="906356"/>
            <a:ext cx="10511286" cy="818927"/>
          </a:xfrm>
        </p:spPr>
        <p:txBody>
          <a:bodyPr>
            <a:normAutofit/>
          </a:bodyPr>
          <a:lstStyle/>
          <a:p>
            <a:r>
              <a:rPr lang="fi-FI" sz="5000" dirty="0"/>
              <a:t>Huijaukset</a:t>
            </a:r>
          </a:p>
        </p:txBody>
      </p:sp>
      <p:sp>
        <p:nvSpPr>
          <p:cNvPr id="9" name="Date Placeholder 2">
            <a:extLst>
              <a:ext uri="{FF2B5EF4-FFF2-40B4-BE49-F238E27FC236}">
                <a16:creationId xmlns:a16="http://schemas.microsoft.com/office/drawing/2014/main" id="{15F4DD33-0201-12CA-2A40-FF26378D37ED}"/>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F442C1C9-536E-9082-B3A9-7C819ABE370B}"/>
              </a:ext>
            </a:extLst>
          </p:cNvPr>
          <p:cNvSpPr>
            <a:spLocks noGrp="1"/>
          </p:cNvSpPr>
          <p:nvPr>
            <p:ph type="subTitle" idx="1"/>
          </p:nvPr>
        </p:nvSpPr>
        <p:spPr>
          <a:xfrm>
            <a:off x="772065" y="1738262"/>
            <a:ext cx="10511286" cy="648072"/>
          </a:xfrm>
        </p:spPr>
        <p:txBody>
          <a:bodyPr/>
          <a:lstStyle/>
          <a:p>
            <a:r>
              <a:rPr lang="en-US" dirty="0" err="1"/>
              <a:t>Kokemuksista</a:t>
            </a:r>
            <a:endParaRPr lang="en-US" dirty="0"/>
          </a:p>
        </p:txBody>
      </p:sp>
      <p:sp>
        <p:nvSpPr>
          <p:cNvPr id="4" name="Tekstin paikkamerkki 3">
            <a:extLst>
              <a:ext uri="{FF2B5EF4-FFF2-40B4-BE49-F238E27FC236}">
                <a16:creationId xmlns:a16="http://schemas.microsoft.com/office/drawing/2014/main" id="{0DDBD3BC-7DC1-2F84-5B88-CCCE571B7D1F}"/>
              </a:ext>
            </a:extLst>
          </p:cNvPr>
          <p:cNvSpPr>
            <a:spLocks noGrp="1"/>
          </p:cNvSpPr>
          <p:nvPr>
            <p:ph type="body" idx="12"/>
          </p:nvPr>
        </p:nvSpPr>
        <p:spPr>
          <a:xfrm>
            <a:off x="768550" y="2615213"/>
            <a:ext cx="10514802" cy="2803128"/>
          </a:xfrm>
        </p:spPr>
        <p:txBody>
          <a:bodyPr anchor="t">
            <a:normAutofit/>
          </a:bodyPr>
          <a:lstStyle/>
          <a:p>
            <a:r>
              <a:rPr lang="fi-FI" sz="2000" dirty="0">
                <a:effectLst/>
                <a:latin typeface="Calibri" panose="020F0502020204030204" pitchFamily="34" charset="0"/>
                <a:ea typeface="Calibri" panose="020F0502020204030204" pitchFamily="34" charset="0"/>
              </a:rPr>
              <a:t>Tyypillisiä tietojenkalasteluun liittyviä uhkia sote-kentällä on mahd. liitetiedostot ja linkit, jotka sähköpostiin liitettyinä saatetaan klikata auki kaiken kiireen ja ns. sähköpostiruuhkankin vuoksi.</a:t>
            </a:r>
          </a:p>
          <a:p>
            <a:r>
              <a:rPr lang="fi-FI" sz="2000" dirty="0">
                <a:effectLst/>
                <a:latin typeface="Calibri" panose="020F0502020204030204" pitchFamily="34" charset="0"/>
                <a:ea typeface="Calibri" panose="020F0502020204030204" pitchFamily="34" charset="0"/>
              </a:rPr>
              <a:t>Herkästi saattaa sattua inhimillisiä virheitä siis, kun on työkuormaa, kiirettä, melua eikä esim. IT-ohjeistuksia ehkä ehditä lukea tai niihin perehtyä.</a:t>
            </a:r>
            <a:endParaRPr lang="fi-FI" sz="1400" dirty="0"/>
          </a:p>
        </p:txBody>
      </p:sp>
    </p:spTree>
    <p:extLst>
      <p:ext uri="{BB962C8B-B14F-4D97-AF65-F5344CB8AC3E}">
        <p14:creationId xmlns:p14="http://schemas.microsoft.com/office/powerpoint/2010/main" val="398676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74CD4-97A1-440F-F2AF-EB7A79D204CB}"/>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A0857D5-F3D2-1914-0200-A2861275FB03}"/>
              </a:ext>
            </a:extLst>
          </p:cNvPr>
          <p:cNvSpPr>
            <a:spLocks noGrp="1"/>
          </p:cNvSpPr>
          <p:nvPr>
            <p:ph type="title"/>
          </p:nvPr>
        </p:nvSpPr>
        <p:spPr>
          <a:xfrm>
            <a:off x="772065" y="906356"/>
            <a:ext cx="10511286" cy="818927"/>
          </a:xfrm>
        </p:spPr>
        <p:txBody>
          <a:bodyPr>
            <a:normAutofit/>
          </a:bodyPr>
          <a:lstStyle/>
          <a:p>
            <a:r>
              <a:rPr lang="fi-FI" sz="5000" dirty="0"/>
              <a:t>Huijaukset</a:t>
            </a:r>
          </a:p>
        </p:txBody>
      </p:sp>
      <p:sp>
        <p:nvSpPr>
          <p:cNvPr id="9" name="Date Placeholder 2">
            <a:extLst>
              <a:ext uri="{FF2B5EF4-FFF2-40B4-BE49-F238E27FC236}">
                <a16:creationId xmlns:a16="http://schemas.microsoft.com/office/drawing/2014/main" id="{ED0155B5-327D-7C24-F2F7-B19EA051E5AB}"/>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C6082C5-AF28-8475-3E4C-0BF09DA69C13}"/>
              </a:ext>
            </a:extLst>
          </p:cNvPr>
          <p:cNvSpPr>
            <a:spLocks noGrp="1"/>
          </p:cNvSpPr>
          <p:nvPr>
            <p:ph type="subTitle" idx="1"/>
          </p:nvPr>
        </p:nvSpPr>
        <p:spPr>
          <a:xfrm>
            <a:off x="772065" y="1738262"/>
            <a:ext cx="10511286" cy="648072"/>
          </a:xfrm>
        </p:spPr>
        <p:txBody>
          <a:bodyPr/>
          <a:lstStyle/>
          <a:p>
            <a:r>
              <a:rPr lang="en-US" dirty="0" err="1"/>
              <a:t>Pohdintaa</a:t>
            </a:r>
            <a:endParaRPr lang="en-US" dirty="0"/>
          </a:p>
        </p:txBody>
      </p:sp>
      <p:sp>
        <p:nvSpPr>
          <p:cNvPr id="4" name="Tekstin paikkamerkki 3">
            <a:extLst>
              <a:ext uri="{FF2B5EF4-FFF2-40B4-BE49-F238E27FC236}">
                <a16:creationId xmlns:a16="http://schemas.microsoft.com/office/drawing/2014/main" id="{99488B27-6FC4-319D-10B0-469600293F33}"/>
              </a:ext>
            </a:extLst>
          </p:cNvPr>
          <p:cNvSpPr>
            <a:spLocks noGrp="1"/>
          </p:cNvSpPr>
          <p:nvPr>
            <p:ph type="body" idx="12"/>
          </p:nvPr>
        </p:nvSpPr>
        <p:spPr>
          <a:xfrm>
            <a:off x="768550" y="2615213"/>
            <a:ext cx="10514802" cy="2803128"/>
          </a:xfrm>
        </p:spPr>
        <p:txBody>
          <a:bodyPr lIns="91440" tIns="45720" rIns="91440" bIns="45720" anchor="t">
            <a:noAutofit/>
          </a:bodyPr>
          <a:lstStyle/>
          <a:p>
            <a:r>
              <a:rPr lang="fi-FI" sz="1600" dirty="0"/>
              <a:t>Milloin viimeksi olet vastaanottanut epäilyttäviä sähköposteja?</a:t>
            </a:r>
            <a:endParaRPr lang="fi-FI" sz="1600" dirty="0">
              <a:ea typeface="Calibri"/>
              <a:cs typeface="Calibri"/>
            </a:endParaRPr>
          </a:p>
          <a:p>
            <a:pPr lvl="1"/>
            <a:r>
              <a:rPr lang="fi-FI" sz="1600" dirty="0"/>
              <a:t>Oliko kyseessä linkki, liitetiedosto vai jokin muu taktiikka?</a:t>
            </a:r>
            <a:endParaRPr lang="fi-FI" sz="1600" dirty="0">
              <a:ea typeface="Calibri"/>
              <a:cs typeface="Calibri"/>
            </a:endParaRPr>
          </a:p>
          <a:p>
            <a:r>
              <a:rPr lang="fi-FI" sz="1600" dirty="0"/>
              <a:t>Oletko käyttänyt työ- tai opiskelutehtäviin generatiivista tekoälyä?</a:t>
            </a:r>
            <a:endParaRPr lang="fi-FI" sz="1600" dirty="0">
              <a:ea typeface="Calibri"/>
              <a:cs typeface="Calibri"/>
            </a:endParaRPr>
          </a:p>
          <a:p>
            <a:pPr lvl="1"/>
            <a:r>
              <a:rPr lang="fi-FI" sz="1600" dirty="0"/>
              <a:t>Oletko huomioinut tietosuojan?</a:t>
            </a:r>
            <a:endParaRPr lang="fi-FI" sz="1600" dirty="0">
              <a:ea typeface="Calibri"/>
              <a:cs typeface="Calibri"/>
            </a:endParaRPr>
          </a:p>
          <a:p>
            <a:pPr lvl="1"/>
            <a:r>
              <a:rPr lang="fi-FI" sz="1600" dirty="0"/>
              <a:t>Oletko huomannut virheitä vastauksissa?</a:t>
            </a:r>
            <a:endParaRPr lang="fi-FI" sz="1600" dirty="0">
              <a:ea typeface="Calibri"/>
              <a:cs typeface="Calibri"/>
            </a:endParaRPr>
          </a:p>
          <a:p>
            <a:r>
              <a:rPr lang="fi-FI" sz="1600" dirty="0"/>
              <a:t>Miksi tietojenkalastelut ja huijaukset ovat niin yleisiä?</a:t>
            </a:r>
            <a:endParaRPr lang="fi-FI" sz="1600" dirty="0">
              <a:ea typeface="Calibri"/>
              <a:cs typeface="Calibri"/>
            </a:endParaRPr>
          </a:p>
          <a:p>
            <a:endParaRPr lang="fi-FI" sz="1600" dirty="0">
              <a:ea typeface="Calibri"/>
              <a:cs typeface="Calibri"/>
            </a:endParaRPr>
          </a:p>
          <a:p>
            <a:r>
              <a:rPr lang="fi-FI" sz="1600" dirty="0"/>
              <a:t>Linkki aiheesta Samsung kieltää generatiivisen tekoälyn käytön, sisäisen tietovuodon johdosta:</a:t>
            </a:r>
            <a:endParaRPr lang="fi-FI" sz="1600" dirty="0">
              <a:ea typeface="Calibri"/>
              <a:cs typeface="Calibri"/>
            </a:endParaRPr>
          </a:p>
          <a:p>
            <a:pPr lvl="1"/>
            <a:r>
              <a:rPr lang="fi-FI" sz="1600" dirty="0">
                <a:hlinkClick r:id="rId3"/>
              </a:rPr>
              <a:t>https://techcrunch.com/2023/05/02/samsung-bans-use-of-generative-ai-tools-like-chatgpt-after-april-internal-data-leak/</a:t>
            </a:r>
            <a:endParaRPr lang="fi-FI" sz="1600" dirty="0"/>
          </a:p>
          <a:p>
            <a:pPr lvl="1"/>
            <a:endParaRPr lang="fi-FI" sz="1200" dirty="0"/>
          </a:p>
        </p:txBody>
      </p:sp>
    </p:spTree>
    <p:extLst>
      <p:ext uri="{BB962C8B-B14F-4D97-AF65-F5344CB8AC3E}">
        <p14:creationId xmlns:p14="http://schemas.microsoft.com/office/powerpoint/2010/main" val="149120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431F5-5926-3B97-B554-E2A0C10DC47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2B164E8F-4D69-5C5D-6040-B3869C0D3174}"/>
              </a:ext>
            </a:extLst>
          </p:cNvPr>
          <p:cNvSpPr>
            <a:spLocks noGrp="1"/>
          </p:cNvSpPr>
          <p:nvPr>
            <p:ph type="title"/>
          </p:nvPr>
        </p:nvSpPr>
        <p:spPr>
          <a:xfrm>
            <a:off x="772065" y="542416"/>
            <a:ext cx="10511286" cy="818927"/>
          </a:xfrm>
        </p:spPr>
        <p:txBody>
          <a:bodyPr>
            <a:normAutofit/>
          </a:bodyPr>
          <a:lstStyle/>
          <a:p>
            <a:r>
              <a:rPr lang="fi-FI" sz="5000" dirty="0"/>
              <a:t>Tekoälystä avuksi</a:t>
            </a:r>
          </a:p>
        </p:txBody>
      </p:sp>
      <p:sp>
        <p:nvSpPr>
          <p:cNvPr id="9" name="Date Placeholder 2">
            <a:extLst>
              <a:ext uri="{FF2B5EF4-FFF2-40B4-BE49-F238E27FC236}">
                <a16:creationId xmlns:a16="http://schemas.microsoft.com/office/drawing/2014/main" id="{34CC5444-145C-F666-40ED-27100E768840}"/>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A8D029E7-2F60-465B-0037-847102E372B3}"/>
              </a:ext>
            </a:extLst>
          </p:cNvPr>
          <p:cNvSpPr>
            <a:spLocks noGrp="1"/>
          </p:cNvSpPr>
          <p:nvPr>
            <p:ph type="subTitle" idx="1"/>
          </p:nvPr>
        </p:nvSpPr>
        <p:spPr>
          <a:xfrm>
            <a:off x="772065" y="1399595"/>
            <a:ext cx="10511286" cy="648072"/>
          </a:xfrm>
        </p:spPr>
        <p:txBody>
          <a:bodyPr>
            <a:normAutofit/>
          </a:bodyPr>
          <a:lstStyle/>
          <a:p>
            <a:r>
              <a:rPr lang="en-US" dirty="0" err="1"/>
              <a:t>Lääkärilehden</a:t>
            </a:r>
            <a:r>
              <a:rPr lang="en-US" dirty="0"/>
              <a:t> </a:t>
            </a:r>
            <a:r>
              <a:rPr lang="en-US" dirty="0" err="1"/>
              <a:t>artikkeli</a:t>
            </a:r>
            <a:r>
              <a:rPr lang="en-US" dirty="0"/>
              <a:t> “</a:t>
            </a:r>
            <a:r>
              <a:rPr lang="fi-FI" sz="3200" dirty="0"/>
              <a:t>Tekoäly kirjaa, lääkäri hoitaa</a:t>
            </a:r>
            <a:r>
              <a:rPr lang="en-US" dirty="0"/>
              <a:t>“</a:t>
            </a:r>
          </a:p>
        </p:txBody>
      </p:sp>
      <p:sp>
        <p:nvSpPr>
          <p:cNvPr id="4" name="Tekstin paikkamerkki 3">
            <a:extLst>
              <a:ext uri="{FF2B5EF4-FFF2-40B4-BE49-F238E27FC236}">
                <a16:creationId xmlns:a16="http://schemas.microsoft.com/office/drawing/2014/main" id="{E022DE9C-E807-07E0-57B4-3E2053D3FE0C}"/>
              </a:ext>
            </a:extLst>
          </p:cNvPr>
          <p:cNvSpPr>
            <a:spLocks noGrp="1"/>
          </p:cNvSpPr>
          <p:nvPr>
            <p:ph type="body" idx="12"/>
          </p:nvPr>
        </p:nvSpPr>
        <p:spPr>
          <a:xfrm>
            <a:off x="768550" y="2203975"/>
            <a:ext cx="10514802" cy="3214366"/>
          </a:xfrm>
        </p:spPr>
        <p:txBody>
          <a:bodyPr anchor="t">
            <a:normAutofit/>
          </a:bodyPr>
          <a:lstStyle/>
          <a:p>
            <a:r>
              <a:rPr lang="fi-FI" sz="1600" dirty="0"/>
              <a:t>Artikkeli "Tekoäly kirjaa, lääkäri hoitaa" käsittelee tekoälyn käyttöä lääkärien vastaanotoilla Länsi-Uudellamaalla ja Pohjois-Pohjanmaalla. Tekoälysovellukset, kuten </a:t>
            </a:r>
            <a:r>
              <a:rPr lang="fi-FI" sz="1600" dirty="0" err="1"/>
              <a:t>AIDocLog</a:t>
            </a:r>
            <a:r>
              <a:rPr lang="fi-FI" sz="1600" dirty="0"/>
              <a:t>, hyödyntävät </a:t>
            </a:r>
            <a:r>
              <a:rPr lang="fi-FI" sz="1600" dirty="0" err="1"/>
              <a:t>ChatGPT</a:t>
            </a:r>
            <a:r>
              <a:rPr lang="fi-FI" sz="1600" dirty="0"/>
              <a:t> 4o -kielimallia ja </a:t>
            </a:r>
            <a:r>
              <a:rPr lang="fi-FI" sz="1600" dirty="0" err="1"/>
              <a:t>Azuren</a:t>
            </a:r>
            <a:r>
              <a:rPr lang="fi-FI" sz="1600" dirty="0"/>
              <a:t> puheentunnistusta, jotta lääkärit voivat keskittyä potilaisiin samalla kun tekoäly hoitaa kirjaukset. Sovellukset tekevät äänitteistä tekstimuotoisia transkriptioita ja luonnostelevat kirjaukset, jotka lääkäri lopuksi tarkistaa ja hyväksyy</a:t>
            </a:r>
          </a:p>
          <a:p>
            <a:pPr lvl="1"/>
            <a:r>
              <a:rPr lang="fi-FI" sz="1400" dirty="0"/>
              <a:t>Kyberturvallisuuden näkökulmasta on tärkeää huomioida seuraavat seikat:</a:t>
            </a:r>
          </a:p>
          <a:p>
            <a:pPr lvl="2"/>
            <a:r>
              <a:rPr lang="fi-FI" sz="1200" b="1" dirty="0"/>
              <a:t>Tietosuoja</a:t>
            </a:r>
            <a:r>
              <a:rPr lang="fi-FI" sz="1200" dirty="0"/>
              <a:t>: Asiakastietoja käsitellään paikallisesti hyvinvointialueen verkossa, eikä niitä siirretä ulkopuolisille palvelimille. Tämä vähentää tietovuotojen riskiä</a:t>
            </a:r>
          </a:p>
          <a:p>
            <a:pPr lvl="2"/>
            <a:r>
              <a:rPr lang="fi-FI" sz="1200" b="1" dirty="0"/>
              <a:t>Äänitteiden</a:t>
            </a:r>
            <a:r>
              <a:rPr lang="fi-FI" sz="1200" dirty="0"/>
              <a:t> </a:t>
            </a:r>
            <a:r>
              <a:rPr lang="fi-FI" sz="1200" b="1" dirty="0"/>
              <a:t>käsittely</a:t>
            </a:r>
            <a:r>
              <a:rPr lang="fi-FI" sz="1200" dirty="0"/>
              <a:t>: Äänitteitä ei tallenneta, vaan ne käsitellään reaaliajassa. Tämä minimoi arkaluontoisten tietojen väärinkäytön mahdollisuudet</a:t>
            </a:r>
          </a:p>
          <a:p>
            <a:pPr lvl="2"/>
            <a:r>
              <a:rPr lang="fi-FI" sz="1200" b="1" dirty="0"/>
              <a:t>Kielimallien</a:t>
            </a:r>
            <a:r>
              <a:rPr lang="fi-FI" sz="1200" dirty="0"/>
              <a:t> </a:t>
            </a:r>
            <a:r>
              <a:rPr lang="fi-FI" sz="1200" b="1" dirty="0"/>
              <a:t>koulutus</a:t>
            </a:r>
            <a:r>
              <a:rPr lang="fi-FI" sz="1200" dirty="0"/>
              <a:t>: Tekoälyn käsittelemää asiakastietoa ei käytetä kielimallien kouluttamiseen, mikä suojaa potilaiden yksityisyyttä</a:t>
            </a:r>
          </a:p>
          <a:p>
            <a:r>
              <a:rPr lang="fi-FI" sz="1600" dirty="0"/>
              <a:t>Tekoäly tuo paljon hyviä asioita, mutta asiayhteydessä huijaukset ja kyberturvallisuus koulutusmateriaalina, näkökulma on tämänlainen</a:t>
            </a:r>
          </a:p>
          <a:p>
            <a:pPr lvl="1"/>
            <a:r>
              <a:rPr lang="fi-FI" sz="1400" dirty="0"/>
              <a:t>Muista tekoälyn käytön kriittisyys ja parhaat käytänteet</a:t>
            </a:r>
            <a:endParaRPr lang="fi-FI" sz="1600" dirty="0"/>
          </a:p>
          <a:p>
            <a:endParaRPr lang="fi-FI" sz="1600" dirty="0"/>
          </a:p>
        </p:txBody>
      </p:sp>
      <p:sp>
        <p:nvSpPr>
          <p:cNvPr id="2" name="TextBox 1">
            <a:extLst>
              <a:ext uri="{FF2B5EF4-FFF2-40B4-BE49-F238E27FC236}">
                <a16:creationId xmlns:a16="http://schemas.microsoft.com/office/drawing/2014/main" id="{71EB539A-6074-560D-94FD-1DD72D80F2C7}"/>
              </a:ext>
            </a:extLst>
          </p:cNvPr>
          <p:cNvSpPr txBox="1"/>
          <p:nvPr/>
        </p:nvSpPr>
        <p:spPr>
          <a:xfrm>
            <a:off x="775466" y="5613411"/>
            <a:ext cx="9896559" cy="307777"/>
          </a:xfrm>
          <a:prstGeom prst="rect">
            <a:avLst/>
          </a:prstGeom>
          <a:noFill/>
        </p:spPr>
        <p:txBody>
          <a:bodyPr wrap="square" lIns="91440" tIns="45720" rIns="91440" bIns="45720" rtlCol="0" anchor="t">
            <a:spAutoFit/>
          </a:bodyPr>
          <a:lstStyle/>
          <a:p>
            <a:r>
              <a:rPr lang="en-US" sz="1400" dirty="0"/>
              <a:t>Lähde: </a:t>
            </a:r>
            <a:r>
              <a:rPr lang="fi-FI" sz="1400" dirty="0">
                <a:hlinkClick r:id="rId3"/>
              </a:rPr>
              <a:t>https://www.laakarilehti.fi/terveydenhuolto/tekoaly-kirjaa-laakari-hoitaa/</a:t>
            </a:r>
            <a:r>
              <a:rPr lang="en-US" sz="1400" dirty="0"/>
              <a:t>, </a:t>
            </a:r>
            <a:r>
              <a:rPr lang="en-US" sz="1400" dirty="0" err="1"/>
              <a:t>viitattu</a:t>
            </a:r>
            <a:r>
              <a:rPr lang="en-US" sz="1400" dirty="0"/>
              <a:t> 14.4.2025</a:t>
            </a:r>
            <a:endParaRPr lang="fi-FI" sz="1400" dirty="0"/>
          </a:p>
        </p:txBody>
      </p:sp>
    </p:spTree>
    <p:extLst>
      <p:ext uri="{BB962C8B-B14F-4D97-AF65-F5344CB8AC3E}">
        <p14:creationId xmlns:p14="http://schemas.microsoft.com/office/powerpoint/2010/main" val="89380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3CFCB-E3CB-81DC-4663-23ED84CDE66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3BE16027-2C39-6D95-CAE2-8D5EDBF7158D}"/>
              </a:ext>
            </a:extLst>
          </p:cNvPr>
          <p:cNvSpPr>
            <a:spLocks noGrp="1"/>
          </p:cNvSpPr>
          <p:nvPr>
            <p:ph type="title"/>
          </p:nvPr>
        </p:nvSpPr>
        <p:spPr>
          <a:xfrm>
            <a:off x="877149" y="1097081"/>
            <a:ext cx="7213906"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9D403270-0A82-E1F1-9C10-81C96DD6A823}"/>
              </a:ext>
            </a:extLst>
          </p:cNvPr>
          <p:cNvSpPr>
            <a:spLocks noGrp="1"/>
          </p:cNvSpPr>
          <p:nvPr>
            <p:ph type="subTitle" idx="1"/>
          </p:nvPr>
        </p:nvSpPr>
        <p:spPr>
          <a:xfrm>
            <a:off x="877149" y="2921553"/>
            <a:ext cx="5841152" cy="648072"/>
          </a:xfrm>
        </p:spPr>
        <p:txBody>
          <a:bodyPr>
            <a:normAutofit/>
          </a:bodyPr>
          <a:lstStyle/>
          <a:p>
            <a:r>
              <a:rPr lang="en-US" dirty="0"/>
              <a:t>06B – </a:t>
            </a:r>
            <a:r>
              <a:rPr lang="en-US" dirty="0" err="1"/>
              <a:t>Tiedostoliitteet</a:t>
            </a:r>
            <a:endParaRPr lang="en-US" dirty="0"/>
          </a:p>
        </p:txBody>
      </p:sp>
      <p:sp>
        <p:nvSpPr>
          <p:cNvPr id="15" name="Text Placeholder 3">
            <a:extLst>
              <a:ext uri="{FF2B5EF4-FFF2-40B4-BE49-F238E27FC236}">
                <a16:creationId xmlns:a16="http://schemas.microsoft.com/office/drawing/2014/main" id="{A037E42D-2870-B6DE-7199-F8166592D38C}"/>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84577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4A9B-DD76-68EF-EEA6-AB843CAA4911}"/>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E8C3CB7-10DA-0975-BE5D-E26D6F0BC471}"/>
              </a:ext>
            </a:extLst>
          </p:cNvPr>
          <p:cNvSpPr>
            <a:spLocks noGrp="1"/>
          </p:cNvSpPr>
          <p:nvPr>
            <p:ph type="title"/>
          </p:nvPr>
        </p:nvSpPr>
        <p:spPr>
          <a:xfrm>
            <a:off x="772065" y="906356"/>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39B34818-9E61-533A-43AB-0BF86DF41E00}"/>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A4833C15-C5A2-324A-CE9B-483E673A5A6C}"/>
              </a:ext>
            </a:extLst>
          </p:cNvPr>
          <p:cNvSpPr>
            <a:spLocks noGrp="1"/>
          </p:cNvSpPr>
          <p:nvPr>
            <p:ph type="subTitle" idx="1"/>
          </p:nvPr>
        </p:nvSpPr>
        <p:spPr>
          <a:xfrm>
            <a:off x="772065" y="1738262"/>
            <a:ext cx="10511286" cy="648072"/>
          </a:xfrm>
        </p:spPr>
        <p:txBody>
          <a:bodyPr/>
          <a:lstStyle/>
          <a:p>
            <a:r>
              <a:rPr lang="en-US" dirty="0"/>
              <a:t>Testi</a:t>
            </a:r>
          </a:p>
        </p:txBody>
      </p:sp>
      <p:sp>
        <p:nvSpPr>
          <p:cNvPr id="4" name="Tekstin paikkamerkki 3">
            <a:extLst>
              <a:ext uri="{FF2B5EF4-FFF2-40B4-BE49-F238E27FC236}">
                <a16:creationId xmlns:a16="http://schemas.microsoft.com/office/drawing/2014/main" id="{E65B50DB-2BB2-FE37-C341-E0341EE5D03E}"/>
              </a:ext>
            </a:extLst>
          </p:cNvPr>
          <p:cNvSpPr>
            <a:spLocks noGrp="1"/>
          </p:cNvSpPr>
          <p:nvPr>
            <p:ph type="body" idx="12"/>
          </p:nvPr>
        </p:nvSpPr>
        <p:spPr>
          <a:xfrm>
            <a:off x="768550" y="2615213"/>
            <a:ext cx="10514802" cy="2803128"/>
          </a:xfrm>
        </p:spPr>
        <p:txBody>
          <a:bodyPr anchor="t">
            <a:normAutofit/>
          </a:bodyPr>
          <a:lstStyle/>
          <a:p>
            <a:r>
              <a:rPr lang="fi-FI" sz="1800" dirty="0"/>
              <a:t>Mikä seuraavista on PDF tiedostopäätteen ikoni?</a:t>
            </a:r>
          </a:p>
          <a:p>
            <a:endParaRPr lang="fi-FI" sz="1800" dirty="0"/>
          </a:p>
          <a:p>
            <a:endParaRPr lang="fi-FI" sz="1800" dirty="0"/>
          </a:p>
          <a:p>
            <a:endParaRPr lang="fi-FI" sz="1800" dirty="0"/>
          </a:p>
          <a:p>
            <a:pPr marL="0" indent="0">
              <a:buNone/>
            </a:pPr>
            <a:r>
              <a:rPr lang="fi-FI" sz="1800" dirty="0"/>
              <a:t>   A	     B          	        C	         D</a:t>
            </a:r>
          </a:p>
        </p:txBody>
      </p:sp>
      <p:pic>
        <p:nvPicPr>
          <p:cNvPr id="6" name="Picture 5" descr="A red and white sign with a black text&#10;&#10;AI-generated content may be incorrect.">
            <a:extLst>
              <a:ext uri="{FF2B5EF4-FFF2-40B4-BE49-F238E27FC236}">
                <a16:creationId xmlns:a16="http://schemas.microsoft.com/office/drawing/2014/main" id="{D944DD27-20CA-A5C0-C217-13E67A336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01" y="3168545"/>
            <a:ext cx="665794" cy="818927"/>
          </a:xfrm>
          <a:prstGeom prst="rect">
            <a:avLst/>
          </a:prstGeom>
        </p:spPr>
      </p:pic>
      <p:pic>
        <p:nvPicPr>
          <p:cNvPr id="8" name="Picture 7" descr="A file with a red label&#10;&#10;AI-generated content may be incorrect.">
            <a:extLst>
              <a:ext uri="{FF2B5EF4-FFF2-40B4-BE49-F238E27FC236}">
                <a16:creationId xmlns:a16="http://schemas.microsoft.com/office/drawing/2014/main" id="{999FABBB-7699-64FC-CB50-42578CD480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407" y="3168545"/>
            <a:ext cx="818927" cy="818927"/>
          </a:xfrm>
          <a:prstGeom prst="rect">
            <a:avLst/>
          </a:prstGeom>
        </p:spPr>
      </p:pic>
      <p:pic>
        <p:nvPicPr>
          <p:cNvPr id="12" name="Picture 11" descr="A red and black file with a white text&#10;&#10;AI-generated content may be incorrect.">
            <a:extLst>
              <a:ext uri="{FF2B5EF4-FFF2-40B4-BE49-F238E27FC236}">
                <a16:creationId xmlns:a16="http://schemas.microsoft.com/office/drawing/2014/main" id="{A9F62F44-9BC0-3C41-9EE4-13EC9C5DD9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5846" y="3168545"/>
            <a:ext cx="716561" cy="818927"/>
          </a:xfrm>
          <a:prstGeom prst="rect">
            <a:avLst/>
          </a:prstGeom>
        </p:spPr>
      </p:pic>
      <p:pic>
        <p:nvPicPr>
          <p:cNvPr id="21" name="Picture 20" descr="A red file with white text&#10;&#10;AI-generated content may be incorrect.">
            <a:extLst>
              <a:ext uri="{FF2B5EF4-FFF2-40B4-BE49-F238E27FC236}">
                <a16:creationId xmlns:a16="http://schemas.microsoft.com/office/drawing/2014/main" id="{FC1A3181-0892-C60B-5485-52267E1AEE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365" y="3168545"/>
            <a:ext cx="818927" cy="818927"/>
          </a:xfrm>
          <a:prstGeom prst="rect">
            <a:avLst/>
          </a:prstGeom>
        </p:spPr>
      </p:pic>
    </p:spTree>
    <p:extLst>
      <p:ext uri="{BB962C8B-B14F-4D97-AF65-F5344CB8AC3E}">
        <p14:creationId xmlns:p14="http://schemas.microsoft.com/office/powerpoint/2010/main" val="14054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A9661-346F-6EAD-0007-D09D469A3379}"/>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9B64E22D-BDC1-4AC4-0A45-3E45781DDB54}"/>
              </a:ext>
            </a:extLst>
          </p:cNvPr>
          <p:cNvSpPr>
            <a:spLocks noGrp="1"/>
          </p:cNvSpPr>
          <p:nvPr>
            <p:ph type="title"/>
          </p:nvPr>
        </p:nvSpPr>
        <p:spPr>
          <a:xfrm>
            <a:off x="772065" y="906356"/>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FDE21D0A-5948-9A5F-746A-6120CCC4A0D1}"/>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5606A76A-BC7E-DFF0-4B1D-EED28A936FC2}"/>
              </a:ext>
            </a:extLst>
          </p:cNvPr>
          <p:cNvSpPr>
            <a:spLocks noGrp="1"/>
          </p:cNvSpPr>
          <p:nvPr>
            <p:ph type="subTitle" idx="1"/>
          </p:nvPr>
        </p:nvSpPr>
        <p:spPr>
          <a:xfrm>
            <a:off x="772065" y="1738262"/>
            <a:ext cx="10511286" cy="648072"/>
          </a:xfrm>
        </p:spPr>
        <p:txBody>
          <a:bodyPr/>
          <a:lstStyle/>
          <a:p>
            <a:r>
              <a:rPr lang="en-US" dirty="0"/>
              <a:t>Testi</a:t>
            </a:r>
          </a:p>
        </p:txBody>
      </p:sp>
      <p:sp>
        <p:nvSpPr>
          <p:cNvPr id="4" name="Tekstin paikkamerkki 3">
            <a:extLst>
              <a:ext uri="{FF2B5EF4-FFF2-40B4-BE49-F238E27FC236}">
                <a16:creationId xmlns:a16="http://schemas.microsoft.com/office/drawing/2014/main" id="{730F74F0-86D4-E5F1-197C-9E0191785E6B}"/>
              </a:ext>
            </a:extLst>
          </p:cNvPr>
          <p:cNvSpPr>
            <a:spLocks noGrp="1"/>
          </p:cNvSpPr>
          <p:nvPr>
            <p:ph type="body" idx="12"/>
          </p:nvPr>
        </p:nvSpPr>
        <p:spPr>
          <a:xfrm>
            <a:off x="768550" y="2615213"/>
            <a:ext cx="10514802" cy="2803128"/>
          </a:xfrm>
        </p:spPr>
        <p:txBody>
          <a:bodyPr anchor="t">
            <a:normAutofit/>
          </a:bodyPr>
          <a:lstStyle/>
          <a:p>
            <a:r>
              <a:rPr lang="fi-FI" sz="1800" dirty="0"/>
              <a:t>Mikä seuraavista on PDF tiedostopäätteen ikoni?</a:t>
            </a:r>
          </a:p>
          <a:p>
            <a:endParaRPr lang="fi-FI" sz="1800" dirty="0"/>
          </a:p>
          <a:p>
            <a:endParaRPr lang="fi-FI" sz="1800" dirty="0"/>
          </a:p>
          <a:p>
            <a:endParaRPr lang="fi-FI" sz="1800" dirty="0"/>
          </a:p>
          <a:p>
            <a:pPr marL="0" indent="0">
              <a:buNone/>
            </a:pPr>
            <a:r>
              <a:rPr lang="fi-FI" sz="1800" dirty="0"/>
              <a:t>   A	     B          	        C	         D</a:t>
            </a:r>
          </a:p>
        </p:txBody>
      </p:sp>
      <p:pic>
        <p:nvPicPr>
          <p:cNvPr id="6" name="Picture 5" descr="A red and white sign with a black text&#10;&#10;AI-generated content may be incorrect.">
            <a:extLst>
              <a:ext uri="{FF2B5EF4-FFF2-40B4-BE49-F238E27FC236}">
                <a16:creationId xmlns:a16="http://schemas.microsoft.com/office/drawing/2014/main" id="{C709E493-7B19-16C9-8AA8-94D3F6704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01" y="3168545"/>
            <a:ext cx="665794" cy="818927"/>
          </a:xfrm>
          <a:prstGeom prst="rect">
            <a:avLst/>
          </a:prstGeom>
        </p:spPr>
      </p:pic>
      <p:pic>
        <p:nvPicPr>
          <p:cNvPr id="8" name="Picture 7" descr="A file with a red label&#10;&#10;AI-generated content may be incorrect.">
            <a:extLst>
              <a:ext uri="{FF2B5EF4-FFF2-40B4-BE49-F238E27FC236}">
                <a16:creationId xmlns:a16="http://schemas.microsoft.com/office/drawing/2014/main" id="{672CF00E-A807-FD28-CAA3-0A358EA96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407" y="3168545"/>
            <a:ext cx="818927" cy="818927"/>
          </a:xfrm>
          <a:prstGeom prst="rect">
            <a:avLst/>
          </a:prstGeom>
        </p:spPr>
      </p:pic>
      <p:pic>
        <p:nvPicPr>
          <p:cNvPr id="12" name="Picture 11" descr="A red and black file with a white text&#10;&#10;AI-generated content may be incorrect.">
            <a:extLst>
              <a:ext uri="{FF2B5EF4-FFF2-40B4-BE49-F238E27FC236}">
                <a16:creationId xmlns:a16="http://schemas.microsoft.com/office/drawing/2014/main" id="{D7898471-2CB3-9155-2201-13EFC4AF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5846" y="3168545"/>
            <a:ext cx="716561" cy="818927"/>
          </a:xfrm>
          <a:prstGeom prst="rect">
            <a:avLst/>
          </a:prstGeom>
        </p:spPr>
      </p:pic>
      <p:pic>
        <p:nvPicPr>
          <p:cNvPr id="21" name="Picture 20" descr="A red file with white text&#10;&#10;AI-generated content may be incorrect.">
            <a:extLst>
              <a:ext uri="{FF2B5EF4-FFF2-40B4-BE49-F238E27FC236}">
                <a16:creationId xmlns:a16="http://schemas.microsoft.com/office/drawing/2014/main" id="{A7A59C03-D7FA-ADA9-003E-36B9E9C8DB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365" y="3168545"/>
            <a:ext cx="818927" cy="818927"/>
          </a:xfrm>
          <a:prstGeom prst="rect">
            <a:avLst/>
          </a:prstGeom>
        </p:spPr>
      </p:pic>
      <p:sp>
        <p:nvSpPr>
          <p:cNvPr id="2" name="TextBox 1">
            <a:extLst>
              <a:ext uri="{FF2B5EF4-FFF2-40B4-BE49-F238E27FC236}">
                <a16:creationId xmlns:a16="http://schemas.microsoft.com/office/drawing/2014/main" id="{329AA0E4-B5A0-92C4-B72E-42851D604C3C}"/>
              </a:ext>
            </a:extLst>
          </p:cNvPr>
          <p:cNvSpPr txBox="1"/>
          <p:nvPr/>
        </p:nvSpPr>
        <p:spPr>
          <a:xfrm>
            <a:off x="666750" y="4730750"/>
            <a:ext cx="9156700" cy="646331"/>
          </a:xfrm>
          <a:prstGeom prst="rect">
            <a:avLst/>
          </a:prstGeom>
          <a:noFill/>
        </p:spPr>
        <p:txBody>
          <a:bodyPr wrap="square" rtlCol="0">
            <a:spAutoFit/>
          </a:bodyPr>
          <a:lstStyle/>
          <a:p>
            <a:pPr marL="285750" indent="-285750">
              <a:buFont typeface="Arial" panose="020B0604020202020204" pitchFamily="34" charset="0"/>
              <a:buChar char="•"/>
            </a:pPr>
            <a:r>
              <a:rPr lang="en-GB" dirty="0" err="1"/>
              <a:t>Oikea</a:t>
            </a:r>
            <a:r>
              <a:rPr lang="en-GB" dirty="0"/>
              <a:t> </a:t>
            </a:r>
            <a:r>
              <a:rPr lang="en-GB" dirty="0" err="1"/>
              <a:t>vastaus</a:t>
            </a:r>
            <a:r>
              <a:rPr lang="en-GB" dirty="0"/>
              <a:t> on, </a:t>
            </a:r>
            <a:r>
              <a:rPr lang="en-GB" dirty="0" err="1"/>
              <a:t>että</a:t>
            </a:r>
            <a:r>
              <a:rPr lang="en-GB" dirty="0"/>
              <a:t> </a:t>
            </a:r>
            <a:r>
              <a:rPr lang="en-GB" dirty="0" err="1"/>
              <a:t>riippuu</a:t>
            </a:r>
            <a:r>
              <a:rPr lang="en-GB" dirty="0"/>
              <a:t>. </a:t>
            </a:r>
            <a:r>
              <a:rPr lang="en-GB" dirty="0" err="1"/>
              <a:t>Kaikki</a:t>
            </a:r>
            <a:r>
              <a:rPr lang="en-GB" dirty="0"/>
              <a:t> </a:t>
            </a:r>
            <a:r>
              <a:rPr lang="en-GB" dirty="0" err="1"/>
              <a:t>nämä</a:t>
            </a:r>
            <a:r>
              <a:rPr lang="en-GB" dirty="0"/>
              <a:t> </a:t>
            </a:r>
            <a:r>
              <a:rPr lang="en-GB" dirty="0" err="1"/>
              <a:t>ovat</a:t>
            </a:r>
            <a:r>
              <a:rPr lang="en-GB" dirty="0"/>
              <a:t> </a:t>
            </a:r>
            <a:r>
              <a:rPr lang="en-GB" dirty="0" err="1"/>
              <a:t>oikein</a:t>
            </a:r>
            <a:r>
              <a:rPr lang="en-GB" dirty="0"/>
              <a:t>. </a:t>
            </a:r>
            <a:r>
              <a:rPr lang="en-GB" dirty="0" err="1"/>
              <a:t>Tietokoneelle</a:t>
            </a:r>
            <a:r>
              <a:rPr lang="en-GB" dirty="0"/>
              <a:t> </a:t>
            </a:r>
            <a:r>
              <a:rPr lang="en-GB" dirty="0" err="1"/>
              <a:t>asennettu</a:t>
            </a:r>
            <a:r>
              <a:rPr lang="en-GB" dirty="0"/>
              <a:t> PDF-</a:t>
            </a:r>
            <a:r>
              <a:rPr lang="en-GB" dirty="0" err="1"/>
              <a:t>lukija</a:t>
            </a:r>
            <a:r>
              <a:rPr lang="en-GB" dirty="0"/>
              <a:t> </a:t>
            </a:r>
            <a:r>
              <a:rPr lang="en-GB" dirty="0" err="1"/>
              <a:t>määrittää</a:t>
            </a:r>
            <a:r>
              <a:rPr lang="en-GB" dirty="0"/>
              <a:t> </a:t>
            </a:r>
            <a:r>
              <a:rPr lang="en-GB" dirty="0" err="1"/>
              <a:t>vakio</a:t>
            </a:r>
            <a:r>
              <a:rPr lang="en-GB" dirty="0"/>
              <a:t> </a:t>
            </a:r>
            <a:r>
              <a:rPr lang="en-GB" dirty="0" err="1"/>
              <a:t>ikonin</a:t>
            </a:r>
            <a:r>
              <a:rPr lang="en-GB" dirty="0"/>
              <a:t>.</a:t>
            </a:r>
            <a:endParaRPr lang="en-FI" dirty="0"/>
          </a:p>
        </p:txBody>
      </p:sp>
    </p:spTree>
    <p:extLst>
      <p:ext uri="{BB962C8B-B14F-4D97-AF65-F5344CB8AC3E}">
        <p14:creationId xmlns:p14="http://schemas.microsoft.com/office/powerpoint/2010/main" val="218839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5512-2804-4729-ED2B-F337FEAD33D6}"/>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56EBA7F7-5A06-3EF8-9E4B-E149750CBCA1}"/>
              </a:ext>
            </a:extLst>
          </p:cNvPr>
          <p:cNvSpPr>
            <a:spLocks noGrp="1"/>
          </p:cNvSpPr>
          <p:nvPr>
            <p:ph type="title"/>
          </p:nvPr>
        </p:nvSpPr>
        <p:spPr>
          <a:xfrm>
            <a:off x="772065" y="688642"/>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1285C368-7C14-4BA0-940B-A1BC71FA6628}"/>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1B0C9B5-8E98-32D7-4EB9-14041204703D}"/>
              </a:ext>
            </a:extLst>
          </p:cNvPr>
          <p:cNvSpPr>
            <a:spLocks noGrp="1"/>
          </p:cNvSpPr>
          <p:nvPr>
            <p:ph type="subTitle" idx="1"/>
          </p:nvPr>
        </p:nvSpPr>
        <p:spPr>
          <a:xfrm>
            <a:off x="772065" y="1508452"/>
            <a:ext cx="10511286" cy="648072"/>
          </a:xfrm>
        </p:spPr>
        <p:txBody>
          <a:bodyPr/>
          <a:lstStyle/>
          <a:p>
            <a:r>
              <a:rPr lang="en-US" dirty="0" err="1"/>
              <a:t>Kuvaus</a:t>
            </a:r>
            <a:endParaRPr lang="en-US" dirty="0"/>
          </a:p>
        </p:txBody>
      </p:sp>
      <p:sp>
        <p:nvSpPr>
          <p:cNvPr id="4" name="Tekstin paikkamerkki 3">
            <a:extLst>
              <a:ext uri="{FF2B5EF4-FFF2-40B4-BE49-F238E27FC236}">
                <a16:creationId xmlns:a16="http://schemas.microsoft.com/office/drawing/2014/main" id="{A40C8686-5191-CF8C-3F76-1B5DFB8513D8}"/>
              </a:ext>
            </a:extLst>
          </p:cNvPr>
          <p:cNvSpPr>
            <a:spLocks noGrp="1"/>
          </p:cNvSpPr>
          <p:nvPr>
            <p:ph type="body" idx="12"/>
          </p:nvPr>
        </p:nvSpPr>
        <p:spPr>
          <a:xfrm>
            <a:off x="768550" y="2143499"/>
            <a:ext cx="10514802" cy="2803128"/>
          </a:xfrm>
        </p:spPr>
        <p:txBody>
          <a:bodyPr lIns="91440" tIns="45720" rIns="91440" bIns="45720" anchor="t">
            <a:noAutofit/>
          </a:bodyPr>
          <a:lstStyle/>
          <a:p>
            <a:r>
              <a:rPr lang="fi-FI" sz="1600" dirty="0"/>
              <a:t>Tiedostopääte on tietokoneessa tiedoston nimeen liittyvä mutta siitä pisteellä erotettu, useimmiten kolmikirjaiminen tunnusosa, jonka avulla erityyppiset tiedostot erottuvat toisistaan. </a:t>
            </a:r>
            <a:endParaRPr lang="fi-FI" sz="1600" dirty="0">
              <a:ea typeface="Calibri"/>
              <a:cs typeface="Calibri"/>
            </a:endParaRPr>
          </a:p>
          <a:p>
            <a:pPr lvl="1"/>
            <a:r>
              <a:rPr lang="fi-FI" sz="1600" dirty="0"/>
              <a:t>Esimerkiksi .txt tiedostonimen lopussa osoittaa, että kyseessä on tekstitiedosto, kun taas tiedostopäätteet .png, .</a:t>
            </a:r>
            <a:r>
              <a:rPr lang="fi-FI" sz="1600" err="1"/>
              <a:t>gif</a:t>
            </a:r>
            <a:r>
              <a:rPr lang="fi-FI" sz="1600" dirty="0"/>
              <a:t> ja .jpg viittaavat erityyppisiin kuvatiedostoihin. Usein myös eri ohjelmien omiin tiedostomuotoihin liittyy tunnusmerkillinen tiedostopääte. </a:t>
            </a:r>
            <a:endParaRPr lang="fi-FI" sz="1600" dirty="0">
              <a:ea typeface="Calibri"/>
              <a:cs typeface="Calibri"/>
            </a:endParaRPr>
          </a:p>
          <a:p>
            <a:r>
              <a:rPr lang="fi-FI" sz="1600" dirty="0"/>
              <a:t>Windows käyttöjärjestelmä vaatii tiedostopäätteen, jotta se osaa suorittaa tiedoston tai avata sen oikealla ohjelmalla.</a:t>
            </a:r>
            <a:endParaRPr lang="fi-FI" sz="1600" dirty="0">
              <a:ea typeface="Calibri"/>
              <a:cs typeface="Calibri"/>
            </a:endParaRPr>
          </a:p>
          <a:p>
            <a:r>
              <a:rPr lang="fi-FI" sz="1600" dirty="0"/>
              <a:t>Tunnistatko seuraavat tiedostopäätteet?</a:t>
            </a:r>
            <a:endParaRPr lang="fi-FI" sz="1600" dirty="0">
              <a:ea typeface="Calibri"/>
              <a:cs typeface="Calibri"/>
            </a:endParaRPr>
          </a:p>
          <a:p>
            <a:pPr lvl="1"/>
            <a:r>
              <a:rPr lang="fi-FI" sz="1600" dirty="0"/>
              <a:t>ZIP</a:t>
            </a:r>
            <a:endParaRPr lang="fi-FI" sz="1600" dirty="0">
              <a:ea typeface="Calibri"/>
              <a:cs typeface="Calibri"/>
            </a:endParaRPr>
          </a:p>
          <a:p>
            <a:pPr lvl="1"/>
            <a:r>
              <a:rPr lang="fi-FI" sz="1600" dirty="0"/>
              <a:t>JPG tai JPEG</a:t>
            </a:r>
            <a:endParaRPr lang="fi-FI" sz="1600" dirty="0">
              <a:ea typeface="Calibri"/>
              <a:cs typeface="Calibri"/>
            </a:endParaRPr>
          </a:p>
          <a:p>
            <a:pPr lvl="1"/>
            <a:r>
              <a:rPr lang="fi-FI" sz="1600" dirty="0"/>
              <a:t>GIF</a:t>
            </a:r>
            <a:endParaRPr lang="fi-FI" sz="1600" dirty="0">
              <a:ea typeface="Calibri"/>
              <a:cs typeface="Calibri"/>
            </a:endParaRPr>
          </a:p>
          <a:p>
            <a:pPr lvl="1"/>
            <a:r>
              <a:rPr lang="fi-FI" sz="1600" dirty="0"/>
              <a:t>EXE</a:t>
            </a:r>
            <a:endParaRPr lang="fi-FI" sz="1600" dirty="0">
              <a:ea typeface="Calibri"/>
              <a:cs typeface="Calibri"/>
            </a:endParaRPr>
          </a:p>
          <a:p>
            <a:pPr lvl="1"/>
            <a:r>
              <a:rPr lang="fi-FI" sz="1600" dirty="0"/>
              <a:t>PDF</a:t>
            </a:r>
            <a:endParaRPr lang="fi-FI" sz="1600" dirty="0">
              <a:ea typeface="Calibri"/>
              <a:cs typeface="Calibri"/>
            </a:endParaRPr>
          </a:p>
          <a:p>
            <a:pPr lvl="1"/>
            <a:r>
              <a:rPr lang="fi-FI" sz="1600" dirty="0"/>
              <a:t>DOC tai DOCX</a:t>
            </a:r>
            <a:endParaRPr lang="fi-FI" sz="1600" dirty="0">
              <a:ea typeface="Calibri"/>
              <a:cs typeface="Calibri"/>
            </a:endParaRPr>
          </a:p>
          <a:p>
            <a:pPr lvl="1"/>
            <a:r>
              <a:rPr lang="fi-FI" sz="1600" dirty="0"/>
              <a:t>MP4</a:t>
            </a:r>
            <a:endParaRPr lang="fi-FI" sz="1600" dirty="0">
              <a:ea typeface="Calibri"/>
              <a:cs typeface="Calibri"/>
            </a:endParaRPr>
          </a:p>
        </p:txBody>
      </p:sp>
      <p:sp>
        <p:nvSpPr>
          <p:cNvPr id="5" name="TextBox 4">
            <a:extLst>
              <a:ext uri="{FF2B5EF4-FFF2-40B4-BE49-F238E27FC236}">
                <a16:creationId xmlns:a16="http://schemas.microsoft.com/office/drawing/2014/main" id="{0EDCEF56-7F35-7734-105A-FA8EC5AAA26C}"/>
              </a:ext>
            </a:extLst>
          </p:cNvPr>
          <p:cNvSpPr txBox="1"/>
          <p:nvPr/>
        </p:nvSpPr>
        <p:spPr>
          <a:xfrm>
            <a:off x="2280331" y="5963280"/>
            <a:ext cx="9576770" cy="523220"/>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https://fi.wikipedia.org/wiki/Tiedostomuoto</a:t>
            </a:r>
            <a:r>
              <a:rPr lang="en-US" sz="1400" dirty="0"/>
              <a:t>, </a:t>
            </a:r>
            <a:r>
              <a:rPr lang="en-US" sz="1400" dirty="0" err="1"/>
              <a:t>viitattu</a:t>
            </a:r>
            <a:r>
              <a:rPr lang="en-US" sz="1400" dirty="0"/>
              <a:t> 20.12.2024</a:t>
            </a:r>
            <a:endParaRPr lang="en-US" sz="1400" dirty="0">
              <a:ea typeface="Calibri"/>
              <a:cs typeface="Calibri"/>
            </a:endParaRPr>
          </a:p>
          <a:p>
            <a:r>
              <a:rPr lang="en-US" sz="1400" dirty="0"/>
              <a:t>Lähde: </a:t>
            </a:r>
            <a:r>
              <a:rPr lang="en-US" sz="1400" dirty="0">
                <a:hlinkClick r:id="rId4"/>
              </a:rPr>
              <a:t>https://fi.wikipedia.org/wiki/Tiedostop%C3%A4%C3%A4te</a:t>
            </a:r>
            <a:r>
              <a:rPr lang="en-US" sz="1400" dirty="0"/>
              <a:t>, </a:t>
            </a:r>
            <a:r>
              <a:rPr lang="en-US" sz="1400" dirty="0" err="1"/>
              <a:t>viitattu</a:t>
            </a:r>
            <a:r>
              <a:rPr lang="en-US" sz="1400" dirty="0"/>
              <a:t> 20.12.2024</a:t>
            </a:r>
            <a:endParaRPr lang="en-FI" sz="1400" dirty="0"/>
          </a:p>
        </p:txBody>
      </p:sp>
    </p:spTree>
    <p:extLst>
      <p:ext uri="{BB962C8B-B14F-4D97-AF65-F5344CB8AC3E}">
        <p14:creationId xmlns:p14="http://schemas.microsoft.com/office/powerpoint/2010/main" val="165537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94FD-8FB9-26C0-F6B4-DCE13D1575F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19FB9CA-84EA-11FA-25A4-94FB2933A105}"/>
              </a:ext>
            </a:extLst>
          </p:cNvPr>
          <p:cNvSpPr>
            <a:spLocks noGrp="1"/>
          </p:cNvSpPr>
          <p:nvPr>
            <p:ph type="title"/>
          </p:nvPr>
        </p:nvSpPr>
        <p:spPr>
          <a:xfrm>
            <a:off x="663208" y="458832"/>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C9D182B9-9238-1461-B7E8-C92BF800660F}"/>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BBDCA3D7-2CEE-0E31-899B-785965A43184}"/>
              </a:ext>
            </a:extLst>
          </p:cNvPr>
          <p:cNvSpPr>
            <a:spLocks noGrp="1"/>
          </p:cNvSpPr>
          <p:nvPr>
            <p:ph type="subTitle" idx="1"/>
          </p:nvPr>
        </p:nvSpPr>
        <p:spPr>
          <a:xfrm>
            <a:off x="663208" y="1278643"/>
            <a:ext cx="10511286" cy="648072"/>
          </a:xfrm>
        </p:spPr>
        <p:txBody>
          <a:bodyPr/>
          <a:lstStyle/>
          <a:p>
            <a:r>
              <a:rPr lang="en-US" dirty="0" err="1"/>
              <a:t>Yleisimmät</a:t>
            </a:r>
            <a:r>
              <a:rPr lang="en-US" dirty="0"/>
              <a:t> </a:t>
            </a:r>
            <a:r>
              <a:rPr lang="en-US" dirty="0" err="1"/>
              <a:t>tietojenkalasteluun</a:t>
            </a:r>
            <a:r>
              <a:rPr lang="en-US" dirty="0"/>
              <a:t> </a:t>
            </a:r>
            <a:r>
              <a:rPr lang="en-US" dirty="0" err="1"/>
              <a:t>liittyvät</a:t>
            </a:r>
            <a:r>
              <a:rPr lang="en-US" dirty="0"/>
              <a:t> </a:t>
            </a:r>
            <a:r>
              <a:rPr lang="en-US" dirty="0" err="1"/>
              <a:t>tiedostomuodot</a:t>
            </a:r>
            <a:endParaRPr lang="en-US" dirty="0"/>
          </a:p>
        </p:txBody>
      </p:sp>
      <p:sp>
        <p:nvSpPr>
          <p:cNvPr id="4" name="Tekstin paikkamerkki 3">
            <a:extLst>
              <a:ext uri="{FF2B5EF4-FFF2-40B4-BE49-F238E27FC236}">
                <a16:creationId xmlns:a16="http://schemas.microsoft.com/office/drawing/2014/main" id="{43034713-C118-894D-E8FD-56A7A1031BFB}"/>
              </a:ext>
            </a:extLst>
          </p:cNvPr>
          <p:cNvSpPr>
            <a:spLocks noGrp="1"/>
          </p:cNvSpPr>
          <p:nvPr>
            <p:ph type="body" idx="12"/>
          </p:nvPr>
        </p:nvSpPr>
        <p:spPr>
          <a:xfrm>
            <a:off x="659693" y="2022546"/>
            <a:ext cx="10514802" cy="2803128"/>
          </a:xfrm>
        </p:spPr>
        <p:txBody>
          <a:bodyPr lIns="91440" tIns="45720" rIns="91440" bIns="45720" anchor="t">
            <a:noAutofit/>
          </a:bodyPr>
          <a:lstStyle/>
          <a:p>
            <a:pPr marL="0" indent="0">
              <a:buNone/>
            </a:pPr>
            <a:r>
              <a:rPr lang="fi-FI" sz="1400" dirty="0"/>
              <a:t>1. ZIP, 7z ja RAR arkistointitiedostot</a:t>
            </a:r>
            <a:endParaRPr lang="fi-FI" sz="1400" dirty="0">
              <a:ea typeface="Calibri"/>
              <a:cs typeface="Calibri"/>
            </a:endParaRPr>
          </a:p>
          <a:p>
            <a:pPr lvl="1"/>
            <a:r>
              <a:rPr lang="fi-FI" sz="1400" dirty="0"/>
              <a:t>Nämä tiedostot sisältävät tiedostoja sisällänsä ja näihin voi asettaa salasanan. Mikäli arkistolla on salasana, silloin esimerkiksi sähköpostin automaattinen haittaohjelma tutka ei pääse tutkimaan sisältöä. Erityisesti salasanalla salattuihin arkistointitiedostoihin tulee varautua erityisen kriittisesti tästä syystä. Monet uhkatoimijat käyttävät näitä vaikkapa houkuttelevalla nimellä varustettuna haittaohjelmien levitykseen, esimerkkinä </a:t>
            </a:r>
            <a:r>
              <a:rPr lang="fi-FI" sz="1400" b="1" dirty="0"/>
              <a:t>Love_You0891.zip </a:t>
            </a:r>
            <a:r>
              <a:rPr lang="fi-FI" sz="1400" dirty="0"/>
              <a:t>tai </a:t>
            </a:r>
            <a:r>
              <a:rPr lang="fi-FI" sz="1400" b="1" dirty="0"/>
              <a:t>Loveletter.zip</a:t>
            </a:r>
            <a:endParaRPr lang="fi-FI" sz="1400" b="1" dirty="0">
              <a:ea typeface="Calibri"/>
              <a:cs typeface="Calibri"/>
            </a:endParaRPr>
          </a:p>
          <a:p>
            <a:pPr marL="0" indent="0">
              <a:buNone/>
            </a:pPr>
            <a:r>
              <a:rPr lang="fi-FI" sz="1400" dirty="0"/>
              <a:t>2. Microsoft Office tiedostot</a:t>
            </a:r>
            <a:endParaRPr lang="fi-FI" sz="1400" dirty="0">
              <a:ea typeface="Calibri"/>
              <a:cs typeface="Calibri"/>
            </a:endParaRPr>
          </a:p>
          <a:p>
            <a:pPr lvl="1"/>
            <a:r>
              <a:rPr lang="fi-FI" sz="1400" dirty="0"/>
              <a:t>Erityisesti </a:t>
            </a:r>
            <a:r>
              <a:rPr lang="fi-FI" sz="1400" dirty="0" err="1"/>
              <a:t>MSWord</a:t>
            </a:r>
            <a:r>
              <a:rPr lang="fi-FI" sz="1400" dirty="0"/>
              <a:t> dokumentit (DOC, DOCX, </a:t>
            </a:r>
            <a:r>
              <a:rPr lang="fi-FI" sz="1400" b="1" dirty="0"/>
              <a:t>DOCM</a:t>
            </a:r>
            <a:r>
              <a:rPr lang="fi-FI" sz="1400" dirty="0"/>
              <a:t>), ja </a:t>
            </a:r>
            <a:r>
              <a:rPr lang="fi-FI" sz="1400" dirty="0" err="1"/>
              <a:t>MSExcel</a:t>
            </a:r>
            <a:r>
              <a:rPr lang="fi-FI" sz="1400" dirty="0"/>
              <a:t> laskentataulukot (XLS, XLSX, </a:t>
            </a:r>
            <a:r>
              <a:rPr lang="fi-FI" sz="1400" b="1" dirty="0"/>
              <a:t>XLSM</a:t>
            </a:r>
            <a:r>
              <a:rPr lang="fi-FI" sz="1400" dirty="0"/>
              <a:t>), ja muut Microsoft Office tiedostot ovat suosittuja, sillä näitä ohjelmistoja käytetään monissa töissä päivittäin. Mikäli tiedostopääte on tuo </a:t>
            </a:r>
            <a:r>
              <a:rPr lang="fi-FI" sz="1400" b="1" dirty="0"/>
              <a:t>M</a:t>
            </a:r>
            <a:r>
              <a:rPr lang="fi-FI" sz="1400" dirty="0"/>
              <a:t> </a:t>
            </a:r>
            <a:r>
              <a:rPr lang="fi-FI" sz="1400" dirty="0" err="1"/>
              <a:t>päättyinen</a:t>
            </a:r>
            <a:r>
              <a:rPr lang="fi-FI" sz="1400" dirty="0"/>
              <a:t> tai sisältää </a:t>
            </a:r>
            <a:r>
              <a:rPr lang="fi-FI" sz="1400" b="1" dirty="0"/>
              <a:t>M</a:t>
            </a:r>
            <a:r>
              <a:rPr lang="fi-FI" sz="1400" dirty="0"/>
              <a:t> kirjaimen, usein kyseessä on tiedosto, joka sisältää ”makroja”. Makro on pala koodia, joka voi teoriassa suorittaa mitä vain. Makroja käytetään myös rehellisiin toimenpiteisiin suorittaman monenlaista automaatiota, eteenkin Excel taulukoissa se on tyypillistä, mutta varmista että luotat lähettäjään, jos vastaanotat </a:t>
            </a:r>
            <a:r>
              <a:rPr lang="fi-FI" sz="1400" dirty="0" err="1"/>
              <a:t>makrotetun</a:t>
            </a:r>
            <a:r>
              <a:rPr lang="fi-FI" sz="1400" dirty="0"/>
              <a:t> tiedoston, makro voi esimerkiksi ladata ja asentaa haittaohjelman taustalla. Nämä ovat monesti naamioitu vaikkapa sopimuksiksi, verotiedotteiksi tai kiireellisiksi viesteiksi ylemmältä johdolta.</a:t>
            </a:r>
            <a:endParaRPr lang="fi-FI" sz="1400" dirty="0">
              <a:ea typeface="Calibri"/>
              <a:cs typeface="Calibri"/>
            </a:endParaRPr>
          </a:p>
          <a:p>
            <a:pPr marL="0" indent="0">
              <a:buNone/>
            </a:pPr>
            <a:r>
              <a:rPr lang="fi-FI" sz="1400" dirty="0"/>
              <a:t>3. PDF tiedostot</a:t>
            </a:r>
            <a:endParaRPr lang="fi-FI" sz="1400" dirty="0">
              <a:ea typeface="Calibri"/>
              <a:cs typeface="Calibri"/>
            </a:endParaRPr>
          </a:p>
          <a:p>
            <a:pPr lvl="1"/>
            <a:r>
              <a:rPr lang="fi-FI" sz="1400" dirty="0"/>
              <a:t>Moni tuntee Microsoft Office tiedostojen vaaroista, mutta saattavat olla tietämättömämpiä PDF tiedostoista, jolla voidaan myöskin luoda ja ajaa ajettavaa koodia. Monet rikolliset myöskin piilottavat dokumentteihin tiedostojenkalastelulinkkejä joissa pyritään saamaan luottokorttitiedot ”turvalliselle” sivulle kirjautumalla.</a:t>
            </a:r>
            <a:endParaRPr lang="fi-FI" sz="1400" dirty="0">
              <a:ea typeface="Calibri"/>
              <a:cs typeface="Calibri"/>
            </a:endParaRPr>
          </a:p>
        </p:txBody>
      </p:sp>
      <p:sp>
        <p:nvSpPr>
          <p:cNvPr id="2" name="TextBox 1">
            <a:extLst>
              <a:ext uri="{FF2B5EF4-FFF2-40B4-BE49-F238E27FC236}">
                <a16:creationId xmlns:a16="http://schemas.microsoft.com/office/drawing/2014/main" id="{076C2034-2F76-6A03-612E-6B2B1F144530}"/>
              </a:ext>
            </a:extLst>
          </p:cNvPr>
          <p:cNvSpPr txBox="1"/>
          <p:nvPr/>
        </p:nvSpPr>
        <p:spPr>
          <a:xfrm>
            <a:off x="1553896" y="5984816"/>
            <a:ext cx="10100281"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https://www.kaspersky.com/blog/top4-dangerous-attachments-2019/27147/</a:t>
            </a:r>
            <a:r>
              <a:rPr lang="en-US" sz="1400" dirty="0"/>
              <a:t>, </a:t>
            </a:r>
            <a:r>
              <a:rPr lang="en-US" sz="1400" err="1"/>
              <a:t>viitattu</a:t>
            </a:r>
            <a:r>
              <a:rPr lang="en-US" sz="1400" dirty="0"/>
              <a:t> 20.12.2024</a:t>
            </a:r>
            <a:endParaRPr lang="en-FI" sz="1400" dirty="0"/>
          </a:p>
        </p:txBody>
      </p:sp>
    </p:spTree>
    <p:extLst>
      <p:ext uri="{BB962C8B-B14F-4D97-AF65-F5344CB8AC3E}">
        <p14:creationId xmlns:p14="http://schemas.microsoft.com/office/powerpoint/2010/main" val="40868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1EA5-5278-5C88-662A-53994BA8AA65}"/>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D624F99D-10F6-0A0A-A8D6-1132C9174DA2}"/>
              </a:ext>
            </a:extLst>
          </p:cNvPr>
          <p:cNvSpPr>
            <a:spLocks noGrp="1"/>
          </p:cNvSpPr>
          <p:nvPr>
            <p:ph type="title"/>
          </p:nvPr>
        </p:nvSpPr>
        <p:spPr>
          <a:xfrm>
            <a:off x="772065" y="906356"/>
            <a:ext cx="10511286" cy="818927"/>
          </a:xfrm>
        </p:spPr>
        <p:txBody>
          <a:bodyPr>
            <a:normAutofit/>
          </a:bodyPr>
          <a:lstStyle/>
          <a:p>
            <a:r>
              <a:rPr lang="fi-FI" sz="5000" dirty="0"/>
              <a:t>Terminologia</a:t>
            </a:r>
          </a:p>
        </p:txBody>
      </p:sp>
      <p:sp>
        <p:nvSpPr>
          <p:cNvPr id="9" name="Date Placeholder 2">
            <a:extLst>
              <a:ext uri="{FF2B5EF4-FFF2-40B4-BE49-F238E27FC236}">
                <a16:creationId xmlns:a16="http://schemas.microsoft.com/office/drawing/2014/main" id="{9F573C09-D39F-186F-A729-187F7E4509C6}"/>
              </a:ext>
            </a:extLst>
          </p:cNvPr>
          <p:cNvSpPr>
            <a:spLocks noGrp="1"/>
          </p:cNvSpPr>
          <p:nvPr>
            <p:ph type="dt" sz="half" idx="10"/>
          </p:nvPr>
        </p:nvSpPr>
        <p:spPr>
          <a:xfrm>
            <a:off x="766101" y="5926762"/>
            <a:ext cx="1453952" cy="404664"/>
          </a:xfrm>
        </p:spPr>
        <p:txBody>
          <a:bodyPr/>
          <a:lstStyle/>
          <a:p>
            <a:endParaRPr lang="fi-FI"/>
          </a:p>
        </p:txBody>
      </p:sp>
      <p:sp>
        <p:nvSpPr>
          <p:cNvPr id="4" name="Tekstin paikkamerkki 3">
            <a:extLst>
              <a:ext uri="{FF2B5EF4-FFF2-40B4-BE49-F238E27FC236}">
                <a16:creationId xmlns:a16="http://schemas.microsoft.com/office/drawing/2014/main" id="{7B1952FD-2E4E-CE78-0698-CDCE254EC333}"/>
              </a:ext>
            </a:extLst>
          </p:cNvPr>
          <p:cNvSpPr>
            <a:spLocks noGrp="1"/>
          </p:cNvSpPr>
          <p:nvPr>
            <p:ph type="body" idx="12"/>
          </p:nvPr>
        </p:nvSpPr>
        <p:spPr>
          <a:xfrm>
            <a:off x="768550" y="2615213"/>
            <a:ext cx="10514802" cy="2803128"/>
          </a:xfrm>
        </p:spPr>
        <p:txBody>
          <a:bodyPr anchor="t">
            <a:normAutofit/>
          </a:bodyPr>
          <a:lstStyle/>
          <a:p>
            <a:r>
              <a:rPr lang="fi-FI" sz="1600" dirty="0"/>
              <a:t>Huijaus / Huijausviesti (</a:t>
            </a:r>
            <a:r>
              <a:rPr lang="fi-FI" sz="1600" dirty="0" err="1"/>
              <a:t>Hoax</a:t>
            </a:r>
            <a:r>
              <a:rPr lang="fi-FI" sz="1600" dirty="0"/>
              <a:t>)</a:t>
            </a:r>
          </a:p>
          <a:p>
            <a:r>
              <a:rPr lang="fi-FI" sz="1600" dirty="0"/>
              <a:t>Tietojenkalastelu (</a:t>
            </a:r>
            <a:r>
              <a:rPr lang="fi-FI" sz="1600" dirty="0" err="1"/>
              <a:t>Phishing</a:t>
            </a:r>
            <a:r>
              <a:rPr lang="fi-FI" sz="1600" dirty="0"/>
              <a:t>)</a:t>
            </a:r>
          </a:p>
          <a:p>
            <a:r>
              <a:rPr lang="fi-FI" sz="1600" dirty="0"/>
              <a:t>Tekoäly (</a:t>
            </a:r>
            <a:r>
              <a:rPr lang="fi-FI" sz="1600" dirty="0" err="1"/>
              <a:t>Artifical</a:t>
            </a:r>
            <a:r>
              <a:rPr lang="fi-FI" sz="1600" dirty="0"/>
              <a:t> </a:t>
            </a:r>
            <a:r>
              <a:rPr lang="fi-FI" sz="1600" dirty="0" err="1"/>
              <a:t>Intelligence</a:t>
            </a:r>
            <a:r>
              <a:rPr lang="fi-FI" sz="1600" dirty="0"/>
              <a:t> (AI))</a:t>
            </a:r>
          </a:p>
          <a:p>
            <a:r>
              <a:rPr lang="fi-FI" sz="1600" dirty="0"/>
              <a:t>Syväväärennös (</a:t>
            </a:r>
            <a:r>
              <a:rPr lang="fi-FI" sz="1600" dirty="0" err="1"/>
              <a:t>Deepfake</a:t>
            </a:r>
            <a:r>
              <a:rPr lang="fi-FI" sz="1600" dirty="0"/>
              <a:t>)</a:t>
            </a:r>
          </a:p>
          <a:p>
            <a:r>
              <a:rPr lang="fi-FI" sz="1600" dirty="0"/>
              <a:t>Hakkeri (</a:t>
            </a:r>
            <a:r>
              <a:rPr lang="fi-FI" sz="1600" dirty="0" err="1"/>
              <a:t>Hacker</a:t>
            </a:r>
            <a:r>
              <a:rPr lang="fi-FI" sz="1600" dirty="0"/>
              <a:t>)</a:t>
            </a:r>
          </a:p>
          <a:p>
            <a:r>
              <a:rPr lang="fi-FI" sz="1600" dirty="0"/>
              <a:t>Edistynyt jatkuva uhka (Advanced </a:t>
            </a:r>
            <a:r>
              <a:rPr lang="fi-FI" sz="1600" dirty="0" err="1"/>
              <a:t>Persistent</a:t>
            </a:r>
            <a:r>
              <a:rPr lang="fi-FI" sz="1600" dirty="0"/>
              <a:t> </a:t>
            </a:r>
            <a:r>
              <a:rPr lang="fi-FI" sz="1600" dirty="0" err="1"/>
              <a:t>Threat</a:t>
            </a:r>
            <a:r>
              <a:rPr lang="fi-FI" sz="1600" dirty="0"/>
              <a:t> (APT))</a:t>
            </a:r>
          </a:p>
          <a:p>
            <a:r>
              <a:rPr lang="fi-FI" sz="1600" dirty="0"/>
              <a:t>Avoimienlähteiden tiedustelu (Open </a:t>
            </a:r>
            <a:r>
              <a:rPr lang="fi-FI" sz="1600" dirty="0" err="1"/>
              <a:t>Source</a:t>
            </a:r>
            <a:r>
              <a:rPr lang="fi-FI" sz="1600" dirty="0"/>
              <a:t> </a:t>
            </a:r>
            <a:r>
              <a:rPr lang="fi-FI" sz="1600" dirty="0" err="1"/>
              <a:t>Intelligence</a:t>
            </a:r>
            <a:r>
              <a:rPr lang="fi-FI" sz="1600" dirty="0"/>
              <a:t> (OSINT)</a:t>
            </a:r>
          </a:p>
          <a:p>
            <a:r>
              <a:rPr lang="fi-FI" sz="1600" dirty="0"/>
              <a:t>Sosiaalinen vaikuttaminen (</a:t>
            </a:r>
            <a:r>
              <a:rPr lang="fi-FI" sz="1600" dirty="0" err="1"/>
              <a:t>Social</a:t>
            </a:r>
            <a:r>
              <a:rPr lang="fi-FI" sz="1600" dirty="0"/>
              <a:t> Engineering)</a:t>
            </a:r>
          </a:p>
          <a:p>
            <a:endParaRPr lang="fi-FI" sz="1600" dirty="0"/>
          </a:p>
        </p:txBody>
      </p:sp>
    </p:spTree>
    <p:extLst>
      <p:ext uri="{BB962C8B-B14F-4D97-AF65-F5344CB8AC3E}">
        <p14:creationId xmlns:p14="http://schemas.microsoft.com/office/powerpoint/2010/main" val="381340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F843-C747-01A4-64B9-1B5FEEF5BC87}"/>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2A3F8F40-3B88-D9FD-E427-050E76BB6577}"/>
              </a:ext>
            </a:extLst>
          </p:cNvPr>
          <p:cNvSpPr>
            <a:spLocks noGrp="1"/>
          </p:cNvSpPr>
          <p:nvPr>
            <p:ph type="title"/>
          </p:nvPr>
        </p:nvSpPr>
        <p:spPr>
          <a:xfrm>
            <a:off x="772065" y="906356"/>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E557DDBE-7EFD-81CF-858A-27EB22D59F8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86DC6AF8-674C-6373-A87B-7AEE57F70D92}"/>
              </a:ext>
            </a:extLst>
          </p:cNvPr>
          <p:cNvSpPr>
            <a:spLocks noGrp="1"/>
          </p:cNvSpPr>
          <p:nvPr>
            <p:ph type="subTitle" idx="1"/>
          </p:nvPr>
        </p:nvSpPr>
        <p:spPr>
          <a:xfrm>
            <a:off x="772065" y="1738262"/>
            <a:ext cx="10511286" cy="648072"/>
          </a:xfrm>
        </p:spPr>
        <p:txBody>
          <a:bodyPr/>
          <a:lstStyle/>
          <a:p>
            <a:r>
              <a:rPr lang="en-US" dirty="0" err="1"/>
              <a:t>Puolustautumiskeinoja</a:t>
            </a:r>
            <a:r>
              <a:rPr lang="en-US" dirty="0"/>
              <a:t> ja </a:t>
            </a:r>
            <a:r>
              <a:rPr lang="en-US" dirty="0" err="1"/>
              <a:t>ongelmia</a:t>
            </a:r>
            <a:endParaRPr lang="en-US" dirty="0"/>
          </a:p>
        </p:txBody>
      </p:sp>
      <p:sp>
        <p:nvSpPr>
          <p:cNvPr id="4" name="Tekstin paikkamerkki 3">
            <a:extLst>
              <a:ext uri="{FF2B5EF4-FFF2-40B4-BE49-F238E27FC236}">
                <a16:creationId xmlns:a16="http://schemas.microsoft.com/office/drawing/2014/main" id="{B8F8A4F6-0C9B-4CF8-3339-5FE0756E3782}"/>
              </a:ext>
            </a:extLst>
          </p:cNvPr>
          <p:cNvSpPr>
            <a:spLocks noGrp="1"/>
          </p:cNvSpPr>
          <p:nvPr>
            <p:ph type="body" idx="12"/>
          </p:nvPr>
        </p:nvSpPr>
        <p:spPr>
          <a:xfrm>
            <a:off x="768550" y="2615213"/>
            <a:ext cx="10514802" cy="2803128"/>
          </a:xfrm>
        </p:spPr>
        <p:txBody>
          <a:bodyPr anchor="t">
            <a:normAutofit lnSpcReduction="10000"/>
          </a:bodyPr>
          <a:lstStyle/>
          <a:p>
            <a:r>
              <a:rPr lang="fi-FI" sz="1400" dirty="0"/>
              <a:t>Windows käyttöjärjestelmä vakiona piilottaa tunnetun tiedostopäätteen ja näyttää vain ikonin.</a:t>
            </a:r>
            <a:br>
              <a:rPr lang="fi-FI" sz="1400" dirty="0"/>
            </a:br>
            <a:r>
              <a:rPr lang="fi-FI" sz="1400" dirty="0"/>
              <a:t>(Ylemmässä kuvassa on tiedostopäätteet piilotettuina)</a:t>
            </a:r>
            <a:br>
              <a:rPr lang="fi-FI" sz="1400" dirty="0"/>
            </a:br>
            <a:endParaRPr lang="fi-FI" sz="1400" dirty="0"/>
          </a:p>
          <a:p>
            <a:endParaRPr lang="fi-FI" sz="1400" dirty="0"/>
          </a:p>
          <a:p>
            <a:r>
              <a:rPr lang="fi-FI" sz="1400" dirty="0"/>
              <a:t>Voit kytkeä tiedostopäätteiden näkyvyyden päälle, jolloin näet todelliset tiedostopäätteet.</a:t>
            </a:r>
            <a:br>
              <a:rPr lang="fi-FI" sz="1400" dirty="0"/>
            </a:br>
            <a:r>
              <a:rPr lang="fi-FI" sz="1400" dirty="0"/>
              <a:t>(Alemmassa kuvassa tiedostopäätteet ovat näkyvissä)</a:t>
            </a:r>
          </a:p>
          <a:p>
            <a:pPr marL="0" indent="0">
              <a:buNone/>
            </a:pPr>
            <a:br>
              <a:rPr lang="fi-FI" sz="1400" dirty="0"/>
            </a:br>
            <a:endParaRPr lang="fi-FI" sz="1400" dirty="0"/>
          </a:p>
          <a:p>
            <a:pPr marL="0" indent="0">
              <a:buNone/>
            </a:pPr>
            <a:br>
              <a:rPr lang="fi-FI" sz="1400" dirty="0"/>
            </a:br>
            <a:endParaRPr lang="fi-FI" sz="1400" dirty="0"/>
          </a:p>
          <a:p>
            <a:r>
              <a:rPr lang="fi-FI" sz="1400" dirty="0"/>
              <a:t>Haaste: Kuinka montaa tietokonetta (fyysiset ja virtuaaliset) käytät päivittäin tai viikoittain? Onko kaikissa samat asetukset?</a:t>
            </a:r>
            <a:br>
              <a:rPr lang="fi-FI" sz="1400" dirty="0"/>
            </a:br>
            <a:r>
              <a:rPr lang="fi-FI" sz="1400" dirty="0"/>
              <a:t>(Esim. Työpaikka, neuvotteluhuoneen tietokone, koti, kannettava tietokone, mummolan tietokone, lapsen tietokone yms.)</a:t>
            </a:r>
          </a:p>
          <a:p>
            <a:endParaRPr lang="fi-FI" sz="1400" dirty="0"/>
          </a:p>
        </p:txBody>
      </p:sp>
      <p:pic>
        <p:nvPicPr>
          <p:cNvPr id="6" name="Picture 5">
            <a:extLst>
              <a:ext uri="{FF2B5EF4-FFF2-40B4-BE49-F238E27FC236}">
                <a16:creationId xmlns:a16="http://schemas.microsoft.com/office/drawing/2014/main" id="{AC8A4D3C-53BC-1A53-FA67-7A56CD0E7AA5}"/>
              </a:ext>
            </a:extLst>
          </p:cNvPr>
          <p:cNvPicPr>
            <a:picLocks noChangeAspect="1"/>
          </p:cNvPicPr>
          <p:nvPr/>
        </p:nvPicPr>
        <p:blipFill>
          <a:blip r:embed="rId3"/>
          <a:stretch>
            <a:fillRect/>
          </a:stretch>
        </p:blipFill>
        <p:spPr>
          <a:xfrm>
            <a:off x="8090992" y="2386334"/>
            <a:ext cx="3328943" cy="1224871"/>
          </a:xfrm>
          <a:prstGeom prst="rect">
            <a:avLst/>
          </a:prstGeom>
          <a:ln>
            <a:solidFill>
              <a:schemeClr val="tx1"/>
            </a:solidFill>
          </a:ln>
        </p:spPr>
      </p:pic>
      <p:pic>
        <p:nvPicPr>
          <p:cNvPr id="8" name="Picture 7">
            <a:extLst>
              <a:ext uri="{FF2B5EF4-FFF2-40B4-BE49-F238E27FC236}">
                <a16:creationId xmlns:a16="http://schemas.microsoft.com/office/drawing/2014/main" id="{1DB72D87-4401-E701-EFBA-59A51C592610}"/>
              </a:ext>
            </a:extLst>
          </p:cNvPr>
          <p:cNvPicPr>
            <a:picLocks noChangeAspect="1"/>
          </p:cNvPicPr>
          <p:nvPr/>
        </p:nvPicPr>
        <p:blipFill>
          <a:blip r:embed="rId4"/>
          <a:stretch>
            <a:fillRect/>
          </a:stretch>
        </p:blipFill>
        <p:spPr>
          <a:xfrm>
            <a:off x="8081415" y="3611205"/>
            <a:ext cx="3338520" cy="1224871"/>
          </a:xfrm>
          <a:prstGeom prst="rect">
            <a:avLst/>
          </a:prstGeom>
          <a:ln>
            <a:solidFill>
              <a:schemeClr val="tx1"/>
            </a:solidFill>
          </a:ln>
        </p:spPr>
      </p:pic>
    </p:spTree>
    <p:extLst>
      <p:ext uri="{BB962C8B-B14F-4D97-AF65-F5344CB8AC3E}">
        <p14:creationId xmlns:p14="http://schemas.microsoft.com/office/powerpoint/2010/main" val="3316115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FCD1-D422-DCB5-8462-2E7816F4697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C6F3DBA-65BC-9B9B-34AE-A90B2F6803AF}"/>
              </a:ext>
            </a:extLst>
          </p:cNvPr>
          <p:cNvSpPr>
            <a:spLocks noGrp="1"/>
          </p:cNvSpPr>
          <p:nvPr>
            <p:ph type="title"/>
          </p:nvPr>
        </p:nvSpPr>
        <p:spPr>
          <a:xfrm>
            <a:off x="772065" y="507213"/>
            <a:ext cx="10511286" cy="818927"/>
          </a:xfrm>
        </p:spPr>
        <p:txBody>
          <a:bodyPr>
            <a:normAutofit/>
          </a:bodyPr>
          <a:lstStyle/>
          <a:p>
            <a:r>
              <a:rPr lang="fi-FI" sz="5000" dirty="0"/>
              <a:t>Tiedostoliitteet ja tiedostopäätteet</a:t>
            </a:r>
          </a:p>
        </p:txBody>
      </p:sp>
      <p:sp>
        <p:nvSpPr>
          <p:cNvPr id="9" name="Date Placeholder 2">
            <a:extLst>
              <a:ext uri="{FF2B5EF4-FFF2-40B4-BE49-F238E27FC236}">
                <a16:creationId xmlns:a16="http://schemas.microsoft.com/office/drawing/2014/main" id="{24BB9901-5C2E-732E-29ED-7128C7CE9268}"/>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E3EFF975-E1D3-66D9-8855-71DC7AC94983}"/>
              </a:ext>
            </a:extLst>
          </p:cNvPr>
          <p:cNvSpPr>
            <a:spLocks noGrp="1"/>
          </p:cNvSpPr>
          <p:nvPr>
            <p:ph type="subTitle" idx="1"/>
          </p:nvPr>
        </p:nvSpPr>
        <p:spPr>
          <a:xfrm>
            <a:off x="772065" y="1327024"/>
            <a:ext cx="10511286" cy="648072"/>
          </a:xfrm>
        </p:spPr>
        <p:txBody>
          <a:bodyPr/>
          <a:lstStyle/>
          <a:p>
            <a:r>
              <a:rPr lang="en-US" dirty="0" err="1"/>
              <a:t>Puolustautumiskeinoja</a:t>
            </a:r>
            <a:r>
              <a:rPr lang="en-US" dirty="0"/>
              <a:t> ja </a:t>
            </a:r>
            <a:r>
              <a:rPr lang="en-US" dirty="0" err="1"/>
              <a:t>ongelmia</a:t>
            </a:r>
            <a:endParaRPr lang="en-US" dirty="0"/>
          </a:p>
        </p:txBody>
      </p:sp>
      <p:sp>
        <p:nvSpPr>
          <p:cNvPr id="4" name="Tekstin paikkamerkki 3">
            <a:extLst>
              <a:ext uri="{FF2B5EF4-FFF2-40B4-BE49-F238E27FC236}">
                <a16:creationId xmlns:a16="http://schemas.microsoft.com/office/drawing/2014/main" id="{063E8F81-2493-F8B1-2482-40D46D6CB51B}"/>
              </a:ext>
            </a:extLst>
          </p:cNvPr>
          <p:cNvSpPr>
            <a:spLocks noGrp="1"/>
          </p:cNvSpPr>
          <p:nvPr>
            <p:ph type="body" idx="12"/>
          </p:nvPr>
        </p:nvSpPr>
        <p:spPr>
          <a:xfrm>
            <a:off x="768550" y="2615213"/>
            <a:ext cx="9401532" cy="2803128"/>
          </a:xfrm>
        </p:spPr>
        <p:txBody>
          <a:bodyPr anchor="t">
            <a:normAutofit/>
          </a:bodyPr>
          <a:lstStyle/>
          <a:p>
            <a:r>
              <a:rPr lang="fi-FI" sz="1400" dirty="0"/>
              <a:t>Käynnistystiedostot tukevat Windows ympäristöissä ohjelmien omia logoja, ohjelman ikonin voi valita vapaasti millaiseksi vain.</a:t>
            </a:r>
          </a:p>
          <a:p>
            <a:r>
              <a:rPr lang="fi-FI" sz="1400" dirty="0"/>
              <a:t>Ongelmaksi muodostuu, se että uhkatekijät voivat yrittää naamioida haittaohjelmalle ikonin, jonka käyttäjä tunnistaa turvalliseksi.</a:t>
            </a:r>
          </a:p>
          <a:p>
            <a:r>
              <a:rPr lang="fi-FI" sz="1400" b="1" dirty="0" err="1"/>
              <a:t>Huom</a:t>
            </a:r>
            <a:r>
              <a:rPr lang="fi-FI" sz="1400" b="1" dirty="0"/>
              <a:t>!</a:t>
            </a:r>
            <a:r>
              <a:rPr lang="fi-FI" sz="1400" dirty="0"/>
              <a:t> Tiedostopäätteen piilottaa käyttäjä, ei uhkatoimija. Uhkatoimija voi varautua tai olettaa käyttäjän hyödyntävän tätä.</a:t>
            </a:r>
          </a:p>
          <a:p>
            <a:endParaRPr lang="fi-FI" sz="1400" dirty="0"/>
          </a:p>
        </p:txBody>
      </p:sp>
      <p:pic>
        <p:nvPicPr>
          <p:cNvPr id="5" name="Picture 4">
            <a:extLst>
              <a:ext uri="{FF2B5EF4-FFF2-40B4-BE49-F238E27FC236}">
                <a16:creationId xmlns:a16="http://schemas.microsoft.com/office/drawing/2014/main" id="{75EC6F2D-DB50-9BE3-76F7-82FC80D01EC0}"/>
              </a:ext>
            </a:extLst>
          </p:cNvPr>
          <p:cNvPicPr>
            <a:picLocks noChangeAspect="1"/>
          </p:cNvPicPr>
          <p:nvPr/>
        </p:nvPicPr>
        <p:blipFill>
          <a:blip r:embed="rId3"/>
          <a:stretch>
            <a:fillRect/>
          </a:stretch>
        </p:blipFill>
        <p:spPr>
          <a:xfrm>
            <a:off x="10290131" y="1738262"/>
            <a:ext cx="1495634" cy="3724795"/>
          </a:xfrm>
          <a:prstGeom prst="rect">
            <a:avLst/>
          </a:prstGeom>
        </p:spPr>
      </p:pic>
      <p:pic>
        <p:nvPicPr>
          <p:cNvPr id="10" name="Picture 9">
            <a:extLst>
              <a:ext uri="{FF2B5EF4-FFF2-40B4-BE49-F238E27FC236}">
                <a16:creationId xmlns:a16="http://schemas.microsoft.com/office/drawing/2014/main" id="{DC60206E-6D69-6E4F-A358-E53B11B0DFF1}"/>
              </a:ext>
            </a:extLst>
          </p:cNvPr>
          <p:cNvPicPr>
            <a:picLocks noChangeAspect="1"/>
          </p:cNvPicPr>
          <p:nvPr/>
        </p:nvPicPr>
        <p:blipFill>
          <a:blip r:embed="rId4"/>
          <a:stretch>
            <a:fillRect/>
          </a:stretch>
        </p:blipFill>
        <p:spPr>
          <a:xfrm>
            <a:off x="766101" y="4016777"/>
            <a:ext cx="990738" cy="1000265"/>
          </a:xfrm>
          <a:prstGeom prst="rect">
            <a:avLst/>
          </a:prstGeom>
        </p:spPr>
      </p:pic>
      <p:pic>
        <p:nvPicPr>
          <p:cNvPr id="14" name="Picture 13">
            <a:extLst>
              <a:ext uri="{FF2B5EF4-FFF2-40B4-BE49-F238E27FC236}">
                <a16:creationId xmlns:a16="http://schemas.microsoft.com/office/drawing/2014/main" id="{FB220E6C-B6BC-33BF-6544-2F8C10B3E739}"/>
              </a:ext>
            </a:extLst>
          </p:cNvPr>
          <p:cNvPicPr>
            <a:picLocks noChangeAspect="1"/>
          </p:cNvPicPr>
          <p:nvPr/>
        </p:nvPicPr>
        <p:blipFill>
          <a:blip r:embed="rId5"/>
          <a:stretch>
            <a:fillRect/>
          </a:stretch>
        </p:blipFill>
        <p:spPr>
          <a:xfrm>
            <a:off x="2955481" y="4016777"/>
            <a:ext cx="962159" cy="1124107"/>
          </a:xfrm>
          <a:prstGeom prst="rect">
            <a:avLst/>
          </a:prstGeom>
        </p:spPr>
      </p:pic>
      <p:pic>
        <p:nvPicPr>
          <p:cNvPr id="16" name="Picture 15">
            <a:extLst>
              <a:ext uri="{FF2B5EF4-FFF2-40B4-BE49-F238E27FC236}">
                <a16:creationId xmlns:a16="http://schemas.microsoft.com/office/drawing/2014/main" id="{44BDE854-F562-D598-58FC-9270AED3A9F4}"/>
              </a:ext>
            </a:extLst>
          </p:cNvPr>
          <p:cNvPicPr>
            <a:picLocks noChangeAspect="1"/>
          </p:cNvPicPr>
          <p:nvPr/>
        </p:nvPicPr>
        <p:blipFill>
          <a:blip r:embed="rId6"/>
          <a:stretch>
            <a:fillRect/>
          </a:stretch>
        </p:blipFill>
        <p:spPr>
          <a:xfrm>
            <a:off x="5007289" y="4016777"/>
            <a:ext cx="924054" cy="1219370"/>
          </a:xfrm>
          <a:prstGeom prst="rect">
            <a:avLst/>
          </a:prstGeom>
        </p:spPr>
      </p:pic>
      <p:pic>
        <p:nvPicPr>
          <p:cNvPr id="18" name="Picture 17">
            <a:extLst>
              <a:ext uri="{FF2B5EF4-FFF2-40B4-BE49-F238E27FC236}">
                <a16:creationId xmlns:a16="http://schemas.microsoft.com/office/drawing/2014/main" id="{0A4B9580-2D97-28F9-5424-E15116B584BC}"/>
              </a:ext>
            </a:extLst>
          </p:cNvPr>
          <p:cNvPicPr>
            <a:picLocks noChangeAspect="1"/>
          </p:cNvPicPr>
          <p:nvPr/>
        </p:nvPicPr>
        <p:blipFill>
          <a:blip r:embed="rId7"/>
          <a:stretch>
            <a:fillRect/>
          </a:stretch>
        </p:blipFill>
        <p:spPr>
          <a:xfrm>
            <a:off x="7020992" y="4016777"/>
            <a:ext cx="876422" cy="1066949"/>
          </a:xfrm>
          <a:prstGeom prst="rect">
            <a:avLst/>
          </a:prstGeom>
        </p:spPr>
      </p:pic>
      <p:sp>
        <p:nvSpPr>
          <p:cNvPr id="19" name="Arrow: Right 18">
            <a:extLst>
              <a:ext uri="{FF2B5EF4-FFF2-40B4-BE49-F238E27FC236}">
                <a16:creationId xmlns:a16="http://schemas.microsoft.com/office/drawing/2014/main" id="{A1CFD7A1-2AE6-6543-06FB-4ED6608FD1F6}"/>
              </a:ext>
            </a:extLst>
          </p:cNvPr>
          <p:cNvSpPr/>
          <p:nvPr/>
        </p:nvSpPr>
        <p:spPr>
          <a:xfrm>
            <a:off x="1842760" y="4216012"/>
            <a:ext cx="1060984" cy="50257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a:t>Muutos</a:t>
            </a:r>
            <a:r>
              <a:rPr lang="en-US" sz="900" dirty="0"/>
              <a:t> .pdf.exe</a:t>
            </a:r>
            <a:endParaRPr lang="en-FI" sz="900" dirty="0"/>
          </a:p>
        </p:txBody>
      </p:sp>
      <p:sp>
        <p:nvSpPr>
          <p:cNvPr id="20" name="Arrow: Right 19">
            <a:extLst>
              <a:ext uri="{FF2B5EF4-FFF2-40B4-BE49-F238E27FC236}">
                <a16:creationId xmlns:a16="http://schemas.microsoft.com/office/drawing/2014/main" id="{44A3DFDD-951D-443A-B3D1-20488AA74E95}"/>
              </a:ext>
            </a:extLst>
          </p:cNvPr>
          <p:cNvSpPr/>
          <p:nvPr/>
        </p:nvSpPr>
        <p:spPr>
          <a:xfrm>
            <a:off x="4000172" y="4216011"/>
            <a:ext cx="1060984" cy="50257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a:t>Muutos</a:t>
            </a:r>
            <a:r>
              <a:rPr lang="en-US" sz="900" dirty="0"/>
              <a:t> </a:t>
            </a:r>
            <a:r>
              <a:rPr lang="en-US" sz="900" dirty="0" err="1"/>
              <a:t>ikonissa</a:t>
            </a:r>
            <a:endParaRPr lang="en-FI" sz="900" dirty="0"/>
          </a:p>
        </p:txBody>
      </p:sp>
      <p:sp>
        <p:nvSpPr>
          <p:cNvPr id="21" name="Arrow: Right 20">
            <a:extLst>
              <a:ext uri="{FF2B5EF4-FFF2-40B4-BE49-F238E27FC236}">
                <a16:creationId xmlns:a16="http://schemas.microsoft.com/office/drawing/2014/main" id="{951B7A3E-65AB-C97A-9075-E374149B9509}"/>
              </a:ext>
            </a:extLst>
          </p:cNvPr>
          <p:cNvSpPr/>
          <p:nvPr/>
        </p:nvSpPr>
        <p:spPr>
          <a:xfrm>
            <a:off x="5945060" y="4214632"/>
            <a:ext cx="1060984" cy="50257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err="1"/>
              <a:t>Tiedostopääte</a:t>
            </a:r>
            <a:r>
              <a:rPr lang="en-US" sz="900" dirty="0"/>
              <a:t> </a:t>
            </a:r>
            <a:r>
              <a:rPr lang="en-US" sz="900" dirty="0" err="1"/>
              <a:t>piilotettuna</a:t>
            </a:r>
            <a:endParaRPr lang="en-FI" sz="900" dirty="0"/>
          </a:p>
        </p:txBody>
      </p:sp>
      <p:sp>
        <p:nvSpPr>
          <p:cNvPr id="22" name="TextBox 21">
            <a:extLst>
              <a:ext uri="{FF2B5EF4-FFF2-40B4-BE49-F238E27FC236}">
                <a16:creationId xmlns:a16="http://schemas.microsoft.com/office/drawing/2014/main" id="{21D8474F-F655-8EB3-AE6D-07F6D49EB291}"/>
              </a:ext>
            </a:extLst>
          </p:cNvPr>
          <p:cNvSpPr txBox="1"/>
          <p:nvPr/>
        </p:nvSpPr>
        <p:spPr>
          <a:xfrm>
            <a:off x="766100" y="5236147"/>
            <a:ext cx="9781249" cy="892552"/>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t>Tässä</a:t>
            </a:r>
            <a:r>
              <a:rPr lang="en-US" sz="1400" dirty="0"/>
              <a:t> </a:t>
            </a:r>
            <a:r>
              <a:rPr lang="en-US" sz="1400" dirty="0" err="1"/>
              <a:t>muodostetaan</a:t>
            </a:r>
            <a:r>
              <a:rPr lang="en-US" sz="1400" dirty="0"/>
              <a:t> haittaohjelma.exe, </a:t>
            </a:r>
            <a:r>
              <a:rPr lang="en-US" sz="1400" dirty="0" err="1"/>
              <a:t>jolle</a:t>
            </a:r>
            <a:r>
              <a:rPr lang="en-US" sz="1400" dirty="0"/>
              <a:t> </a:t>
            </a:r>
            <a:r>
              <a:rPr lang="en-US" sz="1400" dirty="0" err="1"/>
              <a:t>annetaan</a:t>
            </a:r>
            <a:r>
              <a:rPr lang="en-US" sz="1400" dirty="0"/>
              <a:t> </a:t>
            </a:r>
            <a:r>
              <a:rPr lang="en-US" sz="1400" dirty="0" err="1"/>
              <a:t>lisänimi</a:t>
            </a:r>
            <a:r>
              <a:rPr lang="en-US" sz="1400" dirty="0"/>
              <a:t> .pdf.exe, </a:t>
            </a:r>
            <a:r>
              <a:rPr lang="en-US" sz="1400" dirty="0" err="1"/>
              <a:t>vaihdetaan</a:t>
            </a:r>
            <a:r>
              <a:rPr lang="en-US" sz="1400" dirty="0"/>
              <a:t> logo ja </a:t>
            </a:r>
            <a:r>
              <a:rPr lang="en-US" sz="1400" dirty="0" err="1"/>
              <a:t>lopussa</a:t>
            </a:r>
            <a:r>
              <a:rPr lang="en-US" sz="1400" dirty="0"/>
              <a:t> </a:t>
            </a:r>
            <a:r>
              <a:rPr lang="en-US" sz="1400" dirty="0" err="1"/>
              <a:t>käyttäjä</a:t>
            </a:r>
            <a:r>
              <a:rPr lang="en-US" sz="1400" dirty="0"/>
              <a:t> on jo </a:t>
            </a:r>
            <a:r>
              <a:rPr lang="en-US" sz="1400" dirty="0" err="1"/>
              <a:t>laittanut</a:t>
            </a:r>
            <a:r>
              <a:rPr lang="en-US" sz="1400" dirty="0"/>
              <a:t> </a:t>
            </a:r>
            <a:r>
              <a:rPr lang="en-US" sz="1400" dirty="0" err="1"/>
              <a:t>tiedostopäätteen</a:t>
            </a:r>
            <a:r>
              <a:rPr lang="en-US" sz="1400" dirty="0"/>
              <a:t> </a:t>
            </a:r>
            <a:r>
              <a:rPr lang="en-US" sz="1400" dirty="0" err="1"/>
              <a:t>piiloon</a:t>
            </a:r>
            <a:r>
              <a:rPr lang="en-US" sz="1400" dirty="0"/>
              <a:t>. </a:t>
            </a:r>
          </a:p>
          <a:p>
            <a:pPr marL="742950" lvl="1" indent="-285750">
              <a:buFont typeface="Arial" panose="020B0604020202020204" pitchFamily="34" charset="0"/>
              <a:buChar char="•"/>
            </a:pPr>
            <a:r>
              <a:rPr lang="en-US" sz="1200" dirty="0"/>
              <a:t>(</a:t>
            </a:r>
            <a:r>
              <a:rPr lang="en-US" sz="1200" dirty="0" err="1"/>
              <a:t>Realismin</a:t>
            </a:r>
            <a:r>
              <a:rPr lang="en-US" sz="1200" dirty="0"/>
              <a:t> </a:t>
            </a:r>
            <a:r>
              <a:rPr lang="en-US" sz="1200" dirty="0" err="1"/>
              <a:t>puutteena</a:t>
            </a:r>
            <a:r>
              <a:rPr lang="en-US" sz="1200" dirty="0"/>
              <a:t>, </a:t>
            </a:r>
            <a:r>
              <a:rPr lang="en-US" sz="1200" dirty="0" err="1"/>
              <a:t>tässä</a:t>
            </a:r>
            <a:r>
              <a:rPr lang="en-US" sz="1200" dirty="0"/>
              <a:t> </a:t>
            </a:r>
            <a:r>
              <a:rPr lang="en-US" sz="1200" dirty="0" err="1"/>
              <a:t>tehtiin</a:t>
            </a:r>
            <a:r>
              <a:rPr lang="en-US" sz="1200" dirty="0"/>
              <a:t> vain </a:t>
            </a:r>
            <a:r>
              <a:rPr lang="en-US" sz="1200" dirty="0" err="1"/>
              <a:t>pikakuvake</a:t>
            </a:r>
            <a:r>
              <a:rPr lang="en-US" sz="1200" dirty="0"/>
              <a:t>, </a:t>
            </a:r>
            <a:r>
              <a:rPr lang="en-US" sz="1200" dirty="0" err="1"/>
              <a:t>mutta</a:t>
            </a:r>
            <a:r>
              <a:rPr lang="en-US" sz="1200" dirty="0"/>
              <a:t> </a:t>
            </a:r>
            <a:r>
              <a:rPr lang="en-US" sz="1200" dirty="0" err="1"/>
              <a:t>samanlailla</a:t>
            </a:r>
            <a:r>
              <a:rPr lang="en-US" sz="1200" dirty="0"/>
              <a:t> </a:t>
            </a:r>
            <a:r>
              <a:rPr lang="en-US" sz="1200" dirty="0" err="1"/>
              <a:t>ohjelmaan</a:t>
            </a:r>
            <a:r>
              <a:rPr lang="en-US" sz="1200" dirty="0"/>
              <a:t> </a:t>
            </a:r>
            <a:r>
              <a:rPr lang="en-US" sz="1200" dirty="0" err="1"/>
              <a:t>voidaan</a:t>
            </a:r>
            <a:r>
              <a:rPr lang="en-US" sz="1200" dirty="0"/>
              <a:t> </a:t>
            </a:r>
            <a:r>
              <a:rPr lang="en-US" sz="1200" dirty="0" err="1"/>
              <a:t>upottaa</a:t>
            </a:r>
            <a:r>
              <a:rPr lang="en-US" sz="1200" dirty="0"/>
              <a:t> </a:t>
            </a:r>
            <a:r>
              <a:rPr lang="en-US" sz="1200" dirty="0" err="1"/>
              <a:t>itse</a:t>
            </a:r>
            <a:r>
              <a:rPr lang="en-US" sz="1200" dirty="0"/>
              <a:t> </a:t>
            </a:r>
            <a:r>
              <a:rPr lang="en-US" sz="1200" dirty="0" err="1"/>
              <a:t>ikonitieto</a:t>
            </a:r>
            <a:r>
              <a:rPr lang="en-US" sz="1200" dirty="0"/>
              <a:t> </a:t>
            </a:r>
            <a:r>
              <a:rPr lang="en-US" sz="1200" dirty="0" err="1"/>
              <a:t>oikean</a:t>
            </a:r>
            <a:r>
              <a:rPr lang="en-US" sz="1200" dirty="0"/>
              <a:t> </a:t>
            </a:r>
            <a:r>
              <a:rPr lang="en-US" sz="1200" dirty="0" err="1"/>
              <a:t>uhkatoimijan</a:t>
            </a:r>
            <a:r>
              <a:rPr lang="en-US" sz="1200" dirty="0"/>
              <a:t> </a:t>
            </a:r>
            <a:r>
              <a:rPr lang="en-US" sz="1200" dirty="0" err="1"/>
              <a:t>toimiessa</a:t>
            </a:r>
            <a:r>
              <a:rPr lang="en-US" sz="1200" dirty="0"/>
              <a:t>.)</a:t>
            </a:r>
            <a:endParaRPr lang="en-FI" sz="1200" dirty="0"/>
          </a:p>
        </p:txBody>
      </p:sp>
    </p:spTree>
    <p:extLst>
      <p:ext uri="{BB962C8B-B14F-4D97-AF65-F5344CB8AC3E}">
        <p14:creationId xmlns:p14="http://schemas.microsoft.com/office/powerpoint/2010/main" val="376655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AB9B-9243-3C0E-D759-E1416151E1A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1FA4F9E-B7BB-4AE6-A588-7720E4B304D7}"/>
              </a:ext>
            </a:extLst>
          </p:cNvPr>
          <p:cNvSpPr>
            <a:spLocks noGrp="1"/>
          </p:cNvSpPr>
          <p:nvPr>
            <p:ph type="title"/>
          </p:nvPr>
        </p:nvSpPr>
        <p:spPr>
          <a:xfrm>
            <a:off x="877149" y="1097081"/>
            <a:ext cx="7130778"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5C8FAEAE-F152-5B23-4E9E-41CA091E6597}"/>
              </a:ext>
            </a:extLst>
          </p:cNvPr>
          <p:cNvSpPr>
            <a:spLocks noGrp="1"/>
          </p:cNvSpPr>
          <p:nvPr>
            <p:ph type="subTitle" idx="1"/>
          </p:nvPr>
        </p:nvSpPr>
        <p:spPr>
          <a:xfrm>
            <a:off x="877149" y="2921553"/>
            <a:ext cx="5841152" cy="648072"/>
          </a:xfrm>
        </p:spPr>
        <p:txBody>
          <a:bodyPr>
            <a:normAutofit/>
          </a:bodyPr>
          <a:lstStyle/>
          <a:p>
            <a:r>
              <a:rPr lang="en-US" dirty="0"/>
              <a:t>06C – </a:t>
            </a:r>
            <a:r>
              <a:rPr lang="en-US" dirty="0" err="1"/>
              <a:t>Uhkatoimijat</a:t>
            </a:r>
            <a:endParaRPr lang="en-US" dirty="0"/>
          </a:p>
        </p:txBody>
      </p:sp>
      <p:sp>
        <p:nvSpPr>
          <p:cNvPr id="15" name="Text Placeholder 3">
            <a:extLst>
              <a:ext uri="{FF2B5EF4-FFF2-40B4-BE49-F238E27FC236}">
                <a16:creationId xmlns:a16="http://schemas.microsoft.com/office/drawing/2014/main" id="{A262D5E1-A569-A339-E8C1-285769E316D7}"/>
              </a:ext>
            </a:extLst>
          </p:cNvPr>
          <p:cNvSpPr>
            <a:spLocks noGrp="1"/>
          </p:cNvSpPr>
          <p:nvPr>
            <p:ph type="body" idx="10"/>
          </p:nvPr>
        </p:nvSpPr>
        <p:spPr>
          <a:xfrm>
            <a:off x="877149" y="3560640"/>
            <a:ext cx="5840412" cy="1781175"/>
          </a:xfrm>
        </p:spPr>
        <p:txBody>
          <a:bodyPr lIns="91440" tIns="45720" rIns="91440" bIns="45720" anchor="t">
            <a:normAutofit fontScale="62500" lnSpcReduction="20000"/>
          </a:bodyPr>
          <a:lstStyle/>
          <a:p>
            <a:r>
              <a:rPr lang="en-US" dirty="0"/>
              <a:t>© 2025 Ovaska Joonatan – Creative Commons 4.0 (CC BY-SA)</a:t>
            </a:r>
            <a:endParaRPr lang="en-FI" dirty="0"/>
          </a:p>
          <a:p>
            <a:endParaRPr lang="en-US" dirty="0"/>
          </a:p>
          <a:p>
            <a:r>
              <a:rPr lang="en-US" dirty="0"/>
              <a:t>Lähteet:</a:t>
            </a:r>
          </a:p>
          <a:p>
            <a:r>
              <a:rPr lang="en-US" dirty="0">
                <a:hlinkClick r:id="rId2" tooltip="https://www.enisa.europa.eu/sites/default/files/2024-11/enisa%20threat%20landscape%202024_0.pdf"/>
              </a:rPr>
              <a:t>https://www.enisa.europa.eu/sites/default/files/2024-11/ENISA%20Threat%20Landscape%202024_0.pdf</a:t>
            </a:r>
            <a:endParaRPr lang="en-US" dirty="0">
              <a:ea typeface="Calibri"/>
              <a:cs typeface="Calibri"/>
            </a:endParaRPr>
          </a:p>
          <a:p>
            <a:r>
              <a:rPr lang="en-US" dirty="0">
                <a:hlinkClick r:id="rId3" tooltip="https://www.ibm.com/think/topics/threat-actor"/>
              </a:rPr>
              <a:t>https://www.ibm.com/think/topics/threat-actor</a:t>
            </a:r>
            <a:endParaRPr lang="en-US" dirty="0"/>
          </a:p>
          <a:p>
            <a:r>
              <a:rPr lang="en-US" dirty="0">
                <a:hlinkClick r:id="rId4" tooltip="https://www.cisecurity.org/insights/spotlight/cybersecurity-spotlight-cyber-threat-actors"/>
              </a:rPr>
              <a:t>https://www.cisecurity.org/insights/spotlight/cybersecurity-spotlight-cyber-threat-actors</a:t>
            </a:r>
            <a:endParaRPr lang="en-US" dirty="0"/>
          </a:p>
          <a:p>
            <a:endParaRPr lang="en-US" dirty="0"/>
          </a:p>
        </p:txBody>
      </p:sp>
    </p:spTree>
    <p:extLst>
      <p:ext uri="{BB962C8B-B14F-4D97-AF65-F5344CB8AC3E}">
        <p14:creationId xmlns:p14="http://schemas.microsoft.com/office/powerpoint/2010/main" val="380739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962D-E7AC-174A-7E2F-CDB5923B9303}"/>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3106E44-323D-293F-5D47-B6BE6CC9E307}"/>
              </a:ext>
            </a:extLst>
          </p:cNvPr>
          <p:cNvSpPr>
            <a:spLocks noGrp="1"/>
          </p:cNvSpPr>
          <p:nvPr>
            <p:ph type="title"/>
          </p:nvPr>
        </p:nvSpPr>
        <p:spPr>
          <a:xfrm>
            <a:off x="772065" y="906356"/>
            <a:ext cx="10511286" cy="818927"/>
          </a:xfrm>
        </p:spPr>
        <p:txBody>
          <a:bodyPr>
            <a:normAutofit/>
          </a:bodyPr>
          <a:lstStyle/>
          <a:p>
            <a:r>
              <a:rPr lang="fi-FI" sz="5000" dirty="0"/>
              <a:t>Uhkatoimijat</a:t>
            </a:r>
          </a:p>
        </p:txBody>
      </p:sp>
      <p:sp>
        <p:nvSpPr>
          <p:cNvPr id="9" name="Date Placeholder 2">
            <a:extLst>
              <a:ext uri="{FF2B5EF4-FFF2-40B4-BE49-F238E27FC236}">
                <a16:creationId xmlns:a16="http://schemas.microsoft.com/office/drawing/2014/main" id="{57AE3B48-14F0-C402-B171-4BD5022AF713}"/>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1A6729E-98FE-8D2C-8075-CC83B0E57E2B}"/>
              </a:ext>
            </a:extLst>
          </p:cNvPr>
          <p:cNvSpPr>
            <a:spLocks noGrp="1"/>
          </p:cNvSpPr>
          <p:nvPr>
            <p:ph type="subTitle" idx="1"/>
          </p:nvPr>
        </p:nvSpPr>
        <p:spPr>
          <a:xfrm>
            <a:off x="772065" y="1738262"/>
            <a:ext cx="10511286" cy="648072"/>
          </a:xfrm>
        </p:spPr>
        <p:txBody>
          <a:bodyPr/>
          <a:lstStyle/>
          <a:p>
            <a:endParaRPr lang="en-US" dirty="0"/>
          </a:p>
        </p:txBody>
      </p:sp>
      <p:sp>
        <p:nvSpPr>
          <p:cNvPr id="4" name="Tekstin paikkamerkki 3">
            <a:extLst>
              <a:ext uri="{FF2B5EF4-FFF2-40B4-BE49-F238E27FC236}">
                <a16:creationId xmlns:a16="http://schemas.microsoft.com/office/drawing/2014/main" id="{02F81117-4CB5-17F8-4564-4BCDA3D0F6F0}"/>
              </a:ext>
            </a:extLst>
          </p:cNvPr>
          <p:cNvSpPr>
            <a:spLocks noGrp="1"/>
          </p:cNvSpPr>
          <p:nvPr>
            <p:ph type="body" idx="12"/>
          </p:nvPr>
        </p:nvSpPr>
        <p:spPr>
          <a:xfrm>
            <a:off x="768550" y="2615213"/>
            <a:ext cx="10514802" cy="2803128"/>
          </a:xfrm>
        </p:spPr>
        <p:txBody>
          <a:bodyPr anchor="t">
            <a:normAutofit/>
          </a:bodyPr>
          <a:lstStyle/>
          <a:p>
            <a:endParaRPr lang="fi-FI" sz="1400" dirty="0"/>
          </a:p>
        </p:txBody>
      </p:sp>
      <p:graphicFrame>
        <p:nvGraphicFramePr>
          <p:cNvPr id="5" name="Table 4">
            <a:extLst>
              <a:ext uri="{FF2B5EF4-FFF2-40B4-BE49-F238E27FC236}">
                <a16:creationId xmlns:a16="http://schemas.microsoft.com/office/drawing/2014/main" id="{1E5B06D9-2E8A-3EE0-9B0F-4A70DBCFC958}"/>
              </a:ext>
            </a:extLst>
          </p:cNvPr>
          <p:cNvGraphicFramePr>
            <a:graphicFrameLocks noGrp="1"/>
          </p:cNvGraphicFramePr>
          <p:nvPr>
            <p:extLst>
              <p:ext uri="{D42A27DB-BD31-4B8C-83A1-F6EECF244321}">
                <p14:modId xmlns:p14="http://schemas.microsoft.com/office/powerpoint/2010/main" val="1664061243"/>
              </p:ext>
            </p:extLst>
          </p:nvPr>
        </p:nvGraphicFramePr>
        <p:xfrm>
          <a:off x="768151" y="1740632"/>
          <a:ext cx="10515600" cy="3931920"/>
        </p:xfrm>
        <a:graphic>
          <a:graphicData uri="http://schemas.openxmlformats.org/drawingml/2006/table">
            <a:tbl>
              <a:tblPr firstRow="1" firstCol="1">
                <a:tableStyleId>{0505E3EF-67EA-436B-97B2-0124C06EBD24}</a:tableStyleId>
              </a:tblPr>
              <a:tblGrid>
                <a:gridCol w="3505200">
                  <a:extLst>
                    <a:ext uri="{9D8B030D-6E8A-4147-A177-3AD203B41FA5}">
                      <a16:colId xmlns:a16="http://schemas.microsoft.com/office/drawing/2014/main" val="752032377"/>
                    </a:ext>
                  </a:extLst>
                </a:gridCol>
                <a:gridCol w="3505200">
                  <a:extLst>
                    <a:ext uri="{9D8B030D-6E8A-4147-A177-3AD203B41FA5}">
                      <a16:colId xmlns:a16="http://schemas.microsoft.com/office/drawing/2014/main" val="64139944"/>
                    </a:ext>
                  </a:extLst>
                </a:gridCol>
                <a:gridCol w="3505200">
                  <a:extLst>
                    <a:ext uri="{9D8B030D-6E8A-4147-A177-3AD203B41FA5}">
                      <a16:colId xmlns:a16="http://schemas.microsoft.com/office/drawing/2014/main" val="2465238240"/>
                    </a:ext>
                  </a:extLst>
                </a:gridCol>
              </a:tblGrid>
              <a:tr h="0">
                <a:tc>
                  <a:txBody>
                    <a:bodyPr/>
                    <a:lstStyle/>
                    <a:p>
                      <a:r>
                        <a:rPr lang="fi-FI" dirty="0"/>
                        <a:t>Uhkatoimija</a:t>
                      </a:r>
                    </a:p>
                  </a:txBody>
                  <a:tcPr anchor="ctr"/>
                </a:tc>
                <a:tc>
                  <a:txBody>
                    <a:bodyPr/>
                    <a:lstStyle/>
                    <a:p>
                      <a:r>
                        <a:rPr lang="fi-FI"/>
                        <a:t>Motiivit</a:t>
                      </a:r>
                    </a:p>
                  </a:txBody>
                  <a:tcPr anchor="ctr"/>
                </a:tc>
                <a:tc>
                  <a:txBody>
                    <a:bodyPr/>
                    <a:lstStyle/>
                    <a:p>
                      <a:r>
                        <a:rPr lang="fi-FI"/>
                        <a:t>Kohteet</a:t>
                      </a:r>
                    </a:p>
                  </a:txBody>
                  <a:tcPr anchor="ctr"/>
                </a:tc>
                <a:extLst>
                  <a:ext uri="{0D108BD9-81ED-4DB2-BD59-A6C34878D82A}">
                    <a16:rowId xmlns:a16="http://schemas.microsoft.com/office/drawing/2014/main" val="3738287336"/>
                  </a:ext>
                </a:extLst>
              </a:tr>
              <a:tr h="0">
                <a:tc>
                  <a:txBody>
                    <a:bodyPr/>
                    <a:lstStyle/>
                    <a:p>
                      <a:r>
                        <a:rPr lang="fi-FI" dirty="0"/>
                        <a:t>Kyberrikolliset</a:t>
                      </a:r>
                    </a:p>
                  </a:txBody>
                  <a:tcPr anchor="ctr"/>
                </a:tc>
                <a:tc>
                  <a:txBody>
                    <a:bodyPr/>
                    <a:lstStyle/>
                    <a:p>
                      <a:r>
                        <a:rPr lang="fi-FI"/>
                        <a:t>Taloudellinen hyöty, maineen parantaminen</a:t>
                      </a:r>
                    </a:p>
                  </a:txBody>
                  <a:tcPr anchor="ctr"/>
                </a:tc>
                <a:tc>
                  <a:txBody>
                    <a:bodyPr/>
                    <a:lstStyle/>
                    <a:p>
                      <a:r>
                        <a:rPr lang="fi-FI"/>
                        <a:t>Henkilötiedot, yritysdata, rahoituslaitokset</a:t>
                      </a:r>
                    </a:p>
                  </a:txBody>
                  <a:tcPr anchor="ctr"/>
                </a:tc>
                <a:extLst>
                  <a:ext uri="{0D108BD9-81ED-4DB2-BD59-A6C34878D82A}">
                    <a16:rowId xmlns:a16="http://schemas.microsoft.com/office/drawing/2014/main" val="791164174"/>
                  </a:ext>
                </a:extLst>
              </a:tr>
              <a:tr h="0">
                <a:tc>
                  <a:txBody>
                    <a:bodyPr/>
                    <a:lstStyle/>
                    <a:p>
                      <a:r>
                        <a:rPr lang="fi-FI"/>
                        <a:t>Sisäpiiriläiset</a:t>
                      </a:r>
                    </a:p>
                  </a:txBody>
                  <a:tcPr anchor="ctr"/>
                </a:tc>
                <a:tc>
                  <a:txBody>
                    <a:bodyPr/>
                    <a:lstStyle/>
                    <a:p>
                      <a:r>
                        <a:rPr lang="fi-FI" dirty="0"/>
                        <a:t>Taloudellinen hyöty, kosto tai kiristetty henkilö</a:t>
                      </a:r>
                    </a:p>
                  </a:txBody>
                  <a:tcPr anchor="ctr"/>
                </a:tc>
                <a:tc>
                  <a:txBody>
                    <a:bodyPr/>
                    <a:lstStyle/>
                    <a:p>
                      <a:r>
                        <a:rPr lang="fi-FI"/>
                        <a:t>Organisaation sisäinen data, järjestelmät</a:t>
                      </a:r>
                    </a:p>
                  </a:txBody>
                  <a:tcPr anchor="ctr"/>
                </a:tc>
                <a:extLst>
                  <a:ext uri="{0D108BD9-81ED-4DB2-BD59-A6C34878D82A}">
                    <a16:rowId xmlns:a16="http://schemas.microsoft.com/office/drawing/2014/main" val="777283889"/>
                  </a:ext>
                </a:extLst>
              </a:tr>
              <a:tr h="0">
                <a:tc>
                  <a:txBody>
                    <a:bodyPr/>
                    <a:lstStyle/>
                    <a:p>
                      <a:r>
                        <a:rPr lang="fi-FI"/>
                        <a:t>Valtiolliset toimijat</a:t>
                      </a:r>
                    </a:p>
                  </a:txBody>
                  <a:tcPr anchor="ctr"/>
                </a:tc>
                <a:tc>
                  <a:txBody>
                    <a:bodyPr/>
                    <a:lstStyle/>
                    <a:p>
                      <a:r>
                        <a:rPr lang="fi-FI"/>
                        <a:t>Vakoilu, poliittiset, taloudelliset tai sotilaalliset tavoitteet</a:t>
                      </a:r>
                    </a:p>
                  </a:txBody>
                  <a:tcPr anchor="ctr"/>
                </a:tc>
                <a:tc>
                  <a:txBody>
                    <a:bodyPr/>
                    <a:lstStyle/>
                    <a:p>
                      <a:r>
                        <a:rPr lang="fi-FI"/>
                        <a:t>Julkisen ja yksityisen sektorin verkostot</a:t>
                      </a:r>
                    </a:p>
                  </a:txBody>
                  <a:tcPr anchor="ctr"/>
                </a:tc>
                <a:extLst>
                  <a:ext uri="{0D108BD9-81ED-4DB2-BD59-A6C34878D82A}">
                    <a16:rowId xmlns:a16="http://schemas.microsoft.com/office/drawing/2014/main" val="3658977089"/>
                  </a:ext>
                </a:extLst>
              </a:tr>
              <a:tr h="0">
                <a:tc>
                  <a:txBody>
                    <a:bodyPr/>
                    <a:lstStyle/>
                    <a:p>
                      <a:r>
                        <a:rPr lang="fi-FI" dirty="0" err="1"/>
                        <a:t>Haktivistit</a:t>
                      </a:r>
                      <a:endParaRPr lang="fi-FI" dirty="0"/>
                    </a:p>
                  </a:txBody>
                  <a:tcPr anchor="ctr"/>
                </a:tc>
                <a:tc>
                  <a:txBody>
                    <a:bodyPr/>
                    <a:lstStyle/>
                    <a:p>
                      <a:r>
                        <a:rPr lang="fi-FI"/>
                        <a:t>Poliittiset, sosiaaliset tai ideologiset syyt</a:t>
                      </a:r>
                    </a:p>
                  </a:txBody>
                  <a:tcPr anchor="ctr"/>
                </a:tc>
                <a:tc>
                  <a:txBody>
                    <a:bodyPr/>
                    <a:lstStyle/>
                    <a:p>
                      <a:r>
                        <a:rPr lang="fi-FI"/>
                        <a:t>Julkiset ja yksityiset organisaatiot</a:t>
                      </a:r>
                    </a:p>
                  </a:txBody>
                  <a:tcPr anchor="ctr"/>
                </a:tc>
                <a:extLst>
                  <a:ext uri="{0D108BD9-81ED-4DB2-BD59-A6C34878D82A}">
                    <a16:rowId xmlns:a16="http://schemas.microsoft.com/office/drawing/2014/main" val="966681046"/>
                  </a:ext>
                </a:extLst>
              </a:tr>
              <a:tr h="0">
                <a:tc>
                  <a:txBody>
                    <a:bodyPr/>
                    <a:lstStyle/>
                    <a:p>
                      <a:r>
                        <a:rPr lang="fi-FI"/>
                        <a:t>Terroristijärjestöt</a:t>
                      </a:r>
                    </a:p>
                  </a:txBody>
                  <a:tcPr anchor="ctr"/>
                </a:tc>
                <a:tc>
                  <a:txBody>
                    <a:bodyPr/>
                    <a:lstStyle/>
                    <a:p>
                      <a:r>
                        <a:rPr lang="fi-FI"/>
                        <a:t>Häirintä, rekrytointi</a:t>
                      </a:r>
                    </a:p>
                  </a:txBody>
                  <a:tcPr anchor="ctr"/>
                </a:tc>
                <a:tc>
                  <a:txBody>
                    <a:bodyPr/>
                    <a:lstStyle/>
                    <a:p>
                      <a:r>
                        <a:rPr lang="fi-FI"/>
                        <a:t>Viestintäkanavat, rekrytointialustat</a:t>
                      </a:r>
                    </a:p>
                  </a:txBody>
                  <a:tcPr anchor="ctr"/>
                </a:tc>
                <a:extLst>
                  <a:ext uri="{0D108BD9-81ED-4DB2-BD59-A6C34878D82A}">
                    <a16:rowId xmlns:a16="http://schemas.microsoft.com/office/drawing/2014/main" val="1404863428"/>
                  </a:ext>
                </a:extLst>
              </a:tr>
              <a:tr h="0">
                <a:tc>
                  <a:txBody>
                    <a:bodyPr/>
                    <a:lstStyle/>
                    <a:p>
                      <a:r>
                        <a:rPr lang="fi-FI"/>
                        <a:t>Jännityksenhakijat</a:t>
                      </a:r>
                    </a:p>
                  </a:txBody>
                  <a:tcPr anchor="ctr"/>
                </a:tc>
                <a:tc>
                  <a:txBody>
                    <a:bodyPr/>
                    <a:lstStyle/>
                    <a:p>
                      <a:r>
                        <a:rPr lang="fi-FI"/>
                        <a:t>Huvin vuoksi, teknisen osaamisen kehittäminen</a:t>
                      </a:r>
                    </a:p>
                  </a:txBody>
                  <a:tcPr anchor="ctr"/>
                </a:tc>
                <a:tc>
                  <a:txBody>
                    <a:bodyPr/>
                    <a:lstStyle/>
                    <a:p>
                      <a:r>
                        <a:rPr lang="fi-FI" dirty="0"/>
                        <a:t>Satunnaiset kohteet, haavoittuvat järjestelmät</a:t>
                      </a:r>
                    </a:p>
                  </a:txBody>
                  <a:tcPr anchor="ctr"/>
                </a:tc>
                <a:extLst>
                  <a:ext uri="{0D108BD9-81ED-4DB2-BD59-A6C34878D82A}">
                    <a16:rowId xmlns:a16="http://schemas.microsoft.com/office/drawing/2014/main" val="1120813367"/>
                  </a:ext>
                </a:extLst>
              </a:tr>
            </a:tbl>
          </a:graphicData>
        </a:graphic>
      </p:graphicFrame>
    </p:spTree>
    <p:extLst>
      <p:ext uri="{BB962C8B-B14F-4D97-AF65-F5344CB8AC3E}">
        <p14:creationId xmlns:p14="http://schemas.microsoft.com/office/powerpoint/2010/main" val="402433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50E3-C5F5-77AB-6116-EA700BC45EEA}"/>
              </a:ext>
            </a:extLst>
          </p:cNvPr>
          <p:cNvSpPr>
            <a:spLocks noGrp="1"/>
          </p:cNvSpPr>
          <p:nvPr>
            <p:ph type="title"/>
          </p:nvPr>
        </p:nvSpPr>
        <p:spPr/>
        <p:txBody>
          <a:bodyPr/>
          <a:lstStyle/>
          <a:p>
            <a:r>
              <a:rPr lang="en-US" dirty="0" err="1"/>
              <a:t>Tyypillisimmät</a:t>
            </a:r>
            <a:r>
              <a:rPr lang="en-US" dirty="0"/>
              <a:t> </a:t>
            </a:r>
            <a:r>
              <a:rPr lang="en-US" dirty="0" err="1"/>
              <a:t>uhat</a:t>
            </a:r>
            <a:r>
              <a:rPr lang="en-US" dirty="0"/>
              <a:t> ja </a:t>
            </a:r>
            <a:r>
              <a:rPr lang="en-US" dirty="0" err="1"/>
              <a:t>tekijät</a:t>
            </a:r>
            <a:endParaRPr lang="en-FI" dirty="0"/>
          </a:p>
        </p:txBody>
      </p:sp>
      <p:sp>
        <p:nvSpPr>
          <p:cNvPr id="3" name="Date Placeholder 2">
            <a:extLst>
              <a:ext uri="{FF2B5EF4-FFF2-40B4-BE49-F238E27FC236}">
                <a16:creationId xmlns:a16="http://schemas.microsoft.com/office/drawing/2014/main" id="{54679F2A-402A-8A15-1575-6E2D0E095370}"/>
              </a:ext>
            </a:extLst>
          </p:cNvPr>
          <p:cNvSpPr>
            <a:spLocks noGrp="1"/>
          </p:cNvSpPr>
          <p:nvPr>
            <p:ph type="dt" sz="half" idx="10"/>
          </p:nvPr>
        </p:nvSpPr>
        <p:spPr/>
        <p:txBody>
          <a:bodyPr/>
          <a:lstStyle/>
          <a:p>
            <a:endParaRPr lang="fi-FI" dirty="0"/>
          </a:p>
        </p:txBody>
      </p:sp>
      <p:graphicFrame>
        <p:nvGraphicFramePr>
          <p:cNvPr id="7" name="Table 6">
            <a:extLst>
              <a:ext uri="{FF2B5EF4-FFF2-40B4-BE49-F238E27FC236}">
                <a16:creationId xmlns:a16="http://schemas.microsoft.com/office/drawing/2014/main" id="{AB1429D0-94A9-E667-6129-39F90DB27C57}"/>
              </a:ext>
            </a:extLst>
          </p:cNvPr>
          <p:cNvGraphicFramePr>
            <a:graphicFrameLocks noGrp="1"/>
          </p:cNvGraphicFramePr>
          <p:nvPr>
            <p:extLst>
              <p:ext uri="{D42A27DB-BD31-4B8C-83A1-F6EECF244321}">
                <p14:modId xmlns:p14="http://schemas.microsoft.com/office/powerpoint/2010/main" val="3690038612"/>
              </p:ext>
            </p:extLst>
          </p:nvPr>
        </p:nvGraphicFramePr>
        <p:xfrm>
          <a:off x="1080105" y="1726166"/>
          <a:ext cx="10515600" cy="4754880"/>
        </p:xfrm>
        <a:graphic>
          <a:graphicData uri="http://schemas.openxmlformats.org/drawingml/2006/table">
            <a:tbl>
              <a:tblPr firstRow="1" firstCol="1">
                <a:tableStyleId>{0505E3EF-67EA-436B-97B2-0124C06EBD24}</a:tableStyleId>
              </a:tblPr>
              <a:tblGrid>
                <a:gridCol w="3505200">
                  <a:extLst>
                    <a:ext uri="{9D8B030D-6E8A-4147-A177-3AD203B41FA5}">
                      <a16:colId xmlns:a16="http://schemas.microsoft.com/office/drawing/2014/main" val="1408747545"/>
                    </a:ext>
                  </a:extLst>
                </a:gridCol>
                <a:gridCol w="3505200">
                  <a:extLst>
                    <a:ext uri="{9D8B030D-6E8A-4147-A177-3AD203B41FA5}">
                      <a16:colId xmlns:a16="http://schemas.microsoft.com/office/drawing/2014/main" val="12970061"/>
                    </a:ext>
                  </a:extLst>
                </a:gridCol>
                <a:gridCol w="3505200">
                  <a:extLst>
                    <a:ext uri="{9D8B030D-6E8A-4147-A177-3AD203B41FA5}">
                      <a16:colId xmlns:a16="http://schemas.microsoft.com/office/drawing/2014/main" val="5182398"/>
                    </a:ext>
                  </a:extLst>
                </a:gridCol>
              </a:tblGrid>
              <a:tr h="0">
                <a:tc>
                  <a:txBody>
                    <a:bodyPr/>
                    <a:lstStyle/>
                    <a:p>
                      <a:r>
                        <a:rPr lang="fi-FI" dirty="0"/>
                        <a:t>Uhka</a:t>
                      </a:r>
                    </a:p>
                  </a:txBody>
                  <a:tcPr anchor="ctr"/>
                </a:tc>
                <a:tc>
                  <a:txBody>
                    <a:bodyPr/>
                    <a:lstStyle/>
                    <a:p>
                      <a:r>
                        <a:rPr lang="fi-FI" dirty="0"/>
                        <a:t>Tyypilliset uhkatekijät</a:t>
                      </a:r>
                    </a:p>
                  </a:txBody>
                  <a:tcPr anchor="ctr"/>
                </a:tc>
                <a:tc>
                  <a:txBody>
                    <a:bodyPr/>
                    <a:lstStyle/>
                    <a:p>
                      <a:r>
                        <a:rPr lang="fi-FI"/>
                        <a:t>Tyypillinen kohde</a:t>
                      </a:r>
                    </a:p>
                  </a:txBody>
                  <a:tcPr anchor="ctr"/>
                </a:tc>
                <a:extLst>
                  <a:ext uri="{0D108BD9-81ED-4DB2-BD59-A6C34878D82A}">
                    <a16:rowId xmlns:a16="http://schemas.microsoft.com/office/drawing/2014/main" val="87606356"/>
                  </a:ext>
                </a:extLst>
              </a:tr>
              <a:tr h="0">
                <a:tc>
                  <a:txBody>
                    <a:bodyPr/>
                    <a:lstStyle/>
                    <a:p>
                      <a:r>
                        <a:rPr lang="fi-FI" dirty="0"/>
                        <a:t>Tietojenkalastelu (</a:t>
                      </a:r>
                      <a:r>
                        <a:rPr lang="fi-FI" dirty="0" err="1"/>
                        <a:t>Phishing</a:t>
                      </a:r>
                      <a:r>
                        <a:rPr lang="fi-FI" dirty="0"/>
                        <a:t>)</a:t>
                      </a:r>
                    </a:p>
                  </a:txBody>
                  <a:tcPr anchor="ctr"/>
                </a:tc>
                <a:tc>
                  <a:txBody>
                    <a:bodyPr/>
                    <a:lstStyle/>
                    <a:p>
                      <a:r>
                        <a:rPr lang="fi-FI" dirty="0"/>
                        <a:t>Kyberrikolliset, hakkerit</a:t>
                      </a:r>
                    </a:p>
                  </a:txBody>
                  <a:tcPr anchor="ctr"/>
                </a:tc>
                <a:tc>
                  <a:txBody>
                    <a:bodyPr/>
                    <a:lstStyle/>
                    <a:p>
                      <a:r>
                        <a:rPr lang="fi-FI"/>
                        <a:t>Yksityiset, yritykset</a:t>
                      </a:r>
                    </a:p>
                  </a:txBody>
                  <a:tcPr anchor="ctr"/>
                </a:tc>
                <a:extLst>
                  <a:ext uri="{0D108BD9-81ED-4DB2-BD59-A6C34878D82A}">
                    <a16:rowId xmlns:a16="http://schemas.microsoft.com/office/drawing/2014/main" val="3144745209"/>
                  </a:ext>
                </a:extLst>
              </a:tr>
              <a:tr h="0">
                <a:tc>
                  <a:txBody>
                    <a:bodyPr/>
                    <a:lstStyle/>
                    <a:p>
                      <a:r>
                        <a:rPr lang="fi-FI" dirty="0"/>
                        <a:t>Kiristyshaittaohjelmat (</a:t>
                      </a:r>
                      <a:r>
                        <a:rPr lang="fi-FI" dirty="0" err="1"/>
                        <a:t>Ransomware</a:t>
                      </a:r>
                      <a:r>
                        <a:rPr lang="fi-FI" dirty="0"/>
                        <a:t>)</a:t>
                      </a:r>
                    </a:p>
                  </a:txBody>
                  <a:tcPr anchor="ctr"/>
                </a:tc>
                <a:tc>
                  <a:txBody>
                    <a:bodyPr/>
                    <a:lstStyle/>
                    <a:p>
                      <a:r>
                        <a:rPr lang="fi-FI" dirty="0"/>
                        <a:t>Kyberrikolliset</a:t>
                      </a:r>
                    </a:p>
                  </a:txBody>
                  <a:tcPr anchor="ctr"/>
                </a:tc>
                <a:tc>
                  <a:txBody>
                    <a:bodyPr/>
                    <a:lstStyle/>
                    <a:p>
                      <a:r>
                        <a:rPr lang="fi-FI"/>
                        <a:t>Yritykset, terveysala</a:t>
                      </a:r>
                    </a:p>
                  </a:txBody>
                  <a:tcPr anchor="ctr"/>
                </a:tc>
                <a:extLst>
                  <a:ext uri="{0D108BD9-81ED-4DB2-BD59-A6C34878D82A}">
                    <a16:rowId xmlns:a16="http://schemas.microsoft.com/office/drawing/2014/main" val="216412269"/>
                  </a:ext>
                </a:extLst>
              </a:tr>
              <a:tr h="0">
                <a:tc>
                  <a:txBody>
                    <a:bodyPr/>
                    <a:lstStyle/>
                    <a:p>
                      <a:r>
                        <a:rPr lang="fi-FI" dirty="0"/>
                        <a:t>Haittaohjelmat (</a:t>
                      </a:r>
                      <a:r>
                        <a:rPr lang="fi-FI" dirty="0" err="1"/>
                        <a:t>Malware</a:t>
                      </a:r>
                      <a:r>
                        <a:rPr lang="fi-FI" dirty="0"/>
                        <a:t>)</a:t>
                      </a:r>
                    </a:p>
                  </a:txBody>
                  <a:tcPr anchor="ctr"/>
                </a:tc>
                <a:tc>
                  <a:txBody>
                    <a:bodyPr/>
                    <a:lstStyle/>
                    <a:p>
                      <a:r>
                        <a:rPr lang="fi-FI" dirty="0"/>
                        <a:t>Kyberrikolliset, hakkerit, valtiolliset toimijat</a:t>
                      </a:r>
                    </a:p>
                  </a:txBody>
                  <a:tcPr anchor="ctr"/>
                </a:tc>
                <a:tc>
                  <a:txBody>
                    <a:bodyPr/>
                    <a:lstStyle/>
                    <a:p>
                      <a:r>
                        <a:rPr lang="fi-FI"/>
                        <a:t>Yksityiset, yritykset</a:t>
                      </a:r>
                    </a:p>
                  </a:txBody>
                  <a:tcPr anchor="ctr"/>
                </a:tc>
                <a:extLst>
                  <a:ext uri="{0D108BD9-81ED-4DB2-BD59-A6C34878D82A}">
                    <a16:rowId xmlns:a16="http://schemas.microsoft.com/office/drawing/2014/main" val="2104289267"/>
                  </a:ext>
                </a:extLst>
              </a:tr>
              <a:tr h="0">
                <a:tc>
                  <a:txBody>
                    <a:bodyPr/>
                    <a:lstStyle/>
                    <a:p>
                      <a:r>
                        <a:rPr lang="fi-FI" dirty="0"/>
                        <a:t>Vakoilu (</a:t>
                      </a:r>
                      <a:r>
                        <a:rPr lang="fi-FI" dirty="0" err="1"/>
                        <a:t>Spy</a:t>
                      </a:r>
                      <a:r>
                        <a:rPr lang="fi-FI" dirty="0"/>
                        <a:t>)</a:t>
                      </a:r>
                    </a:p>
                  </a:txBody>
                  <a:tcPr anchor="ctr"/>
                </a:tc>
                <a:tc>
                  <a:txBody>
                    <a:bodyPr/>
                    <a:lstStyle/>
                    <a:p>
                      <a:r>
                        <a:rPr lang="fi-FI" dirty="0"/>
                        <a:t>Valtiolliset toimijat</a:t>
                      </a:r>
                    </a:p>
                  </a:txBody>
                  <a:tcPr anchor="ctr"/>
                </a:tc>
                <a:tc>
                  <a:txBody>
                    <a:bodyPr/>
                    <a:lstStyle/>
                    <a:p>
                      <a:r>
                        <a:rPr lang="fi-FI"/>
                        <a:t>Yritykset, hallitukset</a:t>
                      </a:r>
                    </a:p>
                  </a:txBody>
                  <a:tcPr anchor="ctr"/>
                </a:tc>
                <a:extLst>
                  <a:ext uri="{0D108BD9-81ED-4DB2-BD59-A6C34878D82A}">
                    <a16:rowId xmlns:a16="http://schemas.microsoft.com/office/drawing/2014/main" val="3347287902"/>
                  </a:ext>
                </a:extLst>
              </a:tr>
              <a:tr h="0">
                <a:tc>
                  <a:txBody>
                    <a:bodyPr/>
                    <a:lstStyle/>
                    <a:p>
                      <a:r>
                        <a:rPr lang="fi-FI" dirty="0"/>
                        <a:t>Sisäpiiriuhat (</a:t>
                      </a:r>
                      <a:r>
                        <a:rPr lang="fi-FI" dirty="0" err="1"/>
                        <a:t>Insider</a:t>
                      </a:r>
                      <a:r>
                        <a:rPr lang="fi-FI" dirty="0"/>
                        <a:t> </a:t>
                      </a:r>
                      <a:r>
                        <a:rPr lang="fi-FI" dirty="0" err="1"/>
                        <a:t>Threat</a:t>
                      </a:r>
                      <a:r>
                        <a:rPr lang="fi-FI" dirty="0"/>
                        <a:t>)</a:t>
                      </a:r>
                    </a:p>
                  </a:txBody>
                  <a:tcPr anchor="ctr"/>
                </a:tc>
                <a:tc>
                  <a:txBody>
                    <a:bodyPr/>
                    <a:lstStyle/>
                    <a:p>
                      <a:r>
                        <a:rPr lang="fi-FI" dirty="0"/>
                        <a:t>Sisäpiiriläiset</a:t>
                      </a:r>
                    </a:p>
                  </a:txBody>
                  <a:tcPr anchor="ctr"/>
                </a:tc>
                <a:tc>
                  <a:txBody>
                    <a:bodyPr/>
                    <a:lstStyle/>
                    <a:p>
                      <a:r>
                        <a:rPr lang="fi-FI"/>
                        <a:t>Yritykset</a:t>
                      </a:r>
                    </a:p>
                  </a:txBody>
                  <a:tcPr anchor="ctr"/>
                </a:tc>
                <a:extLst>
                  <a:ext uri="{0D108BD9-81ED-4DB2-BD59-A6C34878D82A}">
                    <a16:rowId xmlns:a16="http://schemas.microsoft.com/office/drawing/2014/main" val="822790045"/>
                  </a:ext>
                </a:extLst>
              </a:tr>
              <a:tr h="0">
                <a:tc>
                  <a:txBody>
                    <a:bodyPr/>
                    <a:lstStyle/>
                    <a:p>
                      <a:r>
                        <a:rPr lang="fi-FI" dirty="0"/>
                        <a:t>Hajautetut palvelunesto hyökkäykset (</a:t>
                      </a:r>
                      <a:r>
                        <a:rPr lang="fi-FI" dirty="0" err="1"/>
                        <a:t>DDoS</a:t>
                      </a:r>
                      <a:r>
                        <a:rPr lang="fi-FI" dirty="0"/>
                        <a:t>-hyökkäykset)</a:t>
                      </a:r>
                    </a:p>
                  </a:txBody>
                  <a:tcPr anchor="ctr"/>
                </a:tc>
                <a:tc>
                  <a:txBody>
                    <a:bodyPr/>
                    <a:lstStyle/>
                    <a:p>
                      <a:r>
                        <a:rPr lang="fi-FI" dirty="0"/>
                        <a:t>Hakkerit, jännityksenhakijat</a:t>
                      </a:r>
                    </a:p>
                  </a:txBody>
                  <a:tcPr anchor="ctr"/>
                </a:tc>
                <a:tc>
                  <a:txBody>
                    <a:bodyPr/>
                    <a:lstStyle/>
                    <a:p>
                      <a:r>
                        <a:rPr lang="fi-FI"/>
                        <a:t>Yritykset, palveluntarjoajat</a:t>
                      </a:r>
                    </a:p>
                  </a:txBody>
                  <a:tcPr anchor="ctr"/>
                </a:tc>
                <a:extLst>
                  <a:ext uri="{0D108BD9-81ED-4DB2-BD59-A6C34878D82A}">
                    <a16:rowId xmlns:a16="http://schemas.microsoft.com/office/drawing/2014/main" val="1851062117"/>
                  </a:ext>
                </a:extLst>
              </a:tr>
              <a:tr h="0">
                <a:tc>
                  <a:txBody>
                    <a:bodyPr/>
                    <a:lstStyle/>
                    <a:p>
                      <a:r>
                        <a:rPr lang="fi-FI" dirty="0"/>
                        <a:t>Sosiaalinen manipulointi (</a:t>
                      </a:r>
                      <a:r>
                        <a:rPr lang="fi-FI" dirty="0" err="1"/>
                        <a:t>Social</a:t>
                      </a:r>
                      <a:r>
                        <a:rPr lang="fi-FI" dirty="0"/>
                        <a:t> Engineering)</a:t>
                      </a:r>
                    </a:p>
                  </a:txBody>
                  <a:tcPr anchor="ctr"/>
                </a:tc>
                <a:tc>
                  <a:txBody>
                    <a:bodyPr/>
                    <a:lstStyle/>
                    <a:p>
                      <a:r>
                        <a:rPr lang="fi-FI" dirty="0"/>
                        <a:t>Hakkerit, kyberrikolliset</a:t>
                      </a:r>
                    </a:p>
                  </a:txBody>
                  <a:tcPr anchor="ctr"/>
                </a:tc>
                <a:tc>
                  <a:txBody>
                    <a:bodyPr/>
                    <a:lstStyle/>
                    <a:p>
                      <a:r>
                        <a:rPr lang="fi-FI"/>
                        <a:t>Yksityiset, yritykset</a:t>
                      </a:r>
                    </a:p>
                  </a:txBody>
                  <a:tcPr anchor="ctr"/>
                </a:tc>
                <a:extLst>
                  <a:ext uri="{0D108BD9-81ED-4DB2-BD59-A6C34878D82A}">
                    <a16:rowId xmlns:a16="http://schemas.microsoft.com/office/drawing/2014/main" val="2327835210"/>
                  </a:ext>
                </a:extLst>
              </a:tr>
              <a:tr h="0">
                <a:tc>
                  <a:txBody>
                    <a:bodyPr/>
                    <a:lstStyle/>
                    <a:p>
                      <a:r>
                        <a:rPr lang="fi-FI" dirty="0"/>
                        <a:t>Identiteettivarkaudet</a:t>
                      </a:r>
                    </a:p>
                  </a:txBody>
                  <a:tcPr anchor="ctr"/>
                </a:tc>
                <a:tc>
                  <a:txBody>
                    <a:bodyPr/>
                    <a:lstStyle/>
                    <a:p>
                      <a:r>
                        <a:rPr lang="fi-FI" dirty="0"/>
                        <a:t>Kyberrikolliset</a:t>
                      </a:r>
                    </a:p>
                  </a:txBody>
                  <a:tcPr anchor="ctr"/>
                </a:tc>
                <a:tc>
                  <a:txBody>
                    <a:bodyPr/>
                    <a:lstStyle/>
                    <a:p>
                      <a:r>
                        <a:rPr lang="fi-FI"/>
                        <a:t>Yksityiset</a:t>
                      </a:r>
                    </a:p>
                  </a:txBody>
                  <a:tcPr anchor="ctr"/>
                </a:tc>
                <a:extLst>
                  <a:ext uri="{0D108BD9-81ED-4DB2-BD59-A6C34878D82A}">
                    <a16:rowId xmlns:a16="http://schemas.microsoft.com/office/drawing/2014/main" val="3456170127"/>
                  </a:ext>
                </a:extLst>
              </a:tr>
              <a:tr h="0">
                <a:tc>
                  <a:txBody>
                    <a:bodyPr/>
                    <a:lstStyle/>
                    <a:p>
                      <a:r>
                        <a:rPr lang="fi-FI" dirty="0"/>
                        <a:t>Rekrytointi</a:t>
                      </a:r>
                    </a:p>
                  </a:txBody>
                  <a:tcPr anchor="ctr"/>
                </a:tc>
                <a:tc>
                  <a:txBody>
                    <a:bodyPr/>
                    <a:lstStyle/>
                    <a:p>
                      <a:r>
                        <a:rPr lang="fi-FI" dirty="0"/>
                        <a:t>Terroristijärjestöt</a:t>
                      </a:r>
                    </a:p>
                  </a:txBody>
                  <a:tcPr anchor="ctr"/>
                </a:tc>
                <a:tc>
                  <a:txBody>
                    <a:bodyPr/>
                    <a:lstStyle/>
                    <a:p>
                      <a:r>
                        <a:rPr lang="fi-FI" dirty="0"/>
                        <a:t>Yksityiset</a:t>
                      </a:r>
                    </a:p>
                  </a:txBody>
                  <a:tcPr anchor="ctr"/>
                </a:tc>
                <a:extLst>
                  <a:ext uri="{0D108BD9-81ED-4DB2-BD59-A6C34878D82A}">
                    <a16:rowId xmlns:a16="http://schemas.microsoft.com/office/drawing/2014/main" val="710730418"/>
                  </a:ext>
                </a:extLst>
              </a:tr>
            </a:tbl>
          </a:graphicData>
        </a:graphic>
      </p:graphicFrame>
    </p:spTree>
    <p:extLst>
      <p:ext uri="{BB962C8B-B14F-4D97-AF65-F5344CB8AC3E}">
        <p14:creationId xmlns:p14="http://schemas.microsoft.com/office/powerpoint/2010/main" val="3381658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BE6A-88B5-E5A6-8379-ED2FABAC725E}"/>
              </a:ext>
            </a:extLst>
          </p:cNvPr>
          <p:cNvSpPr>
            <a:spLocks noGrp="1"/>
          </p:cNvSpPr>
          <p:nvPr>
            <p:ph type="title"/>
          </p:nvPr>
        </p:nvSpPr>
        <p:spPr>
          <a:xfrm>
            <a:off x="772065" y="652356"/>
            <a:ext cx="10511286" cy="818927"/>
          </a:xfrm>
        </p:spPr>
        <p:txBody>
          <a:bodyPr/>
          <a:lstStyle/>
          <a:p>
            <a:r>
              <a:rPr lang="en-US" dirty="0" err="1"/>
              <a:t>Esimerkki</a:t>
            </a:r>
            <a:r>
              <a:rPr lang="en-US" dirty="0"/>
              <a:t> </a:t>
            </a:r>
            <a:r>
              <a:rPr lang="en-US" dirty="0" err="1"/>
              <a:t>tapaus</a:t>
            </a:r>
            <a:endParaRPr lang="en-FI" dirty="0"/>
          </a:p>
        </p:txBody>
      </p:sp>
      <p:sp>
        <p:nvSpPr>
          <p:cNvPr id="3" name="Date Placeholder 2">
            <a:extLst>
              <a:ext uri="{FF2B5EF4-FFF2-40B4-BE49-F238E27FC236}">
                <a16:creationId xmlns:a16="http://schemas.microsoft.com/office/drawing/2014/main" id="{2335B999-9082-993A-4C90-C05414315D5D}"/>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D0ECC569-C0D4-3058-CBB5-45FC107F3C19}"/>
              </a:ext>
            </a:extLst>
          </p:cNvPr>
          <p:cNvSpPr>
            <a:spLocks noGrp="1"/>
          </p:cNvSpPr>
          <p:nvPr>
            <p:ph type="subTitle" idx="1"/>
          </p:nvPr>
        </p:nvSpPr>
        <p:spPr>
          <a:xfrm>
            <a:off x="844636" y="1472167"/>
            <a:ext cx="10511286" cy="648072"/>
          </a:xfrm>
        </p:spPr>
        <p:txBody>
          <a:bodyPr/>
          <a:lstStyle/>
          <a:p>
            <a:r>
              <a:rPr lang="en-US" dirty="0"/>
              <a:t>Change Healthcare</a:t>
            </a:r>
            <a:endParaRPr lang="en-FI" dirty="0"/>
          </a:p>
        </p:txBody>
      </p:sp>
      <p:sp>
        <p:nvSpPr>
          <p:cNvPr id="6" name="Text Placeholder 5">
            <a:extLst>
              <a:ext uri="{FF2B5EF4-FFF2-40B4-BE49-F238E27FC236}">
                <a16:creationId xmlns:a16="http://schemas.microsoft.com/office/drawing/2014/main" id="{EF0353ED-A04E-3A0A-0F3D-14C2367C114E}"/>
              </a:ext>
            </a:extLst>
          </p:cNvPr>
          <p:cNvSpPr>
            <a:spLocks noGrp="1"/>
          </p:cNvSpPr>
          <p:nvPr>
            <p:ph type="body" idx="12"/>
          </p:nvPr>
        </p:nvSpPr>
        <p:spPr>
          <a:xfrm>
            <a:off x="825415" y="2120211"/>
            <a:ext cx="10457937" cy="3007844"/>
          </a:xfrm>
        </p:spPr>
        <p:txBody>
          <a:bodyPr>
            <a:normAutofit fontScale="70000" lnSpcReduction="20000"/>
          </a:bodyPr>
          <a:lstStyle/>
          <a:p>
            <a:r>
              <a:rPr lang="fi-FI" b="1" dirty="0"/>
              <a:t>Tapahtuma:</a:t>
            </a:r>
            <a:r>
              <a:rPr lang="fi-FI" dirty="0"/>
              <a:t> </a:t>
            </a:r>
            <a:r>
              <a:rPr lang="fi-FI" dirty="0" err="1"/>
              <a:t>Change</a:t>
            </a:r>
            <a:r>
              <a:rPr lang="fi-FI" dirty="0"/>
              <a:t> Healthcare joutui merkittävän kiristyshaittaohjelmahyökkäyksen kohteeksi. Hyökkäyksessä kyberrikolliset onnistuivat lukitsemaan organisaation tiedostot ja vaativat lunnaita niiden vapauttamiseksi</a:t>
            </a:r>
          </a:p>
          <a:p>
            <a:r>
              <a:rPr lang="fi-FI" b="1" dirty="0"/>
              <a:t>Vaikutukset:</a:t>
            </a:r>
            <a:endParaRPr lang="fi-FI" dirty="0"/>
          </a:p>
          <a:p>
            <a:pPr lvl="1"/>
            <a:r>
              <a:rPr lang="fi-FI" b="1" dirty="0"/>
              <a:t>Potilastiedot:</a:t>
            </a:r>
            <a:r>
              <a:rPr lang="fi-FI" dirty="0"/>
              <a:t> Hyökkäys vaaransi potilastietojen luottamuksellisuuden ja saatavuuden.</a:t>
            </a:r>
          </a:p>
          <a:p>
            <a:pPr lvl="1"/>
            <a:r>
              <a:rPr lang="fi-FI" b="1" dirty="0"/>
              <a:t>Toiminnan häiriöt:</a:t>
            </a:r>
            <a:r>
              <a:rPr lang="fi-FI" dirty="0"/>
              <a:t> Hyökkäys aiheutti merkittäviä häiriöitä terveydenhuollon palveluiden toiminnassa, mikä vaikutti potilaiden hoitoon ja organisaation päivittäiseen toimintaan.</a:t>
            </a:r>
          </a:p>
          <a:p>
            <a:pPr lvl="1"/>
            <a:r>
              <a:rPr lang="fi-FI" b="1" dirty="0"/>
              <a:t>Taloudelliset menetykset:</a:t>
            </a:r>
            <a:r>
              <a:rPr lang="fi-FI" dirty="0"/>
              <a:t> Organisaatio kärsi taloudellisia menetyksiä sekä suoraan lunnaiden maksamisesta että epäsuorasti toiminnan keskeytyksistä ja maineen menetyksestä johtuen.</a:t>
            </a:r>
          </a:p>
          <a:p>
            <a:r>
              <a:rPr lang="fi-FI" b="1" dirty="0"/>
              <a:t>Opit:</a:t>
            </a:r>
            <a:endParaRPr lang="fi-FI" dirty="0"/>
          </a:p>
          <a:p>
            <a:pPr lvl="1"/>
            <a:r>
              <a:rPr lang="fi-FI" b="1" dirty="0"/>
              <a:t>Tietoturvakäytännöt:</a:t>
            </a:r>
            <a:r>
              <a:rPr lang="fi-FI" dirty="0"/>
              <a:t> Tapaus korostaa vahvojen tietoturvakäytäntöjen ja -protokollien merkitystä terveysalalla.</a:t>
            </a:r>
          </a:p>
          <a:p>
            <a:pPr lvl="1"/>
            <a:r>
              <a:rPr lang="fi-FI" b="1" dirty="0"/>
              <a:t>Varautuminen:</a:t>
            </a:r>
            <a:r>
              <a:rPr lang="fi-FI" dirty="0"/>
              <a:t> Organisaatioiden tulee varautua mahdollisiin kyberhyökkäyksiin ja kehittää valmiussuunnitelmia, jotka auttavat minimoimaan hyökkäysten vaikutukset.</a:t>
            </a:r>
          </a:p>
          <a:p>
            <a:r>
              <a:rPr lang="fi-FI" dirty="0"/>
              <a:t>Tämä tapaus on hyvä esimerkki siitä, kuinka kyberrikolliset voivat kohdistaa hyökkäyksiä terveysalaan ja kuinka tärkeää on suojata potilastietoja ja varmistaa terveydenhuollon palveluiden jatkuvuus</a:t>
            </a:r>
          </a:p>
          <a:p>
            <a:endParaRPr lang="en-FI" dirty="0"/>
          </a:p>
        </p:txBody>
      </p:sp>
      <p:sp>
        <p:nvSpPr>
          <p:cNvPr id="7" name="TextBox 6">
            <a:extLst>
              <a:ext uri="{FF2B5EF4-FFF2-40B4-BE49-F238E27FC236}">
                <a16:creationId xmlns:a16="http://schemas.microsoft.com/office/drawing/2014/main" id="{D0C1C78F-61FC-7C47-D2CF-CDF6EE63E66E}"/>
              </a:ext>
            </a:extLst>
          </p:cNvPr>
          <p:cNvSpPr txBox="1"/>
          <p:nvPr/>
        </p:nvSpPr>
        <p:spPr>
          <a:xfrm>
            <a:off x="1230923" y="5840651"/>
            <a:ext cx="9741877" cy="523220"/>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https://www.csoonline.com/article/3484304/the-cyber-assault-on-healthcare-what-the-change-healthcare-breach-reveals.html</a:t>
            </a:r>
            <a:r>
              <a:rPr lang="en-US" sz="1400" dirty="0"/>
              <a:t>, </a:t>
            </a:r>
            <a:r>
              <a:rPr lang="en-US" sz="1400" err="1"/>
              <a:t>viitattu</a:t>
            </a:r>
            <a:r>
              <a:rPr lang="en-US" sz="1400" dirty="0"/>
              <a:t> 9.4.2025</a:t>
            </a:r>
            <a:endParaRPr lang="en-FI" sz="1400" dirty="0"/>
          </a:p>
        </p:txBody>
      </p:sp>
    </p:spTree>
    <p:extLst>
      <p:ext uri="{BB962C8B-B14F-4D97-AF65-F5344CB8AC3E}">
        <p14:creationId xmlns:p14="http://schemas.microsoft.com/office/powerpoint/2010/main" val="2839022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0C8B5-A12A-327A-8208-A0FCC377555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6CE4D92-C28B-98A1-44EF-D90798DBEBAE}"/>
              </a:ext>
            </a:extLst>
          </p:cNvPr>
          <p:cNvSpPr>
            <a:spLocks noGrp="1"/>
          </p:cNvSpPr>
          <p:nvPr>
            <p:ph type="title"/>
          </p:nvPr>
        </p:nvSpPr>
        <p:spPr>
          <a:xfrm>
            <a:off x="877148" y="1097081"/>
            <a:ext cx="7140015"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9405F52D-82E9-772F-3E49-F484A46EB73A}"/>
              </a:ext>
            </a:extLst>
          </p:cNvPr>
          <p:cNvSpPr>
            <a:spLocks noGrp="1"/>
          </p:cNvSpPr>
          <p:nvPr>
            <p:ph type="subTitle" idx="1"/>
          </p:nvPr>
        </p:nvSpPr>
        <p:spPr>
          <a:xfrm>
            <a:off x="877149" y="2921553"/>
            <a:ext cx="5841152" cy="648072"/>
          </a:xfrm>
        </p:spPr>
        <p:txBody>
          <a:bodyPr>
            <a:normAutofit fontScale="85000" lnSpcReduction="20000"/>
          </a:bodyPr>
          <a:lstStyle/>
          <a:p>
            <a:r>
              <a:rPr lang="en-US" dirty="0"/>
              <a:t>06D – </a:t>
            </a:r>
            <a:r>
              <a:rPr lang="en-US" dirty="0" err="1"/>
              <a:t>Sosiaalinen</a:t>
            </a:r>
            <a:r>
              <a:rPr lang="en-US" dirty="0"/>
              <a:t> </a:t>
            </a:r>
            <a:r>
              <a:rPr lang="en-US" dirty="0" err="1"/>
              <a:t>vaikuttaminen</a:t>
            </a:r>
            <a:r>
              <a:rPr lang="en-US" dirty="0"/>
              <a:t> (Social engineering)</a:t>
            </a:r>
          </a:p>
        </p:txBody>
      </p:sp>
      <p:sp>
        <p:nvSpPr>
          <p:cNvPr id="15" name="Text Placeholder 3">
            <a:extLst>
              <a:ext uri="{FF2B5EF4-FFF2-40B4-BE49-F238E27FC236}">
                <a16:creationId xmlns:a16="http://schemas.microsoft.com/office/drawing/2014/main" id="{C9EDC33C-1FBA-6FDA-7422-60B6CBBF317D}"/>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70550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2CD0-A4F9-A203-2175-B05C5CED6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EC68D-EBA9-F117-586D-BB97D76CB1F6}"/>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04CCDE36-CD99-40E0-6102-90AFFF552C14}"/>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073A883E-A090-97A9-B1C9-6BA8FF5D7119}"/>
              </a:ext>
            </a:extLst>
          </p:cNvPr>
          <p:cNvSpPr>
            <a:spLocks noGrp="1"/>
          </p:cNvSpPr>
          <p:nvPr>
            <p:ph type="subTitle" idx="1"/>
          </p:nvPr>
        </p:nvSpPr>
        <p:spPr/>
        <p:txBody>
          <a:bodyPr/>
          <a:lstStyle/>
          <a:p>
            <a:r>
              <a:rPr lang="en-US" dirty="0" err="1"/>
              <a:t>Kuvaus</a:t>
            </a:r>
            <a:endParaRPr lang="en-FI" dirty="0"/>
          </a:p>
        </p:txBody>
      </p:sp>
      <p:sp>
        <p:nvSpPr>
          <p:cNvPr id="6" name="Text Placeholder 5">
            <a:extLst>
              <a:ext uri="{FF2B5EF4-FFF2-40B4-BE49-F238E27FC236}">
                <a16:creationId xmlns:a16="http://schemas.microsoft.com/office/drawing/2014/main" id="{2FA1B093-4437-459A-17FE-0727C5B70B19}"/>
              </a:ext>
            </a:extLst>
          </p:cNvPr>
          <p:cNvSpPr>
            <a:spLocks noGrp="1"/>
          </p:cNvSpPr>
          <p:nvPr>
            <p:ph type="body" idx="12"/>
          </p:nvPr>
        </p:nvSpPr>
        <p:spPr/>
        <p:txBody>
          <a:bodyPr lIns="91440" tIns="45720" rIns="91440" bIns="45720" anchor="t">
            <a:normAutofit/>
          </a:bodyPr>
          <a:lstStyle/>
          <a:p>
            <a:r>
              <a:rPr lang="fi-FI" sz="1600" dirty="0"/>
              <a:t>Sosiaalinen manipulointi on tekniikka, jossa hyödynnetään ihmisten luottamusta ja tietämättömyyttä tietojen hankkimiseksi tai järjestelmien murtautumiseksi. </a:t>
            </a:r>
            <a:endParaRPr lang="fi-FI" sz="1600" dirty="0">
              <a:ea typeface="Calibri"/>
              <a:cs typeface="Calibri"/>
            </a:endParaRPr>
          </a:p>
          <a:p>
            <a:r>
              <a:rPr lang="fi-FI" sz="1600" dirty="0"/>
              <a:t>Sosiaalisen manipuloinnin määritelmä:</a:t>
            </a:r>
            <a:endParaRPr lang="fi-FI" sz="1600" dirty="0">
              <a:ea typeface="Calibri"/>
              <a:cs typeface="Calibri"/>
            </a:endParaRPr>
          </a:p>
          <a:p>
            <a:pPr lvl="1"/>
            <a:r>
              <a:rPr lang="fi-FI" sz="1600" dirty="0"/>
              <a:t>Sosiaalinen manipulointi tarkoittaa ihmisten manipulointia psykologisten tekniikoiden avulla, jotta he paljastavat arkaluonteisia tietoja tai suorittavat tiettyjä toimia. </a:t>
            </a:r>
            <a:endParaRPr lang="fi-FI" sz="1600" dirty="0">
              <a:ea typeface="Calibri"/>
              <a:cs typeface="Calibri"/>
            </a:endParaRPr>
          </a:p>
          <a:p>
            <a:pPr lvl="2"/>
            <a:r>
              <a:rPr lang="fi-FI" sz="1600" dirty="0"/>
              <a:t>Se on merkittävä uhka tietoturvalle.</a:t>
            </a:r>
            <a:endParaRPr lang="en-FI" sz="1600" dirty="0"/>
          </a:p>
        </p:txBody>
      </p:sp>
      <p:sp>
        <p:nvSpPr>
          <p:cNvPr id="7" name="TextBox 6">
            <a:extLst>
              <a:ext uri="{FF2B5EF4-FFF2-40B4-BE49-F238E27FC236}">
                <a16:creationId xmlns:a16="http://schemas.microsoft.com/office/drawing/2014/main" id="{6D290733-D623-C1E4-37E1-3B3020D7357A}"/>
              </a:ext>
            </a:extLst>
          </p:cNvPr>
          <p:cNvSpPr txBox="1"/>
          <p:nvPr/>
        </p:nvSpPr>
        <p:spPr>
          <a:xfrm>
            <a:off x="771304" y="5624381"/>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err="1"/>
              <a:t>viitattu</a:t>
            </a:r>
            <a:r>
              <a:rPr lang="en-US" sz="1400" dirty="0"/>
              <a:t> 9.4.2025</a:t>
            </a:r>
            <a:endParaRPr lang="en-FI" sz="1400" dirty="0"/>
          </a:p>
        </p:txBody>
      </p:sp>
    </p:spTree>
    <p:extLst>
      <p:ext uri="{BB962C8B-B14F-4D97-AF65-F5344CB8AC3E}">
        <p14:creationId xmlns:p14="http://schemas.microsoft.com/office/powerpoint/2010/main" val="3928101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1215-4CFA-FAA1-165F-3497F350A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19881-5E7D-E5CC-DB12-C3AA29C0D365}"/>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1A36BD3B-6EFB-A582-8E05-77DB2464A2A3}"/>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A479C77D-6521-3E3E-73DD-CDF9900ECC1A}"/>
              </a:ext>
            </a:extLst>
          </p:cNvPr>
          <p:cNvSpPr>
            <a:spLocks noGrp="1"/>
          </p:cNvSpPr>
          <p:nvPr>
            <p:ph type="subTitle" idx="1"/>
          </p:nvPr>
        </p:nvSpPr>
        <p:spPr/>
        <p:txBody>
          <a:bodyPr/>
          <a:lstStyle/>
          <a:p>
            <a:r>
              <a:rPr lang="en-US" dirty="0"/>
              <a:t>Pretexting ja Baiting</a:t>
            </a:r>
            <a:endParaRPr lang="en-FI" dirty="0"/>
          </a:p>
        </p:txBody>
      </p:sp>
      <p:sp>
        <p:nvSpPr>
          <p:cNvPr id="6" name="Text Placeholder 5">
            <a:extLst>
              <a:ext uri="{FF2B5EF4-FFF2-40B4-BE49-F238E27FC236}">
                <a16:creationId xmlns:a16="http://schemas.microsoft.com/office/drawing/2014/main" id="{995C5385-80EE-947D-1DB8-D04560BD2BA8}"/>
              </a:ext>
            </a:extLst>
          </p:cNvPr>
          <p:cNvSpPr>
            <a:spLocks noGrp="1"/>
          </p:cNvSpPr>
          <p:nvPr>
            <p:ph type="body" idx="12"/>
          </p:nvPr>
        </p:nvSpPr>
        <p:spPr/>
        <p:txBody>
          <a:bodyPr lIns="91440" tIns="45720" rIns="91440" bIns="45720" anchor="t">
            <a:normAutofit/>
          </a:bodyPr>
          <a:lstStyle/>
          <a:p>
            <a:r>
              <a:rPr lang="fi-FI" sz="1800" b="1" dirty="0" err="1"/>
              <a:t>Pretexting</a:t>
            </a:r>
            <a:r>
              <a:rPr lang="fi-FI" sz="1800" dirty="0"/>
              <a:t> tarkoittaa tekaistujen tarinoiden tai valheiden käyttöä, jotta uhri paljastaa arkaluonteisia tietoja. </a:t>
            </a:r>
            <a:endParaRPr lang="fi-FI" sz="1800" dirty="0">
              <a:ea typeface="Calibri"/>
              <a:cs typeface="Calibri"/>
            </a:endParaRPr>
          </a:p>
          <a:p>
            <a:pPr lvl="1"/>
            <a:r>
              <a:rPr lang="fi-FI" sz="1800" dirty="0"/>
              <a:t>Esimerkiksi esittäytyminen pankkivirkailijaksi. </a:t>
            </a:r>
            <a:endParaRPr lang="fi-FI" sz="1800" dirty="0">
              <a:ea typeface="Calibri"/>
              <a:cs typeface="Calibri"/>
            </a:endParaRPr>
          </a:p>
          <a:p>
            <a:pPr marL="457200" lvl="1" indent="0">
              <a:buNone/>
            </a:pPr>
            <a:endParaRPr lang="fi-FI" sz="1800" dirty="0">
              <a:ea typeface="Calibri"/>
              <a:cs typeface="Calibri"/>
            </a:endParaRPr>
          </a:p>
          <a:p>
            <a:r>
              <a:rPr lang="fi-FI" sz="1800" b="1" dirty="0" err="1"/>
              <a:t>Baiting</a:t>
            </a:r>
            <a:r>
              <a:rPr lang="fi-FI" sz="1800" dirty="0"/>
              <a:t> on tekniikka, jossa uhri houkutellaan paljastamaan tietoja tai lataamaan haittaohjelmia tarjoamalla houkuttelevaa sisältöä, kuten ilmaisia ohjelmia tai musiikkia.</a:t>
            </a:r>
            <a:endParaRPr lang="en-FI" sz="1800" dirty="0"/>
          </a:p>
        </p:txBody>
      </p:sp>
      <p:sp>
        <p:nvSpPr>
          <p:cNvPr id="7" name="TextBox 6">
            <a:extLst>
              <a:ext uri="{FF2B5EF4-FFF2-40B4-BE49-F238E27FC236}">
                <a16:creationId xmlns:a16="http://schemas.microsoft.com/office/drawing/2014/main" id="{E81A3316-0429-29B9-0126-DEA805A1962E}"/>
              </a:ext>
            </a:extLst>
          </p:cNvPr>
          <p:cNvSpPr txBox="1"/>
          <p:nvPr/>
        </p:nvSpPr>
        <p:spPr>
          <a:xfrm>
            <a:off x="638256" y="5418762"/>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dirty="0" err="1"/>
              <a:t>viitattu</a:t>
            </a:r>
            <a:r>
              <a:rPr lang="en-US" sz="1400" dirty="0"/>
              <a:t> 9.4.2025</a:t>
            </a:r>
            <a:endParaRPr lang="en-FI" sz="1400" dirty="0"/>
          </a:p>
        </p:txBody>
      </p:sp>
    </p:spTree>
    <p:extLst>
      <p:ext uri="{BB962C8B-B14F-4D97-AF65-F5344CB8AC3E}">
        <p14:creationId xmlns:p14="http://schemas.microsoft.com/office/powerpoint/2010/main" val="1310325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E553-EA86-9E01-E169-4ADC8CA51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1F8D8-F223-EEDF-A827-70CA3B31BD0C}"/>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3140C4F0-5BA3-C4B9-1554-FE55AF4B1BA3}"/>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BABDA1C6-0627-2C0B-D659-98E08D13E73D}"/>
              </a:ext>
            </a:extLst>
          </p:cNvPr>
          <p:cNvSpPr>
            <a:spLocks noGrp="1"/>
          </p:cNvSpPr>
          <p:nvPr>
            <p:ph type="subTitle" idx="1"/>
          </p:nvPr>
        </p:nvSpPr>
        <p:spPr/>
        <p:txBody>
          <a:bodyPr/>
          <a:lstStyle/>
          <a:p>
            <a:r>
              <a:rPr lang="en-US" dirty="0"/>
              <a:t>Tailgating ja Quid Pro Quo</a:t>
            </a:r>
            <a:endParaRPr lang="en-FI" dirty="0"/>
          </a:p>
        </p:txBody>
      </p:sp>
      <p:sp>
        <p:nvSpPr>
          <p:cNvPr id="6" name="Text Placeholder 5">
            <a:extLst>
              <a:ext uri="{FF2B5EF4-FFF2-40B4-BE49-F238E27FC236}">
                <a16:creationId xmlns:a16="http://schemas.microsoft.com/office/drawing/2014/main" id="{20F67AA8-B05E-1716-10FD-DB8BF54FF5BA}"/>
              </a:ext>
            </a:extLst>
          </p:cNvPr>
          <p:cNvSpPr>
            <a:spLocks noGrp="1"/>
          </p:cNvSpPr>
          <p:nvPr>
            <p:ph type="body" idx="12"/>
          </p:nvPr>
        </p:nvSpPr>
        <p:spPr/>
        <p:txBody>
          <a:bodyPr lIns="91440" tIns="45720" rIns="91440" bIns="45720" anchor="t">
            <a:normAutofit/>
          </a:bodyPr>
          <a:lstStyle/>
          <a:p>
            <a:r>
              <a:rPr lang="fi-FI" sz="1800" b="1" dirty="0" err="1"/>
              <a:t>Tailgating</a:t>
            </a:r>
            <a:r>
              <a:rPr lang="fi-FI" sz="1800" dirty="0"/>
              <a:t> tarkoittaa luvattoman henkilön pääsyä suojattuun tilaan seuraamalla luvallista henkilöä sisään. </a:t>
            </a:r>
            <a:endParaRPr lang="fi-FI" sz="1800" dirty="0">
              <a:ea typeface="Calibri"/>
              <a:cs typeface="Calibri"/>
            </a:endParaRPr>
          </a:p>
          <a:p>
            <a:endParaRPr lang="fi-FI" sz="1800" dirty="0"/>
          </a:p>
          <a:p>
            <a:r>
              <a:rPr lang="fi-FI" sz="1800" b="1" dirty="0" err="1"/>
              <a:t>Quid</a:t>
            </a:r>
            <a:r>
              <a:rPr lang="fi-FI" sz="1800" b="1" dirty="0"/>
              <a:t> Pro </a:t>
            </a:r>
            <a:r>
              <a:rPr lang="fi-FI" sz="1800" b="1" dirty="0" err="1"/>
              <a:t>Quo</a:t>
            </a:r>
            <a:r>
              <a:rPr lang="fi-FI" sz="1800" b="1" dirty="0"/>
              <a:t> </a:t>
            </a:r>
            <a:r>
              <a:rPr lang="fi-FI" sz="1800" dirty="0"/>
              <a:t>on tekniikka, jossa tarjotaan palvelusta tai tietoa vastineeksi arkaluonteisista tiedoista.</a:t>
            </a:r>
            <a:endParaRPr lang="en-FI" sz="1800" dirty="0"/>
          </a:p>
        </p:txBody>
      </p:sp>
      <p:sp>
        <p:nvSpPr>
          <p:cNvPr id="7" name="TextBox 6">
            <a:extLst>
              <a:ext uri="{FF2B5EF4-FFF2-40B4-BE49-F238E27FC236}">
                <a16:creationId xmlns:a16="http://schemas.microsoft.com/office/drawing/2014/main" id="{0C9D7C8E-35D6-5997-F3D9-14F0BD7E26B2}"/>
              </a:ext>
            </a:extLst>
          </p:cNvPr>
          <p:cNvSpPr txBox="1"/>
          <p:nvPr/>
        </p:nvSpPr>
        <p:spPr>
          <a:xfrm>
            <a:off x="771304" y="5418762"/>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err="1"/>
              <a:t>viitattu</a:t>
            </a:r>
            <a:r>
              <a:rPr lang="en-US" sz="1400" dirty="0"/>
              <a:t> 9.4.2025</a:t>
            </a:r>
            <a:endParaRPr lang="en-FI" sz="1400" dirty="0"/>
          </a:p>
        </p:txBody>
      </p:sp>
    </p:spTree>
    <p:extLst>
      <p:ext uri="{BB962C8B-B14F-4D97-AF65-F5344CB8AC3E}">
        <p14:creationId xmlns:p14="http://schemas.microsoft.com/office/powerpoint/2010/main" val="24803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Tietojenkalastelu (</a:t>
            </a:r>
            <a:r>
              <a:rPr lang="fi-FI" sz="5000" dirty="0" err="1"/>
              <a:t>Phishing</a:t>
            </a:r>
            <a:r>
              <a:rPr lang="fi-FI" sz="5000" dirty="0"/>
              <a:t>)</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Kuvailu</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3"/>
            <a:ext cx="10514802" cy="2803128"/>
          </a:xfrm>
        </p:spPr>
        <p:txBody>
          <a:bodyPr lIns="91440" tIns="45720" rIns="91440" bIns="45720" anchor="t">
            <a:normAutofit fontScale="92500" lnSpcReduction="10000"/>
          </a:bodyPr>
          <a:lstStyle/>
          <a:p>
            <a:r>
              <a:rPr lang="fi-FI" sz="1600" dirty="0"/>
              <a:t>Tietojen­kalastelun avulla verkko­rikolliset varastavat henkilö­tietoja, kuten puhelin­numeroita sekä pankki- ja henkilö­tunnuksia. Tämän lisäksi verkko­rikollisia kiinnostavat ihmisten kirjautumis­tiedot eli käyttäjä­tunnukset ja sala­sanat, joiden avulla voidaan kirjautua erilaisiin palveluihin. </a:t>
            </a:r>
            <a:endParaRPr lang="fi-FI" sz="1600" dirty="0">
              <a:ea typeface="Calibri" panose="020F0502020204030204"/>
              <a:cs typeface="Calibri" panose="020F0502020204030204"/>
            </a:endParaRPr>
          </a:p>
          <a:p>
            <a:pPr lvl="1"/>
            <a:r>
              <a:rPr lang="fi-FI" sz="1600" dirty="0"/>
              <a:t>Yleensä tietojen­kalastelu tapahtuu väärennettyjen verkko­sivujen avulla. Näillä luotettavilta näyttävillä sivuilla käyttäjät huijataan antamaan tietonsa rikollisille. Tietoja voidaan sitten käyttää käyttäjä­tilien kaappauksiin tai jopa identiteetti­varkauksiin.</a:t>
            </a:r>
            <a:endParaRPr lang="fi-FI" sz="1600" dirty="0">
              <a:ea typeface="Calibri" panose="020F0502020204030204"/>
              <a:cs typeface="Calibri" panose="020F0502020204030204"/>
            </a:endParaRPr>
          </a:p>
          <a:p>
            <a:r>
              <a:rPr lang="fi-FI" sz="1600" dirty="0"/>
              <a:t>Tietojen­kalastelun avulla voidaan myös tartuttaa haitta­ohjelmia laitteellesi. Haitta­ohjelmat naamioidaan kiinnostavaksi sisällöksi, kuten tärkeiksi asia­kirjoiksi tai viihdyttäväksi sisällöksi — vaikkapa kissa­videoiksi. (Troijalainen haittaohjelma)</a:t>
            </a:r>
          </a:p>
          <a:p>
            <a:r>
              <a:rPr lang="fi-FI" sz="1600" dirty="0"/>
              <a:t>Koska tietojen­kalastelussa hyödynnetään viestejä, kuten sähkö­posteja, kohteiden huijaamiseen, kannattaa kiinnittää huomiota itse viesteihin sekä niiden sisältöön. </a:t>
            </a:r>
          </a:p>
          <a:p>
            <a:pPr lvl="1"/>
            <a:r>
              <a:rPr lang="fi-FI" sz="1600" dirty="0"/>
              <a:t>Tietojen­kalastelu- eli </a:t>
            </a:r>
            <a:r>
              <a:rPr lang="fi-FI" sz="1600" err="1"/>
              <a:t>phishing</a:t>
            </a:r>
            <a:r>
              <a:rPr lang="fi-FI" sz="1600" dirty="0"/>
              <a:t>-viestit voivat usein olla automaattisella kääntäjällä käännettyjä. Tästä syystä tietojen­kalastelu­viestit sisältävät usein kirjoitus­virheitä tai niiden ulko­asu on epäilyttävä.</a:t>
            </a:r>
            <a:endParaRPr lang="fi-FI" sz="1600" dirty="0">
              <a:ea typeface="Calibri"/>
              <a:cs typeface="Calibri"/>
            </a:endParaRPr>
          </a:p>
        </p:txBody>
      </p:sp>
      <p:sp>
        <p:nvSpPr>
          <p:cNvPr id="2" name="TextBox 1">
            <a:extLst>
              <a:ext uri="{FF2B5EF4-FFF2-40B4-BE49-F238E27FC236}">
                <a16:creationId xmlns:a16="http://schemas.microsoft.com/office/drawing/2014/main" id="{720FB1D7-1135-E091-F1B3-D5CFDF30921F}"/>
              </a:ext>
            </a:extLst>
          </p:cNvPr>
          <p:cNvSpPr txBox="1"/>
          <p:nvPr/>
        </p:nvSpPr>
        <p:spPr>
          <a:xfrm>
            <a:off x="768885" y="5557111"/>
            <a:ext cx="9907675" cy="261610"/>
          </a:xfrm>
          <a:prstGeom prst="rect">
            <a:avLst/>
          </a:prstGeom>
          <a:noFill/>
        </p:spPr>
        <p:txBody>
          <a:bodyPr wrap="square" lIns="91440" tIns="45720" rIns="91440" bIns="45720" rtlCol="0" anchor="t">
            <a:spAutoFit/>
          </a:bodyPr>
          <a:lstStyle/>
          <a:p>
            <a:r>
              <a:rPr lang="en-US" sz="1100" dirty="0"/>
              <a:t>Lähde: </a:t>
            </a:r>
            <a:r>
              <a:rPr lang="en-US" sz="1100" dirty="0">
                <a:hlinkClick r:id="rId2"/>
              </a:rPr>
              <a:t>https://www.f-secure.com/fi/articles/what-is-phishing</a:t>
            </a:r>
            <a:r>
              <a:rPr lang="en-US" sz="1100" dirty="0"/>
              <a:t>, </a:t>
            </a:r>
            <a:r>
              <a:rPr lang="en-US" sz="1100" err="1"/>
              <a:t>viitattu</a:t>
            </a:r>
            <a:r>
              <a:rPr lang="en-US" sz="1100" dirty="0"/>
              <a:t> 20.12.2024</a:t>
            </a:r>
            <a:endParaRPr lang="en-FI" sz="1100" dirty="0"/>
          </a:p>
        </p:txBody>
      </p:sp>
    </p:spTree>
    <p:extLst>
      <p:ext uri="{BB962C8B-B14F-4D97-AF65-F5344CB8AC3E}">
        <p14:creationId xmlns:p14="http://schemas.microsoft.com/office/powerpoint/2010/main" val="343849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F1998-5BBD-DAA3-B6DE-00FB6AF58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DB6CD-AA35-A9CB-4810-93D5A6F7FB7A}"/>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4B0C1527-E199-4F10-B46A-AF9AA47F1CBB}"/>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29993944-C925-C3DC-D133-BBEF69E5DA90}"/>
              </a:ext>
            </a:extLst>
          </p:cNvPr>
          <p:cNvSpPr>
            <a:spLocks noGrp="1"/>
          </p:cNvSpPr>
          <p:nvPr>
            <p:ph type="subTitle" idx="1"/>
          </p:nvPr>
        </p:nvSpPr>
        <p:spPr/>
        <p:txBody>
          <a:bodyPr/>
          <a:lstStyle/>
          <a:p>
            <a:r>
              <a:rPr lang="fi-FI" dirty="0" err="1"/>
              <a:t>Impersonation</a:t>
            </a:r>
            <a:r>
              <a:rPr lang="fi-FI" dirty="0"/>
              <a:t> ja </a:t>
            </a:r>
            <a:r>
              <a:rPr lang="fi-FI" dirty="0" err="1"/>
              <a:t>Dumpster</a:t>
            </a:r>
            <a:r>
              <a:rPr lang="fi-FI" dirty="0"/>
              <a:t> </a:t>
            </a:r>
            <a:r>
              <a:rPr lang="fi-FI" dirty="0" err="1"/>
              <a:t>Diving</a:t>
            </a:r>
            <a:endParaRPr lang="en-FI" dirty="0"/>
          </a:p>
        </p:txBody>
      </p:sp>
      <p:sp>
        <p:nvSpPr>
          <p:cNvPr id="6" name="Text Placeholder 5">
            <a:extLst>
              <a:ext uri="{FF2B5EF4-FFF2-40B4-BE49-F238E27FC236}">
                <a16:creationId xmlns:a16="http://schemas.microsoft.com/office/drawing/2014/main" id="{F7A678B9-7462-71E8-B3CD-FE0270785E1B}"/>
              </a:ext>
            </a:extLst>
          </p:cNvPr>
          <p:cNvSpPr>
            <a:spLocks noGrp="1"/>
          </p:cNvSpPr>
          <p:nvPr>
            <p:ph type="body" idx="12"/>
          </p:nvPr>
        </p:nvSpPr>
        <p:spPr/>
        <p:txBody>
          <a:bodyPr lIns="91440" tIns="45720" rIns="91440" bIns="45720" anchor="t">
            <a:normAutofit/>
          </a:bodyPr>
          <a:lstStyle/>
          <a:p>
            <a:r>
              <a:rPr lang="fi-FI" sz="1800" b="1" dirty="0" err="1"/>
              <a:t>Impersonation</a:t>
            </a:r>
            <a:r>
              <a:rPr lang="fi-FI" sz="1800" dirty="0"/>
              <a:t> tarkoittaa toisen henkilön esittämistä, jotta saadaan pääsy arkaluonteisiin tietoihin tai tiloihin. </a:t>
            </a:r>
            <a:endParaRPr lang="fi-FI" sz="1800" dirty="0">
              <a:ea typeface="Calibri"/>
              <a:cs typeface="Calibri"/>
            </a:endParaRPr>
          </a:p>
          <a:p>
            <a:pPr marL="0" indent="0">
              <a:buNone/>
            </a:pPr>
            <a:endParaRPr lang="fi-FI" sz="1800" dirty="0">
              <a:ea typeface="Calibri"/>
              <a:cs typeface="Calibri"/>
            </a:endParaRPr>
          </a:p>
          <a:p>
            <a:r>
              <a:rPr lang="fi-FI" sz="1800" b="1" dirty="0" err="1"/>
              <a:t>Dumpster</a:t>
            </a:r>
            <a:r>
              <a:rPr lang="fi-FI" sz="1800" b="1" dirty="0"/>
              <a:t> </a:t>
            </a:r>
            <a:r>
              <a:rPr lang="fi-FI" sz="1800" b="1" dirty="0" err="1"/>
              <a:t>Diving</a:t>
            </a:r>
            <a:r>
              <a:rPr lang="fi-FI" sz="1800" b="1" dirty="0"/>
              <a:t> </a:t>
            </a:r>
            <a:r>
              <a:rPr lang="fi-FI" sz="1800" dirty="0"/>
              <a:t>on tekniikka, jossa hyökkääjä etsii roskista asiakirjoja tai tietoja, joita voidaan käyttää hyökkäyksissä</a:t>
            </a:r>
            <a:endParaRPr lang="fi-FI" sz="1800" dirty="0">
              <a:ea typeface="Calibri"/>
              <a:cs typeface="Calibri"/>
            </a:endParaRPr>
          </a:p>
          <a:p>
            <a:pPr lvl="1"/>
            <a:r>
              <a:rPr lang="fi-FI" sz="1800" dirty="0"/>
              <a:t>Nimenmukaisesti, tämä voi tapahtua roskalavalta, mutta pitää sisällään muitakin fyysisen pääsyn kohteita (paperinkeräysastiat ym.), SER-lavan sisällöt (muistitikut tai muut tallennusvälineet ym.).</a:t>
            </a:r>
            <a:endParaRPr lang="en-FI" sz="1800" dirty="0"/>
          </a:p>
        </p:txBody>
      </p:sp>
      <p:sp>
        <p:nvSpPr>
          <p:cNvPr id="7" name="TextBox 6">
            <a:extLst>
              <a:ext uri="{FF2B5EF4-FFF2-40B4-BE49-F238E27FC236}">
                <a16:creationId xmlns:a16="http://schemas.microsoft.com/office/drawing/2014/main" id="{ECE81749-CCA9-18FA-D25E-BF5C05FFFCB7}"/>
              </a:ext>
            </a:extLst>
          </p:cNvPr>
          <p:cNvSpPr txBox="1"/>
          <p:nvPr/>
        </p:nvSpPr>
        <p:spPr>
          <a:xfrm>
            <a:off x="880161" y="5660667"/>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err="1"/>
              <a:t>viitattu</a:t>
            </a:r>
            <a:r>
              <a:rPr lang="en-US" sz="1400" dirty="0"/>
              <a:t> 9.4.2025</a:t>
            </a:r>
            <a:endParaRPr lang="en-FI" sz="1400" dirty="0"/>
          </a:p>
        </p:txBody>
      </p:sp>
    </p:spTree>
    <p:extLst>
      <p:ext uri="{BB962C8B-B14F-4D97-AF65-F5344CB8AC3E}">
        <p14:creationId xmlns:p14="http://schemas.microsoft.com/office/powerpoint/2010/main" val="1281528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6F40E-5D78-5FDE-C7D7-67343F3E0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ED89E-9021-16C4-3605-3E4B09F6D898}"/>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AD1F1253-0A10-308E-0A33-62EB4F50D8C7}"/>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C4704760-F293-06C7-F5E9-A51113DA8508}"/>
              </a:ext>
            </a:extLst>
          </p:cNvPr>
          <p:cNvSpPr>
            <a:spLocks noGrp="1"/>
          </p:cNvSpPr>
          <p:nvPr>
            <p:ph type="subTitle" idx="1"/>
          </p:nvPr>
        </p:nvSpPr>
        <p:spPr/>
        <p:txBody>
          <a:bodyPr/>
          <a:lstStyle/>
          <a:p>
            <a:r>
              <a:rPr lang="fi-FI" dirty="0" err="1"/>
              <a:t>Shoulder</a:t>
            </a:r>
            <a:r>
              <a:rPr lang="fi-FI" dirty="0"/>
              <a:t> </a:t>
            </a:r>
            <a:r>
              <a:rPr lang="fi-FI" dirty="0" err="1"/>
              <a:t>Surfing</a:t>
            </a:r>
            <a:r>
              <a:rPr lang="fi-FI" dirty="0"/>
              <a:t> ja </a:t>
            </a:r>
            <a:r>
              <a:rPr lang="fi-FI" dirty="0" err="1"/>
              <a:t>Elicitation</a:t>
            </a:r>
            <a:endParaRPr lang="en-FI" dirty="0"/>
          </a:p>
        </p:txBody>
      </p:sp>
      <p:sp>
        <p:nvSpPr>
          <p:cNvPr id="6" name="Text Placeholder 5">
            <a:extLst>
              <a:ext uri="{FF2B5EF4-FFF2-40B4-BE49-F238E27FC236}">
                <a16:creationId xmlns:a16="http://schemas.microsoft.com/office/drawing/2014/main" id="{26352581-0E20-4F79-CB09-CDEA95B29F81}"/>
              </a:ext>
            </a:extLst>
          </p:cNvPr>
          <p:cNvSpPr>
            <a:spLocks noGrp="1"/>
          </p:cNvSpPr>
          <p:nvPr>
            <p:ph type="body" idx="12"/>
          </p:nvPr>
        </p:nvSpPr>
        <p:spPr/>
        <p:txBody>
          <a:bodyPr lIns="91440" tIns="45720" rIns="91440" bIns="45720" anchor="t">
            <a:normAutofit/>
          </a:bodyPr>
          <a:lstStyle/>
          <a:p>
            <a:r>
              <a:rPr lang="fi-FI" b="1" dirty="0" err="1"/>
              <a:t>Shoulder</a:t>
            </a:r>
            <a:r>
              <a:rPr lang="fi-FI" b="1" dirty="0"/>
              <a:t> </a:t>
            </a:r>
            <a:r>
              <a:rPr lang="fi-FI" b="1" dirty="0" err="1"/>
              <a:t>Surfing</a:t>
            </a:r>
            <a:r>
              <a:rPr lang="fi-FI" b="1" dirty="0"/>
              <a:t> </a:t>
            </a:r>
            <a:r>
              <a:rPr lang="fi-FI" dirty="0"/>
              <a:t>tarkoittaa arkaluonteisten tietojen urkkimista katsomalla uhrin olkapään yli. </a:t>
            </a:r>
          </a:p>
          <a:p>
            <a:pPr marL="0" indent="0">
              <a:buNone/>
            </a:pPr>
            <a:endParaRPr lang="fi-FI" dirty="0">
              <a:ea typeface="Calibri"/>
              <a:cs typeface="Calibri"/>
            </a:endParaRPr>
          </a:p>
          <a:p>
            <a:r>
              <a:rPr lang="fi-FI" b="1" dirty="0" err="1"/>
              <a:t>Elicitation</a:t>
            </a:r>
            <a:r>
              <a:rPr lang="fi-FI" dirty="0"/>
              <a:t> on tekniikka, jossa hyökkääjä käyttää keskustelutaitojaan saadakseen uhrin paljastamaan tietoja</a:t>
            </a:r>
            <a:endParaRPr lang="en-FI" dirty="0"/>
          </a:p>
        </p:txBody>
      </p:sp>
      <p:sp>
        <p:nvSpPr>
          <p:cNvPr id="7" name="TextBox 6">
            <a:extLst>
              <a:ext uri="{FF2B5EF4-FFF2-40B4-BE49-F238E27FC236}">
                <a16:creationId xmlns:a16="http://schemas.microsoft.com/office/drawing/2014/main" id="{5A16E5CC-8CF1-1E97-BC23-E78A0175C016}"/>
              </a:ext>
            </a:extLst>
          </p:cNvPr>
          <p:cNvSpPr txBox="1"/>
          <p:nvPr/>
        </p:nvSpPr>
        <p:spPr>
          <a:xfrm>
            <a:off x="771304" y="5418762"/>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err="1"/>
              <a:t>viitattu</a:t>
            </a:r>
            <a:r>
              <a:rPr lang="en-US" sz="1400" dirty="0"/>
              <a:t> 9.4.2025</a:t>
            </a:r>
            <a:endParaRPr lang="en-FI" sz="1400" dirty="0"/>
          </a:p>
        </p:txBody>
      </p:sp>
    </p:spTree>
    <p:extLst>
      <p:ext uri="{BB962C8B-B14F-4D97-AF65-F5344CB8AC3E}">
        <p14:creationId xmlns:p14="http://schemas.microsoft.com/office/powerpoint/2010/main" val="129404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9D6B-885B-5923-D7C6-13B61FC30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CBA75-E43B-0F4A-CA06-6FE4CA857EA6}"/>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7CDA411D-3E17-CEC5-9DC5-3A554F74537B}"/>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9C82E07C-4156-AC15-5C11-BC98AE110975}"/>
              </a:ext>
            </a:extLst>
          </p:cNvPr>
          <p:cNvSpPr>
            <a:spLocks noGrp="1"/>
          </p:cNvSpPr>
          <p:nvPr>
            <p:ph type="subTitle" idx="1"/>
          </p:nvPr>
        </p:nvSpPr>
        <p:spPr/>
        <p:txBody>
          <a:bodyPr/>
          <a:lstStyle/>
          <a:p>
            <a:r>
              <a:rPr lang="en-US" dirty="0"/>
              <a:t>Honey Trap ja Watering Hole</a:t>
            </a:r>
            <a:endParaRPr lang="en-FI" dirty="0"/>
          </a:p>
        </p:txBody>
      </p:sp>
      <p:sp>
        <p:nvSpPr>
          <p:cNvPr id="6" name="Text Placeholder 5">
            <a:extLst>
              <a:ext uri="{FF2B5EF4-FFF2-40B4-BE49-F238E27FC236}">
                <a16:creationId xmlns:a16="http://schemas.microsoft.com/office/drawing/2014/main" id="{49FFE640-3B06-BBB3-2C4F-A4E144F77350}"/>
              </a:ext>
            </a:extLst>
          </p:cNvPr>
          <p:cNvSpPr>
            <a:spLocks noGrp="1"/>
          </p:cNvSpPr>
          <p:nvPr>
            <p:ph type="body" idx="12"/>
          </p:nvPr>
        </p:nvSpPr>
        <p:spPr/>
        <p:txBody>
          <a:bodyPr lIns="91440" tIns="45720" rIns="91440" bIns="45720" anchor="t">
            <a:normAutofit/>
          </a:bodyPr>
          <a:lstStyle/>
          <a:p>
            <a:r>
              <a:rPr lang="fi-FI" sz="1800" b="1" dirty="0" err="1"/>
              <a:t>Honey</a:t>
            </a:r>
            <a:r>
              <a:rPr lang="fi-FI" sz="1800" b="1" dirty="0"/>
              <a:t> Trap </a:t>
            </a:r>
            <a:r>
              <a:rPr lang="fi-FI" sz="1800" dirty="0"/>
              <a:t>on tekniikka, jossa hyökkääjä houkuttelee uhrin luottamukselliseen suhteeseen saadakseen tietoja. </a:t>
            </a:r>
            <a:endParaRPr lang="fi-FI" sz="1800" dirty="0">
              <a:ea typeface="Calibri"/>
              <a:cs typeface="Calibri"/>
            </a:endParaRPr>
          </a:p>
          <a:p>
            <a:pPr marL="0" indent="0">
              <a:buNone/>
            </a:pPr>
            <a:endParaRPr lang="fi-FI" sz="1800" dirty="0">
              <a:ea typeface="Calibri"/>
              <a:cs typeface="Calibri"/>
            </a:endParaRPr>
          </a:p>
          <a:p>
            <a:r>
              <a:rPr lang="fi-FI" sz="1800" b="1" dirty="0" err="1"/>
              <a:t>Watering</a:t>
            </a:r>
            <a:r>
              <a:rPr lang="fi-FI" sz="1800" b="1" dirty="0"/>
              <a:t> Hole </a:t>
            </a:r>
            <a:r>
              <a:rPr lang="fi-FI" sz="1800" dirty="0"/>
              <a:t>on hyökkäys, jossa haittaohjelma sijoitetaan uhrin usein vierailemaan verkkosivustoon.</a:t>
            </a:r>
            <a:endParaRPr lang="en-FI" sz="1800" dirty="0"/>
          </a:p>
        </p:txBody>
      </p:sp>
      <p:sp>
        <p:nvSpPr>
          <p:cNvPr id="7" name="TextBox 6">
            <a:extLst>
              <a:ext uri="{FF2B5EF4-FFF2-40B4-BE49-F238E27FC236}">
                <a16:creationId xmlns:a16="http://schemas.microsoft.com/office/drawing/2014/main" id="{DAC9CBAE-6F0F-84CB-3D18-AC808C3A2C8D}"/>
              </a:ext>
            </a:extLst>
          </p:cNvPr>
          <p:cNvSpPr txBox="1"/>
          <p:nvPr/>
        </p:nvSpPr>
        <p:spPr>
          <a:xfrm>
            <a:off x="771304" y="5418762"/>
            <a:ext cx="9741877" cy="307777"/>
          </a:xfrm>
          <a:prstGeom prst="rect">
            <a:avLst/>
          </a:prstGeom>
          <a:noFill/>
        </p:spPr>
        <p:txBody>
          <a:bodyPr wrap="square" lIns="91440" tIns="45720" rIns="91440" bIns="45720" rtlCol="0" anchor="t">
            <a:spAutoFit/>
          </a:bodyPr>
          <a:lstStyle/>
          <a:p>
            <a:r>
              <a:rPr lang="en-US" sz="1400" dirty="0"/>
              <a:t>Lähde: Practical Social Engineering ja Learn Social Engineering, </a:t>
            </a:r>
            <a:r>
              <a:rPr lang="en-US" sz="1400" err="1"/>
              <a:t>viitattu</a:t>
            </a:r>
            <a:r>
              <a:rPr lang="en-US" sz="1400" dirty="0"/>
              <a:t> 9.4.2025</a:t>
            </a:r>
            <a:endParaRPr lang="en-FI" sz="1400" dirty="0"/>
          </a:p>
        </p:txBody>
      </p:sp>
    </p:spTree>
    <p:extLst>
      <p:ext uri="{BB962C8B-B14F-4D97-AF65-F5344CB8AC3E}">
        <p14:creationId xmlns:p14="http://schemas.microsoft.com/office/powerpoint/2010/main" val="3889519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99BF-AA7F-C76D-029C-DD747C4569C5}"/>
              </a:ext>
            </a:extLst>
          </p:cNvPr>
          <p:cNvSpPr>
            <a:spLocks noGrp="1"/>
          </p:cNvSpPr>
          <p:nvPr>
            <p:ph type="title"/>
          </p:nvPr>
        </p:nvSpPr>
        <p:spPr/>
        <p:txBody>
          <a:bodyPr/>
          <a:lstStyle/>
          <a:p>
            <a:r>
              <a:rPr lang="en-US" dirty="0" err="1"/>
              <a:t>Sosiaalinen</a:t>
            </a:r>
            <a:r>
              <a:rPr lang="en-US" dirty="0"/>
              <a:t> </a:t>
            </a:r>
            <a:r>
              <a:rPr lang="en-US" dirty="0" err="1"/>
              <a:t>vaikuttaminen</a:t>
            </a:r>
            <a:endParaRPr lang="en-FI" dirty="0"/>
          </a:p>
        </p:txBody>
      </p:sp>
      <p:sp>
        <p:nvSpPr>
          <p:cNvPr id="3" name="Date Placeholder 2">
            <a:extLst>
              <a:ext uri="{FF2B5EF4-FFF2-40B4-BE49-F238E27FC236}">
                <a16:creationId xmlns:a16="http://schemas.microsoft.com/office/drawing/2014/main" id="{BB599C3D-18A3-7470-4DEE-5512B53CA570}"/>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854C259A-2097-6E84-3C77-B26909722459}"/>
              </a:ext>
            </a:extLst>
          </p:cNvPr>
          <p:cNvSpPr>
            <a:spLocks noGrp="1"/>
          </p:cNvSpPr>
          <p:nvPr>
            <p:ph type="subTitle" idx="1"/>
          </p:nvPr>
        </p:nvSpPr>
        <p:spPr/>
        <p:txBody>
          <a:bodyPr/>
          <a:lstStyle/>
          <a:p>
            <a:r>
              <a:rPr lang="en-US" dirty="0" err="1"/>
              <a:t>Yhteenveto</a:t>
            </a:r>
            <a:r>
              <a:rPr lang="en-US" dirty="0"/>
              <a:t> ja </a:t>
            </a:r>
            <a:r>
              <a:rPr lang="en-US" dirty="0" err="1"/>
              <a:t>johtopäätökset</a:t>
            </a:r>
            <a:endParaRPr lang="en-FI" dirty="0"/>
          </a:p>
        </p:txBody>
      </p:sp>
      <p:sp>
        <p:nvSpPr>
          <p:cNvPr id="6" name="Text Placeholder 5">
            <a:extLst>
              <a:ext uri="{FF2B5EF4-FFF2-40B4-BE49-F238E27FC236}">
                <a16:creationId xmlns:a16="http://schemas.microsoft.com/office/drawing/2014/main" id="{C0928E5E-5165-DABE-FD71-633B70B9D246}"/>
              </a:ext>
            </a:extLst>
          </p:cNvPr>
          <p:cNvSpPr>
            <a:spLocks noGrp="1"/>
          </p:cNvSpPr>
          <p:nvPr>
            <p:ph type="body" idx="12"/>
          </p:nvPr>
        </p:nvSpPr>
        <p:spPr/>
        <p:txBody>
          <a:bodyPr lIns="91440" tIns="45720" rIns="91440" bIns="45720" anchor="t">
            <a:normAutofit/>
          </a:bodyPr>
          <a:lstStyle/>
          <a:p>
            <a:r>
              <a:rPr lang="fi-FI" dirty="0"/>
              <a:t>Sosiaalinen manipulointi on merkittävä uhka, mutta tietoisuuden lisääminen ja oikeat suojautumiskeinot voivat vähentää riskiä. </a:t>
            </a:r>
          </a:p>
          <a:p>
            <a:pPr marL="0" indent="0">
              <a:buNone/>
            </a:pPr>
            <a:endParaRPr lang="fi-FI" dirty="0">
              <a:ea typeface="Calibri"/>
              <a:cs typeface="Calibri"/>
            </a:endParaRPr>
          </a:p>
          <a:p>
            <a:r>
              <a:rPr lang="fi-FI" dirty="0"/>
              <a:t>Ole valppaana ja suojaa tietosi. </a:t>
            </a:r>
          </a:p>
          <a:p>
            <a:pPr lvl="1"/>
            <a:r>
              <a:rPr lang="fi-FI" dirty="0"/>
              <a:t>Muista, että tieto on paras puolustus.</a:t>
            </a:r>
            <a:endParaRPr lang="en-FI" dirty="0"/>
          </a:p>
        </p:txBody>
      </p:sp>
    </p:spTree>
    <p:extLst>
      <p:ext uri="{BB962C8B-B14F-4D97-AF65-F5344CB8AC3E}">
        <p14:creationId xmlns:p14="http://schemas.microsoft.com/office/powerpoint/2010/main" val="3211752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2EEC-15D0-C8FE-402B-4BFC40C46798}"/>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8905178-F6B1-196C-E3AC-95938F661CEA}"/>
              </a:ext>
            </a:extLst>
          </p:cNvPr>
          <p:cNvSpPr>
            <a:spLocks noGrp="1"/>
          </p:cNvSpPr>
          <p:nvPr>
            <p:ph type="title"/>
          </p:nvPr>
        </p:nvSpPr>
        <p:spPr>
          <a:xfrm>
            <a:off x="772065" y="906356"/>
            <a:ext cx="10511286" cy="818927"/>
          </a:xfrm>
        </p:spPr>
        <p:txBody>
          <a:bodyPr>
            <a:normAutofit/>
          </a:bodyPr>
          <a:lstStyle/>
          <a:p>
            <a:r>
              <a:rPr lang="fi-FI" sz="5000" dirty="0"/>
              <a:t>Tietojenkalastelu (</a:t>
            </a:r>
            <a:r>
              <a:rPr lang="fi-FI" sz="5000" dirty="0" err="1"/>
              <a:t>Phishing</a:t>
            </a:r>
            <a:r>
              <a:rPr lang="fi-FI" sz="5000" dirty="0"/>
              <a:t>)</a:t>
            </a:r>
          </a:p>
        </p:txBody>
      </p:sp>
      <p:sp>
        <p:nvSpPr>
          <p:cNvPr id="9" name="Date Placeholder 2">
            <a:extLst>
              <a:ext uri="{FF2B5EF4-FFF2-40B4-BE49-F238E27FC236}">
                <a16:creationId xmlns:a16="http://schemas.microsoft.com/office/drawing/2014/main" id="{D4DA28B1-9434-67BD-6BD4-5EBF98203CB6}"/>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1F2AA2ED-25BC-1519-B63D-444CEEFFF94E}"/>
              </a:ext>
            </a:extLst>
          </p:cNvPr>
          <p:cNvSpPr>
            <a:spLocks noGrp="1"/>
          </p:cNvSpPr>
          <p:nvPr>
            <p:ph type="subTitle" idx="1"/>
          </p:nvPr>
        </p:nvSpPr>
        <p:spPr>
          <a:xfrm>
            <a:off x="772065" y="1738262"/>
            <a:ext cx="10511286" cy="648072"/>
          </a:xfrm>
        </p:spPr>
        <p:txBody>
          <a:bodyPr/>
          <a:lstStyle/>
          <a:p>
            <a:r>
              <a:rPr lang="en-US" dirty="0" err="1"/>
              <a:t>Yleisimmät</a:t>
            </a:r>
            <a:r>
              <a:rPr lang="en-US" dirty="0"/>
              <a:t> </a:t>
            </a:r>
            <a:r>
              <a:rPr lang="en-US" dirty="0" err="1"/>
              <a:t>erilaiset</a:t>
            </a:r>
            <a:r>
              <a:rPr lang="en-US" dirty="0"/>
              <a:t> </a:t>
            </a:r>
            <a:r>
              <a:rPr lang="en-US" dirty="0" err="1"/>
              <a:t>muodot</a:t>
            </a:r>
            <a:endParaRPr lang="en-US" dirty="0"/>
          </a:p>
        </p:txBody>
      </p:sp>
      <p:sp>
        <p:nvSpPr>
          <p:cNvPr id="4" name="Tekstin paikkamerkki 3">
            <a:extLst>
              <a:ext uri="{FF2B5EF4-FFF2-40B4-BE49-F238E27FC236}">
                <a16:creationId xmlns:a16="http://schemas.microsoft.com/office/drawing/2014/main" id="{609E0FB2-03DF-0F36-37D6-653327C3CA46}"/>
              </a:ext>
            </a:extLst>
          </p:cNvPr>
          <p:cNvSpPr>
            <a:spLocks noGrp="1"/>
          </p:cNvSpPr>
          <p:nvPr>
            <p:ph type="body" idx="12"/>
          </p:nvPr>
        </p:nvSpPr>
        <p:spPr>
          <a:xfrm>
            <a:off x="768550" y="2385404"/>
            <a:ext cx="10418041" cy="3414151"/>
          </a:xfrm>
        </p:spPr>
        <p:txBody>
          <a:bodyPr lIns="91440" tIns="45720" rIns="91440" bIns="45720" anchor="t">
            <a:normAutofit fontScale="92500" lnSpcReduction="10000"/>
          </a:bodyPr>
          <a:lstStyle/>
          <a:p>
            <a:r>
              <a:rPr lang="fi-FI" sz="1600" dirty="0"/>
              <a:t>Yleisiä tietojen­kalastelun muotoja ovat muun muassa </a:t>
            </a:r>
            <a:r>
              <a:rPr lang="fi-FI" sz="1600" err="1"/>
              <a:t>spear</a:t>
            </a:r>
            <a:r>
              <a:rPr lang="fi-FI" sz="1600" dirty="0"/>
              <a:t> </a:t>
            </a:r>
            <a:r>
              <a:rPr lang="fi-FI" sz="1600" err="1"/>
              <a:t>phishing</a:t>
            </a:r>
            <a:r>
              <a:rPr lang="fi-FI" sz="1600" dirty="0"/>
              <a:t> eli kohdennettu tietojen­kalastelu, </a:t>
            </a:r>
            <a:r>
              <a:rPr lang="fi-FI" sz="1600" err="1"/>
              <a:t>smishing</a:t>
            </a:r>
            <a:r>
              <a:rPr lang="fi-FI" sz="1600" dirty="0"/>
              <a:t> ja </a:t>
            </a:r>
            <a:r>
              <a:rPr lang="fi-FI" sz="1600" err="1"/>
              <a:t>vishing</a:t>
            </a:r>
            <a:r>
              <a:rPr lang="fi-FI" sz="1600" dirty="0"/>
              <a:t>.</a:t>
            </a:r>
            <a:endParaRPr lang="fi-FI" sz="1600" dirty="0">
              <a:ea typeface="Calibri" panose="020F0502020204030204"/>
              <a:cs typeface="Calibri" panose="020F0502020204030204"/>
            </a:endParaRPr>
          </a:p>
          <a:p>
            <a:r>
              <a:rPr lang="fi-FI" sz="1600" dirty="0"/>
              <a:t>Kohdennettu tietojen­kalastelu eli </a:t>
            </a:r>
            <a:r>
              <a:rPr lang="fi-FI" sz="1600" dirty="0" err="1"/>
              <a:t>spear</a:t>
            </a:r>
            <a:r>
              <a:rPr lang="fi-FI" sz="1600" dirty="0"/>
              <a:t> </a:t>
            </a:r>
            <a:r>
              <a:rPr lang="fi-FI" sz="1600" dirty="0" err="1"/>
              <a:t>phishing</a:t>
            </a:r>
            <a:endParaRPr lang="fi-FI" sz="1600" dirty="0"/>
          </a:p>
          <a:p>
            <a:pPr lvl="1"/>
            <a:r>
              <a:rPr lang="fi-FI" sz="1600" err="1"/>
              <a:t>Spear</a:t>
            </a:r>
            <a:r>
              <a:rPr lang="fi-FI" sz="1600" dirty="0"/>
              <a:t> </a:t>
            </a:r>
            <a:r>
              <a:rPr lang="fi-FI" sz="1600" err="1"/>
              <a:t>phishing</a:t>
            </a:r>
            <a:r>
              <a:rPr lang="fi-FI" sz="1600" dirty="0"/>
              <a:t> ‑huijauksen kohteena voi olla yksityis­henkilöiden lisäksi organisaatioita sekä niiden johto­henkilöitä. Kun kyseessä on kohdettaan varten räätälöity, kohdennettu tietojen­kalastelu, voi huijausta olla paljon vaikeampi tunnistaa kuin tavan­omaisessa tietojen­kalastelussa.</a:t>
            </a:r>
            <a:endParaRPr lang="fi-FI" sz="1600" dirty="0">
              <a:ea typeface="Calibri"/>
              <a:cs typeface="Calibri"/>
            </a:endParaRPr>
          </a:p>
          <a:p>
            <a:r>
              <a:rPr lang="fi-FI" sz="1600" dirty="0"/>
              <a:t>Teksti­viesti­huijaukset eli </a:t>
            </a:r>
            <a:r>
              <a:rPr lang="fi-FI" sz="1600" dirty="0" err="1"/>
              <a:t>smishing</a:t>
            </a:r>
            <a:endParaRPr lang="fi-FI" sz="1600" dirty="0"/>
          </a:p>
          <a:p>
            <a:pPr lvl="1"/>
            <a:r>
              <a:rPr lang="fi-FI" sz="1600" dirty="0"/>
              <a:t>Hyödyntää joko teksti- tai pika­viesti­palveluita kalastelun välineenä. Verkko­rikolliset voivat myös ujuttaa </a:t>
            </a:r>
            <a:r>
              <a:rPr lang="fi-FI" sz="1600" err="1"/>
              <a:t>olemassa­oleviin</a:t>
            </a:r>
            <a:r>
              <a:rPr lang="fi-FI" sz="1600" dirty="0"/>
              <a:t> viesti­ketjuihin omia, haitallisia viestejään. Tällöin voi olla vaikea tunnistaa esi­merkiksi postin tai lähetti­palvelun viestin perään ilmestynyttä huijaus­viestiä. Myös </a:t>
            </a:r>
            <a:r>
              <a:rPr lang="fi-FI" sz="1600" err="1"/>
              <a:t>smishing</a:t>
            </a:r>
            <a:r>
              <a:rPr lang="fi-FI" sz="1600" dirty="0"/>
              <a:t>-viestit sisältävät sähkö­postien tapaan linkkejä, jotka ohjaavat huijaus­sivustoille.</a:t>
            </a:r>
            <a:endParaRPr lang="fi-FI" sz="1600" dirty="0">
              <a:ea typeface="Calibri"/>
              <a:cs typeface="Calibri"/>
            </a:endParaRPr>
          </a:p>
          <a:p>
            <a:r>
              <a:rPr lang="fi-FI" sz="1600" dirty="0"/>
              <a:t>Huijaus­puhelut eli </a:t>
            </a:r>
            <a:r>
              <a:rPr lang="fi-FI" sz="1600" dirty="0" err="1"/>
              <a:t>vishing</a:t>
            </a:r>
            <a:endParaRPr lang="fi-FI" sz="1600" dirty="0"/>
          </a:p>
          <a:p>
            <a:pPr lvl="1"/>
            <a:r>
              <a:rPr lang="fi-FI" sz="1600" dirty="0"/>
              <a:t>Nimi tulee sanoista "</a:t>
            </a:r>
            <a:r>
              <a:rPr lang="fi-FI" sz="1600" err="1"/>
              <a:t>voice</a:t>
            </a:r>
            <a:r>
              <a:rPr lang="fi-FI" sz="1600" dirty="0"/>
              <a:t>" ja "</a:t>
            </a:r>
            <a:r>
              <a:rPr lang="fi-FI" sz="1600" err="1"/>
              <a:t>phishing</a:t>
            </a:r>
            <a:r>
              <a:rPr lang="fi-FI" sz="1600" dirty="0"/>
              <a:t>". Puheluiden soittajat voivat esiintyä pankin tai muun luotettavan tahon nimissä. Yleisiä ovat myös yritysten tai kohteen työn­antajan IT-tuen nimissä tehtävät huijaus­puhelut. Näiden tarkoituksena on saada huijauksen uhri asentamaan etä­hallinta­ohjelma tieto­koneelleen.</a:t>
            </a:r>
            <a:endParaRPr lang="fi-FI" sz="1600" dirty="0">
              <a:ea typeface="Calibri"/>
              <a:cs typeface="Calibri"/>
            </a:endParaRPr>
          </a:p>
        </p:txBody>
      </p:sp>
      <p:sp>
        <p:nvSpPr>
          <p:cNvPr id="2" name="TextBox 1">
            <a:extLst>
              <a:ext uri="{FF2B5EF4-FFF2-40B4-BE49-F238E27FC236}">
                <a16:creationId xmlns:a16="http://schemas.microsoft.com/office/drawing/2014/main" id="{13E45217-25C1-E41D-FEE9-9CF1DD9E5B0E}"/>
              </a:ext>
            </a:extLst>
          </p:cNvPr>
          <p:cNvSpPr txBox="1"/>
          <p:nvPr/>
        </p:nvSpPr>
        <p:spPr>
          <a:xfrm>
            <a:off x="1276885" y="6040920"/>
            <a:ext cx="9907675" cy="307777"/>
          </a:xfrm>
          <a:prstGeom prst="rect">
            <a:avLst/>
          </a:prstGeom>
          <a:noFill/>
        </p:spPr>
        <p:txBody>
          <a:bodyPr wrap="square" lIns="91440" tIns="45720" rIns="91440" bIns="45720" rtlCol="0" anchor="t">
            <a:spAutoFit/>
          </a:bodyPr>
          <a:lstStyle/>
          <a:p>
            <a:r>
              <a:rPr lang="en-US" sz="1400" dirty="0"/>
              <a:t>Lähde: </a:t>
            </a:r>
            <a:r>
              <a:rPr lang="en-US" sz="1400" dirty="0">
                <a:hlinkClick r:id="rId2"/>
              </a:rPr>
              <a:t>https://www.f-secure.com/fi/articles/what-is-phishing</a:t>
            </a:r>
            <a:r>
              <a:rPr lang="en-US" sz="1400" dirty="0"/>
              <a:t>, </a:t>
            </a:r>
            <a:r>
              <a:rPr lang="en-US" sz="1400" err="1"/>
              <a:t>viitattu</a:t>
            </a:r>
            <a:r>
              <a:rPr lang="en-US" sz="1400" dirty="0"/>
              <a:t> 20.12.2024</a:t>
            </a:r>
            <a:endParaRPr lang="en-FI" sz="1400" dirty="0"/>
          </a:p>
        </p:txBody>
      </p:sp>
    </p:spTree>
    <p:extLst>
      <p:ext uri="{BB962C8B-B14F-4D97-AF65-F5344CB8AC3E}">
        <p14:creationId xmlns:p14="http://schemas.microsoft.com/office/powerpoint/2010/main" val="86297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0402-5EA2-AAB5-4D92-08C536F1B555}"/>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7BF75FE-366E-0D64-232B-5C3C2CD46215}"/>
              </a:ext>
            </a:extLst>
          </p:cNvPr>
          <p:cNvSpPr>
            <a:spLocks noGrp="1"/>
          </p:cNvSpPr>
          <p:nvPr>
            <p:ph type="title"/>
          </p:nvPr>
        </p:nvSpPr>
        <p:spPr>
          <a:xfrm>
            <a:off x="639017" y="519308"/>
            <a:ext cx="10511286" cy="818927"/>
          </a:xfrm>
        </p:spPr>
        <p:txBody>
          <a:bodyPr>
            <a:normAutofit/>
          </a:bodyPr>
          <a:lstStyle/>
          <a:p>
            <a:r>
              <a:rPr lang="fi-FI" sz="5000" dirty="0"/>
              <a:t>Tietojenkalastelu (</a:t>
            </a:r>
            <a:r>
              <a:rPr lang="fi-FI" sz="5000" dirty="0" err="1"/>
              <a:t>Phishing</a:t>
            </a:r>
            <a:r>
              <a:rPr lang="fi-FI" sz="5000" dirty="0"/>
              <a:t>)</a:t>
            </a:r>
          </a:p>
        </p:txBody>
      </p:sp>
      <p:sp>
        <p:nvSpPr>
          <p:cNvPr id="9" name="Date Placeholder 2">
            <a:extLst>
              <a:ext uri="{FF2B5EF4-FFF2-40B4-BE49-F238E27FC236}">
                <a16:creationId xmlns:a16="http://schemas.microsoft.com/office/drawing/2014/main" id="{CEB2307C-65CE-87EC-CA81-4EB2174DEEE8}"/>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D33C3EB-29C6-E204-CC79-B13C01F68C57}"/>
              </a:ext>
            </a:extLst>
          </p:cNvPr>
          <p:cNvSpPr>
            <a:spLocks noGrp="1"/>
          </p:cNvSpPr>
          <p:nvPr>
            <p:ph type="subTitle" idx="1"/>
          </p:nvPr>
        </p:nvSpPr>
        <p:spPr>
          <a:xfrm>
            <a:off x="772065" y="1339119"/>
            <a:ext cx="10511286" cy="648072"/>
          </a:xfrm>
        </p:spPr>
        <p:txBody>
          <a:bodyPr/>
          <a:lstStyle/>
          <a:p>
            <a:r>
              <a:rPr lang="en-US" dirty="0" err="1"/>
              <a:t>Puolustautumis</a:t>
            </a:r>
            <a:r>
              <a:rPr lang="en-US" dirty="0"/>
              <a:t>- ja </a:t>
            </a:r>
            <a:r>
              <a:rPr lang="en-US" dirty="0" err="1"/>
              <a:t>tunnistamiskeinoja</a:t>
            </a:r>
            <a:endParaRPr lang="en-US" dirty="0"/>
          </a:p>
        </p:txBody>
      </p:sp>
      <p:sp>
        <p:nvSpPr>
          <p:cNvPr id="4" name="Tekstin paikkamerkki 3">
            <a:extLst>
              <a:ext uri="{FF2B5EF4-FFF2-40B4-BE49-F238E27FC236}">
                <a16:creationId xmlns:a16="http://schemas.microsoft.com/office/drawing/2014/main" id="{9393F226-24E4-47F6-1E39-C637FF5E68E5}"/>
              </a:ext>
            </a:extLst>
          </p:cNvPr>
          <p:cNvSpPr>
            <a:spLocks noGrp="1"/>
          </p:cNvSpPr>
          <p:nvPr>
            <p:ph type="body" idx="12"/>
          </p:nvPr>
        </p:nvSpPr>
        <p:spPr>
          <a:xfrm>
            <a:off x="708074" y="2288642"/>
            <a:ext cx="10647849" cy="3740722"/>
          </a:xfrm>
        </p:spPr>
        <p:txBody>
          <a:bodyPr lIns="91440" tIns="45720" rIns="91440" bIns="45720" anchor="t">
            <a:noAutofit/>
          </a:bodyPr>
          <a:lstStyle/>
          <a:p>
            <a:r>
              <a:rPr lang="fi-FI" sz="1400" dirty="0"/>
              <a:t>Tietojen­kalastelussa käyttäjää voidaan pyytää kirjoittamaan yksityisiä tietoja huijaus­lomakkeeseen. Älä siis tee mitään epäilyttävässä viestissä pyydettyä toimen­pidettä, kuten anna henkilö­kohtaisia tietojasi, avaa liite­tiedostoja tai asenna ohjelmia, joiden turvallisuudesta et ole varma.</a:t>
            </a:r>
            <a:endParaRPr lang="fi-FI" sz="1400" dirty="0">
              <a:ea typeface="Calibri"/>
              <a:cs typeface="Calibri"/>
            </a:endParaRPr>
          </a:p>
          <a:p>
            <a:r>
              <a:rPr lang="fi-FI" sz="1400" dirty="0"/>
              <a:t>Rikolliset tietävät hyvin, että kohde saattaa odottaa jotakin toimitusta, kuten internetin välityksellä tilattua pakettia verkko­kaupasta. Ja vaikka tietojen­kalastelun uhri ei odottaisikaan mitään postissa, on aina mahdollista, että joku haluaa lähettää lahjan postitse.</a:t>
            </a:r>
            <a:endParaRPr lang="fi-FI" sz="1400" dirty="0">
              <a:ea typeface="Calibri"/>
              <a:cs typeface="Calibri"/>
            </a:endParaRPr>
          </a:p>
          <a:p>
            <a:r>
              <a:rPr lang="fi-FI" sz="1400" dirty="0"/>
              <a:t>Tyypillisimpiä tietojen­kalastelu­keinoja ovat sähkö­postiin lisättävät liitteet ja linkit. Tietojen­kalastelu­hyökkäyksiä voidaan lähettää myös teksti- tai pika­viesteinä, esi­merkiksi Whats­Appin, Messengerin tai muiden vastaavien palveluiden välityksellä. </a:t>
            </a:r>
            <a:endParaRPr lang="fi-FI" sz="1400" dirty="0">
              <a:ea typeface="Calibri"/>
              <a:cs typeface="Calibri"/>
            </a:endParaRPr>
          </a:p>
          <a:p>
            <a:r>
              <a:rPr lang="fi-FI" sz="1400" dirty="0"/>
              <a:t>Kalastelu­viestin uskottavuutta kasvattaa, jos kyseessä on yleisesti luotettava ja tunnettu taho. Varsin usein huijauksia lähetetäänkin jonkin ison ja luotettavan brändin tai muun nimekkään yrityksen nimissä. </a:t>
            </a:r>
            <a:endParaRPr lang="fi-FI" sz="1400" dirty="0">
              <a:ea typeface="Calibri"/>
              <a:cs typeface="Calibri"/>
            </a:endParaRPr>
          </a:p>
          <a:p>
            <a:r>
              <a:rPr lang="fi-FI" sz="1400" dirty="0"/>
              <a:t>Tietojen­kalastelu­viesteissä vedotaan usein asian kiireellisyyteen. Jos sinua pyydetään toimimaan nopeasti, suhtaudu viestiin epäilyksellä. </a:t>
            </a:r>
            <a:endParaRPr lang="fi-FI" sz="1400" dirty="0">
              <a:ea typeface="Calibri"/>
              <a:cs typeface="Calibri"/>
            </a:endParaRPr>
          </a:p>
          <a:p>
            <a:pPr lvl="1"/>
            <a:r>
              <a:rPr lang="fi-FI" sz="1400" dirty="0"/>
              <a:t>Jos asialla olisi aidosti kiire, sinua tuskin lähestyttäisiin sähkö­postitse tai teksti­viestin välityksellä. Varsinkaan pankit ja luotto­kortti­yhtiöt eivät koskaan pyydä vahvistamaan kortti­tietoja, pankki­tunnuksia tai muitakaan tietoja sähkö­postitse.</a:t>
            </a:r>
            <a:endParaRPr lang="fi-FI" sz="1400" dirty="0">
              <a:ea typeface="Calibri"/>
              <a:cs typeface="Calibri"/>
            </a:endParaRPr>
          </a:p>
          <a:p>
            <a:r>
              <a:rPr lang="fi-FI" sz="1400" dirty="0"/>
              <a:t>Aina kun kohtaat jotakin epäilyttävää, kysy itseltäsi: onko tämä realistista ja odotettavissa? Luotatko lähteeseen? Voitko vahvistaa lähteen aitouden esi­merkiksi internet­haulla tai puhelulla lähettäjälle?</a:t>
            </a:r>
            <a:endParaRPr lang="fi-FI" sz="1400" dirty="0">
              <a:ea typeface="Calibri"/>
              <a:cs typeface="Calibri"/>
            </a:endParaRPr>
          </a:p>
        </p:txBody>
      </p:sp>
      <p:sp>
        <p:nvSpPr>
          <p:cNvPr id="2" name="TextBox 1">
            <a:extLst>
              <a:ext uri="{FF2B5EF4-FFF2-40B4-BE49-F238E27FC236}">
                <a16:creationId xmlns:a16="http://schemas.microsoft.com/office/drawing/2014/main" id="{25DAE1E2-1002-0954-4154-2854DE47081E}"/>
              </a:ext>
            </a:extLst>
          </p:cNvPr>
          <p:cNvSpPr txBox="1"/>
          <p:nvPr/>
        </p:nvSpPr>
        <p:spPr>
          <a:xfrm>
            <a:off x="1470409" y="6028825"/>
            <a:ext cx="9907675" cy="307777"/>
          </a:xfrm>
          <a:prstGeom prst="rect">
            <a:avLst/>
          </a:prstGeom>
          <a:noFill/>
        </p:spPr>
        <p:txBody>
          <a:bodyPr wrap="square" lIns="91440" tIns="45720" rIns="91440" bIns="45720" rtlCol="0" anchor="t">
            <a:spAutoFit/>
          </a:bodyPr>
          <a:lstStyle/>
          <a:p>
            <a:r>
              <a:rPr lang="en-US" sz="1400" dirty="0"/>
              <a:t>Lähde: </a:t>
            </a:r>
            <a:r>
              <a:rPr lang="en-US" sz="1400" dirty="0">
                <a:hlinkClick r:id="rId2"/>
              </a:rPr>
              <a:t>https://www.f-secure.com/fi/articles/what-is-phishing</a:t>
            </a:r>
            <a:r>
              <a:rPr lang="en-US" sz="1400" dirty="0"/>
              <a:t>, </a:t>
            </a:r>
            <a:r>
              <a:rPr lang="en-US" sz="1400" dirty="0" err="1"/>
              <a:t>viitattu</a:t>
            </a:r>
            <a:r>
              <a:rPr lang="en-US" sz="1400" dirty="0"/>
              <a:t> 20.12.2024</a:t>
            </a:r>
            <a:endParaRPr lang="en-FI" dirty="0">
              <a:ea typeface="Calibri" panose="020F0502020204030204"/>
              <a:cs typeface="Calibri" panose="020F0502020204030204"/>
            </a:endParaRPr>
          </a:p>
        </p:txBody>
      </p:sp>
    </p:spTree>
    <p:extLst>
      <p:ext uri="{BB962C8B-B14F-4D97-AF65-F5344CB8AC3E}">
        <p14:creationId xmlns:p14="http://schemas.microsoft.com/office/powerpoint/2010/main" val="231713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67004-35FF-FE12-CA00-A757BA35F0A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43DDDF3-1092-3123-DCF0-25A67583530F}"/>
              </a:ext>
            </a:extLst>
          </p:cNvPr>
          <p:cNvSpPr>
            <a:spLocks noGrp="1"/>
          </p:cNvSpPr>
          <p:nvPr>
            <p:ph type="title"/>
          </p:nvPr>
        </p:nvSpPr>
        <p:spPr>
          <a:xfrm>
            <a:off x="772065" y="71283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618B6E55-DE97-A31E-DE04-64AC3D727744}"/>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73B39718-DC0F-DF95-542E-F28C13C6C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083" y="1532643"/>
            <a:ext cx="6343735" cy="4731470"/>
          </a:xfrm>
          <a:prstGeom prst="rect">
            <a:avLst/>
          </a:prstGeom>
          <a:ln>
            <a:solidFill>
              <a:srgbClr val="4472C4"/>
            </a:solidFill>
          </a:ln>
        </p:spPr>
      </p:pic>
      <p:sp>
        <p:nvSpPr>
          <p:cNvPr id="13" name="TextBox 12">
            <a:extLst>
              <a:ext uri="{FF2B5EF4-FFF2-40B4-BE49-F238E27FC236}">
                <a16:creationId xmlns:a16="http://schemas.microsoft.com/office/drawing/2014/main" id="{266E5FE9-8149-0E50-7AF6-85BF0407A7DC}"/>
              </a:ext>
            </a:extLst>
          </p:cNvPr>
          <p:cNvSpPr txBox="1"/>
          <p:nvPr/>
        </p:nvSpPr>
        <p:spPr>
          <a:xfrm>
            <a:off x="425450" y="1531759"/>
            <a:ext cx="22542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Huomaatko</a:t>
            </a:r>
            <a:r>
              <a:rPr lang="en-GB" dirty="0"/>
              <a:t> </a:t>
            </a:r>
            <a:r>
              <a:rPr lang="en-GB" dirty="0" err="1"/>
              <a:t>sähköpostissa</a:t>
            </a:r>
            <a:r>
              <a:rPr lang="en-GB" dirty="0"/>
              <a:t> </a:t>
            </a:r>
            <a:r>
              <a:rPr lang="en-GB" dirty="0" err="1"/>
              <a:t>olevia</a:t>
            </a:r>
            <a:r>
              <a:rPr lang="en-GB" dirty="0"/>
              <a:t> ns. </a:t>
            </a:r>
            <a:r>
              <a:rPr lang="en-GB" dirty="0" err="1"/>
              <a:t>Punaisia</a:t>
            </a:r>
            <a:r>
              <a:rPr lang="en-GB" dirty="0"/>
              <a:t> </a:t>
            </a:r>
            <a:r>
              <a:rPr lang="en-GB" dirty="0" err="1"/>
              <a:t>lippuja</a:t>
            </a:r>
            <a:r>
              <a:rPr lang="en-GB" dirty="0"/>
              <a:t> (red flags), </a:t>
            </a:r>
            <a:r>
              <a:rPr lang="en-GB" dirty="0" err="1"/>
              <a:t>jotka</a:t>
            </a:r>
            <a:r>
              <a:rPr lang="en-GB" dirty="0"/>
              <a:t> </a:t>
            </a:r>
            <a:r>
              <a:rPr lang="en-GB" dirty="0" err="1"/>
              <a:t>voisivat</a:t>
            </a:r>
            <a:r>
              <a:rPr lang="en-GB" dirty="0"/>
              <a:t> </a:t>
            </a:r>
            <a:r>
              <a:rPr lang="en-GB" dirty="0" err="1"/>
              <a:t>herättää</a:t>
            </a:r>
            <a:r>
              <a:rPr lang="en-GB" dirty="0"/>
              <a:t> </a:t>
            </a:r>
            <a:r>
              <a:rPr lang="en-GB" dirty="0" err="1"/>
              <a:t>epäilyksiä</a:t>
            </a:r>
            <a:r>
              <a:rPr lang="en-GB" dirty="0"/>
              <a:t>.</a:t>
            </a:r>
          </a:p>
          <a:p>
            <a:endParaRPr lang="en-GB" dirty="0"/>
          </a:p>
          <a:p>
            <a:pPr marL="285750" indent="-285750">
              <a:buFont typeface="Arial" panose="020B0604020202020204" pitchFamily="34" charset="0"/>
              <a:buChar char="•"/>
            </a:pPr>
            <a:r>
              <a:rPr lang="en-GB" dirty="0" err="1"/>
              <a:t>Seuraavalta</a:t>
            </a:r>
            <a:r>
              <a:rPr lang="en-GB" dirty="0"/>
              <a:t> </a:t>
            </a:r>
            <a:r>
              <a:rPr lang="en-GB" dirty="0" err="1"/>
              <a:t>kalvolta</a:t>
            </a:r>
            <a:r>
              <a:rPr lang="en-GB" dirty="0"/>
              <a:t> </a:t>
            </a:r>
            <a:r>
              <a:rPr lang="en-GB" dirty="0" err="1"/>
              <a:t>löydät</a:t>
            </a:r>
            <a:r>
              <a:rPr lang="en-GB" dirty="0"/>
              <a:t> </a:t>
            </a:r>
            <a:r>
              <a:rPr lang="en-GB" dirty="0" err="1"/>
              <a:t>vastaukset</a:t>
            </a:r>
            <a:endParaRPr lang="en-FI" dirty="0"/>
          </a:p>
        </p:txBody>
      </p:sp>
    </p:spTree>
    <p:extLst>
      <p:ext uri="{BB962C8B-B14F-4D97-AF65-F5344CB8AC3E}">
        <p14:creationId xmlns:p14="http://schemas.microsoft.com/office/powerpoint/2010/main" val="16803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A502-F4FD-B2B6-AB56-550F9C93D795}"/>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B2FFF71B-3E9F-16F3-897C-8BCD9553333E}"/>
              </a:ext>
            </a:extLst>
          </p:cNvPr>
          <p:cNvSpPr>
            <a:spLocks noGrp="1"/>
          </p:cNvSpPr>
          <p:nvPr>
            <p:ph type="title"/>
          </p:nvPr>
        </p:nvSpPr>
        <p:spPr>
          <a:xfrm>
            <a:off x="772065" y="712832"/>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0E66517D-936A-5285-F0A1-1916B0A76E2D}"/>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screenshot of a computer&#10;&#10;Description automatically generated">
            <a:extLst>
              <a:ext uri="{FF2B5EF4-FFF2-40B4-BE49-F238E27FC236}">
                <a16:creationId xmlns:a16="http://schemas.microsoft.com/office/drawing/2014/main" id="{C856F01F-735C-1FB8-75D3-B3D090CB4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083" y="1532643"/>
            <a:ext cx="6343735" cy="4731470"/>
          </a:xfrm>
          <a:prstGeom prst="rect">
            <a:avLst/>
          </a:prstGeom>
          <a:ln>
            <a:solidFill>
              <a:srgbClr val="4472C4"/>
            </a:solidFill>
          </a:ln>
        </p:spPr>
      </p:pic>
      <p:sp>
        <p:nvSpPr>
          <p:cNvPr id="8" name="Rectangle 7">
            <a:extLst>
              <a:ext uri="{FF2B5EF4-FFF2-40B4-BE49-F238E27FC236}">
                <a16:creationId xmlns:a16="http://schemas.microsoft.com/office/drawing/2014/main" id="{DEE92680-2285-E520-553B-27B16BB33355}"/>
              </a:ext>
            </a:extLst>
          </p:cNvPr>
          <p:cNvSpPr/>
          <p:nvPr/>
        </p:nvSpPr>
        <p:spPr>
          <a:xfrm>
            <a:off x="3994150" y="1531759"/>
            <a:ext cx="1073150" cy="22084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noFill/>
            </a:endParaRPr>
          </a:p>
        </p:txBody>
      </p:sp>
      <p:sp>
        <p:nvSpPr>
          <p:cNvPr id="10" name="Rectangle 9">
            <a:extLst>
              <a:ext uri="{FF2B5EF4-FFF2-40B4-BE49-F238E27FC236}">
                <a16:creationId xmlns:a16="http://schemas.microsoft.com/office/drawing/2014/main" id="{AC8E6FB1-61EA-47E9-E2F1-B5B40D635D39}"/>
              </a:ext>
            </a:extLst>
          </p:cNvPr>
          <p:cNvSpPr/>
          <p:nvPr/>
        </p:nvSpPr>
        <p:spPr>
          <a:xfrm>
            <a:off x="3130550" y="5325357"/>
            <a:ext cx="1536700" cy="22084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noFill/>
            </a:endParaRPr>
          </a:p>
        </p:txBody>
      </p:sp>
      <p:cxnSp>
        <p:nvCxnSpPr>
          <p:cNvPr id="12" name="Connector: Elbow 11">
            <a:extLst>
              <a:ext uri="{FF2B5EF4-FFF2-40B4-BE49-F238E27FC236}">
                <a16:creationId xmlns:a16="http://schemas.microsoft.com/office/drawing/2014/main" id="{589768F0-EF67-0911-BF69-C4B5DCB170B1}"/>
              </a:ext>
            </a:extLst>
          </p:cNvPr>
          <p:cNvCxnSpPr>
            <a:cxnSpLocks/>
            <a:endCxn id="8" idx="2"/>
          </p:cNvCxnSpPr>
          <p:nvPr/>
        </p:nvCxnSpPr>
        <p:spPr>
          <a:xfrm rot="5400000" flipH="1" flipV="1">
            <a:off x="2652712" y="3424237"/>
            <a:ext cx="3549650" cy="206376"/>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571B38B-3679-FA0A-C101-647DE6D6678C}"/>
              </a:ext>
            </a:extLst>
          </p:cNvPr>
          <p:cNvCxnSpPr/>
          <p:nvPr/>
        </p:nvCxnSpPr>
        <p:spPr>
          <a:xfrm>
            <a:off x="4591050" y="2463800"/>
            <a:ext cx="9525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C43149C-E46E-42F6-92B4-98AE3B8C593D}"/>
              </a:ext>
            </a:extLst>
          </p:cNvPr>
          <p:cNvSpPr/>
          <p:nvPr/>
        </p:nvSpPr>
        <p:spPr>
          <a:xfrm>
            <a:off x="3994150" y="6013450"/>
            <a:ext cx="1117600" cy="220841"/>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47BE18A2-E294-2100-1B19-D9161248AED8}"/>
              </a:ext>
            </a:extLst>
          </p:cNvPr>
          <p:cNvSpPr/>
          <p:nvPr/>
        </p:nvSpPr>
        <p:spPr>
          <a:xfrm>
            <a:off x="2854083" y="1752600"/>
            <a:ext cx="1267067" cy="220841"/>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TextBox 10">
            <a:extLst>
              <a:ext uri="{FF2B5EF4-FFF2-40B4-BE49-F238E27FC236}">
                <a16:creationId xmlns:a16="http://schemas.microsoft.com/office/drawing/2014/main" id="{117132E5-36A2-75E0-1B13-21F1402949AA}"/>
              </a:ext>
            </a:extLst>
          </p:cNvPr>
          <p:cNvSpPr txBox="1"/>
          <p:nvPr/>
        </p:nvSpPr>
        <p:spPr>
          <a:xfrm>
            <a:off x="374650" y="1619250"/>
            <a:ext cx="2276233" cy="4247317"/>
          </a:xfrm>
          <a:prstGeom prst="rect">
            <a:avLst/>
          </a:prstGeom>
          <a:noFill/>
        </p:spPr>
        <p:txBody>
          <a:bodyPr wrap="square" rtlCol="0">
            <a:spAutoFit/>
          </a:bodyPr>
          <a:lstStyle/>
          <a:p>
            <a:pPr marL="285750" indent="-285750">
              <a:buFont typeface="Arial" panose="020B0604020202020204" pitchFamily="34" charset="0"/>
              <a:buChar char="•"/>
            </a:pPr>
            <a:r>
              <a:rPr lang="en-GB" dirty="0" err="1"/>
              <a:t>Sähköpostin</a:t>
            </a:r>
            <a:r>
              <a:rPr lang="en-GB" dirty="0"/>
              <a:t> </a:t>
            </a:r>
            <a:r>
              <a:rPr lang="en-GB" dirty="0" err="1"/>
              <a:t>lähettäjä</a:t>
            </a:r>
            <a:r>
              <a:rPr lang="en-GB" dirty="0"/>
              <a:t> </a:t>
            </a:r>
            <a:r>
              <a:rPr lang="en-GB" dirty="0" err="1"/>
              <a:t>ei</a:t>
            </a:r>
            <a:r>
              <a:rPr lang="en-GB" dirty="0"/>
              <a:t> </a:t>
            </a:r>
            <a:r>
              <a:rPr lang="en-GB" dirty="0" err="1"/>
              <a:t>täsmää</a:t>
            </a:r>
            <a:r>
              <a:rPr lang="en-GB" dirty="0"/>
              <a:t> </a:t>
            </a:r>
            <a:r>
              <a:rPr lang="en-GB" dirty="0" err="1"/>
              <a:t>sähköpostin</a:t>
            </a:r>
            <a:r>
              <a:rPr lang="en-GB" dirty="0"/>
              <a:t> </a:t>
            </a:r>
            <a:r>
              <a:rPr lang="en-GB" dirty="0" err="1"/>
              <a:t>allekirjoitukseen</a:t>
            </a:r>
            <a:r>
              <a:rPr lang="en-GB" dirty="0"/>
              <a:t>.</a:t>
            </a:r>
          </a:p>
          <a:p>
            <a:pPr marL="285750" indent="-285750">
              <a:buFont typeface="Arial" panose="020B0604020202020204" pitchFamily="34" charset="0"/>
              <a:buChar char="•"/>
            </a:pPr>
            <a:r>
              <a:rPr lang="en-GB" dirty="0" err="1"/>
              <a:t>Usein</a:t>
            </a:r>
            <a:r>
              <a:rPr lang="en-GB" dirty="0"/>
              <a:t> </a:t>
            </a:r>
            <a:r>
              <a:rPr lang="en-GB" dirty="0" err="1"/>
              <a:t>tietojenkalasteluviesteissä</a:t>
            </a:r>
            <a:r>
              <a:rPr lang="en-GB" dirty="0"/>
              <a:t> </a:t>
            </a:r>
            <a:r>
              <a:rPr lang="en-GB" dirty="0" err="1"/>
              <a:t>viitataan</a:t>
            </a:r>
            <a:r>
              <a:rPr lang="en-GB" dirty="0"/>
              <a:t> </a:t>
            </a:r>
            <a:r>
              <a:rPr lang="en-GB" dirty="0" err="1"/>
              <a:t>kiireeseen</a:t>
            </a:r>
            <a:r>
              <a:rPr lang="en-GB" dirty="0"/>
              <a:t> </a:t>
            </a:r>
            <a:r>
              <a:rPr lang="en-GB" dirty="0" err="1"/>
              <a:t>tavalla</a:t>
            </a:r>
            <a:r>
              <a:rPr lang="en-GB" dirty="0"/>
              <a:t> tai </a:t>
            </a:r>
            <a:r>
              <a:rPr lang="en-GB" dirty="0" err="1"/>
              <a:t>toisella</a:t>
            </a:r>
            <a:endParaRPr lang="en-GB" dirty="0"/>
          </a:p>
          <a:p>
            <a:pPr marL="285750" indent="-285750">
              <a:buFont typeface="Arial" panose="020B0604020202020204" pitchFamily="34" charset="0"/>
              <a:buChar char="•"/>
            </a:pPr>
            <a:r>
              <a:rPr lang="en-GB" dirty="0" err="1"/>
              <a:t>Usein</a:t>
            </a:r>
            <a:r>
              <a:rPr lang="en-GB" dirty="0"/>
              <a:t> </a:t>
            </a:r>
            <a:r>
              <a:rPr lang="en-GB" dirty="0" err="1"/>
              <a:t>viesteissä</a:t>
            </a:r>
            <a:r>
              <a:rPr lang="en-GB" dirty="0"/>
              <a:t> </a:t>
            </a:r>
            <a:r>
              <a:rPr lang="en-GB" dirty="0" err="1"/>
              <a:t>saattaa</a:t>
            </a:r>
            <a:r>
              <a:rPr lang="en-GB" dirty="0"/>
              <a:t> olla </a:t>
            </a:r>
            <a:r>
              <a:rPr lang="en-GB" dirty="0" err="1"/>
              <a:t>kirjoitusvirheitä</a:t>
            </a:r>
            <a:r>
              <a:rPr lang="en-GB" dirty="0"/>
              <a:t> (</a:t>
            </a:r>
            <a:r>
              <a:rPr lang="en-GB" dirty="0" err="1"/>
              <a:t>nykyään</a:t>
            </a:r>
            <a:r>
              <a:rPr lang="en-GB" dirty="0"/>
              <a:t> </a:t>
            </a:r>
            <a:r>
              <a:rPr lang="en-GB" dirty="0" err="1"/>
              <a:t>kielimallit</a:t>
            </a:r>
            <a:r>
              <a:rPr lang="en-GB" dirty="0"/>
              <a:t> </a:t>
            </a:r>
            <a:r>
              <a:rPr lang="en-GB" dirty="0" err="1"/>
              <a:t>oikovat</a:t>
            </a:r>
            <a:r>
              <a:rPr lang="en-GB" dirty="0"/>
              <a:t> </a:t>
            </a:r>
            <a:r>
              <a:rPr lang="en-GB" dirty="0" err="1"/>
              <a:t>näitä</a:t>
            </a:r>
            <a:r>
              <a:rPr lang="en-GB" dirty="0"/>
              <a:t> </a:t>
            </a:r>
            <a:r>
              <a:rPr lang="en-GB" dirty="0" err="1"/>
              <a:t>toki</a:t>
            </a:r>
            <a:r>
              <a:rPr lang="en-GB" dirty="0"/>
              <a:t> </a:t>
            </a:r>
            <a:r>
              <a:rPr lang="en-GB" dirty="0" err="1"/>
              <a:t>entistä</a:t>
            </a:r>
            <a:r>
              <a:rPr lang="en-GB" dirty="0"/>
              <a:t> </a:t>
            </a:r>
            <a:r>
              <a:rPr lang="en-GB" dirty="0" err="1"/>
              <a:t>paremmin</a:t>
            </a:r>
            <a:r>
              <a:rPr lang="en-GB" dirty="0"/>
              <a:t>)</a:t>
            </a:r>
            <a:endParaRPr lang="en-FI" dirty="0"/>
          </a:p>
        </p:txBody>
      </p:sp>
    </p:spTree>
    <p:extLst>
      <p:ext uri="{BB962C8B-B14F-4D97-AF65-F5344CB8AC3E}">
        <p14:creationId xmlns:p14="http://schemas.microsoft.com/office/powerpoint/2010/main" val="5346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C02F-C340-71FB-6844-2DF5DF7097A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108CAC9-2842-24D6-6BF4-B4DBBAD3B2DA}"/>
              </a:ext>
            </a:extLst>
          </p:cNvPr>
          <p:cNvSpPr>
            <a:spLocks noGrp="1"/>
          </p:cNvSpPr>
          <p:nvPr>
            <p:ph type="title"/>
          </p:nvPr>
        </p:nvSpPr>
        <p:spPr>
          <a:xfrm>
            <a:off x="663208" y="676546"/>
            <a:ext cx="10511286" cy="818927"/>
          </a:xfrm>
        </p:spPr>
        <p:txBody>
          <a:bodyPr>
            <a:normAutofit/>
          </a:bodyPr>
          <a:lstStyle/>
          <a:p>
            <a:r>
              <a:rPr lang="fi-FI" sz="5000" dirty="0" err="1"/>
              <a:t>Phishing</a:t>
            </a:r>
            <a:r>
              <a:rPr lang="fi-FI" sz="5000" dirty="0"/>
              <a:t> sähköposti esimerkkejä</a:t>
            </a:r>
          </a:p>
        </p:txBody>
      </p:sp>
      <p:sp>
        <p:nvSpPr>
          <p:cNvPr id="9" name="Date Placeholder 2">
            <a:extLst>
              <a:ext uri="{FF2B5EF4-FFF2-40B4-BE49-F238E27FC236}">
                <a16:creationId xmlns:a16="http://schemas.microsoft.com/office/drawing/2014/main" id="{A3181041-15D2-D8B7-7D42-652DE50FE5C7}"/>
              </a:ext>
            </a:extLst>
          </p:cNvPr>
          <p:cNvSpPr>
            <a:spLocks noGrp="1"/>
          </p:cNvSpPr>
          <p:nvPr>
            <p:ph type="dt" sz="half" idx="10"/>
          </p:nvPr>
        </p:nvSpPr>
        <p:spPr>
          <a:xfrm>
            <a:off x="766101" y="5926762"/>
            <a:ext cx="1453952" cy="404664"/>
          </a:xfrm>
        </p:spPr>
        <p:txBody>
          <a:bodyPr/>
          <a:lstStyle/>
          <a:p>
            <a:endParaRPr lang="fi-FI"/>
          </a:p>
        </p:txBody>
      </p:sp>
      <p:pic>
        <p:nvPicPr>
          <p:cNvPr id="6" name="Picture 5" descr="A screenshot of a computer&#10;&#10;Description automatically generated">
            <a:extLst>
              <a:ext uri="{FF2B5EF4-FFF2-40B4-BE49-F238E27FC236}">
                <a16:creationId xmlns:a16="http://schemas.microsoft.com/office/drawing/2014/main" id="{E0A1B1D7-A933-34D0-6A3D-EF20C1747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654" y="1496357"/>
            <a:ext cx="5134692" cy="4696480"/>
          </a:xfrm>
          <a:prstGeom prst="rect">
            <a:avLst/>
          </a:prstGeom>
          <a:ln>
            <a:solidFill>
              <a:srgbClr val="4472C4"/>
            </a:solidFill>
          </a:ln>
        </p:spPr>
      </p:pic>
      <p:sp>
        <p:nvSpPr>
          <p:cNvPr id="2" name="TextBox 1">
            <a:extLst>
              <a:ext uri="{FF2B5EF4-FFF2-40B4-BE49-F238E27FC236}">
                <a16:creationId xmlns:a16="http://schemas.microsoft.com/office/drawing/2014/main" id="{90C1593F-761A-5C66-A067-E9D50D3C4EA4}"/>
              </a:ext>
            </a:extLst>
          </p:cNvPr>
          <p:cNvSpPr txBox="1"/>
          <p:nvPr/>
        </p:nvSpPr>
        <p:spPr>
          <a:xfrm>
            <a:off x="425450" y="1531759"/>
            <a:ext cx="2254250" cy="3139321"/>
          </a:xfrm>
          <a:prstGeom prst="rect">
            <a:avLst/>
          </a:prstGeom>
          <a:noFill/>
        </p:spPr>
        <p:txBody>
          <a:bodyPr wrap="square" rtlCol="0">
            <a:spAutoFit/>
          </a:bodyPr>
          <a:lstStyle/>
          <a:p>
            <a:pPr marL="285750" indent="-285750">
              <a:buFont typeface="Arial" panose="020B0604020202020204" pitchFamily="34" charset="0"/>
              <a:buChar char="•"/>
            </a:pPr>
            <a:r>
              <a:rPr lang="en-GB" dirty="0" err="1"/>
              <a:t>Huomaatko</a:t>
            </a:r>
            <a:r>
              <a:rPr lang="en-GB" dirty="0"/>
              <a:t> </a:t>
            </a:r>
            <a:r>
              <a:rPr lang="en-GB" dirty="0" err="1"/>
              <a:t>sähköpostissa</a:t>
            </a:r>
            <a:r>
              <a:rPr lang="en-GB" dirty="0"/>
              <a:t> </a:t>
            </a:r>
            <a:r>
              <a:rPr lang="en-GB" dirty="0" err="1"/>
              <a:t>olevia</a:t>
            </a:r>
            <a:r>
              <a:rPr lang="en-GB" dirty="0"/>
              <a:t> ns. </a:t>
            </a:r>
            <a:r>
              <a:rPr lang="en-GB" dirty="0" err="1"/>
              <a:t>Punaisia</a:t>
            </a:r>
            <a:r>
              <a:rPr lang="en-GB" dirty="0"/>
              <a:t> </a:t>
            </a:r>
            <a:r>
              <a:rPr lang="en-GB" dirty="0" err="1"/>
              <a:t>lippuja</a:t>
            </a:r>
            <a:r>
              <a:rPr lang="en-GB" dirty="0"/>
              <a:t> (red flags), </a:t>
            </a:r>
            <a:r>
              <a:rPr lang="en-GB" dirty="0" err="1"/>
              <a:t>jotka</a:t>
            </a:r>
            <a:r>
              <a:rPr lang="en-GB" dirty="0"/>
              <a:t> </a:t>
            </a:r>
            <a:r>
              <a:rPr lang="en-GB" dirty="0" err="1"/>
              <a:t>voisivat</a:t>
            </a:r>
            <a:r>
              <a:rPr lang="en-GB" dirty="0"/>
              <a:t> </a:t>
            </a:r>
            <a:r>
              <a:rPr lang="en-GB" dirty="0" err="1"/>
              <a:t>herättää</a:t>
            </a:r>
            <a:r>
              <a:rPr lang="en-GB" dirty="0"/>
              <a:t> </a:t>
            </a:r>
            <a:r>
              <a:rPr lang="en-GB" dirty="0" err="1"/>
              <a:t>epäilyksiä</a:t>
            </a:r>
            <a:r>
              <a:rPr lang="en-GB" dirty="0"/>
              <a:t>.</a:t>
            </a:r>
          </a:p>
          <a:p>
            <a:endParaRPr lang="en-GB" dirty="0"/>
          </a:p>
          <a:p>
            <a:pPr marL="285750" indent="-285750">
              <a:buFont typeface="Arial" panose="020B0604020202020204" pitchFamily="34" charset="0"/>
              <a:buChar char="•"/>
            </a:pPr>
            <a:r>
              <a:rPr lang="en-GB" dirty="0" err="1"/>
              <a:t>Seuraavalta</a:t>
            </a:r>
            <a:r>
              <a:rPr lang="en-GB" dirty="0"/>
              <a:t> </a:t>
            </a:r>
            <a:r>
              <a:rPr lang="en-GB" dirty="0" err="1"/>
              <a:t>kalvolta</a:t>
            </a:r>
            <a:r>
              <a:rPr lang="en-GB" dirty="0"/>
              <a:t> </a:t>
            </a:r>
            <a:r>
              <a:rPr lang="en-GB" dirty="0" err="1"/>
              <a:t>löydät</a:t>
            </a:r>
            <a:r>
              <a:rPr lang="en-GB" dirty="0"/>
              <a:t> </a:t>
            </a:r>
            <a:r>
              <a:rPr lang="en-GB" dirty="0" err="1"/>
              <a:t>vastaukset</a:t>
            </a:r>
            <a:endParaRPr lang="en-FI" dirty="0"/>
          </a:p>
        </p:txBody>
      </p:sp>
    </p:spTree>
    <p:extLst>
      <p:ext uri="{BB962C8B-B14F-4D97-AF65-F5344CB8AC3E}">
        <p14:creationId xmlns:p14="http://schemas.microsoft.com/office/powerpoint/2010/main" val="610916275"/>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3C6295CF13E2F4EBA9EF8A010B52A19" ma:contentTypeVersion="15" ma:contentTypeDescription="Luo uusi asiakirja." ma:contentTypeScope="" ma:versionID="e2d0130ad608449114b731216e182015">
  <xsd:schema xmlns:xsd="http://www.w3.org/2001/XMLSchema" xmlns:xs="http://www.w3.org/2001/XMLSchema" xmlns:p="http://schemas.microsoft.com/office/2006/metadata/properties" xmlns:ns2="ad7147e5-5f39-4eb7-9007-c3d92326a707" xmlns:ns3="a6e89f8d-3bd0-483f-aa44-b16c08919a40" targetNamespace="http://schemas.microsoft.com/office/2006/metadata/properties" ma:root="true" ma:fieldsID="807618d58b0534cc50b9aa3a4bf642d0" ns2:_="" ns3:_="">
    <xsd:import namespace="ad7147e5-5f39-4eb7-9007-c3d92326a707"/>
    <xsd:import namespace="a6e89f8d-3bd0-483f-aa44-b16c08919a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147e5-5f39-4eb7-9007-c3d92326a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89f8d-3bd0-483f-aa44-b16c08919a4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a608e86-80c7-4db2-8a3e-4c3606a8f4e7}" ma:internalName="TaxCatchAll" ma:showField="CatchAllData" ma:web="a6e89f8d-3bd0-483f-aa44-b16c08919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6e89f8d-3bd0-483f-aa44-b16c08919a40" xsi:nil="true"/>
    <lcf76f155ced4ddcb4097134ff3c332f xmlns="ad7147e5-5f39-4eb7-9007-c3d92326a7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F4594C-26A9-432E-9978-3A154D8BD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147e5-5f39-4eb7-9007-c3d92326a707"/>
    <ds:schemaRef ds:uri="a6e89f8d-3bd0-483f-aa44-b16c08919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3.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a6e89f8d-3bd0-483f-aa44-b16c08919a40"/>
    <ds:schemaRef ds:uri="ad7147e5-5f39-4eb7-9007-c3d92326a707"/>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22173</TotalTime>
  <Words>3894</Words>
  <Application>Microsoft Office PowerPoint</Application>
  <PresentationFormat>Widescreen</PresentationFormat>
  <Paragraphs>405</Paragraphs>
  <Slides>44</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44</vt:i4>
      </vt:variant>
    </vt:vector>
  </HeadingPairs>
  <TitlesOfParts>
    <vt:vector size="48" baseType="lpstr">
      <vt:lpstr>Arial</vt:lpstr>
      <vt:lpstr>Calibri</vt:lpstr>
      <vt:lpstr>Office-teema</vt:lpstr>
      <vt:lpstr>Mukautettu suunnittelumalli</vt:lpstr>
      <vt:lpstr>Terveys- ja hyvinvointialojen opintokokonaisuus</vt:lpstr>
      <vt:lpstr>Terveys- ja hyvinvointialojen opintokokonaisuus</vt:lpstr>
      <vt:lpstr>Terminologia</vt:lpstr>
      <vt:lpstr>Tietojenkalastelu (Phishing)</vt:lpstr>
      <vt:lpstr>Tietojenkalastelu (Phishing)</vt:lpstr>
      <vt:lpstr>Tietojenkalastelu (Phishing)</vt:lpstr>
      <vt:lpstr>Phishing sähköposti esimerkkejä</vt:lpstr>
      <vt:lpstr>Phishing sähköposti esimerkkejä</vt:lpstr>
      <vt:lpstr>Phishing sähköposti esimerkkejä</vt:lpstr>
      <vt:lpstr>Phishing sähköposti esimerkkejä</vt:lpstr>
      <vt:lpstr>Phishing sähköposti esimerkkejä</vt:lpstr>
      <vt:lpstr>Phishing sähköposti esimerkkejä</vt:lpstr>
      <vt:lpstr>Phishing sähköposti esimerkkejä</vt:lpstr>
      <vt:lpstr>Phishing sähköposti esimerkkejä</vt:lpstr>
      <vt:lpstr>Phishing sähköposti esimerkkejä</vt:lpstr>
      <vt:lpstr>Phishing sähköposti esimerkkejä</vt:lpstr>
      <vt:lpstr>Tekoäly mukana huijauksissa</vt:lpstr>
      <vt:lpstr>Tekoäly mukana huijauksissa</vt:lpstr>
      <vt:lpstr>Tekoäly mukana huijauksissa</vt:lpstr>
      <vt:lpstr>Tekoäly mukana huijauksissa</vt:lpstr>
      <vt:lpstr>Tekoäly mukana huijauksissa</vt:lpstr>
      <vt:lpstr>Huijaukset</vt:lpstr>
      <vt:lpstr>Huijaukset</vt:lpstr>
      <vt:lpstr>Tekoälystä avuksi</vt:lpstr>
      <vt:lpstr>Terveys- ja hyvinvointialojen opintokokonaisuus</vt:lpstr>
      <vt:lpstr>Tiedostoliitteet ja tiedostopäätteet</vt:lpstr>
      <vt:lpstr>Tiedostoliitteet ja tiedostopäätteet</vt:lpstr>
      <vt:lpstr>Tiedostoliitteet ja tiedostopäätteet</vt:lpstr>
      <vt:lpstr>Tiedostoliitteet ja tiedostopäätteet</vt:lpstr>
      <vt:lpstr>Tiedostoliitteet ja tiedostopäätteet</vt:lpstr>
      <vt:lpstr>Tiedostoliitteet ja tiedostopäätteet</vt:lpstr>
      <vt:lpstr>Terveys- ja hyvinvointialojen opintokokonaisuus</vt:lpstr>
      <vt:lpstr>Uhkatoimijat</vt:lpstr>
      <vt:lpstr>Tyypillisimmät uhat ja tekijät</vt:lpstr>
      <vt:lpstr>Esimerkki tapaus</vt:lpstr>
      <vt:lpstr>Terveys- ja hyvinvointialojen opintokokonaisuus</vt:lpstr>
      <vt:lpstr>Sosiaalinen vaikuttaminen</vt:lpstr>
      <vt:lpstr>Sosiaalinen vaikuttaminen</vt:lpstr>
      <vt:lpstr>Sosiaalinen vaikuttaminen</vt:lpstr>
      <vt:lpstr>Sosiaalinen vaikuttaminen</vt:lpstr>
      <vt:lpstr>Sosiaalinen vaikuttaminen</vt:lpstr>
      <vt:lpstr>Sosiaalinen vaikuttaminen</vt:lpstr>
      <vt:lpstr>Sosiaalinen vaikuttaminen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Ovaska Joonatan</dc:creator>
  <cp:keywords>powerpoint; pohja; mallipohja; power point</cp:keywords>
  <cp:lastModifiedBy>Ovaska Joonatan</cp:lastModifiedBy>
  <cp:revision>172</cp:revision>
  <dcterms:created xsi:type="dcterms:W3CDTF">2024-09-20T05:15:01Z</dcterms:created>
  <dcterms:modified xsi:type="dcterms:W3CDTF">2025-09-15T12:26:19Z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0x010100D3C6295CF13E2F4EBA9EF8A010B52A19</vt:lpwstr>
  </property>
  <property fmtid="{D5CDD505-2E9C-101B-9397-08002B2CF9AE}" pid="3" name="TaxKeyword">
    <vt:lpwstr>669;#pohja|9a9d608a-ea78-4893-b288-35ade6364b14;#1039;#powerpoint|051b3f1a-72f4-4748-b6c4-d93be0de18c9;#1696;#mallipohja|9ccee185-d70a-4d05-9c8c-38b6d35b7d18;#1722;#power point|1bfe7825-4f6b-4848-9a2d-ae9eeb6e12c4</vt:lpwstr>
  </property>
  <property fmtid="{D5CDD505-2E9C-101B-9397-08002B2CF9AE}" pid="4" name="Asiasanat">
    <vt:lpwstr/>
  </property>
  <property fmtid="{D5CDD505-2E9C-101B-9397-08002B2CF9AE}" pid="5" name="MediaServiceImageTags">
    <vt:lpwstr/>
  </property>
</Properties>
</file>