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40"/>
  </p:notesMasterIdLst>
  <p:sldIdLst>
    <p:sldId id="401" r:id="rId6"/>
    <p:sldId id="457" r:id="rId7"/>
    <p:sldId id="458" r:id="rId8"/>
    <p:sldId id="460" r:id="rId9"/>
    <p:sldId id="461" r:id="rId10"/>
    <p:sldId id="487" r:id="rId11"/>
    <p:sldId id="462" r:id="rId12"/>
    <p:sldId id="464" r:id="rId13"/>
    <p:sldId id="465" r:id="rId14"/>
    <p:sldId id="467" r:id="rId15"/>
    <p:sldId id="468" r:id="rId16"/>
    <p:sldId id="469" r:id="rId17"/>
    <p:sldId id="470" r:id="rId18"/>
    <p:sldId id="466" r:id="rId19"/>
    <p:sldId id="471" r:id="rId20"/>
    <p:sldId id="472" r:id="rId21"/>
    <p:sldId id="473" r:id="rId22"/>
    <p:sldId id="474" r:id="rId23"/>
    <p:sldId id="475" r:id="rId24"/>
    <p:sldId id="484" r:id="rId25"/>
    <p:sldId id="485" r:id="rId26"/>
    <p:sldId id="476" r:id="rId27"/>
    <p:sldId id="477" r:id="rId28"/>
    <p:sldId id="478" r:id="rId29"/>
    <p:sldId id="479" r:id="rId30"/>
    <p:sldId id="480" r:id="rId31"/>
    <p:sldId id="481" r:id="rId32"/>
    <p:sldId id="486" r:id="rId33"/>
    <p:sldId id="454" r:id="rId34"/>
    <p:sldId id="455" r:id="rId35"/>
    <p:sldId id="456" r:id="rId36"/>
    <p:sldId id="418" r:id="rId37"/>
    <p:sldId id="482" r:id="rId38"/>
    <p:sldId id="403" r:id="rId3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580" autoAdjust="0"/>
  </p:normalViewPr>
  <p:slideViewPr>
    <p:cSldViewPr snapToGrid="0">
      <p:cViewPr varScale="1">
        <p:scale>
          <a:sx n="102" d="100"/>
          <a:sy n="102" d="100"/>
        </p:scale>
        <p:origin x="954" y="114"/>
      </p:cViewPr>
      <p:guideLst/>
    </p:cSldViewPr>
  </p:slideViewPr>
  <p:outlineViewPr>
    <p:cViewPr>
      <p:scale>
        <a:sx n="33" d="100"/>
        <a:sy n="33" d="100"/>
      </p:scale>
      <p:origin x="0" y="-9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E4D1A-04BD-C641-9499-3D8E00A015E9}" type="datetimeFigureOut">
              <a:rPr lang="fi-FI" smtClean="0"/>
              <a:t>15.9.2025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DA67C-5201-BB44-9041-FA521B0921E3}" type="slidenum">
              <a:rPr lang="fi-FI" smtClean="0"/>
              <a:t>‹#›</a:t>
            </a:fld>
            <a:endParaRPr lang="fi-FI"/>
          </a:p>
        </p:txBody>
      </p:sp>
    </p:spTree>
    <p:extLst>
      <p:ext uri="{BB962C8B-B14F-4D97-AF65-F5344CB8AC3E}">
        <p14:creationId xmlns:p14="http://schemas.microsoft.com/office/powerpoint/2010/main" val="429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A6C6D-5233-96C2-F818-BEADBB36D387}"/>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FD92DE14-0B8B-9E0B-FA8D-6FCC69A6CBED}"/>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7EB07E4F-1EA1-7E05-8324-496CCFE6E6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Jokainen toteuttaa riskienhallintaa normaalissa toiminnassaan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dirty="0"/>
              <a:t>Kun menen kauppaan, lukitsen auton ovet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dirty="0"/>
              <a:t>Kun poistun kotoa, lukitsen ovet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Sääntöihin perustuvia päätöksiä</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dirty="0"/>
              <a:t>Esimerkki: noudatamme jonkun muun sääntöä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Relativistisia päätöksiä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dirty="0"/>
              <a:t>Esimerkki: Naapurillani on aita ja hän lukitsee etuovensa. Minä myös.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Tarkastelemme riskejä ja valitsemme turvatoimenpiteet niiden mukaisesti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Mitkä tekijät voivat aiheuttaa organisaatiolle ylimääräisen riskin</a:t>
            </a:r>
          </a:p>
          <a:p>
            <a:endParaRPr lang="fi-FI" dirty="0"/>
          </a:p>
          <a:p>
            <a:r>
              <a:rPr lang="fi-FI" dirty="0"/>
              <a:t>Riskienhallintaan liittyy myös epävarmuuden huomioon ottaminen. Epävarmuus on usein uhka tai vaara, josta voi seurata jotakin negatiivista tai toiminnan kannalta epäedullista</a:t>
            </a:r>
          </a:p>
        </p:txBody>
      </p:sp>
      <p:sp>
        <p:nvSpPr>
          <p:cNvPr id="4" name="Dian numeron paikkamerkki 3">
            <a:extLst>
              <a:ext uri="{FF2B5EF4-FFF2-40B4-BE49-F238E27FC236}">
                <a16:creationId xmlns:a16="http://schemas.microsoft.com/office/drawing/2014/main" id="{2EFE3E2C-7E79-7EDA-356C-15A7C6D5F10E}"/>
              </a:ext>
            </a:extLst>
          </p:cNvPr>
          <p:cNvSpPr>
            <a:spLocks noGrp="1"/>
          </p:cNvSpPr>
          <p:nvPr>
            <p:ph type="sldNum" sz="quarter" idx="5"/>
          </p:nvPr>
        </p:nvSpPr>
        <p:spPr/>
        <p:txBody>
          <a:bodyPr/>
          <a:lstStyle/>
          <a:p>
            <a:fld id="{117DA67C-5201-BB44-9041-FA521B0921E3}" type="slidenum">
              <a:rPr lang="fi-FI" smtClean="0"/>
              <a:t>3</a:t>
            </a:fld>
            <a:endParaRPr lang="fi-FI"/>
          </a:p>
        </p:txBody>
      </p:sp>
    </p:spTree>
    <p:extLst>
      <p:ext uri="{BB962C8B-B14F-4D97-AF65-F5344CB8AC3E}">
        <p14:creationId xmlns:p14="http://schemas.microsoft.com/office/powerpoint/2010/main" val="2006109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NIS2 </a:t>
            </a:r>
            <a:r>
              <a:rPr lang="en-US" dirty="0" err="1"/>
              <a:t>tulee</a:t>
            </a:r>
            <a:r>
              <a:rPr lang="en-US" dirty="0"/>
              <a:t> </a:t>
            </a:r>
            <a:r>
              <a:rPr lang="en-US" dirty="0" err="1"/>
              <a:t>kohta</a:t>
            </a:r>
            <a:r>
              <a:rPr lang="en-US" dirty="0"/>
              <a:t> </a:t>
            </a:r>
            <a:r>
              <a:rPr lang="en-US" dirty="0" err="1"/>
              <a:t>tarkemmin</a:t>
            </a:r>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16</a:t>
            </a:fld>
            <a:endParaRPr lang="fi-FI"/>
          </a:p>
        </p:txBody>
      </p:sp>
    </p:spTree>
    <p:extLst>
      <p:ext uri="{BB962C8B-B14F-4D97-AF65-F5344CB8AC3E}">
        <p14:creationId xmlns:p14="http://schemas.microsoft.com/office/powerpoint/2010/main" val="3725810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dirty="0">
                <a:effectLst/>
                <a:latin typeface="Calibri" panose="020F0502020204030204" pitchFamily="34" charset="0"/>
                <a:ea typeface="Calibri" panose="020F0502020204030204" pitchFamily="34" charset="0"/>
                <a:cs typeface="Times New Roman" panose="02020603050405020304" pitchFamily="18" charset="0"/>
              </a:rPr>
              <a:t>. Hoitotyössä puhutaan mm. aseptisesta omatunnosta. Vähän niin kuin samaa asiaa, mutta sellaista tietoturvan/</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kyberin</a:t>
            </a:r>
            <a:r>
              <a:rPr lang="fi-FI" sz="1800" dirty="0">
                <a:effectLst/>
                <a:latin typeface="Calibri" panose="020F0502020204030204" pitchFamily="34" charset="0"/>
                <a:ea typeface="Calibri" panose="020F0502020204030204" pitchFamily="34" charset="0"/>
                <a:cs typeface="Times New Roman" panose="02020603050405020304" pitchFamily="18" charset="0"/>
              </a:rPr>
              <a:t> omatuntoa omassa toiminnassaan </a:t>
            </a:r>
            <a:r>
              <a:rPr lang="fi-FI" sz="1800" dirty="0">
                <a:effectLst/>
                <a:latin typeface="Segoe UI Emoji" panose="020B0502040204020203" pitchFamily="34" charset="0"/>
                <a:ea typeface="Segoe UI Emoji" panose="020B0502040204020203" pitchFamily="34" charset="0"/>
                <a:cs typeface="Segoe UI Emoji" panose="020B0502040204020203" pitchFamily="34" charset="0"/>
              </a:rPr>
              <a:t>😊.</a:t>
            </a:r>
            <a:endParaRPr lang="en-FI" sz="1800" dirty="0">
              <a:effectLst/>
              <a:latin typeface="Aptos" panose="020B0004020202020204" pitchFamily="34" charset="0"/>
              <a:ea typeface="Aptos" panose="020B0004020202020204" pitchFamily="34" charset="0"/>
              <a:cs typeface="Times New Roman" panose="02020603050405020304" pitchFamily="18" charset="0"/>
            </a:endParaRPr>
          </a:p>
          <a:p>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17</a:t>
            </a:fld>
            <a:endParaRPr lang="fi-FI"/>
          </a:p>
        </p:txBody>
      </p:sp>
    </p:spTree>
    <p:extLst>
      <p:ext uri="{BB962C8B-B14F-4D97-AF65-F5344CB8AC3E}">
        <p14:creationId xmlns:p14="http://schemas.microsoft.com/office/powerpoint/2010/main" val="411190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dirty="0">
                <a:effectLst/>
                <a:latin typeface="Calibri" panose="020F0502020204030204" pitchFamily="34" charset="0"/>
                <a:ea typeface="Calibri" panose="020F0502020204030204" pitchFamily="34" charset="0"/>
              </a:rPr>
              <a:t>Yhteistyön tärkeys, monialainen tiimityö, ymmärrys toisen työstä puolin ja toisin.</a:t>
            </a:r>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19</a:t>
            </a:fld>
            <a:endParaRPr lang="fi-FI"/>
          </a:p>
        </p:txBody>
      </p:sp>
    </p:spTree>
    <p:extLst>
      <p:ext uri="{BB962C8B-B14F-4D97-AF65-F5344CB8AC3E}">
        <p14:creationId xmlns:p14="http://schemas.microsoft.com/office/powerpoint/2010/main" val="607176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F667A-A570-43DC-1A8F-1A9BD8CD2CE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7724508-C01F-CA5E-1647-172C29277853}"/>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3EE8FFAC-8A2B-B047-11A5-4C5FB51840E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a:extLst>
              <a:ext uri="{FF2B5EF4-FFF2-40B4-BE49-F238E27FC236}">
                <a16:creationId xmlns:a16="http://schemas.microsoft.com/office/drawing/2014/main" id="{EAD833F1-EAAF-7CAE-84BF-A1D5CB80B6E7}"/>
              </a:ext>
            </a:extLst>
          </p:cNvPr>
          <p:cNvSpPr>
            <a:spLocks noGrp="1"/>
          </p:cNvSpPr>
          <p:nvPr>
            <p:ph type="sldNum" sz="quarter" idx="5"/>
          </p:nvPr>
        </p:nvSpPr>
        <p:spPr/>
        <p:txBody>
          <a:bodyPr/>
          <a:lstStyle/>
          <a:p>
            <a:fld id="{117DA67C-5201-BB44-9041-FA521B0921E3}" type="slidenum">
              <a:rPr lang="fi-FI" smtClean="0"/>
              <a:t>4</a:t>
            </a:fld>
            <a:endParaRPr lang="fi-FI"/>
          </a:p>
        </p:txBody>
      </p:sp>
    </p:spTree>
    <p:extLst>
      <p:ext uri="{BB962C8B-B14F-4D97-AF65-F5344CB8AC3E}">
        <p14:creationId xmlns:p14="http://schemas.microsoft.com/office/powerpoint/2010/main" val="1206177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08815-65AF-19A6-05DD-C22230F97B2E}"/>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97FB95E-929E-C995-FAAD-0380337E6C9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3445B3CE-FAB2-3D39-9ABB-D0C25E0DAA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a:extLst>
              <a:ext uri="{FF2B5EF4-FFF2-40B4-BE49-F238E27FC236}">
                <a16:creationId xmlns:a16="http://schemas.microsoft.com/office/drawing/2014/main" id="{1B1FA9A4-AC4A-6D05-77B3-EBBCAF6C6A14}"/>
              </a:ext>
            </a:extLst>
          </p:cNvPr>
          <p:cNvSpPr>
            <a:spLocks noGrp="1"/>
          </p:cNvSpPr>
          <p:nvPr>
            <p:ph type="sldNum" sz="quarter" idx="5"/>
          </p:nvPr>
        </p:nvSpPr>
        <p:spPr/>
        <p:txBody>
          <a:bodyPr/>
          <a:lstStyle/>
          <a:p>
            <a:fld id="{117DA67C-5201-BB44-9041-FA521B0921E3}" type="slidenum">
              <a:rPr lang="fi-FI" smtClean="0"/>
              <a:t>5</a:t>
            </a:fld>
            <a:endParaRPr lang="fi-FI"/>
          </a:p>
        </p:txBody>
      </p:sp>
    </p:spTree>
    <p:extLst>
      <p:ext uri="{BB962C8B-B14F-4D97-AF65-F5344CB8AC3E}">
        <p14:creationId xmlns:p14="http://schemas.microsoft.com/office/powerpoint/2010/main" val="231940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C1208-B7DC-640E-3DCA-D27249DCAD55}"/>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119974C2-C07B-0382-4BDB-80E33EFF8AC1}"/>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CB2AAC6D-AF3B-3CC4-5FC8-80FA8ABCC785}"/>
              </a:ext>
            </a:extLst>
          </p:cNvPr>
          <p:cNvSpPr>
            <a:spLocks noGrp="1"/>
          </p:cNvSpPr>
          <p:nvPr>
            <p:ph type="body" idx="1"/>
          </p:nvPr>
        </p:nvSpPr>
        <p:spPr/>
        <p:txBody>
          <a:bodyPr/>
          <a:lstStyle/>
          <a:p>
            <a:pPr marL="0" indent="0">
              <a:buNone/>
            </a:pPr>
            <a:r>
              <a:rPr lang="fi-FI" dirty="0"/>
              <a:t>NIST RMF on kattava ja joustava riskienhallintaprosessi, joka integroi tietoturvan, yksityisyyden ja kybertoimitusketjun riskienhallinnan järjestelmän kehityssyklin aikana. </a:t>
            </a:r>
            <a:r>
              <a:rPr lang="fi-FI" dirty="0" err="1"/>
              <a:t>RMF:n</a:t>
            </a:r>
            <a:r>
              <a:rPr lang="fi-FI" dirty="0"/>
              <a:t> avulla organisaatiot voivat hallita riskejä tehokkaasti ja varmistaa, että tietoturva ja yksityisyys otetaan huomioon kaikissa järjestelmän elinkaaren vaiheissa</a:t>
            </a:r>
          </a:p>
          <a:p>
            <a:pPr marL="0" indent="0">
              <a:buNone/>
            </a:pPr>
            <a:endParaRPr lang="fi-FI" dirty="0"/>
          </a:p>
          <a:p>
            <a:pPr>
              <a:buNone/>
            </a:pPr>
            <a:r>
              <a:rPr lang="fi-FI" dirty="0"/>
              <a:t>NIST </a:t>
            </a:r>
            <a:r>
              <a:rPr lang="fi-FI" dirty="0" err="1"/>
              <a:t>RMF:ää</a:t>
            </a:r>
            <a:r>
              <a:rPr lang="fi-FI" dirty="0"/>
              <a:t> ohjaa useita dokumentteja, joista keskeisimmät ovat:</a:t>
            </a:r>
          </a:p>
          <a:p>
            <a:pPr lvl="1">
              <a:buFont typeface="+mj-lt"/>
              <a:buAutoNum type="arabicPeriod"/>
            </a:pPr>
            <a:r>
              <a:rPr lang="fi-FI" b="1" dirty="0"/>
              <a:t>NIST SP 800-37 </a:t>
            </a:r>
            <a:r>
              <a:rPr lang="fi-FI" b="1" dirty="0" err="1"/>
              <a:t>Rev</a:t>
            </a:r>
            <a:r>
              <a:rPr lang="fi-FI" b="1" dirty="0"/>
              <a:t>. 2</a:t>
            </a:r>
            <a:r>
              <a:rPr lang="fi-FI" dirty="0"/>
              <a:t>: Tämä dokumentti kuvaa </a:t>
            </a:r>
            <a:r>
              <a:rPr lang="fi-FI" dirty="0" err="1"/>
              <a:t>RMF:n</a:t>
            </a:r>
            <a:r>
              <a:rPr lang="fi-FI" dirty="0"/>
              <a:t> ja tarjoaa ohjeet sen soveltamiseen tietojärjestelmiin ja organisaatioihin</a:t>
            </a:r>
          </a:p>
          <a:p>
            <a:pPr lvl="1">
              <a:buFont typeface="+mj-lt"/>
              <a:buAutoNum type="arabicPeriod"/>
            </a:pPr>
            <a:r>
              <a:rPr lang="fi-FI" b="1" dirty="0"/>
              <a:t>NIST SP 800-53</a:t>
            </a:r>
            <a:r>
              <a:rPr lang="fi-FI" dirty="0"/>
              <a:t>: Tämä dokumentti sisältää kontrollit, jotka valitaan ja toteutetaan </a:t>
            </a:r>
            <a:r>
              <a:rPr lang="fi-FI" dirty="0" err="1"/>
              <a:t>RMF:n</a:t>
            </a:r>
            <a:r>
              <a:rPr lang="fi-FI" dirty="0"/>
              <a:t> mukaisesti</a:t>
            </a:r>
          </a:p>
          <a:p>
            <a:r>
              <a:rPr lang="fi-FI" dirty="0"/>
              <a:t>Näiden lisäksi </a:t>
            </a:r>
            <a:r>
              <a:rPr lang="fi-FI" dirty="0" err="1"/>
              <a:t>RMF:ään</a:t>
            </a:r>
            <a:r>
              <a:rPr lang="fi-FI" dirty="0"/>
              <a:t> liittyy muita NIST-dokumentteja, jotka tukevat eri vaiheita ja tarjoavat lisäresursseja implementoijille </a:t>
            </a:r>
          </a:p>
          <a:p>
            <a:pPr marL="0" indent="0">
              <a:buNone/>
            </a:pPr>
            <a:endParaRPr lang="fi-FI" dirty="0"/>
          </a:p>
        </p:txBody>
      </p:sp>
      <p:sp>
        <p:nvSpPr>
          <p:cNvPr id="4" name="Dian numeron paikkamerkki 3">
            <a:extLst>
              <a:ext uri="{FF2B5EF4-FFF2-40B4-BE49-F238E27FC236}">
                <a16:creationId xmlns:a16="http://schemas.microsoft.com/office/drawing/2014/main" id="{69A48445-DB37-ED83-687E-E9F9D0A07942}"/>
              </a:ext>
            </a:extLst>
          </p:cNvPr>
          <p:cNvSpPr>
            <a:spLocks noGrp="1"/>
          </p:cNvSpPr>
          <p:nvPr>
            <p:ph type="sldNum" sz="quarter" idx="5"/>
          </p:nvPr>
        </p:nvSpPr>
        <p:spPr/>
        <p:txBody>
          <a:bodyPr/>
          <a:lstStyle/>
          <a:p>
            <a:fld id="{117DA67C-5201-BB44-9041-FA521B0921E3}" type="slidenum">
              <a:rPr lang="fi-FI" smtClean="0"/>
              <a:t>7</a:t>
            </a:fld>
            <a:endParaRPr lang="fi-FI"/>
          </a:p>
        </p:txBody>
      </p:sp>
    </p:spTree>
    <p:extLst>
      <p:ext uri="{BB962C8B-B14F-4D97-AF65-F5344CB8AC3E}">
        <p14:creationId xmlns:p14="http://schemas.microsoft.com/office/powerpoint/2010/main" val="3161463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437E-92C4-8D62-0B50-1D740ED6D084}"/>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1C957441-61B0-76A8-9207-F0847082221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8E17FEF5-FF74-B6E9-C65F-BDBF4407A87B}"/>
              </a:ext>
            </a:extLst>
          </p:cNvPr>
          <p:cNvSpPr>
            <a:spLocks noGrp="1"/>
          </p:cNvSpPr>
          <p:nvPr>
            <p:ph type="body" idx="1"/>
          </p:nvPr>
        </p:nvSpPr>
        <p:spPr/>
        <p:txBody>
          <a:bodyPr/>
          <a:lstStyle/>
          <a:p>
            <a:pPr marL="0" indent="0">
              <a:buNone/>
            </a:pPr>
            <a:r>
              <a:rPr lang="fi-FI" dirty="0"/>
              <a:t>NIST RMF on kattava ja joustava riskienhallintaprosessi, joka integroi tietoturvan, yksityisyyden ja kybertoimitusketjun riskienhallinnan järjestelmän kehityssyklin aikana. </a:t>
            </a:r>
            <a:r>
              <a:rPr lang="fi-FI" dirty="0" err="1"/>
              <a:t>RMF:n</a:t>
            </a:r>
            <a:r>
              <a:rPr lang="fi-FI" dirty="0"/>
              <a:t> avulla organisaatiot voivat hallita riskejä tehokkaasti ja varmistaa, että tietoturva ja yksityisyys otetaan huomioon kaikissa järjestelmän elinkaaren vaiheissa</a:t>
            </a:r>
          </a:p>
          <a:p>
            <a:pPr marL="0" indent="0">
              <a:buNone/>
            </a:pPr>
            <a:endParaRPr lang="fi-FI" dirty="0"/>
          </a:p>
          <a:p>
            <a:pPr>
              <a:buNone/>
            </a:pPr>
            <a:r>
              <a:rPr lang="fi-FI" dirty="0"/>
              <a:t>NIST </a:t>
            </a:r>
            <a:r>
              <a:rPr lang="fi-FI" dirty="0" err="1"/>
              <a:t>RMF:ää</a:t>
            </a:r>
            <a:r>
              <a:rPr lang="fi-FI" dirty="0"/>
              <a:t> ohjaa useita dokumentteja, joista keskeisimmät ovat:</a:t>
            </a:r>
          </a:p>
          <a:p>
            <a:pPr lvl="1">
              <a:buFont typeface="+mj-lt"/>
              <a:buAutoNum type="arabicPeriod"/>
            </a:pPr>
            <a:r>
              <a:rPr lang="fi-FI" b="1" dirty="0"/>
              <a:t>NIST SP 800-37 </a:t>
            </a:r>
            <a:r>
              <a:rPr lang="fi-FI" b="1" dirty="0" err="1"/>
              <a:t>Rev</a:t>
            </a:r>
            <a:r>
              <a:rPr lang="fi-FI" b="1" dirty="0"/>
              <a:t>. 2</a:t>
            </a:r>
            <a:r>
              <a:rPr lang="fi-FI" dirty="0"/>
              <a:t>: Tämä dokumentti kuvaa </a:t>
            </a:r>
            <a:r>
              <a:rPr lang="fi-FI" dirty="0" err="1"/>
              <a:t>RMF:n</a:t>
            </a:r>
            <a:r>
              <a:rPr lang="fi-FI" dirty="0"/>
              <a:t> ja tarjoaa ohjeet sen soveltamiseen tietojärjestelmiin ja organisaatioihin</a:t>
            </a:r>
          </a:p>
          <a:p>
            <a:pPr lvl="1">
              <a:buFont typeface="+mj-lt"/>
              <a:buAutoNum type="arabicPeriod"/>
            </a:pPr>
            <a:r>
              <a:rPr lang="fi-FI" b="1" dirty="0"/>
              <a:t>NIST SP 800-53</a:t>
            </a:r>
            <a:r>
              <a:rPr lang="fi-FI" dirty="0"/>
              <a:t>: Tämä dokumentti sisältää kontrollit, jotka valitaan ja toteutetaan </a:t>
            </a:r>
            <a:r>
              <a:rPr lang="fi-FI" dirty="0" err="1"/>
              <a:t>RMF:n</a:t>
            </a:r>
            <a:r>
              <a:rPr lang="fi-FI" dirty="0"/>
              <a:t> mukaisesti</a:t>
            </a:r>
          </a:p>
          <a:p>
            <a:r>
              <a:rPr lang="fi-FI" dirty="0"/>
              <a:t>Näiden lisäksi </a:t>
            </a:r>
            <a:r>
              <a:rPr lang="fi-FI" dirty="0" err="1"/>
              <a:t>RMF:ään</a:t>
            </a:r>
            <a:r>
              <a:rPr lang="fi-FI" dirty="0"/>
              <a:t> liittyy muita NIST-dokumentteja, jotka tukevat eri vaiheita ja tarjoavat lisäresursseja implementoijille </a:t>
            </a:r>
          </a:p>
          <a:p>
            <a:pPr marL="0" indent="0">
              <a:buNone/>
            </a:pPr>
            <a:endParaRPr lang="fi-FI" dirty="0"/>
          </a:p>
        </p:txBody>
      </p:sp>
      <p:sp>
        <p:nvSpPr>
          <p:cNvPr id="4" name="Dian numeron paikkamerkki 3">
            <a:extLst>
              <a:ext uri="{FF2B5EF4-FFF2-40B4-BE49-F238E27FC236}">
                <a16:creationId xmlns:a16="http://schemas.microsoft.com/office/drawing/2014/main" id="{6A455D9A-E39E-D608-FCC4-8476B36A086E}"/>
              </a:ext>
            </a:extLst>
          </p:cNvPr>
          <p:cNvSpPr>
            <a:spLocks noGrp="1"/>
          </p:cNvSpPr>
          <p:nvPr>
            <p:ph type="sldNum" sz="quarter" idx="5"/>
          </p:nvPr>
        </p:nvSpPr>
        <p:spPr/>
        <p:txBody>
          <a:bodyPr/>
          <a:lstStyle/>
          <a:p>
            <a:fld id="{117DA67C-5201-BB44-9041-FA521B0921E3}" type="slidenum">
              <a:rPr lang="fi-FI" smtClean="0"/>
              <a:t>8</a:t>
            </a:fld>
            <a:endParaRPr lang="fi-FI"/>
          </a:p>
        </p:txBody>
      </p:sp>
    </p:spTree>
    <p:extLst>
      <p:ext uri="{BB962C8B-B14F-4D97-AF65-F5344CB8AC3E}">
        <p14:creationId xmlns:p14="http://schemas.microsoft.com/office/powerpoint/2010/main" val="93118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0F67D-EDA2-2632-5763-AF65446E511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27103517-BF50-0D03-AE17-E118D88F1573}"/>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61D0321B-FB67-7EFF-A400-65B7F8205511}"/>
              </a:ext>
            </a:extLst>
          </p:cNvPr>
          <p:cNvSpPr>
            <a:spLocks noGrp="1"/>
          </p:cNvSpPr>
          <p:nvPr>
            <p:ph type="body" idx="1"/>
          </p:nvPr>
        </p:nvSpPr>
        <p:spPr/>
        <p:txBody>
          <a:bodyPr/>
          <a:lstStyle/>
          <a:p>
            <a:pPr marL="0" indent="0">
              <a:buNone/>
            </a:pPr>
            <a:r>
              <a:rPr lang="fi-FI" dirty="0"/>
              <a:t>Haittaohjelmat voivat päästä järjestelmiin esimerkiksi sähköpostin liitteenä tai epäilyttävän linkin kautta. Haittaohjelmat voivat vahingoittaa järjestelmiä, varastaa tietoja tai estää pääsyn tärkeisiin tietoihin.</a:t>
            </a:r>
          </a:p>
          <a:p>
            <a:pPr marL="0" indent="0">
              <a:buNone/>
            </a:pPr>
            <a:r>
              <a:rPr lang="fi-FI" dirty="0"/>
              <a:t>Tietojenkalastelu on yritys hankkia arkaluonteisia tietoja, kuten käyttäjätunnuksia ja salasanoja, esiintymällä luotettavana tahona. Työntekijä voi vahingossa paljastaa tietoja, jotka mahdollistavat pääsyn potilastietoihin tai järjestelmiin.</a:t>
            </a:r>
          </a:p>
          <a:p>
            <a:pPr marL="0" indent="0">
              <a:buNone/>
            </a:pPr>
            <a:r>
              <a:rPr lang="fi-FI" dirty="0"/>
              <a:t>Palvelunestohyökkäykset voivat estää pääsyn verkkosivustoille tai järjestelmiin, mikä häiritsee niiden toimintaa. </a:t>
            </a:r>
          </a:p>
          <a:p>
            <a:pPr marL="0" indent="0">
              <a:buNone/>
            </a:pPr>
            <a:r>
              <a:rPr lang="fi-FI" dirty="0" err="1"/>
              <a:t>Ransomware</a:t>
            </a:r>
            <a:r>
              <a:rPr lang="fi-FI" dirty="0"/>
              <a:t> on haittaohjelma, joka lukitsee järjestelmän tai tiedostot ja vaatii lunnaita niiden vapauttamiseksi.</a:t>
            </a:r>
          </a:p>
          <a:p>
            <a:pPr marL="0" indent="0">
              <a:buNone/>
            </a:pPr>
            <a:r>
              <a:rPr lang="fi-FI" dirty="0"/>
              <a:t>Tietojärjestelmän haavoittuvuudet voivat mahdollistaa luvattoman pääsyn järjestelmiin ja tietoihin. Tämä voi johtaa tietojen väärinkäyttöön ja järjestelmien toiminnan häiriintymiseen.</a:t>
            </a:r>
          </a:p>
          <a:p>
            <a:pPr marL="0" indent="0">
              <a:buNone/>
            </a:pPr>
            <a:r>
              <a:rPr lang="fi-FI" dirty="0"/>
              <a:t>Henkilökunnan tietoturvaosaamisen puute voi johtaa virheisiin, kuten heikkojen salasanojen käyttöön tai epäilyttävien linkkien klikkaamiseen. Tämä voi altistaa järjestelmät ja tiedot kyberhyökkäyksille. </a:t>
            </a:r>
          </a:p>
          <a:p>
            <a:pPr marL="0" indent="0">
              <a:buNone/>
            </a:pPr>
            <a:endParaRPr lang="fi-FI" dirty="0"/>
          </a:p>
          <a:p>
            <a:pPr marL="0" indent="0">
              <a:buNone/>
            </a:pPr>
            <a:r>
              <a:rPr lang="fi-FI" dirty="0"/>
              <a:t>Täytetään tai jätetään pohdittavaksi oppijoiden kanssa, minne matriisissa nuo osuisivat</a:t>
            </a:r>
          </a:p>
        </p:txBody>
      </p:sp>
      <p:sp>
        <p:nvSpPr>
          <p:cNvPr id="4" name="Dian numeron paikkamerkki 3">
            <a:extLst>
              <a:ext uri="{FF2B5EF4-FFF2-40B4-BE49-F238E27FC236}">
                <a16:creationId xmlns:a16="http://schemas.microsoft.com/office/drawing/2014/main" id="{C01B4C7A-540D-E610-FAE1-4199529CE411}"/>
              </a:ext>
            </a:extLst>
          </p:cNvPr>
          <p:cNvSpPr>
            <a:spLocks noGrp="1"/>
          </p:cNvSpPr>
          <p:nvPr>
            <p:ph type="sldNum" sz="quarter" idx="5"/>
          </p:nvPr>
        </p:nvSpPr>
        <p:spPr/>
        <p:txBody>
          <a:bodyPr/>
          <a:lstStyle/>
          <a:p>
            <a:fld id="{117DA67C-5201-BB44-9041-FA521B0921E3}" type="slidenum">
              <a:rPr lang="fi-FI" smtClean="0"/>
              <a:t>9</a:t>
            </a:fld>
            <a:endParaRPr lang="fi-FI"/>
          </a:p>
        </p:txBody>
      </p:sp>
    </p:spTree>
    <p:extLst>
      <p:ext uri="{BB962C8B-B14F-4D97-AF65-F5344CB8AC3E}">
        <p14:creationId xmlns:p14="http://schemas.microsoft.com/office/powerpoint/2010/main" val="772757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2D50A-7D82-8A3D-3BA7-038C3083DF70}"/>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46A1039B-9F72-F127-2581-510B7C38F9EE}"/>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493B5A3F-6CC1-C946-51B4-1B2D8455C3C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BCP: Keskittyy ylläpitämään organisaation tehtävää/liiketoimintaprosesseja häiriön aikana ja sen jälkeen.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DRP: Tarjoaa menettelyt tietojärjestelmien toimintojen siirtämiseksi vaihtoehtoiseen paikkaan.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ISCP: Tarjoaa järjestelmän palauttamiseen tarvittavat keskeiset tiedot, mukaan lukien roolit ja vastuut, varastotiedot, arviointimenettelyt, yksityiskohtaiset palautusmenettelyt ja järjestelmän testaus.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indent="0">
              <a:buNone/>
            </a:pPr>
            <a:endParaRPr lang="fi-FI" dirty="0"/>
          </a:p>
        </p:txBody>
      </p:sp>
      <p:sp>
        <p:nvSpPr>
          <p:cNvPr id="4" name="Dian numeron paikkamerkki 3">
            <a:extLst>
              <a:ext uri="{FF2B5EF4-FFF2-40B4-BE49-F238E27FC236}">
                <a16:creationId xmlns:a16="http://schemas.microsoft.com/office/drawing/2014/main" id="{B7E8B385-EFA9-4B68-4D0C-A9AA9129CD54}"/>
              </a:ext>
            </a:extLst>
          </p:cNvPr>
          <p:cNvSpPr>
            <a:spLocks noGrp="1"/>
          </p:cNvSpPr>
          <p:nvPr>
            <p:ph type="sldNum" sz="quarter" idx="5"/>
          </p:nvPr>
        </p:nvSpPr>
        <p:spPr/>
        <p:txBody>
          <a:bodyPr/>
          <a:lstStyle/>
          <a:p>
            <a:fld id="{117DA67C-5201-BB44-9041-FA521B0921E3}" type="slidenum">
              <a:rPr lang="fi-FI" smtClean="0"/>
              <a:t>10</a:t>
            </a:fld>
            <a:endParaRPr lang="fi-FI"/>
          </a:p>
        </p:txBody>
      </p:sp>
    </p:spTree>
    <p:extLst>
      <p:ext uri="{BB962C8B-B14F-4D97-AF65-F5344CB8AC3E}">
        <p14:creationId xmlns:p14="http://schemas.microsoft.com/office/powerpoint/2010/main" val="1020982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dirty="0">
                <a:effectLst/>
                <a:latin typeface="Calibri" panose="020F0502020204030204" pitchFamily="34" charset="0"/>
                <a:ea typeface="Calibri" panose="020F0502020204030204" pitchFamily="34" charset="0"/>
              </a:rPr>
              <a:t>kuviosta voi sote-kentän osalta korostaa ja muistutella vielä kuvion käytännön asiakas-potilastyössä merkittäviä osa-alueita: tietosuoja, tietoturvallisuus, toiminnan jatkuvuus, tietojen saatavuus jne.</a:t>
            </a:r>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11</a:t>
            </a:fld>
            <a:endParaRPr lang="fi-FI"/>
          </a:p>
        </p:txBody>
      </p:sp>
    </p:spTree>
    <p:extLst>
      <p:ext uri="{BB962C8B-B14F-4D97-AF65-F5344CB8AC3E}">
        <p14:creationId xmlns:p14="http://schemas.microsoft.com/office/powerpoint/2010/main" val="74133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dirty="0">
                <a:effectLst/>
                <a:latin typeface="Calibri" panose="020F0502020204030204" pitchFamily="34" charset="0"/>
                <a:ea typeface="Calibri" panose="020F0502020204030204" pitchFamily="34" charset="0"/>
              </a:rPr>
              <a:t>SOTE-kentällä juurikin eri palvelumuodot (sähköinen asiointi, </a:t>
            </a:r>
            <a:r>
              <a:rPr lang="fi-FI" sz="1800" dirty="0" err="1">
                <a:effectLst/>
                <a:latin typeface="Calibri" panose="020F0502020204030204" pitchFamily="34" charset="0"/>
                <a:ea typeface="Calibri" panose="020F0502020204030204" pitchFamily="34" charset="0"/>
              </a:rPr>
              <a:t>chat</a:t>
            </a:r>
            <a:r>
              <a:rPr lang="fi-FI" sz="1800" dirty="0">
                <a:effectLst/>
                <a:latin typeface="Calibri" panose="020F0502020204030204" pitchFamily="34" charset="0"/>
                <a:ea typeface="Calibri" panose="020F0502020204030204" pitchFamily="34" charset="0"/>
              </a:rPr>
              <a:t>, etähoito, ) digitaalisuus sekä mm. teknologian ratkaisut on tuonut mukanaan tosiaan uusia huomioitavia asioita tietoturvan osalta.  Lääkinnällisiä laitteita sekä etäsovelluksia käytössä.</a:t>
            </a:r>
            <a:endParaRPr lang="en-FI" dirty="0"/>
          </a:p>
        </p:txBody>
      </p:sp>
      <p:sp>
        <p:nvSpPr>
          <p:cNvPr id="4" name="Slide Number Placeholder 3"/>
          <p:cNvSpPr>
            <a:spLocks noGrp="1"/>
          </p:cNvSpPr>
          <p:nvPr>
            <p:ph type="sldNum" sz="quarter" idx="5"/>
          </p:nvPr>
        </p:nvSpPr>
        <p:spPr/>
        <p:txBody>
          <a:bodyPr/>
          <a:lstStyle/>
          <a:p>
            <a:fld id="{117DA67C-5201-BB44-9041-FA521B0921E3}" type="slidenum">
              <a:rPr lang="fi-FI" smtClean="0"/>
              <a:t>15</a:t>
            </a:fld>
            <a:endParaRPr lang="fi-FI"/>
          </a:p>
        </p:txBody>
      </p:sp>
    </p:spTree>
    <p:extLst>
      <p:ext uri="{BB962C8B-B14F-4D97-AF65-F5344CB8AC3E}">
        <p14:creationId xmlns:p14="http://schemas.microsoft.com/office/powerpoint/2010/main" val="1149798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B1F9C661-85FC-2C46-B6C7-3C02B014169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552" r="11764" b="4762"/>
          <a:stretch/>
        </p:blipFill>
        <p:spPr>
          <a:xfrm>
            <a:off x="7982519" y="0"/>
            <a:ext cx="4209482" cy="6858000"/>
          </a:xfrm>
          <a:prstGeom prst="rect">
            <a:avLst/>
          </a:prstGeom>
        </p:spPr>
      </p:pic>
      <p:pic>
        <p:nvPicPr>
          <p:cNvPr id="7" name="Picture 6" descr="Jyväskylän ammattikorkeakoulu, JAMK University of Applied Sciences logo">
            <a:extLst>
              <a:ext uri="{FF2B5EF4-FFF2-40B4-BE49-F238E27FC236}">
                <a16:creationId xmlns:a16="http://schemas.microsoft.com/office/drawing/2014/main" id="{1CBA9F32-B77B-C643-8CC6-703410AA62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Tree>
    <p:extLst>
      <p:ext uri="{BB962C8B-B14F-4D97-AF65-F5344CB8AC3E}">
        <p14:creationId xmlns:p14="http://schemas.microsoft.com/office/powerpoint/2010/main" val="178689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3" descr="JAMK logo">
            <a:extLst>
              <a:ext uri="{FF2B5EF4-FFF2-40B4-BE49-F238E27FC236}">
                <a16:creationId xmlns:a16="http://schemas.microsoft.com/office/drawing/2014/main" id="{DCA86940-471A-214E-A720-28BB258C97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208481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dia 1">
    <p:spTree>
      <p:nvGrpSpPr>
        <p:cNvPr id="1" name=""/>
        <p:cNvGrpSpPr/>
        <p:nvPr/>
      </p:nvGrpSpPr>
      <p:grpSpPr>
        <a:xfrm>
          <a:off x="0" y="0"/>
          <a:ext cx="0" cy="0"/>
          <a:chOff x="0" y="0"/>
          <a:chExt cx="0" cy="0"/>
        </a:xfrm>
      </p:grpSpPr>
      <p:sp>
        <p:nvSpPr>
          <p:cNvPr id="11" name="Tekstin paikkamerkki 2"/>
          <p:cNvSpPr>
            <a:spLocks noGrp="1"/>
          </p:cNvSpPr>
          <p:nvPr>
            <p:ph type="body" idx="10"/>
          </p:nvPr>
        </p:nvSpPr>
        <p:spPr>
          <a:xfrm>
            <a:off x="803055" y="2471099"/>
            <a:ext cx="10512645" cy="3294701"/>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Alaotsikko 2"/>
          <p:cNvSpPr>
            <a:spLocks noGrp="1"/>
          </p:cNvSpPr>
          <p:nvPr>
            <p:ph type="subTitle" idx="1"/>
          </p:nvPr>
        </p:nvSpPr>
        <p:spPr>
          <a:xfrm>
            <a:off x="803055" y="1586260"/>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9" name="Otsikko 1"/>
          <p:cNvSpPr>
            <a:spLocks noGrp="1"/>
          </p:cNvSpPr>
          <p:nvPr>
            <p:ph type="ctrTitle"/>
          </p:nvPr>
        </p:nvSpPr>
        <p:spPr>
          <a:xfrm>
            <a:off x="803055" y="734521"/>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7903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3163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74616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dia 2">
    <p:spTree>
      <p:nvGrpSpPr>
        <p:cNvPr id="1" name=""/>
        <p:cNvGrpSpPr/>
        <p:nvPr/>
      </p:nvGrpSpPr>
      <p:grpSpPr>
        <a:xfrm>
          <a:off x="0" y="0"/>
          <a:ext cx="0" cy="0"/>
          <a:chOff x="0" y="0"/>
          <a:chExt cx="0" cy="0"/>
        </a:xfrm>
      </p:grpSpPr>
      <p:sp>
        <p:nvSpPr>
          <p:cNvPr id="6" name="Tekstin paikkamerkki 2"/>
          <p:cNvSpPr>
            <a:spLocks noGrp="1"/>
          </p:cNvSpPr>
          <p:nvPr>
            <p:ph type="body" idx="10"/>
          </p:nvPr>
        </p:nvSpPr>
        <p:spPr>
          <a:xfrm>
            <a:off x="815412" y="1797968"/>
            <a:ext cx="10512988" cy="3967832"/>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Otsikko 1"/>
          <p:cNvSpPr>
            <a:spLocks noGrp="1"/>
          </p:cNvSpPr>
          <p:nvPr>
            <p:ph type="ctrTitle"/>
          </p:nvPr>
        </p:nvSpPr>
        <p:spPr>
          <a:xfrm>
            <a:off x="803055" y="745087"/>
            <a:ext cx="10525316" cy="792088"/>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9" name="Päivämäärän paikkamerkki 3">
            <a:extLst>
              <a:ext uri="{FF2B5EF4-FFF2-40B4-BE49-F238E27FC236}">
                <a16:creationId xmlns:a16="http://schemas.microsoft.com/office/drawing/2014/main" id="{E24697D7-EBCE-E441-8DE0-59AA8587FD36}"/>
              </a:ext>
            </a:extLst>
          </p:cNvPr>
          <p:cNvSpPr>
            <a:spLocks noGrp="1"/>
          </p:cNvSpPr>
          <p:nvPr>
            <p:ph type="dt" sz="half" idx="2"/>
          </p:nvPr>
        </p:nvSpPr>
        <p:spPr>
          <a:xfrm>
            <a:off x="803054"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a:extLst>
              <a:ext uri="{FF2B5EF4-FFF2-40B4-BE49-F238E27FC236}">
                <a16:creationId xmlns:a16="http://schemas.microsoft.com/office/drawing/2014/main" id="{DBFCED60-2B25-614B-8139-3642749E49BC}"/>
              </a:ext>
            </a:extLst>
          </p:cNvPr>
          <p:cNvSpPr>
            <a:spLocks noGrp="1"/>
          </p:cNvSpPr>
          <p:nvPr>
            <p:ph type="ftr" sz="quarter" idx="3"/>
          </p:nvPr>
        </p:nvSpPr>
        <p:spPr>
          <a:xfrm>
            <a:off x="2329014"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90578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803056" y="2471440"/>
            <a:ext cx="10512644" cy="323086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2200">
                <a:solidFill>
                  <a:schemeClr val="tx2"/>
                </a:solidFill>
              </a:defRPr>
            </a:lvl1pPr>
            <a:lvl2pP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Alaotsikko 2">
            <a:extLst>
              <a:ext uri="{FF2B5EF4-FFF2-40B4-BE49-F238E27FC236}">
                <a16:creationId xmlns:a16="http://schemas.microsoft.com/office/drawing/2014/main" id="{AF145E5D-E5AC-6746-8C43-54171074E24D}"/>
              </a:ext>
            </a:extLst>
          </p:cNvPr>
          <p:cNvSpPr>
            <a:spLocks noGrp="1"/>
          </p:cNvSpPr>
          <p:nvPr>
            <p:ph type="subTitle" idx="10"/>
          </p:nvPr>
        </p:nvSpPr>
        <p:spPr>
          <a:xfrm>
            <a:off x="803055" y="1611660"/>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3" name="Otsikko 1">
            <a:extLst>
              <a:ext uri="{FF2B5EF4-FFF2-40B4-BE49-F238E27FC236}">
                <a16:creationId xmlns:a16="http://schemas.microsoft.com/office/drawing/2014/main" id="{A816A9B5-5722-4444-8409-AD6530953DB1}"/>
              </a:ext>
            </a:extLst>
          </p:cNvPr>
          <p:cNvSpPr>
            <a:spLocks noGrp="1"/>
          </p:cNvSpPr>
          <p:nvPr>
            <p:ph type="ctrTitle"/>
          </p:nvPr>
        </p:nvSpPr>
        <p:spPr>
          <a:xfrm>
            <a:off x="803055" y="759921"/>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4" name="Päivämäärän paikkamerkki 3">
            <a:extLst>
              <a:ext uri="{FF2B5EF4-FFF2-40B4-BE49-F238E27FC236}">
                <a16:creationId xmlns:a16="http://schemas.microsoft.com/office/drawing/2014/main" id="{AB9D5E66-12AA-D144-A1C7-B039E5725D99}"/>
              </a:ext>
            </a:extLst>
          </p:cNvPr>
          <p:cNvSpPr>
            <a:spLocks noGrp="1"/>
          </p:cNvSpPr>
          <p:nvPr>
            <p:ph type="dt" sz="half" idx="2"/>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5" name="Alatunnisteen paikkamerkki 4">
            <a:extLst>
              <a:ext uri="{FF2B5EF4-FFF2-40B4-BE49-F238E27FC236}">
                <a16:creationId xmlns:a16="http://schemas.microsoft.com/office/drawing/2014/main" id="{B5915956-69E9-1F44-94B4-13F0249DAE00}"/>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87855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6179410" y="2331740"/>
            <a:ext cx="5123590"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Sisällön paikkamerkki 2"/>
          <p:cNvSpPr>
            <a:spLocks noGrp="1"/>
          </p:cNvSpPr>
          <p:nvPr>
            <p:ph sz="half" idx="1"/>
          </p:nvPr>
        </p:nvSpPr>
        <p:spPr>
          <a:xfrm>
            <a:off x="792122" y="2331740"/>
            <a:ext cx="5092659" cy="3459460"/>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Alaotsikko 2">
            <a:extLst>
              <a:ext uri="{FF2B5EF4-FFF2-40B4-BE49-F238E27FC236}">
                <a16:creationId xmlns:a16="http://schemas.microsoft.com/office/drawing/2014/main" id="{D3B85546-B3F2-7241-A601-16265374137C}"/>
              </a:ext>
            </a:extLst>
          </p:cNvPr>
          <p:cNvSpPr>
            <a:spLocks noGrp="1"/>
          </p:cNvSpPr>
          <p:nvPr>
            <p:ph type="subTitle" idx="13"/>
          </p:nvPr>
        </p:nvSpPr>
        <p:spPr>
          <a:xfrm>
            <a:off x="803055" y="1611660"/>
            <a:ext cx="104999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827232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descr="Jyväskylän ammattikorkeakoulu, JAMK University of Applied Sciences logo">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644" y="4980104"/>
            <a:ext cx="5391520" cy="683967"/>
          </a:xfrm>
          <a:prstGeom prst="rect">
            <a:avLst/>
          </a:prstGeom>
        </p:spPr>
      </p:pic>
    </p:spTree>
    <p:extLst>
      <p:ext uri="{BB962C8B-B14F-4D97-AF65-F5344CB8AC3E}">
        <p14:creationId xmlns:p14="http://schemas.microsoft.com/office/powerpoint/2010/main" val="407973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1_Custom Layout">
    <p:bg>
      <p:bgPr>
        <a:gradFill>
          <a:gsLst>
            <a:gs pos="0">
              <a:schemeClr val="tx1"/>
            </a:gs>
            <a:gs pos="41000">
              <a:schemeClr val="tx1"/>
            </a:gs>
            <a:gs pos="83000">
              <a:schemeClr val="accent1"/>
            </a:gs>
            <a:gs pos="99000">
              <a:schemeClr val="accent1"/>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pic>
        <p:nvPicPr>
          <p:cNvPr id="9" name="Picture 3">
            <a:extLst>
              <a:ext uri="{FF2B5EF4-FFF2-40B4-BE49-F238E27FC236}">
                <a16:creationId xmlns:a16="http://schemas.microsoft.com/office/drawing/2014/main" id="{D8A8063F-7A17-E847-82FE-D6CC314F76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
        <p:nvSpPr>
          <p:cNvPr id="10" name="Tekstin paikkamerkki 2">
            <a:extLst>
              <a:ext uri="{FF2B5EF4-FFF2-40B4-BE49-F238E27FC236}">
                <a16:creationId xmlns:a16="http://schemas.microsoft.com/office/drawing/2014/main" id="{55B541A4-E31A-4461-84E4-D18EAEFE2A20}"/>
              </a:ext>
            </a:extLst>
          </p:cNvPr>
          <p:cNvSpPr>
            <a:spLocks noGrp="1"/>
          </p:cNvSpPr>
          <p:nvPr>
            <p:ph type="body" idx="12"/>
          </p:nvPr>
        </p:nvSpPr>
        <p:spPr>
          <a:xfrm>
            <a:off x="768550" y="1846052"/>
            <a:ext cx="10514802" cy="4105592"/>
          </a:xfrm>
          <a:prstGeom prst="rect">
            <a:avLst/>
          </a:prstGeom>
        </p:spPr>
        <p:txBody>
          <a:bodyPr anchor="t">
            <a:normAutofit/>
          </a:bodyPr>
          <a:lstStyle>
            <a:lvl1pPr marL="285750" indent="-285750">
              <a:buFont typeface="Arial"/>
              <a:buChar char="•"/>
              <a:defRPr sz="2400">
                <a:solidFill>
                  <a:schemeClr val="tx2"/>
                </a:solidFill>
              </a:defRPr>
            </a:lvl1pPr>
            <a:lvl2pPr marL="742950" indent="-285750">
              <a:buFont typeface="Arial" panose="020B0604020202020204" pitchFamily="34" charset="0"/>
              <a:buChar char="•"/>
              <a:defRPr sz="2400">
                <a:solidFill>
                  <a:schemeClr val="tx2"/>
                </a:solidFill>
              </a:defRPr>
            </a:lvl2pPr>
            <a:lvl3pPr marL="1200150" indent="-285750">
              <a:buFont typeface="Arial" panose="020B0604020202020204" pitchFamily="34" charset="0"/>
              <a:buChar char="•"/>
              <a:defRPr sz="20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4pPr>
            <a:lvl5pPr marL="2114550" indent="-285750">
              <a:buFont typeface="Arial" panose="020B0604020202020204" pitchFamily="34" charset="0"/>
              <a:buChar char="•"/>
              <a:defRPr sz="16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3016372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tsikko- ja sisältödia sininen">
    <p:spTree>
      <p:nvGrpSpPr>
        <p:cNvPr id="1" name=""/>
        <p:cNvGrpSpPr/>
        <p:nvPr/>
      </p:nvGrpSpPr>
      <p:grpSpPr>
        <a:xfrm>
          <a:off x="0" y="0"/>
          <a:ext cx="0" cy="0"/>
          <a:chOff x="0" y="0"/>
          <a:chExt cx="0" cy="0"/>
        </a:xfrm>
      </p:grpSpPr>
      <p:sp>
        <p:nvSpPr>
          <p:cNvPr id="10" name="Alatunnisteen paikkamerkki 4"/>
          <p:cNvSpPr>
            <a:spLocks noGrp="1"/>
          </p:cNvSpPr>
          <p:nvPr>
            <p:ph type="ftr" sz="quarter" idx="3"/>
          </p:nvPr>
        </p:nvSpPr>
        <p:spPr>
          <a:xfrm>
            <a:off x="2169244"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9" name="Päivämäärän paikkamerkki 3"/>
          <p:cNvSpPr>
            <a:spLocks noGrp="1"/>
          </p:cNvSpPr>
          <p:nvPr>
            <p:ph type="dt" sz="half" idx="2"/>
          </p:nvPr>
        </p:nvSpPr>
        <p:spPr>
          <a:xfrm>
            <a:off x="7152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11" name="Tekstin paikkamerkki 2"/>
          <p:cNvSpPr>
            <a:spLocks noGrp="1"/>
          </p:cNvSpPr>
          <p:nvPr>
            <p:ph type="body" idx="10"/>
          </p:nvPr>
        </p:nvSpPr>
        <p:spPr>
          <a:xfrm>
            <a:off x="719402" y="2556149"/>
            <a:ext cx="10705189" cy="3105099"/>
          </a:xfrm>
          <a:prstGeom prst="rect">
            <a:avLst/>
          </a:prstGeom>
        </p:spPr>
        <p:txBody>
          <a:bodyPr anchor="t">
            <a:normAutofit/>
          </a:bodyPr>
          <a:lstStyle>
            <a:lvl1pPr marL="285750" indent="-285750">
              <a:buFont typeface="Arial"/>
              <a:buChar char="•"/>
              <a:defRPr sz="2200">
                <a:solidFill>
                  <a:schemeClr val="bg1"/>
                </a:solidFill>
              </a:defRPr>
            </a:lvl1pPr>
            <a:lvl2pPr marL="742950" indent="-285750">
              <a:buFont typeface="Arial" panose="020B0604020202020204" pitchFamily="34" charset="0"/>
              <a:buChar char="•"/>
              <a:defRPr sz="2000">
                <a:solidFill>
                  <a:schemeClr val="bg1"/>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bg1"/>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bg1"/>
                </a:solidFill>
              </a:defRPr>
            </a:lvl4pPr>
            <a:lvl5pPr marL="1828800" inden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a:t>
            </a:r>
          </a:p>
          <a:p>
            <a:pPr lvl="1"/>
            <a:r>
              <a:rPr lang="fi-FI" dirty="0"/>
              <a:t>Muokkaa tekstin perustyylejä</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6573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828800" marR="0" lvl="4"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p:txBody>
      </p:sp>
      <p:sp>
        <p:nvSpPr>
          <p:cNvPr id="8" name="Alaotsikko 2"/>
          <p:cNvSpPr>
            <a:spLocks noGrp="1"/>
          </p:cNvSpPr>
          <p:nvPr>
            <p:ph type="subTitle" idx="1"/>
          </p:nvPr>
        </p:nvSpPr>
        <p:spPr>
          <a:xfrm>
            <a:off x="725355" y="1742976"/>
            <a:ext cx="10699044" cy="576064"/>
          </a:xfrm>
          <a:prstGeom prst="rect">
            <a:avLst/>
          </a:prstGeom>
        </p:spPr>
        <p:txBody>
          <a:bodyP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7" name="Otsikko 1"/>
          <p:cNvSpPr>
            <a:spLocks noGrp="1"/>
          </p:cNvSpPr>
          <p:nvPr>
            <p:ph type="ctrTitle"/>
          </p:nvPr>
        </p:nvSpPr>
        <p:spPr>
          <a:xfrm>
            <a:off x="725355" y="878880"/>
            <a:ext cx="10699044" cy="864096"/>
          </a:xfrm>
          <a:prstGeom prst="rect">
            <a:avLst/>
          </a:prstGeom>
        </p:spPr>
        <p:txBody>
          <a:bodyPr>
            <a:normAutofit/>
          </a:bodyPr>
          <a:lstStyle>
            <a:lvl1pPr>
              <a:defRPr sz="5000" b="1">
                <a:solidFill>
                  <a:schemeClr val="bg1"/>
                </a:solidFill>
                <a:latin typeface="+mn-lt"/>
              </a:defRPr>
            </a:lvl1pPr>
          </a:lstStyle>
          <a:p>
            <a:r>
              <a:rPr lang="fi-FI" dirty="0"/>
              <a:t>Muokkaa perustyylejä naps.</a:t>
            </a:r>
          </a:p>
        </p:txBody>
      </p:sp>
    </p:spTree>
    <p:extLst>
      <p:ext uri="{BB962C8B-B14F-4D97-AF65-F5344CB8AC3E}">
        <p14:creationId xmlns:p14="http://schemas.microsoft.com/office/powerpoint/2010/main" val="3658069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Lopetusdia sininen">
    <p:spTree>
      <p:nvGrpSpPr>
        <p:cNvPr id="1" name=""/>
        <p:cNvGrpSpPr/>
        <p:nvPr/>
      </p:nvGrpSpPr>
      <p:grpSpPr>
        <a:xfrm>
          <a:off x="0" y="0"/>
          <a:ext cx="0" cy="0"/>
          <a:chOff x="0" y="0"/>
          <a:chExt cx="0" cy="0"/>
        </a:xfrm>
      </p:grpSpPr>
      <p:pic>
        <p:nvPicPr>
          <p:cNvPr id="5" name="Picture 4" descr="Jyväskylän ammattikorkeakoulu, JAMK University of Applied Sciences logo">
            <a:extLst>
              <a:ext uri="{FF2B5EF4-FFF2-40B4-BE49-F238E27FC236}">
                <a16:creationId xmlns:a16="http://schemas.microsoft.com/office/drawing/2014/main" id="{1DB01C81-6570-3E45-83E2-290FDFDD2B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650" y="4934383"/>
            <a:ext cx="5519057" cy="700147"/>
          </a:xfrm>
          <a:prstGeom prst="rect">
            <a:avLst/>
          </a:prstGeom>
        </p:spPr>
      </p:pic>
    </p:spTree>
    <p:extLst>
      <p:ext uri="{BB962C8B-B14F-4D97-AF65-F5344CB8AC3E}">
        <p14:creationId xmlns:p14="http://schemas.microsoft.com/office/powerpoint/2010/main" val="365201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gradFill flip="none" rotWithShape="1">
          <a:gsLst>
            <a:gs pos="0">
              <a:schemeClr val="tx1"/>
            </a:gs>
            <a:gs pos="40000">
              <a:schemeClr val="tx1"/>
            </a:gs>
            <a:gs pos="83000">
              <a:schemeClr val="accent1"/>
            </a:gs>
            <a:gs pos="99000">
              <a:schemeClr val="accent1"/>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bg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3" descr="JAMK logo">
            <a:extLst>
              <a:ext uri="{FF2B5EF4-FFF2-40B4-BE49-F238E27FC236}">
                <a16:creationId xmlns:a16="http://schemas.microsoft.com/office/drawing/2014/main" id="{571F97DD-0BDA-774B-8B17-636487A9D7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26" y="5874575"/>
            <a:ext cx="1543399" cy="771699"/>
          </a:xfrm>
          <a:prstGeom prst="rect">
            <a:avLst/>
          </a:prstGeom>
        </p:spPr>
      </p:pic>
    </p:spTree>
    <p:extLst>
      <p:ext uri="{BB962C8B-B14F-4D97-AF65-F5344CB8AC3E}">
        <p14:creationId xmlns:p14="http://schemas.microsoft.com/office/powerpoint/2010/main" val="3798200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ja sisältödia sininen">
    <p:spTree>
      <p:nvGrpSpPr>
        <p:cNvPr id="1" name=""/>
        <p:cNvGrpSpPr/>
        <p:nvPr/>
      </p:nvGrpSpPr>
      <p:grpSpPr>
        <a:xfrm>
          <a:off x="0" y="0"/>
          <a:ext cx="0" cy="0"/>
          <a:chOff x="0" y="0"/>
          <a:chExt cx="0" cy="0"/>
        </a:xfrm>
      </p:grpSpPr>
      <p:sp>
        <p:nvSpPr>
          <p:cNvPr id="10" name="Alatunnisteen paikkamerkki 4"/>
          <p:cNvSpPr>
            <a:spLocks noGrp="1"/>
          </p:cNvSpPr>
          <p:nvPr>
            <p:ph type="ftr" sz="quarter" idx="3"/>
          </p:nvPr>
        </p:nvSpPr>
        <p:spPr>
          <a:xfrm>
            <a:off x="2169244"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9" name="Päivämäärän paikkamerkki 3"/>
          <p:cNvSpPr>
            <a:spLocks noGrp="1"/>
          </p:cNvSpPr>
          <p:nvPr>
            <p:ph type="dt" sz="half" idx="2"/>
          </p:nvPr>
        </p:nvSpPr>
        <p:spPr>
          <a:xfrm>
            <a:off x="7152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11" name="Tekstin paikkamerkki 2"/>
          <p:cNvSpPr>
            <a:spLocks noGrp="1"/>
          </p:cNvSpPr>
          <p:nvPr>
            <p:ph type="body" idx="10"/>
          </p:nvPr>
        </p:nvSpPr>
        <p:spPr>
          <a:xfrm>
            <a:off x="719402" y="2556149"/>
            <a:ext cx="10705189" cy="3105099"/>
          </a:xfrm>
          <a:prstGeom prst="rect">
            <a:avLst/>
          </a:prstGeom>
        </p:spPr>
        <p:txBody>
          <a:bodyPr anchor="t">
            <a:normAutofit/>
          </a:bodyPr>
          <a:lstStyle>
            <a:lvl1pPr marL="285750" indent="-285750">
              <a:buFont typeface="Arial"/>
              <a:buChar char="•"/>
              <a:defRPr sz="2200">
                <a:solidFill>
                  <a:schemeClr val="bg1"/>
                </a:solidFill>
              </a:defRPr>
            </a:lvl1pPr>
            <a:lvl2pPr marL="742950" indent="-285750">
              <a:buFont typeface="Arial" panose="020B0604020202020204" pitchFamily="34" charset="0"/>
              <a:buChar char="•"/>
              <a:defRPr sz="2000">
                <a:solidFill>
                  <a:schemeClr val="bg1"/>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bg1"/>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bg1"/>
                </a:solidFill>
              </a:defRPr>
            </a:lvl4pPr>
            <a:lvl5pPr marL="1828800" inden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a:t>
            </a:r>
          </a:p>
          <a:p>
            <a:pPr lvl="1"/>
            <a:r>
              <a:rPr lang="fi-FI" dirty="0"/>
              <a:t>Muokkaa tekstin perustyylejä</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6573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828800" marR="0" lvl="4"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p:txBody>
      </p:sp>
      <p:sp>
        <p:nvSpPr>
          <p:cNvPr id="8" name="Alaotsikko 2"/>
          <p:cNvSpPr>
            <a:spLocks noGrp="1"/>
          </p:cNvSpPr>
          <p:nvPr>
            <p:ph type="subTitle" idx="1"/>
          </p:nvPr>
        </p:nvSpPr>
        <p:spPr>
          <a:xfrm>
            <a:off x="725355" y="1742976"/>
            <a:ext cx="10699044" cy="576064"/>
          </a:xfrm>
          <a:prstGeom prst="rect">
            <a:avLst/>
          </a:prstGeom>
        </p:spPr>
        <p:txBody>
          <a:bodyP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7" name="Otsikko 1"/>
          <p:cNvSpPr>
            <a:spLocks noGrp="1"/>
          </p:cNvSpPr>
          <p:nvPr>
            <p:ph type="ctrTitle"/>
          </p:nvPr>
        </p:nvSpPr>
        <p:spPr>
          <a:xfrm>
            <a:off x="725355" y="878880"/>
            <a:ext cx="10699044" cy="864096"/>
          </a:xfrm>
          <a:prstGeom prst="rect">
            <a:avLst/>
          </a:prstGeom>
        </p:spPr>
        <p:txBody>
          <a:bodyPr>
            <a:normAutofit/>
          </a:bodyPr>
          <a:lstStyle>
            <a:lvl1pPr>
              <a:defRPr sz="5000" b="1">
                <a:solidFill>
                  <a:schemeClr val="bg1"/>
                </a:solidFill>
                <a:latin typeface="+mn-lt"/>
              </a:defRPr>
            </a:lvl1pPr>
          </a:lstStyle>
          <a:p>
            <a:r>
              <a:rPr lang="fi-FI" dirty="0"/>
              <a:t>Muokkaa perustyylejä naps.</a:t>
            </a:r>
          </a:p>
        </p:txBody>
      </p:sp>
    </p:spTree>
    <p:extLst>
      <p:ext uri="{BB962C8B-B14F-4D97-AF65-F5344CB8AC3E}">
        <p14:creationId xmlns:p14="http://schemas.microsoft.com/office/powerpoint/2010/main" val="2520809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petusdia sininen">
    <p:spTree>
      <p:nvGrpSpPr>
        <p:cNvPr id="1" name=""/>
        <p:cNvGrpSpPr/>
        <p:nvPr/>
      </p:nvGrpSpPr>
      <p:grpSpPr>
        <a:xfrm>
          <a:off x="0" y="0"/>
          <a:ext cx="0" cy="0"/>
          <a:chOff x="0" y="0"/>
          <a:chExt cx="0" cy="0"/>
        </a:xfrm>
      </p:grpSpPr>
      <p:pic>
        <p:nvPicPr>
          <p:cNvPr id="5" name="Picture 4" descr="Jyväskylän ammattikorkeakoulu, JAMK University of Applied Sciences logo">
            <a:extLst>
              <a:ext uri="{FF2B5EF4-FFF2-40B4-BE49-F238E27FC236}">
                <a16:creationId xmlns:a16="http://schemas.microsoft.com/office/drawing/2014/main" id="{1DB01C81-6570-3E45-83E2-290FDFDD2B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650" y="4934383"/>
            <a:ext cx="5519057" cy="700147"/>
          </a:xfrm>
          <a:prstGeom prst="rect">
            <a:avLst/>
          </a:prstGeom>
        </p:spPr>
      </p:pic>
    </p:spTree>
    <p:extLst>
      <p:ext uri="{BB962C8B-B14F-4D97-AF65-F5344CB8AC3E}">
        <p14:creationId xmlns:p14="http://schemas.microsoft.com/office/powerpoint/2010/main" val="1463826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Lopetusdia sininen">
    <p:bg>
      <p:bgPr>
        <a:solidFill>
          <a:schemeClr val="bg1"/>
        </a:solidFill>
        <a:effectLst/>
      </p:bgPr>
    </p:bg>
    <p:spTree>
      <p:nvGrpSpPr>
        <p:cNvPr id="1" name=""/>
        <p:cNvGrpSpPr/>
        <p:nvPr/>
      </p:nvGrpSpPr>
      <p:grpSpPr>
        <a:xfrm>
          <a:off x="0" y="0"/>
          <a:ext cx="0" cy="0"/>
          <a:chOff x="0" y="0"/>
          <a:chExt cx="0" cy="0"/>
        </a:xfrm>
      </p:grpSpPr>
      <p:sp>
        <p:nvSpPr>
          <p:cNvPr id="3" name="Suorakulmio 9">
            <a:extLst>
              <a:ext uri="{FF2B5EF4-FFF2-40B4-BE49-F238E27FC236}">
                <a16:creationId xmlns:a16="http://schemas.microsoft.com/office/drawing/2014/main" id="{67B2CF02-4D71-0347-9CDA-0D0EB67939F3}"/>
              </a:ext>
              <a:ext uri="{C183D7F6-B498-43B3-948B-1728B52AA6E4}">
                <adec:decorative xmlns:adec="http://schemas.microsoft.com/office/drawing/2017/decorative" val="1"/>
              </a:ext>
            </a:extLst>
          </p:cNvPr>
          <p:cNvSpPr/>
          <p:nvPr userDrawn="1"/>
        </p:nvSpPr>
        <p:spPr>
          <a:xfrm>
            <a:off x="0" y="1"/>
            <a:ext cx="12192000" cy="5558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Title 1">
            <a:extLst>
              <a:ext uri="{FF2B5EF4-FFF2-40B4-BE49-F238E27FC236}">
                <a16:creationId xmlns:a16="http://schemas.microsoft.com/office/drawing/2014/main" id="{73F4603F-69DF-2741-B0CC-E1814F6B5919}"/>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latin typeface="+mn-lt"/>
              </a:defRPr>
            </a:lvl1pPr>
          </a:lstStyle>
          <a:p>
            <a:r>
              <a:rPr lang="en-GB" dirty="0"/>
              <a:t>Click to edit Master title style</a:t>
            </a:r>
            <a:endParaRPr lang="fi-FI" dirty="0"/>
          </a:p>
        </p:txBody>
      </p:sp>
      <p:sp>
        <p:nvSpPr>
          <p:cNvPr id="7" name="Alaotsikko 2">
            <a:extLst>
              <a:ext uri="{FF2B5EF4-FFF2-40B4-BE49-F238E27FC236}">
                <a16:creationId xmlns:a16="http://schemas.microsoft.com/office/drawing/2014/main" id="{7168FB69-F858-1D4A-BCF1-3B50CCE86D61}"/>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fi-FI" dirty="0"/>
          </a:p>
        </p:txBody>
      </p:sp>
      <p:pic>
        <p:nvPicPr>
          <p:cNvPr id="8" name="Picture 3" descr="JAMK logo">
            <a:extLst>
              <a:ext uri="{FF2B5EF4-FFF2-40B4-BE49-F238E27FC236}">
                <a16:creationId xmlns:a16="http://schemas.microsoft.com/office/drawing/2014/main" id="{2A2DD9A2-02AD-8148-8D40-A98B0C7B8B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5860310"/>
            <a:ext cx="1445406" cy="722704"/>
          </a:xfrm>
          <a:prstGeom prst="rect">
            <a:avLst/>
          </a:prstGeom>
        </p:spPr>
      </p:pic>
    </p:spTree>
    <p:extLst>
      <p:ext uri="{BB962C8B-B14F-4D97-AF65-F5344CB8AC3E}">
        <p14:creationId xmlns:p14="http://schemas.microsoft.com/office/powerpoint/2010/main" val="209591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0"/>
            <a:ext cx="12192000" cy="5558971"/>
          </a:xfrm>
          <a:prstGeom prst="rect">
            <a:avLst/>
          </a:prstGeom>
          <a:gradFill>
            <a:gsLst>
              <a:gs pos="0">
                <a:schemeClr val="tx1"/>
              </a:gs>
              <a:gs pos="40000">
                <a:schemeClr val="tx1"/>
              </a:gs>
              <a:gs pos="83000">
                <a:schemeClr val="accent1"/>
              </a:gs>
              <a:gs pos="99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5280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3" descr="JAMK logo">
            <a:extLst>
              <a:ext uri="{FF2B5EF4-FFF2-40B4-BE49-F238E27FC236}">
                <a16:creationId xmlns:a16="http://schemas.microsoft.com/office/drawing/2014/main" id="{C1E15A88-7779-0C4E-9684-E5AA42180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100" y="5889340"/>
            <a:ext cx="1273047" cy="636524"/>
          </a:xfrm>
          <a:prstGeom prst="rect">
            <a:avLst/>
          </a:prstGeom>
        </p:spPr>
      </p:pic>
    </p:spTree>
    <p:extLst>
      <p:ext uri="{BB962C8B-B14F-4D97-AF65-F5344CB8AC3E}">
        <p14:creationId xmlns:p14="http://schemas.microsoft.com/office/powerpoint/2010/main" val="9655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gradFill>
          <a:gsLst>
            <a:gs pos="0">
              <a:schemeClr val="tx1"/>
            </a:gs>
            <a:gs pos="41000">
              <a:schemeClr val="tx1"/>
            </a:gs>
            <a:gs pos="83000">
              <a:schemeClr val="accent1"/>
            </a:gs>
            <a:gs pos="99000">
              <a:schemeClr val="accent1"/>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9" name="Picture 3" descr="JAMK logo">
            <a:extLst>
              <a:ext uri="{FF2B5EF4-FFF2-40B4-BE49-F238E27FC236}">
                <a16:creationId xmlns:a16="http://schemas.microsoft.com/office/drawing/2014/main" id="{D8A8063F-7A17-E847-82FE-D6CC314F76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277010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5898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3" descr="JAMK logo">
            <a:extLst>
              <a:ext uri="{FF2B5EF4-FFF2-40B4-BE49-F238E27FC236}">
                <a16:creationId xmlns:a16="http://schemas.microsoft.com/office/drawing/2014/main" id="{EC307230-6FA4-424E-BFCD-A7155CCA9A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368398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F9C661-85FC-2C46-B6C7-3C02B014169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717" r="11764" b="4599"/>
          <a:stretch/>
        </p:blipFill>
        <p:spPr>
          <a:xfrm>
            <a:off x="7982519" y="-1"/>
            <a:ext cx="4209482" cy="6858001"/>
          </a:xfrm>
          <a:prstGeom prst="rect">
            <a:avLst/>
          </a:prstGeom>
        </p:spPr>
      </p:pic>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en-US"/>
              <a:t>Click to edit Master title style</a:t>
            </a:r>
            <a:endParaRPr lang="fi-FI" dirty="0"/>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4" name="Tekstin paikkamerkki 2">
            <a:extLst>
              <a:ext uri="{FF2B5EF4-FFF2-40B4-BE49-F238E27FC236}">
                <a16:creationId xmlns:a16="http://schemas.microsoft.com/office/drawing/2014/main" id="{90E19B32-2364-234E-A420-95315E246963}"/>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Tree>
    <p:extLst>
      <p:ext uri="{BB962C8B-B14F-4D97-AF65-F5344CB8AC3E}">
        <p14:creationId xmlns:p14="http://schemas.microsoft.com/office/powerpoint/2010/main" val="325732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gradFill flip="none" rotWithShape="1">
          <a:gsLst>
            <a:gs pos="0">
              <a:schemeClr val="tx1"/>
            </a:gs>
            <a:gs pos="37000">
              <a:schemeClr val="tx1"/>
            </a:gs>
            <a:gs pos="83000">
              <a:schemeClr val="accent3"/>
            </a:gs>
            <a:gs pos="99000">
              <a:schemeClr val="accent3"/>
            </a:gs>
          </a:gsLst>
          <a:lin ang="2700000" scaled="1"/>
          <a:tileRect/>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5AD52F-2AB4-7C43-A9BD-390EF63312A2}"/>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bg1"/>
                </a:solidFill>
              </a:defRPr>
            </a:lvl1pPr>
          </a:lstStyle>
          <a:p>
            <a:r>
              <a:rPr lang="en-US"/>
              <a:t>Click to edit Master title style</a:t>
            </a:r>
            <a:endParaRPr lang="fi-FI" dirty="0"/>
          </a:p>
        </p:txBody>
      </p:sp>
      <p:sp>
        <p:nvSpPr>
          <p:cNvPr id="7" name="Alaotsikko 2">
            <a:extLst>
              <a:ext uri="{FF2B5EF4-FFF2-40B4-BE49-F238E27FC236}">
                <a16:creationId xmlns:a16="http://schemas.microsoft.com/office/drawing/2014/main" id="{8F968CFA-EDB4-EE4E-A52B-C136D1AC71A5}"/>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6" name="Picture 3" descr="JAMK logo">
            <a:extLst>
              <a:ext uri="{FF2B5EF4-FFF2-40B4-BE49-F238E27FC236}">
                <a16:creationId xmlns:a16="http://schemas.microsoft.com/office/drawing/2014/main" id="{B80BB0DA-8924-BD4F-8DA9-86C5DE159F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26" y="5874575"/>
            <a:ext cx="1543399" cy="771699"/>
          </a:xfrm>
          <a:prstGeom prst="rect">
            <a:avLst/>
          </a:prstGeom>
        </p:spPr>
      </p:pic>
      <p:sp>
        <p:nvSpPr>
          <p:cNvPr id="8" name="Tekstin paikkamerkki 2">
            <a:extLst>
              <a:ext uri="{FF2B5EF4-FFF2-40B4-BE49-F238E27FC236}">
                <a16:creationId xmlns:a16="http://schemas.microsoft.com/office/drawing/2014/main" id="{143FF6FB-AD0E-7D47-B01F-AE492FB32267}"/>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1982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1"/>
            <a:ext cx="12192000" cy="5558970"/>
          </a:xfrm>
          <a:prstGeom prst="rect">
            <a:avLst/>
          </a:prstGeom>
          <a:gradFill>
            <a:gsLst>
              <a:gs pos="0">
                <a:schemeClr val="tx1"/>
              </a:gs>
              <a:gs pos="40000">
                <a:schemeClr val="tx1"/>
              </a:gs>
              <a:gs pos="83000">
                <a:schemeClr val="accent3"/>
              </a:gs>
              <a:gs pos="9900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5280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3" descr="JAMK logo">
            <a:extLst>
              <a:ext uri="{FF2B5EF4-FFF2-40B4-BE49-F238E27FC236}">
                <a16:creationId xmlns:a16="http://schemas.microsoft.com/office/drawing/2014/main" id="{4A364B59-3F1C-0A4C-9413-6F7BBBDCA3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100" y="5889340"/>
            <a:ext cx="1273047" cy="636524"/>
          </a:xfrm>
          <a:prstGeom prst="rect">
            <a:avLst/>
          </a:prstGeom>
        </p:spPr>
      </p:pic>
    </p:spTree>
    <p:extLst>
      <p:ext uri="{BB962C8B-B14F-4D97-AF65-F5344CB8AC3E}">
        <p14:creationId xmlns:p14="http://schemas.microsoft.com/office/powerpoint/2010/main" val="166244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152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3" descr="JAMK logo">
            <a:extLst>
              <a:ext uri="{FF2B5EF4-FFF2-40B4-BE49-F238E27FC236}">
                <a16:creationId xmlns:a16="http://schemas.microsoft.com/office/drawing/2014/main" id="{F01650AF-5566-7C4B-8FD1-C7AB19C63B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410257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8169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p:cNvSpPr>
            <a:spLocks noGrp="1"/>
          </p:cNvSpPr>
          <p:nvPr>
            <p:ph type="ftr" sz="quarter" idx="3"/>
          </p:nvPr>
        </p:nvSpPr>
        <p:spPr>
          <a:xfrm>
            <a:off x="23428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pic>
        <p:nvPicPr>
          <p:cNvPr id="11" name="Picture 3" descr="JAMK logo"/>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579100" y="6005452"/>
            <a:ext cx="1273047" cy="636524"/>
          </a:xfrm>
          <a:prstGeom prst="rect">
            <a:avLst/>
          </a:prstGeom>
        </p:spPr>
      </p:pic>
    </p:spTree>
    <p:extLst>
      <p:ext uri="{BB962C8B-B14F-4D97-AF65-F5344CB8AC3E}">
        <p14:creationId xmlns:p14="http://schemas.microsoft.com/office/powerpoint/2010/main" val="1923229604"/>
      </p:ext>
    </p:extLst>
  </p:cSld>
  <p:clrMap bg1="lt1" tx1="dk1" bg2="lt2" tx2="dk2" accent1="accent1" accent2="accent2" accent3="accent3" accent4="accent4" accent5="accent5" accent6="accent6" hlink="hlink" folHlink="folHlink"/>
  <p:sldLayoutIdLst>
    <p:sldLayoutId id="2147483668" r:id="rId1"/>
    <p:sldLayoutId id="2147483675" r:id="rId2"/>
    <p:sldLayoutId id="2147483680" r:id="rId3"/>
    <p:sldLayoutId id="2147483672" r:id="rId4"/>
    <p:sldLayoutId id="2147483669" r:id="rId5"/>
    <p:sldLayoutId id="2147483679" r:id="rId6"/>
    <p:sldLayoutId id="2147483671" r:id="rId7"/>
    <p:sldLayoutId id="2147483681" r:id="rId8"/>
    <p:sldLayoutId id="2147483673" r:id="rId9"/>
    <p:sldLayoutId id="2147483677" r:id="rId10"/>
    <p:sldLayoutId id="2147483650" r:id="rId11"/>
    <p:sldLayoutId id="2147483655" r:id="rId12"/>
    <p:sldLayoutId id="2147483656" r:id="rId13"/>
    <p:sldLayoutId id="2147483658" r:id="rId14"/>
    <p:sldLayoutId id="2147483664" r:id="rId15"/>
    <p:sldLayoutId id="2147483663" r:id="rId16"/>
    <p:sldLayoutId id="2147483683" r:id="rId17"/>
    <p:sldLayoutId id="2147483684" r:id="rId18"/>
    <p:sldLayoutId id="2147483685" r:id="rId19"/>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Alatunnisteen paikkamerkki 4"/>
          <p:cNvSpPr>
            <a:spLocks noGrp="1"/>
          </p:cNvSpPr>
          <p:nvPr>
            <p:ph type="ftr" sz="quarter" idx="3"/>
          </p:nvPr>
        </p:nvSpPr>
        <p:spPr>
          <a:xfrm>
            <a:off x="2253952"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7" name="Päivämäärän paikkamerkki 3"/>
          <p:cNvSpPr>
            <a:spLocks noGrp="1"/>
          </p:cNvSpPr>
          <p:nvPr>
            <p:ph type="dt" sz="half" idx="2"/>
          </p:nvPr>
        </p:nvSpPr>
        <p:spPr>
          <a:xfrm>
            <a:off x="7279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pic>
        <p:nvPicPr>
          <p:cNvPr id="6" name="Picture 3" descr="JAMK logo">
            <a:extLst>
              <a:ext uri="{FF2B5EF4-FFF2-40B4-BE49-F238E27FC236}">
                <a16:creationId xmlns:a16="http://schemas.microsoft.com/office/drawing/2014/main" id="{D23D67F7-17C9-DF4B-B0AB-2240EFA39E6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96526" y="5883215"/>
            <a:ext cx="1517521" cy="758760"/>
          </a:xfrm>
          <a:prstGeom prst="rect">
            <a:avLst/>
          </a:prstGeom>
        </p:spPr>
      </p:pic>
    </p:spTree>
    <p:extLst>
      <p:ext uri="{BB962C8B-B14F-4D97-AF65-F5344CB8AC3E}">
        <p14:creationId xmlns:p14="http://schemas.microsoft.com/office/powerpoint/2010/main" val="123012447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2" r:id="rId3"/>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julkaisut.valtioneuvosto.fi/handle/10024/162169"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urn.fi/URN:ISBN:978-952-367-679-4"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A874F-CB46-B2AE-93AB-220585129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5EADFA-53F0-08ED-A38A-BEBB4964D9DA}"/>
              </a:ext>
            </a:extLst>
          </p:cNvPr>
          <p:cNvSpPr>
            <a:spLocks noGrp="1"/>
          </p:cNvSpPr>
          <p:nvPr>
            <p:ph type="title"/>
          </p:nvPr>
        </p:nvSpPr>
        <p:spPr>
          <a:xfrm>
            <a:off x="1210574" y="1029227"/>
            <a:ext cx="9520686" cy="1325563"/>
          </a:xfrm>
        </p:spPr>
        <p:txBody>
          <a:bodyPr>
            <a:normAutofit/>
          </a:bodyPr>
          <a:lstStyle/>
          <a:p>
            <a:r>
              <a:rPr lang="en-US" sz="4400" dirty="0" err="1"/>
              <a:t>Terveys</a:t>
            </a:r>
            <a:r>
              <a:rPr lang="en-US" sz="4400" dirty="0"/>
              <a:t>- ja </a:t>
            </a:r>
            <a:r>
              <a:rPr lang="en-US" sz="4400" dirty="0" err="1"/>
              <a:t>hyvinvointialojen</a:t>
            </a:r>
            <a:r>
              <a:rPr lang="en-US" sz="4400" dirty="0"/>
              <a:t> </a:t>
            </a:r>
            <a:r>
              <a:rPr lang="en-US" sz="4400" dirty="0" err="1"/>
              <a:t>opintokokonaisuus</a:t>
            </a:r>
            <a:endParaRPr lang="en-FI" sz="4400" dirty="0"/>
          </a:p>
        </p:txBody>
      </p:sp>
      <p:sp>
        <p:nvSpPr>
          <p:cNvPr id="3" name="Subtitle 2">
            <a:extLst>
              <a:ext uri="{FF2B5EF4-FFF2-40B4-BE49-F238E27FC236}">
                <a16:creationId xmlns:a16="http://schemas.microsoft.com/office/drawing/2014/main" id="{C1987819-8222-84AC-2CA2-F7341081A575}"/>
              </a:ext>
            </a:extLst>
          </p:cNvPr>
          <p:cNvSpPr>
            <a:spLocks noGrp="1"/>
          </p:cNvSpPr>
          <p:nvPr>
            <p:ph type="subTitle" idx="1"/>
          </p:nvPr>
        </p:nvSpPr>
        <p:spPr>
          <a:xfrm>
            <a:off x="1210574" y="3374399"/>
            <a:ext cx="9520686" cy="648072"/>
          </a:xfrm>
        </p:spPr>
        <p:txBody>
          <a:bodyPr>
            <a:normAutofit/>
          </a:bodyPr>
          <a:lstStyle/>
          <a:p>
            <a:r>
              <a:rPr lang="en-US" sz="2000" err="1"/>
              <a:t>Kyberturvallisuuskoulutuksen</a:t>
            </a:r>
            <a:r>
              <a:rPr lang="en-US" sz="2000"/>
              <a:t> ja </a:t>
            </a:r>
            <a:r>
              <a:rPr lang="en-US" sz="2000" err="1"/>
              <a:t>siihen</a:t>
            </a:r>
            <a:r>
              <a:rPr lang="en-US" sz="2000"/>
              <a:t> </a:t>
            </a:r>
            <a:r>
              <a:rPr lang="en-US" sz="2000" err="1"/>
              <a:t>liittyvän</a:t>
            </a:r>
            <a:r>
              <a:rPr lang="en-US" sz="2000"/>
              <a:t> </a:t>
            </a:r>
            <a:r>
              <a:rPr lang="en-US" sz="2000" err="1"/>
              <a:t>yhteistyön</a:t>
            </a:r>
            <a:r>
              <a:rPr lang="en-US" sz="2000"/>
              <a:t> </a:t>
            </a:r>
            <a:r>
              <a:rPr lang="en-US" sz="2000" err="1"/>
              <a:t>kehittäminen</a:t>
            </a:r>
            <a:r>
              <a:rPr lang="en-US" sz="2000"/>
              <a:t> </a:t>
            </a:r>
            <a:r>
              <a:rPr lang="en-US" sz="2000" err="1"/>
              <a:t>korkeakouluissa</a:t>
            </a:r>
            <a:endParaRPr lang="en-FI" sz="2000"/>
          </a:p>
        </p:txBody>
      </p:sp>
      <p:sp>
        <p:nvSpPr>
          <p:cNvPr id="4" name="Text Placeholder 3">
            <a:extLst>
              <a:ext uri="{FF2B5EF4-FFF2-40B4-BE49-F238E27FC236}">
                <a16:creationId xmlns:a16="http://schemas.microsoft.com/office/drawing/2014/main" id="{58D3033B-65B9-5BE8-F2AF-CAA6F8E85F16}"/>
              </a:ext>
            </a:extLst>
          </p:cNvPr>
          <p:cNvSpPr>
            <a:spLocks noGrp="1"/>
          </p:cNvSpPr>
          <p:nvPr>
            <p:ph type="body" idx="10"/>
          </p:nvPr>
        </p:nvSpPr>
        <p:spPr>
          <a:xfrm>
            <a:off x="1210574" y="4528091"/>
            <a:ext cx="9520686" cy="854580"/>
          </a:xfrm>
        </p:spPr>
        <p:txBody>
          <a:bodyPr anchor="t">
            <a:normAutofit/>
          </a:bodyPr>
          <a:lstStyle/>
          <a:p>
            <a:r>
              <a:rPr lang="en-US" dirty="0"/>
              <a:t>© 2025 Ovaska Joonatan – Creative Commons 4.0 (CC BY-SA)</a:t>
            </a:r>
            <a:endParaRPr lang="en-FI" dirty="0"/>
          </a:p>
        </p:txBody>
      </p:sp>
      <p:pic>
        <p:nvPicPr>
          <p:cNvPr id="6" name="Picture 5" descr="Blue text on a black background&#10;&#10;Description automatically generated">
            <a:extLst>
              <a:ext uri="{FF2B5EF4-FFF2-40B4-BE49-F238E27FC236}">
                <a16:creationId xmlns:a16="http://schemas.microsoft.com/office/drawing/2014/main" id="{880F17F2-7262-AFEC-27D7-01CAA12D6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20" y="5718057"/>
            <a:ext cx="6170232" cy="949816"/>
          </a:xfrm>
          <a:prstGeom prst="rect">
            <a:avLst/>
          </a:prstGeom>
        </p:spPr>
      </p:pic>
    </p:spTree>
    <p:extLst>
      <p:ext uri="{BB962C8B-B14F-4D97-AF65-F5344CB8AC3E}">
        <p14:creationId xmlns:p14="http://schemas.microsoft.com/office/powerpoint/2010/main" val="206694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C488F-5A0C-C2D4-248B-93DD7C5ADC9A}"/>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CC53ECDD-25BB-C254-C091-8B96F94FB26D}"/>
              </a:ext>
            </a:extLst>
          </p:cNvPr>
          <p:cNvSpPr>
            <a:spLocks noGrp="1"/>
          </p:cNvSpPr>
          <p:nvPr>
            <p:ph type="title"/>
          </p:nvPr>
        </p:nvSpPr>
        <p:spPr>
          <a:xfrm>
            <a:off x="772065" y="906356"/>
            <a:ext cx="10511286" cy="818927"/>
          </a:xfrm>
        </p:spPr>
        <p:txBody>
          <a:bodyPr>
            <a:normAutofit fontScale="90000"/>
          </a:bodyPr>
          <a:lstStyle/>
          <a:p>
            <a:r>
              <a:rPr lang="fi-FI" dirty="0"/>
              <a:t>Muita turvallisuusjohtamisen malleja</a:t>
            </a:r>
          </a:p>
        </p:txBody>
      </p:sp>
      <p:sp>
        <p:nvSpPr>
          <p:cNvPr id="9" name="Date Placeholder 2">
            <a:extLst>
              <a:ext uri="{FF2B5EF4-FFF2-40B4-BE49-F238E27FC236}">
                <a16:creationId xmlns:a16="http://schemas.microsoft.com/office/drawing/2014/main" id="{A6F081EF-F693-5BD4-2293-43EC0A79210B}"/>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D8BE8FA3-07B3-7CD4-932E-4D0D2C3F61D5}"/>
              </a:ext>
            </a:extLst>
          </p:cNvPr>
          <p:cNvSpPr>
            <a:spLocks noGrp="1"/>
          </p:cNvSpPr>
          <p:nvPr>
            <p:ph type="subTitle" idx="1"/>
          </p:nvPr>
        </p:nvSpPr>
        <p:spPr>
          <a:xfrm>
            <a:off x="772065" y="1738262"/>
            <a:ext cx="10511286" cy="648072"/>
          </a:xfrm>
        </p:spPr>
        <p:txBody>
          <a:bodyPr/>
          <a:lstStyle/>
          <a:p>
            <a:r>
              <a:rPr lang="en-US" dirty="0"/>
              <a:t>NIST SP 800-34 Rev. 1</a:t>
            </a:r>
            <a:endParaRPr lang="en-FI" dirty="0"/>
          </a:p>
          <a:p>
            <a:endParaRPr lang="en-US" dirty="0"/>
          </a:p>
        </p:txBody>
      </p:sp>
      <p:sp>
        <p:nvSpPr>
          <p:cNvPr id="4" name="Tekstin paikkamerkki 3">
            <a:extLst>
              <a:ext uri="{FF2B5EF4-FFF2-40B4-BE49-F238E27FC236}">
                <a16:creationId xmlns:a16="http://schemas.microsoft.com/office/drawing/2014/main" id="{6D1BD38B-6BA4-7B57-1D4F-A824E3BEB019}"/>
              </a:ext>
            </a:extLst>
          </p:cNvPr>
          <p:cNvSpPr>
            <a:spLocks noGrp="1"/>
          </p:cNvSpPr>
          <p:nvPr>
            <p:ph type="body" idx="12"/>
          </p:nvPr>
        </p:nvSpPr>
        <p:spPr>
          <a:xfrm>
            <a:off x="768550" y="2615213"/>
            <a:ext cx="10514802" cy="2803128"/>
          </a:xfrm>
        </p:spPr>
        <p:txBody>
          <a:bodyPr anchor="t">
            <a:normAutofit/>
          </a:bodyPr>
          <a:lstStyle/>
          <a:p>
            <a:r>
              <a:rPr lang="fi-FI" dirty="0"/>
              <a:t>Varautumissuunnitelma opas dokumentaatio esittää myös muita malleja, joita johtamisessa tulee ottaa huomioon, tässä muutama nosto:</a:t>
            </a:r>
          </a:p>
          <a:p>
            <a:pPr lvl="1"/>
            <a:r>
              <a:rPr lang="fi-FI" dirty="0"/>
              <a:t>Liiketoiminnan jatkuvuuden malli (Business </a:t>
            </a:r>
            <a:r>
              <a:rPr lang="fi-FI" dirty="0" err="1"/>
              <a:t>Continuity</a:t>
            </a:r>
            <a:r>
              <a:rPr lang="fi-FI" dirty="0"/>
              <a:t> Plan = BCP)</a:t>
            </a:r>
          </a:p>
          <a:p>
            <a:pPr lvl="1"/>
            <a:r>
              <a:rPr lang="fi-FI" dirty="0"/>
              <a:t>Onnettomuudesta selviytymissuunnitelma (</a:t>
            </a:r>
            <a:r>
              <a:rPr lang="fi-FI" dirty="0" err="1"/>
              <a:t>Disaster</a:t>
            </a:r>
            <a:r>
              <a:rPr lang="fi-FI" dirty="0"/>
              <a:t> </a:t>
            </a:r>
            <a:r>
              <a:rPr lang="fi-FI" dirty="0" err="1"/>
              <a:t>Recovery</a:t>
            </a:r>
            <a:r>
              <a:rPr lang="fi-FI" dirty="0"/>
              <a:t> Plan = DRP)</a:t>
            </a:r>
          </a:p>
          <a:p>
            <a:pPr lvl="1"/>
            <a:r>
              <a:rPr lang="fi-FI" dirty="0"/>
              <a:t>Tietojärjestelmän varasuunnitelma (</a:t>
            </a:r>
            <a:r>
              <a:rPr lang="fi-FI" dirty="0" err="1"/>
              <a:t>Information</a:t>
            </a:r>
            <a:r>
              <a:rPr lang="fi-FI" dirty="0"/>
              <a:t> System </a:t>
            </a:r>
            <a:r>
              <a:rPr lang="fi-FI" dirty="0" err="1"/>
              <a:t>Contigency</a:t>
            </a:r>
            <a:r>
              <a:rPr lang="fi-FI" dirty="0"/>
              <a:t> Plan = ISCP)</a:t>
            </a:r>
          </a:p>
          <a:p>
            <a:pPr lvl="1"/>
            <a:r>
              <a:rPr lang="fi-FI" dirty="0"/>
              <a:t>ISCP eroaa </a:t>
            </a:r>
            <a:r>
              <a:rPr lang="fi-FI" dirty="0" err="1"/>
              <a:t>DRP:stä</a:t>
            </a:r>
            <a:r>
              <a:rPr lang="fi-FI" dirty="0"/>
              <a:t> ensisijaisesti siinä, että tietojärjestelmän varasuunnitelmamenettelyt on kehitetty järjestelmän palauttamiseksi paikasta tai sijainnista riippumatta.</a:t>
            </a:r>
          </a:p>
          <a:p>
            <a:pPr lvl="1"/>
            <a:endParaRPr lang="fi-FI" dirty="0"/>
          </a:p>
        </p:txBody>
      </p:sp>
    </p:spTree>
    <p:extLst>
      <p:ext uri="{BB962C8B-B14F-4D97-AF65-F5344CB8AC3E}">
        <p14:creationId xmlns:p14="http://schemas.microsoft.com/office/powerpoint/2010/main" val="231449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37C7D-AB5E-2326-F913-96FAC3335E73}"/>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71C242E1-2343-79A6-E1FC-C7BA62016B16}"/>
              </a:ext>
            </a:extLst>
          </p:cNvPr>
          <p:cNvSpPr>
            <a:spLocks noGrp="1"/>
          </p:cNvSpPr>
          <p:nvPr>
            <p:ph type="title"/>
          </p:nvPr>
        </p:nvSpPr>
        <p:spPr>
          <a:xfrm>
            <a:off x="772065" y="906356"/>
            <a:ext cx="10511286" cy="818927"/>
          </a:xfrm>
        </p:spPr>
        <p:txBody>
          <a:bodyPr>
            <a:normAutofit/>
          </a:bodyPr>
          <a:lstStyle/>
          <a:p>
            <a:r>
              <a:rPr lang="fi-FI" sz="5000" dirty="0"/>
              <a:t>Johtaminen</a:t>
            </a:r>
          </a:p>
        </p:txBody>
      </p:sp>
      <p:sp>
        <p:nvSpPr>
          <p:cNvPr id="9" name="Date Placeholder 2">
            <a:extLst>
              <a:ext uri="{FF2B5EF4-FFF2-40B4-BE49-F238E27FC236}">
                <a16:creationId xmlns:a16="http://schemas.microsoft.com/office/drawing/2014/main" id="{DD8B668E-A35B-AC5D-7857-8B233C8CD03B}"/>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4563CB3A-632E-001A-3B02-2DFCDE4811DB}"/>
              </a:ext>
            </a:extLst>
          </p:cNvPr>
          <p:cNvSpPr>
            <a:spLocks noGrp="1"/>
          </p:cNvSpPr>
          <p:nvPr>
            <p:ph type="subTitle" idx="1"/>
          </p:nvPr>
        </p:nvSpPr>
        <p:spPr>
          <a:xfrm>
            <a:off x="772065" y="1738262"/>
            <a:ext cx="10511286" cy="648072"/>
          </a:xfrm>
        </p:spPr>
        <p:txBody>
          <a:bodyPr/>
          <a:lstStyle/>
          <a:p>
            <a:r>
              <a:rPr lang="en-US" dirty="0" err="1"/>
              <a:t>Digitaalisen</a:t>
            </a:r>
            <a:r>
              <a:rPr lang="en-US" dirty="0"/>
              <a:t> </a:t>
            </a:r>
            <a:r>
              <a:rPr lang="en-US" dirty="0" err="1"/>
              <a:t>turvallisuuden</a:t>
            </a:r>
            <a:r>
              <a:rPr lang="en-US" dirty="0"/>
              <a:t> </a:t>
            </a:r>
            <a:r>
              <a:rPr lang="en-US" dirty="0" err="1"/>
              <a:t>viitekehys</a:t>
            </a:r>
            <a:endParaRPr lang="en-US" dirty="0"/>
          </a:p>
        </p:txBody>
      </p:sp>
      <p:sp>
        <p:nvSpPr>
          <p:cNvPr id="4" name="Tekstin paikkamerkki 3">
            <a:extLst>
              <a:ext uri="{FF2B5EF4-FFF2-40B4-BE49-F238E27FC236}">
                <a16:creationId xmlns:a16="http://schemas.microsoft.com/office/drawing/2014/main" id="{D6106331-818C-A50D-5795-E5699F4C3CAE}"/>
              </a:ext>
            </a:extLst>
          </p:cNvPr>
          <p:cNvSpPr>
            <a:spLocks noGrp="1"/>
          </p:cNvSpPr>
          <p:nvPr>
            <p:ph type="body" idx="12"/>
          </p:nvPr>
        </p:nvSpPr>
        <p:spPr>
          <a:xfrm>
            <a:off x="768550" y="2615212"/>
            <a:ext cx="6488777" cy="3082203"/>
          </a:xfrm>
        </p:spPr>
        <p:txBody>
          <a:bodyPr anchor="t">
            <a:normAutofit fontScale="92500" lnSpcReduction="10000"/>
          </a:bodyPr>
          <a:lstStyle/>
          <a:p>
            <a:r>
              <a:rPr lang="fi-FI" sz="2000" dirty="0"/>
              <a:t>Digitaalisen turvallisuuden viitekehykseen sisältyy niin kyberturvallisuuteen kuin riskienhallintaan, toiminnan jatkuvuudenhallintaan ja varautumiseen, tietoturvallisuuteen ja tietosuojaan liittyviä asioita. </a:t>
            </a:r>
          </a:p>
          <a:p>
            <a:r>
              <a:rPr lang="fi-FI" sz="2000" dirty="0"/>
              <a:t>Digitaalisen turvallisuuden tavoitteena on kokonaisturvallisuuden viitekehyksessä suojata kansalaisia, yhteisöjä ja yhteiskuntaa niiltä riskeiltä ja uhkilta, jotka voivat kohdistua henkilötietoihin ja kansalaisten palveluihin sekä yhteiskunnan ja viranomaisten toimintaan, prosesseihin, palveluihin ja tietoaineistoihin digitaalisessa toimintaympäristössä.</a:t>
            </a:r>
          </a:p>
        </p:txBody>
      </p:sp>
      <p:pic>
        <p:nvPicPr>
          <p:cNvPr id="5" name="Kuva 4">
            <a:extLst>
              <a:ext uri="{FF2B5EF4-FFF2-40B4-BE49-F238E27FC236}">
                <a16:creationId xmlns:a16="http://schemas.microsoft.com/office/drawing/2014/main" id="{817D1C10-7965-4EC4-6F41-0F7343CBBD79}"/>
              </a:ext>
            </a:extLst>
          </p:cNvPr>
          <p:cNvPicPr>
            <a:picLocks noChangeAspect="1"/>
          </p:cNvPicPr>
          <p:nvPr/>
        </p:nvPicPr>
        <p:blipFill>
          <a:blip r:embed="rId3"/>
          <a:stretch>
            <a:fillRect/>
          </a:stretch>
        </p:blipFill>
        <p:spPr>
          <a:xfrm>
            <a:off x="7419372" y="687970"/>
            <a:ext cx="4135196" cy="5009445"/>
          </a:xfrm>
          <a:prstGeom prst="rect">
            <a:avLst/>
          </a:prstGeom>
        </p:spPr>
      </p:pic>
      <p:sp>
        <p:nvSpPr>
          <p:cNvPr id="2" name="TextBox 1">
            <a:extLst>
              <a:ext uri="{FF2B5EF4-FFF2-40B4-BE49-F238E27FC236}">
                <a16:creationId xmlns:a16="http://schemas.microsoft.com/office/drawing/2014/main" id="{C43DD16D-02BB-E8EB-8E59-4440F0B34160}"/>
              </a:ext>
            </a:extLst>
          </p:cNvPr>
          <p:cNvSpPr txBox="1"/>
          <p:nvPr/>
        </p:nvSpPr>
        <p:spPr>
          <a:xfrm>
            <a:off x="776878" y="5703128"/>
            <a:ext cx="9758477" cy="307777"/>
          </a:xfrm>
          <a:prstGeom prst="rect">
            <a:avLst/>
          </a:prstGeom>
          <a:noFill/>
        </p:spPr>
        <p:txBody>
          <a:bodyPr wrap="square" lIns="91440" tIns="45720" rIns="91440" bIns="45720" rtlCol="0" anchor="t">
            <a:spAutoFit/>
          </a:bodyPr>
          <a:lstStyle/>
          <a:p>
            <a:r>
              <a:rPr lang="en-US" sz="1400" dirty="0"/>
              <a:t>Lähde: </a:t>
            </a:r>
            <a:r>
              <a:rPr lang="fi-FI" sz="1400" dirty="0">
                <a:hlinkClick r:id="rId4"/>
              </a:rPr>
              <a:t>Julkisen hallinnon digitaalinen turvallisuus. 2020. Valtiovarainministeriö.</a:t>
            </a:r>
            <a:endParaRPr lang="en-FI" sz="1400" dirty="0"/>
          </a:p>
        </p:txBody>
      </p:sp>
    </p:spTree>
    <p:extLst>
      <p:ext uri="{BB962C8B-B14F-4D97-AF65-F5344CB8AC3E}">
        <p14:creationId xmlns:p14="http://schemas.microsoft.com/office/powerpoint/2010/main" val="3744607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49660-6015-118B-598C-E238EA9B0D53}"/>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71EBD287-520D-8B73-6520-96E5EC207AAE}"/>
              </a:ext>
            </a:extLst>
          </p:cNvPr>
          <p:cNvSpPr>
            <a:spLocks noGrp="1"/>
          </p:cNvSpPr>
          <p:nvPr>
            <p:ph type="title"/>
          </p:nvPr>
        </p:nvSpPr>
        <p:spPr>
          <a:xfrm>
            <a:off x="772065" y="906356"/>
            <a:ext cx="10511286" cy="818927"/>
          </a:xfrm>
        </p:spPr>
        <p:txBody>
          <a:bodyPr>
            <a:normAutofit/>
          </a:bodyPr>
          <a:lstStyle/>
          <a:p>
            <a:r>
              <a:rPr lang="fi-FI" sz="5000" dirty="0"/>
              <a:t>Johtaminen</a:t>
            </a:r>
          </a:p>
        </p:txBody>
      </p:sp>
      <p:sp>
        <p:nvSpPr>
          <p:cNvPr id="9" name="Date Placeholder 2">
            <a:extLst>
              <a:ext uri="{FF2B5EF4-FFF2-40B4-BE49-F238E27FC236}">
                <a16:creationId xmlns:a16="http://schemas.microsoft.com/office/drawing/2014/main" id="{2EF97366-E790-69D7-87EF-A9237EF76FD1}"/>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9E1383BF-F086-4B01-9AD0-EB054020EECF}"/>
              </a:ext>
            </a:extLst>
          </p:cNvPr>
          <p:cNvSpPr>
            <a:spLocks noGrp="1"/>
          </p:cNvSpPr>
          <p:nvPr>
            <p:ph type="subTitle" idx="1"/>
          </p:nvPr>
        </p:nvSpPr>
        <p:spPr>
          <a:xfrm>
            <a:off x="772065" y="1738262"/>
            <a:ext cx="10511286" cy="648072"/>
          </a:xfrm>
        </p:spPr>
        <p:txBody>
          <a:bodyPr>
            <a:normAutofit fontScale="92500"/>
          </a:bodyPr>
          <a:lstStyle/>
          <a:p>
            <a:r>
              <a:rPr lang="en-US" dirty="0" err="1"/>
              <a:t>Tietoturvallisuutta</a:t>
            </a:r>
            <a:r>
              <a:rPr lang="en-US" dirty="0"/>
              <a:t> </a:t>
            </a:r>
            <a:r>
              <a:rPr lang="en-US" dirty="0" err="1"/>
              <a:t>koskevat</a:t>
            </a:r>
            <a:r>
              <a:rPr lang="en-US" dirty="0"/>
              <a:t> </a:t>
            </a:r>
            <a:r>
              <a:rPr lang="en-US" dirty="0" err="1"/>
              <a:t>tiedonhallintalautakunnan</a:t>
            </a:r>
            <a:r>
              <a:rPr lang="en-US" dirty="0"/>
              <a:t> </a:t>
            </a:r>
            <a:r>
              <a:rPr lang="en-US" dirty="0" err="1"/>
              <a:t>suositukset</a:t>
            </a:r>
            <a:endParaRPr lang="en-US" dirty="0"/>
          </a:p>
        </p:txBody>
      </p:sp>
      <p:pic>
        <p:nvPicPr>
          <p:cNvPr id="5" name="Kuva 4">
            <a:extLst>
              <a:ext uri="{FF2B5EF4-FFF2-40B4-BE49-F238E27FC236}">
                <a16:creationId xmlns:a16="http://schemas.microsoft.com/office/drawing/2014/main" id="{D5BD93E7-9115-0D59-4A2F-86A5701E9387}"/>
              </a:ext>
            </a:extLst>
          </p:cNvPr>
          <p:cNvPicPr>
            <a:picLocks noChangeAspect="1"/>
          </p:cNvPicPr>
          <p:nvPr/>
        </p:nvPicPr>
        <p:blipFill>
          <a:blip r:embed="rId2"/>
          <a:srcRect b="26506"/>
          <a:stretch/>
        </p:blipFill>
        <p:spPr>
          <a:xfrm>
            <a:off x="5617961" y="2233704"/>
            <a:ext cx="6095238" cy="3261715"/>
          </a:xfrm>
          <a:prstGeom prst="rect">
            <a:avLst/>
          </a:prstGeom>
        </p:spPr>
      </p:pic>
      <p:sp>
        <p:nvSpPr>
          <p:cNvPr id="7" name="Tekstin paikkamerkki 6">
            <a:extLst>
              <a:ext uri="{FF2B5EF4-FFF2-40B4-BE49-F238E27FC236}">
                <a16:creationId xmlns:a16="http://schemas.microsoft.com/office/drawing/2014/main" id="{4EA82E9B-D3B9-AE1D-8E4D-7C6D9B868FBB}"/>
              </a:ext>
            </a:extLst>
          </p:cNvPr>
          <p:cNvSpPr>
            <a:spLocks noGrp="1"/>
          </p:cNvSpPr>
          <p:nvPr>
            <p:ph type="body" idx="12"/>
          </p:nvPr>
        </p:nvSpPr>
        <p:spPr>
          <a:xfrm>
            <a:off x="768549" y="2615213"/>
            <a:ext cx="4849411" cy="2803128"/>
          </a:xfrm>
        </p:spPr>
        <p:txBody>
          <a:bodyPr>
            <a:normAutofit fontScale="70000" lnSpcReduction="20000"/>
          </a:bodyPr>
          <a:lstStyle/>
          <a:p>
            <a:r>
              <a:rPr lang="fi-FI" dirty="0"/>
              <a:t>1) Suositus tietoturvallisuuden vähimmäisvaatimuksista (VM 2024:19)</a:t>
            </a:r>
          </a:p>
          <a:p>
            <a:r>
              <a:rPr lang="fi-FI" dirty="0"/>
              <a:t>2) Suositus salassa pidettävien asiakirjojen käsittelystä (VM 2023:4)</a:t>
            </a:r>
          </a:p>
          <a:p>
            <a:r>
              <a:rPr lang="fi-FI" dirty="0"/>
              <a:t>3) Suositus turvallisuusluokiteltavien asiakirjojen käsittelystä (VM 2021:5)</a:t>
            </a:r>
          </a:p>
          <a:p>
            <a:r>
              <a:rPr lang="fi-FI" dirty="0"/>
              <a:t>4) Turvallisuusluokiteltavaien asiakirjojen käsittely pilvipalveluissa (VM 2022:4)</a:t>
            </a:r>
          </a:p>
          <a:p>
            <a:r>
              <a:rPr lang="fi-FI" dirty="0"/>
              <a:t>5) Julkisen hallinnon tietoturvallisuuden arviointikriteeristö, </a:t>
            </a:r>
            <a:r>
              <a:rPr lang="fi-FI" dirty="0" err="1"/>
              <a:t>Julkri</a:t>
            </a:r>
            <a:r>
              <a:rPr lang="fi-FI" dirty="0"/>
              <a:t> (VM 2023:46)</a:t>
            </a:r>
          </a:p>
          <a:p>
            <a:r>
              <a:rPr lang="fi-FI" dirty="0"/>
              <a:t>6) Suositus tietoturvallisuudesta hankinnoissa (VM 2023:57)</a:t>
            </a:r>
          </a:p>
        </p:txBody>
      </p:sp>
      <p:sp>
        <p:nvSpPr>
          <p:cNvPr id="2" name="TextBox 1">
            <a:extLst>
              <a:ext uri="{FF2B5EF4-FFF2-40B4-BE49-F238E27FC236}">
                <a16:creationId xmlns:a16="http://schemas.microsoft.com/office/drawing/2014/main" id="{7A08A2DB-FB22-CFCC-9EB2-810067F494ED}"/>
              </a:ext>
            </a:extLst>
          </p:cNvPr>
          <p:cNvSpPr txBox="1"/>
          <p:nvPr/>
        </p:nvSpPr>
        <p:spPr>
          <a:xfrm>
            <a:off x="609600" y="5612524"/>
            <a:ext cx="9806152" cy="369332"/>
          </a:xfrm>
          <a:prstGeom prst="rect">
            <a:avLst/>
          </a:prstGeom>
          <a:noFill/>
        </p:spPr>
        <p:txBody>
          <a:bodyPr wrap="square" rtlCol="0">
            <a:spAutoFit/>
          </a:bodyPr>
          <a:lstStyle/>
          <a:p>
            <a:r>
              <a:rPr lang="en-GB" dirty="0"/>
              <a:t>Lähde: </a:t>
            </a:r>
            <a:r>
              <a:rPr lang="en-GB" dirty="0" err="1">
                <a:hlinkClick r:id="rId3"/>
              </a:rPr>
              <a:t>Valtiovarainministeriön</a:t>
            </a:r>
            <a:r>
              <a:rPr lang="en-GB" dirty="0">
                <a:hlinkClick r:id="rId3"/>
              </a:rPr>
              <a:t> </a:t>
            </a:r>
            <a:r>
              <a:rPr lang="en-GB" dirty="0" err="1">
                <a:hlinkClick r:id="rId3"/>
              </a:rPr>
              <a:t>julkaisu</a:t>
            </a:r>
            <a:r>
              <a:rPr lang="en-GB" dirty="0">
                <a:hlinkClick r:id="rId3"/>
              </a:rPr>
              <a:t> 2024:19 – </a:t>
            </a:r>
            <a:r>
              <a:rPr lang="en-GB" dirty="0" err="1">
                <a:hlinkClick r:id="rId3"/>
              </a:rPr>
              <a:t>Suositus</a:t>
            </a:r>
            <a:r>
              <a:rPr lang="en-GB" dirty="0">
                <a:hlinkClick r:id="rId3"/>
              </a:rPr>
              <a:t> </a:t>
            </a:r>
            <a:r>
              <a:rPr lang="en-GB" dirty="0" err="1">
                <a:hlinkClick r:id="rId3"/>
              </a:rPr>
              <a:t>tietoturvallisuuden</a:t>
            </a:r>
            <a:r>
              <a:rPr lang="en-GB" dirty="0">
                <a:hlinkClick r:id="rId3"/>
              </a:rPr>
              <a:t> </a:t>
            </a:r>
            <a:r>
              <a:rPr lang="en-GB" dirty="0" err="1">
                <a:hlinkClick r:id="rId3"/>
              </a:rPr>
              <a:t>vähimmäisvaatimuksista</a:t>
            </a:r>
            <a:endParaRPr lang="en-FI" dirty="0"/>
          </a:p>
        </p:txBody>
      </p:sp>
    </p:spTree>
    <p:extLst>
      <p:ext uri="{BB962C8B-B14F-4D97-AF65-F5344CB8AC3E}">
        <p14:creationId xmlns:p14="http://schemas.microsoft.com/office/powerpoint/2010/main" val="742514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7A4A-D828-FF37-0190-6DDB545CD037}"/>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6E8A2249-679A-4A16-BF59-B6D0418BC756}"/>
              </a:ext>
            </a:extLst>
          </p:cNvPr>
          <p:cNvSpPr>
            <a:spLocks noGrp="1"/>
          </p:cNvSpPr>
          <p:nvPr>
            <p:ph type="title"/>
          </p:nvPr>
        </p:nvSpPr>
        <p:spPr>
          <a:xfrm>
            <a:off x="772065" y="906356"/>
            <a:ext cx="10511286" cy="818927"/>
          </a:xfrm>
        </p:spPr>
        <p:txBody>
          <a:bodyPr>
            <a:normAutofit fontScale="90000"/>
          </a:bodyPr>
          <a:lstStyle/>
          <a:p>
            <a:r>
              <a:rPr lang="fi-FI" dirty="0"/>
              <a:t>Johtaminen</a:t>
            </a:r>
          </a:p>
        </p:txBody>
      </p:sp>
      <p:sp>
        <p:nvSpPr>
          <p:cNvPr id="9" name="Date Placeholder 2">
            <a:extLst>
              <a:ext uri="{FF2B5EF4-FFF2-40B4-BE49-F238E27FC236}">
                <a16:creationId xmlns:a16="http://schemas.microsoft.com/office/drawing/2014/main" id="{B83BEA33-B62F-E668-F636-7B8A6BA1A057}"/>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AFE94A0F-7FD7-9CCD-C3B1-B46A66363362}"/>
              </a:ext>
            </a:extLst>
          </p:cNvPr>
          <p:cNvSpPr>
            <a:spLocks noGrp="1"/>
          </p:cNvSpPr>
          <p:nvPr>
            <p:ph type="subTitle" idx="1"/>
          </p:nvPr>
        </p:nvSpPr>
        <p:spPr>
          <a:xfrm>
            <a:off x="772065" y="1738262"/>
            <a:ext cx="10511286" cy="648072"/>
          </a:xfrm>
        </p:spPr>
        <p:txBody>
          <a:bodyPr>
            <a:normAutofit/>
          </a:bodyPr>
          <a:lstStyle/>
          <a:p>
            <a:r>
              <a:rPr lang="en-US" dirty="0" err="1"/>
              <a:t>Vaatimusten</a:t>
            </a:r>
            <a:r>
              <a:rPr lang="en-US" dirty="0"/>
              <a:t> </a:t>
            </a:r>
            <a:r>
              <a:rPr lang="en-US" dirty="0" err="1"/>
              <a:t>vieminen</a:t>
            </a:r>
            <a:r>
              <a:rPr lang="en-US" dirty="0"/>
              <a:t> </a:t>
            </a:r>
            <a:r>
              <a:rPr lang="en-US" dirty="0" err="1"/>
              <a:t>käytäntöön</a:t>
            </a:r>
            <a:endParaRPr lang="en-US" dirty="0"/>
          </a:p>
        </p:txBody>
      </p:sp>
      <p:sp>
        <p:nvSpPr>
          <p:cNvPr id="10" name="Tekstin paikkamerkki 9">
            <a:extLst>
              <a:ext uri="{FF2B5EF4-FFF2-40B4-BE49-F238E27FC236}">
                <a16:creationId xmlns:a16="http://schemas.microsoft.com/office/drawing/2014/main" id="{6829C889-CD2F-B7CE-36AB-C7F464B6CF9A}"/>
              </a:ext>
            </a:extLst>
          </p:cNvPr>
          <p:cNvSpPr>
            <a:spLocks noGrp="1"/>
          </p:cNvSpPr>
          <p:nvPr>
            <p:ph type="body" idx="12"/>
          </p:nvPr>
        </p:nvSpPr>
        <p:spPr>
          <a:xfrm>
            <a:off x="768550" y="2615213"/>
            <a:ext cx="10514802" cy="2803128"/>
          </a:xfrm>
        </p:spPr>
        <p:txBody>
          <a:bodyPr lIns="91440" tIns="45720" rIns="91440" bIns="45720" anchor="t">
            <a:normAutofit/>
          </a:bodyPr>
          <a:lstStyle/>
          <a:p>
            <a:r>
              <a:rPr lang="en-US" sz="1800" dirty="0" err="1"/>
              <a:t>Nykypäivänä</a:t>
            </a:r>
            <a:r>
              <a:rPr lang="en-US" sz="1800" dirty="0"/>
              <a:t> </a:t>
            </a:r>
            <a:r>
              <a:rPr lang="en-US" sz="1800" dirty="0" err="1"/>
              <a:t>digitaalinen</a:t>
            </a:r>
            <a:r>
              <a:rPr lang="en-US" sz="1800" dirty="0"/>
              <a:t> </a:t>
            </a:r>
            <a:r>
              <a:rPr lang="en-US" sz="1800" dirty="0" err="1"/>
              <a:t>turvallisuus</a:t>
            </a:r>
            <a:r>
              <a:rPr lang="en-US" sz="1800" dirty="0"/>
              <a:t> </a:t>
            </a:r>
            <a:r>
              <a:rPr lang="en-US" sz="1800" dirty="0" err="1"/>
              <a:t>huomioidaan</a:t>
            </a:r>
            <a:r>
              <a:rPr lang="en-US" sz="1800" dirty="0"/>
              <a:t> </a:t>
            </a:r>
            <a:r>
              <a:rPr lang="en-US" sz="1800" dirty="0" err="1"/>
              <a:t>jatkuvasti</a:t>
            </a:r>
            <a:r>
              <a:rPr lang="en-US" sz="1800" dirty="0"/>
              <a:t> </a:t>
            </a:r>
            <a:r>
              <a:rPr lang="en-US" sz="1800" dirty="0" err="1"/>
              <a:t>johdon</a:t>
            </a:r>
            <a:r>
              <a:rPr lang="en-US" sz="1800" dirty="0"/>
              <a:t> </a:t>
            </a:r>
            <a:r>
              <a:rPr lang="en-US" sz="1800" dirty="0" err="1"/>
              <a:t>päätöksissä</a:t>
            </a:r>
            <a:r>
              <a:rPr lang="en-US" sz="1800" dirty="0"/>
              <a:t>.</a:t>
            </a:r>
            <a:endParaRPr lang="en-US" sz="1800" dirty="0">
              <a:ea typeface="Calibri"/>
              <a:cs typeface="Calibri"/>
            </a:endParaRPr>
          </a:p>
          <a:p>
            <a:r>
              <a:rPr lang="en-US" sz="1800" dirty="0" err="1"/>
              <a:t>Nämä</a:t>
            </a:r>
            <a:r>
              <a:rPr lang="en-US" sz="1800" dirty="0"/>
              <a:t> </a:t>
            </a:r>
            <a:r>
              <a:rPr lang="en-US" sz="1800" dirty="0" err="1"/>
              <a:t>näkyvät</a:t>
            </a:r>
            <a:r>
              <a:rPr lang="en-US" sz="1800" dirty="0"/>
              <a:t> </a:t>
            </a:r>
            <a:r>
              <a:rPr lang="en-US" sz="1800" dirty="0" err="1"/>
              <a:t>työntekijöille</a:t>
            </a:r>
            <a:r>
              <a:rPr lang="en-US" sz="1800" dirty="0"/>
              <a:t> </a:t>
            </a:r>
            <a:r>
              <a:rPr lang="en-US" sz="1800" dirty="0" err="1"/>
              <a:t>ohjeistuksia</a:t>
            </a:r>
            <a:r>
              <a:rPr lang="en-US" sz="1800" dirty="0"/>
              <a:t> ja </a:t>
            </a:r>
            <a:r>
              <a:rPr lang="en-US" sz="1800" dirty="0" err="1"/>
              <a:t>määräyksinä</a:t>
            </a:r>
            <a:endParaRPr lang="en-US" sz="1800" dirty="0">
              <a:ea typeface="Calibri"/>
              <a:cs typeface="Calibri"/>
            </a:endParaRPr>
          </a:p>
          <a:p>
            <a:pPr lvl="1"/>
            <a:r>
              <a:rPr lang="en-US" sz="1800" dirty="0" err="1"/>
              <a:t>Tavoitteena</a:t>
            </a:r>
            <a:r>
              <a:rPr lang="en-US" sz="1800" dirty="0"/>
              <a:t> </a:t>
            </a:r>
            <a:r>
              <a:rPr lang="en-US" sz="1800" dirty="0" err="1"/>
              <a:t>ei</a:t>
            </a:r>
            <a:r>
              <a:rPr lang="en-US" sz="1800" dirty="0"/>
              <a:t> ole </a:t>
            </a:r>
            <a:r>
              <a:rPr lang="en-US" sz="1800" dirty="0" err="1"/>
              <a:t>vaikeuttaa</a:t>
            </a:r>
            <a:r>
              <a:rPr lang="en-US" sz="1800" dirty="0"/>
              <a:t> </a:t>
            </a:r>
            <a:r>
              <a:rPr lang="en-US" sz="1800" dirty="0" err="1"/>
              <a:t>toimintaa</a:t>
            </a:r>
            <a:r>
              <a:rPr lang="en-US" sz="1800" dirty="0"/>
              <a:t>.</a:t>
            </a:r>
            <a:endParaRPr lang="en-US" sz="1800" dirty="0">
              <a:ea typeface="Calibri"/>
              <a:cs typeface="Calibri"/>
            </a:endParaRPr>
          </a:p>
          <a:p>
            <a:pPr lvl="1"/>
            <a:r>
              <a:rPr lang="en-US" sz="1800" err="1"/>
              <a:t>Suuri</a:t>
            </a:r>
            <a:r>
              <a:rPr lang="en-US" sz="1800" dirty="0"/>
              <a:t> </a:t>
            </a:r>
            <a:r>
              <a:rPr lang="en-US" sz="1800" err="1"/>
              <a:t>osa</a:t>
            </a:r>
            <a:r>
              <a:rPr lang="en-US" sz="1800" dirty="0"/>
              <a:t> </a:t>
            </a:r>
            <a:r>
              <a:rPr lang="en-US" sz="1800" err="1"/>
              <a:t>vaatimuksista</a:t>
            </a:r>
            <a:r>
              <a:rPr lang="en-US" sz="1800" dirty="0"/>
              <a:t> </a:t>
            </a:r>
            <a:r>
              <a:rPr lang="en-US" sz="1800" err="1"/>
              <a:t>perustuu</a:t>
            </a:r>
            <a:r>
              <a:rPr lang="en-US" sz="1800" dirty="0"/>
              <a:t> </a:t>
            </a:r>
            <a:r>
              <a:rPr lang="en-US" sz="1800" err="1"/>
              <a:t>lakiin</a:t>
            </a:r>
            <a:r>
              <a:rPr lang="en-US" sz="1800"/>
              <a:t>.</a:t>
            </a:r>
            <a:endParaRPr lang="en-US" sz="1800" dirty="0">
              <a:ea typeface="Calibri"/>
              <a:cs typeface="Calibri"/>
            </a:endParaRPr>
          </a:p>
          <a:p>
            <a:pPr lvl="2"/>
            <a:r>
              <a:rPr lang="en-US" dirty="0" err="1"/>
              <a:t>Esimerkiksi</a:t>
            </a:r>
            <a:r>
              <a:rPr lang="en-US" dirty="0"/>
              <a:t> </a:t>
            </a:r>
            <a:r>
              <a:rPr lang="en-US" dirty="0" err="1"/>
              <a:t>potilaan</a:t>
            </a:r>
            <a:r>
              <a:rPr lang="en-US" dirty="0"/>
              <a:t> </a:t>
            </a:r>
            <a:r>
              <a:rPr lang="en-US" dirty="0" err="1"/>
              <a:t>tietosuoja</a:t>
            </a:r>
            <a:endParaRPr lang="en-US" dirty="0">
              <a:ea typeface="Calibri"/>
              <a:cs typeface="Calibri"/>
            </a:endParaRPr>
          </a:p>
          <a:p>
            <a:pPr lvl="1"/>
            <a:r>
              <a:rPr lang="en-US" sz="1800" dirty="0" err="1"/>
              <a:t>Usein</a:t>
            </a:r>
            <a:r>
              <a:rPr lang="en-US" sz="1800" dirty="0"/>
              <a:t> </a:t>
            </a:r>
            <a:r>
              <a:rPr lang="en-US" sz="1800" dirty="0" err="1"/>
              <a:t>ongelmana</a:t>
            </a:r>
            <a:r>
              <a:rPr lang="en-US" sz="1800" dirty="0"/>
              <a:t>, </a:t>
            </a:r>
            <a:r>
              <a:rPr lang="en-US" sz="1800" dirty="0" err="1"/>
              <a:t>että</a:t>
            </a:r>
            <a:r>
              <a:rPr lang="en-US" sz="1800" dirty="0"/>
              <a:t> </a:t>
            </a:r>
            <a:r>
              <a:rPr lang="en-US" sz="1800" dirty="0" err="1"/>
              <a:t>vaatimuksia</a:t>
            </a:r>
            <a:r>
              <a:rPr lang="en-US" sz="1800" dirty="0"/>
              <a:t> </a:t>
            </a:r>
            <a:r>
              <a:rPr lang="en-US" sz="1800" dirty="0" err="1"/>
              <a:t>ei</a:t>
            </a:r>
            <a:r>
              <a:rPr lang="en-US" sz="1800" dirty="0"/>
              <a:t> </a:t>
            </a:r>
            <a:r>
              <a:rPr lang="en-US" sz="1800" dirty="0" err="1"/>
              <a:t>perustella</a:t>
            </a:r>
            <a:r>
              <a:rPr lang="en-US" sz="1800" dirty="0"/>
              <a:t> ja </a:t>
            </a:r>
            <a:r>
              <a:rPr lang="en-US" sz="1800" dirty="0" err="1"/>
              <a:t>työntekijät</a:t>
            </a:r>
            <a:r>
              <a:rPr lang="en-US" sz="1800" dirty="0"/>
              <a:t> </a:t>
            </a:r>
            <a:r>
              <a:rPr lang="en-US" sz="1800" dirty="0" err="1"/>
              <a:t>kokevat</a:t>
            </a:r>
            <a:r>
              <a:rPr lang="en-US" sz="1800" dirty="0"/>
              <a:t>, </a:t>
            </a:r>
            <a:r>
              <a:rPr lang="en-US" sz="1800" dirty="0" err="1"/>
              <a:t>että</a:t>
            </a:r>
            <a:r>
              <a:rPr lang="en-US" sz="1800" dirty="0"/>
              <a:t> </a:t>
            </a:r>
            <a:r>
              <a:rPr lang="en-US" sz="1800" dirty="0" err="1"/>
              <a:t>nämä</a:t>
            </a:r>
            <a:r>
              <a:rPr lang="en-US" sz="1800" dirty="0"/>
              <a:t> </a:t>
            </a:r>
            <a:r>
              <a:rPr lang="en-US" sz="1800" dirty="0" err="1"/>
              <a:t>vaikeuttavat</a:t>
            </a:r>
            <a:r>
              <a:rPr lang="en-US" sz="1800" dirty="0"/>
              <a:t> </a:t>
            </a:r>
            <a:r>
              <a:rPr lang="en-US" sz="1800" dirty="0" err="1"/>
              <a:t>työntekoa</a:t>
            </a:r>
            <a:r>
              <a:rPr lang="en-US" sz="1800" dirty="0"/>
              <a:t>.</a:t>
            </a:r>
            <a:endParaRPr lang="fi-FI" sz="1800" dirty="0"/>
          </a:p>
        </p:txBody>
      </p:sp>
    </p:spTree>
    <p:extLst>
      <p:ext uri="{BB962C8B-B14F-4D97-AF65-F5344CB8AC3E}">
        <p14:creationId xmlns:p14="http://schemas.microsoft.com/office/powerpoint/2010/main" val="3741483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03C9B-F6A0-D1F0-5674-ABB19A801941}"/>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50584911-AE3F-CFF9-CD48-03BAC80E72CF}"/>
              </a:ext>
            </a:extLst>
          </p:cNvPr>
          <p:cNvSpPr>
            <a:spLocks noGrp="1"/>
          </p:cNvSpPr>
          <p:nvPr>
            <p:ph type="title"/>
          </p:nvPr>
        </p:nvSpPr>
        <p:spPr>
          <a:xfrm>
            <a:off x="877149" y="1097081"/>
            <a:ext cx="6965952" cy="1325563"/>
          </a:xfrm>
        </p:spPr>
        <p:txBody>
          <a:bodyPr/>
          <a:lstStyle/>
          <a:p>
            <a:r>
              <a:rPr lang="en-US" sz="4400" dirty="0" err="1"/>
              <a:t>Terveys</a:t>
            </a:r>
            <a:r>
              <a:rPr lang="en-US" sz="4400" dirty="0"/>
              <a:t>- ja </a:t>
            </a:r>
            <a:r>
              <a:rPr lang="en-US" sz="4400" dirty="0" err="1"/>
              <a:t>hyvinvointialojen</a:t>
            </a:r>
            <a:r>
              <a:rPr lang="en-US" sz="4400" dirty="0"/>
              <a:t> </a:t>
            </a:r>
            <a:r>
              <a:rPr lang="en-US" sz="4400" dirty="0" err="1"/>
              <a:t>opintokokonaisuus</a:t>
            </a:r>
            <a:endParaRPr lang="en-US" sz="4400" dirty="0"/>
          </a:p>
        </p:txBody>
      </p:sp>
      <p:sp>
        <p:nvSpPr>
          <p:cNvPr id="13" name="Subtitle 2">
            <a:extLst>
              <a:ext uri="{FF2B5EF4-FFF2-40B4-BE49-F238E27FC236}">
                <a16:creationId xmlns:a16="http://schemas.microsoft.com/office/drawing/2014/main" id="{6AEFFC9F-FE9A-BDF5-2988-67675F37D4F1}"/>
              </a:ext>
            </a:extLst>
          </p:cNvPr>
          <p:cNvSpPr>
            <a:spLocks noGrp="1"/>
          </p:cNvSpPr>
          <p:nvPr>
            <p:ph type="subTitle" idx="1"/>
          </p:nvPr>
        </p:nvSpPr>
        <p:spPr>
          <a:xfrm>
            <a:off x="877149" y="2921553"/>
            <a:ext cx="5841152" cy="648072"/>
          </a:xfrm>
        </p:spPr>
        <p:txBody>
          <a:bodyPr>
            <a:normAutofit/>
          </a:bodyPr>
          <a:lstStyle/>
          <a:p>
            <a:r>
              <a:rPr lang="en-US" dirty="0"/>
              <a:t>07B – ICT </a:t>
            </a:r>
            <a:r>
              <a:rPr lang="en-US" dirty="0" err="1"/>
              <a:t>tiimin</a:t>
            </a:r>
            <a:r>
              <a:rPr lang="en-US" dirty="0"/>
              <a:t> </a:t>
            </a:r>
            <a:r>
              <a:rPr lang="en-US" dirty="0" err="1"/>
              <a:t>haasteet</a:t>
            </a:r>
            <a:endParaRPr lang="en-US" dirty="0"/>
          </a:p>
        </p:txBody>
      </p:sp>
      <p:sp>
        <p:nvSpPr>
          <p:cNvPr id="15" name="Text Placeholder 3">
            <a:extLst>
              <a:ext uri="{FF2B5EF4-FFF2-40B4-BE49-F238E27FC236}">
                <a16:creationId xmlns:a16="http://schemas.microsoft.com/office/drawing/2014/main" id="{001D39C0-3441-8A9C-087D-7ED968EDC5DE}"/>
              </a:ext>
            </a:extLst>
          </p:cNvPr>
          <p:cNvSpPr>
            <a:spLocks noGrp="1"/>
          </p:cNvSpPr>
          <p:nvPr>
            <p:ph type="body" idx="10"/>
          </p:nvPr>
        </p:nvSpPr>
        <p:spPr>
          <a:xfrm>
            <a:off x="877149" y="3705783"/>
            <a:ext cx="5840412" cy="1781175"/>
          </a:xfrm>
        </p:spPr>
        <p:txBody>
          <a:bodyPr/>
          <a:lstStyle/>
          <a:p>
            <a:r>
              <a:rPr lang="en-US" dirty="0"/>
              <a:t>© 2025 Ovaska Joonatan – Creative Commons 4.0 (CC BY-SA)</a:t>
            </a:r>
            <a:endParaRPr lang="en-FI" dirty="0"/>
          </a:p>
        </p:txBody>
      </p:sp>
    </p:spTree>
    <p:extLst>
      <p:ext uri="{BB962C8B-B14F-4D97-AF65-F5344CB8AC3E}">
        <p14:creationId xmlns:p14="http://schemas.microsoft.com/office/powerpoint/2010/main" val="2931947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93F1D-9D5E-0AA9-A538-C11A27230BBA}"/>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5D18CB5B-F3AA-55AD-61C9-41814B9D7C46}"/>
              </a:ext>
            </a:extLst>
          </p:cNvPr>
          <p:cNvSpPr>
            <a:spLocks noGrp="1"/>
          </p:cNvSpPr>
          <p:nvPr>
            <p:ph type="title"/>
          </p:nvPr>
        </p:nvSpPr>
        <p:spPr>
          <a:xfrm>
            <a:off x="772065" y="906356"/>
            <a:ext cx="10511286" cy="818927"/>
          </a:xfrm>
        </p:spPr>
        <p:txBody>
          <a:bodyPr>
            <a:normAutofit fontScale="90000"/>
          </a:bodyPr>
          <a:lstStyle/>
          <a:p>
            <a:r>
              <a:rPr lang="fi-FI" dirty="0"/>
              <a:t>Ohjaavat säädökset, lait ja auditoinnit</a:t>
            </a:r>
          </a:p>
        </p:txBody>
      </p:sp>
      <p:sp>
        <p:nvSpPr>
          <p:cNvPr id="9" name="Date Placeholder 2">
            <a:extLst>
              <a:ext uri="{FF2B5EF4-FFF2-40B4-BE49-F238E27FC236}">
                <a16:creationId xmlns:a16="http://schemas.microsoft.com/office/drawing/2014/main" id="{ED81FDDE-6EF9-3AC1-F4EF-CD6CB7D1EFFF}"/>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32627A44-62BD-11BD-1A13-858DFBD26AD8}"/>
              </a:ext>
            </a:extLst>
          </p:cNvPr>
          <p:cNvSpPr>
            <a:spLocks noGrp="1"/>
          </p:cNvSpPr>
          <p:nvPr>
            <p:ph type="subTitle" idx="1"/>
          </p:nvPr>
        </p:nvSpPr>
        <p:spPr>
          <a:xfrm>
            <a:off x="772065" y="1738262"/>
            <a:ext cx="10511286" cy="648072"/>
          </a:xfrm>
        </p:spPr>
        <p:txBody>
          <a:bodyPr>
            <a:normAutofit/>
          </a:bodyPr>
          <a:lstStyle/>
          <a:p>
            <a:r>
              <a:rPr lang="en-US" dirty="0" err="1"/>
              <a:t>Lähiaikojen</a:t>
            </a:r>
            <a:r>
              <a:rPr lang="en-US" dirty="0"/>
              <a:t> </a:t>
            </a:r>
            <a:r>
              <a:rPr lang="en-US" dirty="0" err="1"/>
              <a:t>isoimpia</a:t>
            </a:r>
            <a:r>
              <a:rPr lang="en-US" dirty="0"/>
              <a:t> </a:t>
            </a:r>
            <a:r>
              <a:rPr lang="en-US" dirty="0" err="1"/>
              <a:t>muutoksia</a:t>
            </a:r>
            <a:endParaRPr lang="en-US" dirty="0"/>
          </a:p>
        </p:txBody>
      </p:sp>
      <p:sp>
        <p:nvSpPr>
          <p:cNvPr id="10" name="Tekstin paikkamerkki 9">
            <a:extLst>
              <a:ext uri="{FF2B5EF4-FFF2-40B4-BE49-F238E27FC236}">
                <a16:creationId xmlns:a16="http://schemas.microsoft.com/office/drawing/2014/main" id="{F5E0DF70-EE15-D9E2-B01A-7D391563B3D3}"/>
              </a:ext>
            </a:extLst>
          </p:cNvPr>
          <p:cNvSpPr>
            <a:spLocks noGrp="1"/>
          </p:cNvSpPr>
          <p:nvPr>
            <p:ph type="body" idx="12"/>
          </p:nvPr>
        </p:nvSpPr>
        <p:spPr>
          <a:xfrm>
            <a:off x="768550" y="2615213"/>
            <a:ext cx="10514802" cy="2803128"/>
          </a:xfrm>
        </p:spPr>
        <p:txBody>
          <a:bodyPr lIns="91440" tIns="45720" rIns="91440" bIns="45720" anchor="t">
            <a:normAutofit fontScale="92500" lnSpcReduction="10000"/>
          </a:bodyPr>
          <a:lstStyle/>
          <a:p>
            <a:r>
              <a:rPr lang="fi-FI" dirty="0"/>
              <a:t>Sote-uudistus (Sosiaali- ja terveydenhuollon uudistus)</a:t>
            </a:r>
          </a:p>
          <a:p>
            <a:pPr lvl="1"/>
            <a:r>
              <a:rPr lang="fi-FI" dirty="0"/>
              <a:t>Uudistus on tuonut mukanaan uusia toimintamalleja ja organisaatiorakenteita.</a:t>
            </a:r>
            <a:endParaRPr lang="en-US" dirty="0"/>
          </a:p>
          <a:p>
            <a:r>
              <a:rPr lang="en-US" dirty="0"/>
              <a:t>GDPR (General Data Protection Regulation)</a:t>
            </a:r>
          </a:p>
          <a:p>
            <a:r>
              <a:rPr lang="fi-FI" dirty="0"/>
              <a:t>Digitalisaatio ja </a:t>
            </a:r>
            <a:r>
              <a:rPr lang="fi-FI" dirty="0" err="1"/>
              <a:t>eHealth</a:t>
            </a:r>
            <a:endParaRPr lang="fi-FI" dirty="0"/>
          </a:p>
          <a:p>
            <a:pPr lvl="1"/>
            <a:r>
              <a:rPr lang="fi-FI" dirty="0"/>
              <a:t>Digitalisaatio on edennyt nopeasti, ja terveysalalla on otettu käyttöön monia uusia digitaalisia ratkaisuja, kuten sähköiset potilastietojärjestelmät, etävastaanotot ja mobiilisovellukset.</a:t>
            </a:r>
          </a:p>
          <a:p>
            <a:r>
              <a:rPr lang="fi-FI" dirty="0"/>
              <a:t>COVID-19-pandemia</a:t>
            </a:r>
          </a:p>
          <a:p>
            <a:pPr lvl="1"/>
            <a:r>
              <a:rPr lang="fi-FI" dirty="0"/>
              <a:t>Pandemia on korostanut tietoturvan ja tietosuojan merkitystä, kun etätyö ja digitaaliset palvelut ovat yleistyneet.</a:t>
            </a:r>
          </a:p>
        </p:txBody>
      </p:sp>
    </p:spTree>
    <p:extLst>
      <p:ext uri="{BB962C8B-B14F-4D97-AF65-F5344CB8AC3E}">
        <p14:creationId xmlns:p14="http://schemas.microsoft.com/office/powerpoint/2010/main" val="1425936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A845B-CC51-0F34-E1A6-9117DB4A7DE8}"/>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9453A2FF-5068-70C4-175B-D7D624052C09}"/>
              </a:ext>
            </a:extLst>
          </p:cNvPr>
          <p:cNvSpPr>
            <a:spLocks noGrp="1"/>
          </p:cNvSpPr>
          <p:nvPr>
            <p:ph type="title"/>
          </p:nvPr>
        </p:nvSpPr>
        <p:spPr>
          <a:xfrm>
            <a:off x="772065" y="906356"/>
            <a:ext cx="10511286" cy="818927"/>
          </a:xfrm>
        </p:spPr>
        <p:txBody>
          <a:bodyPr>
            <a:normAutofit fontScale="90000"/>
          </a:bodyPr>
          <a:lstStyle/>
          <a:p>
            <a:r>
              <a:rPr lang="fi-FI" dirty="0"/>
              <a:t>Ohjaavat säädökset, lait ja auditoinnit</a:t>
            </a:r>
          </a:p>
        </p:txBody>
      </p:sp>
      <p:sp>
        <p:nvSpPr>
          <p:cNvPr id="9" name="Date Placeholder 2">
            <a:extLst>
              <a:ext uri="{FF2B5EF4-FFF2-40B4-BE49-F238E27FC236}">
                <a16:creationId xmlns:a16="http://schemas.microsoft.com/office/drawing/2014/main" id="{04C6964C-9546-C37F-2E3C-2D361E1D5089}"/>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5FE5D276-AA79-D98A-982A-FFEA5992BAA5}"/>
              </a:ext>
            </a:extLst>
          </p:cNvPr>
          <p:cNvSpPr>
            <a:spLocks noGrp="1"/>
          </p:cNvSpPr>
          <p:nvPr>
            <p:ph type="subTitle" idx="1"/>
          </p:nvPr>
        </p:nvSpPr>
        <p:spPr>
          <a:xfrm>
            <a:off x="772065" y="1738262"/>
            <a:ext cx="10511286" cy="648072"/>
          </a:xfrm>
        </p:spPr>
        <p:txBody>
          <a:bodyPr>
            <a:normAutofit/>
          </a:bodyPr>
          <a:lstStyle/>
          <a:p>
            <a:r>
              <a:rPr lang="en-US" dirty="0" err="1"/>
              <a:t>Lähiaikojen</a:t>
            </a:r>
            <a:r>
              <a:rPr lang="en-US" dirty="0"/>
              <a:t> </a:t>
            </a:r>
            <a:r>
              <a:rPr lang="en-US" dirty="0" err="1"/>
              <a:t>isoimpia</a:t>
            </a:r>
            <a:r>
              <a:rPr lang="en-US" dirty="0"/>
              <a:t> </a:t>
            </a:r>
            <a:r>
              <a:rPr lang="en-US" dirty="0" err="1"/>
              <a:t>muutoksia</a:t>
            </a:r>
            <a:endParaRPr lang="en-US" dirty="0"/>
          </a:p>
        </p:txBody>
      </p:sp>
      <p:sp>
        <p:nvSpPr>
          <p:cNvPr id="10" name="Tekstin paikkamerkki 9">
            <a:extLst>
              <a:ext uri="{FF2B5EF4-FFF2-40B4-BE49-F238E27FC236}">
                <a16:creationId xmlns:a16="http://schemas.microsoft.com/office/drawing/2014/main" id="{F6149C5E-D057-6800-E280-199DC1D7E801}"/>
              </a:ext>
            </a:extLst>
          </p:cNvPr>
          <p:cNvSpPr>
            <a:spLocks noGrp="1"/>
          </p:cNvSpPr>
          <p:nvPr>
            <p:ph type="body" idx="12"/>
          </p:nvPr>
        </p:nvSpPr>
        <p:spPr>
          <a:xfrm>
            <a:off x="768550" y="2615213"/>
            <a:ext cx="10514802" cy="2803128"/>
          </a:xfrm>
        </p:spPr>
        <p:txBody>
          <a:bodyPr lIns="91440" tIns="45720" rIns="91440" bIns="45720" anchor="t">
            <a:normAutofit/>
          </a:bodyPr>
          <a:lstStyle/>
          <a:p>
            <a:r>
              <a:rPr lang="fi-FI" dirty="0"/>
              <a:t>Kyberturvallisuusuhkien lisääntyminen.</a:t>
            </a:r>
          </a:p>
          <a:p>
            <a:r>
              <a:rPr lang="fi-FI" dirty="0"/>
              <a:t>Tekoälyn ja koneoppimisen käyttöönotto.</a:t>
            </a:r>
            <a:endParaRPr lang="fi-FI" dirty="0">
              <a:ea typeface="Calibri"/>
              <a:cs typeface="Calibri"/>
            </a:endParaRPr>
          </a:p>
          <a:p>
            <a:r>
              <a:rPr lang="fi-FI" dirty="0"/>
              <a:t>NIS2-direktiivi (Network and </a:t>
            </a:r>
            <a:r>
              <a:rPr lang="fi-FI" dirty="0" err="1"/>
              <a:t>Information</a:t>
            </a:r>
            <a:r>
              <a:rPr lang="fi-FI" dirty="0"/>
              <a:t> Systems Directive) on Euroopan unionin uusi kyberturvallisuusdirektiivi.</a:t>
            </a:r>
            <a:endParaRPr lang="fi-FI" dirty="0">
              <a:ea typeface="Calibri"/>
              <a:cs typeface="Calibri"/>
            </a:endParaRPr>
          </a:p>
          <a:p>
            <a:pPr lvl="1"/>
            <a:r>
              <a:rPr lang="fi-FI" dirty="0"/>
              <a:t>Direktiivi asettaa velvoitteita riskienhallinnalle ja merkittävien poikkeamien raportoinnille erityisesti kriittisillä sektoreilla.</a:t>
            </a:r>
            <a:endParaRPr lang="fi-FI" dirty="0">
              <a:ea typeface="Calibri"/>
              <a:cs typeface="Calibri"/>
            </a:endParaRPr>
          </a:p>
        </p:txBody>
      </p:sp>
    </p:spTree>
    <p:extLst>
      <p:ext uri="{BB962C8B-B14F-4D97-AF65-F5344CB8AC3E}">
        <p14:creationId xmlns:p14="http://schemas.microsoft.com/office/powerpoint/2010/main" val="3506191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1C53B-A670-A778-D617-3B80597CA48A}"/>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F42F2170-E2A6-7217-41D7-4D9377F4E4D6}"/>
              </a:ext>
            </a:extLst>
          </p:cNvPr>
          <p:cNvSpPr>
            <a:spLocks noGrp="1"/>
          </p:cNvSpPr>
          <p:nvPr>
            <p:ph type="title"/>
          </p:nvPr>
        </p:nvSpPr>
        <p:spPr>
          <a:xfrm>
            <a:off x="772065" y="906356"/>
            <a:ext cx="10511286" cy="818927"/>
          </a:xfrm>
        </p:spPr>
        <p:txBody>
          <a:bodyPr>
            <a:normAutofit fontScale="90000"/>
          </a:bodyPr>
          <a:lstStyle/>
          <a:p>
            <a:r>
              <a:rPr lang="fi-FI" dirty="0"/>
              <a:t>Ohjaavat säädökset, lait ja auditoinnit</a:t>
            </a:r>
          </a:p>
        </p:txBody>
      </p:sp>
      <p:sp>
        <p:nvSpPr>
          <p:cNvPr id="9" name="Date Placeholder 2">
            <a:extLst>
              <a:ext uri="{FF2B5EF4-FFF2-40B4-BE49-F238E27FC236}">
                <a16:creationId xmlns:a16="http://schemas.microsoft.com/office/drawing/2014/main" id="{B89A4E2E-D740-BC2D-D773-54F005FD2788}"/>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49D41556-4262-0B48-9A93-88ECC774F6D2}"/>
              </a:ext>
            </a:extLst>
          </p:cNvPr>
          <p:cNvSpPr>
            <a:spLocks noGrp="1"/>
          </p:cNvSpPr>
          <p:nvPr>
            <p:ph type="subTitle" idx="1"/>
          </p:nvPr>
        </p:nvSpPr>
        <p:spPr>
          <a:xfrm>
            <a:off x="772065" y="1738262"/>
            <a:ext cx="10511286" cy="648072"/>
          </a:xfrm>
        </p:spPr>
        <p:txBody>
          <a:bodyPr>
            <a:normAutofit/>
          </a:bodyPr>
          <a:lstStyle/>
          <a:p>
            <a:r>
              <a:rPr lang="en-US" dirty="0" err="1"/>
              <a:t>Auditoinnit</a:t>
            </a:r>
            <a:r>
              <a:rPr lang="en-US" dirty="0"/>
              <a:t> </a:t>
            </a:r>
            <a:r>
              <a:rPr lang="en-US" dirty="0" err="1"/>
              <a:t>esimerkkinä</a:t>
            </a:r>
            <a:r>
              <a:rPr lang="en-US" dirty="0"/>
              <a:t> ISO 2700x -</a:t>
            </a:r>
            <a:r>
              <a:rPr lang="en-US" dirty="0" err="1"/>
              <a:t>auditointi</a:t>
            </a:r>
            <a:endParaRPr lang="en-US" dirty="0"/>
          </a:p>
        </p:txBody>
      </p:sp>
      <p:sp>
        <p:nvSpPr>
          <p:cNvPr id="10" name="Tekstin paikkamerkki 9">
            <a:extLst>
              <a:ext uri="{FF2B5EF4-FFF2-40B4-BE49-F238E27FC236}">
                <a16:creationId xmlns:a16="http://schemas.microsoft.com/office/drawing/2014/main" id="{58BB1A8C-A7B4-559A-1F04-A7336637E190}"/>
              </a:ext>
            </a:extLst>
          </p:cNvPr>
          <p:cNvSpPr>
            <a:spLocks noGrp="1"/>
          </p:cNvSpPr>
          <p:nvPr>
            <p:ph type="body" idx="12"/>
          </p:nvPr>
        </p:nvSpPr>
        <p:spPr>
          <a:xfrm>
            <a:off x="768550" y="2615213"/>
            <a:ext cx="10643954" cy="3423060"/>
          </a:xfrm>
        </p:spPr>
        <p:txBody>
          <a:bodyPr lIns="91440" tIns="45720" rIns="91440" bIns="45720" anchor="t">
            <a:normAutofit lnSpcReduction="10000"/>
          </a:bodyPr>
          <a:lstStyle/>
          <a:p>
            <a:r>
              <a:rPr lang="fi-FI" sz="2000" dirty="0"/>
              <a:t>ISO 2700x auditointi on yksi tyypillisimmistä IT-auditoinneista. </a:t>
            </a:r>
            <a:endParaRPr lang="fi-FI" sz="2000" dirty="0">
              <a:ea typeface="Calibri"/>
              <a:cs typeface="Calibri"/>
            </a:endParaRPr>
          </a:p>
          <a:p>
            <a:r>
              <a:rPr lang="fi-FI" sz="2000" dirty="0"/>
              <a:t>ISO 2700x -standardit, erityisesti ISO 27001, keskittyvät tietoturvan hallintajärjestelmän (ISMS) luomiseen ja ylläpitoon.</a:t>
            </a:r>
            <a:endParaRPr lang="fi-FI" sz="2000">
              <a:ea typeface="Calibri"/>
              <a:cs typeface="Calibri"/>
            </a:endParaRPr>
          </a:p>
          <a:p>
            <a:pPr lvl="1"/>
            <a:r>
              <a:rPr lang="fi-FI" b="1" dirty="0"/>
              <a:t>Tietoturvakoulutus</a:t>
            </a:r>
            <a:r>
              <a:rPr lang="fi-FI" dirty="0"/>
              <a:t>: Linjatyöntekijöiden on osallistuttava säännöllisiin tietoturvakoulutuksiin, joissa käsitellään tietoturvapolitiikkoja, riskienhallintaa ja tietoturvakäytäntöjä </a:t>
            </a:r>
          </a:p>
          <a:p>
            <a:pPr lvl="1"/>
            <a:r>
              <a:rPr lang="fi-FI" b="1" dirty="0"/>
              <a:t>Tietojen käsittely</a:t>
            </a:r>
            <a:r>
              <a:rPr lang="fi-FI" dirty="0"/>
              <a:t>: Työntekijöiden on noudatettava tiukkoja tietojen käsittelysääntöjä, kuten salasanakäytäntöjä, tietojen salausmenetelmiä ja pääsynhallintaa </a:t>
            </a:r>
          </a:p>
          <a:p>
            <a:pPr lvl="1"/>
            <a:r>
              <a:rPr lang="fi-FI" b="1" dirty="0"/>
              <a:t>Tietoturvapoikkeamien raportointi</a:t>
            </a:r>
            <a:r>
              <a:rPr lang="fi-FI" dirty="0"/>
              <a:t>: Työntekijöiden on oltava valmiita raportoimaan tietoturvapoikkeamista välittömästi ja noudattamaan organisaation poikkeamien hallintaprosesseja</a:t>
            </a:r>
          </a:p>
          <a:p>
            <a:pPr lvl="1"/>
            <a:r>
              <a:rPr lang="fi-FI" b="1" dirty="0"/>
              <a:t>Fyysinen turvallisuus</a:t>
            </a:r>
            <a:r>
              <a:rPr lang="fi-FI" dirty="0"/>
              <a:t>: Työntekijöiden on varmistettava, että fyysiset työtilat ovat turvallisia ja että pääsy tietoihin on rajoitettu vain valtuutetuille henkilöille </a:t>
            </a:r>
          </a:p>
        </p:txBody>
      </p:sp>
    </p:spTree>
    <p:extLst>
      <p:ext uri="{BB962C8B-B14F-4D97-AF65-F5344CB8AC3E}">
        <p14:creationId xmlns:p14="http://schemas.microsoft.com/office/powerpoint/2010/main" val="3989304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28D36-FE42-6A1A-9C04-75F1389963EA}"/>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06814BC7-66DD-486D-0EE1-ECD15555025C}"/>
              </a:ext>
            </a:extLst>
          </p:cNvPr>
          <p:cNvSpPr>
            <a:spLocks noGrp="1"/>
          </p:cNvSpPr>
          <p:nvPr>
            <p:ph type="title"/>
          </p:nvPr>
        </p:nvSpPr>
        <p:spPr>
          <a:xfrm>
            <a:off x="772065" y="906356"/>
            <a:ext cx="10511286" cy="818927"/>
          </a:xfrm>
        </p:spPr>
        <p:txBody>
          <a:bodyPr>
            <a:normAutofit fontScale="90000"/>
          </a:bodyPr>
          <a:lstStyle/>
          <a:p>
            <a:r>
              <a:rPr lang="fi-FI" dirty="0"/>
              <a:t>Ohjaavat säädökset, lait ja auditoinnit</a:t>
            </a:r>
          </a:p>
        </p:txBody>
      </p:sp>
      <p:sp>
        <p:nvSpPr>
          <p:cNvPr id="9" name="Date Placeholder 2">
            <a:extLst>
              <a:ext uri="{FF2B5EF4-FFF2-40B4-BE49-F238E27FC236}">
                <a16:creationId xmlns:a16="http://schemas.microsoft.com/office/drawing/2014/main" id="{8FDE9318-2310-8D14-9EC0-87D48E8094E5}"/>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C86A1F75-576E-D123-E998-E217DACD5308}"/>
              </a:ext>
            </a:extLst>
          </p:cNvPr>
          <p:cNvSpPr>
            <a:spLocks noGrp="1"/>
          </p:cNvSpPr>
          <p:nvPr>
            <p:ph type="subTitle" idx="1"/>
          </p:nvPr>
        </p:nvSpPr>
        <p:spPr>
          <a:xfrm>
            <a:off x="772065" y="1738262"/>
            <a:ext cx="10511286" cy="648072"/>
          </a:xfrm>
        </p:spPr>
        <p:txBody>
          <a:bodyPr>
            <a:normAutofit/>
          </a:bodyPr>
          <a:lstStyle/>
          <a:p>
            <a:r>
              <a:rPr lang="en-US" dirty="0" err="1"/>
              <a:t>Säädökset</a:t>
            </a:r>
            <a:r>
              <a:rPr lang="en-US" dirty="0"/>
              <a:t> </a:t>
            </a:r>
            <a:r>
              <a:rPr lang="en-US" dirty="0" err="1"/>
              <a:t>esimerkkinä</a:t>
            </a:r>
            <a:r>
              <a:rPr lang="en-US" dirty="0"/>
              <a:t> NIS2-direktiivi</a:t>
            </a:r>
          </a:p>
        </p:txBody>
      </p:sp>
      <p:sp>
        <p:nvSpPr>
          <p:cNvPr id="10" name="Tekstin paikkamerkki 9">
            <a:extLst>
              <a:ext uri="{FF2B5EF4-FFF2-40B4-BE49-F238E27FC236}">
                <a16:creationId xmlns:a16="http://schemas.microsoft.com/office/drawing/2014/main" id="{C979FBE3-747D-D49F-FF14-EED98A08E790}"/>
              </a:ext>
            </a:extLst>
          </p:cNvPr>
          <p:cNvSpPr>
            <a:spLocks noGrp="1"/>
          </p:cNvSpPr>
          <p:nvPr>
            <p:ph type="body" idx="12"/>
          </p:nvPr>
        </p:nvSpPr>
        <p:spPr>
          <a:xfrm>
            <a:off x="768550" y="2486061"/>
            <a:ext cx="10514802" cy="3255161"/>
          </a:xfrm>
        </p:spPr>
        <p:txBody>
          <a:bodyPr lIns="91440" tIns="45720" rIns="91440" bIns="45720" anchor="t">
            <a:normAutofit/>
          </a:bodyPr>
          <a:lstStyle/>
          <a:p>
            <a:r>
              <a:rPr lang="fi-FI" sz="2000" dirty="0"/>
              <a:t>NIS2-direktiivi, joka astui voimaan huhtikuussa 2025, pyrkii parantamaan kyberturvallisuuden tasoa EU:n jäsenvaltioissa</a:t>
            </a:r>
            <a:endParaRPr lang="fi-FI" sz="2000" dirty="0">
              <a:ea typeface="Calibri"/>
              <a:cs typeface="Calibri"/>
            </a:endParaRPr>
          </a:p>
          <a:p>
            <a:pPr lvl="1"/>
            <a:r>
              <a:rPr lang="fi-FI" b="1" dirty="0"/>
              <a:t>Riskienhallinta</a:t>
            </a:r>
            <a:r>
              <a:rPr lang="fi-FI" dirty="0"/>
              <a:t>: Linjatyöntekijöiden on osallistuttava kyberturvallisuuden riskienhallintaan</a:t>
            </a:r>
          </a:p>
          <a:p>
            <a:pPr lvl="1"/>
            <a:r>
              <a:rPr lang="fi-FI" b="1" dirty="0"/>
              <a:t>Poikkeamien ilmoittaminen</a:t>
            </a:r>
            <a:r>
              <a:rPr lang="fi-FI" dirty="0"/>
              <a:t>: Direktiivi velvoittaa organisaatiot ilmoittamaan merkittävistä tietoturvapoikkeamista valvovalle viranomaiselle. </a:t>
            </a:r>
          </a:p>
          <a:p>
            <a:pPr lvl="1"/>
            <a:r>
              <a:rPr lang="fi-FI" b="1" dirty="0"/>
              <a:t>Toimitusketjun turvallisuus</a:t>
            </a:r>
            <a:r>
              <a:rPr lang="fi-FI" dirty="0"/>
              <a:t>: Työntekijöiden on varmistettava, että </a:t>
            </a:r>
            <a:r>
              <a:rPr lang="fi-FI" b="1" dirty="0"/>
              <a:t>kaikki toimittajat </a:t>
            </a:r>
            <a:r>
              <a:rPr lang="fi-FI" dirty="0"/>
              <a:t>ja </a:t>
            </a:r>
            <a:r>
              <a:rPr lang="fi-FI" b="1" dirty="0"/>
              <a:t>alihankkijat </a:t>
            </a:r>
            <a:r>
              <a:rPr lang="fi-FI" dirty="0"/>
              <a:t>noudattavat kyberturvallisuusvaatimuksia, mikä voi vaatia lisävalvontaa ja yhteistyötä</a:t>
            </a:r>
          </a:p>
          <a:p>
            <a:pPr lvl="1"/>
            <a:r>
              <a:rPr lang="fi-FI" b="1" dirty="0"/>
              <a:t>Tietoturvan jatkuva parantaminen</a:t>
            </a:r>
            <a:r>
              <a:rPr lang="fi-FI" dirty="0"/>
              <a:t>: Työntekijöiden on oltava valmiita omaksumaan uusia käytäntöjä ja teknologioita tietoturvan ylläpitämiseksi</a:t>
            </a:r>
          </a:p>
        </p:txBody>
      </p:sp>
    </p:spTree>
    <p:extLst>
      <p:ext uri="{BB962C8B-B14F-4D97-AF65-F5344CB8AC3E}">
        <p14:creationId xmlns:p14="http://schemas.microsoft.com/office/powerpoint/2010/main" val="977159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2B45D-25BE-F5BC-A498-071D813F9435}"/>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2A69D36C-ED0C-4A6E-31D5-FED15901B229}"/>
              </a:ext>
            </a:extLst>
          </p:cNvPr>
          <p:cNvSpPr>
            <a:spLocks noGrp="1"/>
          </p:cNvSpPr>
          <p:nvPr>
            <p:ph type="title"/>
          </p:nvPr>
        </p:nvSpPr>
        <p:spPr>
          <a:xfrm>
            <a:off x="772065" y="906356"/>
            <a:ext cx="10511286" cy="818927"/>
          </a:xfrm>
        </p:spPr>
        <p:txBody>
          <a:bodyPr>
            <a:normAutofit fontScale="90000"/>
          </a:bodyPr>
          <a:lstStyle/>
          <a:p>
            <a:r>
              <a:rPr lang="fi-FI" dirty="0"/>
              <a:t>ICT tiimin haasteet</a:t>
            </a:r>
          </a:p>
        </p:txBody>
      </p:sp>
      <p:sp>
        <p:nvSpPr>
          <p:cNvPr id="9" name="Date Placeholder 2">
            <a:extLst>
              <a:ext uri="{FF2B5EF4-FFF2-40B4-BE49-F238E27FC236}">
                <a16:creationId xmlns:a16="http://schemas.microsoft.com/office/drawing/2014/main" id="{F9ED6797-70D3-A6B7-CB3A-0FFD8C6AD68F}"/>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DE247A8C-56A9-DA66-56A2-A8967C81F955}"/>
              </a:ext>
            </a:extLst>
          </p:cNvPr>
          <p:cNvSpPr>
            <a:spLocks noGrp="1"/>
          </p:cNvSpPr>
          <p:nvPr>
            <p:ph type="subTitle" idx="1"/>
          </p:nvPr>
        </p:nvSpPr>
        <p:spPr>
          <a:xfrm>
            <a:off x="772065" y="1738262"/>
            <a:ext cx="10511286" cy="648072"/>
          </a:xfrm>
        </p:spPr>
        <p:txBody>
          <a:bodyPr/>
          <a:lstStyle/>
          <a:p>
            <a:r>
              <a:rPr lang="en-US" dirty="0"/>
              <a:t>ICT </a:t>
            </a:r>
            <a:r>
              <a:rPr lang="en-US" dirty="0" err="1"/>
              <a:t>tiimin</a:t>
            </a:r>
            <a:r>
              <a:rPr lang="en-US" dirty="0"/>
              <a:t> ja </a:t>
            </a:r>
            <a:r>
              <a:rPr lang="en-US" dirty="0" err="1"/>
              <a:t>työntekijöiden</a:t>
            </a:r>
            <a:r>
              <a:rPr lang="en-US" dirty="0"/>
              <a:t> </a:t>
            </a:r>
            <a:r>
              <a:rPr lang="en-US" dirty="0" err="1"/>
              <a:t>väliset</a:t>
            </a:r>
            <a:r>
              <a:rPr lang="en-US" dirty="0"/>
              <a:t> </a:t>
            </a:r>
            <a:r>
              <a:rPr lang="en-US" dirty="0" err="1"/>
              <a:t>haasteet</a:t>
            </a:r>
            <a:endParaRPr lang="en-US" dirty="0"/>
          </a:p>
        </p:txBody>
      </p:sp>
      <p:sp>
        <p:nvSpPr>
          <p:cNvPr id="4" name="Tekstin paikkamerkki 3">
            <a:extLst>
              <a:ext uri="{FF2B5EF4-FFF2-40B4-BE49-F238E27FC236}">
                <a16:creationId xmlns:a16="http://schemas.microsoft.com/office/drawing/2014/main" id="{C2867E2D-BABA-7789-933F-12C40BBE06D9}"/>
              </a:ext>
            </a:extLst>
          </p:cNvPr>
          <p:cNvSpPr>
            <a:spLocks noGrp="1"/>
          </p:cNvSpPr>
          <p:nvPr>
            <p:ph type="body" idx="12"/>
          </p:nvPr>
        </p:nvSpPr>
        <p:spPr>
          <a:xfrm>
            <a:off x="768550" y="2615213"/>
            <a:ext cx="10514802" cy="2803128"/>
          </a:xfrm>
        </p:spPr>
        <p:txBody>
          <a:bodyPr lIns="91440" tIns="45720" rIns="91440" bIns="45720" anchor="t">
            <a:normAutofit lnSpcReduction="10000"/>
          </a:bodyPr>
          <a:lstStyle/>
          <a:p>
            <a:r>
              <a:rPr lang="fi-FI"/>
              <a:t>Työntekijät eivät kerro havainnoistaan.</a:t>
            </a:r>
            <a:endParaRPr lang="fi-FI" dirty="0"/>
          </a:p>
          <a:p>
            <a:pPr lvl="1"/>
            <a:r>
              <a:rPr lang="fi-FI" dirty="0"/>
              <a:t>Ongelmatilanteessa työntekijät usein ohittavat hälytysmerkit </a:t>
            </a:r>
            <a:r>
              <a:rPr lang="fi-FI" dirty="0">
                <a:sym typeface="Wingdings" panose="05000000000000000000" pitchFamily="2" charset="2"/>
              </a:rPr>
              <a:t></a:t>
            </a:r>
            <a:r>
              <a:rPr lang="fi-FI">
                <a:sym typeface="Wingdings" panose="05000000000000000000" pitchFamily="2" charset="2"/>
              </a:rPr>
              <a:t> ei tiedetä kenelle ilmoittaa.</a:t>
            </a:r>
            <a:endParaRPr lang="fi-FI">
              <a:ea typeface="Calibri"/>
              <a:cs typeface="Calibri"/>
            </a:endParaRPr>
          </a:p>
          <a:p>
            <a:pPr lvl="1"/>
            <a:r>
              <a:rPr lang="fi-FI" dirty="0">
                <a:sym typeface="Wingdings" panose="05000000000000000000" pitchFamily="2" charset="2"/>
              </a:rPr>
              <a:t>Työntekijä avaa haitallisen sähköpostin  ei uskalleta kertoa, koska näyttäisin tyhmältä.</a:t>
            </a:r>
            <a:endParaRPr lang="fi-FI" dirty="0">
              <a:ea typeface="Calibri"/>
              <a:cs typeface="Calibri"/>
            </a:endParaRPr>
          </a:p>
          <a:p>
            <a:r>
              <a:rPr lang="fi-FI" dirty="0">
                <a:sym typeface="Wingdings" panose="05000000000000000000" pitchFamily="2" charset="2"/>
              </a:rPr>
              <a:t>Ymmärtämisen puute</a:t>
            </a:r>
          </a:p>
          <a:p>
            <a:pPr lvl="1"/>
            <a:r>
              <a:rPr lang="fi-FI" dirty="0"/>
              <a:t>Tietohallinto käyttää usein teknistä kieltä, joka voi olla vaikeaa työntekijöille ymmärtää. Tämä voi johtaa siihen, että tietoturvaohjeet jäävät epäselviksi.</a:t>
            </a:r>
          </a:p>
          <a:p>
            <a:pPr lvl="1"/>
            <a:r>
              <a:rPr lang="fi-FI" dirty="0"/>
              <a:t>Työntekijät eivät välttämättä ymmärrä, miten heidän päivittäiset toimintansa vaikuttavat organisaation tietoturvaan.</a:t>
            </a:r>
          </a:p>
          <a:p>
            <a:pPr lvl="1"/>
            <a:r>
              <a:rPr lang="fi-FI" dirty="0"/>
              <a:t>Työntekijät voivat kokea tietoturvaohjeet rajoittavina ja hidastavina heidän työtään.</a:t>
            </a:r>
          </a:p>
        </p:txBody>
      </p:sp>
    </p:spTree>
    <p:extLst>
      <p:ext uri="{BB962C8B-B14F-4D97-AF65-F5344CB8AC3E}">
        <p14:creationId xmlns:p14="http://schemas.microsoft.com/office/powerpoint/2010/main" val="88349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0F5CD-2B0C-0E82-1A49-B51CB35831AB}"/>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A4E045AF-495C-A768-33C8-17C8B6802B29}"/>
              </a:ext>
            </a:extLst>
          </p:cNvPr>
          <p:cNvSpPr>
            <a:spLocks noGrp="1"/>
          </p:cNvSpPr>
          <p:nvPr>
            <p:ph type="title"/>
          </p:nvPr>
        </p:nvSpPr>
        <p:spPr>
          <a:xfrm>
            <a:off x="877148" y="1097081"/>
            <a:ext cx="6956525" cy="1325563"/>
          </a:xfrm>
        </p:spPr>
        <p:txBody>
          <a:bodyPr/>
          <a:lstStyle/>
          <a:p>
            <a:r>
              <a:rPr lang="en-US" sz="4400" dirty="0" err="1"/>
              <a:t>Terveys</a:t>
            </a:r>
            <a:r>
              <a:rPr lang="en-US" sz="4400" dirty="0"/>
              <a:t>- ja </a:t>
            </a:r>
            <a:r>
              <a:rPr lang="en-US" sz="4400" dirty="0" err="1"/>
              <a:t>hyvinvointialojen</a:t>
            </a:r>
            <a:r>
              <a:rPr lang="en-US" sz="4400" dirty="0"/>
              <a:t> </a:t>
            </a:r>
            <a:r>
              <a:rPr lang="en-US" sz="4400" dirty="0" err="1"/>
              <a:t>opintokokonaisuus</a:t>
            </a:r>
            <a:endParaRPr lang="en-US" sz="4400" dirty="0"/>
          </a:p>
        </p:txBody>
      </p:sp>
      <p:sp>
        <p:nvSpPr>
          <p:cNvPr id="13" name="Subtitle 2">
            <a:extLst>
              <a:ext uri="{FF2B5EF4-FFF2-40B4-BE49-F238E27FC236}">
                <a16:creationId xmlns:a16="http://schemas.microsoft.com/office/drawing/2014/main" id="{983355EF-E24F-6599-0F74-02939C067993}"/>
              </a:ext>
            </a:extLst>
          </p:cNvPr>
          <p:cNvSpPr>
            <a:spLocks noGrp="1"/>
          </p:cNvSpPr>
          <p:nvPr>
            <p:ph type="subTitle" idx="1"/>
          </p:nvPr>
        </p:nvSpPr>
        <p:spPr>
          <a:xfrm>
            <a:off x="877149" y="2921553"/>
            <a:ext cx="5841152" cy="648072"/>
          </a:xfrm>
        </p:spPr>
        <p:txBody>
          <a:bodyPr>
            <a:normAutofit/>
          </a:bodyPr>
          <a:lstStyle/>
          <a:p>
            <a:r>
              <a:rPr lang="en-US" dirty="0"/>
              <a:t>07A – </a:t>
            </a:r>
            <a:r>
              <a:rPr lang="en-US" dirty="0" err="1"/>
              <a:t>Riskienhallinta</a:t>
            </a:r>
            <a:r>
              <a:rPr lang="en-US" dirty="0"/>
              <a:t> ja </a:t>
            </a:r>
            <a:r>
              <a:rPr lang="en-US" dirty="0" err="1"/>
              <a:t>johtaminen</a:t>
            </a:r>
            <a:endParaRPr lang="en-US" dirty="0"/>
          </a:p>
        </p:txBody>
      </p:sp>
      <p:sp>
        <p:nvSpPr>
          <p:cNvPr id="15" name="Text Placeholder 3">
            <a:extLst>
              <a:ext uri="{FF2B5EF4-FFF2-40B4-BE49-F238E27FC236}">
                <a16:creationId xmlns:a16="http://schemas.microsoft.com/office/drawing/2014/main" id="{8BEA246E-6FE6-6B95-FCE4-3A4B5417C0DC}"/>
              </a:ext>
            </a:extLst>
          </p:cNvPr>
          <p:cNvSpPr>
            <a:spLocks noGrp="1"/>
          </p:cNvSpPr>
          <p:nvPr>
            <p:ph type="body" idx="10"/>
          </p:nvPr>
        </p:nvSpPr>
        <p:spPr>
          <a:xfrm>
            <a:off x="877149" y="3705783"/>
            <a:ext cx="5840412" cy="1781175"/>
          </a:xfrm>
        </p:spPr>
        <p:txBody>
          <a:bodyPr/>
          <a:lstStyle/>
          <a:p>
            <a:r>
              <a:rPr lang="en-US" dirty="0"/>
              <a:t>© 2025 Ovaska Joonatan – Creative Commons 4.0 (CC BY-SA)</a:t>
            </a:r>
            <a:endParaRPr lang="en-FI" dirty="0"/>
          </a:p>
        </p:txBody>
      </p:sp>
    </p:spTree>
    <p:extLst>
      <p:ext uri="{BB962C8B-B14F-4D97-AF65-F5344CB8AC3E}">
        <p14:creationId xmlns:p14="http://schemas.microsoft.com/office/powerpoint/2010/main" val="3829590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0212A47-496D-D9F2-070A-F90F40AD4E68}"/>
              </a:ext>
            </a:extLst>
          </p:cNvPr>
          <p:cNvSpPr>
            <a:spLocks noGrp="1"/>
          </p:cNvSpPr>
          <p:nvPr>
            <p:ph type="title"/>
          </p:nvPr>
        </p:nvSpPr>
        <p:spPr>
          <a:xfrm>
            <a:off x="1210574" y="1348535"/>
            <a:ext cx="9520686" cy="1325563"/>
          </a:xfrm>
        </p:spPr>
        <p:txBody>
          <a:bodyPr/>
          <a:lstStyle/>
          <a:p>
            <a:r>
              <a:rPr lang="en-US" dirty="0" err="1"/>
              <a:t>Yritysten</a:t>
            </a:r>
            <a:r>
              <a:rPr lang="en-US" dirty="0"/>
              <a:t> </a:t>
            </a:r>
            <a:r>
              <a:rPr lang="en-US" dirty="0" err="1"/>
              <a:t>dataliikenteestä</a:t>
            </a:r>
            <a:endParaRPr lang="en-US" dirty="0"/>
          </a:p>
        </p:txBody>
      </p:sp>
      <p:sp>
        <p:nvSpPr>
          <p:cNvPr id="13" name="Subtitle 2">
            <a:extLst>
              <a:ext uri="{FF2B5EF4-FFF2-40B4-BE49-F238E27FC236}">
                <a16:creationId xmlns:a16="http://schemas.microsoft.com/office/drawing/2014/main" id="{269D7272-6127-FBBF-DA10-ED62BBBE153F}"/>
              </a:ext>
            </a:extLst>
          </p:cNvPr>
          <p:cNvSpPr>
            <a:spLocks noGrp="1"/>
          </p:cNvSpPr>
          <p:nvPr>
            <p:ph type="subTitle" idx="1"/>
          </p:nvPr>
        </p:nvSpPr>
        <p:spPr>
          <a:xfrm>
            <a:off x="1210574" y="3693707"/>
            <a:ext cx="9520686" cy="648072"/>
          </a:xfrm>
        </p:spPr>
        <p:txBody>
          <a:bodyPr>
            <a:normAutofit fontScale="92500"/>
          </a:bodyPr>
          <a:lstStyle/>
          <a:p>
            <a:r>
              <a:rPr lang="en-US" dirty="0"/>
              <a:t>Case example: </a:t>
            </a:r>
            <a:r>
              <a:rPr lang="en-US" dirty="0" err="1"/>
              <a:t>jamkin</a:t>
            </a:r>
            <a:r>
              <a:rPr lang="en-US" dirty="0"/>
              <a:t> ICT </a:t>
            </a:r>
            <a:r>
              <a:rPr lang="en-US" dirty="0" err="1"/>
              <a:t>kampuksen</a:t>
            </a:r>
            <a:r>
              <a:rPr lang="en-US" dirty="0"/>
              <a:t> “</a:t>
            </a:r>
            <a:r>
              <a:rPr lang="en-US" dirty="0" err="1"/>
              <a:t>labraverkko</a:t>
            </a:r>
            <a:r>
              <a:rPr lang="en-US" dirty="0"/>
              <a:t>”</a:t>
            </a:r>
          </a:p>
        </p:txBody>
      </p:sp>
      <p:sp>
        <p:nvSpPr>
          <p:cNvPr id="15" name="Text Placeholder 3">
            <a:extLst>
              <a:ext uri="{FF2B5EF4-FFF2-40B4-BE49-F238E27FC236}">
                <a16:creationId xmlns:a16="http://schemas.microsoft.com/office/drawing/2014/main" id="{24362031-0624-12FF-BC91-13ACCBB00747}"/>
              </a:ext>
            </a:extLst>
          </p:cNvPr>
          <p:cNvSpPr>
            <a:spLocks noGrp="1"/>
          </p:cNvSpPr>
          <p:nvPr>
            <p:ph type="body" idx="10"/>
          </p:nvPr>
        </p:nvSpPr>
        <p:spPr>
          <a:xfrm>
            <a:off x="1210574" y="4847399"/>
            <a:ext cx="9520686" cy="854580"/>
          </a:xfrm>
        </p:spPr>
        <p:txBody>
          <a:bodyPr/>
          <a:lstStyle/>
          <a:p>
            <a:endParaRPr lang="en-US"/>
          </a:p>
        </p:txBody>
      </p:sp>
    </p:spTree>
    <p:extLst>
      <p:ext uri="{BB962C8B-B14F-4D97-AF65-F5344CB8AC3E}">
        <p14:creationId xmlns:p14="http://schemas.microsoft.com/office/powerpoint/2010/main" val="1574674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78664-221A-7967-8763-43E122201F67}"/>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4ED1F6D2-0BB8-CBD2-42F4-845F7ADC190F}"/>
              </a:ext>
            </a:extLst>
          </p:cNvPr>
          <p:cNvSpPr>
            <a:spLocks noGrp="1"/>
          </p:cNvSpPr>
          <p:nvPr>
            <p:ph type="title"/>
          </p:nvPr>
        </p:nvSpPr>
        <p:spPr>
          <a:xfrm>
            <a:off x="772065" y="906356"/>
            <a:ext cx="10511286" cy="818927"/>
          </a:xfrm>
        </p:spPr>
        <p:txBody>
          <a:bodyPr>
            <a:noAutofit/>
          </a:bodyPr>
          <a:lstStyle/>
          <a:p>
            <a:r>
              <a:rPr lang="fi-FI" sz="4000" dirty="0"/>
              <a:t>Näkymättömät kyberturvallisuustoimenpiteet</a:t>
            </a:r>
          </a:p>
        </p:txBody>
      </p:sp>
      <p:sp>
        <p:nvSpPr>
          <p:cNvPr id="9" name="Date Placeholder 2">
            <a:extLst>
              <a:ext uri="{FF2B5EF4-FFF2-40B4-BE49-F238E27FC236}">
                <a16:creationId xmlns:a16="http://schemas.microsoft.com/office/drawing/2014/main" id="{4248D968-C6D0-15EA-3949-28F20EBEBCE3}"/>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6B5C643B-8795-DC7F-24DC-6B3311DB1AC7}"/>
              </a:ext>
            </a:extLst>
          </p:cNvPr>
          <p:cNvSpPr>
            <a:spLocks noGrp="1"/>
          </p:cNvSpPr>
          <p:nvPr>
            <p:ph type="subTitle" idx="1"/>
          </p:nvPr>
        </p:nvSpPr>
        <p:spPr>
          <a:xfrm>
            <a:off x="772065" y="1738262"/>
            <a:ext cx="10511286" cy="648072"/>
          </a:xfrm>
        </p:spPr>
        <p:txBody>
          <a:bodyPr/>
          <a:lstStyle/>
          <a:p>
            <a:r>
              <a:rPr lang="en-US" dirty="0" err="1"/>
              <a:t>Pohjustus</a:t>
            </a:r>
            <a:endParaRPr lang="en-US" dirty="0"/>
          </a:p>
        </p:txBody>
      </p:sp>
      <p:sp>
        <p:nvSpPr>
          <p:cNvPr id="4" name="Tekstin paikkamerkki 3">
            <a:extLst>
              <a:ext uri="{FF2B5EF4-FFF2-40B4-BE49-F238E27FC236}">
                <a16:creationId xmlns:a16="http://schemas.microsoft.com/office/drawing/2014/main" id="{D7140611-0458-0932-25F6-C9C299B85BBC}"/>
              </a:ext>
            </a:extLst>
          </p:cNvPr>
          <p:cNvSpPr>
            <a:spLocks noGrp="1"/>
          </p:cNvSpPr>
          <p:nvPr>
            <p:ph type="body" idx="12"/>
          </p:nvPr>
        </p:nvSpPr>
        <p:spPr>
          <a:xfrm>
            <a:off x="768550" y="2615213"/>
            <a:ext cx="10514802" cy="2803128"/>
          </a:xfrm>
        </p:spPr>
        <p:txBody>
          <a:bodyPr lIns="91440" tIns="45720" rIns="91440" bIns="45720" anchor="t">
            <a:normAutofit fontScale="92500" lnSpcReduction="10000"/>
          </a:bodyPr>
          <a:lstStyle/>
          <a:p>
            <a:r>
              <a:rPr lang="fi-FI" dirty="0"/>
              <a:t>Yrityksiin kohdistuu jatkuvasti paljon porttiskannauksia ja erilaisia haavoittuvuuksien testauksia yrityksestä ja palveluista riippuen vähintään päivittäin ja isommissa, jopa tunneittain.</a:t>
            </a:r>
          </a:p>
          <a:p>
            <a:pPr lvl="1"/>
            <a:r>
              <a:rPr lang="fi-FI" dirty="0"/>
              <a:t>Valtaosa näistä ei näy tavalliselle työntekijälle ja moni jää suoraan puolustuskeinoihin, kuten palomuureihin kiinni.</a:t>
            </a:r>
          </a:p>
          <a:p>
            <a:pPr lvl="1"/>
            <a:r>
              <a:rPr lang="fi-FI" dirty="0"/>
              <a:t>Eritasoista palvelunestohyökkäystä tulee jatkuvasti jossain muodossa (</a:t>
            </a:r>
            <a:r>
              <a:rPr lang="fi-FI" dirty="0" err="1"/>
              <a:t>DoS</a:t>
            </a:r>
            <a:r>
              <a:rPr lang="fi-FI" dirty="0"/>
              <a:t> / </a:t>
            </a:r>
            <a:r>
              <a:rPr lang="fi-FI" dirty="0" err="1"/>
              <a:t>DDoS</a:t>
            </a:r>
            <a:r>
              <a:rPr lang="fi-FI" dirty="0"/>
              <a:t>).</a:t>
            </a:r>
            <a:endParaRPr lang="fi-FI" dirty="0">
              <a:ea typeface="Calibri"/>
              <a:cs typeface="Calibri"/>
            </a:endParaRPr>
          </a:p>
          <a:p>
            <a:r>
              <a:rPr lang="fi-FI" dirty="0"/>
              <a:t>Roskaposteja suodatetaan (</a:t>
            </a:r>
            <a:r>
              <a:rPr lang="fi-FI" dirty="0" err="1"/>
              <a:t>filtteröidään</a:t>
            </a:r>
            <a:r>
              <a:rPr lang="fi-FI" dirty="0"/>
              <a:t>) jatkuvasti ja paljon, erään arvion mukaan kaikesta maailman liikenteestä valtaosa on pelkkiä roskaposteja.</a:t>
            </a:r>
            <a:endParaRPr lang="fi-FI" dirty="0">
              <a:ea typeface="Calibri"/>
              <a:cs typeface="Calibri"/>
            </a:endParaRPr>
          </a:p>
          <a:p>
            <a:pPr lvl="1"/>
            <a:r>
              <a:rPr lang="fi-FI" dirty="0"/>
              <a:t>Silti osa roskapostista tulee läpi, roskapostitehtailijat oppivat myös väistelemään automaattisia suodatuksia.</a:t>
            </a:r>
            <a:endParaRPr lang="fi-FI" dirty="0">
              <a:ea typeface="Calibri"/>
              <a:cs typeface="Calibri"/>
            </a:endParaRPr>
          </a:p>
        </p:txBody>
      </p:sp>
    </p:spTree>
    <p:extLst>
      <p:ext uri="{BB962C8B-B14F-4D97-AF65-F5344CB8AC3E}">
        <p14:creationId xmlns:p14="http://schemas.microsoft.com/office/powerpoint/2010/main" val="2357749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4A96B-7551-DC23-5130-9E2CA9F204CC}"/>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4D3E381C-0781-986E-6DFD-2768982D4BA5}"/>
              </a:ext>
            </a:extLst>
          </p:cNvPr>
          <p:cNvSpPr>
            <a:spLocks noGrp="1"/>
          </p:cNvSpPr>
          <p:nvPr>
            <p:ph type="title"/>
          </p:nvPr>
        </p:nvSpPr>
        <p:spPr>
          <a:xfrm>
            <a:off x="668743" y="557644"/>
            <a:ext cx="10511286" cy="818927"/>
          </a:xfrm>
        </p:spPr>
        <p:txBody>
          <a:bodyPr>
            <a:normAutofit fontScale="90000"/>
          </a:bodyPr>
          <a:lstStyle/>
          <a:p>
            <a:r>
              <a:rPr lang="fi-FI" dirty="0"/>
              <a:t>Esimerkkejä</a:t>
            </a:r>
          </a:p>
        </p:txBody>
      </p:sp>
      <p:sp>
        <p:nvSpPr>
          <p:cNvPr id="9" name="Date Placeholder 2">
            <a:extLst>
              <a:ext uri="{FF2B5EF4-FFF2-40B4-BE49-F238E27FC236}">
                <a16:creationId xmlns:a16="http://schemas.microsoft.com/office/drawing/2014/main" id="{AF7C2E2B-E6BF-95F2-5D39-292875236790}"/>
              </a:ext>
            </a:extLst>
          </p:cNvPr>
          <p:cNvSpPr>
            <a:spLocks noGrp="1"/>
          </p:cNvSpPr>
          <p:nvPr>
            <p:ph type="dt" sz="half" idx="10"/>
          </p:nvPr>
        </p:nvSpPr>
        <p:spPr>
          <a:xfrm>
            <a:off x="766101" y="5926762"/>
            <a:ext cx="1453952" cy="404664"/>
          </a:xfrm>
        </p:spPr>
        <p:txBody>
          <a:bodyPr/>
          <a:lstStyle/>
          <a:p>
            <a:endParaRPr lang="fi-FI"/>
          </a:p>
        </p:txBody>
      </p:sp>
      <p:sp>
        <p:nvSpPr>
          <p:cNvPr id="11" name="Footer Placeholder 3">
            <a:extLst>
              <a:ext uri="{FF2B5EF4-FFF2-40B4-BE49-F238E27FC236}">
                <a16:creationId xmlns:a16="http://schemas.microsoft.com/office/drawing/2014/main" id="{09A3DAEC-3BE0-49C2-65BA-EC8784A728F2}"/>
              </a:ext>
            </a:extLst>
          </p:cNvPr>
          <p:cNvSpPr>
            <a:spLocks noGrp="1"/>
          </p:cNvSpPr>
          <p:nvPr>
            <p:ph type="ftr" sz="quarter" idx="11"/>
          </p:nvPr>
        </p:nvSpPr>
        <p:spPr>
          <a:xfrm>
            <a:off x="2292061" y="5926762"/>
            <a:ext cx="5570240" cy="404664"/>
          </a:xfrm>
        </p:spPr>
        <p:txBody>
          <a:bodyPr/>
          <a:lstStyle/>
          <a:p>
            <a:endParaRPr lang="fi-FI"/>
          </a:p>
        </p:txBody>
      </p:sp>
      <p:sp>
        <p:nvSpPr>
          <p:cNvPr id="13" name="Subtitle 4">
            <a:extLst>
              <a:ext uri="{FF2B5EF4-FFF2-40B4-BE49-F238E27FC236}">
                <a16:creationId xmlns:a16="http://schemas.microsoft.com/office/drawing/2014/main" id="{5E49DBAB-B3B9-CBC8-4563-F09656847132}"/>
              </a:ext>
            </a:extLst>
          </p:cNvPr>
          <p:cNvSpPr>
            <a:spLocks noGrp="1"/>
          </p:cNvSpPr>
          <p:nvPr>
            <p:ph type="subTitle" idx="1"/>
          </p:nvPr>
        </p:nvSpPr>
        <p:spPr>
          <a:xfrm>
            <a:off x="668743" y="1389550"/>
            <a:ext cx="10511286" cy="648072"/>
          </a:xfrm>
        </p:spPr>
        <p:txBody>
          <a:bodyPr>
            <a:normAutofit/>
          </a:bodyPr>
          <a:lstStyle/>
          <a:p>
            <a:r>
              <a:rPr lang="en-US" dirty="0" err="1"/>
              <a:t>Kampuksen</a:t>
            </a:r>
            <a:r>
              <a:rPr lang="en-US" dirty="0"/>
              <a:t> ICT </a:t>
            </a:r>
            <a:r>
              <a:rPr lang="en-US" dirty="0" err="1"/>
              <a:t>laboratorio</a:t>
            </a:r>
            <a:r>
              <a:rPr lang="en-US" dirty="0"/>
              <a:t> </a:t>
            </a:r>
            <a:r>
              <a:rPr lang="en-US" dirty="0" err="1"/>
              <a:t>verkon</a:t>
            </a:r>
            <a:r>
              <a:rPr lang="en-US" dirty="0"/>
              <a:t> </a:t>
            </a:r>
            <a:r>
              <a:rPr lang="en-US" dirty="0" err="1"/>
              <a:t>tapahtumia</a:t>
            </a:r>
            <a:r>
              <a:rPr lang="en-US" dirty="0"/>
              <a:t> 24h </a:t>
            </a:r>
            <a:r>
              <a:rPr lang="en-US" dirty="0" err="1"/>
              <a:t>ajalta</a:t>
            </a:r>
            <a:endParaRPr lang="en-US" dirty="0"/>
          </a:p>
        </p:txBody>
      </p:sp>
      <p:sp>
        <p:nvSpPr>
          <p:cNvPr id="4" name="Tekstin paikkamerkki 3">
            <a:extLst>
              <a:ext uri="{FF2B5EF4-FFF2-40B4-BE49-F238E27FC236}">
                <a16:creationId xmlns:a16="http://schemas.microsoft.com/office/drawing/2014/main" id="{DAB19939-4DAA-0C44-39F9-2E12E0815E7B}"/>
              </a:ext>
            </a:extLst>
          </p:cNvPr>
          <p:cNvSpPr>
            <a:spLocks noGrp="1"/>
          </p:cNvSpPr>
          <p:nvPr>
            <p:ph type="body" idx="12"/>
          </p:nvPr>
        </p:nvSpPr>
        <p:spPr>
          <a:xfrm>
            <a:off x="7862300" y="2161844"/>
            <a:ext cx="3421051" cy="3256497"/>
          </a:xfrm>
        </p:spPr>
        <p:txBody>
          <a:bodyPr anchor="t">
            <a:normAutofit lnSpcReduction="10000"/>
          </a:bodyPr>
          <a:lstStyle/>
          <a:p>
            <a:r>
              <a:rPr lang="fi-FI" dirty="0"/>
              <a:t>Tämä sisältää kaiken tietoliikenteen, eli myös tavallisen tietoliikenteen.</a:t>
            </a:r>
          </a:p>
          <a:p>
            <a:r>
              <a:rPr lang="fi-FI" dirty="0"/>
              <a:t>Pystyakselilla näemme liikenteen määrän tavuina</a:t>
            </a:r>
          </a:p>
          <a:p>
            <a:r>
              <a:rPr lang="fi-FI" dirty="0"/>
              <a:t>Vaaka-akselilla näemme kellonajat tunneittain</a:t>
            </a:r>
          </a:p>
          <a:p>
            <a:r>
              <a:rPr lang="fi-FI" dirty="0"/>
              <a:t>(Kaavion palkkien selitteillä ei ole tässä suurta merkitystä) </a:t>
            </a:r>
          </a:p>
        </p:txBody>
      </p:sp>
      <p:pic>
        <p:nvPicPr>
          <p:cNvPr id="6" name="Picture 5" descr="A graph of different colored bars&#10;&#10;AI-generated content may be incorrect.">
            <a:extLst>
              <a:ext uri="{FF2B5EF4-FFF2-40B4-BE49-F238E27FC236}">
                <a16:creationId xmlns:a16="http://schemas.microsoft.com/office/drawing/2014/main" id="{F749472D-049F-3F0C-0562-0CBD0E308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076" y="2161844"/>
            <a:ext cx="7035852" cy="4285473"/>
          </a:xfrm>
          <a:prstGeom prst="rect">
            <a:avLst/>
          </a:prstGeom>
        </p:spPr>
      </p:pic>
    </p:spTree>
    <p:extLst>
      <p:ext uri="{BB962C8B-B14F-4D97-AF65-F5344CB8AC3E}">
        <p14:creationId xmlns:p14="http://schemas.microsoft.com/office/powerpoint/2010/main" val="950170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E3EA0-168D-48A9-5A59-6EE50230EE0D}"/>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043074BE-21DE-CC28-E2DA-3C25F9AC3F25}"/>
              </a:ext>
            </a:extLst>
          </p:cNvPr>
          <p:cNvSpPr>
            <a:spLocks noGrp="1"/>
          </p:cNvSpPr>
          <p:nvPr>
            <p:ph type="title"/>
          </p:nvPr>
        </p:nvSpPr>
        <p:spPr>
          <a:xfrm>
            <a:off x="772065" y="906356"/>
            <a:ext cx="10511286" cy="818927"/>
          </a:xfrm>
        </p:spPr>
        <p:txBody>
          <a:bodyPr>
            <a:normAutofit fontScale="90000"/>
          </a:bodyPr>
          <a:lstStyle/>
          <a:p>
            <a:r>
              <a:rPr lang="fi-FI" dirty="0"/>
              <a:t>Esimerkkejä</a:t>
            </a:r>
          </a:p>
        </p:txBody>
      </p:sp>
      <p:sp>
        <p:nvSpPr>
          <p:cNvPr id="9" name="Date Placeholder 2">
            <a:extLst>
              <a:ext uri="{FF2B5EF4-FFF2-40B4-BE49-F238E27FC236}">
                <a16:creationId xmlns:a16="http://schemas.microsoft.com/office/drawing/2014/main" id="{9F75181E-ACC5-734F-A74A-719E603AF912}"/>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2AC87508-1DDD-0B22-7DDD-6EC53A53F0B8}"/>
              </a:ext>
            </a:extLst>
          </p:cNvPr>
          <p:cNvSpPr>
            <a:spLocks noGrp="1"/>
          </p:cNvSpPr>
          <p:nvPr>
            <p:ph type="subTitle" idx="1"/>
          </p:nvPr>
        </p:nvSpPr>
        <p:spPr>
          <a:xfrm>
            <a:off x="772065" y="1738262"/>
            <a:ext cx="10511286" cy="648072"/>
          </a:xfrm>
        </p:spPr>
        <p:txBody>
          <a:bodyPr>
            <a:normAutofit fontScale="85000" lnSpcReduction="10000"/>
          </a:bodyPr>
          <a:lstStyle/>
          <a:p>
            <a:r>
              <a:rPr lang="en-US" dirty="0" err="1"/>
              <a:t>Kampuksen</a:t>
            </a:r>
            <a:r>
              <a:rPr lang="en-US" dirty="0"/>
              <a:t> ICT </a:t>
            </a:r>
            <a:r>
              <a:rPr lang="en-US" dirty="0" err="1"/>
              <a:t>laboratorio</a:t>
            </a:r>
            <a:r>
              <a:rPr lang="en-US" dirty="0"/>
              <a:t> </a:t>
            </a:r>
            <a:r>
              <a:rPr lang="en-US" dirty="0" err="1"/>
              <a:t>verkkoon</a:t>
            </a:r>
            <a:r>
              <a:rPr lang="en-US" dirty="0"/>
              <a:t> </a:t>
            </a:r>
            <a:r>
              <a:rPr lang="en-US" dirty="0" err="1"/>
              <a:t>kohdistuneita</a:t>
            </a:r>
            <a:r>
              <a:rPr lang="en-US" dirty="0"/>
              <a:t> </a:t>
            </a:r>
            <a:r>
              <a:rPr lang="en-US" u="sng" dirty="0" err="1"/>
              <a:t>hyökkäyksiä</a:t>
            </a:r>
            <a:r>
              <a:rPr lang="en-US" dirty="0"/>
              <a:t> 24h </a:t>
            </a:r>
            <a:r>
              <a:rPr lang="en-US" dirty="0" err="1"/>
              <a:t>ajalta</a:t>
            </a:r>
            <a:endParaRPr lang="en-US" dirty="0"/>
          </a:p>
        </p:txBody>
      </p:sp>
      <p:sp>
        <p:nvSpPr>
          <p:cNvPr id="4" name="Tekstin paikkamerkki 3">
            <a:extLst>
              <a:ext uri="{FF2B5EF4-FFF2-40B4-BE49-F238E27FC236}">
                <a16:creationId xmlns:a16="http://schemas.microsoft.com/office/drawing/2014/main" id="{E1C9AC7E-76A0-2B6D-B03B-1D0164BB312F}"/>
              </a:ext>
            </a:extLst>
          </p:cNvPr>
          <p:cNvSpPr>
            <a:spLocks noGrp="1"/>
          </p:cNvSpPr>
          <p:nvPr>
            <p:ph type="body" idx="12"/>
          </p:nvPr>
        </p:nvSpPr>
        <p:spPr>
          <a:xfrm>
            <a:off x="768550" y="2615213"/>
            <a:ext cx="10514802" cy="2803128"/>
          </a:xfrm>
        </p:spPr>
        <p:txBody>
          <a:bodyPr anchor="t">
            <a:normAutofit/>
          </a:bodyPr>
          <a:lstStyle/>
          <a:p>
            <a:r>
              <a:rPr lang="fi-FI" dirty="0"/>
              <a:t>Mistä haaviin jääneet paketit ovat saapuneet?</a:t>
            </a:r>
          </a:p>
        </p:txBody>
      </p:sp>
      <p:pic>
        <p:nvPicPr>
          <p:cNvPr id="5" name="Picture 4" descr="A map of the world with many points&#10;&#10;AI-generated content may be incorrect.">
            <a:extLst>
              <a:ext uri="{FF2B5EF4-FFF2-40B4-BE49-F238E27FC236}">
                <a16:creationId xmlns:a16="http://schemas.microsoft.com/office/drawing/2014/main" id="{582DEEA3-CD1F-60B5-F4B9-AB3C8EE47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220" y="2974464"/>
            <a:ext cx="8588045" cy="3350860"/>
          </a:xfrm>
          <a:prstGeom prst="rect">
            <a:avLst/>
          </a:prstGeom>
        </p:spPr>
      </p:pic>
    </p:spTree>
    <p:extLst>
      <p:ext uri="{BB962C8B-B14F-4D97-AF65-F5344CB8AC3E}">
        <p14:creationId xmlns:p14="http://schemas.microsoft.com/office/powerpoint/2010/main" val="1728524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BB0A1-1FD4-09B8-F4E1-D1FC6786DB86}"/>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1BDD6B52-C099-4693-B131-357F5B2F4CA4}"/>
              </a:ext>
            </a:extLst>
          </p:cNvPr>
          <p:cNvSpPr>
            <a:spLocks noGrp="1"/>
          </p:cNvSpPr>
          <p:nvPr>
            <p:ph type="title"/>
          </p:nvPr>
        </p:nvSpPr>
        <p:spPr>
          <a:xfrm>
            <a:off x="772065" y="906356"/>
            <a:ext cx="10511286" cy="818927"/>
          </a:xfrm>
        </p:spPr>
        <p:txBody>
          <a:bodyPr>
            <a:normAutofit fontScale="90000"/>
          </a:bodyPr>
          <a:lstStyle/>
          <a:p>
            <a:r>
              <a:rPr lang="fi-FI" dirty="0"/>
              <a:t>Havaitut saapuvat uhat</a:t>
            </a:r>
          </a:p>
        </p:txBody>
      </p:sp>
      <p:sp>
        <p:nvSpPr>
          <p:cNvPr id="9" name="Date Placeholder 2">
            <a:extLst>
              <a:ext uri="{FF2B5EF4-FFF2-40B4-BE49-F238E27FC236}">
                <a16:creationId xmlns:a16="http://schemas.microsoft.com/office/drawing/2014/main" id="{F848689E-DA01-B62A-CE0F-F8A3203B304A}"/>
              </a:ext>
            </a:extLst>
          </p:cNvPr>
          <p:cNvSpPr>
            <a:spLocks noGrp="1"/>
          </p:cNvSpPr>
          <p:nvPr>
            <p:ph type="dt" sz="half" idx="10"/>
          </p:nvPr>
        </p:nvSpPr>
        <p:spPr>
          <a:xfrm>
            <a:off x="766101" y="5926762"/>
            <a:ext cx="1453952" cy="404664"/>
          </a:xfrm>
        </p:spPr>
        <p:txBody>
          <a:bodyPr/>
          <a:lstStyle/>
          <a:p>
            <a:endParaRPr lang="fi-FI"/>
          </a:p>
        </p:txBody>
      </p:sp>
      <p:pic>
        <p:nvPicPr>
          <p:cNvPr id="5" name="Picture 4" descr="A graph of a number of people&#10;&#10;AI-generated content may be incorrect.">
            <a:extLst>
              <a:ext uri="{FF2B5EF4-FFF2-40B4-BE49-F238E27FC236}">
                <a16:creationId xmlns:a16="http://schemas.microsoft.com/office/drawing/2014/main" id="{4839B10A-DF8F-7A9B-4BF6-670631D90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239" y="1647433"/>
            <a:ext cx="7906768" cy="4815941"/>
          </a:xfrm>
          <a:prstGeom prst="rect">
            <a:avLst/>
          </a:prstGeom>
          <a:ln>
            <a:solidFill>
              <a:srgbClr val="4472C4"/>
            </a:solidFill>
          </a:ln>
        </p:spPr>
      </p:pic>
      <p:sp>
        <p:nvSpPr>
          <p:cNvPr id="2" name="TextBox 1">
            <a:extLst>
              <a:ext uri="{FF2B5EF4-FFF2-40B4-BE49-F238E27FC236}">
                <a16:creationId xmlns:a16="http://schemas.microsoft.com/office/drawing/2014/main" id="{0750E912-C6EE-0AC4-6280-1180650530A6}"/>
              </a:ext>
            </a:extLst>
          </p:cNvPr>
          <p:cNvSpPr txBox="1"/>
          <p:nvPr/>
        </p:nvSpPr>
        <p:spPr>
          <a:xfrm>
            <a:off x="8502869" y="1647433"/>
            <a:ext cx="3290892" cy="3231654"/>
          </a:xfrm>
          <a:prstGeom prst="rect">
            <a:avLst/>
          </a:prstGeom>
          <a:noFill/>
        </p:spPr>
        <p:txBody>
          <a:bodyPr wrap="square" rtlCol="0">
            <a:spAutoFit/>
          </a:bodyPr>
          <a:lstStyle/>
          <a:p>
            <a:pPr marL="285750" indent="-285750">
              <a:buFont typeface="Arial" panose="020B0604020202020204" pitchFamily="34" charset="0"/>
              <a:buChar char="•"/>
            </a:pPr>
            <a:r>
              <a:rPr lang="en-GB" sz="2200" dirty="0" err="1"/>
              <a:t>Pystyakselilla</a:t>
            </a:r>
            <a:r>
              <a:rPr lang="en-GB" sz="2200" dirty="0"/>
              <a:t> </a:t>
            </a:r>
            <a:r>
              <a:rPr lang="en-GB" sz="2200" dirty="0" err="1"/>
              <a:t>näemme</a:t>
            </a:r>
            <a:r>
              <a:rPr lang="en-GB" sz="2200" dirty="0"/>
              <a:t> </a:t>
            </a:r>
            <a:r>
              <a:rPr lang="en-GB" sz="2200" dirty="0" err="1"/>
              <a:t>havaittujen</a:t>
            </a:r>
            <a:r>
              <a:rPr lang="en-GB" sz="2200" dirty="0"/>
              <a:t> </a:t>
            </a:r>
            <a:r>
              <a:rPr lang="en-GB" sz="2200" dirty="0" err="1"/>
              <a:t>saapuvien</a:t>
            </a:r>
            <a:r>
              <a:rPr lang="en-GB" sz="2200" dirty="0"/>
              <a:t> </a:t>
            </a:r>
            <a:r>
              <a:rPr lang="en-GB" sz="2200" dirty="0" err="1"/>
              <a:t>uhkien</a:t>
            </a:r>
            <a:r>
              <a:rPr lang="en-GB" sz="2200" dirty="0"/>
              <a:t> </a:t>
            </a:r>
            <a:r>
              <a:rPr lang="en-GB" sz="2200" dirty="0" err="1"/>
              <a:t>määrän</a:t>
            </a:r>
            <a:endParaRPr lang="en-GB" sz="2200" dirty="0"/>
          </a:p>
          <a:p>
            <a:pPr marL="285750" indent="-285750">
              <a:buFont typeface="Arial" panose="020B0604020202020204" pitchFamily="34" charset="0"/>
              <a:buChar char="•"/>
            </a:pPr>
            <a:r>
              <a:rPr lang="en-GB" sz="2200" dirty="0" err="1"/>
              <a:t>Vaaka-akselilla</a:t>
            </a:r>
            <a:r>
              <a:rPr lang="en-GB" sz="2200" dirty="0"/>
              <a:t> </a:t>
            </a:r>
            <a:r>
              <a:rPr lang="en-GB" sz="2200" dirty="0" err="1"/>
              <a:t>näemme</a:t>
            </a:r>
            <a:r>
              <a:rPr lang="en-GB" sz="2200" dirty="0"/>
              <a:t> </a:t>
            </a:r>
            <a:r>
              <a:rPr lang="en-GB" sz="2200" dirty="0" err="1"/>
              <a:t>tilanteen</a:t>
            </a:r>
            <a:r>
              <a:rPr lang="en-GB" sz="2200" dirty="0"/>
              <a:t> </a:t>
            </a:r>
            <a:r>
              <a:rPr lang="en-GB" sz="2200" dirty="0" err="1"/>
              <a:t>tunneittain</a:t>
            </a:r>
            <a:endParaRPr lang="en-GB" sz="2200" dirty="0"/>
          </a:p>
          <a:p>
            <a:pPr marL="285750" indent="-285750">
              <a:buFont typeface="Arial" panose="020B0604020202020204" pitchFamily="34" charset="0"/>
              <a:buChar char="•"/>
            </a:pPr>
            <a:r>
              <a:rPr lang="fi-FI" sz="2400" dirty="0"/>
              <a:t>(Kaavion palkkien selitteillä ei ole tässä suurta merkitystä) </a:t>
            </a:r>
            <a:endParaRPr lang="en-GB" sz="2200" dirty="0"/>
          </a:p>
          <a:p>
            <a:endParaRPr lang="en-FI" sz="2200" dirty="0"/>
          </a:p>
        </p:txBody>
      </p:sp>
    </p:spTree>
    <p:extLst>
      <p:ext uri="{BB962C8B-B14F-4D97-AF65-F5344CB8AC3E}">
        <p14:creationId xmlns:p14="http://schemas.microsoft.com/office/powerpoint/2010/main" val="154963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5F304-3965-258E-ED22-24A53789BB67}"/>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E559EDF0-4AF9-D72E-529F-53EF2B6D4CE8}"/>
              </a:ext>
            </a:extLst>
          </p:cNvPr>
          <p:cNvSpPr>
            <a:spLocks noGrp="1"/>
          </p:cNvSpPr>
          <p:nvPr>
            <p:ph type="title"/>
          </p:nvPr>
        </p:nvSpPr>
        <p:spPr>
          <a:xfrm>
            <a:off x="772065" y="906356"/>
            <a:ext cx="10511286" cy="818927"/>
          </a:xfrm>
        </p:spPr>
        <p:txBody>
          <a:bodyPr>
            <a:noAutofit/>
          </a:bodyPr>
          <a:lstStyle/>
          <a:p>
            <a:r>
              <a:rPr lang="fi-FI" sz="4000" dirty="0"/>
              <a:t>Havaitut saapuvat haavoittuvuushyökkäykset</a:t>
            </a:r>
          </a:p>
        </p:txBody>
      </p:sp>
      <p:sp>
        <p:nvSpPr>
          <p:cNvPr id="9" name="Date Placeholder 2">
            <a:extLst>
              <a:ext uri="{FF2B5EF4-FFF2-40B4-BE49-F238E27FC236}">
                <a16:creationId xmlns:a16="http://schemas.microsoft.com/office/drawing/2014/main" id="{E544A728-4997-63E5-0506-040DDF440116}"/>
              </a:ext>
            </a:extLst>
          </p:cNvPr>
          <p:cNvSpPr>
            <a:spLocks noGrp="1"/>
          </p:cNvSpPr>
          <p:nvPr>
            <p:ph type="dt" sz="half" idx="10"/>
          </p:nvPr>
        </p:nvSpPr>
        <p:spPr>
          <a:xfrm>
            <a:off x="766101" y="5926762"/>
            <a:ext cx="1453952" cy="404664"/>
          </a:xfrm>
        </p:spPr>
        <p:txBody>
          <a:bodyPr/>
          <a:lstStyle/>
          <a:p>
            <a:endParaRPr lang="fi-FI"/>
          </a:p>
        </p:txBody>
      </p:sp>
      <p:pic>
        <p:nvPicPr>
          <p:cNvPr id="6" name="Picture 5" descr="A graph of a number of data&#10;&#10;AI-generated content may be incorrect.">
            <a:extLst>
              <a:ext uri="{FF2B5EF4-FFF2-40B4-BE49-F238E27FC236}">
                <a16:creationId xmlns:a16="http://schemas.microsoft.com/office/drawing/2014/main" id="{FB6DAE71-656C-69C8-FB9D-20EC192C6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081" y="1554017"/>
            <a:ext cx="8094135" cy="4930064"/>
          </a:xfrm>
          <a:prstGeom prst="rect">
            <a:avLst/>
          </a:prstGeom>
          <a:ln>
            <a:solidFill>
              <a:srgbClr val="4472C4"/>
            </a:solidFill>
          </a:ln>
        </p:spPr>
      </p:pic>
      <p:sp>
        <p:nvSpPr>
          <p:cNvPr id="2" name="TextBox 1">
            <a:extLst>
              <a:ext uri="{FF2B5EF4-FFF2-40B4-BE49-F238E27FC236}">
                <a16:creationId xmlns:a16="http://schemas.microsoft.com/office/drawing/2014/main" id="{34779F40-9AD5-06E4-3C1B-6E7A2FB0C016}"/>
              </a:ext>
            </a:extLst>
          </p:cNvPr>
          <p:cNvSpPr txBox="1"/>
          <p:nvPr/>
        </p:nvSpPr>
        <p:spPr>
          <a:xfrm>
            <a:off x="8376746" y="1554017"/>
            <a:ext cx="3435174" cy="5016758"/>
          </a:xfrm>
          <a:prstGeom prst="rect">
            <a:avLst/>
          </a:prstGeom>
          <a:noFill/>
        </p:spPr>
        <p:txBody>
          <a:bodyPr wrap="square" rtlCol="0">
            <a:spAutoFit/>
          </a:bodyPr>
          <a:lstStyle/>
          <a:p>
            <a:pPr marL="285750" indent="-285750">
              <a:buFont typeface="Arial" panose="020B0604020202020204" pitchFamily="34" charset="0"/>
              <a:buChar char="•"/>
            </a:pPr>
            <a:r>
              <a:rPr lang="en-GB" sz="2000" dirty="0" err="1"/>
              <a:t>Pystyakselilla</a:t>
            </a:r>
            <a:r>
              <a:rPr lang="en-GB" sz="2000" dirty="0"/>
              <a:t> </a:t>
            </a:r>
            <a:r>
              <a:rPr lang="en-GB" sz="2000" dirty="0" err="1"/>
              <a:t>näemme</a:t>
            </a:r>
            <a:r>
              <a:rPr lang="en-GB" sz="2000" dirty="0"/>
              <a:t> </a:t>
            </a:r>
            <a:r>
              <a:rPr lang="en-GB" sz="2000" dirty="0" err="1"/>
              <a:t>havaittujen</a:t>
            </a:r>
            <a:r>
              <a:rPr lang="en-GB" sz="2000" dirty="0"/>
              <a:t> </a:t>
            </a:r>
            <a:r>
              <a:rPr lang="en-GB" sz="2000" dirty="0" err="1"/>
              <a:t>saapuvien</a:t>
            </a:r>
            <a:r>
              <a:rPr lang="en-GB" sz="2000" dirty="0"/>
              <a:t> </a:t>
            </a:r>
            <a:r>
              <a:rPr lang="en-GB" sz="2000" dirty="0" err="1"/>
              <a:t>haavoittuvuus</a:t>
            </a:r>
            <a:r>
              <a:rPr lang="en-GB" sz="2000" dirty="0"/>
              <a:t> </a:t>
            </a:r>
            <a:r>
              <a:rPr lang="en-GB" sz="2000" dirty="0" err="1"/>
              <a:t>hyökkäyksien</a:t>
            </a:r>
            <a:r>
              <a:rPr lang="en-GB" sz="2000" dirty="0"/>
              <a:t> </a:t>
            </a:r>
            <a:r>
              <a:rPr lang="en-GB" sz="2000" dirty="0" err="1"/>
              <a:t>määrän</a:t>
            </a:r>
            <a:endParaRPr lang="en-GB" sz="2000" dirty="0"/>
          </a:p>
          <a:p>
            <a:pPr marL="285750" indent="-285750">
              <a:buFont typeface="Arial" panose="020B0604020202020204" pitchFamily="34" charset="0"/>
              <a:buChar char="•"/>
            </a:pPr>
            <a:r>
              <a:rPr lang="en-GB" sz="2000" dirty="0" err="1"/>
              <a:t>Haavoittuvuushyökkäyksellä</a:t>
            </a:r>
            <a:r>
              <a:rPr lang="en-GB" sz="2000" dirty="0"/>
              <a:t> </a:t>
            </a:r>
            <a:r>
              <a:rPr lang="en-GB" sz="2000" dirty="0" err="1"/>
              <a:t>tarkoitetaan</a:t>
            </a:r>
            <a:r>
              <a:rPr lang="en-GB" sz="2000" dirty="0"/>
              <a:t> </a:t>
            </a:r>
            <a:r>
              <a:rPr lang="en-GB" sz="2000" dirty="0" err="1"/>
              <a:t>tapausta</a:t>
            </a:r>
            <a:r>
              <a:rPr lang="en-GB" sz="2000" dirty="0"/>
              <a:t>, </a:t>
            </a:r>
            <a:r>
              <a:rPr lang="en-GB" sz="2000" dirty="0" err="1"/>
              <a:t>jossa</a:t>
            </a:r>
            <a:r>
              <a:rPr lang="en-GB" sz="2000" dirty="0"/>
              <a:t> on </a:t>
            </a:r>
            <a:r>
              <a:rPr lang="en-GB" sz="2000" dirty="0" err="1"/>
              <a:t>suoraan</a:t>
            </a:r>
            <a:r>
              <a:rPr lang="en-GB" sz="2000" dirty="0"/>
              <a:t> </a:t>
            </a:r>
            <a:r>
              <a:rPr lang="en-GB" sz="2000" dirty="0" err="1"/>
              <a:t>yritetty</a:t>
            </a:r>
            <a:r>
              <a:rPr lang="en-GB" sz="2000" dirty="0"/>
              <a:t> </a:t>
            </a:r>
            <a:r>
              <a:rPr lang="en-GB" sz="2000" dirty="0" err="1"/>
              <a:t>hyödyntää</a:t>
            </a:r>
            <a:r>
              <a:rPr lang="en-GB" sz="2000" dirty="0"/>
              <a:t> </a:t>
            </a:r>
            <a:r>
              <a:rPr lang="en-GB" sz="2000" dirty="0" err="1"/>
              <a:t>tunnettua</a:t>
            </a:r>
            <a:r>
              <a:rPr lang="en-GB" sz="2000" dirty="0"/>
              <a:t> </a:t>
            </a:r>
            <a:r>
              <a:rPr lang="en-GB" sz="2000" dirty="0" err="1"/>
              <a:t>haavoittuvuutta</a:t>
            </a:r>
            <a:endParaRPr lang="en-GB" sz="2000" dirty="0"/>
          </a:p>
          <a:p>
            <a:pPr marL="285750" indent="-285750">
              <a:buFont typeface="Arial" panose="020B0604020202020204" pitchFamily="34" charset="0"/>
              <a:buChar char="•"/>
            </a:pPr>
            <a:r>
              <a:rPr lang="en-GB" sz="2000" dirty="0" err="1"/>
              <a:t>Vaaka-akselilla</a:t>
            </a:r>
            <a:r>
              <a:rPr lang="en-GB" sz="2000" dirty="0"/>
              <a:t> </a:t>
            </a:r>
            <a:r>
              <a:rPr lang="en-GB" sz="2000" dirty="0" err="1"/>
              <a:t>näemme</a:t>
            </a:r>
            <a:r>
              <a:rPr lang="en-GB" sz="2000" dirty="0"/>
              <a:t> </a:t>
            </a:r>
            <a:r>
              <a:rPr lang="en-GB" sz="2000" dirty="0" err="1"/>
              <a:t>tilanteen</a:t>
            </a:r>
            <a:r>
              <a:rPr lang="en-GB" sz="2000" dirty="0"/>
              <a:t> </a:t>
            </a:r>
            <a:r>
              <a:rPr lang="en-GB" sz="2000" dirty="0" err="1"/>
              <a:t>tunneittain</a:t>
            </a:r>
            <a:endParaRPr lang="en-GB" sz="2000" dirty="0"/>
          </a:p>
          <a:p>
            <a:pPr marL="285750" indent="-285750">
              <a:buFont typeface="Arial" panose="020B0604020202020204" pitchFamily="34" charset="0"/>
              <a:buChar char="•"/>
            </a:pPr>
            <a:r>
              <a:rPr lang="fi-FI" sz="2000" dirty="0"/>
              <a:t>(Kaavion palkkien selitteillä ei ole tässä suurta merkitystä) </a:t>
            </a:r>
          </a:p>
          <a:p>
            <a:pPr marL="285750" indent="-285750">
              <a:buFont typeface="Arial" panose="020B0604020202020204" pitchFamily="34" charset="0"/>
              <a:buChar char="•"/>
            </a:pPr>
            <a:endParaRPr lang="en-GB" sz="2000" dirty="0"/>
          </a:p>
          <a:p>
            <a:endParaRPr lang="en-FI" sz="2000" dirty="0"/>
          </a:p>
        </p:txBody>
      </p:sp>
    </p:spTree>
    <p:extLst>
      <p:ext uri="{BB962C8B-B14F-4D97-AF65-F5344CB8AC3E}">
        <p14:creationId xmlns:p14="http://schemas.microsoft.com/office/powerpoint/2010/main" val="2476552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47ABA-31E1-43D6-ADDB-A6B09E8182E1}"/>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094D7B9E-23AF-C43C-D938-CA43AA902957}"/>
              </a:ext>
            </a:extLst>
          </p:cNvPr>
          <p:cNvSpPr>
            <a:spLocks noGrp="1"/>
          </p:cNvSpPr>
          <p:nvPr>
            <p:ph type="title"/>
          </p:nvPr>
        </p:nvSpPr>
        <p:spPr>
          <a:xfrm>
            <a:off x="772065" y="906356"/>
            <a:ext cx="10511286" cy="818927"/>
          </a:xfrm>
        </p:spPr>
        <p:txBody>
          <a:bodyPr>
            <a:noAutofit/>
          </a:bodyPr>
          <a:lstStyle/>
          <a:p>
            <a:r>
              <a:rPr lang="fi-FI" sz="4000" dirty="0"/>
              <a:t>Näkymättömät kyberturvallisuustoimenpiteet</a:t>
            </a:r>
          </a:p>
        </p:txBody>
      </p:sp>
      <p:sp>
        <p:nvSpPr>
          <p:cNvPr id="9" name="Date Placeholder 2">
            <a:extLst>
              <a:ext uri="{FF2B5EF4-FFF2-40B4-BE49-F238E27FC236}">
                <a16:creationId xmlns:a16="http://schemas.microsoft.com/office/drawing/2014/main" id="{D2072CBD-DEC5-3018-AB29-7424539F0A8A}"/>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8ABFCEA6-B186-E272-12AB-688211388DAC}"/>
              </a:ext>
            </a:extLst>
          </p:cNvPr>
          <p:cNvSpPr>
            <a:spLocks noGrp="1"/>
          </p:cNvSpPr>
          <p:nvPr>
            <p:ph type="subTitle" idx="1"/>
          </p:nvPr>
        </p:nvSpPr>
        <p:spPr>
          <a:xfrm>
            <a:off x="772065" y="1738262"/>
            <a:ext cx="10511286" cy="648072"/>
          </a:xfrm>
        </p:spPr>
        <p:txBody>
          <a:bodyPr/>
          <a:lstStyle/>
          <a:p>
            <a:r>
              <a:rPr lang="en-US" dirty="0" err="1"/>
              <a:t>Suojauksista</a:t>
            </a:r>
            <a:endParaRPr lang="en-US" dirty="0"/>
          </a:p>
        </p:txBody>
      </p:sp>
      <p:sp>
        <p:nvSpPr>
          <p:cNvPr id="4" name="Tekstin paikkamerkki 3">
            <a:extLst>
              <a:ext uri="{FF2B5EF4-FFF2-40B4-BE49-F238E27FC236}">
                <a16:creationId xmlns:a16="http://schemas.microsoft.com/office/drawing/2014/main" id="{A27A9D79-F10C-E2E8-A76A-5A4EC0ACD99F}"/>
              </a:ext>
            </a:extLst>
          </p:cNvPr>
          <p:cNvSpPr>
            <a:spLocks noGrp="1"/>
          </p:cNvSpPr>
          <p:nvPr>
            <p:ph type="body" idx="12"/>
          </p:nvPr>
        </p:nvSpPr>
        <p:spPr>
          <a:xfrm>
            <a:off x="768550" y="2615213"/>
            <a:ext cx="10514802" cy="2803128"/>
          </a:xfrm>
        </p:spPr>
        <p:txBody>
          <a:bodyPr anchor="t">
            <a:normAutofit/>
          </a:bodyPr>
          <a:lstStyle/>
          <a:p>
            <a:r>
              <a:rPr lang="fi-FI" b="1" dirty="0"/>
              <a:t>Automaattiset ohjelmistopäivitykset</a:t>
            </a:r>
            <a:r>
              <a:rPr lang="fi-FI" dirty="0"/>
              <a:t>: Ohjelmistojen haavoittuvuudet korjataan automaattisesti päivitysten avulla</a:t>
            </a:r>
          </a:p>
          <a:p>
            <a:r>
              <a:rPr lang="fi-FI" dirty="0"/>
              <a:t>Pakettien suodattaminen on tärkeä tekniikka, joka valvoo verkon liikennettä ja estää luvattoman pääsyn:</a:t>
            </a:r>
          </a:p>
          <a:p>
            <a:pPr lvl="1"/>
            <a:r>
              <a:rPr lang="fi-FI" b="1" dirty="0"/>
              <a:t>Pakettien tarkistus</a:t>
            </a:r>
            <a:r>
              <a:rPr lang="fi-FI" dirty="0"/>
              <a:t>: Suodattimet tarkistavat lähtevät ja saapuvat paketit</a:t>
            </a:r>
          </a:p>
          <a:p>
            <a:pPr lvl="1"/>
            <a:r>
              <a:rPr lang="fi-FI" b="1" dirty="0"/>
              <a:t>Palomuurit</a:t>
            </a:r>
            <a:r>
              <a:rPr lang="fi-FI" dirty="0"/>
              <a:t>: Palomuurit käyttävät pakettisuodattimia estääkseen haitallisen liikenteen pääsyn verkkoon</a:t>
            </a:r>
          </a:p>
        </p:txBody>
      </p:sp>
    </p:spTree>
    <p:extLst>
      <p:ext uri="{BB962C8B-B14F-4D97-AF65-F5344CB8AC3E}">
        <p14:creationId xmlns:p14="http://schemas.microsoft.com/office/powerpoint/2010/main" val="2806146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13DBB-7D91-17EB-CAC7-09005DCCA1E2}"/>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CE28917A-5FF7-C13C-A48F-D079C3FB79A0}"/>
              </a:ext>
            </a:extLst>
          </p:cNvPr>
          <p:cNvSpPr>
            <a:spLocks noGrp="1"/>
          </p:cNvSpPr>
          <p:nvPr>
            <p:ph type="title"/>
          </p:nvPr>
        </p:nvSpPr>
        <p:spPr>
          <a:xfrm>
            <a:off x="877149" y="1097081"/>
            <a:ext cx="7060220" cy="1325563"/>
          </a:xfrm>
        </p:spPr>
        <p:txBody>
          <a:bodyPr/>
          <a:lstStyle/>
          <a:p>
            <a:r>
              <a:rPr lang="en-US" sz="4400" dirty="0" err="1"/>
              <a:t>Terveys</a:t>
            </a:r>
            <a:r>
              <a:rPr lang="en-US" sz="4400" dirty="0"/>
              <a:t>- ja </a:t>
            </a:r>
            <a:r>
              <a:rPr lang="en-US" sz="4400" dirty="0" err="1"/>
              <a:t>hyvinvointialojen</a:t>
            </a:r>
            <a:r>
              <a:rPr lang="en-US" sz="4400" dirty="0"/>
              <a:t> </a:t>
            </a:r>
            <a:r>
              <a:rPr lang="en-US" sz="4400" dirty="0" err="1"/>
              <a:t>opintokokonaisuus</a:t>
            </a:r>
            <a:endParaRPr lang="en-US" sz="4400" dirty="0"/>
          </a:p>
        </p:txBody>
      </p:sp>
      <p:sp>
        <p:nvSpPr>
          <p:cNvPr id="13" name="Subtitle 2">
            <a:extLst>
              <a:ext uri="{FF2B5EF4-FFF2-40B4-BE49-F238E27FC236}">
                <a16:creationId xmlns:a16="http://schemas.microsoft.com/office/drawing/2014/main" id="{94B339C5-3AAE-9044-ACD2-83249F65D312}"/>
              </a:ext>
            </a:extLst>
          </p:cNvPr>
          <p:cNvSpPr>
            <a:spLocks noGrp="1"/>
          </p:cNvSpPr>
          <p:nvPr>
            <p:ph type="subTitle" idx="1"/>
          </p:nvPr>
        </p:nvSpPr>
        <p:spPr>
          <a:xfrm>
            <a:off x="877149" y="2921553"/>
            <a:ext cx="5841152" cy="648072"/>
          </a:xfrm>
        </p:spPr>
        <p:txBody>
          <a:bodyPr>
            <a:normAutofit fontScale="85000" lnSpcReduction="20000"/>
          </a:bodyPr>
          <a:lstStyle/>
          <a:p>
            <a:r>
              <a:rPr lang="en-US" dirty="0"/>
              <a:t>07C – </a:t>
            </a:r>
            <a:r>
              <a:rPr lang="en-US" dirty="0" err="1"/>
              <a:t>Tietoturvavalvomo</a:t>
            </a:r>
            <a:r>
              <a:rPr lang="en-US" dirty="0"/>
              <a:t> </a:t>
            </a:r>
            <a:br>
              <a:rPr lang="en-US" dirty="0"/>
            </a:br>
            <a:r>
              <a:rPr lang="en-US" dirty="0"/>
              <a:t>Security Operations Center (SOC)</a:t>
            </a:r>
          </a:p>
        </p:txBody>
      </p:sp>
      <p:sp>
        <p:nvSpPr>
          <p:cNvPr id="15" name="Text Placeholder 3">
            <a:extLst>
              <a:ext uri="{FF2B5EF4-FFF2-40B4-BE49-F238E27FC236}">
                <a16:creationId xmlns:a16="http://schemas.microsoft.com/office/drawing/2014/main" id="{FD331659-664E-ACCE-02ED-6683B904B2F5}"/>
              </a:ext>
            </a:extLst>
          </p:cNvPr>
          <p:cNvSpPr>
            <a:spLocks noGrp="1"/>
          </p:cNvSpPr>
          <p:nvPr>
            <p:ph type="body" idx="10"/>
          </p:nvPr>
        </p:nvSpPr>
        <p:spPr>
          <a:xfrm>
            <a:off x="877149" y="3705783"/>
            <a:ext cx="5840412" cy="1781175"/>
          </a:xfrm>
        </p:spPr>
        <p:txBody>
          <a:bodyPr/>
          <a:lstStyle/>
          <a:p>
            <a:r>
              <a:rPr lang="en-US" dirty="0"/>
              <a:t>© 2025 Ovaska Joonatan – Creative Commons 4.0 (CC BY-SA)</a:t>
            </a:r>
            <a:endParaRPr lang="en-FI" dirty="0"/>
          </a:p>
        </p:txBody>
      </p:sp>
    </p:spTree>
    <p:extLst>
      <p:ext uri="{BB962C8B-B14F-4D97-AF65-F5344CB8AC3E}">
        <p14:creationId xmlns:p14="http://schemas.microsoft.com/office/powerpoint/2010/main" val="2478402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E4832-EC5D-8840-0FC0-E93DBAFE991A}"/>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A1FE513A-60CC-88BB-8834-85016141C1A0}"/>
              </a:ext>
            </a:extLst>
          </p:cNvPr>
          <p:cNvSpPr>
            <a:spLocks noGrp="1"/>
          </p:cNvSpPr>
          <p:nvPr>
            <p:ph type="title"/>
          </p:nvPr>
        </p:nvSpPr>
        <p:spPr>
          <a:xfrm>
            <a:off x="772065" y="906356"/>
            <a:ext cx="10511286" cy="818927"/>
          </a:xfrm>
        </p:spPr>
        <p:txBody>
          <a:bodyPr/>
          <a:lstStyle/>
          <a:p>
            <a:r>
              <a:rPr lang="en-US" dirty="0" err="1"/>
              <a:t>Tietoturvavalvomo</a:t>
            </a:r>
            <a:endParaRPr lang="en-US" dirty="0"/>
          </a:p>
        </p:txBody>
      </p:sp>
      <p:sp>
        <p:nvSpPr>
          <p:cNvPr id="16" name="Date Placeholder 2">
            <a:extLst>
              <a:ext uri="{FF2B5EF4-FFF2-40B4-BE49-F238E27FC236}">
                <a16:creationId xmlns:a16="http://schemas.microsoft.com/office/drawing/2014/main" id="{803FCBC3-BF79-802B-9126-10224A0B1B72}"/>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01853BC8-737C-E8DF-64C7-F630B804A76F}"/>
              </a:ext>
            </a:extLst>
          </p:cNvPr>
          <p:cNvSpPr>
            <a:spLocks noGrp="1"/>
          </p:cNvSpPr>
          <p:nvPr>
            <p:ph type="subTitle" idx="1"/>
          </p:nvPr>
        </p:nvSpPr>
        <p:spPr>
          <a:xfrm>
            <a:off x="772065" y="1738262"/>
            <a:ext cx="10511286" cy="648072"/>
          </a:xfrm>
        </p:spPr>
        <p:txBody>
          <a:bodyPr/>
          <a:lstStyle/>
          <a:p>
            <a:r>
              <a:rPr lang="en-US" dirty="0"/>
              <a:t>Security Operations Center (SOC) – </a:t>
            </a:r>
            <a:r>
              <a:rPr lang="en-US" dirty="0" err="1"/>
              <a:t>Mikä</a:t>
            </a:r>
            <a:r>
              <a:rPr lang="en-US" dirty="0"/>
              <a:t>?</a:t>
            </a:r>
          </a:p>
        </p:txBody>
      </p:sp>
      <p:sp>
        <p:nvSpPr>
          <p:cNvPr id="22" name="Text Placeholder 5">
            <a:extLst>
              <a:ext uri="{FF2B5EF4-FFF2-40B4-BE49-F238E27FC236}">
                <a16:creationId xmlns:a16="http://schemas.microsoft.com/office/drawing/2014/main" id="{A5956694-2876-E414-618F-B2C705C54FF3}"/>
              </a:ext>
            </a:extLst>
          </p:cNvPr>
          <p:cNvSpPr>
            <a:spLocks noGrp="1"/>
          </p:cNvSpPr>
          <p:nvPr>
            <p:ph type="body" idx="12"/>
          </p:nvPr>
        </p:nvSpPr>
        <p:spPr>
          <a:xfrm>
            <a:off x="768550" y="2615213"/>
            <a:ext cx="10514802" cy="2803128"/>
          </a:xfrm>
        </p:spPr>
        <p:txBody>
          <a:bodyPr>
            <a:normAutofit/>
          </a:bodyPr>
          <a:lstStyle/>
          <a:p>
            <a:r>
              <a:rPr lang="fi-FI" b="1" dirty="0"/>
              <a:t>Security </a:t>
            </a:r>
            <a:r>
              <a:rPr lang="fi-FI" b="1" dirty="0" err="1"/>
              <a:t>Operations</a:t>
            </a:r>
            <a:r>
              <a:rPr lang="fi-FI" b="1" dirty="0"/>
              <a:t> Center (SOC)</a:t>
            </a:r>
            <a:r>
              <a:rPr lang="fi-FI" dirty="0"/>
              <a:t> on organisaation keskus, joka vastaa kyberturvallisuuden parantamisesta ja uhkien torjumisesta. SOC-tiimi valvoo jatkuvasti organisaation tietojärjestelmiä, kuten palvelimia, tietokantoja ja verkkoja, havaitakseen ja estääkseen mahdolliset kyberhyökkäykset.</a:t>
            </a:r>
          </a:p>
          <a:p>
            <a:r>
              <a:rPr lang="fi-FI" b="1" dirty="0" err="1"/>
              <a:t>SOC:n</a:t>
            </a:r>
            <a:r>
              <a:rPr lang="fi-FI" b="1" dirty="0"/>
              <a:t> päätehtäviin kuuluu</a:t>
            </a:r>
            <a:r>
              <a:rPr lang="fi-FI" dirty="0"/>
              <a:t>:</a:t>
            </a:r>
          </a:p>
          <a:p>
            <a:pPr lvl="1"/>
            <a:r>
              <a:rPr lang="fi-FI" dirty="0"/>
              <a:t>Uhkatilanteiden havaitseminen ja estäminen</a:t>
            </a:r>
          </a:p>
          <a:p>
            <a:pPr lvl="1"/>
            <a:r>
              <a:rPr lang="fi-FI" dirty="0"/>
              <a:t>Reagointi uhkiin</a:t>
            </a:r>
          </a:p>
          <a:p>
            <a:pPr lvl="1"/>
            <a:r>
              <a:rPr lang="fi-FI" dirty="0"/>
              <a:t>Tietojen suojaaminen</a:t>
            </a:r>
          </a:p>
          <a:p>
            <a:pPr lvl="1"/>
            <a:endParaRPr lang="fi-FI" dirty="0"/>
          </a:p>
          <a:p>
            <a:pPr lvl="1"/>
            <a:endParaRPr lang="fi-FI" dirty="0"/>
          </a:p>
          <a:p>
            <a:pPr>
              <a:buFont typeface="Arial" panose="020B0604020202020204" pitchFamily="34" charset="0"/>
              <a:buChar char="•"/>
            </a:pPr>
            <a:endParaRPr lang="fi-FI" dirty="0"/>
          </a:p>
        </p:txBody>
      </p:sp>
    </p:spTree>
    <p:extLst>
      <p:ext uri="{BB962C8B-B14F-4D97-AF65-F5344CB8AC3E}">
        <p14:creationId xmlns:p14="http://schemas.microsoft.com/office/powerpoint/2010/main" val="2372538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906356"/>
            <a:ext cx="10511286" cy="818927"/>
          </a:xfrm>
        </p:spPr>
        <p:txBody>
          <a:bodyPr/>
          <a:lstStyle/>
          <a:p>
            <a:r>
              <a:rPr lang="en-US" dirty="0" err="1"/>
              <a:t>Tietoturvavalvomo</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772065" y="1738262"/>
            <a:ext cx="10511286" cy="648072"/>
          </a:xfrm>
        </p:spPr>
        <p:txBody>
          <a:bodyPr/>
          <a:lstStyle/>
          <a:p>
            <a:r>
              <a:rPr lang="en-US" dirty="0"/>
              <a:t>Security Operations Center (SOC) – </a:t>
            </a:r>
            <a:r>
              <a:rPr lang="en-US" dirty="0" err="1"/>
              <a:t>Mikä</a:t>
            </a:r>
            <a:r>
              <a:rPr lang="en-US" dirty="0"/>
              <a:t>?</a:t>
            </a:r>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68550" y="2615213"/>
            <a:ext cx="10514802" cy="2803128"/>
          </a:xfrm>
        </p:spPr>
        <p:txBody>
          <a:bodyPr>
            <a:normAutofit/>
          </a:bodyPr>
          <a:lstStyle/>
          <a:p>
            <a:pPr>
              <a:buFont typeface="Arial" panose="020B0604020202020204" pitchFamily="34" charset="0"/>
              <a:buChar char="•"/>
            </a:pPr>
            <a:r>
              <a:rPr lang="fi-FI" dirty="0"/>
              <a:t>Tietoturvavalvomon toimintaa, jota kuvataan tässä osiossa, voi suorittaa useampi yksikkö yrityksestä riippuen. Voi olla esimerkiksi erillinen talon sisäinen IT-tiimi, joka tekee osan näistä ja lisäksi voi olla erillinen ulkoinen toimija, joka tuottaa vaikka 24/7 valvomopalvelun. </a:t>
            </a:r>
          </a:p>
          <a:p>
            <a:pPr lvl="1"/>
            <a:r>
              <a:rPr lang="fi-FI" dirty="0"/>
              <a:t>Näillä kalvoilla puhutaan näistä yhtenä kokonaisuutena.</a:t>
            </a:r>
          </a:p>
        </p:txBody>
      </p:sp>
    </p:spTree>
    <p:extLst>
      <p:ext uri="{BB962C8B-B14F-4D97-AF65-F5344CB8AC3E}">
        <p14:creationId xmlns:p14="http://schemas.microsoft.com/office/powerpoint/2010/main" val="415034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166AF-9501-E62F-C4C8-E855321C4FF4}"/>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3E3A1D7A-6AB4-E026-05BD-5B93E938436D}"/>
              </a:ext>
            </a:extLst>
          </p:cNvPr>
          <p:cNvSpPr>
            <a:spLocks noGrp="1"/>
          </p:cNvSpPr>
          <p:nvPr>
            <p:ph type="title"/>
          </p:nvPr>
        </p:nvSpPr>
        <p:spPr>
          <a:xfrm>
            <a:off x="772065" y="906356"/>
            <a:ext cx="10511286" cy="818927"/>
          </a:xfrm>
        </p:spPr>
        <p:txBody>
          <a:bodyPr>
            <a:normAutofit fontScale="90000"/>
          </a:bodyPr>
          <a:lstStyle/>
          <a:p>
            <a:r>
              <a:rPr lang="fi-FI" dirty="0"/>
              <a:t>Riskienhallinta</a:t>
            </a:r>
          </a:p>
        </p:txBody>
      </p:sp>
      <p:sp>
        <p:nvSpPr>
          <p:cNvPr id="9" name="Date Placeholder 2">
            <a:extLst>
              <a:ext uri="{FF2B5EF4-FFF2-40B4-BE49-F238E27FC236}">
                <a16:creationId xmlns:a16="http://schemas.microsoft.com/office/drawing/2014/main" id="{1910AB76-2CC2-08A5-B646-66C9B1B9DAB5}"/>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6323CE15-ADF5-606E-5168-BC7790FC8ECF}"/>
              </a:ext>
            </a:extLst>
          </p:cNvPr>
          <p:cNvSpPr>
            <a:spLocks noGrp="1"/>
          </p:cNvSpPr>
          <p:nvPr>
            <p:ph type="subTitle" idx="1"/>
          </p:nvPr>
        </p:nvSpPr>
        <p:spPr>
          <a:xfrm>
            <a:off x="772065" y="1738262"/>
            <a:ext cx="10511286" cy="648072"/>
          </a:xfrm>
        </p:spPr>
        <p:txBody>
          <a:bodyPr/>
          <a:lstStyle/>
          <a:p>
            <a:r>
              <a:rPr lang="en-US" dirty="0" err="1"/>
              <a:t>Päätösten</a:t>
            </a:r>
            <a:r>
              <a:rPr lang="en-US" dirty="0"/>
              <a:t> </a:t>
            </a:r>
            <a:r>
              <a:rPr lang="en-US" dirty="0" err="1"/>
              <a:t>tekeminen</a:t>
            </a:r>
            <a:endParaRPr lang="en-US" dirty="0"/>
          </a:p>
        </p:txBody>
      </p:sp>
      <p:sp>
        <p:nvSpPr>
          <p:cNvPr id="4" name="Tekstin paikkamerkki 3">
            <a:extLst>
              <a:ext uri="{FF2B5EF4-FFF2-40B4-BE49-F238E27FC236}">
                <a16:creationId xmlns:a16="http://schemas.microsoft.com/office/drawing/2014/main" id="{C0B7426C-7B31-F5A3-56D2-39CA440802B6}"/>
              </a:ext>
            </a:extLst>
          </p:cNvPr>
          <p:cNvSpPr>
            <a:spLocks noGrp="1"/>
          </p:cNvSpPr>
          <p:nvPr>
            <p:ph type="body" idx="12"/>
          </p:nvPr>
        </p:nvSpPr>
        <p:spPr>
          <a:xfrm>
            <a:off x="768550" y="2615213"/>
            <a:ext cx="10514802" cy="2803128"/>
          </a:xfrm>
        </p:spPr>
        <p:txBody>
          <a:bodyPr anchor="t">
            <a:normAutofit/>
          </a:bodyPr>
          <a:lstStyle/>
          <a:p>
            <a:r>
              <a:rPr lang="fi-FI" dirty="0"/>
              <a:t>Lukitsetko aina: Auton, huoneen tai talon poistuessasi?</a:t>
            </a:r>
          </a:p>
          <a:p>
            <a:r>
              <a:rPr lang="fi-FI" dirty="0"/>
              <a:t>Miksi, mikä ohjaa päätöstä?</a:t>
            </a:r>
          </a:p>
          <a:p>
            <a:pPr lvl="1"/>
            <a:r>
              <a:rPr lang="fi-FI" dirty="0"/>
              <a:t>Sääntöihin pohjautuvat päätökset</a:t>
            </a:r>
          </a:p>
          <a:p>
            <a:pPr lvl="2"/>
            <a:r>
              <a:rPr lang="fi-FI" dirty="0"/>
              <a:t>Esim. Seurataan jonkun toisen sääntöjä (puoliso / perheenjäsen)</a:t>
            </a:r>
          </a:p>
          <a:p>
            <a:pPr lvl="1"/>
            <a:r>
              <a:rPr lang="fi-FI" dirty="0"/>
              <a:t>Relatiivisia päätöksiä</a:t>
            </a:r>
          </a:p>
          <a:p>
            <a:pPr lvl="2"/>
            <a:r>
              <a:rPr lang="fi-FI" dirty="0"/>
              <a:t>Esim. Naapurillani on aita ja hän aina lukitsee ovensa, joten mekin lukitaan.</a:t>
            </a:r>
          </a:p>
          <a:p>
            <a:pPr lvl="1"/>
            <a:r>
              <a:rPr lang="fi-FI" dirty="0"/>
              <a:t>Vaatimuspohjaiset päätökset</a:t>
            </a:r>
          </a:p>
          <a:p>
            <a:pPr lvl="2"/>
            <a:r>
              <a:rPr lang="fi-FI" dirty="0"/>
              <a:t>Esim. Tarkastelemme riskejä ja valitsemme turvatoimenpiteet niiden mukaisesti (jokin viitekehys?)</a:t>
            </a:r>
          </a:p>
          <a:p>
            <a:endParaRPr lang="fi-FI" dirty="0"/>
          </a:p>
        </p:txBody>
      </p:sp>
    </p:spTree>
    <p:extLst>
      <p:ext uri="{BB962C8B-B14F-4D97-AF65-F5344CB8AC3E}">
        <p14:creationId xmlns:p14="http://schemas.microsoft.com/office/powerpoint/2010/main" val="746758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906356"/>
            <a:ext cx="10511286" cy="818927"/>
          </a:xfrm>
        </p:spPr>
        <p:txBody>
          <a:bodyPr/>
          <a:lstStyle/>
          <a:p>
            <a:r>
              <a:rPr lang="en-US" dirty="0" err="1"/>
              <a:t>Tietoturvavalvomo</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772065" y="1738262"/>
            <a:ext cx="10511286" cy="648072"/>
          </a:xfrm>
        </p:spPr>
        <p:txBody>
          <a:bodyPr/>
          <a:lstStyle/>
          <a:p>
            <a:r>
              <a:rPr lang="en-US" dirty="0"/>
              <a:t>Security Operations Center (SOC) – </a:t>
            </a:r>
            <a:r>
              <a:rPr lang="en-US" dirty="0" err="1"/>
              <a:t>Mitä</a:t>
            </a:r>
            <a:r>
              <a:rPr lang="en-US" dirty="0"/>
              <a:t>?</a:t>
            </a:r>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68550" y="2615213"/>
            <a:ext cx="10514802" cy="2803128"/>
          </a:xfrm>
        </p:spPr>
        <p:txBody>
          <a:bodyPr>
            <a:normAutofit/>
          </a:bodyPr>
          <a:lstStyle/>
          <a:p>
            <a:r>
              <a:rPr lang="fi-FI" b="1" dirty="0"/>
              <a:t>Mitä SOC pystyy tekemään?</a:t>
            </a:r>
          </a:p>
          <a:p>
            <a:pPr lvl="1"/>
            <a:r>
              <a:rPr lang="fi-FI" b="1" dirty="0"/>
              <a:t>Jatkuva valvonta</a:t>
            </a:r>
            <a:r>
              <a:rPr lang="fi-FI" dirty="0"/>
              <a:t>: SOC-tiimi valvoo järjestelmiä ympäri vuorokauden, mikä mahdollistaa nopean reagoinnin uhkiin.</a:t>
            </a:r>
          </a:p>
          <a:p>
            <a:pPr lvl="1"/>
            <a:r>
              <a:rPr lang="fi-FI" b="1" dirty="0"/>
              <a:t>Uhkatietojen hyödyntäminen</a:t>
            </a:r>
            <a:r>
              <a:rPr lang="fi-FI" dirty="0"/>
              <a:t>: SOC käyttää ulkoisia tietolähteitä ja analytiikkaa ymmärtääkseen hyökkääjien toimintatapoja ja motiiveja. Tämä käytännössä kattaa vaikkapa juuri sairaalaympäristöstä kiinnostuneiden uhkatoimijoiden tapojen selvittämisen ja varautumisen.</a:t>
            </a:r>
          </a:p>
          <a:p>
            <a:pPr lvl="1"/>
            <a:r>
              <a:rPr lang="fi-FI" b="1" dirty="0"/>
              <a:t>Hyökkäyspinnan pienentäminen</a:t>
            </a:r>
            <a:r>
              <a:rPr lang="fi-FI" dirty="0"/>
              <a:t>: SOC-tiimi ylläpitää tietoa kaikista organisaation resursseista ja soveltaa tietoturvapäivityksiä ja korjauksia.</a:t>
            </a:r>
          </a:p>
          <a:p>
            <a:pPr>
              <a:buFont typeface="Arial" panose="020B0604020202020204" pitchFamily="34" charset="0"/>
              <a:buChar char="•"/>
            </a:pPr>
            <a:endParaRPr lang="fi-FI" dirty="0"/>
          </a:p>
        </p:txBody>
      </p:sp>
    </p:spTree>
    <p:extLst>
      <p:ext uri="{BB962C8B-B14F-4D97-AF65-F5344CB8AC3E}">
        <p14:creationId xmlns:p14="http://schemas.microsoft.com/office/powerpoint/2010/main" val="2839150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906356"/>
            <a:ext cx="10511286" cy="818927"/>
          </a:xfrm>
        </p:spPr>
        <p:txBody>
          <a:bodyPr/>
          <a:lstStyle/>
          <a:p>
            <a:r>
              <a:rPr lang="en-US" dirty="0" err="1"/>
              <a:t>Tietoturvavalvomo</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772065" y="1738262"/>
            <a:ext cx="10511286" cy="648072"/>
          </a:xfrm>
        </p:spPr>
        <p:txBody>
          <a:bodyPr/>
          <a:lstStyle/>
          <a:p>
            <a:r>
              <a:rPr lang="en-US" dirty="0"/>
              <a:t>Security Operations Center (SOC) – </a:t>
            </a:r>
            <a:r>
              <a:rPr lang="en-US" dirty="0" err="1"/>
              <a:t>Mitä</a:t>
            </a:r>
            <a:r>
              <a:rPr lang="en-US" dirty="0"/>
              <a:t> </a:t>
            </a:r>
            <a:r>
              <a:rPr lang="en-US" dirty="0" err="1"/>
              <a:t>ei</a:t>
            </a:r>
            <a:r>
              <a:rPr lang="en-US" dirty="0"/>
              <a:t>?</a:t>
            </a:r>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68550" y="2615213"/>
            <a:ext cx="10514802" cy="2803128"/>
          </a:xfrm>
        </p:spPr>
        <p:txBody>
          <a:bodyPr lIns="91440" tIns="45720" rIns="91440" bIns="45720" anchor="t">
            <a:normAutofit lnSpcReduction="10000"/>
          </a:bodyPr>
          <a:lstStyle/>
          <a:p>
            <a:r>
              <a:rPr lang="fi-FI" b="1" dirty="0"/>
              <a:t>Mitä SOC ei pysty tekemään?</a:t>
            </a:r>
          </a:p>
          <a:p>
            <a:pPr lvl="1"/>
            <a:r>
              <a:rPr lang="fi-FI" b="1" dirty="0"/>
              <a:t>Täydellinen suojaus</a:t>
            </a:r>
            <a:r>
              <a:rPr lang="fi-FI" dirty="0"/>
              <a:t>: Vaikka SOC voi vähentää riskejä, se ei voi taata täydellistä suojaa kaikilta mahdollisilta hyökkäyksiltä.</a:t>
            </a:r>
          </a:p>
          <a:p>
            <a:pPr lvl="1"/>
            <a:r>
              <a:rPr lang="fi-FI" b="1" dirty="0"/>
              <a:t>Inhimillisten virheiden estäminen</a:t>
            </a:r>
            <a:r>
              <a:rPr lang="fi-FI" dirty="0"/>
              <a:t>: SOC ei voi estää kaikkia inhimillisiä virheitä, kuten tietojen tallentamista väärään paikkaan tai heikkojen salasanojen käyttöä.</a:t>
            </a:r>
          </a:p>
          <a:p>
            <a:pPr lvl="1"/>
            <a:r>
              <a:rPr lang="fi-FI" b="1" dirty="0"/>
              <a:t>Kaikkien uhkien ennakointi</a:t>
            </a:r>
            <a:r>
              <a:rPr lang="fi-FI" dirty="0"/>
              <a:t>: SOC voi käyttää uhkatietoa ja analytiikkaa, mutta se ei voi ennakoida kaikkia mahdollisia uusia uhkia.</a:t>
            </a:r>
          </a:p>
          <a:p>
            <a:r>
              <a:rPr lang="fi-FI" dirty="0"/>
              <a:t>Samaan aikaan kun puolustusvalmistautuminen paranee, niin myös puolustuksen kiertäminen kehittyy.</a:t>
            </a:r>
            <a:endParaRPr lang="fi-FI" dirty="0">
              <a:ea typeface="Calibri"/>
              <a:cs typeface="Calibri"/>
            </a:endParaRPr>
          </a:p>
          <a:p>
            <a:pPr>
              <a:buFont typeface="Arial" panose="020B0604020202020204" pitchFamily="34" charset="0"/>
              <a:buChar char="•"/>
            </a:pPr>
            <a:endParaRPr lang="fi-FI" dirty="0"/>
          </a:p>
        </p:txBody>
      </p:sp>
    </p:spTree>
    <p:extLst>
      <p:ext uri="{BB962C8B-B14F-4D97-AF65-F5344CB8AC3E}">
        <p14:creationId xmlns:p14="http://schemas.microsoft.com/office/powerpoint/2010/main" val="2394665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DAAE0FB-F70F-0C16-3237-1DF6908784BE}"/>
              </a:ext>
            </a:extLst>
          </p:cNvPr>
          <p:cNvSpPr>
            <a:spLocks noGrp="1"/>
          </p:cNvSpPr>
          <p:nvPr>
            <p:ph type="title"/>
          </p:nvPr>
        </p:nvSpPr>
        <p:spPr>
          <a:xfrm>
            <a:off x="772065" y="906356"/>
            <a:ext cx="10511286" cy="818927"/>
          </a:xfrm>
        </p:spPr>
        <p:txBody>
          <a:bodyPr/>
          <a:lstStyle/>
          <a:p>
            <a:r>
              <a:rPr lang="en-US" dirty="0" err="1"/>
              <a:t>Tietoturvavalvomo</a:t>
            </a:r>
            <a:endParaRPr lang="en-US" dirty="0"/>
          </a:p>
        </p:txBody>
      </p:sp>
      <p:sp>
        <p:nvSpPr>
          <p:cNvPr id="16" name="Date Placeholder 2">
            <a:extLst>
              <a:ext uri="{FF2B5EF4-FFF2-40B4-BE49-F238E27FC236}">
                <a16:creationId xmlns:a16="http://schemas.microsoft.com/office/drawing/2014/main" id="{FBB18CD8-CF61-62FA-4A43-7D8CEA17FD43}"/>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4B42E296-81F6-4CF7-8FAD-5225E7237902}"/>
              </a:ext>
            </a:extLst>
          </p:cNvPr>
          <p:cNvSpPr>
            <a:spLocks noGrp="1"/>
          </p:cNvSpPr>
          <p:nvPr>
            <p:ph type="subTitle" idx="1"/>
          </p:nvPr>
        </p:nvSpPr>
        <p:spPr>
          <a:xfrm>
            <a:off x="772065" y="1738262"/>
            <a:ext cx="10511286" cy="648072"/>
          </a:xfrm>
        </p:spPr>
        <p:txBody>
          <a:bodyPr>
            <a:normAutofit fontScale="92500"/>
          </a:bodyPr>
          <a:lstStyle/>
          <a:p>
            <a:r>
              <a:rPr lang="en-US" dirty="0"/>
              <a:t>Security Operations Center (SOC) – </a:t>
            </a:r>
            <a:r>
              <a:rPr lang="en-US" dirty="0" err="1"/>
              <a:t>Miten</a:t>
            </a:r>
            <a:r>
              <a:rPr lang="en-US" dirty="0"/>
              <a:t> </a:t>
            </a:r>
            <a:r>
              <a:rPr lang="en-US" dirty="0" err="1"/>
              <a:t>tämä</a:t>
            </a:r>
            <a:r>
              <a:rPr lang="en-US" dirty="0"/>
              <a:t> </a:t>
            </a:r>
            <a:r>
              <a:rPr lang="en-US" dirty="0" err="1"/>
              <a:t>liittyy</a:t>
            </a:r>
            <a:r>
              <a:rPr lang="en-US" dirty="0"/>
              <a:t> </a:t>
            </a:r>
            <a:r>
              <a:rPr lang="en-US" dirty="0" err="1"/>
              <a:t>minuun</a:t>
            </a:r>
            <a:r>
              <a:rPr lang="en-US" dirty="0"/>
              <a:t>?</a:t>
            </a:r>
          </a:p>
        </p:txBody>
      </p:sp>
      <p:sp>
        <p:nvSpPr>
          <p:cNvPr id="22" name="Text Placeholder 5">
            <a:extLst>
              <a:ext uri="{FF2B5EF4-FFF2-40B4-BE49-F238E27FC236}">
                <a16:creationId xmlns:a16="http://schemas.microsoft.com/office/drawing/2014/main" id="{042EE986-F2AC-E1B4-B542-D8B0A45E9417}"/>
              </a:ext>
            </a:extLst>
          </p:cNvPr>
          <p:cNvSpPr>
            <a:spLocks noGrp="1"/>
          </p:cNvSpPr>
          <p:nvPr>
            <p:ph type="body" idx="12"/>
          </p:nvPr>
        </p:nvSpPr>
        <p:spPr>
          <a:xfrm>
            <a:off x="768550" y="2615213"/>
            <a:ext cx="10514802" cy="2803128"/>
          </a:xfrm>
        </p:spPr>
        <p:txBody>
          <a:bodyPr>
            <a:normAutofit/>
          </a:bodyPr>
          <a:lstStyle/>
          <a:p>
            <a:r>
              <a:rPr lang="fi-FI" b="1" dirty="0"/>
              <a:t>Miten SOC liittyy tavallisiin työntekijöihin?</a:t>
            </a:r>
          </a:p>
          <a:p>
            <a:pPr lvl="1"/>
            <a:r>
              <a:rPr lang="fi-FI" b="1" dirty="0"/>
              <a:t>Tietoturvakoulutus</a:t>
            </a:r>
            <a:r>
              <a:rPr lang="fi-FI" dirty="0"/>
              <a:t>: SOC voi tarjota koulutusta ja ohjeita työntekijöille tietoturvakäytännöistä.</a:t>
            </a:r>
          </a:p>
          <a:p>
            <a:pPr lvl="1"/>
            <a:r>
              <a:rPr lang="fi-FI" b="1" dirty="0"/>
              <a:t>Uhkatilanteiden raportointi</a:t>
            </a:r>
            <a:r>
              <a:rPr lang="fi-FI" dirty="0"/>
              <a:t>: Työntekijöiden tulee raportoida epäilyttävästä toiminnasta SOC-tiimille, jotta he voivat tutkia ja reagoida nopeasti.</a:t>
            </a:r>
          </a:p>
          <a:p>
            <a:pPr lvl="1"/>
            <a:r>
              <a:rPr lang="fi-FI" b="1" dirty="0"/>
              <a:t>Tietoturvakäytännöt</a:t>
            </a:r>
            <a:r>
              <a:rPr lang="fi-FI" dirty="0"/>
              <a:t>: Työntekijöiden tulee noudattaa organisaation tietoturvakäytäntöjä, kuten tallentaa tiedot vain hyväksyttyihin järjestelmiin ja käyttää vahvoja salasanoja.</a:t>
            </a:r>
          </a:p>
          <a:p>
            <a:pPr>
              <a:buFont typeface="Arial" panose="020B0604020202020204" pitchFamily="34" charset="0"/>
              <a:buChar char="•"/>
            </a:pPr>
            <a:endParaRPr lang="fi-FI" dirty="0"/>
          </a:p>
        </p:txBody>
      </p:sp>
    </p:spTree>
    <p:extLst>
      <p:ext uri="{BB962C8B-B14F-4D97-AF65-F5344CB8AC3E}">
        <p14:creationId xmlns:p14="http://schemas.microsoft.com/office/powerpoint/2010/main" val="3262703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816AF-2FE2-8671-F267-747AEB65560A}"/>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A7E58915-0D3F-0DB9-23A8-67D8671EFDE5}"/>
              </a:ext>
            </a:extLst>
          </p:cNvPr>
          <p:cNvSpPr>
            <a:spLocks noGrp="1"/>
          </p:cNvSpPr>
          <p:nvPr>
            <p:ph type="title"/>
          </p:nvPr>
        </p:nvSpPr>
        <p:spPr>
          <a:xfrm>
            <a:off x="772065" y="906356"/>
            <a:ext cx="10511286" cy="818927"/>
          </a:xfrm>
        </p:spPr>
        <p:txBody>
          <a:bodyPr/>
          <a:lstStyle/>
          <a:p>
            <a:r>
              <a:rPr lang="en-US" dirty="0" err="1"/>
              <a:t>Tietoturvavalvomo</a:t>
            </a:r>
            <a:endParaRPr lang="en-US" dirty="0"/>
          </a:p>
        </p:txBody>
      </p:sp>
      <p:sp>
        <p:nvSpPr>
          <p:cNvPr id="16" name="Date Placeholder 2">
            <a:extLst>
              <a:ext uri="{FF2B5EF4-FFF2-40B4-BE49-F238E27FC236}">
                <a16:creationId xmlns:a16="http://schemas.microsoft.com/office/drawing/2014/main" id="{C4CC42A7-4214-2C6C-4B52-18DA5CB83EFB}"/>
              </a:ext>
            </a:extLst>
          </p:cNvPr>
          <p:cNvSpPr>
            <a:spLocks noGrp="1"/>
          </p:cNvSpPr>
          <p:nvPr>
            <p:ph type="dt" sz="half" idx="10"/>
          </p:nvPr>
        </p:nvSpPr>
        <p:spPr>
          <a:xfrm>
            <a:off x="766101" y="5926762"/>
            <a:ext cx="1453952" cy="404664"/>
          </a:xfrm>
        </p:spPr>
        <p:txBody>
          <a:bodyPr/>
          <a:lstStyle/>
          <a:p>
            <a:endParaRPr lang="fi-FI" dirty="0"/>
          </a:p>
        </p:txBody>
      </p:sp>
      <p:sp>
        <p:nvSpPr>
          <p:cNvPr id="20" name="Subtitle 4">
            <a:extLst>
              <a:ext uri="{FF2B5EF4-FFF2-40B4-BE49-F238E27FC236}">
                <a16:creationId xmlns:a16="http://schemas.microsoft.com/office/drawing/2014/main" id="{356804C0-4121-DE54-A831-09F867E20280}"/>
              </a:ext>
            </a:extLst>
          </p:cNvPr>
          <p:cNvSpPr>
            <a:spLocks noGrp="1"/>
          </p:cNvSpPr>
          <p:nvPr>
            <p:ph type="subTitle" idx="1"/>
          </p:nvPr>
        </p:nvSpPr>
        <p:spPr>
          <a:xfrm>
            <a:off x="772065" y="1738262"/>
            <a:ext cx="10511286" cy="648072"/>
          </a:xfrm>
        </p:spPr>
        <p:txBody>
          <a:bodyPr>
            <a:normAutofit/>
          </a:bodyPr>
          <a:lstStyle/>
          <a:p>
            <a:r>
              <a:rPr lang="en-US" dirty="0"/>
              <a:t>Security Operations Center (SOC) – </a:t>
            </a:r>
            <a:r>
              <a:rPr lang="en-US" dirty="0" err="1"/>
              <a:t>Esimerkkiratkaisuja</a:t>
            </a:r>
            <a:endParaRPr lang="en-US" dirty="0"/>
          </a:p>
        </p:txBody>
      </p:sp>
      <p:sp>
        <p:nvSpPr>
          <p:cNvPr id="5" name="Text Placeholder 5">
            <a:extLst>
              <a:ext uri="{FF2B5EF4-FFF2-40B4-BE49-F238E27FC236}">
                <a16:creationId xmlns:a16="http://schemas.microsoft.com/office/drawing/2014/main" id="{9337E0F6-6940-1F25-5A7C-621FFCF4123D}"/>
              </a:ext>
            </a:extLst>
          </p:cNvPr>
          <p:cNvSpPr>
            <a:spLocks noGrp="1"/>
          </p:cNvSpPr>
          <p:nvPr>
            <p:ph type="body" idx="12"/>
          </p:nvPr>
        </p:nvSpPr>
        <p:spPr>
          <a:xfrm>
            <a:off x="768550" y="2615213"/>
            <a:ext cx="10514802" cy="2803128"/>
          </a:xfrm>
        </p:spPr>
        <p:txBody>
          <a:bodyPr>
            <a:normAutofit/>
          </a:bodyPr>
          <a:lstStyle/>
          <a:p>
            <a:pPr>
              <a:buFont typeface="Arial" panose="020B0604020202020204" pitchFamily="34" charset="0"/>
              <a:buChar char="•"/>
            </a:pPr>
            <a:r>
              <a:rPr lang="fi-FI" b="1" dirty="0"/>
              <a:t>Virustorjuntaohjelmistot</a:t>
            </a:r>
            <a:r>
              <a:rPr lang="fi-FI" dirty="0"/>
              <a:t>: Skannaavat ja poistavat haitalliset ohjelmat tietokoneelta</a:t>
            </a:r>
          </a:p>
          <a:p>
            <a:pPr>
              <a:buFont typeface="Arial" panose="020B0604020202020204" pitchFamily="34" charset="0"/>
              <a:buChar char="•"/>
            </a:pPr>
            <a:r>
              <a:rPr lang="fi-FI" b="1" dirty="0"/>
              <a:t>Palomuurit</a:t>
            </a:r>
            <a:r>
              <a:rPr lang="fi-FI" dirty="0"/>
              <a:t>: Estävät ei-toivotut yhteydet ja hyökkäykset</a:t>
            </a:r>
          </a:p>
          <a:p>
            <a:pPr>
              <a:buFont typeface="Arial" panose="020B0604020202020204" pitchFamily="34" charset="0"/>
              <a:buChar char="•"/>
            </a:pPr>
            <a:r>
              <a:rPr lang="fi-FI" b="1" dirty="0"/>
              <a:t>VPN-yhteydet</a:t>
            </a:r>
            <a:r>
              <a:rPr lang="fi-FI" dirty="0"/>
              <a:t>: Salaavat verkkoliikenteen ja suojaavat yksityisyyttä</a:t>
            </a:r>
          </a:p>
          <a:p>
            <a:pPr>
              <a:buFont typeface="Arial" panose="020B0604020202020204" pitchFamily="34" charset="0"/>
              <a:buChar char="•"/>
            </a:pPr>
            <a:r>
              <a:rPr lang="fi-FI" b="1" dirty="0"/>
              <a:t>Automaattiset päivitykset</a:t>
            </a:r>
            <a:r>
              <a:rPr lang="fi-FI" dirty="0"/>
              <a:t>: Korjaavat tunnetut tietoturva-aukot ohjelmistoissa ja laitteissa</a:t>
            </a:r>
          </a:p>
          <a:p>
            <a:pPr>
              <a:buFont typeface="Arial" panose="020B0604020202020204" pitchFamily="34" charset="0"/>
              <a:buChar char="•"/>
            </a:pPr>
            <a:r>
              <a:rPr lang="fi-FI" b="1" dirty="0"/>
              <a:t>Tekoälypohjaiset ratkaisut</a:t>
            </a:r>
            <a:r>
              <a:rPr lang="fi-FI" dirty="0"/>
              <a:t>: Käytetään esimerkiksi roskapostin suodattamiseen ja haittaohjelmien tunnistamiseen</a:t>
            </a:r>
          </a:p>
        </p:txBody>
      </p:sp>
    </p:spTree>
    <p:extLst>
      <p:ext uri="{BB962C8B-B14F-4D97-AF65-F5344CB8AC3E}">
        <p14:creationId xmlns:p14="http://schemas.microsoft.com/office/powerpoint/2010/main" val="652728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6AF3B-870C-1472-70D0-E7A0E1755DC3}"/>
            </a:ext>
          </a:extLst>
        </p:cNvPr>
        <p:cNvGrpSpPr/>
        <p:nvPr/>
      </p:nvGrpSpPr>
      <p:grpSpPr>
        <a:xfrm>
          <a:off x="0" y="0"/>
          <a:ext cx="0" cy="0"/>
          <a:chOff x="0" y="0"/>
          <a:chExt cx="0" cy="0"/>
        </a:xfrm>
      </p:grpSpPr>
    </p:spTree>
    <p:extLst>
      <p:ext uri="{BB962C8B-B14F-4D97-AF65-F5344CB8AC3E}">
        <p14:creationId xmlns:p14="http://schemas.microsoft.com/office/powerpoint/2010/main" val="4288367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61918-2FD8-0C96-5068-CC417AC2B152}"/>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460AE1EC-EC1D-C875-1662-40F82DB595C1}"/>
              </a:ext>
            </a:extLst>
          </p:cNvPr>
          <p:cNvSpPr>
            <a:spLocks noGrp="1"/>
          </p:cNvSpPr>
          <p:nvPr>
            <p:ph type="title"/>
          </p:nvPr>
        </p:nvSpPr>
        <p:spPr>
          <a:xfrm>
            <a:off x="772065" y="906356"/>
            <a:ext cx="10511286" cy="818927"/>
          </a:xfrm>
        </p:spPr>
        <p:txBody>
          <a:bodyPr>
            <a:normAutofit fontScale="90000"/>
          </a:bodyPr>
          <a:lstStyle/>
          <a:p>
            <a:r>
              <a:rPr lang="fi-FI" dirty="0"/>
              <a:t>Riskienhallinta</a:t>
            </a:r>
          </a:p>
        </p:txBody>
      </p:sp>
      <p:sp>
        <p:nvSpPr>
          <p:cNvPr id="9" name="Date Placeholder 2">
            <a:extLst>
              <a:ext uri="{FF2B5EF4-FFF2-40B4-BE49-F238E27FC236}">
                <a16:creationId xmlns:a16="http://schemas.microsoft.com/office/drawing/2014/main" id="{464C7BCA-35DC-C318-FF09-0EEB9FCD5D22}"/>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51425591-4B09-0C72-1612-7944D2F6FB3A}"/>
              </a:ext>
            </a:extLst>
          </p:cNvPr>
          <p:cNvSpPr>
            <a:spLocks noGrp="1"/>
          </p:cNvSpPr>
          <p:nvPr>
            <p:ph type="subTitle" idx="1"/>
          </p:nvPr>
        </p:nvSpPr>
        <p:spPr>
          <a:xfrm>
            <a:off x="772065" y="1738262"/>
            <a:ext cx="10511286" cy="648072"/>
          </a:xfrm>
        </p:spPr>
        <p:txBody>
          <a:bodyPr/>
          <a:lstStyle/>
          <a:p>
            <a:r>
              <a:rPr lang="en-US" dirty="0" err="1"/>
              <a:t>Päätösten</a:t>
            </a:r>
            <a:r>
              <a:rPr lang="en-US" dirty="0"/>
              <a:t> </a:t>
            </a:r>
            <a:r>
              <a:rPr lang="en-US" dirty="0" err="1"/>
              <a:t>tekemisen</a:t>
            </a:r>
            <a:r>
              <a:rPr lang="en-US" dirty="0"/>
              <a:t> </a:t>
            </a:r>
            <a:r>
              <a:rPr lang="en-US" dirty="0" err="1"/>
              <a:t>elinkaari</a:t>
            </a:r>
            <a:endParaRPr lang="en-US" dirty="0"/>
          </a:p>
        </p:txBody>
      </p:sp>
      <p:sp>
        <p:nvSpPr>
          <p:cNvPr id="4" name="Tekstin paikkamerkki 3">
            <a:extLst>
              <a:ext uri="{FF2B5EF4-FFF2-40B4-BE49-F238E27FC236}">
                <a16:creationId xmlns:a16="http://schemas.microsoft.com/office/drawing/2014/main" id="{782E9C6E-97A7-6570-EB7F-ECAD775A5894}"/>
              </a:ext>
            </a:extLst>
          </p:cNvPr>
          <p:cNvSpPr>
            <a:spLocks noGrp="1"/>
          </p:cNvSpPr>
          <p:nvPr>
            <p:ph type="body" idx="12"/>
          </p:nvPr>
        </p:nvSpPr>
        <p:spPr>
          <a:xfrm>
            <a:off x="768550" y="2615213"/>
            <a:ext cx="10514802" cy="2803128"/>
          </a:xfrm>
        </p:spPr>
        <p:txBody>
          <a:bodyPr anchor="t">
            <a:normAutofit fontScale="92500" lnSpcReduction="20000"/>
          </a:bodyPr>
          <a:lstStyle/>
          <a:p>
            <a:r>
              <a:rPr lang="fi-FI" altLang="fi-FI" dirty="0"/>
              <a:t>Tunnista käytännön tavoitteesi</a:t>
            </a:r>
          </a:p>
          <a:p>
            <a:pPr lvl="1"/>
            <a:r>
              <a:rPr lang="fi-FI" altLang="fi-FI" dirty="0"/>
              <a:t>Mitä "oikeita" asioita haluat saavuttaa?</a:t>
            </a:r>
          </a:p>
          <a:p>
            <a:r>
              <a:rPr lang="fi-FI" altLang="fi-FI" dirty="0"/>
              <a:t>Valitse sopiva suojaus</a:t>
            </a:r>
          </a:p>
          <a:p>
            <a:pPr lvl="1"/>
            <a:r>
              <a:rPr lang="fi-FI" altLang="fi-FI" dirty="0"/>
              <a:t>Mitä heikkouksia on olemassa?</a:t>
            </a:r>
          </a:p>
          <a:p>
            <a:pPr lvl="1"/>
            <a:r>
              <a:rPr lang="fi-FI" altLang="fi-FI" dirty="0"/>
              <a:t>Mitkä turvatoimenpiteet voisivat toimia?</a:t>
            </a:r>
          </a:p>
          <a:p>
            <a:pPr lvl="1"/>
            <a:r>
              <a:rPr lang="fi-FI" altLang="fi-FI" dirty="0"/>
              <a:t>Mitkä ovat kompromissit maaleja (suojaustavoitteisiin pääsyä) vastaan?</a:t>
            </a:r>
          </a:p>
          <a:p>
            <a:r>
              <a:rPr lang="fi-FI" altLang="fi-FI" dirty="0"/>
              <a:t>Mittaa menestystä</a:t>
            </a:r>
          </a:p>
          <a:p>
            <a:pPr lvl="1"/>
            <a:r>
              <a:rPr lang="fi-FI" altLang="fi-FI" dirty="0"/>
              <a:t>Tarkkaile hyökkäyksiä tai muita epäonnistumisia</a:t>
            </a:r>
          </a:p>
          <a:p>
            <a:pPr lvl="1"/>
            <a:r>
              <a:rPr lang="fi-FI" altLang="fi-FI" dirty="0"/>
              <a:t>Toivu ongelmista</a:t>
            </a:r>
          </a:p>
          <a:p>
            <a:endParaRPr lang="fi-FI" dirty="0"/>
          </a:p>
        </p:txBody>
      </p:sp>
    </p:spTree>
    <p:extLst>
      <p:ext uri="{BB962C8B-B14F-4D97-AF65-F5344CB8AC3E}">
        <p14:creationId xmlns:p14="http://schemas.microsoft.com/office/powerpoint/2010/main" val="47065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E8EFD-813D-D5BE-3ACE-883CB3CA2D1A}"/>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368F6248-9FD4-2936-ECF4-FA3A037C4C7A}"/>
              </a:ext>
            </a:extLst>
          </p:cNvPr>
          <p:cNvSpPr>
            <a:spLocks noGrp="1"/>
          </p:cNvSpPr>
          <p:nvPr>
            <p:ph type="title"/>
          </p:nvPr>
        </p:nvSpPr>
        <p:spPr>
          <a:xfrm>
            <a:off x="772065" y="906356"/>
            <a:ext cx="10511286" cy="818927"/>
          </a:xfrm>
        </p:spPr>
        <p:txBody>
          <a:bodyPr>
            <a:normAutofit fontScale="90000"/>
          </a:bodyPr>
          <a:lstStyle/>
          <a:p>
            <a:r>
              <a:rPr lang="fi-FI" dirty="0"/>
              <a:t>Riskienhallinta</a:t>
            </a:r>
          </a:p>
        </p:txBody>
      </p:sp>
      <p:sp>
        <p:nvSpPr>
          <p:cNvPr id="13" name="Subtitle 4">
            <a:extLst>
              <a:ext uri="{FF2B5EF4-FFF2-40B4-BE49-F238E27FC236}">
                <a16:creationId xmlns:a16="http://schemas.microsoft.com/office/drawing/2014/main" id="{D52E4BDA-1697-8A01-7091-87EF7ACDE83B}"/>
              </a:ext>
            </a:extLst>
          </p:cNvPr>
          <p:cNvSpPr>
            <a:spLocks noGrp="1"/>
          </p:cNvSpPr>
          <p:nvPr>
            <p:ph type="subTitle" idx="1"/>
          </p:nvPr>
        </p:nvSpPr>
        <p:spPr>
          <a:xfrm>
            <a:off x="772065" y="1738262"/>
            <a:ext cx="10511286" cy="648072"/>
          </a:xfrm>
        </p:spPr>
        <p:txBody>
          <a:bodyPr/>
          <a:lstStyle/>
          <a:p>
            <a:r>
              <a:rPr lang="en-US" dirty="0" err="1"/>
              <a:t>Terminologia</a:t>
            </a:r>
            <a:endParaRPr lang="en-US" dirty="0"/>
          </a:p>
        </p:txBody>
      </p:sp>
      <p:sp>
        <p:nvSpPr>
          <p:cNvPr id="4" name="Tekstin paikkamerkki 3">
            <a:extLst>
              <a:ext uri="{FF2B5EF4-FFF2-40B4-BE49-F238E27FC236}">
                <a16:creationId xmlns:a16="http://schemas.microsoft.com/office/drawing/2014/main" id="{53E64118-6215-86F2-2B93-8315E2430F02}"/>
              </a:ext>
            </a:extLst>
          </p:cNvPr>
          <p:cNvSpPr>
            <a:spLocks noGrp="1"/>
          </p:cNvSpPr>
          <p:nvPr>
            <p:ph type="body" idx="12"/>
          </p:nvPr>
        </p:nvSpPr>
        <p:spPr>
          <a:xfrm>
            <a:off x="768550" y="2615212"/>
            <a:ext cx="10514802" cy="3514925"/>
          </a:xfrm>
        </p:spPr>
        <p:txBody>
          <a:bodyPr anchor="t">
            <a:normAutofit/>
          </a:bodyPr>
          <a:lstStyle/>
          <a:p>
            <a:r>
              <a:rPr lang="fi-FI" sz="1600" dirty="0"/>
              <a:t>Riskien tunnistaminen</a:t>
            </a:r>
          </a:p>
          <a:p>
            <a:pPr lvl="1"/>
            <a:r>
              <a:rPr lang="fi-FI" sz="1600" dirty="0"/>
              <a:t>Sellaisten riskien määrittäminen ja luokittelu, jotka voivat vaikuttaa resursseihin (esim. palvelimiin).</a:t>
            </a:r>
          </a:p>
          <a:p>
            <a:pPr lvl="1"/>
            <a:r>
              <a:rPr lang="fi-FI" sz="1600" dirty="0"/>
              <a:t>Riskirekisteri (kuvaus, odotettu vaikutus, todennäköisyys (</a:t>
            </a:r>
            <a:r>
              <a:rPr lang="fi-FI" sz="1600" dirty="0" err="1"/>
              <a:t>likelihood</a:t>
            </a:r>
            <a:r>
              <a:rPr lang="fi-FI" sz="1600" dirty="0"/>
              <a:t>), lievennyskeinot (</a:t>
            </a:r>
            <a:r>
              <a:rPr lang="fi-FI" sz="1600" dirty="0" err="1"/>
              <a:t>mitigaatio</a:t>
            </a:r>
            <a:r>
              <a:rPr lang="fi-FI" sz="1600" dirty="0"/>
              <a:t>), ”</a:t>
            </a:r>
            <a:r>
              <a:rPr lang="fi-FI" sz="1600" dirty="0" err="1"/>
              <a:t>ränkkäys</a:t>
            </a:r>
            <a:r>
              <a:rPr lang="fi-FI" sz="1600" dirty="0"/>
              <a:t>” (tai priorisointi))</a:t>
            </a:r>
          </a:p>
          <a:p>
            <a:r>
              <a:rPr lang="fi-FI" sz="1600" dirty="0"/>
              <a:t>Riskianalyysi</a:t>
            </a:r>
          </a:p>
          <a:p>
            <a:pPr lvl="1"/>
            <a:r>
              <a:rPr lang="fi-FI" sz="1600" dirty="0"/>
              <a:t>Laadullinen (laadullinen) riskianalyysi käyttää suhteellista järjestystä riskireaktioiden määrittämiseen (todennäköisyys ja seuraukset).</a:t>
            </a:r>
          </a:p>
          <a:p>
            <a:pPr lvl="1"/>
            <a:r>
              <a:rPr lang="fi-FI" sz="1600" dirty="0"/>
              <a:t>Kvantitatiivinen (määrällinen) riskianalyysi käyttää matemaattisia kaavoja riskin vakavuuden luokitteluun.</a:t>
            </a:r>
          </a:p>
          <a:p>
            <a:r>
              <a:rPr lang="fi-FI" sz="1600" dirty="0"/>
              <a:t>Riski-vastaus</a:t>
            </a:r>
          </a:p>
          <a:p>
            <a:pPr lvl="1"/>
            <a:r>
              <a:rPr lang="fi-FI" sz="1600" dirty="0"/>
              <a:t>Valitse kontrollit, joilla voit vaikuttaa riskeihin</a:t>
            </a:r>
          </a:p>
          <a:p>
            <a:r>
              <a:rPr lang="fi-FI" sz="1600" dirty="0"/>
              <a:t>Riskien seuranta</a:t>
            </a:r>
          </a:p>
          <a:p>
            <a:pPr lvl="1"/>
            <a:r>
              <a:rPr lang="fi-FI" sz="1600" dirty="0"/>
              <a:t>Jatkuva riskien tunnistaminen ja analysointi</a:t>
            </a:r>
            <a:endParaRPr lang="en-FI" sz="1600" dirty="0"/>
          </a:p>
          <a:p>
            <a:endParaRPr lang="fi-FI" sz="1600" dirty="0"/>
          </a:p>
        </p:txBody>
      </p:sp>
    </p:spTree>
    <p:extLst>
      <p:ext uri="{BB962C8B-B14F-4D97-AF65-F5344CB8AC3E}">
        <p14:creationId xmlns:p14="http://schemas.microsoft.com/office/powerpoint/2010/main" val="200572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576EF47-AD12-0FA4-8458-4E95C8B043A6}"/>
              </a:ext>
            </a:extLst>
          </p:cNvPr>
          <p:cNvSpPr>
            <a:spLocks noGrp="1"/>
          </p:cNvSpPr>
          <p:nvPr>
            <p:ph type="title"/>
          </p:nvPr>
        </p:nvSpPr>
        <p:spPr>
          <a:xfrm>
            <a:off x="1210574" y="1348535"/>
            <a:ext cx="9520686" cy="1325563"/>
          </a:xfrm>
        </p:spPr>
        <p:txBody>
          <a:bodyPr/>
          <a:lstStyle/>
          <a:p>
            <a:r>
              <a:rPr lang="en-US" dirty="0" err="1"/>
              <a:t>Riskienhallinnan</a:t>
            </a:r>
            <a:r>
              <a:rPr lang="en-US" dirty="0"/>
              <a:t> </a:t>
            </a:r>
            <a:r>
              <a:rPr lang="en-US" dirty="0" err="1"/>
              <a:t>viitekehys</a:t>
            </a:r>
            <a:r>
              <a:rPr lang="en-US" dirty="0"/>
              <a:t> - </a:t>
            </a:r>
            <a:br>
              <a:rPr lang="en-US" dirty="0"/>
            </a:br>
            <a:r>
              <a:rPr lang="en-US" dirty="0"/>
              <a:t>Risk Management Framework (RMF)</a:t>
            </a:r>
            <a:br>
              <a:rPr lang="en-US" dirty="0"/>
            </a:br>
            <a:endParaRPr lang="en-US" dirty="0"/>
          </a:p>
        </p:txBody>
      </p:sp>
      <p:sp>
        <p:nvSpPr>
          <p:cNvPr id="13" name="Subtitle 2">
            <a:extLst>
              <a:ext uri="{FF2B5EF4-FFF2-40B4-BE49-F238E27FC236}">
                <a16:creationId xmlns:a16="http://schemas.microsoft.com/office/drawing/2014/main" id="{3C9F073D-9820-450A-0401-0042F0A6743D}"/>
              </a:ext>
            </a:extLst>
          </p:cNvPr>
          <p:cNvSpPr>
            <a:spLocks noGrp="1"/>
          </p:cNvSpPr>
          <p:nvPr>
            <p:ph type="subTitle" idx="1"/>
          </p:nvPr>
        </p:nvSpPr>
        <p:spPr>
          <a:xfrm>
            <a:off x="1210574" y="3693707"/>
            <a:ext cx="9520686" cy="648072"/>
          </a:xfrm>
        </p:spPr>
        <p:txBody>
          <a:bodyPr/>
          <a:lstStyle/>
          <a:p>
            <a:endParaRPr lang="en-US"/>
          </a:p>
        </p:txBody>
      </p:sp>
      <p:sp>
        <p:nvSpPr>
          <p:cNvPr id="15" name="Text Placeholder 3">
            <a:extLst>
              <a:ext uri="{FF2B5EF4-FFF2-40B4-BE49-F238E27FC236}">
                <a16:creationId xmlns:a16="http://schemas.microsoft.com/office/drawing/2014/main" id="{8DD07F64-14D1-7087-ED78-643127767E92}"/>
              </a:ext>
            </a:extLst>
          </p:cNvPr>
          <p:cNvSpPr>
            <a:spLocks noGrp="1"/>
          </p:cNvSpPr>
          <p:nvPr>
            <p:ph type="body" idx="10"/>
          </p:nvPr>
        </p:nvSpPr>
        <p:spPr>
          <a:xfrm>
            <a:off x="1210574" y="4847399"/>
            <a:ext cx="9520686" cy="854580"/>
          </a:xfrm>
        </p:spPr>
        <p:txBody>
          <a:bodyPr/>
          <a:lstStyle/>
          <a:p>
            <a:endParaRPr lang="en-US"/>
          </a:p>
        </p:txBody>
      </p:sp>
    </p:spTree>
    <p:extLst>
      <p:ext uri="{BB962C8B-B14F-4D97-AF65-F5344CB8AC3E}">
        <p14:creationId xmlns:p14="http://schemas.microsoft.com/office/powerpoint/2010/main" val="4191814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DC5C2-8EAD-56AC-F604-13B5EEB29E9D}"/>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C8F3DA9B-3DC9-09CC-A69F-596D5C6407CC}"/>
              </a:ext>
            </a:extLst>
          </p:cNvPr>
          <p:cNvSpPr>
            <a:spLocks noGrp="1"/>
          </p:cNvSpPr>
          <p:nvPr>
            <p:ph type="title"/>
          </p:nvPr>
        </p:nvSpPr>
        <p:spPr>
          <a:xfrm>
            <a:off x="668743" y="635136"/>
            <a:ext cx="10511286" cy="818927"/>
          </a:xfrm>
        </p:spPr>
        <p:txBody>
          <a:bodyPr>
            <a:normAutofit fontScale="90000"/>
          </a:bodyPr>
          <a:lstStyle/>
          <a:p>
            <a:r>
              <a:rPr lang="fi-FI" dirty="0"/>
              <a:t>Riskienhallinta</a:t>
            </a:r>
          </a:p>
        </p:txBody>
      </p:sp>
      <p:sp>
        <p:nvSpPr>
          <p:cNvPr id="9" name="Date Placeholder 2">
            <a:extLst>
              <a:ext uri="{FF2B5EF4-FFF2-40B4-BE49-F238E27FC236}">
                <a16:creationId xmlns:a16="http://schemas.microsoft.com/office/drawing/2014/main" id="{76F0DFCE-9377-F16F-C463-5DD80664856A}"/>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60EE644E-6F66-146F-3C0C-36B45566EDF4}"/>
              </a:ext>
            </a:extLst>
          </p:cNvPr>
          <p:cNvSpPr>
            <a:spLocks noGrp="1"/>
          </p:cNvSpPr>
          <p:nvPr>
            <p:ph type="subTitle" idx="1"/>
          </p:nvPr>
        </p:nvSpPr>
        <p:spPr>
          <a:xfrm>
            <a:off x="772065" y="1467042"/>
            <a:ext cx="10511286" cy="648072"/>
          </a:xfrm>
        </p:spPr>
        <p:txBody>
          <a:bodyPr>
            <a:normAutofit/>
          </a:bodyPr>
          <a:lstStyle/>
          <a:p>
            <a:r>
              <a:rPr lang="en-US" dirty="0"/>
              <a:t>Risk Management Framework (RMF)</a:t>
            </a:r>
          </a:p>
        </p:txBody>
      </p:sp>
      <p:sp>
        <p:nvSpPr>
          <p:cNvPr id="4" name="Tekstin paikkamerkki 3">
            <a:extLst>
              <a:ext uri="{FF2B5EF4-FFF2-40B4-BE49-F238E27FC236}">
                <a16:creationId xmlns:a16="http://schemas.microsoft.com/office/drawing/2014/main" id="{166B6918-8A81-2FC9-481A-0268949B8C59}"/>
              </a:ext>
            </a:extLst>
          </p:cNvPr>
          <p:cNvSpPr>
            <a:spLocks noGrp="1"/>
          </p:cNvSpPr>
          <p:nvPr>
            <p:ph type="body" idx="12"/>
          </p:nvPr>
        </p:nvSpPr>
        <p:spPr>
          <a:xfrm>
            <a:off x="768550" y="2395654"/>
            <a:ext cx="10514802" cy="3022687"/>
          </a:xfrm>
        </p:spPr>
        <p:txBody>
          <a:bodyPr lIns="91440" tIns="45720" rIns="91440" bIns="45720" anchor="t">
            <a:normAutofit fontScale="85000" lnSpcReduction="20000"/>
          </a:bodyPr>
          <a:lstStyle/>
          <a:p>
            <a:r>
              <a:rPr lang="fi-FI" dirty="0"/>
              <a:t>NIST RMF on kattava ja joustava riskienhallintaprosessi, joka integroi tietoturvan, yksityisyyden ja kybertoimitusketjun riskienhallinnan järjestelmän kehityssyklin aikana. </a:t>
            </a:r>
            <a:endParaRPr lang="en-US"/>
          </a:p>
          <a:p>
            <a:r>
              <a:rPr lang="fi-FI" dirty="0" err="1"/>
              <a:t>RMF:n</a:t>
            </a:r>
            <a:r>
              <a:rPr lang="fi-FI" dirty="0"/>
              <a:t> avulla organisaatiot voivat hallita riskejä tehokkaasti ja varmistaa, että tietoturva ja yksityisyys otetaan huomioon kaikissa järjestelmän elinkaaren vaiheissa</a:t>
            </a:r>
            <a:endParaRPr lang="en-US">
              <a:ea typeface="Calibri"/>
              <a:cs typeface="Calibri"/>
            </a:endParaRPr>
          </a:p>
          <a:p>
            <a:pPr marL="0" indent="0">
              <a:buNone/>
            </a:pPr>
            <a:endParaRPr lang="fi-FI" dirty="0"/>
          </a:p>
          <a:p>
            <a:r>
              <a:rPr lang="fi-FI" dirty="0"/>
              <a:t>NIST </a:t>
            </a:r>
            <a:r>
              <a:rPr lang="fi-FI" err="1"/>
              <a:t>RMF:ää</a:t>
            </a:r>
            <a:r>
              <a:rPr lang="fi-FI" dirty="0"/>
              <a:t> ohjaa useita dokumentteja, joista keskeisimmät ovat:</a:t>
            </a:r>
            <a:endParaRPr lang="fi-FI" dirty="0">
              <a:ea typeface="Calibri" panose="020F0502020204030204"/>
              <a:cs typeface="Calibri" panose="020F0502020204030204"/>
            </a:endParaRPr>
          </a:p>
          <a:p>
            <a:pPr lvl="1">
              <a:buFont typeface="+mj-lt"/>
              <a:buAutoNum type="arabicPeriod"/>
            </a:pPr>
            <a:r>
              <a:rPr lang="fi-FI" b="1" dirty="0"/>
              <a:t>NIST SP 800-37 </a:t>
            </a:r>
            <a:r>
              <a:rPr lang="fi-FI" b="1" err="1"/>
              <a:t>Rev</a:t>
            </a:r>
            <a:r>
              <a:rPr lang="fi-FI" b="1" dirty="0"/>
              <a:t>. 2</a:t>
            </a:r>
            <a:r>
              <a:rPr lang="fi-FI" dirty="0"/>
              <a:t>: Tämä dokumentti kuvaa </a:t>
            </a:r>
            <a:r>
              <a:rPr lang="fi-FI" err="1"/>
              <a:t>RMF:n</a:t>
            </a:r>
            <a:r>
              <a:rPr lang="fi-FI" dirty="0"/>
              <a:t> ja tarjoaa ohjeet sen soveltamiseen tietojärjestelmiin ja organisaatioihin</a:t>
            </a:r>
          </a:p>
          <a:p>
            <a:pPr lvl="1">
              <a:buFont typeface="+mj-lt"/>
              <a:buAutoNum type="arabicPeriod"/>
            </a:pPr>
            <a:r>
              <a:rPr lang="fi-FI" b="1" dirty="0"/>
              <a:t>NIST SP 800-53</a:t>
            </a:r>
            <a:r>
              <a:rPr lang="fi-FI" dirty="0"/>
              <a:t>: Tämä dokumentti sisältää kontrollit, jotka valitaan ja toteutetaan </a:t>
            </a:r>
            <a:r>
              <a:rPr lang="fi-FI" dirty="0" err="1"/>
              <a:t>RMF:n</a:t>
            </a:r>
            <a:r>
              <a:rPr lang="fi-FI" dirty="0"/>
              <a:t> mukaisesti</a:t>
            </a:r>
          </a:p>
          <a:p>
            <a:r>
              <a:rPr lang="fi-FI" dirty="0"/>
              <a:t>Näiden lisäksi </a:t>
            </a:r>
            <a:r>
              <a:rPr lang="fi-FI" err="1"/>
              <a:t>RMF:ään</a:t>
            </a:r>
            <a:r>
              <a:rPr lang="fi-FI" dirty="0"/>
              <a:t> liittyy muita NIST-dokumentteja, jotka tukevat eri vaiheita ja tarjoavat lisäresursseja implementoijille </a:t>
            </a:r>
          </a:p>
          <a:p>
            <a:endParaRPr lang="fi-FI" dirty="0"/>
          </a:p>
        </p:txBody>
      </p:sp>
      <p:pic>
        <p:nvPicPr>
          <p:cNvPr id="8" name="Picture 7" descr="A blue circle with white text&#10;&#10;AI-generated content may be incorrect.">
            <a:extLst>
              <a:ext uri="{FF2B5EF4-FFF2-40B4-BE49-F238E27FC236}">
                <a16:creationId xmlns:a16="http://schemas.microsoft.com/office/drawing/2014/main" id="{8CE9BF57-1052-1AF2-A58D-C17E9F56F4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9878" y="508778"/>
            <a:ext cx="1745184" cy="1745184"/>
          </a:xfrm>
          <a:prstGeom prst="rect">
            <a:avLst/>
          </a:prstGeom>
        </p:spPr>
      </p:pic>
      <p:sp>
        <p:nvSpPr>
          <p:cNvPr id="21" name="TextBox 20">
            <a:extLst>
              <a:ext uri="{FF2B5EF4-FFF2-40B4-BE49-F238E27FC236}">
                <a16:creationId xmlns:a16="http://schemas.microsoft.com/office/drawing/2014/main" id="{94A33968-4F94-29FA-D4AE-6004254F9E58}"/>
              </a:ext>
            </a:extLst>
          </p:cNvPr>
          <p:cNvSpPr txBox="1"/>
          <p:nvPr/>
        </p:nvSpPr>
        <p:spPr>
          <a:xfrm>
            <a:off x="905576" y="5567783"/>
            <a:ext cx="9641434" cy="369332"/>
          </a:xfrm>
          <a:prstGeom prst="rect">
            <a:avLst/>
          </a:prstGeom>
          <a:noFill/>
        </p:spPr>
        <p:txBody>
          <a:bodyPr wrap="square" rtlCol="0">
            <a:spAutoFit/>
          </a:bodyPr>
          <a:lstStyle/>
          <a:p>
            <a:r>
              <a:rPr lang="en-US" dirty="0"/>
              <a:t>NIST = National institute of standards and technology (Amerikan)</a:t>
            </a:r>
            <a:endParaRPr lang="en-FI" dirty="0"/>
          </a:p>
        </p:txBody>
      </p:sp>
    </p:spTree>
    <p:extLst>
      <p:ext uri="{BB962C8B-B14F-4D97-AF65-F5344CB8AC3E}">
        <p14:creationId xmlns:p14="http://schemas.microsoft.com/office/powerpoint/2010/main" val="29412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E3A9C-C4E0-7465-9905-D9D8A68A11D8}"/>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9331CD08-610E-560E-6BE1-F61119A9119D}"/>
              </a:ext>
            </a:extLst>
          </p:cNvPr>
          <p:cNvSpPr>
            <a:spLocks noGrp="1"/>
          </p:cNvSpPr>
          <p:nvPr>
            <p:ph type="title"/>
          </p:nvPr>
        </p:nvSpPr>
        <p:spPr>
          <a:xfrm>
            <a:off x="772065" y="906356"/>
            <a:ext cx="10511286" cy="818927"/>
          </a:xfrm>
        </p:spPr>
        <p:txBody>
          <a:bodyPr>
            <a:normAutofit fontScale="90000"/>
          </a:bodyPr>
          <a:lstStyle/>
          <a:p>
            <a:r>
              <a:rPr lang="fi-FI" dirty="0"/>
              <a:t>Riskienhallinta</a:t>
            </a:r>
          </a:p>
        </p:txBody>
      </p:sp>
      <p:sp>
        <p:nvSpPr>
          <p:cNvPr id="9" name="Date Placeholder 2">
            <a:extLst>
              <a:ext uri="{FF2B5EF4-FFF2-40B4-BE49-F238E27FC236}">
                <a16:creationId xmlns:a16="http://schemas.microsoft.com/office/drawing/2014/main" id="{4F74658F-8222-D0ED-055C-A788CB6D8938}"/>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679B5470-E77E-4B4F-4005-C7A32189CA23}"/>
              </a:ext>
            </a:extLst>
          </p:cNvPr>
          <p:cNvSpPr>
            <a:spLocks noGrp="1"/>
          </p:cNvSpPr>
          <p:nvPr>
            <p:ph type="subTitle" idx="1"/>
          </p:nvPr>
        </p:nvSpPr>
        <p:spPr>
          <a:xfrm>
            <a:off x="772065" y="1738262"/>
            <a:ext cx="10511286" cy="648072"/>
          </a:xfrm>
        </p:spPr>
        <p:txBody>
          <a:bodyPr/>
          <a:lstStyle/>
          <a:p>
            <a:r>
              <a:rPr lang="en-US" dirty="0"/>
              <a:t>Risk Management Framework (RMF)</a:t>
            </a:r>
          </a:p>
        </p:txBody>
      </p:sp>
      <p:pic>
        <p:nvPicPr>
          <p:cNvPr id="8" name="Picture 7" descr="A blue circle with white text&#10;&#10;AI-generated content may be incorrect.">
            <a:extLst>
              <a:ext uri="{FF2B5EF4-FFF2-40B4-BE49-F238E27FC236}">
                <a16:creationId xmlns:a16="http://schemas.microsoft.com/office/drawing/2014/main" id="{E0A6A83A-E810-D713-7207-DF867BE6A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9878" y="508778"/>
            <a:ext cx="1745184" cy="1745184"/>
          </a:xfrm>
          <a:prstGeom prst="rect">
            <a:avLst/>
          </a:prstGeom>
        </p:spPr>
      </p:pic>
      <p:graphicFrame>
        <p:nvGraphicFramePr>
          <p:cNvPr id="20" name="Table 19">
            <a:extLst>
              <a:ext uri="{FF2B5EF4-FFF2-40B4-BE49-F238E27FC236}">
                <a16:creationId xmlns:a16="http://schemas.microsoft.com/office/drawing/2014/main" id="{90662BAA-E0D9-A3E1-66B5-C06015BA0E42}"/>
              </a:ext>
            </a:extLst>
          </p:cNvPr>
          <p:cNvGraphicFramePr>
            <a:graphicFrameLocks noGrp="1"/>
          </p:cNvGraphicFramePr>
          <p:nvPr>
            <p:extLst>
              <p:ext uri="{D42A27DB-BD31-4B8C-83A1-F6EECF244321}">
                <p14:modId xmlns:p14="http://schemas.microsoft.com/office/powerpoint/2010/main" val="2825292948"/>
              </p:ext>
            </p:extLst>
          </p:nvPr>
        </p:nvGraphicFramePr>
        <p:xfrm>
          <a:off x="847302" y="2563552"/>
          <a:ext cx="10498975" cy="2926080"/>
        </p:xfrm>
        <a:graphic>
          <a:graphicData uri="http://schemas.openxmlformats.org/drawingml/2006/table">
            <a:tbl>
              <a:tblPr firstRow="1">
                <a:tableStyleId>{22838BEF-8BB2-4498-84A7-C5851F593DF1}</a:tableStyleId>
              </a:tblPr>
              <a:tblGrid>
                <a:gridCol w="1521619">
                  <a:extLst>
                    <a:ext uri="{9D8B030D-6E8A-4147-A177-3AD203B41FA5}">
                      <a16:colId xmlns:a16="http://schemas.microsoft.com/office/drawing/2014/main" val="2136267303"/>
                    </a:ext>
                  </a:extLst>
                </a:gridCol>
                <a:gridCol w="8977356">
                  <a:extLst>
                    <a:ext uri="{9D8B030D-6E8A-4147-A177-3AD203B41FA5}">
                      <a16:colId xmlns:a16="http://schemas.microsoft.com/office/drawing/2014/main" val="3045964483"/>
                    </a:ext>
                  </a:extLst>
                </a:gridCol>
              </a:tblGrid>
              <a:tr h="0">
                <a:tc>
                  <a:txBody>
                    <a:bodyPr/>
                    <a:lstStyle/>
                    <a:p>
                      <a:r>
                        <a:rPr lang="fi-FI"/>
                        <a:t>Vaihe</a:t>
                      </a:r>
                    </a:p>
                  </a:txBody>
                  <a:tcPr anchor="ctr"/>
                </a:tc>
                <a:tc>
                  <a:txBody>
                    <a:bodyPr/>
                    <a:lstStyle/>
                    <a:p>
                      <a:r>
                        <a:rPr lang="fi-FI" dirty="0"/>
                        <a:t>Kuvaus</a:t>
                      </a:r>
                    </a:p>
                  </a:txBody>
                  <a:tcPr anchor="ctr"/>
                </a:tc>
                <a:extLst>
                  <a:ext uri="{0D108BD9-81ED-4DB2-BD59-A6C34878D82A}">
                    <a16:rowId xmlns:a16="http://schemas.microsoft.com/office/drawing/2014/main" val="2814782525"/>
                  </a:ext>
                </a:extLst>
              </a:tr>
              <a:tr h="0">
                <a:tc>
                  <a:txBody>
                    <a:bodyPr/>
                    <a:lstStyle/>
                    <a:p>
                      <a:r>
                        <a:rPr lang="fi-FI" dirty="0"/>
                        <a:t>Valmistelu</a:t>
                      </a:r>
                    </a:p>
                  </a:txBody>
                  <a:tcPr anchor="ctr"/>
                </a:tc>
                <a:tc>
                  <a:txBody>
                    <a:bodyPr/>
                    <a:lstStyle/>
                    <a:p>
                      <a:r>
                        <a:rPr lang="fi-FI" dirty="0"/>
                        <a:t>Organisaation valmistelu riskienhallintaan.</a:t>
                      </a:r>
                    </a:p>
                  </a:txBody>
                  <a:tcPr anchor="ctr"/>
                </a:tc>
                <a:extLst>
                  <a:ext uri="{0D108BD9-81ED-4DB2-BD59-A6C34878D82A}">
                    <a16:rowId xmlns:a16="http://schemas.microsoft.com/office/drawing/2014/main" val="1205773974"/>
                  </a:ext>
                </a:extLst>
              </a:tr>
              <a:tr h="0">
                <a:tc>
                  <a:txBody>
                    <a:bodyPr/>
                    <a:lstStyle/>
                    <a:p>
                      <a:r>
                        <a:rPr lang="fi-FI" dirty="0"/>
                        <a:t>Luokittelu</a:t>
                      </a:r>
                    </a:p>
                  </a:txBody>
                  <a:tcPr anchor="ctr"/>
                </a:tc>
                <a:tc>
                  <a:txBody>
                    <a:bodyPr/>
                    <a:lstStyle/>
                    <a:p>
                      <a:r>
                        <a:rPr lang="fi-FI"/>
                        <a:t>Järjestelmän ja sen käsittelemän tiedon luokittelu vaikutusanalyysin perusteella.</a:t>
                      </a:r>
                    </a:p>
                  </a:txBody>
                  <a:tcPr anchor="ctr"/>
                </a:tc>
                <a:extLst>
                  <a:ext uri="{0D108BD9-81ED-4DB2-BD59-A6C34878D82A}">
                    <a16:rowId xmlns:a16="http://schemas.microsoft.com/office/drawing/2014/main" val="1587329811"/>
                  </a:ext>
                </a:extLst>
              </a:tr>
              <a:tr h="0">
                <a:tc>
                  <a:txBody>
                    <a:bodyPr/>
                    <a:lstStyle/>
                    <a:p>
                      <a:r>
                        <a:rPr lang="fi-FI" dirty="0"/>
                        <a:t>Valinta</a:t>
                      </a:r>
                    </a:p>
                  </a:txBody>
                  <a:tcPr anchor="ctr"/>
                </a:tc>
                <a:tc>
                  <a:txBody>
                    <a:bodyPr/>
                    <a:lstStyle/>
                    <a:p>
                      <a:r>
                        <a:rPr lang="fi-FI"/>
                        <a:t>NIST SP 800-53 -kontrollien valinta riskinarvioinnin perusteella.</a:t>
                      </a:r>
                    </a:p>
                  </a:txBody>
                  <a:tcPr anchor="ctr"/>
                </a:tc>
                <a:extLst>
                  <a:ext uri="{0D108BD9-81ED-4DB2-BD59-A6C34878D82A}">
                    <a16:rowId xmlns:a16="http://schemas.microsoft.com/office/drawing/2014/main" val="3427961637"/>
                  </a:ext>
                </a:extLst>
              </a:tr>
              <a:tr h="0">
                <a:tc>
                  <a:txBody>
                    <a:bodyPr/>
                    <a:lstStyle/>
                    <a:p>
                      <a:r>
                        <a:rPr lang="fi-FI"/>
                        <a:t>Toteutus</a:t>
                      </a:r>
                    </a:p>
                  </a:txBody>
                  <a:tcPr anchor="ctr"/>
                </a:tc>
                <a:tc>
                  <a:txBody>
                    <a:bodyPr/>
                    <a:lstStyle/>
                    <a:p>
                      <a:r>
                        <a:rPr lang="fi-FI"/>
                        <a:t>Kontrollien toteuttaminen ja dokumentointi.</a:t>
                      </a:r>
                    </a:p>
                  </a:txBody>
                  <a:tcPr anchor="ctr"/>
                </a:tc>
                <a:extLst>
                  <a:ext uri="{0D108BD9-81ED-4DB2-BD59-A6C34878D82A}">
                    <a16:rowId xmlns:a16="http://schemas.microsoft.com/office/drawing/2014/main" val="2815778261"/>
                  </a:ext>
                </a:extLst>
              </a:tr>
              <a:tr h="0">
                <a:tc>
                  <a:txBody>
                    <a:bodyPr/>
                    <a:lstStyle/>
                    <a:p>
                      <a:r>
                        <a:rPr lang="fi-FI"/>
                        <a:t>Arviointi</a:t>
                      </a:r>
                    </a:p>
                  </a:txBody>
                  <a:tcPr anchor="ctr"/>
                </a:tc>
                <a:tc>
                  <a:txBody>
                    <a:bodyPr/>
                    <a:lstStyle/>
                    <a:p>
                      <a:r>
                        <a:rPr lang="fi-FI"/>
                        <a:t>Kontrollien toimivuuden ja tehokkuuden arviointi.</a:t>
                      </a:r>
                    </a:p>
                  </a:txBody>
                  <a:tcPr anchor="ctr"/>
                </a:tc>
                <a:extLst>
                  <a:ext uri="{0D108BD9-81ED-4DB2-BD59-A6C34878D82A}">
                    <a16:rowId xmlns:a16="http://schemas.microsoft.com/office/drawing/2014/main" val="3206259292"/>
                  </a:ext>
                </a:extLst>
              </a:tr>
              <a:tr h="0">
                <a:tc>
                  <a:txBody>
                    <a:bodyPr/>
                    <a:lstStyle/>
                    <a:p>
                      <a:r>
                        <a:rPr lang="fi-FI"/>
                        <a:t>Valtuutus</a:t>
                      </a:r>
                    </a:p>
                  </a:txBody>
                  <a:tcPr anchor="ctr"/>
                </a:tc>
                <a:tc>
                  <a:txBody>
                    <a:bodyPr/>
                    <a:lstStyle/>
                    <a:p>
                      <a:r>
                        <a:rPr lang="fi-FI" dirty="0"/>
                        <a:t>Johtavan virkamiehen päätös järjestelmän valtuuttamisesta käyttöön.</a:t>
                      </a:r>
                    </a:p>
                  </a:txBody>
                  <a:tcPr anchor="ctr"/>
                </a:tc>
                <a:extLst>
                  <a:ext uri="{0D108BD9-81ED-4DB2-BD59-A6C34878D82A}">
                    <a16:rowId xmlns:a16="http://schemas.microsoft.com/office/drawing/2014/main" val="213260834"/>
                  </a:ext>
                </a:extLst>
              </a:tr>
              <a:tr h="0">
                <a:tc>
                  <a:txBody>
                    <a:bodyPr/>
                    <a:lstStyle/>
                    <a:p>
                      <a:r>
                        <a:rPr lang="fi-FI" dirty="0"/>
                        <a:t>Seuranta</a:t>
                      </a:r>
                    </a:p>
                  </a:txBody>
                  <a:tcPr anchor="ctr"/>
                </a:tc>
                <a:tc>
                  <a:txBody>
                    <a:bodyPr/>
                    <a:lstStyle/>
                    <a:p>
                      <a:r>
                        <a:rPr lang="fi-FI" dirty="0"/>
                        <a:t>Kontrollien toteutuksen ja järjestelmän riskien jatkuva seuranta.</a:t>
                      </a:r>
                    </a:p>
                  </a:txBody>
                  <a:tcPr anchor="ctr"/>
                </a:tc>
                <a:extLst>
                  <a:ext uri="{0D108BD9-81ED-4DB2-BD59-A6C34878D82A}">
                    <a16:rowId xmlns:a16="http://schemas.microsoft.com/office/drawing/2014/main" val="2374110573"/>
                  </a:ext>
                </a:extLst>
              </a:tr>
            </a:tbl>
          </a:graphicData>
        </a:graphic>
      </p:graphicFrame>
    </p:spTree>
    <p:extLst>
      <p:ext uri="{BB962C8B-B14F-4D97-AF65-F5344CB8AC3E}">
        <p14:creationId xmlns:p14="http://schemas.microsoft.com/office/powerpoint/2010/main" val="1570512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3FA79-52F6-5AF2-1856-BB3B103BD6D4}"/>
            </a:ext>
          </a:extLst>
        </p:cNvPr>
        <p:cNvGrpSpPr/>
        <p:nvPr/>
      </p:nvGrpSpPr>
      <p:grpSpPr>
        <a:xfrm>
          <a:off x="0" y="0"/>
          <a:ext cx="0" cy="0"/>
          <a:chOff x="0" y="0"/>
          <a:chExt cx="0" cy="0"/>
        </a:xfrm>
      </p:grpSpPr>
      <p:sp>
        <p:nvSpPr>
          <p:cNvPr id="3" name="Otsikko 2">
            <a:extLst>
              <a:ext uri="{FF2B5EF4-FFF2-40B4-BE49-F238E27FC236}">
                <a16:creationId xmlns:a16="http://schemas.microsoft.com/office/drawing/2014/main" id="{ABD4ADCD-302B-36B3-7D3B-1207F01BBEE2}"/>
              </a:ext>
            </a:extLst>
          </p:cNvPr>
          <p:cNvSpPr>
            <a:spLocks noGrp="1"/>
          </p:cNvSpPr>
          <p:nvPr>
            <p:ph type="title"/>
          </p:nvPr>
        </p:nvSpPr>
        <p:spPr>
          <a:xfrm>
            <a:off x="772065" y="906356"/>
            <a:ext cx="10511286" cy="818927"/>
          </a:xfrm>
        </p:spPr>
        <p:txBody>
          <a:bodyPr>
            <a:normAutofit fontScale="90000"/>
          </a:bodyPr>
          <a:lstStyle/>
          <a:p>
            <a:r>
              <a:rPr lang="fi-FI" dirty="0"/>
              <a:t>Riskienhallinta</a:t>
            </a:r>
          </a:p>
        </p:txBody>
      </p:sp>
      <p:sp>
        <p:nvSpPr>
          <p:cNvPr id="9" name="Date Placeholder 2">
            <a:extLst>
              <a:ext uri="{FF2B5EF4-FFF2-40B4-BE49-F238E27FC236}">
                <a16:creationId xmlns:a16="http://schemas.microsoft.com/office/drawing/2014/main" id="{47F2B9E7-C898-F012-B36A-1FE8AE352E19}"/>
              </a:ext>
            </a:extLst>
          </p:cNvPr>
          <p:cNvSpPr>
            <a:spLocks noGrp="1"/>
          </p:cNvSpPr>
          <p:nvPr>
            <p:ph type="dt" sz="half" idx="10"/>
          </p:nvPr>
        </p:nvSpPr>
        <p:spPr>
          <a:xfrm>
            <a:off x="766101" y="5926762"/>
            <a:ext cx="1453952" cy="404664"/>
          </a:xfrm>
        </p:spPr>
        <p:txBody>
          <a:bodyPr/>
          <a:lstStyle/>
          <a:p>
            <a:endParaRPr lang="fi-FI"/>
          </a:p>
        </p:txBody>
      </p:sp>
      <p:sp>
        <p:nvSpPr>
          <p:cNvPr id="13" name="Subtitle 4">
            <a:extLst>
              <a:ext uri="{FF2B5EF4-FFF2-40B4-BE49-F238E27FC236}">
                <a16:creationId xmlns:a16="http://schemas.microsoft.com/office/drawing/2014/main" id="{367521E5-DAE7-7910-FFBB-22F5CED72BE5}"/>
              </a:ext>
            </a:extLst>
          </p:cNvPr>
          <p:cNvSpPr>
            <a:spLocks noGrp="1"/>
          </p:cNvSpPr>
          <p:nvPr>
            <p:ph type="subTitle" idx="1"/>
          </p:nvPr>
        </p:nvSpPr>
        <p:spPr>
          <a:xfrm>
            <a:off x="772065" y="1738262"/>
            <a:ext cx="10511286" cy="648072"/>
          </a:xfrm>
        </p:spPr>
        <p:txBody>
          <a:bodyPr>
            <a:normAutofit/>
          </a:bodyPr>
          <a:lstStyle/>
          <a:p>
            <a:r>
              <a:rPr lang="en-US" dirty="0" err="1"/>
              <a:t>Soveltamiseen</a:t>
            </a:r>
            <a:r>
              <a:rPr lang="en-US" dirty="0"/>
              <a:t> </a:t>
            </a:r>
            <a:r>
              <a:rPr lang="en-US" dirty="0" err="1"/>
              <a:t>esimerkkejä</a:t>
            </a:r>
            <a:endParaRPr lang="en-US" dirty="0"/>
          </a:p>
        </p:txBody>
      </p:sp>
      <p:sp>
        <p:nvSpPr>
          <p:cNvPr id="4" name="Tekstin paikkamerkki 3">
            <a:extLst>
              <a:ext uri="{FF2B5EF4-FFF2-40B4-BE49-F238E27FC236}">
                <a16:creationId xmlns:a16="http://schemas.microsoft.com/office/drawing/2014/main" id="{3E24E69B-F36C-2C0D-E087-95FB01058246}"/>
              </a:ext>
            </a:extLst>
          </p:cNvPr>
          <p:cNvSpPr>
            <a:spLocks noGrp="1"/>
          </p:cNvSpPr>
          <p:nvPr>
            <p:ph type="body" idx="12"/>
          </p:nvPr>
        </p:nvSpPr>
        <p:spPr>
          <a:xfrm>
            <a:off x="768551" y="2615212"/>
            <a:ext cx="6414975" cy="3707339"/>
          </a:xfrm>
        </p:spPr>
        <p:txBody>
          <a:bodyPr anchor="t">
            <a:normAutofit fontScale="85000" lnSpcReduction="20000"/>
          </a:bodyPr>
          <a:lstStyle/>
          <a:p>
            <a:pPr marL="0" indent="0">
              <a:buNone/>
            </a:pPr>
            <a:r>
              <a:rPr lang="fi-FI" dirty="0"/>
              <a:t>Sovelletaan: Laita oikean puoleiseen taulukkoon seuraavat esimerkit:</a:t>
            </a:r>
          </a:p>
          <a:p>
            <a:pPr marL="457200" indent="-457200">
              <a:buFont typeface="+mj-lt"/>
              <a:buAutoNum type="alphaLcParenR"/>
            </a:pPr>
            <a:r>
              <a:rPr lang="fi-FI" dirty="0"/>
              <a:t>Lämmittely kysymys: Lapsi kiipeää puuhun päiväkodissa</a:t>
            </a:r>
          </a:p>
          <a:p>
            <a:pPr marL="0" indent="0">
              <a:buNone/>
            </a:pPr>
            <a:endParaRPr lang="fi-FI" dirty="0"/>
          </a:p>
          <a:p>
            <a:pPr marL="457200" indent="-457200">
              <a:buFont typeface="+mj-lt"/>
              <a:buAutoNum type="arabicPeriod"/>
            </a:pPr>
            <a:r>
              <a:rPr lang="fi-FI" dirty="0"/>
              <a:t>Haittaohjelmat (Esim. Kiristyshaittaohjelma)</a:t>
            </a:r>
          </a:p>
          <a:p>
            <a:pPr marL="457200" indent="-457200">
              <a:buFont typeface="+mj-lt"/>
              <a:buAutoNum type="arabicPeriod"/>
            </a:pPr>
            <a:r>
              <a:rPr lang="fi-FI" dirty="0"/>
              <a:t>Tietojenkalastelu (</a:t>
            </a:r>
            <a:r>
              <a:rPr lang="fi-FI" dirty="0" err="1"/>
              <a:t>Phishing</a:t>
            </a:r>
            <a:r>
              <a:rPr lang="fi-FI" dirty="0"/>
              <a:t>)</a:t>
            </a:r>
          </a:p>
          <a:p>
            <a:pPr marL="457200" indent="-457200">
              <a:buFont typeface="+mj-lt"/>
              <a:buAutoNum type="arabicPeriod"/>
            </a:pPr>
            <a:r>
              <a:rPr lang="fi-FI" dirty="0"/>
              <a:t>Palvelunestohyökkäykset (</a:t>
            </a:r>
            <a:r>
              <a:rPr lang="fi-FI" dirty="0" err="1"/>
              <a:t>DDoS</a:t>
            </a:r>
            <a:r>
              <a:rPr lang="fi-FI" dirty="0"/>
              <a:t>)</a:t>
            </a:r>
          </a:p>
          <a:p>
            <a:pPr marL="457200" indent="-457200">
              <a:buFont typeface="+mj-lt"/>
              <a:buAutoNum type="arabicPeriod"/>
            </a:pPr>
            <a:r>
              <a:rPr lang="fi-FI" dirty="0"/>
              <a:t>Tietojärjestelmän haavoittuvuudet</a:t>
            </a:r>
          </a:p>
          <a:p>
            <a:pPr marL="457200" indent="-457200">
              <a:buFont typeface="+mj-lt"/>
              <a:buAutoNum type="arabicPeriod"/>
            </a:pPr>
            <a:r>
              <a:rPr lang="fi-FI" dirty="0"/>
              <a:t>Henkilökunnan tietoturvaosaamisen puute</a:t>
            </a:r>
            <a:br>
              <a:rPr lang="fi-FI" dirty="0"/>
            </a:br>
            <a:endParaRPr lang="fi-FI" dirty="0"/>
          </a:p>
          <a:p>
            <a:pPr marL="0" indent="0">
              <a:buNone/>
            </a:pPr>
            <a:r>
              <a:rPr lang="en-US" dirty="0" err="1"/>
              <a:t>Esimerkki</a:t>
            </a:r>
            <a:r>
              <a:rPr lang="en-US" dirty="0"/>
              <a:t> </a:t>
            </a:r>
            <a:r>
              <a:rPr lang="en-US" dirty="0" err="1"/>
              <a:t>laskentatavasta</a:t>
            </a:r>
            <a:r>
              <a:rPr lang="en-US" dirty="0"/>
              <a:t> (</a:t>
            </a:r>
            <a:r>
              <a:rPr lang="en-US" dirty="0" err="1"/>
              <a:t>myös</a:t>
            </a:r>
            <a:r>
              <a:rPr lang="en-US" dirty="0"/>
              <a:t> </a:t>
            </a:r>
            <a:r>
              <a:rPr lang="en-US" dirty="0" err="1"/>
              <a:t>muita</a:t>
            </a:r>
            <a:r>
              <a:rPr lang="en-US" dirty="0"/>
              <a:t> </a:t>
            </a:r>
            <a:r>
              <a:rPr lang="en-US" dirty="0" err="1"/>
              <a:t>malleja</a:t>
            </a:r>
            <a:r>
              <a:rPr lang="en-US" dirty="0"/>
              <a:t> on </a:t>
            </a:r>
            <a:r>
              <a:rPr lang="en-US" dirty="0" err="1"/>
              <a:t>olemassa</a:t>
            </a:r>
            <a:r>
              <a:rPr lang="en-US" dirty="0"/>
              <a:t>)</a:t>
            </a:r>
          </a:p>
          <a:p>
            <a:pPr marL="0" indent="0">
              <a:buNone/>
            </a:pPr>
            <a:r>
              <a:rPr lang="en-US" dirty="0"/>
              <a:t>	</a:t>
            </a:r>
            <a:r>
              <a:rPr lang="en-US" dirty="0" err="1"/>
              <a:t>Todennäköisyys</a:t>
            </a:r>
            <a:r>
              <a:rPr lang="en-US" dirty="0"/>
              <a:t> * </a:t>
            </a:r>
            <a:r>
              <a:rPr lang="en-US" dirty="0" err="1"/>
              <a:t>Vaikutus</a:t>
            </a:r>
            <a:r>
              <a:rPr lang="en-US" dirty="0"/>
              <a:t> = </a:t>
            </a:r>
            <a:r>
              <a:rPr lang="en-US" dirty="0" err="1"/>
              <a:t>Riski</a:t>
            </a:r>
            <a:endParaRPr lang="en-US" dirty="0"/>
          </a:p>
          <a:p>
            <a:pPr marL="457200" indent="-457200">
              <a:buFont typeface="+mj-lt"/>
              <a:buAutoNum type="alphaLcParenR"/>
            </a:pPr>
            <a:endParaRPr lang="fi-FI" dirty="0"/>
          </a:p>
          <a:p>
            <a:pPr marL="457200" indent="-457200">
              <a:buFont typeface="+mj-lt"/>
              <a:buAutoNum type="arabicPeriod"/>
            </a:pPr>
            <a:endParaRPr lang="fi-FI" dirty="0"/>
          </a:p>
        </p:txBody>
      </p:sp>
      <p:pic>
        <p:nvPicPr>
          <p:cNvPr id="8" name="Picture 7" descr="A blue circle with white text&#10;&#10;AI-generated content may be incorrect.">
            <a:extLst>
              <a:ext uri="{FF2B5EF4-FFF2-40B4-BE49-F238E27FC236}">
                <a16:creationId xmlns:a16="http://schemas.microsoft.com/office/drawing/2014/main" id="{9BBCF988-39E8-835A-7AB2-A0A984ACA8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9878" y="508778"/>
            <a:ext cx="1745184" cy="1745184"/>
          </a:xfrm>
          <a:prstGeom prst="rect">
            <a:avLst/>
          </a:prstGeom>
        </p:spPr>
      </p:pic>
      <p:graphicFrame>
        <p:nvGraphicFramePr>
          <p:cNvPr id="16" name="Taulukko 11">
            <a:extLst>
              <a:ext uri="{FF2B5EF4-FFF2-40B4-BE49-F238E27FC236}">
                <a16:creationId xmlns:a16="http://schemas.microsoft.com/office/drawing/2014/main" id="{82847408-7070-ABBE-4370-CCD897061D52}"/>
              </a:ext>
            </a:extLst>
          </p:cNvPr>
          <p:cNvGraphicFramePr>
            <a:graphicFrameLocks noGrp="1"/>
          </p:cNvGraphicFramePr>
          <p:nvPr>
            <p:extLst>
              <p:ext uri="{D42A27DB-BD31-4B8C-83A1-F6EECF244321}">
                <p14:modId xmlns:p14="http://schemas.microsoft.com/office/powerpoint/2010/main" val="3820993687"/>
              </p:ext>
            </p:extLst>
          </p:nvPr>
        </p:nvGraphicFramePr>
        <p:xfrm>
          <a:off x="5931367" y="535448"/>
          <a:ext cx="3606800" cy="1965325"/>
        </p:xfrm>
        <a:graphic>
          <a:graphicData uri="http://schemas.openxmlformats.org/drawingml/2006/table">
            <a:tbl>
              <a:tblPr/>
              <a:tblGrid>
                <a:gridCol w="254000">
                  <a:extLst>
                    <a:ext uri="{9D8B030D-6E8A-4147-A177-3AD203B41FA5}">
                      <a16:colId xmlns:a16="http://schemas.microsoft.com/office/drawing/2014/main" val="2945141317"/>
                    </a:ext>
                  </a:extLst>
                </a:gridCol>
                <a:gridCol w="304800">
                  <a:extLst>
                    <a:ext uri="{9D8B030D-6E8A-4147-A177-3AD203B41FA5}">
                      <a16:colId xmlns:a16="http://schemas.microsoft.com/office/drawing/2014/main" val="3361134810"/>
                    </a:ext>
                  </a:extLst>
                </a:gridCol>
                <a:gridCol w="609600">
                  <a:extLst>
                    <a:ext uri="{9D8B030D-6E8A-4147-A177-3AD203B41FA5}">
                      <a16:colId xmlns:a16="http://schemas.microsoft.com/office/drawing/2014/main" val="1823512112"/>
                    </a:ext>
                  </a:extLst>
                </a:gridCol>
                <a:gridCol w="609600">
                  <a:extLst>
                    <a:ext uri="{9D8B030D-6E8A-4147-A177-3AD203B41FA5}">
                      <a16:colId xmlns:a16="http://schemas.microsoft.com/office/drawing/2014/main" val="2880663986"/>
                    </a:ext>
                  </a:extLst>
                </a:gridCol>
                <a:gridCol w="609600">
                  <a:extLst>
                    <a:ext uri="{9D8B030D-6E8A-4147-A177-3AD203B41FA5}">
                      <a16:colId xmlns:a16="http://schemas.microsoft.com/office/drawing/2014/main" val="349048333"/>
                    </a:ext>
                  </a:extLst>
                </a:gridCol>
                <a:gridCol w="609600">
                  <a:extLst>
                    <a:ext uri="{9D8B030D-6E8A-4147-A177-3AD203B41FA5}">
                      <a16:colId xmlns:a16="http://schemas.microsoft.com/office/drawing/2014/main" val="1174191816"/>
                    </a:ext>
                  </a:extLst>
                </a:gridCol>
                <a:gridCol w="609600">
                  <a:extLst>
                    <a:ext uri="{9D8B030D-6E8A-4147-A177-3AD203B41FA5}">
                      <a16:colId xmlns:a16="http://schemas.microsoft.com/office/drawing/2014/main" val="2171527555"/>
                    </a:ext>
                  </a:extLst>
                </a:gridCol>
              </a:tblGrid>
              <a:tr h="316865">
                <a:tc rowSpan="5">
                  <a:txBody>
                    <a:bodyPr/>
                    <a:lstStyle/>
                    <a:p>
                      <a:pPr algn="ctr" fontAlgn="ctr"/>
                      <a:r>
                        <a:rPr lang="fi-FI" sz="1100" b="1" i="0" u="none" strike="noStrike" dirty="0">
                          <a:solidFill>
                            <a:srgbClr val="000000"/>
                          </a:solidFill>
                          <a:effectLst/>
                          <a:latin typeface="Aptos Narrow" panose="020B0004020202020204" pitchFamily="34" charset="0"/>
                        </a:rPr>
                        <a:t>TODENNÄKÖISYYS</a:t>
                      </a:r>
                    </a:p>
                  </a:txBody>
                  <a:tcPr marL="9525" marR="9525" marT="9525" marB="0" vert="vert270" anchor="ctr">
                    <a:lnL>
                      <a:noFill/>
                    </a:lnL>
                    <a:lnR>
                      <a:noFill/>
                    </a:lnR>
                    <a:lnT>
                      <a:noFill/>
                    </a:lnT>
                    <a:lnB>
                      <a:noFill/>
                    </a:lnB>
                    <a:noFill/>
                  </a:tcPr>
                </a:tc>
                <a:tc>
                  <a:txBody>
                    <a:bodyPr/>
                    <a:lstStyle/>
                    <a:p>
                      <a:pPr algn="ctr" fontAlgn="b"/>
                      <a:r>
                        <a:rPr lang="fi-FI" sz="1100" b="1" i="0" u="none" strike="noStrike">
                          <a:solidFill>
                            <a:srgbClr val="000000"/>
                          </a:solidFill>
                          <a:effectLst/>
                          <a:latin typeface="Aptos Narrow" panose="020B0004020202020204" pitchFamily="34" charset="0"/>
                        </a:rPr>
                        <a:t>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i-FI" sz="1100" b="0" i="0" u="none" strike="noStrike">
                          <a:solidFill>
                            <a:srgbClr val="000000"/>
                          </a:solidFill>
                          <a:effectLst/>
                          <a:latin typeface="Aptos Narrow" panose="020B00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A414"/>
                    </a:solidFill>
                  </a:tcPr>
                </a:tc>
                <a:tc>
                  <a:txBody>
                    <a:bodyPr/>
                    <a:lstStyle/>
                    <a:p>
                      <a:pPr algn="ctr" fontAlgn="ctr"/>
                      <a:r>
                        <a:rPr lang="fi-FI" sz="1100" b="0" i="0" u="none" strike="noStrike">
                          <a:solidFill>
                            <a:srgbClr val="000000"/>
                          </a:solidFill>
                          <a:effectLst/>
                          <a:latin typeface="Aptos Narrow" panose="020B00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A414"/>
                    </a:solidFill>
                  </a:tcPr>
                </a:tc>
                <a:tc>
                  <a:txBody>
                    <a:bodyPr/>
                    <a:lstStyle/>
                    <a:p>
                      <a:pPr algn="ctr" fontAlgn="ctr"/>
                      <a:r>
                        <a:rPr lang="fi-FI" sz="1100" b="0" i="0" u="none" strike="noStrike">
                          <a:solidFill>
                            <a:srgbClr val="000000"/>
                          </a:solidFill>
                          <a:effectLst/>
                          <a:latin typeface="Aptos Narrow" panose="020B00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i-FI" sz="1100" b="0" i="0" u="none" strike="noStrike">
                          <a:solidFill>
                            <a:srgbClr val="000000"/>
                          </a:solidFill>
                          <a:effectLst/>
                          <a:latin typeface="Aptos Narrow" panose="020B00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i-FI" sz="1100" b="0" i="0" u="none" strike="noStrike">
                          <a:solidFill>
                            <a:srgbClr val="000000"/>
                          </a:solidFill>
                          <a:effectLst/>
                          <a:latin typeface="Aptos Narrow" panose="020B00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58650350"/>
                  </a:ext>
                </a:extLst>
              </a:tr>
              <a:tr h="316865">
                <a:tc vMerge="1">
                  <a:txBody>
                    <a:bodyPr/>
                    <a:lstStyle/>
                    <a:p>
                      <a:endParaRPr lang="fi-FI"/>
                    </a:p>
                  </a:txBody>
                  <a:tcPr/>
                </a:tc>
                <a:tc>
                  <a:txBody>
                    <a:bodyPr/>
                    <a:lstStyle/>
                    <a:p>
                      <a:pPr algn="ctr" fontAlgn="ctr"/>
                      <a:r>
                        <a:rPr lang="fi-FI" sz="1100" b="1" i="0" u="none" strike="noStrike">
                          <a:solidFill>
                            <a:srgbClr val="000000"/>
                          </a:solidFill>
                          <a:effectLst/>
                          <a:latin typeface="Aptos Narrow" panose="020B0004020202020204" pitchFamily="34" charset="0"/>
                        </a:rPr>
                        <a:t>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i-FI" sz="1100" b="0" i="0" u="none" strike="noStrike">
                          <a:solidFill>
                            <a:srgbClr val="000000"/>
                          </a:solidFill>
                          <a:effectLst/>
                          <a:latin typeface="Aptos Narrow" panose="020B00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i-FI" sz="1100" b="0" i="0" u="none" strike="noStrike">
                          <a:solidFill>
                            <a:srgbClr val="000000"/>
                          </a:solidFill>
                          <a:effectLst/>
                          <a:latin typeface="Aptos Narrow" panose="020B00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A414"/>
                    </a:solidFill>
                  </a:tcPr>
                </a:tc>
                <a:tc>
                  <a:txBody>
                    <a:bodyPr/>
                    <a:lstStyle/>
                    <a:p>
                      <a:pPr algn="ctr" fontAlgn="ctr"/>
                      <a:r>
                        <a:rPr lang="fi-FI" sz="1100" b="0" i="0" u="none" strike="noStrike">
                          <a:solidFill>
                            <a:srgbClr val="000000"/>
                          </a:solidFill>
                          <a:effectLst/>
                          <a:latin typeface="Aptos Narrow" panose="020B00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A414"/>
                    </a:solidFill>
                  </a:tcPr>
                </a:tc>
                <a:tc>
                  <a:txBody>
                    <a:bodyPr/>
                    <a:lstStyle/>
                    <a:p>
                      <a:pPr algn="ctr" fontAlgn="ctr"/>
                      <a:r>
                        <a:rPr lang="fi-FI" sz="1100" b="0" i="0" u="none" strike="noStrike">
                          <a:solidFill>
                            <a:srgbClr val="000000"/>
                          </a:solidFill>
                          <a:effectLst/>
                          <a:latin typeface="Aptos Narrow" panose="020B00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i-FI" sz="1100" b="0" i="0" u="none" strike="noStrike">
                          <a:solidFill>
                            <a:srgbClr val="000000"/>
                          </a:solidFill>
                          <a:effectLst/>
                          <a:latin typeface="Aptos Narrow" panose="020B00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11531156"/>
                  </a:ext>
                </a:extLst>
              </a:tr>
              <a:tr h="316865">
                <a:tc vMerge="1">
                  <a:txBody>
                    <a:bodyPr/>
                    <a:lstStyle/>
                    <a:p>
                      <a:endParaRPr lang="fi-FI"/>
                    </a:p>
                  </a:txBody>
                  <a:tcPr/>
                </a:tc>
                <a:tc>
                  <a:txBody>
                    <a:bodyPr/>
                    <a:lstStyle/>
                    <a:p>
                      <a:pPr algn="ctr" fontAlgn="ctr"/>
                      <a:r>
                        <a:rPr lang="fi-FI" sz="1100" b="1" i="0" u="none" strike="noStrike">
                          <a:solidFill>
                            <a:srgbClr val="000000"/>
                          </a:solidFill>
                          <a:effectLst/>
                          <a:latin typeface="Aptos Narrow" panose="020B0004020202020204" pitchFamily="34" charset="0"/>
                        </a:rPr>
                        <a:t>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i-FI" sz="1100" b="0" i="0" u="none" strike="noStrike">
                          <a:solidFill>
                            <a:srgbClr val="000000"/>
                          </a:solidFill>
                          <a:effectLst/>
                          <a:latin typeface="Aptos Narrow" panose="020B00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r>
                        <a:rPr lang="fi-FI" sz="1100" b="0" i="0" u="none" strike="noStrike" dirty="0">
                          <a:solidFill>
                            <a:srgbClr val="000000"/>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i-FI" sz="1100" b="0" i="0" u="none" strike="noStrike" dirty="0">
                          <a:solidFill>
                            <a:srgbClr val="000000"/>
                          </a:solidFill>
                          <a:effectLst/>
                          <a:latin typeface="Aptos Narrow" panose="020B00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A414"/>
                    </a:solidFill>
                  </a:tcPr>
                </a:tc>
                <a:tc>
                  <a:txBody>
                    <a:bodyPr/>
                    <a:lstStyle/>
                    <a:p>
                      <a:pPr algn="ctr" fontAlgn="ctr"/>
                      <a:r>
                        <a:rPr lang="fi-FI" sz="1100" b="0" i="0" u="none" strike="noStrike">
                          <a:solidFill>
                            <a:srgbClr val="000000"/>
                          </a:solidFill>
                          <a:effectLst/>
                          <a:latin typeface="Aptos Narrow" panose="020B00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A414"/>
                    </a:solidFill>
                  </a:tcPr>
                </a:tc>
                <a:tc>
                  <a:txBody>
                    <a:bodyPr/>
                    <a:lstStyle/>
                    <a:p>
                      <a:pPr algn="ctr" fontAlgn="ctr"/>
                      <a:r>
                        <a:rPr lang="fi-FI" sz="1100" b="0" i="0" u="none" strike="noStrike">
                          <a:solidFill>
                            <a:srgbClr val="000000"/>
                          </a:solidFill>
                          <a:effectLst/>
                          <a:latin typeface="Aptos Narrow" panose="020B00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40643686"/>
                  </a:ext>
                </a:extLst>
              </a:tr>
              <a:tr h="316865">
                <a:tc vMerge="1">
                  <a:txBody>
                    <a:bodyPr/>
                    <a:lstStyle/>
                    <a:p>
                      <a:endParaRPr lang="fi-FI"/>
                    </a:p>
                  </a:txBody>
                  <a:tcPr/>
                </a:tc>
                <a:tc>
                  <a:txBody>
                    <a:bodyPr/>
                    <a:lstStyle/>
                    <a:p>
                      <a:pPr algn="ctr" fontAlgn="ctr"/>
                      <a:r>
                        <a:rPr lang="fi-FI" sz="1100" b="1" i="0" u="none" strike="noStrike">
                          <a:solidFill>
                            <a:srgbClr val="000000"/>
                          </a:solidFill>
                          <a:effectLst/>
                          <a:latin typeface="Aptos Narrow" panose="020B0004020202020204" pitchFamily="34" charset="0"/>
                        </a:rPr>
                        <a:t>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i-FI" sz="1100" b="0" i="0" u="none" strike="noStrike" dirty="0">
                          <a:solidFill>
                            <a:srgbClr val="000000"/>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i-FI" sz="1100" b="0" i="0" u="none" strike="noStrike">
                          <a:solidFill>
                            <a:srgbClr val="000000"/>
                          </a:solidFill>
                          <a:effectLst/>
                          <a:latin typeface="Aptos Narrow" panose="020B00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r>
                        <a:rPr lang="fi-FI" sz="1100" b="0" i="0" u="none" strike="noStrike">
                          <a:solidFill>
                            <a:srgbClr val="000000"/>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i-FI" sz="1100" b="0" i="0" u="none" strike="noStrike">
                          <a:solidFill>
                            <a:srgbClr val="000000"/>
                          </a:solidFill>
                          <a:effectLst/>
                          <a:latin typeface="Aptos Narrow" panose="020B00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A414"/>
                    </a:solidFill>
                  </a:tcPr>
                </a:tc>
                <a:tc>
                  <a:txBody>
                    <a:bodyPr/>
                    <a:lstStyle/>
                    <a:p>
                      <a:pPr algn="ctr" fontAlgn="ctr"/>
                      <a:r>
                        <a:rPr lang="fi-FI" sz="1100" b="0" i="0" u="none" strike="noStrike">
                          <a:solidFill>
                            <a:srgbClr val="000000"/>
                          </a:solidFill>
                          <a:effectLst/>
                          <a:latin typeface="Aptos Narrow" panose="020B00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A414"/>
                    </a:solidFill>
                  </a:tcPr>
                </a:tc>
                <a:extLst>
                  <a:ext uri="{0D108BD9-81ED-4DB2-BD59-A6C34878D82A}">
                    <a16:rowId xmlns:a16="http://schemas.microsoft.com/office/drawing/2014/main" val="2313911781"/>
                  </a:ext>
                </a:extLst>
              </a:tr>
              <a:tr h="316865">
                <a:tc vMerge="1">
                  <a:txBody>
                    <a:bodyPr/>
                    <a:lstStyle/>
                    <a:p>
                      <a:endParaRPr lang="fi-FI"/>
                    </a:p>
                  </a:txBody>
                  <a:tcPr/>
                </a:tc>
                <a:tc>
                  <a:txBody>
                    <a:bodyPr/>
                    <a:lstStyle/>
                    <a:p>
                      <a:pPr algn="ctr" fontAlgn="ctr"/>
                      <a:r>
                        <a:rPr lang="fi-FI" sz="1100" b="1" i="0" u="none" strike="noStrike">
                          <a:solidFill>
                            <a:srgbClr val="000000"/>
                          </a:solidFill>
                          <a:effectLst/>
                          <a:latin typeface="Aptos Narrow" panose="020B0004020202020204" pitchFamily="34" charset="0"/>
                        </a:rPr>
                        <a:t>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i-FI" sz="1100" b="0" i="0" u="none" strike="noStrike">
                          <a:solidFill>
                            <a:srgbClr val="000000"/>
                          </a:solidFill>
                          <a:effectLst/>
                          <a:latin typeface="Aptos Narrow" panose="020B00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i-FI" sz="1100" b="0" i="0" u="none" strike="noStrike" dirty="0">
                          <a:solidFill>
                            <a:srgbClr val="000000"/>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i-FI" sz="1100" b="0" i="0" u="none" strike="noStrike" dirty="0">
                          <a:solidFill>
                            <a:srgbClr val="000000"/>
                          </a:solidFill>
                          <a:effectLst/>
                          <a:latin typeface="Aptos Narrow" panose="020B00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r>
                        <a:rPr lang="fi-FI" sz="1100" b="0" i="0" u="none" strike="noStrike">
                          <a:solidFill>
                            <a:srgbClr val="000000"/>
                          </a:solidFill>
                          <a:effectLst/>
                          <a:latin typeface="Aptos Narrow" panose="020B00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i-FI" sz="1100" b="0" i="0" u="none" strike="noStrike">
                          <a:solidFill>
                            <a:srgbClr val="000000"/>
                          </a:solidFill>
                          <a:effectLst/>
                          <a:latin typeface="Aptos Narrow" panose="020B00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A414"/>
                    </a:solidFill>
                  </a:tcPr>
                </a:tc>
                <a:extLst>
                  <a:ext uri="{0D108BD9-81ED-4DB2-BD59-A6C34878D82A}">
                    <a16:rowId xmlns:a16="http://schemas.microsoft.com/office/drawing/2014/main" val="1440663662"/>
                  </a:ext>
                </a:extLst>
              </a:tr>
              <a:tr h="190500">
                <a:tc>
                  <a:txBody>
                    <a:bodyPr/>
                    <a:lstStyle/>
                    <a:p>
                      <a:pPr algn="l" fontAlgn="ctr"/>
                      <a:endParaRPr lang="fi-FI" sz="1100" b="1" i="0" u="none" strike="noStrike">
                        <a:solidFill>
                          <a:srgbClr val="000000"/>
                        </a:solidFill>
                        <a:effectLst/>
                        <a:latin typeface="Aptos Narrow" panose="020B0004020202020204" pitchFamily="34" charset="0"/>
                      </a:endParaRPr>
                    </a:p>
                  </a:txBody>
                  <a:tcPr marL="9525" marR="9525" marT="9525" marB="0" anchor="ctr">
                    <a:lnL>
                      <a:noFill/>
                    </a:lnL>
                    <a:lnR>
                      <a:noFill/>
                    </a:lnR>
                    <a:lnT>
                      <a:noFill/>
                    </a:lnT>
                    <a:lnB>
                      <a:noFill/>
                    </a:lnB>
                    <a:noFill/>
                  </a:tcPr>
                </a:tc>
                <a:tc>
                  <a:txBody>
                    <a:bodyPr/>
                    <a:lstStyle/>
                    <a:p>
                      <a:pPr algn="ctr" fontAlgn="ctr"/>
                      <a:endParaRPr lang="fi-FI" sz="1100" b="1" i="0" u="none" strike="noStrike">
                        <a:solidFill>
                          <a:srgbClr val="000000"/>
                        </a:solidFill>
                        <a:effectLst/>
                        <a:latin typeface="Aptos Narrow" panose="020B0004020202020204" pitchFamily="34" charset="0"/>
                      </a:endParaRPr>
                    </a:p>
                  </a:txBody>
                  <a:tcPr marL="9525" marR="9525" marT="9525" marB="0" anchor="ctr">
                    <a:lnL>
                      <a:noFill/>
                    </a:lnL>
                    <a:lnR>
                      <a:noFill/>
                    </a:lnR>
                    <a:lnT>
                      <a:noFill/>
                    </a:lnT>
                    <a:lnB>
                      <a:noFill/>
                    </a:lnB>
                    <a:noFill/>
                  </a:tcPr>
                </a:tc>
                <a:tc>
                  <a:txBody>
                    <a:bodyPr/>
                    <a:lstStyle/>
                    <a:p>
                      <a:pPr algn="ctr" fontAlgn="ctr"/>
                      <a:r>
                        <a:rPr lang="fi-FI" sz="1100" b="1" i="0" u="none" strike="noStrike">
                          <a:solidFill>
                            <a:srgbClr val="000000"/>
                          </a:solidFill>
                          <a:effectLst/>
                          <a:latin typeface="Aptos Narrow" panose="020B0004020202020204" pitchFamily="34"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fi-FI" sz="1100" b="1" i="0" u="none" strike="noStrike">
                          <a:solidFill>
                            <a:srgbClr val="000000"/>
                          </a:solidFill>
                          <a:effectLst/>
                          <a:latin typeface="Aptos Narrow" panose="020B0004020202020204" pitchFamily="34"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fi-FI" sz="1100" b="1" i="0" u="none" strike="noStrike" dirty="0">
                          <a:solidFill>
                            <a:srgbClr val="000000"/>
                          </a:solidFill>
                          <a:effectLst/>
                          <a:latin typeface="Aptos Narrow" panose="020B0004020202020204" pitchFamily="34" charset="0"/>
                        </a:rPr>
                        <a:t>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fi-FI" sz="1100" b="1" i="0" u="none" strike="noStrike">
                          <a:solidFill>
                            <a:srgbClr val="000000"/>
                          </a:solidFill>
                          <a:effectLst/>
                          <a:latin typeface="Aptos Narrow" panose="020B0004020202020204" pitchFamily="34" charset="0"/>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fi-FI" sz="1100" b="1" i="0" u="none" strike="noStrike">
                          <a:solidFill>
                            <a:srgbClr val="000000"/>
                          </a:solidFill>
                          <a:effectLst/>
                          <a:latin typeface="Aptos Narrow" panose="020B0004020202020204" pitchFamily="34" charset="0"/>
                        </a:rPr>
                        <a:t>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03869517"/>
                  </a:ext>
                </a:extLst>
              </a:tr>
              <a:tr h="190500">
                <a:tc>
                  <a:txBody>
                    <a:bodyPr/>
                    <a:lstStyle/>
                    <a:p>
                      <a:pPr algn="l" fontAlgn="ctr"/>
                      <a:endParaRPr lang="fi-FI" sz="1100" b="0" i="0" u="none" strike="noStrike">
                        <a:solidFill>
                          <a:srgbClr val="000000"/>
                        </a:solidFill>
                        <a:effectLst/>
                        <a:latin typeface="Aptos Narrow" panose="020B0004020202020204" pitchFamily="34" charset="0"/>
                      </a:endParaRPr>
                    </a:p>
                  </a:txBody>
                  <a:tcPr marL="9525" marR="9525" marT="9525" marB="0" anchor="ctr">
                    <a:lnL>
                      <a:noFill/>
                    </a:lnL>
                    <a:lnR>
                      <a:noFill/>
                    </a:lnR>
                    <a:lnT>
                      <a:noFill/>
                    </a:lnT>
                    <a:lnB>
                      <a:noFill/>
                    </a:lnB>
                    <a:noFill/>
                  </a:tcPr>
                </a:tc>
                <a:tc>
                  <a:txBody>
                    <a:bodyPr/>
                    <a:lstStyle/>
                    <a:p>
                      <a:pPr algn="ctr" fontAlgn="ctr"/>
                      <a:endParaRPr lang="fi-FI" sz="1100" b="1" i="0" u="none" strike="noStrike">
                        <a:solidFill>
                          <a:srgbClr val="000000"/>
                        </a:solidFill>
                        <a:effectLst/>
                        <a:latin typeface="Aptos Narrow" panose="020B0004020202020204" pitchFamily="34" charset="0"/>
                      </a:endParaRPr>
                    </a:p>
                  </a:txBody>
                  <a:tcPr marL="9525" marR="9525" marT="9525" marB="0" anchor="ctr">
                    <a:lnL>
                      <a:noFill/>
                    </a:lnL>
                    <a:lnR>
                      <a:noFill/>
                    </a:lnR>
                    <a:lnT>
                      <a:noFill/>
                    </a:lnT>
                    <a:lnB>
                      <a:noFill/>
                    </a:lnB>
                    <a:noFill/>
                  </a:tcPr>
                </a:tc>
                <a:tc gridSpan="5">
                  <a:txBody>
                    <a:bodyPr/>
                    <a:lstStyle/>
                    <a:p>
                      <a:pPr algn="ctr" fontAlgn="ctr"/>
                      <a:r>
                        <a:rPr lang="fi-FI" sz="1100" b="1" i="0" u="none" strike="noStrike" dirty="0">
                          <a:solidFill>
                            <a:srgbClr val="000000"/>
                          </a:solidFill>
                          <a:effectLst/>
                          <a:latin typeface="Aptos Narrow" panose="020B0004020202020204" pitchFamily="34" charset="0"/>
                        </a:rPr>
                        <a:t>VAIKUTUS</a:t>
                      </a:r>
                    </a:p>
                  </a:txBody>
                  <a:tcPr marL="9525" marR="9525" marT="9525" marB="0" anchor="ctr">
                    <a:lnL>
                      <a:noFill/>
                    </a:lnL>
                    <a:lnR>
                      <a:noFill/>
                    </a:lnR>
                    <a:lnT>
                      <a:noFill/>
                    </a:lnT>
                    <a:lnB>
                      <a:noFill/>
                    </a:lnB>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284740651"/>
                  </a:ext>
                </a:extLst>
              </a:tr>
            </a:tbl>
          </a:graphicData>
        </a:graphic>
      </p:graphicFrame>
      <p:graphicFrame>
        <p:nvGraphicFramePr>
          <p:cNvPr id="17" name="Taulukko 8">
            <a:extLst>
              <a:ext uri="{FF2B5EF4-FFF2-40B4-BE49-F238E27FC236}">
                <a16:creationId xmlns:a16="http://schemas.microsoft.com/office/drawing/2014/main" id="{2A548AC2-0AD0-98F6-3DD7-6148F97A776B}"/>
              </a:ext>
            </a:extLst>
          </p:cNvPr>
          <p:cNvGraphicFramePr>
            <a:graphicFrameLocks noGrp="1"/>
          </p:cNvGraphicFramePr>
          <p:nvPr>
            <p:extLst>
              <p:ext uri="{D42A27DB-BD31-4B8C-83A1-F6EECF244321}">
                <p14:modId xmlns:p14="http://schemas.microsoft.com/office/powerpoint/2010/main" val="4053941630"/>
              </p:ext>
            </p:extLst>
          </p:nvPr>
        </p:nvGraphicFramePr>
        <p:xfrm>
          <a:off x="7265670" y="3276264"/>
          <a:ext cx="3606800" cy="1965325"/>
        </p:xfrm>
        <a:graphic>
          <a:graphicData uri="http://schemas.openxmlformats.org/drawingml/2006/table">
            <a:tbl>
              <a:tblPr/>
              <a:tblGrid>
                <a:gridCol w="254000">
                  <a:extLst>
                    <a:ext uri="{9D8B030D-6E8A-4147-A177-3AD203B41FA5}">
                      <a16:colId xmlns:a16="http://schemas.microsoft.com/office/drawing/2014/main" val="2798032881"/>
                    </a:ext>
                  </a:extLst>
                </a:gridCol>
                <a:gridCol w="304800">
                  <a:extLst>
                    <a:ext uri="{9D8B030D-6E8A-4147-A177-3AD203B41FA5}">
                      <a16:colId xmlns:a16="http://schemas.microsoft.com/office/drawing/2014/main" val="2762801337"/>
                    </a:ext>
                  </a:extLst>
                </a:gridCol>
                <a:gridCol w="609600">
                  <a:extLst>
                    <a:ext uri="{9D8B030D-6E8A-4147-A177-3AD203B41FA5}">
                      <a16:colId xmlns:a16="http://schemas.microsoft.com/office/drawing/2014/main" val="3808324977"/>
                    </a:ext>
                  </a:extLst>
                </a:gridCol>
                <a:gridCol w="609600">
                  <a:extLst>
                    <a:ext uri="{9D8B030D-6E8A-4147-A177-3AD203B41FA5}">
                      <a16:colId xmlns:a16="http://schemas.microsoft.com/office/drawing/2014/main" val="3606378866"/>
                    </a:ext>
                  </a:extLst>
                </a:gridCol>
                <a:gridCol w="609600">
                  <a:extLst>
                    <a:ext uri="{9D8B030D-6E8A-4147-A177-3AD203B41FA5}">
                      <a16:colId xmlns:a16="http://schemas.microsoft.com/office/drawing/2014/main" val="2945790502"/>
                    </a:ext>
                  </a:extLst>
                </a:gridCol>
                <a:gridCol w="609600">
                  <a:extLst>
                    <a:ext uri="{9D8B030D-6E8A-4147-A177-3AD203B41FA5}">
                      <a16:colId xmlns:a16="http://schemas.microsoft.com/office/drawing/2014/main" val="4064617497"/>
                    </a:ext>
                  </a:extLst>
                </a:gridCol>
                <a:gridCol w="609600">
                  <a:extLst>
                    <a:ext uri="{9D8B030D-6E8A-4147-A177-3AD203B41FA5}">
                      <a16:colId xmlns:a16="http://schemas.microsoft.com/office/drawing/2014/main" val="3053082049"/>
                    </a:ext>
                  </a:extLst>
                </a:gridCol>
              </a:tblGrid>
              <a:tr h="316865">
                <a:tc rowSpan="5">
                  <a:txBody>
                    <a:bodyPr/>
                    <a:lstStyle/>
                    <a:p>
                      <a:pPr algn="ctr" fontAlgn="ctr"/>
                      <a:r>
                        <a:rPr lang="fi-FI" sz="1100" b="1" i="0" u="none" strike="noStrike">
                          <a:solidFill>
                            <a:srgbClr val="000000"/>
                          </a:solidFill>
                          <a:effectLst/>
                          <a:latin typeface="Aptos Narrow" panose="020B0004020202020204" pitchFamily="34" charset="0"/>
                        </a:rPr>
                        <a:t>TODENNÄKÖISYYS</a:t>
                      </a:r>
                    </a:p>
                  </a:txBody>
                  <a:tcPr marL="9525" marR="9525" marT="9525" marB="0" vert="vert270" anchor="ctr">
                    <a:lnL>
                      <a:noFill/>
                    </a:lnL>
                    <a:lnR>
                      <a:noFill/>
                    </a:lnR>
                    <a:lnT>
                      <a:noFill/>
                    </a:lnT>
                    <a:lnB>
                      <a:noFill/>
                    </a:lnB>
                    <a:noFill/>
                  </a:tcPr>
                </a:tc>
                <a:tc>
                  <a:txBody>
                    <a:bodyPr/>
                    <a:lstStyle/>
                    <a:p>
                      <a:pPr algn="ctr" fontAlgn="b"/>
                      <a:r>
                        <a:rPr lang="fi-FI" sz="1100" b="1" i="0" u="none" strike="noStrike">
                          <a:solidFill>
                            <a:srgbClr val="000000"/>
                          </a:solidFill>
                          <a:effectLst/>
                          <a:latin typeface="Aptos Narrow" panose="020B0004020202020204" pitchFamily="34" charset="0"/>
                        </a:rPr>
                        <a:t>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i-FI" sz="11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A414"/>
                    </a:solidFill>
                  </a:tcPr>
                </a:tc>
                <a:tc>
                  <a:txBody>
                    <a:bodyPr/>
                    <a:lstStyle/>
                    <a:p>
                      <a:pPr algn="ctr" fontAlgn="ctr"/>
                      <a:r>
                        <a:rPr lang="fi-FI" sz="11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A414"/>
                    </a:solidFill>
                  </a:tcPr>
                </a:tc>
                <a:tc>
                  <a:txBody>
                    <a:bodyPr/>
                    <a:lstStyle/>
                    <a:p>
                      <a:pPr algn="ctr" fontAlgn="ctr"/>
                      <a:r>
                        <a:rPr lang="fi-FI" sz="11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i-FI" sz="11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i-FI" sz="11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995934472"/>
                  </a:ext>
                </a:extLst>
              </a:tr>
              <a:tr h="316865">
                <a:tc vMerge="1">
                  <a:txBody>
                    <a:bodyPr/>
                    <a:lstStyle/>
                    <a:p>
                      <a:endParaRPr lang="fi-FI"/>
                    </a:p>
                  </a:txBody>
                  <a:tcPr/>
                </a:tc>
                <a:tc>
                  <a:txBody>
                    <a:bodyPr/>
                    <a:lstStyle/>
                    <a:p>
                      <a:pPr algn="ctr" fontAlgn="ctr"/>
                      <a:r>
                        <a:rPr lang="fi-FI" sz="1100" b="1" i="0" u="none" strike="noStrike">
                          <a:solidFill>
                            <a:srgbClr val="000000"/>
                          </a:solidFill>
                          <a:effectLst/>
                          <a:latin typeface="Aptos Narrow" panose="020B0004020202020204" pitchFamily="34" charset="0"/>
                        </a:rPr>
                        <a:t>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i-FI" sz="1100" b="0" i="0" u="none" strike="noStrike">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i-FI" sz="11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A414"/>
                    </a:solidFill>
                  </a:tcPr>
                </a:tc>
                <a:tc>
                  <a:txBody>
                    <a:bodyPr/>
                    <a:lstStyle/>
                    <a:p>
                      <a:pPr algn="ctr" fontAlgn="ctr"/>
                      <a:r>
                        <a:rPr lang="fi-FI" sz="11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A414"/>
                    </a:solidFill>
                  </a:tcPr>
                </a:tc>
                <a:tc>
                  <a:txBody>
                    <a:bodyPr/>
                    <a:lstStyle/>
                    <a:p>
                      <a:pPr algn="ctr" fontAlgn="ctr"/>
                      <a:r>
                        <a:rPr lang="fi-FI" sz="11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i-FI" sz="11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781117039"/>
                  </a:ext>
                </a:extLst>
              </a:tr>
              <a:tr h="316865">
                <a:tc vMerge="1">
                  <a:txBody>
                    <a:bodyPr/>
                    <a:lstStyle/>
                    <a:p>
                      <a:endParaRPr lang="fi-FI"/>
                    </a:p>
                  </a:txBody>
                  <a:tcPr/>
                </a:tc>
                <a:tc>
                  <a:txBody>
                    <a:bodyPr/>
                    <a:lstStyle/>
                    <a:p>
                      <a:pPr algn="ctr" fontAlgn="ctr"/>
                      <a:r>
                        <a:rPr lang="fi-FI" sz="1100" b="1" i="0" u="none" strike="noStrike">
                          <a:solidFill>
                            <a:srgbClr val="000000"/>
                          </a:solidFill>
                          <a:effectLst/>
                          <a:latin typeface="Aptos Narrow" panose="020B0004020202020204" pitchFamily="34" charset="0"/>
                        </a:rPr>
                        <a:t>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i-FI" sz="11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r>
                        <a:rPr lang="fi-FI" sz="11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i-FI" sz="11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A414"/>
                    </a:solidFill>
                  </a:tcPr>
                </a:tc>
                <a:tc>
                  <a:txBody>
                    <a:bodyPr/>
                    <a:lstStyle/>
                    <a:p>
                      <a:pPr algn="ctr" fontAlgn="ctr"/>
                      <a:r>
                        <a:rPr lang="fi-FI" sz="11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A414"/>
                    </a:solidFill>
                  </a:tcPr>
                </a:tc>
                <a:tc>
                  <a:txBody>
                    <a:bodyPr/>
                    <a:lstStyle/>
                    <a:p>
                      <a:pPr algn="ctr" fontAlgn="ctr"/>
                      <a:r>
                        <a:rPr lang="fi-FI" sz="11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4694088"/>
                  </a:ext>
                </a:extLst>
              </a:tr>
              <a:tr h="316865">
                <a:tc vMerge="1">
                  <a:txBody>
                    <a:bodyPr/>
                    <a:lstStyle/>
                    <a:p>
                      <a:endParaRPr lang="fi-FI"/>
                    </a:p>
                  </a:txBody>
                  <a:tcPr/>
                </a:tc>
                <a:tc>
                  <a:txBody>
                    <a:bodyPr/>
                    <a:lstStyle/>
                    <a:p>
                      <a:pPr algn="ctr" fontAlgn="ctr"/>
                      <a:r>
                        <a:rPr lang="fi-FI" sz="1100" b="1" i="0" u="none" strike="noStrike">
                          <a:solidFill>
                            <a:srgbClr val="000000"/>
                          </a:solidFill>
                          <a:effectLst/>
                          <a:latin typeface="Aptos Narrow" panose="020B0004020202020204" pitchFamily="34" charset="0"/>
                        </a:rPr>
                        <a:t>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i-FI" sz="1100" b="0" i="0" u="none" strike="noStrike">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i-FI" sz="11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r>
                        <a:rPr lang="fi-FI" sz="1100" b="0" i="0" u="none" strike="noStrike">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i-FI" sz="11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A414"/>
                    </a:solidFill>
                  </a:tcPr>
                </a:tc>
                <a:tc>
                  <a:txBody>
                    <a:bodyPr/>
                    <a:lstStyle/>
                    <a:p>
                      <a:pPr algn="ctr" fontAlgn="ctr"/>
                      <a:r>
                        <a:rPr lang="fi-FI" sz="11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A414"/>
                    </a:solidFill>
                  </a:tcPr>
                </a:tc>
                <a:extLst>
                  <a:ext uri="{0D108BD9-81ED-4DB2-BD59-A6C34878D82A}">
                    <a16:rowId xmlns:a16="http://schemas.microsoft.com/office/drawing/2014/main" val="1808691349"/>
                  </a:ext>
                </a:extLst>
              </a:tr>
              <a:tr h="316865">
                <a:tc vMerge="1">
                  <a:txBody>
                    <a:bodyPr/>
                    <a:lstStyle/>
                    <a:p>
                      <a:endParaRPr lang="fi-FI"/>
                    </a:p>
                  </a:txBody>
                  <a:tcPr/>
                </a:tc>
                <a:tc>
                  <a:txBody>
                    <a:bodyPr/>
                    <a:lstStyle/>
                    <a:p>
                      <a:pPr algn="ctr" fontAlgn="ctr"/>
                      <a:r>
                        <a:rPr lang="fi-FI" sz="1100" b="1" i="0" u="none" strike="noStrike">
                          <a:solidFill>
                            <a:srgbClr val="000000"/>
                          </a:solidFill>
                          <a:effectLst/>
                          <a:latin typeface="Aptos Narrow" panose="020B0004020202020204" pitchFamily="34" charset="0"/>
                        </a:rPr>
                        <a:t>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i-FI" sz="1100" b="0" i="0" u="none" strike="noStrike">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i-FI" sz="1100" b="0" i="0" u="none" strike="noStrike">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i-FI" sz="1100" b="0" i="0" u="none" strike="noStrike">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r>
                        <a:rPr lang="fi-FI" sz="11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i-FI" sz="1100" b="0" i="0" u="none" strike="noStrike" dirty="0">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A414"/>
                    </a:solidFill>
                  </a:tcPr>
                </a:tc>
                <a:extLst>
                  <a:ext uri="{0D108BD9-81ED-4DB2-BD59-A6C34878D82A}">
                    <a16:rowId xmlns:a16="http://schemas.microsoft.com/office/drawing/2014/main" val="4117641118"/>
                  </a:ext>
                </a:extLst>
              </a:tr>
              <a:tr h="190500">
                <a:tc>
                  <a:txBody>
                    <a:bodyPr/>
                    <a:lstStyle/>
                    <a:p>
                      <a:pPr algn="l" fontAlgn="ctr"/>
                      <a:endParaRPr lang="fi-FI" sz="1100" b="1" i="0" u="none" strike="noStrike">
                        <a:solidFill>
                          <a:srgbClr val="000000"/>
                        </a:solidFill>
                        <a:effectLst/>
                        <a:latin typeface="Aptos Narrow" panose="020B0004020202020204" pitchFamily="34" charset="0"/>
                      </a:endParaRPr>
                    </a:p>
                  </a:txBody>
                  <a:tcPr marL="9525" marR="9525" marT="9525" marB="0" anchor="ctr">
                    <a:lnL>
                      <a:noFill/>
                    </a:lnL>
                    <a:lnR>
                      <a:noFill/>
                    </a:lnR>
                    <a:lnT>
                      <a:noFill/>
                    </a:lnT>
                    <a:lnB>
                      <a:noFill/>
                    </a:lnB>
                    <a:noFill/>
                  </a:tcPr>
                </a:tc>
                <a:tc>
                  <a:txBody>
                    <a:bodyPr/>
                    <a:lstStyle/>
                    <a:p>
                      <a:pPr algn="ctr" fontAlgn="ctr"/>
                      <a:endParaRPr lang="fi-FI" sz="1100" b="1" i="0" u="none" strike="noStrike">
                        <a:solidFill>
                          <a:srgbClr val="000000"/>
                        </a:solidFill>
                        <a:effectLst/>
                        <a:latin typeface="Aptos Narrow" panose="020B0004020202020204" pitchFamily="34" charset="0"/>
                      </a:endParaRPr>
                    </a:p>
                  </a:txBody>
                  <a:tcPr marL="9525" marR="9525" marT="9525" marB="0" anchor="ctr">
                    <a:lnL>
                      <a:noFill/>
                    </a:lnL>
                    <a:lnR>
                      <a:noFill/>
                    </a:lnR>
                    <a:lnT>
                      <a:noFill/>
                    </a:lnT>
                    <a:lnB>
                      <a:noFill/>
                    </a:lnB>
                    <a:noFill/>
                  </a:tcPr>
                </a:tc>
                <a:tc>
                  <a:txBody>
                    <a:bodyPr/>
                    <a:lstStyle/>
                    <a:p>
                      <a:pPr algn="ctr" fontAlgn="ctr"/>
                      <a:r>
                        <a:rPr lang="fi-FI" sz="1100" b="1" i="0" u="none" strike="noStrike">
                          <a:solidFill>
                            <a:srgbClr val="000000"/>
                          </a:solidFill>
                          <a:effectLst/>
                          <a:latin typeface="Aptos Narrow" panose="020B0004020202020204" pitchFamily="34"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fi-FI" sz="1100" b="1" i="0" u="none" strike="noStrike">
                          <a:solidFill>
                            <a:srgbClr val="000000"/>
                          </a:solidFill>
                          <a:effectLst/>
                          <a:latin typeface="Aptos Narrow" panose="020B0004020202020204" pitchFamily="34"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fi-FI" sz="1100" b="1" i="0" u="none" strike="noStrike">
                          <a:solidFill>
                            <a:srgbClr val="000000"/>
                          </a:solidFill>
                          <a:effectLst/>
                          <a:latin typeface="Aptos Narrow" panose="020B0004020202020204" pitchFamily="34" charset="0"/>
                        </a:rPr>
                        <a:t>3</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fi-FI" sz="1100" b="1" i="0" u="none" strike="noStrike">
                          <a:solidFill>
                            <a:srgbClr val="000000"/>
                          </a:solidFill>
                          <a:effectLst/>
                          <a:latin typeface="Aptos Narrow" panose="020B0004020202020204" pitchFamily="34" charset="0"/>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fi-FI" sz="1100" b="1" i="0" u="none" strike="noStrike">
                          <a:solidFill>
                            <a:srgbClr val="000000"/>
                          </a:solidFill>
                          <a:effectLst/>
                          <a:latin typeface="Aptos Narrow" panose="020B0004020202020204" pitchFamily="34" charset="0"/>
                        </a:rPr>
                        <a:t>5</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83840169"/>
                  </a:ext>
                </a:extLst>
              </a:tr>
              <a:tr h="190500">
                <a:tc>
                  <a:txBody>
                    <a:bodyPr/>
                    <a:lstStyle/>
                    <a:p>
                      <a:pPr algn="l" fontAlgn="ctr"/>
                      <a:endParaRPr lang="fi-FI" sz="1100" b="0" i="0" u="none" strike="noStrike">
                        <a:solidFill>
                          <a:srgbClr val="000000"/>
                        </a:solidFill>
                        <a:effectLst/>
                        <a:latin typeface="Aptos Narrow" panose="020B0004020202020204" pitchFamily="34" charset="0"/>
                      </a:endParaRPr>
                    </a:p>
                  </a:txBody>
                  <a:tcPr marL="9525" marR="9525" marT="9525" marB="0" anchor="ctr">
                    <a:lnL>
                      <a:noFill/>
                    </a:lnL>
                    <a:lnR>
                      <a:noFill/>
                    </a:lnR>
                    <a:lnT>
                      <a:noFill/>
                    </a:lnT>
                    <a:lnB>
                      <a:noFill/>
                    </a:lnB>
                    <a:noFill/>
                  </a:tcPr>
                </a:tc>
                <a:tc>
                  <a:txBody>
                    <a:bodyPr/>
                    <a:lstStyle/>
                    <a:p>
                      <a:pPr algn="ctr" fontAlgn="ctr"/>
                      <a:endParaRPr lang="fi-FI" sz="1100" b="1" i="0" u="none" strike="noStrike">
                        <a:solidFill>
                          <a:srgbClr val="000000"/>
                        </a:solidFill>
                        <a:effectLst/>
                        <a:latin typeface="Aptos Narrow" panose="020B0004020202020204" pitchFamily="34" charset="0"/>
                      </a:endParaRPr>
                    </a:p>
                  </a:txBody>
                  <a:tcPr marL="9525" marR="9525" marT="9525" marB="0" anchor="ctr">
                    <a:lnL>
                      <a:noFill/>
                    </a:lnL>
                    <a:lnR>
                      <a:noFill/>
                    </a:lnR>
                    <a:lnT>
                      <a:noFill/>
                    </a:lnT>
                    <a:lnB>
                      <a:noFill/>
                    </a:lnB>
                    <a:noFill/>
                  </a:tcPr>
                </a:tc>
                <a:tc gridSpan="5">
                  <a:txBody>
                    <a:bodyPr/>
                    <a:lstStyle/>
                    <a:p>
                      <a:pPr algn="ctr" fontAlgn="ctr"/>
                      <a:r>
                        <a:rPr lang="fi-FI" sz="1100" b="1" i="0" u="none" strike="noStrike" dirty="0">
                          <a:solidFill>
                            <a:srgbClr val="000000"/>
                          </a:solidFill>
                          <a:effectLst/>
                          <a:latin typeface="Aptos Narrow" panose="020B0004020202020204" pitchFamily="34" charset="0"/>
                        </a:rPr>
                        <a:t>VAIKUTUS</a:t>
                      </a:r>
                    </a:p>
                  </a:txBody>
                  <a:tcPr marL="9525" marR="9525" marT="9525" marB="0" anchor="ctr">
                    <a:lnL>
                      <a:noFill/>
                    </a:lnL>
                    <a:lnR>
                      <a:noFill/>
                    </a:lnR>
                    <a:lnT>
                      <a:noFill/>
                    </a:lnT>
                    <a:lnB>
                      <a:noFill/>
                    </a:lnB>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723376503"/>
                  </a:ext>
                </a:extLst>
              </a:tr>
            </a:tbl>
          </a:graphicData>
        </a:graphic>
      </p:graphicFrame>
    </p:spTree>
    <p:extLst>
      <p:ext uri="{BB962C8B-B14F-4D97-AF65-F5344CB8AC3E}">
        <p14:creationId xmlns:p14="http://schemas.microsoft.com/office/powerpoint/2010/main" val="4135856266"/>
      </p:ext>
    </p:extLst>
  </p:cSld>
  <p:clrMapOvr>
    <a:masterClrMapping/>
  </p:clrMapOvr>
</p:sld>
</file>

<file path=ppt/theme/theme1.xml><?xml version="1.0" encoding="utf-8"?>
<a:theme xmlns:a="http://schemas.openxmlformats.org/drawingml/2006/main" name="Office-teema">
  <a:themeElements>
    <a:clrScheme name="JAMK">
      <a:dk1>
        <a:srgbClr val="0D004B"/>
      </a:dk1>
      <a:lt1>
        <a:srgbClr val="FFFFFF"/>
      </a:lt1>
      <a:dk2>
        <a:srgbClr val="0D004C"/>
      </a:dk2>
      <a:lt2>
        <a:srgbClr val="E7E6E6"/>
      </a:lt2>
      <a:accent1>
        <a:srgbClr val="E2066E"/>
      </a:accent1>
      <a:accent2>
        <a:srgbClr val="FDB913"/>
      </a:accent2>
      <a:accent3>
        <a:srgbClr val="00B39C"/>
      </a:accent3>
      <a:accent4>
        <a:srgbClr val="EA590C"/>
      </a:accent4>
      <a:accent5>
        <a:srgbClr val="3FB8E2"/>
      </a:accent5>
      <a:accent6>
        <a:srgbClr val="A5A5A5"/>
      </a:accent6>
      <a:hlink>
        <a:srgbClr val="3FB9E3"/>
      </a:hlink>
      <a:folHlink>
        <a:srgbClr val="7861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k_kevyt_powerpoint_pohja_2020" id="{600BD92C-5482-F043-961A-9870930BD665}" vid="{62B8602A-7E5B-E347-8E1D-4BA6CFC062FC}"/>
    </a:ext>
  </a:extLst>
</a:theme>
</file>

<file path=ppt/theme/theme2.xml><?xml version="1.0" encoding="utf-8"?>
<a:theme xmlns:a="http://schemas.openxmlformats.org/drawingml/2006/main" name="Mukautettu suunnittelumalli">
  <a:themeElements>
    <a:clrScheme name="JAMK">
      <a:dk1>
        <a:srgbClr val="0D004B"/>
      </a:dk1>
      <a:lt1>
        <a:srgbClr val="FFFFFF"/>
      </a:lt1>
      <a:dk2>
        <a:srgbClr val="0D004C"/>
      </a:dk2>
      <a:lt2>
        <a:srgbClr val="E7E6E6"/>
      </a:lt2>
      <a:accent1>
        <a:srgbClr val="E2066E"/>
      </a:accent1>
      <a:accent2>
        <a:srgbClr val="FDB913"/>
      </a:accent2>
      <a:accent3>
        <a:srgbClr val="00B39C"/>
      </a:accent3>
      <a:accent4>
        <a:srgbClr val="EA590C"/>
      </a:accent4>
      <a:accent5>
        <a:srgbClr val="3FB8E2"/>
      </a:accent5>
      <a:accent6>
        <a:srgbClr val="A5A5A5"/>
      </a:accent6>
      <a:hlink>
        <a:srgbClr val="3FB9E3"/>
      </a:hlink>
      <a:folHlink>
        <a:srgbClr val="7861A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k_kevyt_powerpoint_pohja_2020" id="{600BD92C-5482-F043-961A-9870930BD665}" vid="{F921A10A-5DDC-8644-B1F9-902A4F228B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6e89f8d-3bd0-483f-aa44-b16c08919a40" xsi:nil="true"/>
    <lcf76f155ced4ddcb4097134ff3c332f xmlns="ad7147e5-5f39-4eb7-9007-c3d92326a70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D3C6295CF13E2F4EBA9EF8A010B52A19" ma:contentTypeVersion="15" ma:contentTypeDescription="Luo uusi asiakirja." ma:contentTypeScope="" ma:versionID="e2d0130ad608449114b731216e182015">
  <xsd:schema xmlns:xsd="http://www.w3.org/2001/XMLSchema" xmlns:xs="http://www.w3.org/2001/XMLSchema" xmlns:p="http://schemas.microsoft.com/office/2006/metadata/properties" xmlns:ns2="ad7147e5-5f39-4eb7-9007-c3d92326a707" xmlns:ns3="a6e89f8d-3bd0-483f-aa44-b16c08919a40" targetNamespace="http://schemas.microsoft.com/office/2006/metadata/properties" ma:root="true" ma:fieldsID="807618d58b0534cc50b9aa3a4bf642d0" ns2:_="" ns3:_="">
    <xsd:import namespace="ad7147e5-5f39-4eb7-9007-c3d92326a707"/>
    <xsd:import namespace="a6e89f8d-3bd0-483f-aa44-b16c08919a4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147e5-5f39-4eb7-9007-c3d92326a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Kuvien tunnisteet" ma:readOnly="false" ma:fieldId="{5cf76f15-5ced-4ddc-b409-7134ff3c332f}" ma:taxonomyMulti="true" ma:sspId="16af2609-c3e5-4c49-b9fa-7b01c8d2987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e89f8d-3bd0-483f-aa44-b16c08919a40"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6" nillable="true" ma:displayName="Taxonomy Catch All Column" ma:hidden="true" ma:list="{fa608e86-80c7-4db2-8a3e-4c3606a8f4e7}" ma:internalName="TaxCatchAll" ma:showField="CatchAllData" ma:web="a6e89f8d-3bd0-483f-aa44-b16c08919a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4F562E-6E10-43E9-AF90-707380CE6EC8}">
  <ds:schemaRefs>
    <ds:schemaRef ds:uri="http://schemas.microsoft.com/office/infopath/2007/PartnerControls"/>
    <ds:schemaRef ds:uri="http://schemas.microsoft.com/office/2006/documentManagement/types"/>
    <ds:schemaRef ds:uri="1df60504-910a-4198-8b75-1ba04298f732"/>
    <ds:schemaRef ds:uri="http://purl.org/dc/elements/1.1/"/>
    <ds:schemaRef ds:uri="http://purl.org/dc/dcmitype/"/>
    <ds:schemaRef ds:uri="http://www.w3.org/XML/1998/namespace"/>
    <ds:schemaRef ds:uri="http://schemas.openxmlformats.org/package/2006/metadata/core-properties"/>
    <ds:schemaRef ds:uri="afab3cc5-efd4-442c-adee-1baa19dbadbd"/>
    <ds:schemaRef ds:uri="http://schemas.microsoft.com/office/2006/metadata/properties"/>
    <ds:schemaRef ds:uri="http://purl.org/dc/terms/"/>
    <ds:schemaRef ds:uri="a6e89f8d-3bd0-483f-aa44-b16c08919a40"/>
    <ds:schemaRef ds:uri="ad7147e5-5f39-4eb7-9007-c3d92326a707"/>
  </ds:schemaRefs>
</ds:datastoreItem>
</file>

<file path=customXml/itemProps2.xml><?xml version="1.0" encoding="utf-8"?>
<ds:datastoreItem xmlns:ds="http://schemas.openxmlformats.org/officeDocument/2006/customXml" ds:itemID="{30EFC3CE-7FF4-4D2E-9D43-E0F0EF8208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7147e5-5f39-4eb7-9007-c3d92326a707"/>
    <ds:schemaRef ds:uri="a6e89f8d-3bd0-483f-aa44-b16c08919a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5C3A3D-ECC2-43B0-BE8B-366BAF7346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jamk kevyt powerpoint pohja 2020</Template>
  <TotalTime>34774</TotalTime>
  <Words>2529</Words>
  <Application>Microsoft Office PowerPoint</Application>
  <PresentationFormat>Widescreen</PresentationFormat>
  <Paragraphs>353</Paragraphs>
  <Slides>34</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Aptos</vt:lpstr>
      <vt:lpstr>Aptos Narrow</vt:lpstr>
      <vt:lpstr>Arial</vt:lpstr>
      <vt:lpstr>Calibri</vt:lpstr>
      <vt:lpstr>Segoe UI Emoji</vt:lpstr>
      <vt:lpstr>Wingdings</vt:lpstr>
      <vt:lpstr>Office-teema</vt:lpstr>
      <vt:lpstr>Mukautettu suunnittelumalli</vt:lpstr>
      <vt:lpstr>Terveys- ja hyvinvointialojen opintokokonaisuus</vt:lpstr>
      <vt:lpstr>Terveys- ja hyvinvointialojen opintokokonaisuus</vt:lpstr>
      <vt:lpstr>Riskienhallinta</vt:lpstr>
      <vt:lpstr>Riskienhallinta</vt:lpstr>
      <vt:lpstr>Riskienhallinta</vt:lpstr>
      <vt:lpstr>Riskienhallinnan viitekehys -  Risk Management Framework (RMF) </vt:lpstr>
      <vt:lpstr>Riskienhallinta</vt:lpstr>
      <vt:lpstr>Riskienhallinta</vt:lpstr>
      <vt:lpstr>Riskienhallinta</vt:lpstr>
      <vt:lpstr>Muita turvallisuusjohtamisen malleja</vt:lpstr>
      <vt:lpstr>Johtaminen</vt:lpstr>
      <vt:lpstr>Johtaminen</vt:lpstr>
      <vt:lpstr>Johtaminen</vt:lpstr>
      <vt:lpstr>Terveys- ja hyvinvointialojen opintokokonaisuus</vt:lpstr>
      <vt:lpstr>Ohjaavat säädökset, lait ja auditoinnit</vt:lpstr>
      <vt:lpstr>Ohjaavat säädökset, lait ja auditoinnit</vt:lpstr>
      <vt:lpstr>Ohjaavat säädökset, lait ja auditoinnit</vt:lpstr>
      <vt:lpstr>Ohjaavat säädökset, lait ja auditoinnit</vt:lpstr>
      <vt:lpstr>ICT tiimin haasteet</vt:lpstr>
      <vt:lpstr>Yritysten dataliikenteestä</vt:lpstr>
      <vt:lpstr>Näkymättömät kyberturvallisuustoimenpiteet</vt:lpstr>
      <vt:lpstr>Esimerkkejä</vt:lpstr>
      <vt:lpstr>Esimerkkejä</vt:lpstr>
      <vt:lpstr>Havaitut saapuvat uhat</vt:lpstr>
      <vt:lpstr>Havaitut saapuvat haavoittuvuushyökkäykset</vt:lpstr>
      <vt:lpstr>Näkymättömät kyberturvallisuustoimenpiteet</vt:lpstr>
      <vt:lpstr>Terveys- ja hyvinvointialojen opintokokonaisuus</vt:lpstr>
      <vt:lpstr>Tietoturvavalvomo</vt:lpstr>
      <vt:lpstr>Tietoturvavalvomo</vt:lpstr>
      <vt:lpstr>Tietoturvavalvomo</vt:lpstr>
      <vt:lpstr>Tietoturvavalvomo</vt:lpstr>
      <vt:lpstr>Tietoturvavalvomo</vt:lpstr>
      <vt:lpstr>Tietoturvavalvomo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Ovaska Joonatan</dc:creator>
  <cp:keywords>powerpoint; pohja; mallipohja; power point</cp:keywords>
  <cp:lastModifiedBy>Ovaska Joonatan</cp:lastModifiedBy>
  <cp:revision>108</cp:revision>
  <dcterms:created xsi:type="dcterms:W3CDTF">2024-09-20T05:15:01Z</dcterms:created>
  <dcterms:modified xsi:type="dcterms:W3CDTF">2025-09-15T12:26:07Z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0x010100D3C6295CF13E2F4EBA9EF8A010B52A19</vt:lpwstr>
  </property>
  <property fmtid="{D5CDD505-2E9C-101B-9397-08002B2CF9AE}" pid="3" name="TaxKeyword">
    <vt:lpwstr>669;#pohja|9a9d608a-ea78-4893-b288-35ade6364b14;#1039;#powerpoint|051b3f1a-72f4-4748-b6c4-d93be0de18c9;#1696;#mallipohja|9ccee185-d70a-4d05-9c8c-38b6d35b7d18;#1722;#power point|1bfe7825-4f6b-4848-9a2d-ae9eeb6e12c4</vt:lpwstr>
  </property>
  <property fmtid="{D5CDD505-2E9C-101B-9397-08002B2CF9AE}" pid="4" name="Asiasanat">
    <vt:lpwstr/>
  </property>
  <property fmtid="{D5CDD505-2E9C-101B-9397-08002B2CF9AE}" pid="5" name="MediaServiceImageTags">
    <vt:lpwstr/>
  </property>
</Properties>
</file>