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61" r:id="rId4"/>
    <p:sldId id="257" r:id="rId5"/>
    <p:sldId id="256" r:id="rId6"/>
    <p:sldId id="258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91" d="100"/>
          <a:sy n="91" d="100"/>
        </p:scale>
        <p:origin x="9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015738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921872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3799354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8597256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774776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563807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1639988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47234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100238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581259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528319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54A18-E9B3-410A-A3C9-9D53FF0140C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D7C44-8CD3-4AE2-B458-369E15A3A32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77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KoneDigi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1752600"/>
          </a:xfrm>
        </p:spPr>
        <p:txBody>
          <a:bodyPr>
            <a:normAutofit/>
          </a:bodyPr>
          <a:lstStyle/>
          <a:p>
            <a:r>
              <a:rPr lang="fi-FI" sz="1200" dirty="0" smtClean="0"/>
              <a:t>Tekijät: Ville Salminen, Jaakko </a:t>
            </a:r>
            <a:r>
              <a:rPr lang="fi-FI" sz="1200" dirty="0" smtClean="0"/>
              <a:t>Ahoranta, Ari Haukijärvi, Kimmo Laaksonen, Ilkka Linnala, Jari Honkanen</a:t>
            </a:r>
            <a:endParaRPr lang="fi-FI" sz="1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164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Ylänuoli 46"/>
          <p:cNvSpPr/>
          <p:nvPr/>
        </p:nvSpPr>
        <p:spPr>
          <a:xfrm>
            <a:off x="3328543" y="864422"/>
            <a:ext cx="817066" cy="1065737"/>
          </a:xfrm>
          <a:prstGeom prst="upArrow">
            <a:avLst>
              <a:gd name="adj1" fmla="val 60140"/>
              <a:gd name="adj2" fmla="val 50000"/>
            </a:avLst>
          </a:prstGeom>
          <a:solidFill>
            <a:srgbClr val="FF0000"/>
          </a:solidFill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err="1" smtClean="0"/>
              <a:t>Voi-ma</a:t>
            </a:r>
            <a:endParaRPr lang="fi-FI" b="1" dirty="0"/>
          </a:p>
        </p:txBody>
      </p:sp>
      <p:sp>
        <p:nvSpPr>
          <p:cNvPr id="43" name="Ylänuoli 42"/>
          <p:cNvSpPr/>
          <p:nvPr/>
        </p:nvSpPr>
        <p:spPr>
          <a:xfrm flipV="1">
            <a:off x="5981976" y="5586507"/>
            <a:ext cx="819798" cy="1032909"/>
          </a:xfrm>
          <a:prstGeom prst="upArrow">
            <a:avLst>
              <a:gd name="adj1" fmla="val 60140"/>
              <a:gd name="adj2" fmla="val 50000"/>
            </a:avLst>
          </a:prstGeom>
          <a:solidFill>
            <a:srgbClr val="FF0000"/>
          </a:solidFill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4" name="Ylänuoli 43"/>
          <p:cNvSpPr/>
          <p:nvPr/>
        </p:nvSpPr>
        <p:spPr>
          <a:xfrm flipV="1">
            <a:off x="3315206" y="5301208"/>
            <a:ext cx="819798" cy="1032909"/>
          </a:xfrm>
          <a:prstGeom prst="upArrow">
            <a:avLst>
              <a:gd name="adj1" fmla="val 60140"/>
              <a:gd name="adj2" fmla="val 50000"/>
            </a:avLst>
          </a:prstGeom>
          <a:solidFill>
            <a:srgbClr val="FF0000"/>
          </a:solidFill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fi-FI" dirty="0"/>
          </a:p>
        </p:txBody>
      </p:sp>
      <p:sp>
        <p:nvSpPr>
          <p:cNvPr id="7" name="Lieriö 6"/>
          <p:cNvSpPr/>
          <p:nvPr/>
        </p:nvSpPr>
        <p:spPr>
          <a:xfrm>
            <a:off x="3347864" y="1844824"/>
            <a:ext cx="792088" cy="3528392"/>
          </a:xfrm>
          <a:prstGeom prst="ca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0">
                <a:srgbClr val="8488C4"/>
              </a:gs>
              <a:gs pos="0">
                <a:srgbClr val="8488C4"/>
              </a:gs>
              <a:gs pos="0">
                <a:srgbClr val="8488C4"/>
              </a:gs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1"/>
            <a:tileRect/>
          </a:gra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1847336" y="3340663"/>
            <a:ext cx="792088" cy="79208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0">
                <a:srgbClr val="8488C4"/>
              </a:gs>
              <a:gs pos="0">
                <a:srgbClr val="8488C4"/>
              </a:gs>
              <a:gs pos="0">
                <a:srgbClr val="8488C4"/>
              </a:gs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t="100000"/>
            </a:path>
            <a:tileRect r="-100000" b="-100000"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Ala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Ellipsi 8"/>
          <p:cNvSpPr/>
          <p:nvPr/>
        </p:nvSpPr>
        <p:spPr>
          <a:xfrm>
            <a:off x="3347864" y="3356992"/>
            <a:ext cx="792088" cy="216024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3707904" y="249289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3707904" y="472514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3" name="Suora yhdysviiva 12"/>
          <p:cNvCxnSpPr/>
          <p:nvPr/>
        </p:nvCxnSpPr>
        <p:spPr>
          <a:xfrm>
            <a:off x="3826943" y="2520606"/>
            <a:ext cx="11771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/>
        </p:nvCxnSpPr>
        <p:spPr>
          <a:xfrm>
            <a:off x="3826943" y="4752854"/>
            <a:ext cx="11771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/>
        </p:nvCxnSpPr>
        <p:spPr>
          <a:xfrm>
            <a:off x="4860032" y="2520606"/>
            <a:ext cx="0" cy="2232248"/>
          </a:xfrm>
          <a:prstGeom prst="line">
            <a:avLst/>
          </a:prstGeom>
          <a:ln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ieriö 20"/>
          <p:cNvSpPr/>
          <p:nvPr/>
        </p:nvSpPr>
        <p:spPr>
          <a:xfrm>
            <a:off x="6012160" y="1628800"/>
            <a:ext cx="792088" cy="4032448"/>
          </a:xfrm>
          <a:prstGeom prst="ca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0">
                <a:srgbClr val="8488C4"/>
              </a:gs>
              <a:gs pos="0">
                <a:srgbClr val="8488C4"/>
              </a:gs>
              <a:gs pos="0">
                <a:srgbClr val="8488C4"/>
              </a:gs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1"/>
            <a:tileRect/>
          </a:gra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/>
          <p:cNvSpPr/>
          <p:nvPr/>
        </p:nvSpPr>
        <p:spPr>
          <a:xfrm>
            <a:off x="6372200" y="2420888"/>
            <a:ext cx="72008" cy="79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/>
          <p:cNvSpPr/>
          <p:nvPr/>
        </p:nvSpPr>
        <p:spPr>
          <a:xfrm>
            <a:off x="6372200" y="4941168"/>
            <a:ext cx="72008" cy="79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1" name="Suora yhdysviiva 30"/>
          <p:cNvCxnSpPr/>
          <p:nvPr/>
        </p:nvCxnSpPr>
        <p:spPr>
          <a:xfrm>
            <a:off x="6444208" y="2462453"/>
            <a:ext cx="11771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>
          <a:xfrm>
            <a:off x="6421964" y="4982733"/>
            <a:ext cx="11771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7452320" y="2492896"/>
            <a:ext cx="2733" cy="2489837"/>
          </a:xfrm>
          <a:prstGeom prst="line">
            <a:avLst/>
          </a:prstGeom>
          <a:ln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/>
          <p:cNvCxnSpPr/>
          <p:nvPr/>
        </p:nvCxnSpPr>
        <p:spPr>
          <a:xfrm>
            <a:off x="4868231" y="2520606"/>
            <a:ext cx="0" cy="2232248"/>
          </a:xfrm>
          <a:prstGeom prst="line">
            <a:avLst/>
          </a:prstGeom>
          <a:ln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yhdysviiva 35"/>
          <p:cNvCxnSpPr/>
          <p:nvPr/>
        </p:nvCxnSpPr>
        <p:spPr>
          <a:xfrm>
            <a:off x="7698057" y="2465186"/>
            <a:ext cx="0" cy="265973"/>
          </a:xfrm>
          <a:prstGeom prst="line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Ylänuoli 40"/>
          <p:cNvSpPr/>
          <p:nvPr/>
        </p:nvSpPr>
        <p:spPr>
          <a:xfrm>
            <a:off x="3322887" y="867683"/>
            <a:ext cx="817066" cy="1065737"/>
          </a:xfrm>
          <a:prstGeom prst="upArrow">
            <a:avLst>
              <a:gd name="adj1" fmla="val 60140"/>
              <a:gd name="adj2" fmla="val 50000"/>
            </a:avLst>
          </a:prstGeom>
          <a:solidFill>
            <a:srgbClr val="FF0000"/>
          </a:solidFill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/>
          </a:p>
        </p:txBody>
      </p:sp>
      <p:sp>
        <p:nvSpPr>
          <p:cNvPr id="42" name="Ylänuoli 41"/>
          <p:cNvSpPr/>
          <p:nvPr/>
        </p:nvSpPr>
        <p:spPr>
          <a:xfrm>
            <a:off x="5995572" y="689963"/>
            <a:ext cx="819798" cy="1065737"/>
          </a:xfrm>
          <a:prstGeom prst="upArrow">
            <a:avLst>
              <a:gd name="adj1" fmla="val 60140"/>
              <a:gd name="adj2" fmla="val 50000"/>
            </a:avLst>
          </a:prstGeom>
          <a:solidFill>
            <a:srgbClr val="FF0000"/>
          </a:solidFill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cxnSp>
        <p:nvCxnSpPr>
          <p:cNvPr id="46" name="Suora yhdysviiva 45"/>
          <p:cNvCxnSpPr/>
          <p:nvPr/>
        </p:nvCxnSpPr>
        <p:spPr>
          <a:xfrm>
            <a:off x="1763688" y="3284984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nuoliyhdysviiva 48"/>
          <p:cNvCxnSpPr/>
          <p:nvPr/>
        </p:nvCxnSpPr>
        <p:spPr>
          <a:xfrm flipH="1">
            <a:off x="2713647" y="3456710"/>
            <a:ext cx="792088" cy="144016"/>
          </a:xfrm>
          <a:prstGeom prst="straightConnector1">
            <a:avLst/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ikehys 49"/>
          <p:cNvSpPr txBox="1"/>
          <p:nvPr/>
        </p:nvSpPr>
        <p:spPr>
          <a:xfrm>
            <a:off x="603361" y="309940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Jännitys =</a:t>
            </a:r>
            <a:endParaRPr lang="fi-FI" dirty="0"/>
          </a:p>
        </p:txBody>
      </p:sp>
      <p:sp>
        <p:nvSpPr>
          <p:cNvPr id="51" name="Tekstikehys 50"/>
          <p:cNvSpPr txBox="1"/>
          <p:nvPr/>
        </p:nvSpPr>
        <p:spPr>
          <a:xfrm>
            <a:off x="1115616" y="443711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Jännityksen yksikkö on</a:t>
            </a:r>
            <a:endParaRPr lang="fi-FI" dirty="0"/>
          </a:p>
        </p:txBody>
      </p:sp>
      <p:cxnSp>
        <p:nvCxnSpPr>
          <p:cNvPr id="52" name="Suora yhdysviiva 51"/>
          <p:cNvCxnSpPr/>
          <p:nvPr/>
        </p:nvCxnSpPr>
        <p:spPr>
          <a:xfrm>
            <a:off x="1403648" y="5445224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kehys 53"/>
          <p:cNvSpPr txBox="1"/>
          <p:nvPr/>
        </p:nvSpPr>
        <p:spPr>
          <a:xfrm>
            <a:off x="2821495" y="274678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</a:t>
            </a:r>
            <a:endParaRPr lang="fi-FI" dirty="0"/>
          </a:p>
        </p:txBody>
      </p:sp>
      <p:sp>
        <p:nvSpPr>
          <p:cNvPr id="55" name="Tekstikehys 54"/>
          <p:cNvSpPr txBox="1"/>
          <p:nvPr/>
        </p:nvSpPr>
        <p:spPr>
          <a:xfrm>
            <a:off x="2666616" y="359233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mm</a:t>
            </a:r>
            <a:r>
              <a:rPr lang="fi-FI" baseline="30000" dirty="0" smtClean="0"/>
              <a:t>2</a:t>
            </a:r>
            <a:endParaRPr lang="fi-FI" baseline="30000" dirty="0"/>
          </a:p>
        </p:txBody>
      </p:sp>
      <p:sp>
        <p:nvSpPr>
          <p:cNvPr id="56" name="Tekstikehys 55"/>
          <p:cNvSpPr txBox="1"/>
          <p:nvPr/>
        </p:nvSpPr>
        <p:spPr>
          <a:xfrm>
            <a:off x="7308304" y="19168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Venymä </a:t>
            </a:r>
            <a:endParaRPr lang="fi-FI" dirty="0"/>
          </a:p>
        </p:txBody>
      </p:sp>
      <p:sp>
        <p:nvSpPr>
          <p:cNvPr id="57" name="Tekstikehys 56"/>
          <p:cNvSpPr txBox="1"/>
          <p:nvPr/>
        </p:nvSpPr>
        <p:spPr>
          <a:xfrm>
            <a:off x="539552" y="836712"/>
            <a:ext cx="2232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VETOLUJUUS </a:t>
            </a:r>
          </a:p>
          <a:p>
            <a:pPr algn="ctr"/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</a:t>
            </a:r>
          </a:p>
          <a:p>
            <a:pPr algn="ctr"/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JÄNNITYS</a:t>
            </a:r>
            <a:endParaRPr lang="fi-FI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Pyöristetty kuvatekstisuorakulmio 57"/>
          <p:cNvSpPr/>
          <p:nvPr/>
        </p:nvSpPr>
        <p:spPr>
          <a:xfrm>
            <a:off x="4211960" y="188640"/>
            <a:ext cx="3096344" cy="1368152"/>
          </a:xfrm>
          <a:prstGeom prst="wedgeRoundRectCallout">
            <a:avLst>
              <a:gd name="adj1" fmla="val -48127"/>
              <a:gd name="adj2" fmla="val 7193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Vetosauva. 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Siihen on merkitty pisteet määrätylle etäisyydelle toisistaan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9" name="Pyöristetty kuvatekstisuorakulmio 58"/>
          <p:cNvSpPr/>
          <p:nvPr/>
        </p:nvSpPr>
        <p:spPr>
          <a:xfrm>
            <a:off x="3635896" y="620688"/>
            <a:ext cx="2520280" cy="1113613"/>
          </a:xfrm>
          <a:prstGeom prst="wedgeRoundRectCallout">
            <a:avLst>
              <a:gd name="adj1" fmla="val 42577"/>
              <a:gd name="adj2" fmla="val 6954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Sauva venyy voiman vaikuttaessa siihen.</a:t>
            </a:r>
            <a:endParaRPr lang="fi-FI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046 C -0.03906 -0.00254 -0.07726 -0.00439 -0.10417 0.02732 C -0.13073 0.05926 -0.15104 0.16389 -0.16059 0.19121 " pathEditMode="relative" rAng="0" ptsTypes="aaA">
                                      <p:cBhvr>
                                        <p:cTn id="5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0" y="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C 0.0283 0.06413 0.0573 0.12871 0.0349 0.18565 C 0.01285 0.2426 -0.10451 0.31783 -0.13107 0.34237 " pathEditMode="relative" rAng="0" ptsTypes="aaA">
                                      <p:cBhvr>
                                        <p:cTn id="8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0" y="171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41 0.00695 C 0.00782 0.04445 0.02639 0.08264 0.00539 0.12848 C -0.0151 0.17385 -0.11059 0.25602 -0.13368 0.28079 " pathEditMode="relative" rAng="0" ptsTypes="aaA">
                                      <p:cBhvr>
                                        <p:cTn id="8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0" y="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8 0.00463 C 0.01892 0.0419 0.04305 0.07871 0.09566 0.08287 C 0.14791 0.0875 0.27395 0.04121 0.31006 0.03311 " pathEditMode="relative" rAng="-258864" ptsTypes="aaA">
                                      <p:cBhvr>
                                        <p:cTn id="1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0" y="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3" grpId="0" animBg="1"/>
      <p:bldP spid="44" grpId="0" animBg="1"/>
      <p:bldP spid="7" grpId="0" animBg="1"/>
      <p:bldP spid="8" grpId="0" animBg="1"/>
      <p:bldP spid="9" grpId="0" animBg="1"/>
      <p:bldP spid="10" grpId="0" animBg="1"/>
      <p:bldP spid="11" grpId="0" animBg="1"/>
      <p:bldP spid="21" grpId="0" animBg="1"/>
      <p:bldP spid="22" grpId="0" animBg="1"/>
      <p:bldP spid="23" grpId="0" animBg="1"/>
      <p:bldP spid="41" grpId="0" animBg="1"/>
      <p:bldP spid="42" grpId="0" animBg="1"/>
      <p:bldP spid="50" grpId="0"/>
      <p:bldP spid="51" grpId="0"/>
      <p:bldP spid="54" grpId="0"/>
      <p:bldP spid="54" grpId="1"/>
      <p:bldP spid="55" grpId="0"/>
      <p:bldP spid="55" grpId="1"/>
      <p:bldP spid="56" grpId="0"/>
      <p:bldP spid="57" grpId="0"/>
      <p:bldP spid="58" grpId="0" animBg="1"/>
      <p:bldP spid="58" grpId="1" animBg="1"/>
      <p:bldP spid="59" grpId="2" animBg="1"/>
      <p:bldP spid="59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3" name="Picture 15" descr="ku6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660232" y="548680"/>
            <a:ext cx="2088232" cy="269933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2050" name="Picture 2" descr="ku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39552" y="476672"/>
            <a:ext cx="1371600" cy="280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ku5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195736" y="548680"/>
            <a:ext cx="4177770" cy="3688187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4873456" y="987802"/>
            <a:ext cx="390155" cy="649856"/>
          </a:xfrm>
          <a:prstGeom prst="upArrow">
            <a:avLst>
              <a:gd name="adj1" fmla="val 50000"/>
              <a:gd name="adj2" fmla="val 41667"/>
            </a:avLst>
          </a:prstGeom>
          <a:solidFill>
            <a:srgbClr val="FF00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 flipV="1">
            <a:off x="4903802" y="2681038"/>
            <a:ext cx="390155" cy="649856"/>
          </a:xfrm>
          <a:prstGeom prst="upArrow">
            <a:avLst>
              <a:gd name="adj1" fmla="val 50000"/>
              <a:gd name="adj2" fmla="val 41667"/>
            </a:avLst>
          </a:prstGeom>
          <a:solidFill>
            <a:srgbClr val="FF00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22" name="Kuva 21" descr="ku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005547" y="4013686"/>
            <a:ext cx="1187450" cy="999490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</p:pic>
      <p:pic>
        <p:nvPicPr>
          <p:cNvPr id="23" name="Kuva 22" descr="mat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5400000">
            <a:off x="6533716" y="4104209"/>
            <a:ext cx="1278381" cy="3419872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043" name="Oval 19"/>
          <p:cNvSpPr>
            <a:spLocks noChangeArrowheads="1"/>
          </p:cNvSpPr>
          <p:nvPr/>
        </p:nvSpPr>
        <p:spPr bwMode="auto">
          <a:xfrm rot="5400000">
            <a:off x="5940152" y="5772606"/>
            <a:ext cx="114300" cy="114300"/>
          </a:xfrm>
          <a:prstGeom prst="ellipse">
            <a:avLst/>
          </a:prstGeom>
          <a:solidFill>
            <a:srgbClr val="00B0F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4" name="Oval 20"/>
          <p:cNvSpPr>
            <a:spLocks noChangeArrowheads="1"/>
          </p:cNvSpPr>
          <p:nvPr/>
        </p:nvSpPr>
        <p:spPr bwMode="auto">
          <a:xfrm rot="5400000">
            <a:off x="8483453" y="5765914"/>
            <a:ext cx="114300" cy="114300"/>
          </a:xfrm>
          <a:prstGeom prst="ellipse">
            <a:avLst/>
          </a:prstGeom>
          <a:solidFill>
            <a:srgbClr val="00B0F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 rot="5400000">
            <a:off x="5783560" y="6145222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rot="5400000">
            <a:off x="8320169" y="6122201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rot="5400000">
            <a:off x="7272300" y="5049180"/>
            <a:ext cx="0" cy="25202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stealth" w="lg" len="lg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6516216" y="3284984"/>
            <a:ext cx="223224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Vetosauva kuroutuu ja katkeaa</a:t>
            </a:r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auto">
          <a:xfrm>
            <a:off x="6980922" y="2005169"/>
            <a:ext cx="444624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52" name="Picture 28" descr="ku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41578" y="3219499"/>
            <a:ext cx="2232248" cy="3227346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cxnSp>
        <p:nvCxnSpPr>
          <p:cNvPr id="42" name="Suora nuoliyhdysviiva 41"/>
          <p:cNvCxnSpPr>
            <a:stCxn id="1052" idx="0"/>
          </p:cNvCxnSpPr>
          <p:nvPr/>
        </p:nvCxnSpPr>
        <p:spPr>
          <a:xfrm flipV="1">
            <a:off x="1557702" y="2492896"/>
            <a:ext cx="926066" cy="726603"/>
          </a:xfrm>
          <a:prstGeom prst="straightConnector1">
            <a:avLst/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25"/>
          <p:cNvSpPr txBox="1">
            <a:spLocks noChangeArrowheads="1"/>
          </p:cNvSpPr>
          <p:nvPr/>
        </p:nvSpPr>
        <p:spPr bwMode="auto">
          <a:xfrm>
            <a:off x="2987824" y="4437112"/>
            <a:ext cx="223224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Piirturi piirtää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fi-FI" dirty="0" err="1" smtClean="0"/>
              <a:t>JÄNNITYS-VENYMÄ-piiroksen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2771800" y="5589240"/>
            <a:ext cx="266429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Murtovenymä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voidaan</a:t>
            </a:r>
            <a:r>
              <a:rPr kumimoji="0" lang="fi-FI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laskea murtuneen sauvan merkkien avulla.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" name="Pyöristetty kuvatekstisuorakulmio 44"/>
          <p:cNvSpPr/>
          <p:nvPr/>
        </p:nvSpPr>
        <p:spPr>
          <a:xfrm>
            <a:off x="2811150" y="5677577"/>
            <a:ext cx="6048672" cy="576064"/>
          </a:xfrm>
          <a:prstGeom prst="wedgeRoundRectCallout">
            <a:avLst>
              <a:gd name="adj1" fmla="val -17277"/>
              <a:gd name="adj2" fmla="val 23647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chemeClr val="tx1"/>
                </a:solidFill>
              </a:rPr>
              <a:t>METALLIN VETOLUJUUDEN MITTAAMINEN</a:t>
            </a:r>
            <a:endParaRPr lang="fi-FI" sz="2400" b="1" dirty="0">
              <a:solidFill>
                <a:schemeClr val="tx1"/>
              </a:solidFill>
            </a:endParaRPr>
          </a:p>
        </p:txBody>
      </p:sp>
      <p:sp>
        <p:nvSpPr>
          <p:cNvPr id="46" name="Tekstikehys 45"/>
          <p:cNvSpPr txBox="1"/>
          <p:nvPr/>
        </p:nvSpPr>
        <p:spPr>
          <a:xfrm rot="16200000">
            <a:off x="139989" y="4856349"/>
            <a:ext cx="1063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Jännitys</a:t>
            </a:r>
            <a:endParaRPr lang="fi-FI" dirty="0"/>
          </a:p>
        </p:txBody>
      </p:sp>
      <p:sp>
        <p:nvSpPr>
          <p:cNvPr id="47" name="Tekstikehys 46"/>
          <p:cNvSpPr txBox="1"/>
          <p:nvPr/>
        </p:nvSpPr>
        <p:spPr>
          <a:xfrm>
            <a:off x="876571" y="5484574"/>
            <a:ext cx="103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Venymä</a:t>
            </a:r>
            <a:endParaRPr lang="fi-FI" dirty="0"/>
          </a:p>
        </p:txBody>
      </p:sp>
      <p:cxnSp>
        <p:nvCxnSpPr>
          <p:cNvPr id="49" name="Suora nuoliyhdysviiva 48"/>
          <p:cNvCxnSpPr/>
          <p:nvPr/>
        </p:nvCxnSpPr>
        <p:spPr>
          <a:xfrm flipV="1">
            <a:off x="704542" y="4175046"/>
            <a:ext cx="4674" cy="4320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nuoliyhdysviiva 54"/>
          <p:cNvCxnSpPr/>
          <p:nvPr/>
        </p:nvCxnSpPr>
        <p:spPr>
          <a:xfrm>
            <a:off x="1763688" y="5661248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 animBg="1"/>
      <p:bldP spid="1041" grpId="0" animBg="1"/>
      <p:bldP spid="1043" grpId="0" animBg="1"/>
      <p:bldP spid="1044" grpId="0" animBg="1"/>
      <p:bldP spid="1045" grpId="0" animBg="1"/>
      <p:bldP spid="1046" grpId="0" animBg="1"/>
      <p:bldP spid="1047" grpId="0" animBg="1"/>
      <p:bldP spid="1049" grpId="0"/>
      <p:bldP spid="1050" grpId="0" animBg="1"/>
      <p:bldP spid="43" grpId="0"/>
      <p:bldP spid="44" grpId="0"/>
      <p:bldP spid="45" grpId="0" animBg="1"/>
      <p:bldP spid="45" grpId="1" animBg="1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orakulmio 34"/>
          <p:cNvSpPr/>
          <p:nvPr/>
        </p:nvSpPr>
        <p:spPr>
          <a:xfrm>
            <a:off x="4499992" y="1576113"/>
            <a:ext cx="4320480" cy="46085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Kuva 3" descr="mat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640009"/>
            <a:ext cx="3960440" cy="5523634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36819" y="2141055"/>
            <a:ext cx="9017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Myötö-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lujuus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414770" y="2412499"/>
            <a:ext cx="1573054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423159" y="1589968"/>
            <a:ext cx="16002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611560" y="1276959"/>
            <a:ext cx="901700" cy="618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Murto-lujuus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50956" y="307679"/>
            <a:ext cx="10541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Jännitys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N/mm</a:t>
            </a:r>
            <a:r>
              <a:rPr kumimoji="0" lang="fi-FI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733245" y="2462263"/>
            <a:ext cx="194421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Kimmoinen alue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Wingdings 3" pitchFamily="18" charset="2"/>
              <a:buChar char="Æ"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sym typeface="Wingdings 3" pitchFamily="18" charset="2"/>
              </a:rPr>
              <a:t>sauva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palautuu alkuperäiseksi, jos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voima lakkaa </a:t>
            </a: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vai-kuttamasta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1503366" y="4888481"/>
            <a:ext cx="2132530" cy="2771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295454" y="4930046"/>
            <a:ext cx="1317625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Venymä %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V="1">
            <a:off x="1454379" y="351977"/>
            <a:ext cx="0" cy="458080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929758" y="1792137"/>
            <a:ext cx="201622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Kimmoton alue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sym typeface="Wingdings 3" pitchFamily="18" charset="2"/>
              </a:rPr>
              <a:t>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Pysyvä  muutos</a:t>
            </a: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5594201" y="5526710"/>
            <a:ext cx="308225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 flipV="1">
            <a:off x="5580112" y="1689686"/>
            <a:ext cx="425" cy="381934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738260" y="3733620"/>
            <a:ext cx="782182" cy="69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0,2 -raja</a:t>
            </a:r>
          </a:p>
        </p:txBody>
      </p:sp>
      <p:sp>
        <p:nvSpPr>
          <p:cNvPr id="2069" name="Freeform 21"/>
          <p:cNvSpPr>
            <a:spLocks/>
          </p:cNvSpPr>
          <p:nvPr/>
        </p:nvSpPr>
        <p:spPr bwMode="auto">
          <a:xfrm>
            <a:off x="5580536" y="2934422"/>
            <a:ext cx="2879895" cy="2592287"/>
          </a:xfrm>
          <a:custGeom>
            <a:avLst/>
            <a:gdLst/>
            <a:ahLst/>
            <a:cxnLst>
              <a:cxn ang="0">
                <a:pos x="0" y="3060"/>
              </a:cxn>
              <a:cxn ang="0">
                <a:pos x="180" y="2340"/>
              </a:cxn>
              <a:cxn ang="0">
                <a:pos x="540" y="1440"/>
              </a:cxn>
              <a:cxn ang="0">
                <a:pos x="1260" y="540"/>
              </a:cxn>
              <a:cxn ang="0">
                <a:pos x="2520" y="180"/>
              </a:cxn>
              <a:cxn ang="0">
                <a:pos x="3780" y="0"/>
              </a:cxn>
            </a:cxnLst>
            <a:rect l="0" t="0" r="r" b="b"/>
            <a:pathLst>
              <a:path w="3780" h="3060">
                <a:moveTo>
                  <a:pt x="0" y="3060"/>
                </a:moveTo>
                <a:cubicBezTo>
                  <a:pt x="45" y="2835"/>
                  <a:pt x="90" y="2610"/>
                  <a:pt x="180" y="2340"/>
                </a:cubicBezTo>
                <a:cubicBezTo>
                  <a:pt x="270" y="2070"/>
                  <a:pt x="360" y="1740"/>
                  <a:pt x="540" y="1440"/>
                </a:cubicBezTo>
                <a:cubicBezTo>
                  <a:pt x="720" y="1140"/>
                  <a:pt x="930" y="750"/>
                  <a:pt x="1260" y="540"/>
                </a:cubicBezTo>
                <a:cubicBezTo>
                  <a:pt x="1590" y="330"/>
                  <a:pt x="2100" y="270"/>
                  <a:pt x="2520" y="180"/>
                </a:cubicBezTo>
                <a:cubicBezTo>
                  <a:pt x="2940" y="90"/>
                  <a:pt x="3360" y="45"/>
                  <a:pt x="3780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 flipH="1">
            <a:off x="5782706" y="4014542"/>
            <a:ext cx="326676" cy="146804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71" name="AutoShape 23"/>
          <p:cNvSpPr>
            <a:spLocks/>
          </p:cNvSpPr>
          <p:nvPr/>
        </p:nvSpPr>
        <p:spPr bwMode="auto">
          <a:xfrm rot="5400000">
            <a:off x="5566682" y="5571008"/>
            <a:ext cx="216024" cy="216024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5436521" y="5814742"/>
            <a:ext cx="792088" cy="3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0,2 %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7308729" y="5598718"/>
            <a:ext cx="1317625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Venymä %</a:t>
            </a: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5436521" y="4014542"/>
            <a:ext cx="6369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5508529" y="2934422"/>
            <a:ext cx="304036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4499992" y="2539927"/>
            <a:ext cx="901700" cy="618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Murto-lujuus</a:t>
            </a: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4469549" y="1576113"/>
            <a:ext cx="10541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Jännitys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N/mm</a:t>
            </a:r>
            <a:r>
              <a:rPr kumimoji="0" lang="fi-FI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" name="Tekstikehys 33"/>
          <p:cNvSpPr txBox="1"/>
          <p:nvPr/>
        </p:nvSpPr>
        <p:spPr>
          <a:xfrm>
            <a:off x="4788024" y="712017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Jännitys-venymä-piirroksia</a:t>
            </a:r>
            <a:endParaRPr lang="fi-F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kstikehys 35"/>
          <p:cNvSpPr txBox="1"/>
          <p:nvPr/>
        </p:nvSpPr>
        <p:spPr>
          <a:xfrm>
            <a:off x="2195736" y="856033"/>
            <a:ext cx="9361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TERÄS</a:t>
            </a:r>
            <a:endParaRPr lang="fi-FI" dirty="0"/>
          </a:p>
        </p:txBody>
      </p:sp>
      <p:sp>
        <p:nvSpPr>
          <p:cNvPr id="37" name="Tekstikehys 36"/>
          <p:cNvSpPr txBox="1"/>
          <p:nvPr/>
        </p:nvSpPr>
        <p:spPr>
          <a:xfrm>
            <a:off x="6042603" y="1825313"/>
            <a:ext cx="23042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ALUMIINI JA KUPARI</a:t>
            </a:r>
            <a:endParaRPr lang="fi-FI" dirty="0"/>
          </a:p>
        </p:txBody>
      </p:sp>
      <p:sp>
        <p:nvSpPr>
          <p:cNvPr id="39" name="Tekstikehys 38"/>
          <p:cNvSpPr txBox="1"/>
          <p:nvPr/>
        </p:nvSpPr>
        <p:spPr>
          <a:xfrm>
            <a:off x="6186619" y="3880369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0,2 –raja </a:t>
            </a:r>
            <a:r>
              <a:rPr lang="fi-FI" dirty="0" smtClean="0"/>
              <a:t>vastaa teräksen </a:t>
            </a:r>
            <a:r>
              <a:rPr lang="fi-FI" dirty="0" err="1" smtClean="0"/>
              <a:t>myötörajaa</a:t>
            </a:r>
            <a:r>
              <a:rPr lang="fi-FI" dirty="0" smtClean="0"/>
              <a:t>. Se 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tarkoittaa jännitystä, jonka </a:t>
            </a: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seura-uksena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koesauvaan jää pysyvä 0,2 % venymä</a:t>
            </a:r>
            <a:endParaRPr lang="fi-FI" dirty="0"/>
          </a:p>
        </p:txBody>
      </p:sp>
      <p:sp>
        <p:nvSpPr>
          <p:cNvPr id="38" name="Räjähdys 1 37"/>
          <p:cNvSpPr/>
          <p:nvPr/>
        </p:nvSpPr>
        <p:spPr>
          <a:xfrm>
            <a:off x="8316416" y="2708920"/>
            <a:ext cx="432048" cy="432048"/>
          </a:xfrm>
          <a:prstGeom prst="irregularSeal1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Tekstikehys 39"/>
          <p:cNvSpPr txBox="1"/>
          <p:nvPr/>
        </p:nvSpPr>
        <p:spPr>
          <a:xfrm>
            <a:off x="8164196" y="234888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poikki</a:t>
            </a:r>
            <a:endParaRPr lang="fi-FI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051" grpId="0"/>
      <p:bldP spid="2052" grpId="0" animBg="1"/>
      <p:bldP spid="2053" grpId="0" animBg="1"/>
      <p:bldP spid="2054" grpId="0"/>
      <p:bldP spid="2055" grpId="0"/>
      <p:bldP spid="2056" grpId="0"/>
      <p:bldP spid="2057" grpId="0" animBg="1"/>
      <p:bldP spid="2058" grpId="0"/>
      <p:bldP spid="2059" grpId="0" animBg="1"/>
      <p:bldP spid="2060" grpId="0"/>
      <p:bldP spid="2061" grpId="0" animBg="1"/>
      <p:bldP spid="2062" grpId="0" animBg="1"/>
      <p:bldP spid="2065" grpId="0"/>
      <p:bldP spid="2069" grpId="0" animBg="1"/>
      <p:bldP spid="2070" grpId="0" animBg="1"/>
      <p:bldP spid="2071" grpId="0" animBg="1"/>
      <p:bldP spid="2072" grpId="0"/>
      <p:bldP spid="29" grpId="0"/>
      <p:bldP spid="30" grpId="0" animBg="1"/>
      <p:bldP spid="31" grpId="0" animBg="1"/>
      <p:bldP spid="32" grpId="0"/>
      <p:bldP spid="33" grpId="0"/>
      <p:bldP spid="34" grpId="0"/>
      <p:bldP spid="36" grpId="0" animBg="1"/>
      <p:bldP spid="37" grpId="0" animBg="1"/>
      <p:bldP spid="39" grpId="0"/>
      <p:bldP spid="38" grpId="0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taivD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60032" y="2319908"/>
            <a:ext cx="2304256" cy="1397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Kuva 1" descr="taivE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56176" y="260648"/>
            <a:ext cx="1185004" cy="20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682840" y="781482"/>
            <a:ext cx="1656184" cy="13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Suurimman jännityksen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paikka on merkitty ympyrällä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5203484" y="2407033"/>
            <a:ext cx="258316" cy="258316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147700" y="695619"/>
            <a:ext cx="1368152" cy="5760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Sauvan venymä tai</a:t>
            </a:r>
          </a:p>
        </p:txBody>
      </p:sp>
      <p:grpSp>
        <p:nvGrpSpPr>
          <p:cNvPr id="3084" name="Group 12"/>
          <p:cNvGrpSpPr>
            <a:grpSpLocks/>
          </p:cNvGrpSpPr>
          <p:nvPr/>
        </p:nvGrpSpPr>
        <p:grpSpPr bwMode="auto">
          <a:xfrm>
            <a:off x="705351" y="1097951"/>
            <a:ext cx="3305175" cy="5133975"/>
            <a:chOff x="1494" y="1619"/>
            <a:chExt cx="5205" cy="8085"/>
          </a:xfrm>
        </p:grpSpPr>
        <p:grpSp>
          <p:nvGrpSpPr>
            <p:cNvPr id="3085" name="Group 13"/>
            <p:cNvGrpSpPr>
              <a:grpSpLocks/>
            </p:cNvGrpSpPr>
            <p:nvPr/>
          </p:nvGrpSpPr>
          <p:grpSpPr bwMode="auto">
            <a:xfrm>
              <a:off x="1494" y="1619"/>
              <a:ext cx="4797" cy="8085"/>
              <a:chOff x="1494" y="1619"/>
              <a:chExt cx="4797" cy="8085"/>
            </a:xfrm>
          </p:grpSpPr>
          <p:pic>
            <p:nvPicPr>
              <p:cNvPr id="3086" name="Picture 14" descr="taivC"/>
              <p:cNvPicPr>
                <a:picLocks noChangeAspect="1" noChangeArrowheads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 bwMode="auto">
              <a:xfrm>
                <a:off x="4734" y="7469"/>
                <a:ext cx="818" cy="16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7" name="Picture 15" descr="taivB"/>
              <p:cNvPicPr>
                <a:picLocks noChangeAspect="1" noChangeArrowheads="1"/>
              </p:cNvPicPr>
              <p:nvPr/>
            </p:nvPicPr>
            <p:blipFill>
              <a:blip r:embed="rId5" cstate="email"/>
              <a:srcRect/>
              <a:stretch>
                <a:fillRect/>
              </a:stretch>
            </p:blipFill>
            <p:spPr bwMode="auto">
              <a:xfrm>
                <a:off x="4194" y="1634"/>
                <a:ext cx="2097" cy="55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8" name="Picture 16" descr="taiv"/>
              <p:cNvPicPr>
                <a:picLocks noChangeAspect="1" noChangeArrowheads="1"/>
              </p:cNvPicPr>
              <p:nvPr/>
            </p:nvPicPr>
            <p:blipFill>
              <a:blip r:embed="rId6" cstate="email"/>
              <a:srcRect/>
              <a:stretch>
                <a:fillRect/>
              </a:stretch>
            </p:blipFill>
            <p:spPr bwMode="auto">
              <a:xfrm>
                <a:off x="1494" y="1634"/>
                <a:ext cx="2276" cy="80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089" name="Group 17"/>
              <p:cNvGrpSpPr>
                <a:grpSpLocks/>
              </p:cNvGrpSpPr>
              <p:nvPr/>
            </p:nvGrpSpPr>
            <p:grpSpPr bwMode="auto">
              <a:xfrm>
                <a:off x="5199" y="1619"/>
                <a:ext cx="780" cy="7860"/>
                <a:chOff x="5199" y="1619"/>
                <a:chExt cx="780" cy="7860"/>
              </a:xfrm>
            </p:grpSpPr>
            <p:sp>
              <p:nvSpPr>
                <p:cNvPr id="3090" name="Line 18"/>
                <p:cNvSpPr>
                  <a:spLocks noChangeShapeType="1"/>
                </p:cNvSpPr>
                <p:nvPr/>
              </p:nvSpPr>
              <p:spPr bwMode="auto">
                <a:xfrm>
                  <a:off x="5274" y="3224"/>
                  <a:ext cx="0" cy="5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3091" name="Line 19"/>
                <p:cNvSpPr>
                  <a:spLocks noChangeShapeType="1"/>
                </p:cNvSpPr>
                <p:nvPr/>
              </p:nvSpPr>
              <p:spPr bwMode="auto">
                <a:xfrm>
                  <a:off x="5244" y="4784"/>
                  <a:ext cx="0" cy="5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3092" name="Line 20"/>
                <p:cNvSpPr>
                  <a:spLocks noChangeShapeType="1"/>
                </p:cNvSpPr>
                <p:nvPr/>
              </p:nvSpPr>
              <p:spPr bwMode="auto">
                <a:xfrm>
                  <a:off x="5214" y="6194"/>
                  <a:ext cx="0" cy="5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3093" name="Line 21"/>
                <p:cNvSpPr>
                  <a:spLocks noChangeShapeType="1"/>
                </p:cNvSpPr>
                <p:nvPr/>
              </p:nvSpPr>
              <p:spPr bwMode="auto">
                <a:xfrm>
                  <a:off x="5199" y="8939"/>
                  <a:ext cx="0" cy="5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3094" name="Line 22"/>
                <p:cNvSpPr>
                  <a:spLocks noChangeShapeType="1"/>
                </p:cNvSpPr>
                <p:nvPr/>
              </p:nvSpPr>
              <p:spPr bwMode="auto">
                <a:xfrm>
                  <a:off x="5979" y="1619"/>
                  <a:ext cx="0" cy="5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</p:grpSp>
        </p:grp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5979" y="161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F</a:t>
              </a:r>
              <a:endPara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5274" y="3224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F</a:t>
              </a:r>
              <a:endPara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5259" y="4799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F</a:t>
              </a:r>
              <a:endPara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5199" y="6239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F</a:t>
              </a:r>
              <a:endPara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099" name="Text Box 27"/>
            <p:cNvSpPr txBox="1">
              <a:spLocks noChangeArrowheads="1"/>
            </p:cNvSpPr>
            <p:nvPr/>
          </p:nvSpPr>
          <p:spPr bwMode="auto">
            <a:xfrm>
              <a:off x="5199" y="8954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F</a:t>
              </a:r>
              <a:endPara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686301" y="983651"/>
            <a:ext cx="1485900" cy="5372100"/>
          </a:xfrm>
          <a:prstGeom prst="rect">
            <a:avLst/>
          </a:prstGeom>
          <a:solidFill>
            <a:srgbClr val="C0C0C0">
              <a:alpha val="23000"/>
            </a:srgbClr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1" name="Oval 29"/>
          <p:cNvSpPr>
            <a:spLocks noChangeArrowheads="1"/>
          </p:cNvSpPr>
          <p:nvPr/>
        </p:nvSpPr>
        <p:spPr bwMode="auto">
          <a:xfrm>
            <a:off x="1353051" y="4365026"/>
            <a:ext cx="114300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2" name="Oval 30"/>
          <p:cNvSpPr>
            <a:spLocks noChangeArrowheads="1"/>
          </p:cNvSpPr>
          <p:nvPr/>
        </p:nvSpPr>
        <p:spPr bwMode="auto">
          <a:xfrm>
            <a:off x="1372101" y="3479201"/>
            <a:ext cx="114300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3" name="Oval 31"/>
          <p:cNvSpPr>
            <a:spLocks noChangeArrowheads="1"/>
          </p:cNvSpPr>
          <p:nvPr/>
        </p:nvSpPr>
        <p:spPr bwMode="auto">
          <a:xfrm>
            <a:off x="1343526" y="2479076"/>
            <a:ext cx="114300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4" name="Oval 32"/>
          <p:cNvSpPr>
            <a:spLocks noChangeArrowheads="1"/>
          </p:cNvSpPr>
          <p:nvPr/>
        </p:nvSpPr>
        <p:spPr bwMode="auto">
          <a:xfrm>
            <a:off x="914901" y="1240826"/>
            <a:ext cx="114300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5" name="Oval 33"/>
          <p:cNvSpPr>
            <a:spLocks noChangeArrowheads="1"/>
          </p:cNvSpPr>
          <p:nvPr/>
        </p:nvSpPr>
        <p:spPr bwMode="auto">
          <a:xfrm>
            <a:off x="1324476" y="5231801"/>
            <a:ext cx="114300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1353051" y="4507901"/>
            <a:ext cx="114300" cy="114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1372101" y="3622076"/>
            <a:ext cx="114300" cy="114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1343526" y="2612426"/>
            <a:ext cx="114300" cy="114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2038851" y="1364651"/>
            <a:ext cx="114300" cy="114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1476876" y="5669951"/>
            <a:ext cx="114300" cy="114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111" name="Group 39"/>
          <p:cNvGrpSpPr>
            <a:grpSpLocks/>
          </p:cNvGrpSpPr>
          <p:nvPr/>
        </p:nvGrpSpPr>
        <p:grpSpPr bwMode="auto">
          <a:xfrm>
            <a:off x="2600826" y="1599601"/>
            <a:ext cx="933450" cy="2498725"/>
            <a:chOff x="4134" y="3384"/>
            <a:chExt cx="1470" cy="3935"/>
          </a:xfrm>
        </p:grpSpPr>
        <p:sp>
          <p:nvSpPr>
            <p:cNvPr id="3112" name="Line 40"/>
            <p:cNvSpPr>
              <a:spLocks noChangeShapeType="1"/>
            </p:cNvSpPr>
            <p:nvPr/>
          </p:nvSpPr>
          <p:spPr bwMode="auto">
            <a:xfrm>
              <a:off x="4134" y="3389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>
              <a:off x="4134" y="655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4" name="Line 42"/>
            <p:cNvSpPr>
              <a:spLocks noChangeShapeType="1"/>
            </p:cNvSpPr>
            <p:nvPr/>
          </p:nvSpPr>
          <p:spPr bwMode="auto">
            <a:xfrm>
              <a:off x="4134" y="5069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5" name="Line 43"/>
            <p:cNvSpPr>
              <a:spLocks noChangeShapeType="1"/>
            </p:cNvSpPr>
            <p:nvPr/>
          </p:nvSpPr>
          <p:spPr bwMode="auto">
            <a:xfrm>
              <a:off x="5604" y="343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6" name="Line 44"/>
            <p:cNvSpPr>
              <a:spLocks noChangeShapeType="1"/>
            </p:cNvSpPr>
            <p:nvPr/>
          </p:nvSpPr>
          <p:spPr bwMode="auto">
            <a:xfrm>
              <a:off x="5604" y="6599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7" name="Line 45"/>
            <p:cNvSpPr>
              <a:spLocks noChangeShapeType="1"/>
            </p:cNvSpPr>
            <p:nvPr/>
          </p:nvSpPr>
          <p:spPr bwMode="auto">
            <a:xfrm>
              <a:off x="5604" y="511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grpSp>
          <p:nvGrpSpPr>
            <p:cNvPr id="3118" name="Group 46"/>
            <p:cNvGrpSpPr>
              <a:grpSpLocks/>
            </p:cNvGrpSpPr>
            <p:nvPr/>
          </p:nvGrpSpPr>
          <p:grpSpPr bwMode="auto">
            <a:xfrm>
              <a:off x="4134" y="3384"/>
              <a:ext cx="1455" cy="3661"/>
              <a:chOff x="4134" y="3384"/>
              <a:chExt cx="1455" cy="3661"/>
            </a:xfrm>
          </p:grpSpPr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4134" y="3809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3120" name="Text Box 48"/>
              <p:cNvSpPr txBox="1">
                <a:spLocks noChangeArrowheads="1"/>
              </p:cNvSpPr>
              <p:nvPr/>
            </p:nvSpPr>
            <p:spPr bwMode="auto">
              <a:xfrm>
                <a:off x="4624" y="3384"/>
                <a:ext cx="720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L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21" name="Text Box 49"/>
              <p:cNvSpPr txBox="1">
                <a:spLocks noChangeArrowheads="1"/>
              </p:cNvSpPr>
              <p:nvPr/>
            </p:nvSpPr>
            <p:spPr bwMode="auto">
              <a:xfrm>
                <a:off x="4667" y="5027"/>
                <a:ext cx="9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L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22" name="Text Box 50"/>
              <p:cNvSpPr txBox="1">
                <a:spLocks noChangeArrowheads="1"/>
              </p:cNvSpPr>
              <p:nvPr/>
            </p:nvSpPr>
            <p:spPr bwMode="auto">
              <a:xfrm>
                <a:off x="4652" y="6505"/>
                <a:ext cx="9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L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4149" y="5459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>
                <a:off x="4149" y="6959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</p:grpSp>
      </p:grpSp>
      <p:grpSp>
        <p:nvGrpSpPr>
          <p:cNvPr id="3125" name="Group 53"/>
          <p:cNvGrpSpPr>
            <a:grpSpLocks/>
          </p:cNvGrpSpPr>
          <p:nvPr/>
        </p:nvGrpSpPr>
        <p:grpSpPr bwMode="auto">
          <a:xfrm>
            <a:off x="2219826" y="1297976"/>
            <a:ext cx="771525" cy="4410075"/>
            <a:chOff x="3549" y="2909"/>
            <a:chExt cx="1215" cy="6945"/>
          </a:xfrm>
        </p:grpSpPr>
        <p:sp>
          <p:nvSpPr>
            <p:cNvPr id="3126" name="Line 54"/>
            <p:cNvSpPr>
              <a:spLocks noChangeShapeType="1"/>
            </p:cNvSpPr>
            <p:nvPr/>
          </p:nvSpPr>
          <p:spPr bwMode="auto">
            <a:xfrm>
              <a:off x="4209" y="86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600">
                <a:latin typeface="+mj-lt"/>
              </a:endParaRPr>
            </a:p>
          </p:txBody>
        </p:sp>
        <p:sp>
          <p:nvSpPr>
            <p:cNvPr id="3127" name="Line 55"/>
            <p:cNvSpPr>
              <a:spLocks noChangeShapeType="1"/>
            </p:cNvSpPr>
            <p:nvPr/>
          </p:nvSpPr>
          <p:spPr bwMode="auto">
            <a:xfrm>
              <a:off x="4194" y="9854"/>
              <a:ext cx="5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600">
                <a:latin typeface="+mj-lt"/>
              </a:endParaRPr>
            </a:p>
          </p:txBody>
        </p:sp>
        <p:sp>
          <p:nvSpPr>
            <p:cNvPr id="3128" name="Line 56"/>
            <p:cNvSpPr>
              <a:spLocks noChangeShapeType="1"/>
            </p:cNvSpPr>
            <p:nvPr/>
          </p:nvSpPr>
          <p:spPr bwMode="auto">
            <a:xfrm>
              <a:off x="4344" y="8684"/>
              <a:ext cx="0" cy="11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600">
                <a:latin typeface="+mj-lt"/>
              </a:endParaRPr>
            </a:p>
          </p:txBody>
        </p:sp>
        <p:sp>
          <p:nvSpPr>
            <p:cNvPr id="3129" name="Text Box 57"/>
            <p:cNvSpPr txBox="1">
              <a:spLocks noChangeArrowheads="1"/>
            </p:cNvSpPr>
            <p:nvPr/>
          </p:nvSpPr>
          <p:spPr bwMode="auto">
            <a:xfrm>
              <a:off x="3564" y="2909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</a:t>
              </a:r>
            </a:p>
          </p:txBody>
        </p:sp>
        <p:sp>
          <p:nvSpPr>
            <p:cNvPr id="3130" name="Text Box 58"/>
            <p:cNvSpPr txBox="1">
              <a:spLocks noChangeArrowheads="1"/>
            </p:cNvSpPr>
            <p:nvPr/>
          </p:nvSpPr>
          <p:spPr bwMode="auto">
            <a:xfrm>
              <a:off x="3564" y="4484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B</a:t>
              </a:r>
            </a:p>
          </p:txBody>
        </p:sp>
        <p:sp>
          <p:nvSpPr>
            <p:cNvPr id="3131" name="Text Box 59"/>
            <p:cNvSpPr txBox="1">
              <a:spLocks noChangeArrowheads="1"/>
            </p:cNvSpPr>
            <p:nvPr/>
          </p:nvSpPr>
          <p:spPr bwMode="auto">
            <a:xfrm>
              <a:off x="3549" y="6014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C</a:t>
              </a:r>
            </a:p>
          </p:txBody>
        </p:sp>
        <p:sp>
          <p:nvSpPr>
            <p:cNvPr id="3132" name="Text Box 60"/>
            <p:cNvSpPr txBox="1">
              <a:spLocks noChangeArrowheads="1"/>
            </p:cNvSpPr>
            <p:nvPr/>
          </p:nvSpPr>
          <p:spPr bwMode="auto">
            <a:xfrm>
              <a:off x="3564" y="7379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D</a:t>
              </a:r>
            </a:p>
          </p:txBody>
        </p:sp>
        <p:sp>
          <p:nvSpPr>
            <p:cNvPr id="3133" name="Text Box 61"/>
            <p:cNvSpPr txBox="1">
              <a:spLocks noChangeArrowheads="1"/>
            </p:cNvSpPr>
            <p:nvPr/>
          </p:nvSpPr>
          <p:spPr bwMode="auto">
            <a:xfrm>
              <a:off x="3609" y="8624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E</a:t>
              </a:r>
            </a:p>
          </p:txBody>
        </p:sp>
      </p:grpSp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736255" y="465740"/>
            <a:ext cx="3173818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Tilannekuva         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sym typeface="Wingdings 3" pitchFamily="18" charset="2"/>
              </a:rPr>
              <a:t>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  Kuormituskuva</a:t>
            </a:r>
          </a:p>
        </p:txBody>
      </p:sp>
      <p:grpSp>
        <p:nvGrpSpPr>
          <p:cNvPr id="3136" name="Group 64"/>
          <p:cNvGrpSpPr>
            <a:grpSpLocks/>
          </p:cNvGrpSpPr>
          <p:nvPr/>
        </p:nvGrpSpPr>
        <p:grpSpPr bwMode="auto">
          <a:xfrm>
            <a:off x="4465578" y="3789005"/>
            <a:ext cx="5105400" cy="2778125"/>
            <a:chOff x="7135" y="6140"/>
            <a:chExt cx="8040" cy="4375"/>
          </a:xfrm>
        </p:grpSpPr>
        <p:grpSp>
          <p:nvGrpSpPr>
            <p:cNvPr id="3137" name="Group 65"/>
            <p:cNvGrpSpPr>
              <a:grpSpLocks/>
            </p:cNvGrpSpPr>
            <p:nvPr/>
          </p:nvGrpSpPr>
          <p:grpSpPr bwMode="auto">
            <a:xfrm>
              <a:off x="10499" y="6529"/>
              <a:ext cx="2595" cy="3240"/>
              <a:chOff x="7401" y="6559"/>
              <a:chExt cx="2109" cy="2340"/>
            </a:xfrm>
          </p:grpSpPr>
          <p:pic>
            <p:nvPicPr>
              <p:cNvPr id="3138" name="Picture 66" descr="poikkilA"/>
              <p:cNvPicPr>
                <a:picLocks noChangeAspect="1" noChangeArrowheads="1"/>
              </p:cNvPicPr>
              <p:nvPr/>
            </p:nvPicPr>
            <p:blipFill>
              <a:blip r:embed="rId7" cstate="email"/>
              <a:srcRect/>
              <a:stretch>
                <a:fillRect/>
              </a:stretch>
            </p:blipFill>
            <p:spPr bwMode="auto">
              <a:xfrm>
                <a:off x="7571" y="6559"/>
                <a:ext cx="1603" cy="23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39" name="Text Box 67"/>
              <p:cNvSpPr txBox="1">
                <a:spLocks noChangeArrowheads="1"/>
              </p:cNvSpPr>
              <p:nvPr/>
            </p:nvSpPr>
            <p:spPr bwMode="auto">
              <a:xfrm>
                <a:off x="7436" y="6858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40" name="Text Box 68"/>
              <p:cNvSpPr txBox="1">
                <a:spLocks noChangeArrowheads="1"/>
              </p:cNvSpPr>
              <p:nvPr/>
            </p:nvSpPr>
            <p:spPr bwMode="auto">
              <a:xfrm>
                <a:off x="7401" y="8179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41" name="Text Box 69"/>
              <p:cNvSpPr txBox="1">
                <a:spLocks noChangeArrowheads="1"/>
              </p:cNvSpPr>
              <p:nvPr/>
            </p:nvSpPr>
            <p:spPr bwMode="auto">
              <a:xfrm>
                <a:off x="8970" y="6858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42" name="Text Box 70"/>
              <p:cNvSpPr txBox="1">
                <a:spLocks noChangeArrowheads="1"/>
              </p:cNvSpPr>
              <p:nvPr/>
            </p:nvSpPr>
            <p:spPr bwMode="auto">
              <a:xfrm>
                <a:off x="8914" y="8179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  <p:grpSp>
          <p:nvGrpSpPr>
            <p:cNvPr id="3143" name="Group 71"/>
            <p:cNvGrpSpPr>
              <a:grpSpLocks/>
            </p:cNvGrpSpPr>
            <p:nvPr/>
          </p:nvGrpSpPr>
          <p:grpSpPr bwMode="auto">
            <a:xfrm>
              <a:off x="7535" y="6703"/>
              <a:ext cx="2126" cy="2520"/>
              <a:chOff x="9320" y="6133"/>
              <a:chExt cx="2126" cy="2520"/>
            </a:xfrm>
          </p:grpSpPr>
          <p:pic>
            <p:nvPicPr>
              <p:cNvPr id="3144" name="Picture 72" descr="poikkil"/>
              <p:cNvPicPr>
                <a:picLocks noChangeAspect="1" noChangeArrowheads="1"/>
              </p:cNvPicPr>
              <p:nvPr/>
            </p:nvPicPr>
            <p:blipFill>
              <a:blip r:embed="rId8" cstate="email"/>
              <a:srcRect/>
              <a:stretch>
                <a:fillRect/>
              </a:stretch>
            </p:blipFill>
            <p:spPr bwMode="auto">
              <a:xfrm>
                <a:off x="9458" y="6133"/>
                <a:ext cx="1693" cy="2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45" name="Text Box 73"/>
              <p:cNvSpPr txBox="1">
                <a:spLocks noChangeArrowheads="1"/>
              </p:cNvSpPr>
              <p:nvPr/>
            </p:nvSpPr>
            <p:spPr bwMode="auto">
              <a:xfrm>
                <a:off x="10906" y="6521"/>
                <a:ext cx="54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46" name="Text Box 74"/>
              <p:cNvSpPr txBox="1">
                <a:spLocks noChangeArrowheads="1"/>
              </p:cNvSpPr>
              <p:nvPr/>
            </p:nvSpPr>
            <p:spPr bwMode="auto">
              <a:xfrm>
                <a:off x="10884" y="7860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47" name="Text Box 75"/>
              <p:cNvSpPr txBox="1">
                <a:spLocks noChangeArrowheads="1"/>
              </p:cNvSpPr>
              <p:nvPr/>
            </p:nvSpPr>
            <p:spPr bwMode="auto">
              <a:xfrm>
                <a:off x="9320" y="6499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148" name="Text Box 76"/>
              <p:cNvSpPr txBox="1">
                <a:spLocks noChangeArrowheads="1"/>
              </p:cNvSpPr>
              <p:nvPr/>
            </p:nvSpPr>
            <p:spPr bwMode="auto">
              <a:xfrm>
                <a:off x="9333" y="7860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X</a:t>
                </a:r>
                <a:endParaRPr kumimoji="0" lang="fi-F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  <p:grpSp>
          <p:nvGrpSpPr>
            <p:cNvPr id="3149" name="Group 77"/>
            <p:cNvGrpSpPr>
              <a:grpSpLocks/>
            </p:cNvGrpSpPr>
            <p:nvPr/>
          </p:nvGrpSpPr>
          <p:grpSpPr bwMode="auto">
            <a:xfrm>
              <a:off x="7135" y="6140"/>
              <a:ext cx="8040" cy="4375"/>
              <a:chOff x="7135" y="6140"/>
              <a:chExt cx="8040" cy="4375"/>
            </a:xfrm>
          </p:grpSpPr>
          <p:sp>
            <p:nvSpPr>
              <p:cNvPr id="3150" name="Text Box 78"/>
              <p:cNvSpPr txBox="1">
                <a:spLocks noChangeArrowheads="1"/>
              </p:cNvSpPr>
              <p:nvPr/>
            </p:nvSpPr>
            <p:spPr bwMode="auto">
              <a:xfrm>
                <a:off x="7548" y="6140"/>
                <a:ext cx="6419" cy="5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Sauvojen poikkipinnat ja niiden mitat: </a:t>
                </a:r>
              </a:p>
            </p:txBody>
          </p:sp>
          <p:sp>
            <p:nvSpPr>
              <p:cNvPr id="3151" name="Text Box 79"/>
              <p:cNvSpPr txBox="1">
                <a:spLocks noChangeArrowheads="1"/>
              </p:cNvSpPr>
              <p:nvPr/>
            </p:nvSpPr>
            <p:spPr bwMode="auto">
              <a:xfrm>
                <a:off x="7135" y="7728"/>
                <a:ext cx="2375" cy="4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Ulkohalkaisija D</a:t>
                </a:r>
              </a:p>
            </p:txBody>
          </p:sp>
          <p:sp>
            <p:nvSpPr>
              <p:cNvPr id="3152" name="Text Box 80"/>
              <p:cNvSpPr txBox="1">
                <a:spLocks noChangeArrowheads="1"/>
              </p:cNvSpPr>
              <p:nvPr/>
            </p:nvSpPr>
            <p:spPr bwMode="auto">
              <a:xfrm>
                <a:off x="7179" y="9244"/>
                <a:ext cx="2340" cy="5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Sisähalkaisija d</a:t>
                </a:r>
              </a:p>
            </p:txBody>
          </p:sp>
          <p:sp>
            <p:nvSpPr>
              <p:cNvPr id="3153" name="Text Box 81"/>
              <p:cNvSpPr txBox="1">
                <a:spLocks noChangeArrowheads="1"/>
              </p:cNvSpPr>
              <p:nvPr/>
            </p:nvSpPr>
            <p:spPr bwMode="auto">
              <a:xfrm>
                <a:off x="10432" y="7716"/>
                <a:ext cx="3535" cy="8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Ulkomitat: leveys N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                    </a:t>
                </a:r>
                <a:r>
                  <a:rPr kumimoji="0" lang="fi-FI" sz="16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 </a:t>
                </a: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korkeus H</a:t>
                </a:r>
              </a:p>
            </p:txBody>
          </p:sp>
          <p:sp>
            <p:nvSpPr>
              <p:cNvPr id="3154" name="Text Box 82"/>
              <p:cNvSpPr txBox="1">
                <a:spLocks noChangeArrowheads="1"/>
              </p:cNvSpPr>
              <p:nvPr/>
            </p:nvSpPr>
            <p:spPr bwMode="auto">
              <a:xfrm>
                <a:off x="10629" y="9455"/>
                <a:ext cx="4546" cy="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Sisämitat: leveys n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fi-F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                korkeus h</a:t>
                </a:r>
              </a:p>
            </p:txBody>
          </p:sp>
        </p:grpSp>
      </p:grpSp>
      <p:sp>
        <p:nvSpPr>
          <p:cNvPr id="3155" name="Text Box 83"/>
          <p:cNvSpPr txBox="1">
            <a:spLocks noChangeArrowheads="1"/>
          </p:cNvSpPr>
          <p:nvPr/>
        </p:nvSpPr>
        <p:spPr bwMode="auto">
          <a:xfrm>
            <a:off x="7006417" y="1817113"/>
            <a:ext cx="1872208" cy="170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sauvan suurin taipumakohta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fi-FI" sz="1600" dirty="0" smtClean="0">
              <a:latin typeface="+mj-lt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fi-FI" sz="1600" dirty="0">
              <a:latin typeface="+mj-lt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on merkitty neliöllä</a:t>
            </a:r>
          </a:p>
        </p:txBody>
      </p:sp>
      <p:sp>
        <p:nvSpPr>
          <p:cNvPr id="3160" name="Line 88"/>
          <p:cNvSpPr>
            <a:spLocks noChangeShapeType="1"/>
          </p:cNvSpPr>
          <p:nvPr/>
        </p:nvSpPr>
        <p:spPr bwMode="auto">
          <a:xfrm>
            <a:off x="7326627" y="2434977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1" name="Line 89"/>
          <p:cNvSpPr>
            <a:spLocks noChangeShapeType="1"/>
          </p:cNvSpPr>
          <p:nvPr/>
        </p:nvSpPr>
        <p:spPr bwMode="auto">
          <a:xfrm flipV="1">
            <a:off x="7336152" y="2826505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2" name="Line 90"/>
          <p:cNvSpPr>
            <a:spLocks noChangeShapeType="1"/>
          </p:cNvSpPr>
          <p:nvPr/>
        </p:nvSpPr>
        <p:spPr bwMode="auto">
          <a:xfrm>
            <a:off x="5189629" y="2677432"/>
            <a:ext cx="222272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3" name="Line 91"/>
          <p:cNvSpPr>
            <a:spLocks noChangeShapeType="1"/>
          </p:cNvSpPr>
          <p:nvPr/>
        </p:nvSpPr>
        <p:spPr bwMode="auto">
          <a:xfrm>
            <a:off x="6926577" y="2825226"/>
            <a:ext cx="495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4" name="Rectangle 92"/>
          <p:cNvSpPr>
            <a:spLocks noChangeArrowheads="1"/>
          </p:cNvSpPr>
          <p:nvPr/>
        </p:nvSpPr>
        <p:spPr bwMode="auto">
          <a:xfrm>
            <a:off x="7468903" y="2636912"/>
            <a:ext cx="216024" cy="216024"/>
          </a:xfrm>
          <a:prstGeom prst="rect">
            <a:avLst/>
          </a:prstGeom>
          <a:solidFill>
            <a:srgbClr val="00B0F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5" name="Line 93"/>
          <p:cNvSpPr>
            <a:spLocks noChangeShapeType="1"/>
          </p:cNvSpPr>
          <p:nvPr/>
        </p:nvSpPr>
        <p:spPr bwMode="auto">
          <a:xfrm>
            <a:off x="6811545" y="1506885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6" name="Line 94"/>
          <p:cNvSpPr>
            <a:spLocks noChangeShapeType="1"/>
          </p:cNvSpPr>
          <p:nvPr/>
        </p:nvSpPr>
        <p:spPr bwMode="auto">
          <a:xfrm>
            <a:off x="6734973" y="1573560"/>
            <a:ext cx="64807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7" name="Line 95"/>
          <p:cNvSpPr>
            <a:spLocks noChangeShapeType="1"/>
          </p:cNvSpPr>
          <p:nvPr/>
        </p:nvSpPr>
        <p:spPr bwMode="auto">
          <a:xfrm>
            <a:off x="7278270" y="1268760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68" name="Line 96"/>
          <p:cNvSpPr>
            <a:spLocks noChangeShapeType="1"/>
          </p:cNvSpPr>
          <p:nvPr/>
        </p:nvSpPr>
        <p:spPr bwMode="auto">
          <a:xfrm flipV="1">
            <a:off x="7278270" y="1564035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9" name="Rectangle 92"/>
          <p:cNvSpPr>
            <a:spLocks noChangeArrowheads="1"/>
          </p:cNvSpPr>
          <p:nvPr/>
        </p:nvSpPr>
        <p:spPr bwMode="auto">
          <a:xfrm>
            <a:off x="7468903" y="1426631"/>
            <a:ext cx="216024" cy="216024"/>
          </a:xfrm>
          <a:prstGeom prst="rect">
            <a:avLst/>
          </a:prstGeom>
          <a:solidFill>
            <a:srgbClr val="00B0F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0" name="Oval 4"/>
          <p:cNvSpPr>
            <a:spLocks noChangeArrowheads="1"/>
          </p:cNvSpPr>
          <p:nvPr/>
        </p:nvSpPr>
        <p:spPr bwMode="auto">
          <a:xfrm>
            <a:off x="6588224" y="1052736"/>
            <a:ext cx="258316" cy="258316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135" name="AutoShape 63"/>
          <p:cNvSpPr>
            <a:spLocks noChangeArrowheads="1"/>
          </p:cNvSpPr>
          <p:nvPr/>
        </p:nvSpPr>
        <p:spPr bwMode="auto">
          <a:xfrm>
            <a:off x="4427984" y="3717032"/>
            <a:ext cx="4248472" cy="2808312"/>
          </a:xfrm>
          <a:prstGeom prst="roundRect">
            <a:avLst>
              <a:gd name="adj" fmla="val 5343"/>
            </a:avLst>
          </a:prstGeom>
          <a:solidFill>
            <a:srgbClr val="C0C0C0">
              <a:alpha val="15000"/>
            </a:srgbClr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6" grpId="0" animBg="1"/>
      <p:bldP spid="3079" grpId="0" animBg="1"/>
      <p:bldP spid="3100" grpId="0" animBg="1"/>
      <p:bldP spid="3101" grpId="0" animBg="1"/>
      <p:bldP spid="3102" grpId="0" animBg="1"/>
      <p:bldP spid="3103" grpId="0" animBg="1"/>
      <p:bldP spid="3104" grpId="0" animBg="1"/>
      <p:bldP spid="3105" grpId="0" animBg="1"/>
      <p:bldP spid="3106" grpId="0" animBg="1"/>
      <p:bldP spid="3107" grpId="0" animBg="1"/>
      <p:bldP spid="3108" grpId="0" animBg="1"/>
      <p:bldP spid="3109" grpId="0" animBg="1"/>
      <p:bldP spid="3110" grpId="0" animBg="1"/>
      <p:bldP spid="3134" grpId="0" animBg="1"/>
      <p:bldP spid="3155" grpId="0"/>
      <p:bldP spid="3160" grpId="0" animBg="1"/>
      <p:bldP spid="3161" grpId="0" animBg="1"/>
      <p:bldP spid="3162" grpId="0" animBg="1"/>
      <p:bldP spid="3163" grpId="0" animBg="1"/>
      <p:bldP spid="3164" grpId="0" animBg="1"/>
      <p:bldP spid="3165" grpId="0" animBg="1"/>
      <p:bldP spid="3166" grpId="0" animBg="1"/>
      <p:bldP spid="3167" grpId="0" animBg="1"/>
      <p:bldP spid="3168" grpId="0" animBg="1"/>
      <p:bldP spid="99" grpId="0" animBg="1"/>
      <p:bldP spid="100" grpId="0" animBg="1"/>
      <p:bldP spid="3135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Lujuus_ja_jaennitys</Template>
  <TotalTime>2</TotalTime>
  <Words>188</Words>
  <Application>Microsoft Office PowerPoint</Application>
  <PresentationFormat>Näytössä katseltava diaesitys (4:3)</PresentationFormat>
  <Paragraphs>80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 3</vt:lpstr>
      <vt:lpstr>Office-teema</vt:lpstr>
      <vt:lpstr>1_Office-teema</vt:lpstr>
      <vt:lpstr>KoneDigi</vt:lpstr>
      <vt:lpstr>PowerPoint-esitys</vt:lpstr>
      <vt:lpstr>PowerPoint-esitys</vt:lpstr>
      <vt:lpstr>PowerPoint-esitys</vt:lpstr>
      <vt:lpstr>PowerPoint-esitys</vt:lpstr>
    </vt:vector>
  </TitlesOfParts>
  <Company>WinNova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1</cp:revision>
  <dcterms:created xsi:type="dcterms:W3CDTF">2020-02-05T10:57:40Z</dcterms:created>
  <dcterms:modified xsi:type="dcterms:W3CDTF">2020-02-05T11:00:12Z</dcterms:modified>
</cp:coreProperties>
</file>