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5"/>
  </p:sldMasterIdLst>
  <p:notesMasterIdLst>
    <p:notesMasterId r:id="rId13"/>
  </p:notesMasterIdLst>
  <p:handoutMasterIdLst>
    <p:handoutMasterId r:id="rId14"/>
  </p:handoutMasterIdLst>
  <p:sldIdLst>
    <p:sldId id="263" r:id="rId6"/>
    <p:sldId id="286" r:id="rId7"/>
    <p:sldId id="287" r:id="rId8"/>
    <p:sldId id="290" r:id="rId9"/>
    <p:sldId id="272" r:id="rId10"/>
    <p:sldId id="288" r:id="rId11"/>
    <p:sldId id="289" r:id="rId12"/>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74720" autoAdjust="0"/>
  </p:normalViewPr>
  <p:slideViewPr>
    <p:cSldViewPr snapToGrid="0">
      <p:cViewPr>
        <p:scale>
          <a:sx n="80" d="100"/>
          <a:sy n="80" d="100"/>
        </p:scale>
        <p:origin x="691" y="-514"/>
      </p:cViewPr>
      <p:guideLst>
        <p:guide orient="horz" pos="2160"/>
        <p:guide pos="3840"/>
      </p:guideLst>
    </p:cSldViewPr>
  </p:slideViewPr>
  <p:outlineViewPr>
    <p:cViewPr>
      <p:scale>
        <a:sx n="33" d="100"/>
        <a:sy n="33" d="100"/>
      </p:scale>
      <p:origin x="0" y="-9163"/>
    </p:cViewPr>
  </p:outlineViewPr>
  <p:notesTextViewPr>
    <p:cViewPr>
      <p:scale>
        <a:sx n="1" d="1"/>
        <a:sy n="1" d="1"/>
      </p:scale>
      <p:origin x="0" y="0"/>
    </p:cViewPr>
  </p:notesTextViewPr>
  <p:notesViewPr>
    <p:cSldViewPr snapToGrid="0">
      <p:cViewPr varScale="1">
        <p:scale>
          <a:sx n="50" d="100"/>
          <a:sy n="50" d="100"/>
        </p:scale>
        <p:origin x="2708" y="4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presProps" Target="presProps.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a:extLst>
              <a:ext uri="{FF2B5EF4-FFF2-40B4-BE49-F238E27FC236}">
                <a16:creationId xmlns:a16="http://schemas.microsoft.com/office/drawing/2014/main" id="{B8E5E598-2735-48CA-8FB1-A7B3DAD3AF8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a:extLst>
              <a:ext uri="{FF2B5EF4-FFF2-40B4-BE49-F238E27FC236}">
                <a16:creationId xmlns:a16="http://schemas.microsoft.com/office/drawing/2014/main" id="{67D1B7F0-B4EA-41A9-ADD0-D3084A1D72B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CFFF414-3086-49E9-82B2-C17316108978}" type="datetimeFigureOut">
              <a:rPr lang="fi-FI" smtClean="0"/>
              <a:t>9.6.2020</a:t>
            </a:fld>
            <a:endParaRPr lang="fi-FI"/>
          </a:p>
        </p:txBody>
      </p:sp>
      <p:sp>
        <p:nvSpPr>
          <p:cNvPr id="4" name="Alatunnisteen paikkamerkki 3">
            <a:extLst>
              <a:ext uri="{FF2B5EF4-FFF2-40B4-BE49-F238E27FC236}">
                <a16:creationId xmlns:a16="http://schemas.microsoft.com/office/drawing/2014/main" id="{37D71E2D-C8B4-47E2-AECD-A9D7BDF1EB1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5" name="Dian numeron paikkamerkki 4">
            <a:extLst>
              <a:ext uri="{FF2B5EF4-FFF2-40B4-BE49-F238E27FC236}">
                <a16:creationId xmlns:a16="http://schemas.microsoft.com/office/drawing/2014/main" id="{953BC4E5-EAFB-4643-BFA1-70F9FF5E8A9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CD7F859-2135-428F-8ADD-D90C256FDBF3}" type="slidenum">
              <a:rPr lang="fi-FI" smtClean="0"/>
              <a:t>‹#›</a:t>
            </a:fld>
            <a:endParaRPr lang="fi-FI"/>
          </a:p>
        </p:txBody>
      </p:sp>
    </p:spTree>
    <p:extLst>
      <p:ext uri="{BB962C8B-B14F-4D97-AF65-F5344CB8AC3E}">
        <p14:creationId xmlns:p14="http://schemas.microsoft.com/office/powerpoint/2010/main" val="6816846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52DE3DC-FFA5-4B06-8CE1-A4327DB2171A}" type="datetimeFigureOut">
              <a:rPr lang="fi-FI" smtClean="0"/>
              <a:t>9.6.2020</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6609CB-CAF6-4571-BA04-25E12737EAA4}" type="slidenum">
              <a:rPr lang="fi-FI" smtClean="0"/>
              <a:t>‹#›</a:t>
            </a:fld>
            <a:endParaRPr lang="fi-FI"/>
          </a:p>
        </p:txBody>
      </p:sp>
    </p:spTree>
    <p:extLst>
      <p:ext uri="{BB962C8B-B14F-4D97-AF65-F5344CB8AC3E}">
        <p14:creationId xmlns:p14="http://schemas.microsoft.com/office/powerpoint/2010/main" val="356266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maailmankoulu.fi/ihmisarvoista-tyota-ja-talouskasvua/"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en-GB" dirty="0"/>
              <a:t> </a:t>
            </a:r>
            <a:r>
              <a:rPr lang="fi-FI" dirty="0">
                <a:hlinkClick r:id="rId3"/>
              </a:rPr>
              <a:t>https://maailmankoulu.fi/ihmisarvoista-tyota-ja-talouskasvua/</a:t>
            </a:r>
            <a:endParaRPr lang="fi-FI" dirty="0"/>
          </a:p>
        </p:txBody>
      </p:sp>
      <p:sp>
        <p:nvSpPr>
          <p:cNvPr id="4" name="Dian numeron paikkamerkki 3"/>
          <p:cNvSpPr>
            <a:spLocks noGrp="1"/>
          </p:cNvSpPr>
          <p:nvPr>
            <p:ph type="sldNum" sz="quarter" idx="5"/>
          </p:nvPr>
        </p:nvSpPr>
        <p:spPr/>
        <p:txBody>
          <a:bodyPr/>
          <a:lstStyle/>
          <a:p>
            <a:fld id="{F06609CB-CAF6-4571-BA04-25E12737EAA4}" type="slidenum">
              <a:rPr lang="fi-FI" smtClean="0"/>
              <a:t>5</a:t>
            </a:fld>
            <a:endParaRPr lang="fi-FI"/>
          </a:p>
        </p:txBody>
      </p:sp>
    </p:spTree>
    <p:extLst>
      <p:ext uri="{BB962C8B-B14F-4D97-AF65-F5344CB8AC3E}">
        <p14:creationId xmlns:p14="http://schemas.microsoft.com/office/powerpoint/2010/main" val="396912188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pic>
        <p:nvPicPr>
          <p:cNvPr id="8" name="Kuva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a:t>Muokkaa perustyyl. napsautt.</a:t>
            </a:r>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p:cNvSpPr>
            <a:spLocks noGrp="1"/>
          </p:cNvSpPr>
          <p:nvPr>
            <p:ph type="dt" sz="half" idx="10"/>
          </p:nvPr>
        </p:nvSpPr>
        <p:spPr>
          <a:xfrm>
            <a:off x="1716506" y="6192671"/>
            <a:ext cx="966537" cy="365125"/>
          </a:xfrm>
        </p:spPr>
        <p:txBody>
          <a:bodyPr/>
          <a:lstStyle/>
          <a:p>
            <a:fld id="{308255F3-F20B-4B87-BA2E-E1B81D1F1716}" type="datetime1">
              <a:rPr lang="fi-FI" smtClean="0"/>
              <a:t>9.6.2020</a:t>
            </a:fld>
            <a:endParaRPr lang="fi-FI" dirty="0"/>
          </a:p>
        </p:txBody>
      </p:sp>
      <p:sp>
        <p:nvSpPr>
          <p:cNvPr id="5" name="Alatunnisteen paikkamerkki 4"/>
          <p:cNvSpPr>
            <a:spLocks noGrp="1"/>
          </p:cNvSpPr>
          <p:nvPr>
            <p:ph type="ftr" sz="quarter" idx="11"/>
          </p:nvPr>
        </p:nvSpPr>
        <p:spPr/>
        <p:txBody>
          <a:bodyPr/>
          <a:lstStyle/>
          <a:p>
            <a:r>
              <a:rPr lang="fi-FI" dirty="0"/>
              <a:t>kiertotalousamk.fi</a:t>
            </a:r>
          </a:p>
        </p:txBody>
      </p:sp>
      <p:pic>
        <p:nvPicPr>
          <p:cNvPr id="9" name="Kuva 8">
            <a:extLst>
              <a:ext uri="{FF2B5EF4-FFF2-40B4-BE49-F238E27FC236}">
                <a16:creationId xmlns:a16="http://schemas.microsoft.com/office/drawing/2014/main" id="{622A0E4C-7C97-4657-9B94-98E50905AAC7}"/>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716506" y="5547048"/>
            <a:ext cx="5274844" cy="510852"/>
          </a:xfrm>
          <a:prstGeom prst="rect">
            <a:avLst/>
          </a:prstGeom>
        </p:spPr>
      </p:pic>
    </p:spTree>
    <p:extLst>
      <p:ext uri="{BB962C8B-B14F-4D97-AF65-F5344CB8AC3E}">
        <p14:creationId xmlns:p14="http://schemas.microsoft.com/office/powerpoint/2010/main" val="362874719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pic>
        <p:nvPicPr>
          <p:cNvPr id="8" name="Kuva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5" name="Alatunnisteen paikkamerkki 4"/>
          <p:cNvSpPr>
            <a:spLocks noGrp="1"/>
          </p:cNvSpPr>
          <p:nvPr>
            <p:ph type="ftr" sz="quarter" idx="11"/>
          </p:nvPr>
        </p:nvSpPr>
        <p:spPr/>
        <p:txBody>
          <a:bodyPr/>
          <a:lstStyle/>
          <a:p>
            <a:r>
              <a:rPr lang="fi-FI"/>
              <a:t>kiertotalousamk.fi</a:t>
            </a:r>
          </a:p>
        </p:txBody>
      </p:sp>
      <p:pic>
        <p:nvPicPr>
          <p:cNvPr id="7" name="Kuva 6">
            <a:extLst>
              <a:ext uri="{FF2B5EF4-FFF2-40B4-BE49-F238E27FC236}">
                <a16:creationId xmlns:a16="http://schemas.microsoft.com/office/drawing/2014/main" id="{9E15E898-23F8-4C10-BE3C-BA1D2491638F}"/>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97281" y="5484201"/>
            <a:ext cx="4493794" cy="435210"/>
          </a:xfrm>
          <a:prstGeom prst="rect">
            <a:avLst/>
          </a:prstGeom>
        </p:spPr>
      </p:pic>
    </p:spTree>
    <p:extLst>
      <p:ext uri="{BB962C8B-B14F-4D97-AF65-F5344CB8AC3E}">
        <p14:creationId xmlns:p14="http://schemas.microsoft.com/office/powerpoint/2010/main" val="33856039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Otsikko ja sisältö">
    <p:spTree>
      <p:nvGrpSpPr>
        <p:cNvPr id="1" name=""/>
        <p:cNvGrpSpPr/>
        <p:nvPr/>
      </p:nvGrpSpPr>
      <p:grpSpPr>
        <a:xfrm>
          <a:off x="0" y="0"/>
          <a:ext cx="0" cy="0"/>
          <a:chOff x="0" y="0"/>
          <a:chExt cx="0" cy="0"/>
        </a:xfrm>
      </p:grpSpPr>
      <p:pic>
        <p:nvPicPr>
          <p:cNvPr id="6" name="Kuva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5" name="Alatunnisteen paikkamerkki 4"/>
          <p:cNvSpPr>
            <a:spLocks noGrp="1"/>
          </p:cNvSpPr>
          <p:nvPr>
            <p:ph type="ftr" sz="quarter" idx="11"/>
          </p:nvPr>
        </p:nvSpPr>
        <p:spPr/>
        <p:txBody>
          <a:bodyPr/>
          <a:lstStyle/>
          <a:p>
            <a:r>
              <a:rPr lang="fi-FI"/>
              <a:t>kiertotalousamk.fi</a:t>
            </a:r>
          </a:p>
        </p:txBody>
      </p:sp>
      <p:pic>
        <p:nvPicPr>
          <p:cNvPr id="7" name="Kuva 6">
            <a:extLst>
              <a:ext uri="{FF2B5EF4-FFF2-40B4-BE49-F238E27FC236}">
                <a16:creationId xmlns:a16="http://schemas.microsoft.com/office/drawing/2014/main" id="{6584B789-2E77-4B4C-A1F6-1A2D5B9DDD90}"/>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97281" y="5484201"/>
            <a:ext cx="4493794" cy="435210"/>
          </a:xfrm>
          <a:prstGeom prst="rect">
            <a:avLst/>
          </a:prstGeom>
        </p:spPr>
      </p:pic>
    </p:spTree>
    <p:extLst>
      <p:ext uri="{BB962C8B-B14F-4D97-AF65-F5344CB8AC3E}">
        <p14:creationId xmlns:p14="http://schemas.microsoft.com/office/powerpoint/2010/main" val="34903091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pic>
        <p:nvPicPr>
          <p:cNvPr id="4" name="Kuva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p:cNvSpPr>
            <a:spLocks noGrp="1"/>
          </p:cNvSpPr>
          <p:nvPr>
            <p:ph type="title"/>
          </p:nvPr>
        </p:nvSpPr>
        <p:spPr>
          <a:xfrm>
            <a:off x="831850" y="1709738"/>
            <a:ext cx="10515600" cy="2852737"/>
          </a:xfrm>
        </p:spPr>
        <p:txBody>
          <a:bodyPr anchor="b"/>
          <a:lstStyle>
            <a:lvl1pPr>
              <a:defRPr sz="6000"/>
            </a:lvl1pPr>
          </a:lstStyle>
          <a:p>
            <a:r>
              <a:rPr lang="fi-FI"/>
              <a:t>Muokkaa perustyyl. napsautt.</a:t>
            </a:r>
          </a:p>
        </p:txBody>
      </p:sp>
      <p:sp>
        <p:nvSpPr>
          <p:cNvPr id="3" name="Tekstin paikkamerkki 2"/>
          <p:cNvSpPr>
            <a:spLocks noGrp="1"/>
          </p:cNvSpPr>
          <p:nvPr>
            <p:ph type="body" idx="1"/>
          </p:nvPr>
        </p:nvSpPr>
        <p:spPr>
          <a:xfrm>
            <a:off x="831850" y="4589464"/>
            <a:ext cx="10515600" cy="1089442"/>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a:t>
            </a:r>
          </a:p>
        </p:txBody>
      </p:sp>
      <p:sp>
        <p:nvSpPr>
          <p:cNvPr id="5" name="Alatunnisteen paikkamerkki 4"/>
          <p:cNvSpPr>
            <a:spLocks noGrp="1"/>
          </p:cNvSpPr>
          <p:nvPr>
            <p:ph type="ftr" sz="quarter" idx="11"/>
          </p:nvPr>
        </p:nvSpPr>
        <p:spPr/>
        <p:txBody>
          <a:bodyPr/>
          <a:lstStyle/>
          <a:p>
            <a:r>
              <a:rPr lang="fi-FI"/>
              <a:t>kiertotalousamk.fi</a:t>
            </a:r>
          </a:p>
        </p:txBody>
      </p:sp>
      <p:pic>
        <p:nvPicPr>
          <p:cNvPr id="7" name="Kuva 6">
            <a:extLst>
              <a:ext uri="{FF2B5EF4-FFF2-40B4-BE49-F238E27FC236}">
                <a16:creationId xmlns:a16="http://schemas.microsoft.com/office/drawing/2014/main" id="{F1C4D422-5CBF-47B4-A37E-0AE3DA7C731E}"/>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97281" y="5484201"/>
            <a:ext cx="4493794" cy="435210"/>
          </a:xfrm>
          <a:prstGeom prst="rect">
            <a:avLst/>
          </a:prstGeom>
        </p:spPr>
      </p:pic>
    </p:spTree>
    <p:extLst>
      <p:ext uri="{BB962C8B-B14F-4D97-AF65-F5344CB8AC3E}">
        <p14:creationId xmlns:p14="http://schemas.microsoft.com/office/powerpoint/2010/main" val="141085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pic>
        <p:nvPicPr>
          <p:cNvPr id="5" name="Kuva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838200" y="1825625"/>
            <a:ext cx="5181600" cy="4199790"/>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6172200" y="1825625"/>
            <a:ext cx="5181600" cy="4199790"/>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11"/>
          </p:nvPr>
        </p:nvSpPr>
        <p:spPr/>
        <p:txBody>
          <a:bodyPr/>
          <a:lstStyle/>
          <a:p>
            <a:r>
              <a:rPr lang="fi-FI"/>
              <a:t>kiertotalousamk.fi</a:t>
            </a:r>
          </a:p>
        </p:txBody>
      </p:sp>
      <p:pic>
        <p:nvPicPr>
          <p:cNvPr id="8" name="Kuva 7">
            <a:extLst>
              <a:ext uri="{FF2B5EF4-FFF2-40B4-BE49-F238E27FC236}">
                <a16:creationId xmlns:a16="http://schemas.microsoft.com/office/drawing/2014/main" id="{F303DE2E-D3BF-455C-A4ED-D583C42712F7}"/>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97281" y="5484201"/>
            <a:ext cx="4493794" cy="435210"/>
          </a:xfrm>
          <a:prstGeom prst="rect">
            <a:avLst/>
          </a:prstGeom>
        </p:spPr>
      </p:pic>
    </p:spTree>
    <p:extLst>
      <p:ext uri="{BB962C8B-B14F-4D97-AF65-F5344CB8AC3E}">
        <p14:creationId xmlns:p14="http://schemas.microsoft.com/office/powerpoint/2010/main" val="9684029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1_Kaksi sisältökohdetta">
    <p:spTree>
      <p:nvGrpSpPr>
        <p:cNvPr id="1" name=""/>
        <p:cNvGrpSpPr/>
        <p:nvPr/>
      </p:nvGrpSpPr>
      <p:grpSpPr>
        <a:xfrm>
          <a:off x="0" y="0"/>
          <a:ext cx="0" cy="0"/>
          <a:chOff x="0" y="0"/>
          <a:chExt cx="0" cy="0"/>
        </a:xfrm>
      </p:grpSpPr>
      <p:pic>
        <p:nvPicPr>
          <p:cNvPr id="7" name="Kuva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p:cNvSpPr>
            <a:spLocks noGrp="1"/>
          </p:cNvSpPr>
          <p:nvPr>
            <p:ph type="title"/>
          </p:nvPr>
        </p:nvSpPr>
        <p:spPr/>
        <p:txBody>
          <a:bodyPr/>
          <a:lstStyle/>
          <a:p>
            <a:r>
              <a:rPr lang="fi-FI" dirty="0"/>
              <a:t>Muokkaa </a:t>
            </a:r>
            <a:r>
              <a:rPr lang="fi-FI" dirty="0" err="1"/>
              <a:t>perustyyl</a:t>
            </a:r>
            <a:r>
              <a:rPr lang="fi-FI" dirty="0"/>
              <a:t>. </a:t>
            </a:r>
            <a:r>
              <a:rPr lang="fi-FI" dirty="0" err="1"/>
              <a:t>napsautt</a:t>
            </a:r>
            <a:r>
              <a:rPr lang="fi-FI" dirty="0"/>
              <a:t>.</a:t>
            </a:r>
          </a:p>
        </p:txBody>
      </p:sp>
      <p:sp>
        <p:nvSpPr>
          <p:cNvPr id="3" name="Sisällön paikkamerkki 2"/>
          <p:cNvSpPr>
            <a:spLocks noGrp="1"/>
          </p:cNvSpPr>
          <p:nvPr>
            <p:ph sz="half" idx="1"/>
          </p:nvPr>
        </p:nvSpPr>
        <p:spPr>
          <a:xfrm>
            <a:off x="838200" y="1690688"/>
            <a:ext cx="5181600" cy="4351338"/>
          </a:xfrm>
        </p:spPr>
        <p:txBody>
          <a:bodyPr/>
          <a:lstStyle>
            <a:lvl1pPr marL="457200" indent="-457200">
              <a:buFont typeface="Arial" panose="020B0604020202020204" pitchFamily="34" charset="0"/>
              <a:buChar char="•"/>
              <a:defRPr/>
            </a:lvl1pPr>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p>
        </p:txBody>
      </p:sp>
      <p:sp>
        <p:nvSpPr>
          <p:cNvPr id="4" name="Sisällön paikkamerkki 3"/>
          <p:cNvSpPr>
            <a:spLocks noGrp="1"/>
          </p:cNvSpPr>
          <p:nvPr>
            <p:ph sz="half" idx="2"/>
          </p:nvPr>
        </p:nvSpPr>
        <p:spPr>
          <a:xfrm>
            <a:off x="6172200" y="1825625"/>
            <a:ext cx="5181600" cy="4216401"/>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11"/>
          </p:nvPr>
        </p:nvSpPr>
        <p:spPr/>
        <p:txBody>
          <a:bodyPr/>
          <a:lstStyle/>
          <a:p>
            <a:r>
              <a:rPr lang="fi-FI"/>
              <a:t>kiertotalousamk.fi</a:t>
            </a:r>
          </a:p>
        </p:txBody>
      </p:sp>
      <p:pic>
        <p:nvPicPr>
          <p:cNvPr id="11" name="Kuva 10">
            <a:extLst>
              <a:ext uri="{FF2B5EF4-FFF2-40B4-BE49-F238E27FC236}">
                <a16:creationId xmlns:a16="http://schemas.microsoft.com/office/drawing/2014/main" id="{6817B4EF-C9EF-4E27-8D20-1C594E2B64AA}"/>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97281" y="5484201"/>
            <a:ext cx="4493794" cy="435210"/>
          </a:xfrm>
          <a:prstGeom prst="rect">
            <a:avLst/>
          </a:prstGeom>
        </p:spPr>
      </p:pic>
    </p:spTree>
    <p:extLst>
      <p:ext uri="{BB962C8B-B14F-4D97-AF65-F5344CB8AC3E}">
        <p14:creationId xmlns:p14="http://schemas.microsoft.com/office/powerpoint/2010/main" val="1309867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pic>
        <p:nvPicPr>
          <p:cNvPr id="5" name="Kuva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p:cNvSpPr>
            <a:spLocks noGrp="1"/>
          </p:cNvSpPr>
          <p:nvPr>
            <p:ph type="title"/>
          </p:nvPr>
        </p:nvSpPr>
        <p:spPr/>
        <p:txBody>
          <a:bodyPr/>
          <a:lstStyle/>
          <a:p>
            <a:r>
              <a:rPr lang="fi-FI"/>
              <a:t>Muokkaa perustyyl. napsautt.</a:t>
            </a:r>
          </a:p>
        </p:txBody>
      </p:sp>
      <p:sp>
        <p:nvSpPr>
          <p:cNvPr id="4" name="Alatunnisteen paikkamerkki 3"/>
          <p:cNvSpPr>
            <a:spLocks noGrp="1"/>
          </p:cNvSpPr>
          <p:nvPr>
            <p:ph type="ftr" sz="quarter" idx="11"/>
          </p:nvPr>
        </p:nvSpPr>
        <p:spPr/>
        <p:txBody>
          <a:bodyPr/>
          <a:lstStyle/>
          <a:p>
            <a:r>
              <a:rPr lang="fi-FI"/>
              <a:t>kiertotalousamk.fi</a:t>
            </a:r>
          </a:p>
        </p:txBody>
      </p:sp>
      <p:pic>
        <p:nvPicPr>
          <p:cNvPr id="6" name="Kuva 5">
            <a:extLst>
              <a:ext uri="{FF2B5EF4-FFF2-40B4-BE49-F238E27FC236}">
                <a16:creationId xmlns:a16="http://schemas.microsoft.com/office/drawing/2014/main" id="{2AE53650-BBC8-4F32-90A1-F8E57FC2489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97281" y="5484201"/>
            <a:ext cx="4493794" cy="435210"/>
          </a:xfrm>
          <a:prstGeom prst="rect">
            <a:avLst/>
          </a:prstGeom>
        </p:spPr>
      </p:pic>
    </p:spTree>
    <p:extLst>
      <p:ext uri="{BB962C8B-B14F-4D97-AF65-F5344CB8AC3E}">
        <p14:creationId xmlns:p14="http://schemas.microsoft.com/office/powerpoint/2010/main" val="3974686067"/>
      </p:ext>
    </p:extLst>
  </p:cSld>
  <p:clrMapOvr>
    <a:masterClrMapping/>
  </p:clrMapOvr>
  <p:extLst>
    <p:ext uri="{DCECCB84-F9BA-43D5-87BE-67443E8EF086}">
      <p15:sldGuideLst xmlns:p15="http://schemas.microsoft.com/office/powerpoint/2012/main">
        <p15:guide id="1" orient="horz" pos="402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dirty="0"/>
              <a:t>Muokkaa </a:t>
            </a:r>
            <a:r>
              <a:rPr lang="fi-FI" dirty="0" err="1"/>
              <a:t>perustyyl</a:t>
            </a:r>
            <a:r>
              <a:rPr lang="fi-FI" dirty="0"/>
              <a:t>. </a:t>
            </a:r>
            <a:r>
              <a:rPr lang="fi-FI" dirty="0" err="1"/>
              <a:t>napsautt</a:t>
            </a:r>
            <a:r>
              <a:rPr lang="fi-FI" dirty="0"/>
              <a:t>.</a:t>
            </a:r>
          </a:p>
        </p:txBody>
      </p:sp>
      <p:sp>
        <p:nvSpPr>
          <p:cNvPr id="3" name="Tekstin paikkamerkki 2"/>
          <p:cNvSpPr>
            <a:spLocks noGrp="1"/>
          </p:cNvSpPr>
          <p:nvPr>
            <p:ph type="body" idx="1"/>
          </p:nvPr>
        </p:nvSpPr>
        <p:spPr>
          <a:xfrm>
            <a:off x="838200" y="1825625"/>
            <a:ext cx="10515600" cy="4161289"/>
          </a:xfrm>
          <a:prstGeom prst="rect">
            <a:avLst/>
          </a:prstGeom>
        </p:spPr>
        <p:txBody>
          <a:bodyPr vert="horz" lIns="91440" tIns="45720" rIns="91440" bIns="45720" rtlCol="0">
            <a:normAutofit/>
          </a:bodyPr>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353E9E-8905-47D9-8774-71C2D0812B6B}" type="datetime1">
              <a:rPr lang="fi-FI" smtClean="0"/>
              <a:t>9.6.2020</a:t>
            </a:fld>
            <a:endParaRPr lang="fi-FI"/>
          </a:p>
        </p:txBody>
      </p:sp>
      <p:sp>
        <p:nvSpPr>
          <p:cNvPr id="5" name="Alatunnisteen paikkamerkki 4"/>
          <p:cNvSpPr>
            <a:spLocks noGrp="1"/>
          </p:cNvSpPr>
          <p:nvPr>
            <p:ph type="ftr" sz="quarter" idx="3"/>
          </p:nvPr>
        </p:nvSpPr>
        <p:spPr>
          <a:xfrm>
            <a:off x="4038600" y="619267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i-FI" dirty="0"/>
              <a:t>kiertotalousamk.fi</a:t>
            </a:r>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2966C3-9558-4BBB-9775-7D1DA6AA08CC}" type="slidenum">
              <a:rPr lang="fi-FI" smtClean="0"/>
              <a:t>‹#›</a:t>
            </a:fld>
            <a:endParaRPr lang="fi-FI"/>
          </a:p>
        </p:txBody>
      </p:sp>
    </p:spTree>
    <p:extLst>
      <p:ext uri="{BB962C8B-B14F-4D97-AF65-F5344CB8AC3E}">
        <p14:creationId xmlns:p14="http://schemas.microsoft.com/office/powerpoint/2010/main" val="1152711544"/>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701" r:id="rId3"/>
    <p:sldLayoutId id="2147483692" r:id="rId4"/>
    <p:sldLayoutId id="2147483693" r:id="rId5"/>
    <p:sldLayoutId id="2147483702" r:id="rId6"/>
    <p:sldLayoutId id="2147483695" r:id="rId7"/>
  </p:sldLayoutIdLst>
  <p:hf sldNum="0" hdr="0"/>
  <p:txStyles>
    <p:titleStyle>
      <a:lvl1pPr algn="l" defTabSz="914400" rtl="0" eaLnBrk="1" latinLnBrk="0" hangingPunct="1">
        <a:lnSpc>
          <a:spcPct val="90000"/>
        </a:lnSpc>
        <a:spcBef>
          <a:spcPct val="0"/>
        </a:spcBef>
        <a:buNone/>
        <a:defRPr sz="4400" kern="1200">
          <a:solidFill>
            <a:schemeClr val="tx1"/>
          </a:solidFill>
          <a:latin typeface="Microsoft Sans Serif" panose="020B0604020202020204" pitchFamily="34" charset="0"/>
          <a:ea typeface="Microsoft Sans Serif" panose="020B0604020202020204" pitchFamily="34" charset="0"/>
          <a:cs typeface="Microsoft Sans Serif"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businessrespecthumanrights.org/en/page/340/who-is-this-guidance-for-and-why-is-it-important#chapter1-3" TargetMode="External"/><Relationship Id="rId2" Type="http://schemas.openxmlformats.org/officeDocument/2006/relationships/hyperlink" Target="https://www.ilo.org/weso-greening/documents/WESO_Greening_EN_web2.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ilo.org/global/topics/decent-work/lang--en/index.htm" TargetMode="External"/><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hyperlink" Target="https://sustainabledevelopment.un.org/sdg8" TargetMode="External"/><Relationship Id="rId5" Type="http://schemas.openxmlformats.org/officeDocument/2006/relationships/hyperlink" Target="http://wedocs.unep.org/bitstream/handle/20.500.11822/22743/8_decent_work_and_economic%20growth_FINAL.pdf?sequence=1&amp;isAllowed=y" TargetMode="External"/><Relationship Id="rId4" Type="http://schemas.openxmlformats.org/officeDocument/2006/relationships/hyperlink" Target="https://youtu.be/mZpyJwevPqc"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researchgate.net/publication/297675466_Global_Labor_Practices_And_Corporate_Social_Responsibility" TargetMode="External"/><Relationship Id="rId2" Type="http://schemas.openxmlformats.org/officeDocument/2006/relationships/hyperlink" Target="https://courses.lumenlearning.com/suny-mcc-supervision/chapter/corporate-social-responsibility/" TargetMode="External"/><Relationship Id="rId1" Type="http://schemas.openxmlformats.org/officeDocument/2006/relationships/slideLayout" Target="../slideLayouts/slideLayout3.xml"/><Relationship Id="rId4" Type="http://schemas.openxmlformats.org/officeDocument/2006/relationships/hyperlink" Target="https://goodonyou.eco/how-ethical-is-nike/" TargetMode="External"/></Relationships>
</file>

<file path=ppt/slides/_rels/slide7.xml.rels><?xml version="1.0" encoding="UTF-8" standalone="yes"?>
<Relationships xmlns="http://schemas.openxmlformats.org/package/2006/relationships"><Relationship Id="rId2" Type="http://schemas.openxmlformats.org/officeDocument/2006/relationships/hyperlink" Target="https://www.ilo.org/weso-greening/documents/WESO_Greening_EN_web2.pdf" TargetMode="Externa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noAutofit/>
          </a:bodyPr>
          <a:lstStyle/>
          <a:p>
            <a:r>
              <a:rPr lang="en-GB" sz="3200" dirty="0"/>
              <a:t>Social impacts of circular economy on the </a:t>
            </a:r>
            <a:r>
              <a:rPr lang="en-GB" sz="3200" dirty="0" err="1"/>
              <a:t>labor</a:t>
            </a:r>
            <a:r>
              <a:rPr lang="en-GB" sz="3200" dirty="0"/>
              <a:t> –</a:t>
            </a:r>
            <a:br>
              <a:rPr lang="en-GB" sz="3200" dirty="0"/>
            </a:br>
            <a:r>
              <a:rPr lang="en-GB" sz="3200" dirty="0"/>
              <a:t>social responsibility </a:t>
            </a:r>
            <a:br>
              <a:rPr lang="en-GB" sz="3200" dirty="0"/>
            </a:br>
            <a:r>
              <a:rPr lang="en-GB" sz="3200" dirty="0"/>
              <a:t> 1 </a:t>
            </a:r>
            <a:r>
              <a:rPr lang="en-GB" sz="3200" dirty="0" err="1"/>
              <a:t>ects</a:t>
            </a:r>
            <a:endParaRPr lang="fi-FI" sz="3200" dirty="0"/>
          </a:p>
        </p:txBody>
      </p:sp>
      <p:sp>
        <p:nvSpPr>
          <p:cNvPr id="3" name="Alaotsikko 2"/>
          <p:cNvSpPr>
            <a:spLocks noGrp="1"/>
          </p:cNvSpPr>
          <p:nvPr>
            <p:ph type="subTitle" idx="1"/>
          </p:nvPr>
        </p:nvSpPr>
        <p:spPr/>
        <p:txBody>
          <a:bodyPr/>
          <a:lstStyle/>
          <a:p>
            <a:r>
              <a:rPr lang="fi-FI" dirty="0"/>
              <a:t>Mari Vähäkuopus </a:t>
            </a:r>
          </a:p>
          <a:p>
            <a:r>
              <a:rPr lang="fi-FI" dirty="0" err="1"/>
              <a:t>Lapland</a:t>
            </a:r>
            <a:r>
              <a:rPr lang="fi-FI" dirty="0"/>
              <a:t> UAS</a:t>
            </a:r>
          </a:p>
        </p:txBody>
      </p:sp>
      <p:sp>
        <p:nvSpPr>
          <p:cNvPr id="4" name="Päivämäärän paikkamerkki 3"/>
          <p:cNvSpPr>
            <a:spLocks noGrp="1"/>
          </p:cNvSpPr>
          <p:nvPr>
            <p:ph type="dt" sz="half" idx="10"/>
          </p:nvPr>
        </p:nvSpPr>
        <p:spPr/>
        <p:txBody>
          <a:bodyPr/>
          <a:lstStyle/>
          <a:p>
            <a:fld id="{308255F3-F20B-4B87-BA2E-E1B81D1F1716}" type="datetime1">
              <a:rPr lang="fi-FI" smtClean="0"/>
              <a:t>9.6.2020</a:t>
            </a:fld>
            <a:endParaRPr lang="fi-FI" dirty="0"/>
          </a:p>
        </p:txBody>
      </p:sp>
      <p:sp>
        <p:nvSpPr>
          <p:cNvPr id="5" name="Alatunnisteen paikkamerkki 4"/>
          <p:cNvSpPr>
            <a:spLocks noGrp="1"/>
          </p:cNvSpPr>
          <p:nvPr>
            <p:ph type="ftr" sz="quarter" idx="11"/>
          </p:nvPr>
        </p:nvSpPr>
        <p:spPr/>
        <p:txBody>
          <a:bodyPr/>
          <a:lstStyle/>
          <a:p>
            <a:r>
              <a:rPr lang="fi-FI"/>
              <a:t>kiertotalousamk.fi</a:t>
            </a:r>
            <a:endParaRPr lang="fi-FI" dirty="0"/>
          </a:p>
        </p:txBody>
      </p:sp>
    </p:spTree>
    <p:extLst>
      <p:ext uri="{BB962C8B-B14F-4D97-AF65-F5344CB8AC3E}">
        <p14:creationId xmlns:p14="http://schemas.microsoft.com/office/powerpoint/2010/main" val="35589182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DE50B6D-45C1-4044-A110-FC8BF80AE392}"/>
              </a:ext>
            </a:extLst>
          </p:cNvPr>
          <p:cNvSpPr>
            <a:spLocks noGrp="1"/>
          </p:cNvSpPr>
          <p:nvPr>
            <p:ph type="title"/>
          </p:nvPr>
        </p:nvSpPr>
        <p:spPr/>
        <p:txBody>
          <a:bodyPr/>
          <a:lstStyle/>
          <a:p>
            <a:r>
              <a:rPr lang="en-GB" b="1" dirty="0"/>
              <a:t>Learning Outcomes</a:t>
            </a:r>
            <a:endParaRPr lang="fi-FI" dirty="0"/>
          </a:p>
        </p:txBody>
      </p:sp>
      <p:sp>
        <p:nvSpPr>
          <p:cNvPr id="3" name="Sisällön paikkamerkki 2">
            <a:extLst>
              <a:ext uri="{FF2B5EF4-FFF2-40B4-BE49-F238E27FC236}">
                <a16:creationId xmlns:a16="http://schemas.microsoft.com/office/drawing/2014/main" id="{338FCC5C-BABA-458F-9ED6-7B1EF55FBAED}"/>
              </a:ext>
            </a:extLst>
          </p:cNvPr>
          <p:cNvSpPr>
            <a:spLocks noGrp="1"/>
          </p:cNvSpPr>
          <p:nvPr>
            <p:ph idx="1"/>
          </p:nvPr>
        </p:nvSpPr>
        <p:spPr/>
        <p:txBody>
          <a:bodyPr>
            <a:normAutofit fontScale="92500" lnSpcReduction="10000"/>
          </a:bodyPr>
          <a:lstStyle/>
          <a:p>
            <a:r>
              <a:rPr lang="en-GB" dirty="0"/>
              <a:t>The 1 ECTS study unit is designed to increase the student’s overall understanding of social impacts and potential risks the new and emerging economies (</a:t>
            </a:r>
            <a:r>
              <a:rPr lang="en-GB" dirty="0" err="1"/>
              <a:t>eg.</a:t>
            </a:r>
            <a:r>
              <a:rPr lang="en-GB" dirty="0"/>
              <a:t> sharing economy, circular economy) has on </a:t>
            </a:r>
            <a:r>
              <a:rPr lang="en-GB" dirty="0" err="1"/>
              <a:t>labor</a:t>
            </a:r>
            <a:r>
              <a:rPr lang="en-GB" dirty="0"/>
              <a:t>.</a:t>
            </a:r>
          </a:p>
          <a:p>
            <a:r>
              <a:rPr lang="en-GB" dirty="0"/>
              <a:t>The student understands the global and local challenges related to decent work and ethical </a:t>
            </a:r>
            <a:r>
              <a:rPr lang="en-GB" dirty="0" err="1"/>
              <a:t>labor</a:t>
            </a:r>
            <a:r>
              <a:rPr lang="en-GB" dirty="0"/>
              <a:t> practices.</a:t>
            </a:r>
          </a:p>
          <a:p>
            <a:r>
              <a:rPr lang="en-GB" dirty="0"/>
              <a:t> Upon successful completion of the study unit, the student</a:t>
            </a:r>
          </a:p>
          <a:p>
            <a:r>
              <a:rPr lang="en-GB" dirty="0"/>
              <a:t>is able to identify the global and local challenges the new economies has on </a:t>
            </a:r>
            <a:r>
              <a:rPr lang="en-GB" dirty="0" err="1"/>
              <a:t>labor</a:t>
            </a:r>
            <a:endParaRPr lang="en-GB" dirty="0"/>
          </a:p>
          <a:p>
            <a:r>
              <a:rPr lang="en-GB" dirty="0"/>
              <a:t>is able to identify, evaluate and prioritize the key issues behind positive or negative social impacts of the new economies.</a:t>
            </a:r>
          </a:p>
          <a:p>
            <a:endParaRPr lang="fi-FI" dirty="0"/>
          </a:p>
        </p:txBody>
      </p:sp>
      <p:sp>
        <p:nvSpPr>
          <p:cNvPr id="4" name="Alatunnisteen paikkamerkki 3">
            <a:extLst>
              <a:ext uri="{FF2B5EF4-FFF2-40B4-BE49-F238E27FC236}">
                <a16:creationId xmlns:a16="http://schemas.microsoft.com/office/drawing/2014/main" id="{AC82E90D-B3EF-4C3C-A4BF-6E7EF3EA505B}"/>
              </a:ext>
            </a:extLst>
          </p:cNvPr>
          <p:cNvSpPr>
            <a:spLocks noGrp="1"/>
          </p:cNvSpPr>
          <p:nvPr>
            <p:ph type="ftr" sz="quarter" idx="11"/>
          </p:nvPr>
        </p:nvSpPr>
        <p:spPr/>
        <p:txBody>
          <a:bodyPr/>
          <a:lstStyle/>
          <a:p>
            <a:r>
              <a:rPr lang="fi-FI"/>
              <a:t>kiertotalousamk.fi</a:t>
            </a:r>
          </a:p>
        </p:txBody>
      </p:sp>
    </p:spTree>
    <p:extLst>
      <p:ext uri="{BB962C8B-B14F-4D97-AF65-F5344CB8AC3E}">
        <p14:creationId xmlns:p14="http://schemas.microsoft.com/office/powerpoint/2010/main" val="10462186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26EA645-CD6B-4C9B-BEE7-4223CD344DA0}"/>
              </a:ext>
            </a:extLst>
          </p:cNvPr>
          <p:cNvSpPr>
            <a:spLocks noGrp="1"/>
          </p:cNvSpPr>
          <p:nvPr>
            <p:ph type="title"/>
          </p:nvPr>
        </p:nvSpPr>
        <p:spPr/>
        <p:txBody>
          <a:bodyPr/>
          <a:lstStyle/>
          <a:p>
            <a:r>
              <a:rPr lang="en-GB" b="1" dirty="0"/>
              <a:t>The description of study process</a:t>
            </a:r>
            <a:br>
              <a:rPr lang="en-GB" b="1" dirty="0"/>
            </a:br>
            <a:endParaRPr lang="fi-FI" dirty="0"/>
          </a:p>
        </p:txBody>
      </p:sp>
      <p:sp>
        <p:nvSpPr>
          <p:cNvPr id="3" name="Sisällön paikkamerkki 2">
            <a:extLst>
              <a:ext uri="{FF2B5EF4-FFF2-40B4-BE49-F238E27FC236}">
                <a16:creationId xmlns:a16="http://schemas.microsoft.com/office/drawing/2014/main" id="{AA833551-D2E9-481E-A8BF-E1B427432843}"/>
              </a:ext>
            </a:extLst>
          </p:cNvPr>
          <p:cNvSpPr>
            <a:spLocks noGrp="1"/>
          </p:cNvSpPr>
          <p:nvPr>
            <p:ph idx="1"/>
          </p:nvPr>
        </p:nvSpPr>
        <p:spPr/>
        <p:txBody>
          <a:bodyPr>
            <a:normAutofit fontScale="92500" lnSpcReduction="10000"/>
          </a:bodyPr>
          <a:lstStyle/>
          <a:p>
            <a:r>
              <a:rPr lang="en-GB" dirty="0"/>
              <a:t>Study each topic carefully and summarize  your main finding related to the given topic and cases. Summary (minimum) 300 word per topic.</a:t>
            </a:r>
          </a:p>
          <a:p>
            <a:r>
              <a:rPr lang="en-GB" dirty="0"/>
              <a:t>Submit your analysis / reflection in to the discussion board.</a:t>
            </a:r>
          </a:p>
          <a:p>
            <a:r>
              <a:rPr lang="en-GB" dirty="0"/>
              <a:t>Participate actively: Read and review your peers' postings.  Write a review (minimum 200 word) for at least 2 of your  peer’s posting in each topic.</a:t>
            </a:r>
          </a:p>
          <a:p>
            <a:r>
              <a:rPr lang="en-GB" dirty="0"/>
              <a:t>Remember being fair and critical, and justifying your comments.</a:t>
            </a:r>
          </a:p>
          <a:p>
            <a:pPr marL="0" indent="0">
              <a:buNone/>
            </a:pPr>
            <a:r>
              <a:rPr lang="en-GB" b="1" dirty="0"/>
              <a:t>In summary:</a:t>
            </a:r>
            <a:endParaRPr lang="en-GB" dirty="0"/>
          </a:p>
          <a:p>
            <a:r>
              <a:rPr lang="en-GB" dirty="0"/>
              <a:t>At first, summarize your analysis and post 1 analysis per topic</a:t>
            </a:r>
          </a:p>
          <a:p>
            <a:r>
              <a:rPr lang="en-GB" dirty="0"/>
              <a:t>Secondly, conduct a peer review: evaluate and submit 2  peer review postings per topic</a:t>
            </a:r>
          </a:p>
          <a:p>
            <a:endParaRPr lang="fi-FI" dirty="0"/>
          </a:p>
        </p:txBody>
      </p:sp>
      <p:sp>
        <p:nvSpPr>
          <p:cNvPr id="4" name="Alatunnisteen paikkamerkki 3">
            <a:extLst>
              <a:ext uri="{FF2B5EF4-FFF2-40B4-BE49-F238E27FC236}">
                <a16:creationId xmlns:a16="http://schemas.microsoft.com/office/drawing/2014/main" id="{78703019-DD79-476B-B3F7-5702BDC81B55}"/>
              </a:ext>
            </a:extLst>
          </p:cNvPr>
          <p:cNvSpPr>
            <a:spLocks noGrp="1"/>
          </p:cNvSpPr>
          <p:nvPr>
            <p:ph type="ftr" sz="quarter" idx="11"/>
          </p:nvPr>
        </p:nvSpPr>
        <p:spPr/>
        <p:txBody>
          <a:bodyPr/>
          <a:lstStyle/>
          <a:p>
            <a:r>
              <a:rPr lang="fi-FI"/>
              <a:t>kiertotalousamk.fi</a:t>
            </a:r>
          </a:p>
        </p:txBody>
      </p:sp>
    </p:spTree>
    <p:extLst>
      <p:ext uri="{BB962C8B-B14F-4D97-AF65-F5344CB8AC3E}">
        <p14:creationId xmlns:p14="http://schemas.microsoft.com/office/powerpoint/2010/main" val="33826248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1C1365C-6378-4AC9-B4AB-61F318A5B140}"/>
              </a:ext>
            </a:extLst>
          </p:cNvPr>
          <p:cNvSpPr>
            <a:spLocks noGrp="1"/>
          </p:cNvSpPr>
          <p:nvPr>
            <p:ph type="title"/>
          </p:nvPr>
        </p:nvSpPr>
        <p:spPr/>
        <p:txBody>
          <a:bodyPr/>
          <a:lstStyle/>
          <a:p>
            <a:r>
              <a:rPr lang="fi-FI" dirty="0"/>
              <a:t>Course </a:t>
            </a:r>
            <a:r>
              <a:rPr lang="fi-FI" dirty="0" err="1"/>
              <a:t>material</a:t>
            </a:r>
            <a:endParaRPr lang="fi-FI" dirty="0"/>
          </a:p>
        </p:txBody>
      </p:sp>
      <p:sp>
        <p:nvSpPr>
          <p:cNvPr id="3" name="Sisällön paikkamerkki 2">
            <a:extLst>
              <a:ext uri="{FF2B5EF4-FFF2-40B4-BE49-F238E27FC236}">
                <a16:creationId xmlns:a16="http://schemas.microsoft.com/office/drawing/2014/main" id="{BE9648D2-DADE-48FE-83B3-368ED2A34032}"/>
              </a:ext>
            </a:extLst>
          </p:cNvPr>
          <p:cNvSpPr>
            <a:spLocks noGrp="1"/>
          </p:cNvSpPr>
          <p:nvPr>
            <p:ph idx="1"/>
          </p:nvPr>
        </p:nvSpPr>
        <p:spPr/>
        <p:txBody>
          <a:bodyPr>
            <a:normAutofit fontScale="70000" lnSpcReduction="20000"/>
          </a:bodyPr>
          <a:lstStyle/>
          <a:p>
            <a:r>
              <a:rPr lang="en-GB" dirty="0"/>
              <a:t>BSR, Business for Social Responsibility (2018). Case Studies: https://www.bsr.org/en/our-insights/case-studies</a:t>
            </a:r>
          </a:p>
          <a:p>
            <a:r>
              <a:rPr lang="en-GB" dirty="0"/>
              <a:t>European Commission (2018). Impacts of circular economy policies on the labour market. https://circulareconomy.europa.eu/platform/sites/default/files/ec_2018_-_impacts_of_circular_economy_policies_on_the_labour_market.pdf</a:t>
            </a:r>
          </a:p>
          <a:p>
            <a:r>
              <a:rPr lang="en-GB" dirty="0"/>
              <a:t>International Institute for Sustainable Development (2018). Estimating Employment Effects of the Circular Economy.</a:t>
            </a:r>
          </a:p>
          <a:p>
            <a:r>
              <a:rPr lang="en-GB" dirty="0"/>
              <a:t>International Labour Organization (2018).   World Employment and Social Outlook 2018 – Greening with jobs. </a:t>
            </a:r>
            <a:r>
              <a:rPr lang="fi-FI" dirty="0">
                <a:hlinkClick r:id="rId2"/>
              </a:rPr>
              <a:t>https://www.ilo.org/weso-greening/documents/WESO_Greening_EN_web2.pdf</a:t>
            </a:r>
            <a:endParaRPr lang="en-GB" dirty="0"/>
          </a:p>
          <a:p>
            <a:r>
              <a:rPr lang="en-GB" dirty="0"/>
              <a:t>United Nation. UN’s guiding principles of business and human rights. </a:t>
            </a:r>
            <a:r>
              <a:rPr lang="en-GB" dirty="0">
                <a:hlinkClick r:id="rId3"/>
              </a:rPr>
              <a:t>https://www.businessrespecthumanrights.org/en/page/340/who-is-this-guidance-for-and-why-is-it-important#chapter1-3</a:t>
            </a:r>
            <a:endParaRPr lang="en-GB" dirty="0"/>
          </a:p>
          <a:p>
            <a:r>
              <a:rPr lang="en-GB" dirty="0"/>
              <a:t>In addition each task has task specific material giving short case examples of the topic </a:t>
            </a:r>
            <a:r>
              <a:rPr lang="en-GB"/>
              <a:t>at hands. </a:t>
            </a:r>
            <a:endParaRPr lang="en-GB" dirty="0"/>
          </a:p>
          <a:p>
            <a:endParaRPr lang="fi-FI" dirty="0"/>
          </a:p>
        </p:txBody>
      </p:sp>
      <p:sp>
        <p:nvSpPr>
          <p:cNvPr id="4" name="Alatunnisteen paikkamerkki 3">
            <a:extLst>
              <a:ext uri="{FF2B5EF4-FFF2-40B4-BE49-F238E27FC236}">
                <a16:creationId xmlns:a16="http://schemas.microsoft.com/office/drawing/2014/main" id="{B740A2DA-8F7C-4FAB-9CEA-856C6CAA5CF5}"/>
              </a:ext>
            </a:extLst>
          </p:cNvPr>
          <p:cNvSpPr>
            <a:spLocks noGrp="1"/>
          </p:cNvSpPr>
          <p:nvPr>
            <p:ph type="ftr" sz="quarter" idx="11"/>
          </p:nvPr>
        </p:nvSpPr>
        <p:spPr/>
        <p:txBody>
          <a:bodyPr/>
          <a:lstStyle/>
          <a:p>
            <a:r>
              <a:rPr lang="fi-FI"/>
              <a:t>kiertotalousamk.fi</a:t>
            </a:r>
          </a:p>
        </p:txBody>
      </p:sp>
    </p:spTree>
    <p:extLst>
      <p:ext uri="{BB962C8B-B14F-4D97-AF65-F5344CB8AC3E}">
        <p14:creationId xmlns:p14="http://schemas.microsoft.com/office/powerpoint/2010/main" val="32852445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A6A7FCC-4651-41C0-9E2F-756C13F67F67}"/>
              </a:ext>
            </a:extLst>
          </p:cNvPr>
          <p:cNvSpPr>
            <a:spLocks noGrp="1"/>
          </p:cNvSpPr>
          <p:nvPr>
            <p:ph type="title"/>
          </p:nvPr>
        </p:nvSpPr>
        <p:spPr/>
        <p:txBody>
          <a:bodyPr/>
          <a:lstStyle/>
          <a:p>
            <a:r>
              <a:rPr lang="fi-FI" b="1" dirty="0"/>
              <a:t>Definition of </a:t>
            </a:r>
            <a:r>
              <a:rPr lang="fi-FI" b="1" dirty="0" err="1"/>
              <a:t>decent</a:t>
            </a:r>
            <a:r>
              <a:rPr lang="fi-FI" b="1" dirty="0"/>
              <a:t> </a:t>
            </a:r>
            <a:r>
              <a:rPr lang="fi-FI" b="1" dirty="0" err="1"/>
              <a:t>work</a:t>
            </a:r>
            <a:endParaRPr lang="fi-FI" b="1" dirty="0"/>
          </a:p>
        </p:txBody>
      </p:sp>
      <p:sp>
        <p:nvSpPr>
          <p:cNvPr id="3" name="Sisällön paikkamerkki 2">
            <a:extLst>
              <a:ext uri="{FF2B5EF4-FFF2-40B4-BE49-F238E27FC236}">
                <a16:creationId xmlns:a16="http://schemas.microsoft.com/office/drawing/2014/main" id="{EBA6DC12-8DBC-4CA0-8903-3A9538EF1A25}"/>
              </a:ext>
            </a:extLst>
          </p:cNvPr>
          <p:cNvSpPr>
            <a:spLocks noGrp="1"/>
          </p:cNvSpPr>
          <p:nvPr>
            <p:ph idx="1"/>
          </p:nvPr>
        </p:nvSpPr>
        <p:spPr/>
        <p:txBody>
          <a:bodyPr>
            <a:normAutofit fontScale="62500" lnSpcReduction="20000"/>
          </a:bodyPr>
          <a:lstStyle/>
          <a:p>
            <a:r>
              <a:rPr lang="en-GB" dirty="0"/>
              <a:t>The structure of work is changing thus new and emerging economies (sharing economy, circular economy etc) each have their impact on work and workforce. The definition of decent work is now more crucial than ever since working conditions and ways of working  are constantly changing - and the line between being a employee or freelance contractor is getting thinner and thinner.</a:t>
            </a:r>
          </a:p>
          <a:p>
            <a:r>
              <a:rPr lang="en-GB" dirty="0"/>
              <a:t>Familiarize yourself with the concept of decent work by studying the following material in depth (websites and video below):</a:t>
            </a:r>
          </a:p>
          <a:p>
            <a:pPr lvl="1"/>
            <a:r>
              <a:rPr lang="fi-FI" dirty="0">
                <a:hlinkClick r:id="rId3"/>
              </a:rPr>
              <a:t>https://www.ilo.org/global/topics/decent-work/lang--en/index.htm</a:t>
            </a:r>
            <a:endParaRPr lang="fi-FI" dirty="0"/>
          </a:p>
          <a:p>
            <a:pPr lvl="1"/>
            <a:r>
              <a:rPr lang="fi-FI" dirty="0">
                <a:hlinkClick r:id="rId4"/>
              </a:rPr>
              <a:t>https://youtu.be/mZpyJwevPqc</a:t>
            </a:r>
            <a:endParaRPr lang="fi-FI" dirty="0"/>
          </a:p>
          <a:p>
            <a:pPr lvl="1"/>
            <a:r>
              <a:rPr lang="fi-FI" dirty="0">
                <a:hlinkClick r:id="rId5"/>
              </a:rPr>
              <a:t>http://wedocs.unep.org/bitstream/handle/20.500.11822/22743/8_decent_work_and_economic%20growth_FINAL.pdf?sequence=1&amp;isAllowed=y</a:t>
            </a:r>
            <a:endParaRPr lang="fi-FI" dirty="0"/>
          </a:p>
          <a:p>
            <a:pPr lvl="1"/>
            <a:r>
              <a:rPr lang="en-GB" dirty="0">
                <a:hlinkClick r:id="rId6"/>
              </a:rPr>
              <a:t>United Nation’s Sustainable Development Goal 8</a:t>
            </a:r>
            <a:endParaRPr lang="en-GB" dirty="0"/>
          </a:p>
          <a:p>
            <a:pPr lvl="1"/>
            <a:r>
              <a:rPr lang="en-GB" dirty="0">
                <a:hlinkClick r:id="rId3"/>
              </a:rPr>
              <a:t>The website of ILO (International Labour Organisation)</a:t>
            </a:r>
            <a:endParaRPr lang="en-GB" dirty="0"/>
          </a:p>
          <a:p>
            <a:r>
              <a:rPr lang="en-GB" dirty="0"/>
              <a:t>Summarize the definition of decent work – what is decent work? How well do you think the development targets (SDG 8) are met? In overall globally and in your home county locally? </a:t>
            </a:r>
          </a:p>
          <a:p>
            <a:r>
              <a:rPr lang="en-GB" dirty="0"/>
              <a:t>Describe your thoughts in 300 words and submit it to the discussion board. In addition, do not forget to conduct peer review for at least 2 of your colleagues’ postings.</a:t>
            </a:r>
          </a:p>
          <a:p>
            <a:pPr marL="0" indent="0">
              <a:buNone/>
            </a:pPr>
            <a:endParaRPr lang="fi-FI" dirty="0"/>
          </a:p>
          <a:p>
            <a:pPr marL="0" indent="0">
              <a:buNone/>
            </a:pPr>
            <a:endParaRPr lang="fi-FI" dirty="0"/>
          </a:p>
        </p:txBody>
      </p:sp>
      <p:sp>
        <p:nvSpPr>
          <p:cNvPr id="4" name="Alatunnisteen paikkamerkki 3">
            <a:extLst>
              <a:ext uri="{FF2B5EF4-FFF2-40B4-BE49-F238E27FC236}">
                <a16:creationId xmlns:a16="http://schemas.microsoft.com/office/drawing/2014/main" id="{BF00E216-2036-4F2C-B5BA-C977E5FFA0E1}"/>
              </a:ext>
            </a:extLst>
          </p:cNvPr>
          <p:cNvSpPr>
            <a:spLocks noGrp="1"/>
          </p:cNvSpPr>
          <p:nvPr>
            <p:ph type="ftr" sz="quarter" idx="11"/>
          </p:nvPr>
        </p:nvSpPr>
        <p:spPr/>
        <p:txBody>
          <a:bodyPr/>
          <a:lstStyle/>
          <a:p>
            <a:r>
              <a:rPr lang="fi-FI"/>
              <a:t>kiertotalousamk.fi</a:t>
            </a:r>
          </a:p>
        </p:txBody>
      </p:sp>
    </p:spTree>
    <p:extLst>
      <p:ext uri="{BB962C8B-B14F-4D97-AF65-F5344CB8AC3E}">
        <p14:creationId xmlns:p14="http://schemas.microsoft.com/office/powerpoint/2010/main" val="80906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448317A-E0AF-4B03-B9C4-134342C95E64}"/>
              </a:ext>
            </a:extLst>
          </p:cNvPr>
          <p:cNvSpPr>
            <a:spLocks noGrp="1"/>
          </p:cNvSpPr>
          <p:nvPr>
            <p:ph type="title"/>
          </p:nvPr>
        </p:nvSpPr>
        <p:spPr/>
        <p:txBody>
          <a:bodyPr/>
          <a:lstStyle/>
          <a:p>
            <a:r>
              <a:rPr lang="fi-FI" b="1" dirty="0" err="1"/>
              <a:t>Ethical</a:t>
            </a:r>
            <a:r>
              <a:rPr lang="fi-FI" b="1" dirty="0"/>
              <a:t> </a:t>
            </a:r>
            <a:r>
              <a:rPr lang="fi-FI" b="1" dirty="0" err="1"/>
              <a:t>Labor</a:t>
            </a:r>
            <a:r>
              <a:rPr lang="fi-FI" b="1" dirty="0"/>
              <a:t> </a:t>
            </a:r>
            <a:r>
              <a:rPr lang="fi-FI" b="1" dirty="0" err="1"/>
              <a:t>Practices</a:t>
            </a:r>
            <a:endParaRPr lang="fi-FI" dirty="0"/>
          </a:p>
        </p:txBody>
      </p:sp>
      <p:sp>
        <p:nvSpPr>
          <p:cNvPr id="3" name="Sisällön paikkamerkki 2">
            <a:extLst>
              <a:ext uri="{FF2B5EF4-FFF2-40B4-BE49-F238E27FC236}">
                <a16:creationId xmlns:a16="http://schemas.microsoft.com/office/drawing/2014/main" id="{7845436E-C547-40E7-8CF3-EF6BAEBAD183}"/>
              </a:ext>
            </a:extLst>
          </p:cNvPr>
          <p:cNvSpPr>
            <a:spLocks noGrp="1"/>
          </p:cNvSpPr>
          <p:nvPr>
            <p:ph idx="1"/>
          </p:nvPr>
        </p:nvSpPr>
        <p:spPr/>
        <p:txBody>
          <a:bodyPr>
            <a:normAutofit fontScale="77500" lnSpcReduction="20000"/>
          </a:bodyPr>
          <a:lstStyle/>
          <a:p>
            <a:r>
              <a:rPr lang="en-GB" dirty="0"/>
              <a:t>Ethical </a:t>
            </a:r>
            <a:r>
              <a:rPr lang="en-GB" dirty="0" err="1"/>
              <a:t>Labor</a:t>
            </a:r>
            <a:r>
              <a:rPr lang="en-GB" dirty="0"/>
              <a:t> Practices is where companies can demonstrate their corporate social responsibility  (CSR) by treating employees fairly and ethically, especially in businesses that operate globally, have different </a:t>
            </a:r>
            <a:r>
              <a:rPr lang="en-GB" dirty="0" err="1"/>
              <a:t>labor</a:t>
            </a:r>
            <a:r>
              <a:rPr lang="en-GB" dirty="0"/>
              <a:t> laws in each country. What is CSR and Ethical </a:t>
            </a:r>
            <a:r>
              <a:rPr lang="en-GB" dirty="0" err="1"/>
              <a:t>Labor</a:t>
            </a:r>
            <a:r>
              <a:rPr lang="en-GB" dirty="0"/>
              <a:t> Practises - Familiarize yourself with the definitions by studying the following material and case study of Nike. </a:t>
            </a:r>
          </a:p>
          <a:p>
            <a:pPr lvl="1"/>
            <a:r>
              <a:rPr lang="en-GB" dirty="0">
                <a:hlinkClick r:id="rId2"/>
              </a:rPr>
              <a:t>What Is Corporate Social Responsibility?</a:t>
            </a:r>
            <a:endParaRPr lang="en-GB" dirty="0"/>
          </a:p>
          <a:p>
            <a:pPr lvl="1"/>
            <a:r>
              <a:rPr lang="en-GB" dirty="0">
                <a:hlinkClick r:id="rId3"/>
              </a:rPr>
              <a:t>Global </a:t>
            </a:r>
            <a:r>
              <a:rPr lang="en-GB" dirty="0" err="1">
                <a:hlinkClick r:id="rId3"/>
              </a:rPr>
              <a:t>Labor</a:t>
            </a:r>
            <a:r>
              <a:rPr lang="en-GB" dirty="0">
                <a:hlinkClick r:id="rId3"/>
              </a:rPr>
              <a:t> Practices And Corporate Social Responsibility</a:t>
            </a:r>
            <a:endParaRPr lang="en-GB" dirty="0"/>
          </a:p>
          <a:p>
            <a:pPr lvl="1"/>
            <a:r>
              <a:rPr lang="en-GB" dirty="0">
                <a:hlinkClick r:id="rId4"/>
              </a:rPr>
              <a:t>How Ethical is Nike?</a:t>
            </a:r>
            <a:endParaRPr lang="en-GB" dirty="0"/>
          </a:p>
          <a:p>
            <a:r>
              <a:rPr lang="en-GB" dirty="0"/>
              <a:t>Summarize the definitions and think about different ways to demonstrate ethical </a:t>
            </a:r>
            <a:r>
              <a:rPr lang="en-GB" dirty="0" err="1"/>
              <a:t>labor</a:t>
            </a:r>
            <a:r>
              <a:rPr lang="en-GB" dirty="0"/>
              <a:t> practices (including pay, health, safety and well-being, gender equality and work–life balance).  Research the ways in which these issues are being addressed in your home country - give examples. </a:t>
            </a:r>
          </a:p>
          <a:p>
            <a:r>
              <a:rPr lang="en-GB" dirty="0"/>
              <a:t>Describe your thoughts in 300 words and submit it to the discussion board. In addition, do not forget to conduct peer review for at least 2 of your colleagues’ postings.</a:t>
            </a:r>
          </a:p>
          <a:p>
            <a:r>
              <a:rPr lang="en-GB" dirty="0"/>
              <a:t> </a:t>
            </a:r>
          </a:p>
          <a:p>
            <a:endParaRPr lang="fi-FI" dirty="0"/>
          </a:p>
        </p:txBody>
      </p:sp>
      <p:sp>
        <p:nvSpPr>
          <p:cNvPr id="4" name="Alatunnisteen paikkamerkki 3">
            <a:extLst>
              <a:ext uri="{FF2B5EF4-FFF2-40B4-BE49-F238E27FC236}">
                <a16:creationId xmlns:a16="http://schemas.microsoft.com/office/drawing/2014/main" id="{AE8049AC-50B0-432E-A9C6-39E46FBA8928}"/>
              </a:ext>
            </a:extLst>
          </p:cNvPr>
          <p:cNvSpPr>
            <a:spLocks noGrp="1"/>
          </p:cNvSpPr>
          <p:nvPr>
            <p:ph type="ftr" sz="quarter" idx="11"/>
          </p:nvPr>
        </p:nvSpPr>
        <p:spPr/>
        <p:txBody>
          <a:bodyPr/>
          <a:lstStyle/>
          <a:p>
            <a:r>
              <a:rPr lang="fi-FI"/>
              <a:t>kiertotalousamk.fi</a:t>
            </a:r>
          </a:p>
        </p:txBody>
      </p:sp>
    </p:spTree>
    <p:extLst>
      <p:ext uri="{BB962C8B-B14F-4D97-AF65-F5344CB8AC3E}">
        <p14:creationId xmlns:p14="http://schemas.microsoft.com/office/powerpoint/2010/main" val="10541110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D820247-AD30-4B18-849E-9218D7026C22}"/>
              </a:ext>
            </a:extLst>
          </p:cNvPr>
          <p:cNvSpPr>
            <a:spLocks noGrp="1"/>
          </p:cNvSpPr>
          <p:nvPr>
            <p:ph type="title"/>
          </p:nvPr>
        </p:nvSpPr>
        <p:spPr/>
        <p:txBody>
          <a:bodyPr>
            <a:normAutofit/>
          </a:bodyPr>
          <a:lstStyle/>
          <a:p>
            <a:r>
              <a:rPr lang="en-GB" b="1" dirty="0"/>
              <a:t>The Social Impact of Circular Economy on </a:t>
            </a:r>
            <a:r>
              <a:rPr lang="en-GB" b="1" dirty="0" err="1"/>
              <a:t>Labor</a:t>
            </a:r>
            <a:endParaRPr lang="fi-FI" dirty="0"/>
          </a:p>
        </p:txBody>
      </p:sp>
      <p:sp>
        <p:nvSpPr>
          <p:cNvPr id="3" name="Sisällön paikkamerkki 2">
            <a:extLst>
              <a:ext uri="{FF2B5EF4-FFF2-40B4-BE49-F238E27FC236}">
                <a16:creationId xmlns:a16="http://schemas.microsoft.com/office/drawing/2014/main" id="{698A31EF-3674-493F-9432-66CEF609B4CE}"/>
              </a:ext>
            </a:extLst>
          </p:cNvPr>
          <p:cNvSpPr>
            <a:spLocks noGrp="1"/>
          </p:cNvSpPr>
          <p:nvPr>
            <p:ph idx="1"/>
          </p:nvPr>
        </p:nvSpPr>
        <p:spPr/>
        <p:txBody>
          <a:bodyPr>
            <a:normAutofit fontScale="92500" lnSpcReduction="20000"/>
          </a:bodyPr>
          <a:lstStyle/>
          <a:p>
            <a:r>
              <a:rPr lang="en-GB" dirty="0"/>
              <a:t>Economy and working life is changing fast paced. There are new emerging economies increasingly being referred to, and it is important to understand the impacts they have on </a:t>
            </a:r>
            <a:r>
              <a:rPr lang="en-GB" dirty="0" err="1"/>
              <a:t>labor</a:t>
            </a:r>
            <a:r>
              <a:rPr lang="en-GB" dirty="0"/>
              <a:t>.   </a:t>
            </a:r>
          </a:p>
          <a:p>
            <a:r>
              <a:rPr lang="en-GB" dirty="0"/>
              <a:t>Get familiar how circular economy is disrupting the </a:t>
            </a:r>
            <a:r>
              <a:rPr lang="en-GB" dirty="0" err="1"/>
              <a:t>labor</a:t>
            </a:r>
            <a:r>
              <a:rPr lang="en-GB" dirty="0"/>
              <a:t>. </a:t>
            </a:r>
          </a:p>
          <a:p>
            <a:pPr lvl="1"/>
            <a:r>
              <a:rPr lang="en-GB" dirty="0">
                <a:hlinkClick r:id="rId2"/>
              </a:rPr>
              <a:t>International Labour Organization. (2018). World employment and social outlook 2018: Greening with jobs.</a:t>
            </a:r>
            <a:endParaRPr lang="en-GB" dirty="0"/>
          </a:p>
          <a:p>
            <a:r>
              <a:rPr lang="en-GB" dirty="0"/>
              <a:t>After familiarizing the material. Analyse the impacts transforming into circular economy have or might have on </a:t>
            </a:r>
            <a:r>
              <a:rPr lang="en-GB" dirty="0" err="1"/>
              <a:t>labor</a:t>
            </a:r>
            <a:r>
              <a:rPr lang="en-GB" dirty="0"/>
              <a:t>? How is the green economy impacting on jobs? Give on local and / or </a:t>
            </a:r>
            <a:r>
              <a:rPr lang="en-GB"/>
              <a:t>global example.</a:t>
            </a:r>
            <a:endParaRPr lang="en-GB" dirty="0"/>
          </a:p>
          <a:p>
            <a:r>
              <a:rPr lang="en-GB" dirty="0"/>
              <a:t>Describe your thoughts in 300 words and submit it to the discussion board. In addition, do not forget to conduct peer review for at least 2 of your colleagues’ postings.</a:t>
            </a:r>
          </a:p>
          <a:p>
            <a:endParaRPr lang="fi-FI" dirty="0"/>
          </a:p>
        </p:txBody>
      </p:sp>
      <p:sp>
        <p:nvSpPr>
          <p:cNvPr id="4" name="Alatunnisteen paikkamerkki 3">
            <a:extLst>
              <a:ext uri="{FF2B5EF4-FFF2-40B4-BE49-F238E27FC236}">
                <a16:creationId xmlns:a16="http://schemas.microsoft.com/office/drawing/2014/main" id="{FBF72A43-E9AC-4BFC-8A3A-9CA2B99F33BF}"/>
              </a:ext>
            </a:extLst>
          </p:cNvPr>
          <p:cNvSpPr>
            <a:spLocks noGrp="1"/>
          </p:cNvSpPr>
          <p:nvPr>
            <p:ph type="ftr" sz="quarter" idx="11"/>
          </p:nvPr>
        </p:nvSpPr>
        <p:spPr/>
        <p:txBody>
          <a:bodyPr/>
          <a:lstStyle/>
          <a:p>
            <a:r>
              <a:rPr lang="fi-FI"/>
              <a:t>kiertotalousamk.fi</a:t>
            </a:r>
          </a:p>
        </p:txBody>
      </p:sp>
    </p:spTree>
    <p:extLst>
      <p:ext uri="{BB962C8B-B14F-4D97-AF65-F5344CB8AC3E}">
        <p14:creationId xmlns:p14="http://schemas.microsoft.com/office/powerpoint/2010/main" val="2033558018"/>
      </p:ext>
    </p:extLst>
  </p:cSld>
  <p:clrMapOvr>
    <a:masterClrMapping/>
  </p:clrMapOvr>
</p:sld>
</file>

<file path=ppt/theme/theme1.xml><?xml version="1.0" encoding="utf-8"?>
<a:theme xmlns:a="http://schemas.openxmlformats.org/drawingml/2006/main" name="1_Mukautettu suunnittelumalli">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Asiakirja" ma:contentTypeID="0x010100844F74372C55FE4B821D5F2378F4B2BA" ma:contentTypeVersion="1" ma:contentTypeDescription="Luo uusi asiakirja." ma:contentTypeScope="" ma:versionID="822fe6b422b8dec44a40602c4233d47b">
  <xsd:schema xmlns:xsd="http://www.w3.org/2001/XMLSchema" xmlns:xs="http://www.w3.org/2001/XMLSchema" xmlns:p="http://schemas.microsoft.com/office/2006/metadata/properties" xmlns:ns2="76865ef9-df32-4c37-ae45-f9784eb47bff" xmlns:ns3="7e9e6169-ad39-4139-80cb-366121f0def0" targetNamespace="http://schemas.microsoft.com/office/2006/metadata/properties" ma:root="true" ma:fieldsID="6eb707645daa25c755dded653de544e8" ns2:_="" ns3:_="">
    <xsd:import namespace="76865ef9-df32-4c37-ae45-f9784eb47bff"/>
    <xsd:import namespace="7e9e6169-ad39-4139-80cb-366121f0def0"/>
    <xsd:element name="properties">
      <xsd:complexType>
        <xsd:sequence>
          <xsd:element name="documentManagement">
            <xsd:complexType>
              <xsd:all>
                <xsd:element ref="ns2:_dlc_DocId" minOccurs="0"/>
                <xsd:element ref="ns2:_dlc_DocIdUrl" minOccurs="0"/>
                <xsd:element ref="ns2:_dlc_DocIdPersistId"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6865ef9-df32-4c37-ae45-f9784eb47bff" elementFormDefault="qualified">
    <xsd:import namespace="http://schemas.microsoft.com/office/2006/documentManagement/types"/>
    <xsd:import namespace="http://schemas.microsoft.com/office/infopath/2007/PartnerControls"/>
    <xsd:element name="_dlc_DocId" ma:index="8" nillable="true" ma:displayName="Tiedostotunnisteen arvo" ma:description="Tälle kohteelle määritetyn tiedostotunnisteen arvo." ma:internalName="_dlc_DocId" ma:readOnly="true">
      <xsd:simpleType>
        <xsd:restriction base="dms:Text"/>
      </xsd:simpleType>
    </xsd:element>
    <xsd:element name="_dlc_DocIdUrl" ma:index="9" nillable="true" ma:displayName="Tiedostotunniste" ma:description="Tämän tiedoston pysyvä linkki."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7e9e6169-ad39-4139-80cb-366121f0def0" elementFormDefault="qualified">
    <xsd:import namespace="http://schemas.microsoft.com/office/2006/documentManagement/types"/>
    <xsd:import namespace="http://schemas.microsoft.com/office/infopath/2007/PartnerControls"/>
    <xsd:element name="SharedWithUsers" ma:index="11" nillable="true" ma:displayName="Jaettu"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3.xml><?xml version="1.0" encoding="utf-8"?>
<p:properties xmlns:p="http://schemas.microsoft.com/office/2006/metadata/properties" xmlns:xsi="http://www.w3.org/2001/XMLSchema-instance" xmlns:pc="http://schemas.microsoft.com/office/infopath/2007/PartnerControls">
  <documentManagement>
    <_dlc_DocId xmlns="76865ef9-df32-4c37-ae45-f9784eb47bff">427W7XWPXQD2-403814790-1666</_dlc_DocId>
    <_dlc_DocIdUrl xmlns="76865ef9-df32-4c37-ae45-f9784eb47bff">
      <Url>https://tt.eduuni.fi/sites/luc-lapinamk-extra/kiertotalousosaamista-ammattikorkeakouluihin/_layouts/15/DocIdRedir.aspx?ID=427W7XWPXQD2-403814790-1666</Url>
      <Description>427W7XWPXQD2-403814790-1666</Description>
    </_dlc_DocIdUrl>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6EE1A74-F9FB-42C6-9C52-F8BBFBFE38A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6865ef9-df32-4c37-ae45-f9784eb47bff"/>
    <ds:schemaRef ds:uri="7e9e6169-ad39-4139-80cb-366121f0def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5AA936D-CA59-412B-AB19-AA53C1FBDD20}">
  <ds:schemaRefs>
    <ds:schemaRef ds:uri="http://schemas.microsoft.com/sharepoint/events"/>
  </ds:schemaRefs>
</ds:datastoreItem>
</file>

<file path=customXml/itemProps3.xml><?xml version="1.0" encoding="utf-8"?>
<ds:datastoreItem xmlns:ds="http://schemas.openxmlformats.org/officeDocument/2006/customXml" ds:itemID="{511FB009-BD01-46A5-8707-C89D1C4FBDB4}">
  <ds:schemaRefs>
    <ds:schemaRef ds:uri="http://purl.org/dc/elements/1.1/"/>
    <ds:schemaRef ds:uri="http://schemas.microsoft.com/office/2006/metadata/properties"/>
    <ds:schemaRef ds:uri="7e9e6169-ad39-4139-80cb-366121f0def0"/>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76865ef9-df32-4c37-ae45-f9784eb47bff"/>
    <ds:schemaRef ds:uri="http://www.w3.org/XML/1998/namespace"/>
  </ds:schemaRefs>
</ds:datastoreItem>
</file>

<file path=customXml/itemProps4.xml><?xml version="1.0" encoding="utf-8"?>
<ds:datastoreItem xmlns:ds="http://schemas.openxmlformats.org/officeDocument/2006/customXml" ds:itemID="{868FDA8B-CD65-4CD9-97D8-FB5AB53E6CC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7422</TotalTime>
  <Words>1032</Words>
  <Application>Microsoft Office PowerPoint</Application>
  <PresentationFormat>Laajakuva</PresentationFormat>
  <Paragraphs>58</Paragraphs>
  <Slides>7</Slides>
  <Notes>1</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7</vt:i4>
      </vt:variant>
    </vt:vector>
  </HeadingPairs>
  <TitlesOfParts>
    <vt:vector size="11" baseType="lpstr">
      <vt:lpstr>Arial</vt:lpstr>
      <vt:lpstr>Calibri</vt:lpstr>
      <vt:lpstr>Microsoft Sans Serif</vt:lpstr>
      <vt:lpstr>1_Mukautettu suunnittelumalli</vt:lpstr>
      <vt:lpstr>Social impacts of circular economy on the labor – social responsibility   1 ects</vt:lpstr>
      <vt:lpstr>Learning Outcomes</vt:lpstr>
      <vt:lpstr>The description of study process </vt:lpstr>
      <vt:lpstr>Course material</vt:lpstr>
      <vt:lpstr>Definition of decent work</vt:lpstr>
      <vt:lpstr>Ethical Labor Practices</vt:lpstr>
      <vt:lpstr>The Social Impact of Circular Economy on Labor</vt:lpstr>
    </vt:vector>
  </TitlesOfParts>
  <Company>Turun ammattikorkeakoulu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Virta Marketta</dc:creator>
  <cp:lastModifiedBy>Vähäkuopus Mari</cp:lastModifiedBy>
  <cp:revision>61</cp:revision>
  <dcterms:created xsi:type="dcterms:W3CDTF">2019-02-14T13:35:11Z</dcterms:created>
  <dcterms:modified xsi:type="dcterms:W3CDTF">2020-06-09T05:58:44Z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0x010100844F74372C55FE4B821D5F2378F4B2BA</vt:lpwstr>
  </property>
  <property fmtid="{D5CDD505-2E9C-101B-9397-08002B2CF9AE}" pid="3" name="_dlc_DocIdItemGuid">
    <vt:lpwstr>bbf82c28-1dc0-4312-b240-673e41d33fcb</vt:lpwstr>
  </property>
</Properties>
</file>