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4"/>
  </p:sldMasterIdLst>
  <p:sldIdLst>
    <p:sldId id="256" r:id="rId5"/>
    <p:sldId id="257" r:id="rId6"/>
    <p:sldId id="294" r:id="rId7"/>
    <p:sldId id="259" r:id="rId8"/>
    <p:sldId id="260" r:id="rId9"/>
    <p:sldId id="261" r:id="rId10"/>
    <p:sldId id="263" r:id="rId11"/>
    <p:sldId id="270" r:id="rId12"/>
    <p:sldId id="264" r:id="rId13"/>
    <p:sldId id="265" r:id="rId14"/>
    <p:sldId id="295" r:id="rId15"/>
    <p:sldId id="266" r:id="rId16"/>
    <p:sldId id="267" r:id="rId17"/>
    <p:sldId id="268" r:id="rId18"/>
    <p:sldId id="269" r:id="rId19"/>
    <p:sldId id="271" r:id="rId20"/>
    <p:sldId id="272" r:id="rId21"/>
    <p:sldId id="273" r:id="rId22"/>
    <p:sldId id="274" r:id="rId23"/>
    <p:sldId id="299" r:id="rId24"/>
    <p:sldId id="275" r:id="rId25"/>
    <p:sldId id="276" r:id="rId26"/>
    <p:sldId id="258" r:id="rId27"/>
    <p:sldId id="286" r:id="rId28"/>
    <p:sldId id="289" r:id="rId29"/>
    <p:sldId id="290" r:id="rId30"/>
    <p:sldId id="288" r:id="rId31"/>
    <p:sldId id="320" r:id="rId32"/>
    <p:sldId id="300" r:id="rId33"/>
    <p:sldId id="277" r:id="rId34"/>
    <p:sldId id="278" r:id="rId35"/>
    <p:sldId id="279" r:id="rId36"/>
    <p:sldId id="280" r:id="rId37"/>
    <p:sldId id="301" r:id="rId38"/>
    <p:sldId id="302" r:id="rId39"/>
    <p:sldId id="303" r:id="rId40"/>
    <p:sldId id="304" r:id="rId41"/>
    <p:sldId id="305" r:id="rId42"/>
    <p:sldId id="311" r:id="rId43"/>
    <p:sldId id="312" r:id="rId44"/>
    <p:sldId id="314" r:id="rId45"/>
    <p:sldId id="315" r:id="rId46"/>
    <p:sldId id="316" r:id="rId47"/>
    <p:sldId id="317" r:id="rId48"/>
    <p:sldId id="318" r:id="rId49"/>
    <p:sldId id="281" r:id="rId50"/>
    <p:sldId id="282" r:id="rId51"/>
    <p:sldId id="306" r:id="rId52"/>
    <p:sldId id="283" r:id="rId53"/>
    <p:sldId id="284" r:id="rId54"/>
    <p:sldId id="285" r:id="rId55"/>
    <p:sldId id="296" r:id="rId56"/>
    <p:sldId id="297" r:id="rId57"/>
    <p:sldId id="319" r:id="rId58"/>
    <p:sldId id="310" r:id="rId59"/>
    <p:sldId id="321" r:id="rId60"/>
    <p:sldId id="322" r:id="rId6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3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7717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amakuva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18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tsikko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8397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inaus ja kuva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16719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imikort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671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arak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4649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uvan sarak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268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2864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76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741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7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48701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52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0268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716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544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2/26/2024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99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  <a:gradFill flip="none" rotWithShape="1">
            <a:gsLst>
              <a:gs pos="0">
                <a:schemeClr val="tx2"/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pFill/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pFill/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2/26/2024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533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  <p:sldLayoutId id="2147483686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ieke.fi/palvelut/osaamisen-kehittaminen/digitaitojen-osaamismerkkijarjestelma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playlist?list=PLi9SzbW94XuMeR_2p5Ky1Lj-qg6NZ3l4a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Digitaitojen perusosaaja (T1)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/>
              <a:t>1. Laitteiden valinta ja käyttö</a:t>
            </a:r>
          </a:p>
        </p:txBody>
      </p:sp>
      <p:sp>
        <p:nvSpPr>
          <p:cNvPr id="4" name="Tekstiruutu 3"/>
          <p:cNvSpPr txBox="1"/>
          <p:nvPr/>
        </p:nvSpPr>
        <p:spPr>
          <a:xfrm>
            <a:off x="8672878" y="5750168"/>
            <a:ext cx="3803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Markku Salo 2024</a:t>
            </a:r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5564" y="6119500"/>
            <a:ext cx="1132010" cy="44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7580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MAC-koneet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Myös Applen tietokoneet ovat suosittuja. Niiden käyttöjärjestelmä on OS X</a:t>
            </a:r>
          </a:p>
          <a:p>
            <a:pPr lvl="1"/>
            <a:r>
              <a:rPr lang="fi-FI" dirty="0"/>
              <a:t>OS X on Unix-pohjainen</a:t>
            </a:r>
          </a:p>
          <a:p>
            <a:pPr lvl="1"/>
            <a:r>
              <a:rPr lang="fi-FI" dirty="0"/>
              <a:t>Ohjelmistoja valmistajien sivuilta sekä </a:t>
            </a:r>
            <a:r>
              <a:rPr lang="fi-FI" dirty="0" err="1"/>
              <a:t>Appstoresta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24756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MAC-koneet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r>
              <a:rPr lang="fi-FI" dirty="0"/>
              <a:t>Windowsin ohjelmia ei voi asentaa </a:t>
            </a:r>
            <a:r>
              <a:rPr lang="fi-FI" dirty="0" err="1"/>
              <a:t>Macceihin</a:t>
            </a:r>
            <a:r>
              <a:rPr lang="fi-FI" dirty="0"/>
              <a:t>, eikä </a:t>
            </a:r>
            <a:r>
              <a:rPr lang="fi-FI" dirty="0" err="1"/>
              <a:t>Maccien</a:t>
            </a:r>
            <a:r>
              <a:rPr lang="fi-FI" dirty="0"/>
              <a:t> ohjelmia </a:t>
            </a:r>
            <a:r>
              <a:rPr lang="fi-FI" dirty="0" err="1"/>
              <a:t>Wndowsiin</a:t>
            </a:r>
            <a:r>
              <a:rPr lang="fi-FI" dirty="0"/>
              <a:t>. </a:t>
            </a:r>
          </a:p>
          <a:p>
            <a:pPr marL="457200" lvl="1" indent="0">
              <a:buNone/>
            </a:pPr>
            <a:r>
              <a:rPr lang="fi-FI" dirty="0"/>
              <a:t>Usein valmistajalla on kuitenkin molempiin järjestelmiin oma ohjelmisto: tarkastele ohjelmistojen kuvakkeita ohjelmien nettisivuilla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80935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järjestelmät: Linux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Kaikkiin PC-koneisiin (eli koneisiin joissa on Windows) voi yleensä asentaa myös </a:t>
            </a:r>
            <a:r>
              <a:rPr lang="fi-FI" b="1" dirty="0"/>
              <a:t>LINUX-</a:t>
            </a:r>
            <a:r>
              <a:rPr lang="fi-FI" dirty="0"/>
              <a:t>järjestelmän.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 err="1"/>
              <a:t>Redhat</a:t>
            </a:r>
            <a:r>
              <a:rPr lang="fi-FI" dirty="0"/>
              <a:t>, </a:t>
            </a:r>
            <a:r>
              <a:rPr lang="fi-FI" dirty="0" err="1"/>
              <a:t>Debian</a:t>
            </a:r>
            <a:r>
              <a:rPr lang="fi-FI" dirty="0"/>
              <a:t>, </a:t>
            </a:r>
            <a:r>
              <a:rPr lang="fi-FI" dirty="0" err="1"/>
              <a:t>Suse</a:t>
            </a:r>
            <a:r>
              <a:rPr lang="fi-FI" dirty="0"/>
              <a:t> ja muita distribuutioita</a:t>
            </a:r>
          </a:p>
          <a:p>
            <a:pPr lvl="1"/>
            <a:r>
              <a:rPr lang="fi-FI" dirty="0"/>
              <a:t>Periaatteessa ilmainen</a:t>
            </a:r>
          </a:p>
          <a:p>
            <a:pPr lvl="1"/>
            <a:r>
              <a:rPr lang="fi-FI" dirty="0"/>
              <a:t>Ei kovin yleinen henkilökohtaisissa koneissa (palvelimissa sen sijaan ylivoimainen)</a:t>
            </a:r>
          </a:p>
          <a:p>
            <a:pPr lvl="1"/>
            <a:r>
              <a:rPr lang="fi-FI" dirty="0"/>
              <a:t>Paras tietoturva</a:t>
            </a:r>
          </a:p>
          <a:p>
            <a:pPr lvl="1"/>
            <a:r>
              <a:rPr lang="fi-FI" dirty="0"/>
              <a:t>Ohjelmien saatavuus heikompaa kuin </a:t>
            </a:r>
            <a:r>
              <a:rPr lang="fi-FI" dirty="0" err="1"/>
              <a:t>Windows-</a:t>
            </a:r>
            <a:r>
              <a:rPr lang="fi-FI" dirty="0"/>
              <a:t> ja Mac-koneisiin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042637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Muut järjestelmät: Chrome OS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Googlella on oma kannettava hybridikone: Chromebook</a:t>
            </a:r>
          </a:p>
          <a:p>
            <a:pPr marL="0" indent="0">
              <a:buNone/>
            </a:pPr>
            <a:r>
              <a:rPr lang="fi-FI" dirty="0"/>
              <a:t>Käyttöjärjestelmänä Android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23723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4010880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Älylaitteita ovat käytännössä älypuhelimet, tabletit (</a:t>
            </a:r>
            <a:r>
              <a:rPr lang="fi-FI" dirty="0" err="1"/>
              <a:t>iPad</a:t>
            </a:r>
            <a:r>
              <a:rPr lang="fi-FI" dirty="0"/>
              <a:t>, Android) sekä uudemmat innovaatiot kuten älykellot.</a:t>
            </a:r>
          </a:p>
        </p:txBody>
      </p:sp>
    </p:spTree>
    <p:extLst>
      <p:ext uri="{BB962C8B-B14F-4D97-AF65-F5344CB8AC3E}">
        <p14:creationId xmlns:p14="http://schemas.microsoft.com/office/powerpoint/2010/main" val="1469416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593995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Vaikka älylaitteet ovat tietokoneita, ne poikkeavat perinteisistä tietokoneista monin tavoin:</a:t>
            </a:r>
          </a:p>
          <a:p>
            <a:pPr>
              <a:buFontTx/>
              <a:buChar char="-"/>
            </a:pPr>
            <a:r>
              <a:rPr lang="fi-FI" dirty="0"/>
              <a:t>Ei näppäimistöä</a:t>
            </a:r>
          </a:p>
          <a:p>
            <a:pPr>
              <a:buFontTx/>
              <a:buChar char="-"/>
            </a:pPr>
            <a:r>
              <a:rPr lang="fi-FI" dirty="0"/>
              <a:t>Näyttö ja muut toiminnot integroitu suoraan koteloon</a:t>
            </a:r>
          </a:p>
          <a:p>
            <a:pPr>
              <a:buFontTx/>
              <a:buChar char="-"/>
            </a:pPr>
            <a:r>
              <a:rPr lang="fi-FI" dirty="0"/>
              <a:t>Langattomia</a:t>
            </a:r>
          </a:p>
          <a:p>
            <a:pPr>
              <a:buFontTx/>
              <a:buChar char="-"/>
            </a:pPr>
            <a:r>
              <a:rPr lang="fi-FI" dirty="0"/>
              <a:t>Pienikokoisia (?)</a:t>
            </a:r>
          </a:p>
          <a:p>
            <a:pPr>
              <a:buFontTx/>
              <a:buChar char="-"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8569826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593995" cy="3541714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dirty="0"/>
              <a:t>Älylaitteita on kahdenlaisia</a:t>
            </a:r>
          </a:p>
          <a:p>
            <a:pPr marL="0" indent="0">
              <a:buNone/>
            </a:pPr>
            <a:r>
              <a:rPr lang="fi-FI" dirty="0"/>
              <a:t>ANDROID-laitteet</a:t>
            </a:r>
          </a:p>
          <a:p>
            <a:pPr lvl="1"/>
            <a:r>
              <a:rPr lang="fi-FI" dirty="0"/>
              <a:t>Samsung, </a:t>
            </a:r>
            <a:r>
              <a:rPr lang="fi-FI" dirty="0" err="1"/>
              <a:t>Honor</a:t>
            </a:r>
            <a:r>
              <a:rPr lang="fi-FI" dirty="0"/>
              <a:t>, Nokia, Sony, Motorola jne.</a:t>
            </a:r>
          </a:p>
          <a:p>
            <a:pPr marL="0" indent="0">
              <a:buNone/>
            </a:pPr>
            <a:r>
              <a:rPr lang="fi-FI" dirty="0"/>
              <a:t>iOS-laitteet</a:t>
            </a:r>
          </a:p>
          <a:p>
            <a:pPr lvl="1"/>
            <a:r>
              <a:rPr lang="fi-FI" dirty="0"/>
              <a:t>iPhone ja </a:t>
            </a:r>
            <a:r>
              <a:rPr lang="fi-FI" dirty="0" err="1"/>
              <a:t>iPad</a:t>
            </a:r>
            <a:endParaRPr lang="fi-FI" dirty="0"/>
          </a:p>
          <a:p>
            <a:pPr lvl="1"/>
            <a:r>
              <a:rPr lang="fi-FI" dirty="0"/>
              <a:t>Vain APPLE valmistaa iOS-laitteita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Laitteet eivät ole keskenään yhteensopivia (vrt. Windows / MAC)</a:t>
            </a:r>
          </a:p>
        </p:txBody>
      </p:sp>
    </p:spTree>
    <p:extLst>
      <p:ext uri="{BB962C8B-B14F-4D97-AF65-F5344CB8AC3E}">
        <p14:creationId xmlns:p14="http://schemas.microsoft.com/office/powerpoint/2010/main" val="290738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9593995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Älylaitteiden käyttöjärjestelmät ovat siis </a:t>
            </a:r>
            <a:r>
              <a:rPr lang="fi-FI" b="1" dirty="0"/>
              <a:t>Android</a:t>
            </a:r>
            <a:r>
              <a:rPr lang="fi-FI" dirty="0"/>
              <a:t> ja </a:t>
            </a:r>
            <a:r>
              <a:rPr lang="fi-FI" b="1" dirty="0"/>
              <a:t>iOS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Älypuhelimiin asennettavia ohjelmia kutsutaan termillä </a:t>
            </a:r>
            <a:r>
              <a:rPr lang="fi-FI" b="1" dirty="0"/>
              <a:t>sovellus</a:t>
            </a:r>
          </a:p>
          <a:p>
            <a:pPr lvl="1"/>
            <a:r>
              <a:rPr lang="fi-FI" dirty="0"/>
              <a:t>Myös nimitykset ”</a:t>
            </a:r>
            <a:r>
              <a:rPr lang="fi-FI" dirty="0" err="1"/>
              <a:t>aplikaatio</a:t>
            </a:r>
            <a:r>
              <a:rPr lang="fi-FI" dirty="0"/>
              <a:t>, appi, </a:t>
            </a:r>
            <a:r>
              <a:rPr lang="fi-FI" dirty="0" err="1"/>
              <a:t>äppi</a:t>
            </a:r>
            <a:r>
              <a:rPr lang="fi-FI" dirty="0"/>
              <a:t>”</a:t>
            </a:r>
          </a:p>
          <a:p>
            <a:pPr lvl="1"/>
            <a:r>
              <a:rPr lang="fi-FI" dirty="0"/>
              <a:t>Sovellukset ladataan </a:t>
            </a:r>
            <a:r>
              <a:rPr lang="fi-FI" b="1" u="sng" dirty="0"/>
              <a:t>vain</a:t>
            </a:r>
            <a:r>
              <a:rPr lang="fi-FI" u="sng" dirty="0"/>
              <a:t> järjestelmien </a:t>
            </a:r>
            <a:r>
              <a:rPr lang="fi-FI" b="1" u="sng" dirty="0"/>
              <a:t>sovelluskaupoista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284" y="4324657"/>
            <a:ext cx="1065685" cy="1080084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5648" y="4325840"/>
            <a:ext cx="1120221" cy="1078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0062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371194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Jos siis tarvitset puhelimeesi uuden sovelluksen, etsi oheinen kuvake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651" y="2652855"/>
            <a:ext cx="1416034" cy="147953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1603" y="2652855"/>
            <a:ext cx="1536193" cy="1479530"/>
          </a:xfrm>
          <a:prstGeom prst="rect">
            <a:avLst/>
          </a:prstGeom>
        </p:spPr>
      </p:pic>
      <p:sp>
        <p:nvSpPr>
          <p:cNvPr id="6" name="Tekstiruutu 5"/>
          <p:cNvSpPr txBox="1"/>
          <p:nvPr/>
        </p:nvSpPr>
        <p:spPr>
          <a:xfrm>
            <a:off x="5116651" y="4334608"/>
            <a:ext cx="40976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Google Play                    </a:t>
            </a:r>
            <a:r>
              <a:rPr lang="fi-FI" dirty="0" err="1"/>
              <a:t>Appstore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808794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5564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Koska älylaite on lähes täysin langaton, ovat </a:t>
            </a:r>
            <a:r>
              <a:rPr lang="fi-FI" b="1" dirty="0"/>
              <a:t>verkot</a:t>
            </a:r>
            <a:r>
              <a:rPr lang="fi-FI" dirty="0"/>
              <a:t> ja </a:t>
            </a:r>
            <a:r>
              <a:rPr lang="fi-FI" b="1" dirty="0"/>
              <a:t>pilvipalvelut</a:t>
            </a:r>
            <a:r>
              <a:rPr lang="fi-FI" dirty="0"/>
              <a:t> avainasemassa niiden käytössä.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1 Matkapuhelinverkko</a:t>
            </a:r>
            <a:r>
              <a:rPr lang="fi-FI" dirty="0"/>
              <a:t> + mobiilidata       puhelut, SMS-tekstiviestit, myös netti</a:t>
            </a:r>
          </a:p>
          <a:p>
            <a:pPr marL="0" indent="0">
              <a:buNone/>
            </a:pPr>
            <a:r>
              <a:rPr lang="fi-FI" b="1" dirty="0"/>
              <a:t>2 WIFI-verkko</a:t>
            </a:r>
            <a:r>
              <a:rPr lang="fi-FI" dirty="0"/>
              <a:t>        kaikki nettipalvelut sekä WhatsApp, Skype ym.</a:t>
            </a:r>
          </a:p>
          <a:p>
            <a:pPr marL="0" indent="0">
              <a:buNone/>
            </a:pPr>
            <a:r>
              <a:rPr lang="fi-FI" b="1" dirty="0"/>
              <a:t>3 </a:t>
            </a:r>
            <a:r>
              <a:rPr lang="fi-FI" b="1" dirty="0" err="1"/>
              <a:t>BlueTooth</a:t>
            </a:r>
            <a:r>
              <a:rPr lang="fi-FI" dirty="0"/>
              <a:t>      verkkoyhteys lähellä sijaitseviin laitteisiin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4" name="Nuoli oikealle 3"/>
          <p:cNvSpPr/>
          <p:nvPr/>
        </p:nvSpPr>
        <p:spPr>
          <a:xfrm>
            <a:off x="6008748" y="4020344"/>
            <a:ext cx="360485" cy="2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Nuoli oikealle 4"/>
          <p:cNvSpPr/>
          <p:nvPr/>
        </p:nvSpPr>
        <p:spPr>
          <a:xfrm>
            <a:off x="3124200" y="4577191"/>
            <a:ext cx="360485" cy="2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Nuoli oikealle 5"/>
          <p:cNvSpPr/>
          <p:nvPr/>
        </p:nvSpPr>
        <p:spPr>
          <a:xfrm>
            <a:off x="2828192" y="5184196"/>
            <a:ext cx="360485" cy="2637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8207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valinta ja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Tavoitteemme: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Tunnistamme eri laitteet ja niiden järjestelmät</a:t>
            </a:r>
          </a:p>
          <a:p>
            <a:pPr lvl="1"/>
            <a:r>
              <a:rPr lang="fi-FI" dirty="0"/>
              <a:t>Osaamme tehdä tarvittavat liitännät ja asetukset</a:t>
            </a:r>
          </a:p>
          <a:p>
            <a:pPr lvl="1"/>
            <a:r>
              <a:rPr lang="fi-FI" dirty="0"/>
              <a:t>Laitteiden peruskäyttö</a:t>
            </a:r>
          </a:p>
          <a:p>
            <a:pPr lvl="1"/>
            <a:r>
              <a:rPr lang="fi-FI" dirty="0"/>
              <a:t>Opetuskerran käytännön tavoite: sähköpostin käyttö ja </a:t>
            </a:r>
            <a:r>
              <a:rPr lang="fi-FI" b="1" dirty="0"/>
              <a:t>verkko-opetukseen</a:t>
            </a:r>
            <a:r>
              <a:rPr lang="fi-FI" dirty="0"/>
              <a:t> osallistuminen</a:t>
            </a:r>
          </a:p>
          <a:p>
            <a:pPr lvl="1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7538705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Älylaitteiden verkot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571265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Älylaitteiden yleisimmät verkot ovat</a:t>
            </a:r>
          </a:p>
          <a:p>
            <a:pPr marL="0" indent="0">
              <a:buNone/>
            </a:pPr>
            <a:r>
              <a:rPr lang="fi-FI" dirty="0"/>
              <a:t>1 matkapuhelinverkko</a:t>
            </a:r>
          </a:p>
          <a:p>
            <a:pPr marL="0" indent="0">
              <a:buNone/>
            </a:pPr>
            <a:r>
              <a:rPr lang="fi-FI" dirty="0"/>
              <a:t>2 WIFI</a:t>
            </a:r>
          </a:p>
          <a:p>
            <a:pPr marL="0" indent="0">
              <a:buNone/>
            </a:pPr>
            <a:r>
              <a:rPr lang="fi-FI" dirty="0"/>
              <a:t>3 Bluetooth lähiyhteys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1" y="1885950"/>
            <a:ext cx="5301762" cy="397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8138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 ja pilvi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55642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Älypuhelimet on suunniteltu käytettäväksi yhdessä muiden laitteiden kuten perinteisten tietokoneiden kanssa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Kameralla otetut kuvat ja videot tallentuvat pilveen (Google, </a:t>
            </a:r>
            <a:r>
              <a:rPr lang="fi-FI" dirty="0" err="1"/>
              <a:t>iCloud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Puhelin voidaan paikantaa</a:t>
            </a:r>
          </a:p>
          <a:p>
            <a:pPr lvl="1"/>
            <a:r>
              <a:rPr lang="fi-FI" dirty="0"/>
              <a:t>Puhelin voidaan synkronoida ja </a:t>
            </a:r>
            <a:r>
              <a:rPr lang="fi-FI" dirty="0" err="1"/>
              <a:t>varmuuskopioida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14783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Älylaitteet ja pilvi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10455642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dirty="0"/>
              <a:t>Älypuhelin pitää rekisteröidä ennen käyttöä.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sz="2200" dirty="0"/>
              <a:t>Rekisteröinti tapahtuu sähköpostiosoitteella (Android &amp; </a:t>
            </a:r>
            <a:r>
              <a:rPr lang="fi-FI" sz="2200" dirty="0" err="1"/>
              <a:t>Gmail</a:t>
            </a:r>
            <a:r>
              <a:rPr lang="fi-FI" sz="2200" dirty="0"/>
              <a:t>)</a:t>
            </a:r>
          </a:p>
          <a:p>
            <a:pPr lvl="1"/>
            <a:r>
              <a:rPr lang="fi-FI" sz="2200" dirty="0"/>
              <a:t>Samalla perustat itsellesi pilvipalvelun, joka on </a:t>
            </a:r>
            <a:r>
              <a:rPr lang="fi-FI" sz="2200" dirty="0" err="1"/>
              <a:t>synkassa</a:t>
            </a:r>
            <a:r>
              <a:rPr lang="fi-FI" sz="2200" dirty="0"/>
              <a:t> puhelimesi kanssa: Google Kuvat / </a:t>
            </a:r>
            <a:r>
              <a:rPr lang="fi-FI" sz="2200" dirty="0" err="1"/>
              <a:t>iCloud</a:t>
            </a:r>
            <a:endParaRPr lang="fi-FI" sz="2200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600" dirty="0">
                <a:solidFill>
                  <a:srgbClr val="FFFF00"/>
                </a:solidFill>
              </a:rPr>
              <a:t>Oletko tietoinen omasta pilvipalvelustasi ja oletko käynyt katsomassa mitä siellä on?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679822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Oheislaitteet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WIFI-reititin</a:t>
            </a:r>
          </a:p>
          <a:p>
            <a:r>
              <a:rPr lang="fi-FI" dirty="0"/>
              <a:t>Ulkoinen näyttö/TV</a:t>
            </a:r>
          </a:p>
          <a:p>
            <a:r>
              <a:rPr lang="fi-FI" dirty="0"/>
              <a:t>Printteri</a:t>
            </a:r>
          </a:p>
          <a:p>
            <a:r>
              <a:rPr lang="fi-FI" dirty="0"/>
              <a:t>Ulkoinen tallennustila</a:t>
            </a:r>
          </a:p>
          <a:p>
            <a:r>
              <a:rPr lang="fi-FI" dirty="0"/>
              <a:t>Pöytätietokoneessa myös: hiiri ja näppäimistö</a:t>
            </a:r>
          </a:p>
        </p:txBody>
      </p:sp>
    </p:spTree>
    <p:extLst>
      <p:ext uri="{BB962C8B-B14F-4D97-AF65-F5344CB8AC3E}">
        <p14:creationId xmlns:p14="http://schemas.microsoft.com/office/powerpoint/2010/main" val="4161485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Liitännät ja johdot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Pöytätietokoneet</a:t>
            </a:r>
            <a:r>
              <a:rPr lang="fi-FI" dirty="0"/>
              <a:t> voivat vaikuttaa erilaisten pistokkeiden ja liitäntöjen ”viidakolta”.</a:t>
            </a:r>
          </a:p>
          <a:p>
            <a:pPr lvl="1"/>
            <a:r>
              <a:rPr lang="fi-FI" dirty="0"/>
              <a:t>Niissä halutaan usein tarjota rinnakkain useaa vaihtoehtoa, voi esim. olla vielä vanha VGA-portti HDMI-liitännän rinnalla</a:t>
            </a:r>
          </a:p>
          <a:p>
            <a:pPr marL="0" indent="0">
              <a:buNone/>
            </a:pPr>
            <a:r>
              <a:rPr lang="fi-FI" dirty="0"/>
              <a:t>Yleisimmät pöytätietokoneen pistokkeet ovat:</a:t>
            </a:r>
          </a:p>
          <a:p>
            <a:pPr marL="0" indent="0">
              <a:buNone/>
            </a:pPr>
            <a:r>
              <a:rPr lang="fi-FI" dirty="0"/>
              <a:t>1 USB (yleensä useampi), 2 </a:t>
            </a:r>
            <a:r>
              <a:rPr lang="fi-FI" dirty="0" err="1"/>
              <a:t>Ethernet</a:t>
            </a:r>
            <a:r>
              <a:rPr lang="fi-FI" dirty="0"/>
              <a:t>, 3 HDMI, 4 </a:t>
            </a:r>
            <a:r>
              <a:rPr lang="fi-FI" dirty="0" err="1"/>
              <a:t>audioliitännät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224895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Liitännät ja johdot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b="1" dirty="0" err="1"/>
              <a:t>LapTop</a:t>
            </a:r>
            <a:r>
              <a:rPr lang="fi-FI" b="1" dirty="0"/>
              <a:t>-koneissa </a:t>
            </a:r>
            <a:r>
              <a:rPr lang="fi-FI" dirty="0"/>
              <a:t>eli läppäreissä pistokkeiden määrä on jo huomattavasti hillitympi.</a:t>
            </a:r>
          </a:p>
          <a:p>
            <a:pPr marL="0" indent="0">
              <a:buNone/>
            </a:pPr>
            <a:r>
              <a:rPr lang="fi-FI" dirty="0"/>
              <a:t>Niistäkin kuitenkin löytyy yleensä aina:</a:t>
            </a:r>
          </a:p>
          <a:p>
            <a:pPr lvl="1"/>
            <a:r>
              <a:rPr lang="fi-FI" dirty="0"/>
              <a:t>Useampi USB-portti</a:t>
            </a:r>
          </a:p>
          <a:p>
            <a:pPr lvl="1"/>
            <a:r>
              <a:rPr lang="fi-FI" dirty="0"/>
              <a:t>HDMI</a:t>
            </a:r>
          </a:p>
          <a:p>
            <a:pPr lvl="1"/>
            <a:r>
              <a:rPr lang="fi-FI" dirty="0" err="1"/>
              <a:t>Audioliitäntä</a:t>
            </a:r>
            <a:r>
              <a:rPr lang="fi-FI" dirty="0"/>
              <a:t> (</a:t>
            </a:r>
            <a:r>
              <a:rPr lang="fi-FI" dirty="0" err="1"/>
              <a:t>line</a:t>
            </a:r>
            <a:r>
              <a:rPr lang="fi-FI" dirty="0"/>
              <a:t>-out + </a:t>
            </a:r>
            <a:r>
              <a:rPr lang="fi-FI" dirty="0" err="1"/>
              <a:t>mic</a:t>
            </a:r>
            <a:r>
              <a:rPr lang="fi-FI" dirty="0"/>
              <a:t> kuulokkeita varten)</a:t>
            </a:r>
          </a:p>
          <a:p>
            <a:pPr marL="0" indent="0">
              <a:buNone/>
            </a:pPr>
            <a:r>
              <a:rPr lang="fi-FI" dirty="0"/>
              <a:t>Lisäksi läppäreissä voi olla vielä: </a:t>
            </a:r>
            <a:r>
              <a:rPr lang="fi-FI" dirty="0" err="1"/>
              <a:t>Ethernet</a:t>
            </a:r>
            <a:r>
              <a:rPr lang="fi-FI" dirty="0"/>
              <a:t>, SD-kortinlukija</a:t>
            </a:r>
          </a:p>
        </p:txBody>
      </p:sp>
    </p:spTree>
    <p:extLst>
      <p:ext uri="{BB962C8B-B14F-4D97-AF65-F5344CB8AC3E}">
        <p14:creationId xmlns:p14="http://schemas.microsoft.com/office/powerpoint/2010/main" val="16131870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Liitännät ja johdot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600" b="1" dirty="0"/>
              <a:t>Älylaitteissa</a:t>
            </a:r>
            <a:r>
              <a:rPr lang="fi-FI" sz="2600" dirty="0"/>
              <a:t> pistokkeiden määrä on sen sijaan minimaalinen.</a:t>
            </a:r>
          </a:p>
          <a:p>
            <a:pPr marL="0" indent="0">
              <a:buNone/>
            </a:pPr>
            <a:r>
              <a:rPr lang="fi-FI" dirty="0"/>
              <a:t>Puhelimissa on yleensä:</a:t>
            </a:r>
          </a:p>
          <a:p>
            <a:pPr lvl="1"/>
            <a:r>
              <a:rPr lang="fi-FI" dirty="0"/>
              <a:t>USB-portti ( USB-C, USB Micro tai iPhone Lightning)</a:t>
            </a:r>
          </a:p>
          <a:p>
            <a:pPr lvl="1"/>
            <a:r>
              <a:rPr lang="fi-FI" dirty="0"/>
              <a:t>Kuulokeliitäntä</a:t>
            </a:r>
          </a:p>
          <a:p>
            <a:pPr marL="0" indent="0">
              <a:buNone/>
            </a:pPr>
            <a:r>
              <a:rPr lang="fi-FI" dirty="0"/>
              <a:t>USB-porttia käytetään akun lataukseen. Sitä voi käyttää kuitenkin myös tiedonsiirtoon ja joihinkin oheislaitteisiin.</a:t>
            </a:r>
          </a:p>
        </p:txBody>
      </p:sp>
    </p:spTree>
    <p:extLst>
      <p:ext uri="{BB962C8B-B14F-4D97-AF65-F5344CB8AC3E}">
        <p14:creationId xmlns:p14="http://schemas.microsoft.com/office/powerpoint/2010/main" val="41948951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Liitännät ja johdot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800" dirty="0"/>
              <a:t>Merkittävin liitäntä on </a:t>
            </a:r>
            <a:r>
              <a:rPr lang="fi-FI" sz="2800" b="1" dirty="0"/>
              <a:t>USB</a:t>
            </a:r>
          </a:p>
          <a:p>
            <a:pPr>
              <a:buFontTx/>
              <a:buChar char="-"/>
            </a:pPr>
            <a:r>
              <a:rPr lang="fi-FI" dirty="0"/>
              <a:t>Useimmat liitettävät </a:t>
            </a:r>
            <a:r>
              <a:rPr lang="fi-FI" dirty="0" err="1"/>
              <a:t>laittee</a:t>
            </a:r>
            <a:r>
              <a:rPr lang="fi-FI" dirty="0"/>
              <a:t>, kuten näppäimistö, hiiri, printteri, ulkoinen muisti, </a:t>
            </a:r>
            <a:r>
              <a:rPr lang="fi-FI" dirty="0" err="1"/>
              <a:t>bluetooth</a:t>
            </a:r>
            <a:r>
              <a:rPr lang="fi-FI" dirty="0"/>
              <a:t>, </a:t>
            </a:r>
            <a:r>
              <a:rPr lang="fi-FI" dirty="0" err="1"/>
              <a:t>wifi</a:t>
            </a:r>
            <a:r>
              <a:rPr lang="fi-FI" dirty="0"/>
              <a:t>, musiikkilaitteet jne.</a:t>
            </a:r>
          </a:p>
          <a:p>
            <a:pPr marL="0" indent="0">
              <a:buNone/>
            </a:pPr>
            <a:r>
              <a:rPr lang="fi-FI" sz="2800" dirty="0"/>
              <a:t>Toiseksi tärkein on </a:t>
            </a:r>
            <a:r>
              <a:rPr lang="fi-FI" sz="2800" b="1" dirty="0"/>
              <a:t>HDMI</a:t>
            </a:r>
          </a:p>
          <a:p>
            <a:pPr marL="0" indent="0">
              <a:buNone/>
            </a:pPr>
            <a:r>
              <a:rPr lang="fi-FI" dirty="0"/>
              <a:t>- Digitaaliset näytöt ja TV-monitorit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2100" dirty="0"/>
              <a:t>Uusin USB-C osaa myös välittää HDMI-signaalia ja voidaan sovittimella kytkeä HDMI-liitäntään</a:t>
            </a:r>
          </a:p>
          <a:p>
            <a:pPr marL="0" indent="0">
              <a:buNone/>
            </a:pPr>
            <a:endParaRPr lang="fi-FI" sz="2100" dirty="0"/>
          </a:p>
        </p:txBody>
      </p:sp>
    </p:spTree>
    <p:extLst>
      <p:ext uri="{BB962C8B-B14F-4D97-AF65-F5344CB8AC3E}">
        <p14:creationId xmlns:p14="http://schemas.microsoft.com/office/powerpoint/2010/main" val="25036388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Virtajohto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2249487"/>
            <a:ext cx="4635134" cy="354171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Kannettavissa tietokoneissa on yleensä erillinen muuntaja, josta tulee matalan jännitteen johto tietokoneelle.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Pöytätietokoneissa puolestaan kytketään 220V verkkojännitejohto suoraan koneen koteloon. Ja älylaitteethan toimivat akuilla.</a:t>
            </a:r>
          </a:p>
        </p:txBody>
      </p:sp>
    </p:spTree>
    <p:extLst>
      <p:ext uri="{BB962C8B-B14F-4D97-AF65-F5344CB8AC3E}">
        <p14:creationId xmlns:p14="http://schemas.microsoft.com/office/powerpoint/2010/main" val="36868790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Laitteen valinta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Tietokone &amp; Windows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Tietokone &amp; MAC OSX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Puhelin &amp; Android</a:t>
            </a:r>
          </a:p>
          <a:p>
            <a:pPr marL="971550" lvl="1" indent="-514350">
              <a:buFont typeface="+mj-lt"/>
              <a:buAutoNum type="arabicPeriod"/>
            </a:pPr>
            <a:r>
              <a:rPr lang="fi-FI" sz="2800" dirty="0"/>
              <a:t>Puhelin &amp; iOS</a:t>
            </a:r>
          </a:p>
          <a:p>
            <a:pPr marL="0" indent="0">
              <a:buNone/>
            </a:pPr>
            <a:endParaRPr lang="fi-FI" sz="28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fi-FI" sz="2800" dirty="0">
                <a:solidFill>
                  <a:srgbClr val="FFFF00"/>
                </a:solidFill>
              </a:rPr>
              <a:t>Mikä on sinun ensisijainen laitteesi?</a:t>
            </a:r>
          </a:p>
        </p:txBody>
      </p:sp>
    </p:spTree>
    <p:extLst>
      <p:ext uri="{BB962C8B-B14F-4D97-AF65-F5344CB8AC3E}">
        <p14:creationId xmlns:p14="http://schemas.microsoft.com/office/powerpoint/2010/main" val="4120355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valinta ja käyttö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3" y="4607169"/>
            <a:ext cx="10323756" cy="1184031"/>
          </a:xfrm>
        </p:spPr>
        <p:txBody>
          <a:bodyPr>
            <a:normAutofit lnSpcReduction="10000"/>
          </a:bodyPr>
          <a:lstStyle/>
          <a:p>
            <a:pPr marL="457200" lvl="1" indent="0">
              <a:buNone/>
            </a:pPr>
            <a:endParaRPr lang="fi-FI" dirty="0"/>
          </a:p>
          <a:p>
            <a:pPr marL="457200" lvl="1" indent="0">
              <a:buNone/>
            </a:pPr>
            <a:r>
              <a:rPr lang="fi-FI" dirty="0"/>
              <a:t>TIEKE osaamismerkki: </a:t>
            </a:r>
            <a:r>
              <a:rPr lang="fi-FI" dirty="0">
                <a:hlinkClick r:id="rId2"/>
              </a:rPr>
              <a:t>https://tieke.fi/palvelut/osaamisen-kehittaminen/digitaitojen-osaamismerkkijarjestelma/</a:t>
            </a:r>
            <a:endParaRPr lang="fi-FI" dirty="0"/>
          </a:p>
          <a:p>
            <a:pPr lvl="1"/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998" y="1740783"/>
            <a:ext cx="6086163" cy="2866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347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älylaite ja milloin tietokone?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dirty="0"/>
              <a:t>Monet asiat voi tehdä aivan hyvin </a:t>
            </a:r>
            <a:r>
              <a:rPr lang="fi-FI" b="1" dirty="0"/>
              <a:t>kummallakin</a:t>
            </a:r>
            <a:r>
              <a:rPr lang="fi-FI" dirty="0"/>
              <a:t>:</a:t>
            </a:r>
          </a:p>
          <a:p>
            <a:pPr lvl="1"/>
            <a:r>
              <a:rPr lang="fi-FI" dirty="0"/>
              <a:t>Tiedonhaku ja verkkosivujen käyttö</a:t>
            </a:r>
          </a:p>
          <a:p>
            <a:pPr lvl="1"/>
            <a:r>
              <a:rPr lang="fi-FI" dirty="0"/>
              <a:t>Elokuvat ja musiikki: </a:t>
            </a:r>
            <a:r>
              <a:rPr lang="fi-FI" dirty="0" err="1"/>
              <a:t>Netflix</a:t>
            </a:r>
            <a:r>
              <a:rPr lang="fi-FI" dirty="0"/>
              <a:t>, YLE Areena, </a:t>
            </a:r>
            <a:r>
              <a:rPr lang="fi-FI" dirty="0" err="1"/>
              <a:t>Spotify</a:t>
            </a:r>
            <a:r>
              <a:rPr lang="fi-FI" dirty="0"/>
              <a:t>, </a:t>
            </a:r>
            <a:r>
              <a:rPr lang="fi-FI" dirty="0" err="1"/>
              <a:t>SoundCloud</a:t>
            </a:r>
            <a:endParaRPr lang="fi-FI" dirty="0"/>
          </a:p>
          <a:p>
            <a:pPr lvl="1"/>
            <a:r>
              <a:rPr lang="fi-FI" dirty="0"/>
              <a:t>Sähköpostit ja WhatsApp</a:t>
            </a:r>
          </a:p>
          <a:p>
            <a:pPr lvl="1"/>
            <a:r>
              <a:rPr lang="fi-FI" dirty="0"/>
              <a:t>Luova työ: videoiden ja kuvien muokkaus</a:t>
            </a:r>
          </a:p>
          <a:p>
            <a:pPr lvl="1"/>
            <a:r>
              <a:rPr lang="fi-FI" dirty="0"/>
              <a:t>Facebook, Instagram ja muu </a:t>
            </a:r>
            <a:r>
              <a:rPr lang="fi-FI" dirty="0" err="1"/>
              <a:t>some</a:t>
            </a:r>
            <a:endParaRPr lang="fi-FI" dirty="0"/>
          </a:p>
          <a:p>
            <a:pPr lvl="1"/>
            <a:r>
              <a:rPr lang="fi-FI" dirty="0"/>
              <a:t>Verkko-opetuksen seuraaminen</a:t>
            </a:r>
          </a:p>
          <a:p>
            <a:pPr marL="0" indent="0">
              <a:buNone/>
            </a:pPr>
            <a:r>
              <a:rPr lang="fi-FI" dirty="0"/>
              <a:t>Tarvitset tehtävään soveltuvan ohjelman / sovelluksen.</a:t>
            </a:r>
          </a:p>
        </p:txBody>
      </p:sp>
    </p:spTree>
    <p:extLst>
      <p:ext uri="{BB962C8B-B14F-4D97-AF65-F5344CB8AC3E}">
        <p14:creationId xmlns:p14="http://schemas.microsoft.com/office/powerpoint/2010/main" val="10899935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älylaite ja milloin tietokone?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Joskus puhelin on kätevämpi:</a:t>
            </a:r>
          </a:p>
          <a:p>
            <a:pPr lvl="1"/>
            <a:r>
              <a:rPr lang="fi-FI" dirty="0"/>
              <a:t>Pikaviestimet (</a:t>
            </a:r>
            <a:r>
              <a:rPr lang="fi-FI" dirty="0" err="1"/>
              <a:t>Signal</a:t>
            </a:r>
            <a:r>
              <a:rPr lang="fi-FI" dirty="0"/>
              <a:t>, WhatsApp, RCS, SMS-viestit)</a:t>
            </a:r>
          </a:p>
          <a:p>
            <a:pPr lvl="1"/>
            <a:r>
              <a:rPr lang="fi-FI" dirty="0"/>
              <a:t>Karttapalvelut ja navigointi</a:t>
            </a:r>
          </a:p>
          <a:p>
            <a:pPr lvl="1"/>
            <a:r>
              <a:rPr lang="fi-FI" dirty="0"/>
              <a:t>Kamera ja kuvaaminen</a:t>
            </a:r>
          </a:p>
          <a:p>
            <a:pPr lvl="1"/>
            <a:r>
              <a:rPr lang="fi-FI" dirty="0"/>
              <a:t>Google Kääntäjä (mikrofonikäyttö)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876232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älylaite ja milloin tietokone?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Joskus puhelin on ainoa vaihtoehto:</a:t>
            </a:r>
          </a:p>
          <a:p>
            <a:pPr lvl="1"/>
            <a:r>
              <a:rPr lang="fi-FI" dirty="0"/>
              <a:t>Erikoissovellukset erilaisten laitteiden etähallintaan (</a:t>
            </a:r>
            <a:r>
              <a:rPr lang="fi-FI" dirty="0" err="1"/>
              <a:t>drone</a:t>
            </a:r>
            <a:r>
              <a:rPr lang="fi-FI" dirty="0"/>
              <a:t>, sähköauto, </a:t>
            </a:r>
            <a:r>
              <a:rPr lang="fi-FI" dirty="0" err="1"/>
              <a:t>cctv</a:t>
            </a:r>
            <a:r>
              <a:rPr lang="fi-FI" dirty="0"/>
              <a:t>)</a:t>
            </a:r>
          </a:p>
          <a:p>
            <a:pPr lvl="1"/>
            <a:r>
              <a:rPr lang="fi-FI" dirty="0"/>
              <a:t>Kamerasovellukset</a:t>
            </a:r>
          </a:p>
          <a:p>
            <a:pPr lvl="1"/>
            <a:r>
              <a:rPr lang="fi-FI" dirty="0"/>
              <a:t>GPS-navigointi</a:t>
            </a:r>
          </a:p>
          <a:p>
            <a:pPr lvl="1"/>
            <a:r>
              <a:rPr lang="fi-FI" dirty="0"/>
              <a:t>Jotkut pikaviestimet toimivat vain puhelimissa</a:t>
            </a:r>
          </a:p>
          <a:p>
            <a:pPr lvl="1"/>
            <a:r>
              <a:rPr lang="fi-FI" dirty="0" err="1"/>
              <a:t>Hassutteluapit</a:t>
            </a:r>
            <a:r>
              <a:rPr lang="fi-FI" dirty="0"/>
              <a:t> ”Pupun korvat valokuviin” ym.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572254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Milloin älylaite ja milloin tietokone?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Joskus taas perinteinen tietokone on parempi:</a:t>
            </a:r>
          </a:p>
          <a:p>
            <a:pPr lvl="1"/>
            <a:r>
              <a:rPr lang="fi-FI" dirty="0"/>
              <a:t>Yksityiskohtaiset ja keskittymistä edellyttävät tehtävät, esimerkiksi paljon tietoa sisältävät nettisivut ja asiakirjat.</a:t>
            </a:r>
          </a:p>
          <a:p>
            <a:pPr lvl="1"/>
            <a:r>
              <a:rPr lang="fi-FI" dirty="0"/>
              <a:t>Luova työ: kirjoitustyö ja esitykset, graafinen työ, musiikki, videoiden editointi, sovelluskehitys</a:t>
            </a:r>
          </a:p>
          <a:p>
            <a:pPr lvl="1"/>
            <a:r>
              <a:rPr lang="fi-FI" dirty="0"/>
              <a:t>Hyvää suorituskykyä edellyttävät tehtävät: video- ja </a:t>
            </a:r>
            <a:r>
              <a:rPr lang="fi-FI" dirty="0" err="1"/>
              <a:t>musiikktyöasemat</a:t>
            </a:r>
            <a:r>
              <a:rPr lang="fi-FI" dirty="0"/>
              <a:t>, pelit, 3D-grafiikka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453986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Windows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600" dirty="0"/>
              <a:t>Windows</a:t>
            </a:r>
            <a:endParaRPr lang="fi-FI" sz="2800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Käynnistyy automaattisesti kun koneen laittaa päälle</a:t>
            </a:r>
          </a:p>
          <a:p>
            <a:r>
              <a:rPr lang="fi-FI" dirty="0"/>
              <a:t>Mahdollisesti tietokoneen käyttäjän kirjautuminen vaaditaan ensin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267590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Windows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Perustoiminnot</a:t>
            </a:r>
          </a:p>
          <a:p>
            <a:pPr lvl="1"/>
            <a:r>
              <a:rPr lang="fi-FI" sz="2400" dirty="0"/>
              <a:t>Ohjelman käynnistäminen</a:t>
            </a:r>
          </a:p>
          <a:p>
            <a:pPr lvl="1"/>
            <a:r>
              <a:rPr lang="fi-FI" sz="2400" dirty="0"/>
              <a:t>Haku </a:t>
            </a:r>
          </a:p>
          <a:p>
            <a:pPr lvl="1"/>
            <a:r>
              <a:rPr lang="fi-FI" sz="2400" dirty="0"/>
              <a:t>Onko verkko päällä?</a:t>
            </a:r>
          </a:p>
          <a:p>
            <a:pPr lvl="1"/>
            <a:r>
              <a:rPr lang="fi-FI" sz="2400" dirty="0"/>
              <a:t>Resurssienhallinta</a:t>
            </a:r>
          </a:p>
          <a:p>
            <a:pPr lvl="1"/>
            <a:r>
              <a:rPr lang="fi-FI" sz="2400" dirty="0"/>
              <a:t>Muistitikku koneeseen</a:t>
            </a:r>
          </a:p>
          <a:p>
            <a:pPr lvl="1"/>
            <a:r>
              <a:rPr lang="fi-FI" sz="2400" dirty="0"/>
              <a:t>Koneen sammuttaminen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5183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Windows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Alalaidan kuvakkeet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427" y="3042986"/>
            <a:ext cx="9531730" cy="491480"/>
          </a:xfrm>
          <a:prstGeom prst="rect">
            <a:avLst/>
          </a:prstGeom>
        </p:spPr>
      </p:pic>
      <p:sp>
        <p:nvSpPr>
          <p:cNvPr id="5" name="Tekstiruutu 4"/>
          <p:cNvSpPr txBox="1"/>
          <p:nvPr/>
        </p:nvSpPr>
        <p:spPr>
          <a:xfrm>
            <a:off x="1116612" y="3563102"/>
            <a:ext cx="9699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                                    1  2                            3  4       5                                                  6</a:t>
            </a:r>
          </a:p>
        </p:txBody>
      </p:sp>
      <p:sp>
        <p:nvSpPr>
          <p:cNvPr id="6" name="Tekstiruutu 5"/>
          <p:cNvSpPr txBox="1"/>
          <p:nvPr/>
        </p:nvSpPr>
        <p:spPr>
          <a:xfrm>
            <a:off x="1310054" y="4114800"/>
            <a:ext cx="94461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1 Tehtävävalikko</a:t>
            </a:r>
          </a:p>
          <a:p>
            <a:r>
              <a:rPr lang="fi-FI" dirty="0"/>
              <a:t>2 Haku</a:t>
            </a:r>
          </a:p>
          <a:p>
            <a:r>
              <a:rPr lang="fi-FI" dirty="0"/>
              <a:t>3 Resurssienhallinta</a:t>
            </a:r>
          </a:p>
          <a:p>
            <a:r>
              <a:rPr lang="fi-FI" dirty="0"/>
              <a:t>4 &amp; 5   </a:t>
            </a:r>
            <a:r>
              <a:rPr lang="fi-FI" dirty="0" err="1"/>
              <a:t>Edge</a:t>
            </a:r>
            <a:r>
              <a:rPr lang="fi-FI" dirty="0"/>
              <a:t> ja Firefox nettiselaimet</a:t>
            </a:r>
          </a:p>
          <a:p>
            <a:r>
              <a:rPr lang="fi-FI" dirty="0"/>
              <a:t>6 Verkkoyhteys, akun tila ym.</a:t>
            </a:r>
          </a:p>
        </p:txBody>
      </p:sp>
    </p:spTree>
    <p:extLst>
      <p:ext uri="{BB962C8B-B14F-4D97-AF65-F5344CB8AC3E}">
        <p14:creationId xmlns:p14="http://schemas.microsoft.com/office/powerpoint/2010/main" val="33130176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Windows</a:t>
            </a:r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1413" y="2691179"/>
            <a:ext cx="7186283" cy="1409822"/>
          </a:xfrm>
          <a:prstGeom prst="rect">
            <a:avLst/>
          </a:prstGeom>
        </p:spPr>
      </p:pic>
      <p:sp>
        <p:nvSpPr>
          <p:cNvPr id="5" name="Nuoli oikealle 4"/>
          <p:cNvSpPr/>
          <p:nvPr/>
        </p:nvSpPr>
        <p:spPr>
          <a:xfrm rot="16200000">
            <a:off x="1202960" y="4189534"/>
            <a:ext cx="888024" cy="10111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6" name="Alanuoli 5"/>
          <p:cNvSpPr/>
          <p:nvPr/>
        </p:nvSpPr>
        <p:spPr>
          <a:xfrm>
            <a:off x="2936631" y="2418617"/>
            <a:ext cx="474785" cy="54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nuoli 6"/>
          <p:cNvSpPr/>
          <p:nvPr/>
        </p:nvSpPr>
        <p:spPr>
          <a:xfrm>
            <a:off x="7535007" y="2418617"/>
            <a:ext cx="501161" cy="5451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Tekstiruutu 7"/>
          <p:cNvSpPr txBox="1"/>
          <p:nvPr/>
        </p:nvSpPr>
        <p:spPr>
          <a:xfrm>
            <a:off x="3015762" y="4545623"/>
            <a:ext cx="684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Valikosta voit hakea koneen ohjelmat</a:t>
            </a:r>
          </a:p>
          <a:p>
            <a:r>
              <a:rPr lang="fi-FI" dirty="0"/>
              <a:t>Voit vaihtaa käyttäjätiliä</a:t>
            </a:r>
          </a:p>
          <a:p>
            <a:r>
              <a:rPr lang="fi-FI" dirty="0"/>
              <a:t>Voit sammuttaa tietokoneen</a:t>
            </a:r>
          </a:p>
        </p:txBody>
      </p:sp>
    </p:spTree>
    <p:extLst>
      <p:ext uri="{BB962C8B-B14F-4D97-AF65-F5344CB8AC3E}">
        <p14:creationId xmlns:p14="http://schemas.microsoft.com/office/powerpoint/2010/main" val="301615158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Windows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Verkkoselain eli nettiselain</a:t>
            </a:r>
          </a:p>
        </p:txBody>
      </p:sp>
      <p:sp>
        <p:nvSpPr>
          <p:cNvPr id="8" name="Tekstiruutu 7"/>
          <p:cNvSpPr txBox="1"/>
          <p:nvPr/>
        </p:nvSpPr>
        <p:spPr>
          <a:xfrm>
            <a:off x="3015762" y="4545623"/>
            <a:ext cx="684920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Valikosta voit hakea koneen ohjelmat</a:t>
            </a:r>
          </a:p>
          <a:p>
            <a:r>
              <a:rPr lang="fi-FI" dirty="0"/>
              <a:t>Voit vaihtaa käyttäjätiliä</a:t>
            </a:r>
          </a:p>
          <a:p>
            <a:r>
              <a:rPr lang="fi-FI" dirty="0"/>
              <a:t>Voit sammuttaa tietokoneen</a:t>
            </a:r>
          </a:p>
        </p:txBody>
      </p:sp>
      <p:pic>
        <p:nvPicPr>
          <p:cNvPr id="9" name="Kuv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9715" y="2688615"/>
            <a:ext cx="5818527" cy="3573335"/>
          </a:xfrm>
          <a:prstGeom prst="rect">
            <a:avLst/>
          </a:prstGeom>
        </p:spPr>
      </p:pic>
      <p:sp>
        <p:nvSpPr>
          <p:cNvPr id="10" name="Tekstiruutu 9"/>
          <p:cNvSpPr txBox="1"/>
          <p:nvPr/>
        </p:nvSpPr>
        <p:spPr>
          <a:xfrm>
            <a:off x="7271238" y="2593731"/>
            <a:ext cx="349054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Oletusohjelma on Microsoft EDGE</a:t>
            </a:r>
          </a:p>
          <a:p>
            <a:endParaRPr lang="fi-FI" dirty="0"/>
          </a:p>
          <a:p>
            <a:r>
              <a:rPr lang="fi-FI" dirty="0"/>
              <a:t>Muita vaihtoehtoja: Chrome, Firefox, Brave, </a:t>
            </a:r>
            <a:r>
              <a:rPr lang="fi-FI" dirty="0" err="1"/>
              <a:t>Opera</a:t>
            </a:r>
            <a:endParaRPr lang="fi-FI" dirty="0"/>
          </a:p>
          <a:p>
            <a:endParaRPr lang="fi-FI" dirty="0"/>
          </a:p>
          <a:p>
            <a:r>
              <a:rPr lang="fi-FI" dirty="0"/>
              <a:t>Nettiselain on varmasti tietokoneiden </a:t>
            </a:r>
            <a:r>
              <a:rPr lang="fi-FI" b="1" dirty="0"/>
              <a:t>suosituin</a:t>
            </a:r>
            <a:r>
              <a:rPr lang="fi-FI" dirty="0"/>
              <a:t> ohjelma</a:t>
            </a:r>
          </a:p>
          <a:p>
            <a:endParaRPr lang="fi-FI" dirty="0"/>
          </a:p>
          <a:p>
            <a:r>
              <a:rPr lang="fi-FI" dirty="0"/>
              <a:t>Verkko-osoitteita</a:t>
            </a:r>
          </a:p>
          <a:p>
            <a:r>
              <a:rPr lang="fi-FI" dirty="0"/>
              <a:t>Google.fi</a:t>
            </a:r>
          </a:p>
          <a:p>
            <a:r>
              <a:rPr lang="fi-FI" dirty="0"/>
              <a:t>Yle.fi</a:t>
            </a:r>
          </a:p>
          <a:p>
            <a:r>
              <a:rPr lang="fi-FI" dirty="0"/>
              <a:t>Iltalehti.fi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1109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Näytönlukitus ja avaus</a:t>
            </a:r>
          </a:p>
          <a:p>
            <a:r>
              <a:rPr lang="fi-FI" dirty="0"/>
              <a:t>Haku ja nettiselain</a:t>
            </a:r>
          </a:p>
          <a:p>
            <a:r>
              <a:rPr lang="fi-FI" dirty="0"/>
              <a:t>Puhelut ja tekstiviestit (SMS)</a:t>
            </a:r>
          </a:p>
          <a:p>
            <a:r>
              <a:rPr lang="fi-FI" dirty="0"/>
              <a:t>Verkkojen tilanne</a:t>
            </a:r>
          </a:p>
          <a:p>
            <a:r>
              <a:rPr lang="fi-FI" dirty="0"/>
              <a:t>Sovellusten asennus ja poisto</a:t>
            </a:r>
          </a:p>
          <a:p>
            <a:r>
              <a:rPr lang="fi-FI" dirty="0"/>
              <a:t>Asetukset</a:t>
            </a:r>
          </a:p>
        </p:txBody>
      </p:sp>
    </p:spTree>
    <p:extLst>
      <p:ext uri="{BB962C8B-B14F-4D97-AF65-F5344CB8AC3E}">
        <p14:creationId xmlns:p14="http://schemas.microsoft.com/office/powerpoint/2010/main" val="12358748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Tietokoneet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035904" y="2240695"/>
            <a:ext cx="9905999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Henkilökohtaisten tietokoneiden kolme ”sukupolvea”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1141412" y="5020408"/>
            <a:ext cx="28415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Perinteinen Desktop- eli pöytätietokone</a:t>
            </a:r>
          </a:p>
        </p:txBody>
      </p:sp>
      <p:sp>
        <p:nvSpPr>
          <p:cNvPr id="9" name="Tekstiruutu 8"/>
          <p:cNvSpPr txBox="1"/>
          <p:nvPr/>
        </p:nvSpPr>
        <p:spPr>
          <a:xfrm>
            <a:off x="4158762" y="5020408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Laptop eli kannettava tietokone</a:t>
            </a:r>
          </a:p>
        </p:txBody>
      </p:sp>
      <p:sp>
        <p:nvSpPr>
          <p:cNvPr id="10" name="Tekstiruutu 9"/>
          <p:cNvSpPr txBox="1"/>
          <p:nvPr/>
        </p:nvSpPr>
        <p:spPr>
          <a:xfrm>
            <a:off x="7349134" y="5098703"/>
            <a:ext cx="16278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Älypuhelin eli langaton älylaite</a:t>
            </a:r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4885" y="2913555"/>
            <a:ext cx="2246333" cy="1867229"/>
          </a:xfrm>
          <a:prstGeom prst="rect">
            <a:avLst/>
          </a:prstGeom>
        </p:spPr>
      </p:pic>
      <p:pic>
        <p:nvPicPr>
          <p:cNvPr id="11" name="Kuva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8036" y="2913555"/>
            <a:ext cx="2323475" cy="1867229"/>
          </a:xfrm>
          <a:prstGeom prst="rect">
            <a:avLst/>
          </a:prstGeom>
        </p:spPr>
      </p:pic>
      <p:pic>
        <p:nvPicPr>
          <p:cNvPr id="12" name="Kuva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61688" y="2913555"/>
            <a:ext cx="1947444" cy="1867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887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b="1" dirty="0"/>
              <a:t>Android</a:t>
            </a:r>
            <a:r>
              <a:rPr lang="fi-FI" dirty="0"/>
              <a:t> on käytännössä Google-sovellusten alusta ja siinä on Google Hakukenttä kiinteästi</a:t>
            </a:r>
          </a:p>
          <a:p>
            <a:pPr marL="0" indent="0">
              <a:buNone/>
            </a:pPr>
            <a:r>
              <a:rPr lang="fi-FI" dirty="0"/>
              <a:t>Haku käynnistää Chrome-selaimen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b="1" dirty="0"/>
              <a:t>iPhonessa</a:t>
            </a:r>
            <a:r>
              <a:rPr lang="fi-FI" dirty="0"/>
              <a:t> on puolestaan Safari-selain, ja sieltä voi käynnistää hakukoneet, suosituimmat ovat Google ja Bing</a:t>
            </a:r>
          </a:p>
        </p:txBody>
      </p:sp>
    </p:spTree>
    <p:extLst>
      <p:ext uri="{BB962C8B-B14F-4D97-AF65-F5344CB8AC3E}">
        <p14:creationId xmlns:p14="http://schemas.microsoft.com/office/powerpoint/2010/main" val="339910411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Verkon tila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Pyyhkäise näytön yläreunasta alaspäin, jolloin näkyviin tulee pikavalikko.</a:t>
            </a:r>
          </a:p>
          <a:p>
            <a:pPr marL="0" indent="0">
              <a:buNone/>
            </a:pPr>
            <a:r>
              <a:rPr lang="fi-FI" dirty="0"/>
              <a:t>Siitä näet verkon tilan ja paljon muutakin.</a:t>
            </a:r>
          </a:p>
          <a:p>
            <a:pPr marL="0" indent="0">
              <a:buNone/>
            </a:pPr>
            <a:r>
              <a:rPr lang="fi-FI" dirty="0"/>
              <a:t>Voit edetä myös Asetusten kautta. Asetukset tunnistaa ratas-kuvakkeesta.</a:t>
            </a:r>
          </a:p>
        </p:txBody>
      </p:sp>
    </p:spTree>
    <p:extLst>
      <p:ext uri="{BB962C8B-B14F-4D97-AF65-F5344CB8AC3E}">
        <p14:creationId xmlns:p14="http://schemas.microsoft.com/office/powerpoint/2010/main" val="31307754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3200" dirty="0"/>
              <a:t>Verkon tila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34361" y="2249487"/>
            <a:ext cx="2826924" cy="3713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744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952999" cy="35417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i-FI" sz="3200" dirty="0"/>
              <a:t>Asetukset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dirty="0"/>
              <a:t>Asetukset-kuvakkeesta löydät laitteesi asetuksia, esim. näyttöasetukset, verkkoasetukset, näytönlukitus, tallennustila.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411" y="2249487"/>
            <a:ext cx="1791309" cy="1642572"/>
          </a:xfrm>
          <a:prstGeom prst="rect">
            <a:avLst/>
          </a:prstGeom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49051" y="2249487"/>
            <a:ext cx="1767612" cy="165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6608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Laitteiden käytön perusteet - älylaitteet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4952999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3200" dirty="0"/>
              <a:t>Sovellusten asentaminen ja poisto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r>
              <a:rPr lang="fi-FI" dirty="0"/>
              <a:t>Sovelluskaupat Google Play ja </a:t>
            </a:r>
            <a:r>
              <a:rPr lang="fi-FI" dirty="0" err="1"/>
              <a:t>Appstore</a:t>
            </a:r>
            <a:endParaRPr lang="fi-FI" dirty="0"/>
          </a:p>
          <a:p>
            <a:pPr marL="0" indent="0">
              <a:buNone/>
            </a:pPr>
            <a:r>
              <a:rPr lang="fi-FI" dirty="0"/>
              <a:t>Sovelluksia voi poistaa painamalla kuvaketta pidempään tai Asetusten kautta.</a:t>
            </a:r>
          </a:p>
          <a:p>
            <a:pPr marL="0" indent="0">
              <a:buNone/>
            </a:pPr>
            <a:endParaRPr lang="fi-FI" sz="3200" dirty="0"/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8107" y="2097088"/>
            <a:ext cx="3353091" cy="1546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0865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Tärkeimpiä palveluita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sz="3200" dirty="0"/>
              <a:t>Verkkoselain ”nettiselain”</a:t>
            </a:r>
          </a:p>
          <a:p>
            <a:r>
              <a:rPr lang="fi-FI" sz="3200" dirty="0"/>
              <a:t>Sähköposti</a:t>
            </a:r>
          </a:p>
        </p:txBody>
      </p:sp>
    </p:spTree>
    <p:extLst>
      <p:ext uri="{BB962C8B-B14F-4D97-AF65-F5344CB8AC3E}">
        <p14:creationId xmlns:p14="http://schemas.microsoft.com/office/powerpoint/2010/main" val="37032207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Verkkosivut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800" dirty="0"/>
              <a:t>Tiedon haku ja netin käyttö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200" b="1" dirty="0"/>
              <a:t>Tietokoneella</a:t>
            </a:r>
          </a:p>
          <a:p>
            <a:r>
              <a:rPr lang="fi-FI" dirty="0"/>
              <a:t>Käynnistä selain, tarvittaessa asenna itsellesi Firefox, Brave tai Chrome</a:t>
            </a:r>
          </a:p>
          <a:p>
            <a:r>
              <a:rPr lang="fi-FI" dirty="0"/>
              <a:t>Siirry hakukoneen sivustolle, esim. Google.fi tai Bing.fi</a:t>
            </a:r>
          </a:p>
          <a:p>
            <a:pPr marL="0" indent="0">
              <a:buNone/>
            </a:pPr>
            <a:r>
              <a:rPr lang="fi-FI" dirty="0"/>
              <a:t>                  Tämä on ensi kerran aihe!</a:t>
            </a:r>
          </a:p>
        </p:txBody>
      </p:sp>
      <p:sp>
        <p:nvSpPr>
          <p:cNvPr id="4" name="Nuoli oikealle 3"/>
          <p:cNvSpPr/>
          <p:nvPr/>
        </p:nvSpPr>
        <p:spPr>
          <a:xfrm>
            <a:off x="1890346" y="5178669"/>
            <a:ext cx="720970" cy="3868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99807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Verkkosivut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Tiedon haku ja netin käyttö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200" b="1" dirty="0"/>
              <a:t>Puhelimella</a:t>
            </a:r>
          </a:p>
          <a:p>
            <a:r>
              <a:rPr lang="fi-FI" dirty="0"/>
              <a:t>Puhelimessasi on jo valmiiksi asennettuna nettiselain. (Android &amp; Chrome, iOS &amp; Safari)</a:t>
            </a:r>
          </a:p>
          <a:p>
            <a:r>
              <a:rPr lang="fi-FI" dirty="0"/>
              <a:t>Kun käytät hakukenttää käynnistyy hakukone ja selain</a:t>
            </a:r>
          </a:p>
        </p:txBody>
      </p:sp>
    </p:spTree>
    <p:extLst>
      <p:ext uri="{BB962C8B-B14F-4D97-AF65-F5344CB8AC3E}">
        <p14:creationId xmlns:p14="http://schemas.microsoft.com/office/powerpoint/2010/main" val="37423897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Sähköposti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Sähköposti on nykyään muutakin kuin viestintäväline</a:t>
            </a:r>
          </a:p>
          <a:p>
            <a:r>
              <a:rPr lang="fi-FI" dirty="0"/>
              <a:t>Se on eräänlainen digitaalinen avain, joka tarvitaan kirjautumisessa</a:t>
            </a:r>
          </a:p>
          <a:p>
            <a:r>
              <a:rPr lang="fi-FI" dirty="0"/>
              <a:t>Google </a:t>
            </a:r>
            <a:r>
              <a:rPr lang="fi-FI" dirty="0" err="1"/>
              <a:t>Gmail</a:t>
            </a:r>
            <a:r>
              <a:rPr lang="fi-FI" dirty="0"/>
              <a:t>, Hotmail, </a:t>
            </a:r>
            <a:r>
              <a:rPr lang="fi-FI" dirty="0" err="1"/>
              <a:t>Yahoo</a:t>
            </a:r>
            <a:r>
              <a:rPr lang="fi-FI" dirty="0"/>
              <a:t>, </a:t>
            </a:r>
            <a:r>
              <a:rPr lang="fi-FI" dirty="0" err="1"/>
              <a:t>Protonmail</a:t>
            </a:r>
            <a:r>
              <a:rPr lang="fi-FI" dirty="0"/>
              <a:t>  - ilmaisia palveluja</a:t>
            </a:r>
          </a:p>
          <a:p>
            <a:r>
              <a:rPr lang="fi-FI" dirty="0"/>
              <a:t>Käytetään usein verkkoselaimella</a:t>
            </a:r>
          </a:p>
          <a:p>
            <a:r>
              <a:rPr lang="fi-FI" dirty="0"/>
              <a:t>Myös tälle kurssille osallistumiseen tarvitset sähköpostiosoitteen!</a:t>
            </a:r>
          </a:p>
        </p:txBody>
      </p:sp>
    </p:spTree>
    <p:extLst>
      <p:ext uri="{BB962C8B-B14F-4D97-AF65-F5344CB8AC3E}">
        <p14:creationId xmlns:p14="http://schemas.microsoft.com/office/powerpoint/2010/main" val="93116965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Verkko-opetukseenkin voi osallistua sekä tietokoneella että puhelimella.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Jos käytät tietokonetta tarvitset usein mikrofonia ja kameraa. Nämä ovat yleensä Laptop-koneissa valmiina. Pöytäkoneisiin ne voi joutua asentamaan erikseen.</a:t>
            </a:r>
          </a:p>
          <a:p>
            <a:pPr lvl="1"/>
            <a:r>
              <a:rPr lang="fi-FI" dirty="0"/>
              <a:t>Tietokonetta käytettäessä tulet yleensä toimeen pelkällä nettiselaimella. Halutessasi voit asentaa myös </a:t>
            </a:r>
            <a:r>
              <a:rPr lang="fi-FI" dirty="0" err="1"/>
              <a:t>Zoom</a:t>
            </a:r>
            <a:r>
              <a:rPr lang="fi-FI" dirty="0"/>
              <a:t> tai </a:t>
            </a:r>
            <a:r>
              <a:rPr lang="fi-FI" dirty="0" err="1"/>
              <a:t>Teams</a:t>
            </a:r>
            <a:r>
              <a:rPr lang="fi-FI" dirty="0"/>
              <a:t> –ohjelmistot.</a:t>
            </a:r>
          </a:p>
          <a:p>
            <a:pPr lvl="1"/>
            <a:r>
              <a:rPr lang="fi-FI" dirty="0"/>
              <a:t>Lisäksi tarvitset riittävän hyvän nettiyhteyden.</a:t>
            </a:r>
          </a:p>
        </p:txBody>
      </p:sp>
    </p:spTree>
    <p:extLst>
      <p:ext uri="{BB962C8B-B14F-4D97-AF65-F5344CB8AC3E}">
        <p14:creationId xmlns:p14="http://schemas.microsoft.com/office/powerpoint/2010/main" val="3251949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Järjestelmät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i-FI" b="1" dirty="0"/>
              <a:t>Käyttöjärjestelmä</a:t>
            </a:r>
            <a:r>
              <a:rPr lang="fi-FI" dirty="0"/>
              <a:t> ”pyörittää” tietokonetta. Sen avulla käyttäjä voi tehdä tietokoneessa helposti haluamiaan asioita vaikka samanaikaisesti.</a:t>
            </a:r>
          </a:p>
          <a:p>
            <a:endParaRPr lang="fi-FI" dirty="0"/>
          </a:p>
          <a:p>
            <a:pPr marL="457200" lvl="1" indent="0">
              <a:buNone/>
            </a:pPr>
            <a:r>
              <a:rPr lang="fi-FI" sz="2400" b="1" dirty="0"/>
              <a:t>Perinteisen</a:t>
            </a:r>
            <a:r>
              <a:rPr lang="fi-FI" sz="2400" dirty="0"/>
              <a:t> tietokoneen ja kannettavan tietokoneen yleisimmät käyttöjärjestelmät:</a:t>
            </a:r>
          </a:p>
          <a:p>
            <a:pPr marL="914400" lvl="2" indent="0">
              <a:buNone/>
            </a:pPr>
            <a:r>
              <a:rPr lang="fi-FI" sz="2200" dirty="0"/>
              <a:t>Microsoft </a:t>
            </a:r>
            <a:r>
              <a:rPr lang="fi-FI" sz="2200" b="1" u="sng" dirty="0"/>
              <a:t>Windows</a:t>
            </a:r>
            <a:r>
              <a:rPr lang="fi-FI" sz="2000" dirty="0"/>
              <a:t>, </a:t>
            </a:r>
            <a:r>
              <a:rPr lang="fi-FI" sz="2000" b="1" u="sng" dirty="0"/>
              <a:t>MAC OS</a:t>
            </a:r>
            <a:r>
              <a:rPr lang="fi-FI" sz="2000" dirty="0"/>
              <a:t>, Linux</a:t>
            </a:r>
          </a:p>
          <a:p>
            <a:pPr marL="457200" lvl="1" indent="0">
              <a:buNone/>
            </a:pPr>
            <a:r>
              <a:rPr lang="fi-FI" sz="2400" b="1" dirty="0"/>
              <a:t>Älylaitteiden</a:t>
            </a:r>
            <a:r>
              <a:rPr lang="fi-FI" sz="2400" dirty="0"/>
              <a:t> yleisimmät käyttöjärjestelmät:</a:t>
            </a:r>
          </a:p>
          <a:p>
            <a:pPr marL="914400" lvl="2" indent="0">
              <a:buNone/>
            </a:pPr>
            <a:r>
              <a:rPr lang="fi-FI" sz="2000" b="1" u="sng" dirty="0"/>
              <a:t>Android</a:t>
            </a:r>
            <a:r>
              <a:rPr lang="fi-FI" sz="2000" dirty="0"/>
              <a:t>, </a:t>
            </a:r>
            <a:r>
              <a:rPr lang="fi-FI" sz="2000" b="1" u="sng" dirty="0"/>
              <a:t>MAC iOS</a:t>
            </a:r>
          </a:p>
        </p:txBody>
      </p:sp>
    </p:spTree>
    <p:extLst>
      <p:ext uri="{BB962C8B-B14F-4D97-AF65-F5344CB8AC3E}">
        <p14:creationId xmlns:p14="http://schemas.microsoft.com/office/powerpoint/2010/main" val="268558549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Verkko-opetukseenkin voi osallistua sekä tietokoneella että puhelimella.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Jos käytät opetuksen seuraamiseen </a:t>
            </a:r>
            <a:r>
              <a:rPr lang="fi-FI" b="1" dirty="0"/>
              <a:t>älypuhelinta</a:t>
            </a:r>
            <a:r>
              <a:rPr lang="fi-FI" dirty="0"/>
              <a:t>, voit tarvita sovelluksen.</a:t>
            </a:r>
          </a:p>
          <a:p>
            <a:pPr lvl="1"/>
            <a:r>
              <a:rPr lang="fi-FI" dirty="0"/>
              <a:t>Yleisimmät ovat </a:t>
            </a:r>
            <a:r>
              <a:rPr lang="fi-FI" dirty="0" err="1"/>
              <a:t>Teams</a:t>
            </a:r>
            <a:r>
              <a:rPr lang="fi-FI" dirty="0"/>
              <a:t>, Google </a:t>
            </a:r>
            <a:r>
              <a:rPr lang="fi-FI" dirty="0" err="1"/>
              <a:t>Meet</a:t>
            </a:r>
            <a:r>
              <a:rPr lang="fi-FI" dirty="0"/>
              <a:t> ja </a:t>
            </a:r>
            <a:r>
              <a:rPr lang="fi-FI" dirty="0" err="1"/>
              <a:t>Zoom</a:t>
            </a:r>
            <a:r>
              <a:rPr lang="fi-FI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971563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endParaRPr lang="fi-FI" sz="2800" dirty="0"/>
          </a:p>
          <a:p>
            <a:pPr marL="0" indent="0" algn="ctr">
              <a:buNone/>
            </a:pPr>
            <a:r>
              <a:rPr lang="fi-FI" sz="2800" dirty="0"/>
              <a:t>Esimerkki: Verkko-opetukseen osallistuminen </a:t>
            </a:r>
            <a:r>
              <a:rPr lang="fi-FI" sz="2800" dirty="0" err="1"/>
              <a:t>ZOOMilla</a:t>
            </a:r>
            <a:r>
              <a:rPr lang="fi-FI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0028874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 (sähköpostilinkin kautta)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457200" indent="-457200">
              <a:buAutoNum type="arabicPeriod"/>
            </a:pPr>
            <a:r>
              <a:rPr lang="fi-FI" sz="2800" dirty="0"/>
              <a:t>Pidä silmällä sähköpostiasi</a:t>
            </a:r>
          </a:p>
          <a:p>
            <a:pPr marL="0" indent="0">
              <a:buNone/>
            </a:pPr>
            <a:r>
              <a:rPr lang="fi-FI" dirty="0"/>
              <a:t>Saat verkkopalaverin järjestäjältä sähköpostiviestin, jossa on osallistumiseen tarvittavat tiedot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Join Zoom Meeting</a:t>
            </a:r>
          </a:p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https://edu-fi.zoom.us/j/917324463?pwd=UEpxdsdW1yQ2V3MHY5eWJjWEs4cmNCZz09</a:t>
            </a:r>
          </a:p>
          <a:p>
            <a:pPr marL="0" indent="0">
              <a:buNone/>
            </a:pPr>
            <a:endParaRPr lang="nl-NL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Meeting ID:  9137 53684 7463</a:t>
            </a:r>
          </a:p>
          <a:p>
            <a:pPr marL="0" indent="0">
              <a:buNone/>
            </a:pPr>
            <a:r>
              <a:rPr lang="nl-NL" sz="1800" dirty="0">
                <a:latin typeface="Courier New" panose="02070309020205020404" pitchFamily="49" charset="0"/>
                <a:cs typeface="Courier New" panose="02070309020205020404" pitchFamily="49" charset="0"/>
              </a:rPr>
              <a:t>Passcode: 5132768</a:t>
            </a:r>
            <a:endParaRPr lang="fi-FI" sz="1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7892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 (sähköpostilinkin kautta)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800" dirty="0"/>
              <a:t>2. Seuraa sähköpostin linkkiä</a:t>
            </a:r>
          </a:p>
          <a:p>
            <a:pPr marL="0" indent="0">
              <a:buNone/>
            </a:pPr>
            <a:r>
              <a:rPr lang="fi-FI" sz="2800" dirty="0"/>
              <a:t>Tässä vaiheessa ZOOM ehdottaa sovelluksen lataamista. </a:t>
            </a:r>
          </a:p>
          <a:p>
            <a:pPr lvl="1"/>
            <a:r>
              <a:rPr lang="fi-FI" dirty="0"/>
              <a:t>Tietokonetta käytettäessä ei välttämätöntä, Zoomia voi käyttää nettiselaimellakin</a:t>
            </a:r>
          </a:p>
          <a:p>
            <a:pPr lvl="1"/>
            <a:r>
              <a:rPr lang="fi-FI" dirty="0"/>
              <a:t>Puhelinta käytettäessä sovellus tarvitaan</a:t>
            </a:r>
          </a:p>
        </p:txBody>
      </p:sp>
    </p:spTree>
    <p:extLst>
      <p:ext uri="{BB962C8B-B14F-4D97-AF65-F5344CB8AC3E}">
        <p14:creationId xmlns:p14="http://schemas.microsoft.com/office/powerpoint/2010/main" val="24996309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 (sähköpostilinkin kautta)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456965" cy="3541714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Jos et halua asentaa </a:t>
            </a:r>
            <a:r>
              <a:rPr lang="fi-FI" dirty="0" err="1"/>
              <a:t>Zoom</a:t>
            </a:r>
            <a:r>
              <a:rPr lang="fi-FI" dirty="0"/>
              <a:t>-ohjelmaa, valitse pieni linkki alariviltä, jolloin pääset mukaan omalla selaimellasi</a:t>
            </a:r>
          </a:p>
          <a:p>
            <a:pPr marL="0" indent="0">
              <a:buNone/>
            </a:pPr>
            <a:endParaRPr lang="fi-FI" dirty="0"/>
          </a:p>
        </p:txBody>
      </p:sp>
      <p:pic>
        <p:nvPicPr>
          <p:cNvPr id="4" name="Kuv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7024" y="2163120"/>
            <a:ext cx="5521568" cy="3890845"/>
          </a:xfrm>
          <a:prstGeom prst="rect">
            <a:avLst/>
          </a:prstGeom>
        </p:spPr>
      </p:pic>
      <p:sp>
        <p:nvSpPr>
          <p:cNvPr id="5" name="Alanuoli 4"/>
          <p:cNvSpPr/>
          <p:nvPr/>
        </p:nvSpPr>
        <p:spPr>
          <a:xfrm rot="3077362">
            <a:off x="8161031" y="4763239"/>
            <a:ext cx="844062" cy="9508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969080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Verkko-opetukseen osallistuminen (sähköpostilinkin kautta)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sz="2800" dirty="0"/>
              <a:t>Seuraa sähköpostiasi ennen kurssin alkua, tarkasta myös roskapostikansio!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93157062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Itseopiskeluosuus (1h)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Tutustu opetusvideoihin</a:t>
            </a:r>
          </a:p>
          <a:p>
            <a:pPr lvl="1"/>
            <a:r>
              <a:rPr lang="fi-FI" dirty="0"/>
              <a:t>Soittolista koostuu useammasta videosta, jotka käynnistyvät automaattisesti.</a:t>
            </a:r>
          </a:p>
          <a:p>
            <a:pPr lvl="1"/>
            <a:r>
              <a:rPr lang="fi-FI" dirty="0"/>
              <a:t>Jos et ole kiinnostunut </a:t>
            </a:r>
            <a:r>
              <a:rPr lang="fi-FI" dirty="0" err="1"/>
              <a:t>OneDrivesta</a:t>
            </a:r>
            <a:r>
              <a:rPr lang="fi-FI" dirty="0"/>
              <a:t> (Microsoftin pilvipalvelu) niin voit aloittaa suoraan 4. videosta.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>
                <a:hlinkClick r:id="rId2"/>
              </a:rPr>
              <a:t>Osuvat taidot – Laitteen valinta ja käyttö (YouTube)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570745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Kuvitus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sz="2000" dirty="0"/>
              <a:t>Tämän esityksen kuvitus:</a:t>
            </a:r>
          </a:p>
          <a:p>
            <a:pPr>
              <a:buFontTx/>
              <a:buChar char="-"/>
            </a:pPr>
            <a:r>
              <a:rPr lang="fi-FI" sz="2000" dirty="0"/>
              <a:t>Itse tuottamaani grafiikkaa</a:t>
            </a:r>
          </a:p>
          <a:p>
            <a:pPr>
              <a:buFontTx/>
              <a:buChar char="-"/>
            </a:pPr>
            <a:r>
              <a:rPr lang="fi-FI" sz="2000" dirty="0" err="1"/>
              <a:t>Pixabay</a:t>
            </a:r>
            <a:r>
              <a:rPr lang="fi-FI" sz="2000" dirty="0"/>
              <a:t> &amp; </a:t>
            </a:r>
            <a:r>
              <a:rPr lang="fi-FI" sz="2000" dirty="0" err="1"/>
              <a:t>iStock</a:t>
            </a:r>
            <a:endParaRPr lang="fi-FI" sz="2000" dirty="0"/>
          </a:p>
          <a:p>
            <a:pPr>
              <a:buFontTx/>
              <a:buChar char="-"/>
            </a:pPr>
            <a:r>
              <a:rPr lang="fi-FI" sz="2000" dirty="0"/>
              <a:t>Kuvakaappauksia ohjelmistoista</a:t>
            </a:r>
          </a:p>
        </p:txBody>
      </p:sp>
    </p:spTree>
    <p:extLst>
      <p:ext uri="{BB962C8B-B14F-4D97-AF65-F5344CB8AC3E}">
        <p14:creationId xmlns:p14="http://schemas.microsoft.com/office/powerpoint/2010/main" val="291309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Perinteinen tietokone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Perinteinen tietokone </a:t>
            </a:r>
          </a:p>
          <a:p>
            <a:pPr lvl="1"/>
            <a:r>
              <a:rPr lang="fi-FI" dirty="0"/>
              <a:t>Pöytäkone ja kannettava </a:t>
            </a:r>
            <a:r>
              <a:rPr lang="fi-FI" dirty="0" err="1"/>
              <a:t>LapTop</a:t>
            </a:r>
            <a:r>
              <a:rPr lang="fi-FI" dirty="0"/>
              <a:t> ovat perinteisiä tietokoneita</a:t>
            </a:r>
          </a:p>
          <a:p>
            <a:pPr lvl="1"/>
            <a:r>
              <a:rPr lang="fi-FI" dirty="0"/>
              <a:t>Windows-koneita kutsutaan joskus myös </a:t>
            </a:r>
            <a:r>
              <a:rPr lang="fi-FI" b="1" dirty="0"/>
              <a:t>PC-koneiksi</a:t>
            </a:r>
            <a:r>
              <a:rPr lang="fi-FI" dirty="0"/>
              <a:t>.</a:t>
            </a:r>
          </a:p>
          <a:p>
            <a:pPr lvl="1"/>
            <a:r>
              <a:rPr lang="fi-FI" dirty="0"/>
              <a:t>Applen koneet käyttävät MAC OSX –järjestelmää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0453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Perinteinen tietokone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395025" cy="354171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fi-FI" sz="2800" b="1" dirty="0"/>
              <a:t>Pöytäkone eli Desktop</a:t>
            </a:r>
          </a:p>
          <a:p>
            <a:pPr marL="0" indent="0">
              <a:buNone/>
            </a:pPr>
            <a:r>
              <a:rPr lang="fi-FI" dirty="0"/>
              <a:t>CPU on Desktop-koneen keskus. Siihen kytketään kiinni:</a:t>
            </a:r>
          </a:p>
          <a:p>
            <a:r>
              <a:rPr lang="fi-FI" dirty="0"/>
              <a:t>Näyttö</a:t>
            </a:r>
          </a:p>
          <a:p>
            <a:r>
              <a:rPr lang="fi-FI" dirty="0"/>
              <a:t>Näppäimistö ja </a:t>
            </a:r>
            <a:r>
              <a:rPr lang="fi-FI" dirty="0" err="1"/>
              <a:t>hiri</a:t>
            </a:r>
            <a:endParaRPr lang="fi-FI" dirty="0"/>
          </a:p>
          <a:p>
            <a:r>
              <a:rPr lang="fi-FI" dirty="0"/>
              <a:t>Muut lisälaitteet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570707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Perinteinen tietokone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1141412" y="2249487"/>
            <a:ext cx="3395025" cy="354171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2600" b="1" dirty="0"/>
              <a:t>Kannettava eli </a:t>
            </a:r>
            <a:r>
              <a:rPr lang="fi-FI" sz="2600" b="1" dirty="0" err="1"/>
              <a:t>LapTop</a:t>
            </a:r>
            <a:endParaRPr lang="fi-FI" sz="2600" b="1" dirty="0"/>
          </a:p>
          <a:p>
            <a:pPr marL="0" indent="0">
              <a:buNone/>
            </a:pPr>
            <a:r>
              <a:rPr lang="fi-FI" dirty="0"/>
              <a:t>Näppäimistö, näyttö ja yleensä myös kamera integroitu.</a:t>
            </a:r>
          </a:p>
          <a:p>
            <a:r>
              <a:rPr lang="fi-FI" dirty="0"/>
              <a:t>USB-liitännällä voi kytkeä lisää laitteita</a:t>
            </a:r>
          </a:p>
          <a:p>
            <a:r>
              <a:rPr lang="fi-FI" dirty="0"/>
              <a:t>Myös ulkoinen näyttö (HDMI)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50296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Windows-koneet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fi-FI" dirty="0"/>
              <a:t>Pöytäkoneiden ja Laptop –koneiden yleisin käyttöjärjestelmä Suomessa on</a:t>
            </a:r>
          </a:p>
          <a:p>
            <a:pPr marL="0" indent="0">
              <a:buNone/>
            </a:pPr>
            <a:r>
              <a:rPr lang="fi-FI" dirty="0"/>
              <a:t>Microsoft </a:t>
            </a:r>
            <a:r>
              <a:rPr lang="fi-FI" b="1" dirty="0"/>
              <a:t>Windows</a:t>
            </a:r>
            <a:r>
              <a:rPr lang="fi-FI" dirty="0"/>
              <a:t>. </a:t>
            </a:r>
          </a:p>
          <a:p>
            <a:pPr marL="0" indent="0">
              <a:buNone/>
            </a:pPr>
            <a:endParaRPr lang="fi-FI" dirty="0"/>
          </a:p>
          <a:p>
            <a:pPr lvl="1"/>
            <a:r>
              <a:rPr lang="fi-FI" dirty="0"/>
              <a:t>Versio 10 ja 11 tällä hetkellä rinnakkain käytössä.</a:t>
            </a:r>
          </a:p>
          <a:p>
            <a:pPr lvl="1"/>
            <a:r>
              <a:rPr lang="fi-FI" dirty="0"/>
              <a:t>Windowsiin asennetaan </a:t>
            </a:r>
            <a:r>
              <a:rPr lang="fi-FI" b="1" dirty="0"/>
              <a:t>ohjelmia</a:t>
            </a:r>
            <a:r>
              <a:rPr lang="fi-FI" dirty="0"/>
              <a:t> tai </a:t>
            </a:r>
            <a:r>
              <a:rPr lang="fi-FI" b="1" dirty="0"/>
              <a:t>ohjelmistoja</a:t>
            </a:r>
          </a:p>
          <a:p>
            <a:pPr lvl="1"/>
            <a:r>
              <a:rPr lang="fi-FI" dirty="0"/>
              <a:t>Niitä voi ladata yleensä suoraan ohjelmistovalmistajien nettisivuilta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3431464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iiri">
  <a:themeElements>
    <a:clrScheme name="Piiri">
      <a:dk1>
        <a:sysClr val="windowText" lastClr="000000"/>
      </a:dk1>
      <a:lt1>
        <a:sysClr val="window" lastClr="FFFFFF"/>
      </a:lt1>
      <a:dk2>
        <a:srgbClr val="252C36"/>
      </a:dk2>
      <a:lt2>
        <a:srgbClr val="7C96A3"/>
      </a:lt2>
      <a:accent1>
        <a:srgbClr val="4FD093"/>
      </a:accent1>
      <a:accent2>
        <a:srgbClr val="54BCDF"/>
      </a:accent2>
      <a:accent3>
        <a:srgbClr val="A262D0"/>
      </a:accent3>
      <a:accent4>
        <a:srgbClr val="D7537B"/>
      </a:accent4>
      <a:accent5>
        <a:srgbClr val="E78045"/>
      </a:accent5>
      <a:accent6>
        <a:srgbClr val="84C350"/>
      </a:accent6>
      <a:hlink>
        <a:srgbClr val="22FFFF"/>
      </a:hlink>
      <a:folHlink>
        <a:srgbClr val="9BF3FD"/>
      </a:folHlink>
    </a:clrScheme>
    <a:fontScheme name="Piiri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iri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4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4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  <a:hueMod val="106000"/>
                <a:satMod val="140000"/>
                <a:lumMod val="42000"/>
              </a:schemeClr>
              <a:schemeClr val="phClr">
                <a:tint val="98000"/>
                <a:hueMod val="92000"/>
                <a:satMod val="220000"/>
                <a:lumMod val="9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142578CA-DEC9-49C3-80AF-C113973CC9A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E3C9BE4C97390C4DB9CE6B00B5090941" ma:contentTypeVersion="12" ma:contentTypeDescription="Luo uusi asiakirja." ma:contentTypeScope="" ma:versionID="f85bc6f67d29d03d5230031266d70532">
  <xsd:schema xmlns:xsd="http://www.w3.org/2001/XMLSchema" xmlns:xs="http://www.w3.org/2001/XMLSchema" xmlns:p="http://schemas.microsoft.com/office/2006/metadata/properties" xmlns:ns2="aeae1392-95b0-4bcf-9040-86c3943ed1f5" xmlns:ns3="499645c6-715d-4ebe-8be9-ea828130c03f" targetNamespace="http://schemas.microsoft.com/office/2006/metadata/properties" ma:root="true" ma:fieldsID="aab708cfe36553aad1295bdaf4e24ae2" ns2:_="" ns3:_="">
    <xsd:import namespace="aeae1392-95b0-4bcf-9040-86c3943ed1f5"/>
    <xsd:import namespace="499645c6-715d-4ebe-8be9-ea828130c03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ae1392-95b0-4bcf-9040-86c3943ed1f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Kuvien tunnisteet" ma:readOnly="false" ma:fieldId="{5cf76f15-5ced-4ddc-b409-7134ff3c332f}" ma:taxonomyMulti="true" ma:sspId="85c5036b-b58d-4359-8d00-aaa95b1efad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9645c6-715d-4ebe-8be9-ea828130c03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718ea9fe-a206-4685-8f0d-8d1c74b13406}" ma:internalName="TaxCatchAll" ma:showField="CatchAllData" ma:web="499645c6-715d-4ebe-8be9-ea828130c03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eae1392-95b0-4bcf-9040-86c3943ed1f5">
      <Terms xmlns="http://schemas.microsoft.com/office/infopath/2007/PartnerControls"/>
    </lcf76f155ced4ddcb4097134ff3c332f>
    <TaxCatchAll xmlns="499645c6-715d-4ebe-8be9-ea828130c03f" xsi:nil="true"/>
  </documentManagement>
</p:properties>
</file>

<file path=customXml/itemProps1.xml><?xml version="1.0" encoding="utf-8"?>
<ds:datastoreItem xmlns:ds="http://schemas.openxmlformats.org/officeDocument/2006/customXml" ds:itemID="{FCD2A79D-B914-42F5-9521-097AE479744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ae1392-95b0-4bcf-9040-86c3943ed1f5"/>
    <ds:schemaRef ds:uri="499645c6-715d-4ebe-8be9-ea828130c03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7CD9FE-BFA4-4183-AEFA-8D2F1363CA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6757E3-B25A-486B-96B1-B7163A224865}">
  <ds:schemaRefs>
    <ds:schemaRef ds:uri="http://schemas.microsoft.com/office/2006/metadata/properties"/>
    <ds:schemaRef ds:uri="http://schemas.microsoft.com/office/infopath/2007/PartnerControls"/>
    <ds:schemaRef ds:uri="aeae1392-95b0-4bcf-9040-86c3943ed1f5"/>
    <ds:schemaRef ds:uri="499645c6-715d-4ebe-8be9-ea828130c03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TM04033919[[fn=Piiri]]</Template>
  <TotalTime>427</TotalTime>
  <Words>1638</Words>
  <Application>Microsoft Office PowerPoint</Application>
  <PresentationFormat>Widescreen</PresentationFormat>
  <Paragraphs>326</Paragraphs>
  <Slides>57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Piiri</vt:lpstr>
      <vt:lpstr>Digitaitojen perusosaaja (T1)</vt:lpstr>
      <vt:lpstr>Laitteiden valinta ja käyttö</vt:lpstr>
      <vt:lpstr>Laitteiden valinta ja käyttö</vt:lpstr>
      <vt:lpstr>Tietokoneet</vt:lpstr>
      <vt:lpstr>Järjestelmät</vt:lpstr>
      <vt:lpstr>Perinteinen tietokone</vt:lpstr>
      <vt:lpstr>Perinteinen tietokone</vt:lpstr>
      <vt:lpstr>Perinteinen tietokone</vt:lpstr>
      <vt:lpstr>Windows-koneet</vt:lpstr>
      <vt:lpstr>MAC-koneet</vt:lpstr>
      <vt:lpstr>MAC-koneet</vt:lpstr>
      <vt:lpstr>Muut järjestelmät: Linux</vt:lpstr>
      <vt:lpstr>Muut järjestelmät: Chrome OS</vt:lpstr>
      <vt:lpstr>Älylaitteet</vt:lpstr>
      <vt:lpstr>Älylaitteet</vt:lpstr>
      <vt:lpstr>Älylaitteet</vt:lpstr>
      <vt:lpstr>Älylaitteet</vt:lpstr>
      <vt:lpstr>Älylaitteet</vt:lpstr>
      <vt:lpstr>Älylaitteet</vt:lpstr>
      <vt:lpstr>Älylaitteiden verkot</vt:lpstr>
      <vt:lpstr>Älylaitteet ja pilvi</vt:lpstr>
      <vt:lpstr>Älylaitteet ja pilvi</vt:lpstr>
      <vt:lpstr>Oheislaitteet</vt:lpstr>
      <vt:lpstr>Liitännät ja johdot</vt:lpstr>
      <vt:lpstr>Liitännät ja johdot</vt:lpstr>
      <vt:lpstr>Liitännät ja johdot</vt:lpstr>
      <vt:lpstr>Liitännät ja johdot</vt:lpstr>
      <vt:lpstr>Virtajohto</vt:lpstr>
      <vt:lpstr>Laitteen valinta</vt:lpstr>
      <vt:lpstr>Milloin älylaite ja milloin tietokone?</vt:lpstr>
      <vt:lpstr>Milloin älylaite ja milloin tietokone?</vt:lpstr>
      <vt:lpstr>Milloin älylaite ja milloin tietokone?</vt:lpstr>
      <vt:lpstr>Milloin älylaite ja milloin tietokone?</vt:lpstr>
      <vt:lpstr>Laitteiden käytön perusteet - Windows</vt:lpstr>
      <vt:lpstr>Laitteiden käytön perusteet - Windows</vt:lpstr>
      <vt:lpstr>Laitteiden käytön perusteet - Windows</vt:lpstr>
      <vt:lpstr>Laitteiden käytön perusteet - Windows</vt:lpstr>
      <vt:lpstr>Laitteiden käytön perusteet - Windows</vt:lpstr>
      <vt:lpstr>Laitteiden käytön perusteet - älylaitteet</vt:lpstr>
      <vt:lpstr>Laitteiden käytön perusteet - älylaitteet</vt:lpstr>
      <vt:lpstr>Laitteiden käytön perusteet - älylaitteet</vt:lpstr>
      <vt:lpstr>Laitteiden käytön perusteet - älylaitteet</vt:lpstr>
      <vt:lpstr>Laitteiden käytön perusteet - älylaitteet</vt:lpstr>
      <vt:lpstr>Laitteiden käytön perusteet - älylaitteet</vt:lpstr>
      <vt:lpstr>Tärkeimpiä palveluita</vt:lpstr>
      <vt:lpstr>Verkkosivut</vt:lpstr>
      <vt:lpstr>Verkkosivut</vt:lpstr>
      <vt:lpstr>Sähköposti</vt:lpstr>
      <vt:lpstr>Verkko-opetukseen osallistuminen</vt:lpstr>
      <vt:lpstr>Verkko-opetukseen osallistuminen</vt:lpstr>
      <vt:lpstr>Verkko-opetukseen osallistuminen</vt:lpstr>
      <vt:lpstr>Verkko-opetukseen osallistuminen (sähköpostilinkin kautta)</vt:lpstr>
      <vt:lpstr>Verkko-opetukseen osallistuminen (sähköpostilinkin kautta)</vt:lpstr>
      <vt:lpstr>Verkko-opetukseen osallistuminen (sähköpostilinkin kautta)</vt:lpstr>
      <vt:lpstr>Verkko-opetukseen osallistuminen (sähköpostilinkin kautta)</vt:lpstr>
      <vt:lpstr>Itseopiskeluosuus (1h)</vt:lpstr>
      <vt:lpstr>Kuvitus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Digitaitojen perusosaaja (T1)</dc:title>
  <dc:creator>Admin</dc:creator>
  <cp:lastModifiedBy>Admin</cp:lastModifiedBy>
  <cp:revision>54</cp:revision>
  <dcterms:created xsi:type="dcterms:W3CDTF">2024-01-02T09:03:41Z</dcterms:created>
  <dcterms:modified xsi:type="dcterms:W3CDTF">2024-02-26T09:13:27Z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0x010100E3C9BE4C97390C4DB9CE6B00B5090941</vt:lpwstr>
  </property>
</Properties>
</file>