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355" r:id="rId5"/>
    <p:sldId id="398" r:id="rId6"/>
    <p:sldId id="356" r:id="rId7"/>
    <p:sldId id="358" r:id="rId8"/>
    <p:sldId id="359" r:id="rId9"/>
    <p:sldId id="401" r:id="rId10"/>
    <p:sldId id="360" r:id="rId11"/>
    <p:sldId id="361" r:id="rId12"/>
    <p:sldId id="362" r:id="rId13"/>
    <p:sldId id="363" r:id="rId14"/>
    <p:sldId id="364" r:id="rId15"/>
    <p:sldId id="365" r:id="rId16"/>
    <p:sldId id="400" r:id="rId17"/>
    <p:sldId id="399" r:id="rId18"/>
    <p:sldId id="380" r:id="rId19"/>
    <p:sldId id="381" r:id="rId20"/>
    <p:sldId id="383" r:id="rId21"/>
    <p:sldId id="384" r:id="rId22"/>
    <p:sldId id="264" r:id="rId23"/>
    <p:sldId id="265"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E512E-F107-466E-B316-B9DD45069746}" v="2" dt="2020-10-27T12:38:02.956"/>
    <p1510:client id="{C9A806D7-98B8-488F-B16D-DDE8F46BF1CB}" v="1" dt="2020-10-28T07:10:13.7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C9A806D7-98B8-488F-B16D-DDE8F46BF1CB}"/>
    <pc:docChg chg="custSel modSld">
      <pc:chgData name="Sirkku Säätelä" userId="dca27739-8b94-4cb3-bb4e-a84d30c15452" providerId="ADAL" clId="{C9A806D7-98B8-488F-B16D-DDE8F46BF1CB}" dt="2020-10-28T07:10:22.384" v="60" actId="20577"/>
      <pc:docMkLst>
        <pc:docMk/>
      </pc:docMkLst>
      <pc:sldChg chg="modSp mod">
        <pc:chgData name="Sirkku Säätelä" userId="dca27739-8b94-4cb3-bb4e-a84d30c15452" providerId="ADAL" clId="{C9A806D7-98B8-488F-B16D-DDE8F46BF1CB}" dt="2020-10-28T07:09:15.249" v="49" actId="20577"/>
        <pc:sldMkLst>
          <pc:docMk/>
          <pc:sldMk cId="292297559" sldId="359"/>
        </pc:sldMkLst>
        <pc:spChg chg="mod">
          <ac:chgData name="Sirkku Säätelä" userId="dca27739-8b94-4cb3-bb4e-a84d30c15452" providerId="ADAL" clId="{C9A806D7-98B8-488F-B16D-DDE8F46BF1CB}" dt="2020-10-28T07:09:02.784" v="45" actId="20577"/>
          <ac:spMkLst>
            <pc:docMk/>
            <pc:sldMk cId="292297559" sldId="359"/>
            <ac:spMk id="700" creationId="{00000000-0000-0000-0000-000000000000}"/>
          </ac:spMkLst>
        </pc:spChg>
        <pc:spChg chg="mod">
          <ac:chgData name="Sirkku Säätelä" userId="dca27739-8b94-4cb3-bb4e-a84d30c15452" providerId="ADAL" clId="{C9A806D7-98B8-488F-B16D-DDE8F46BF1CB}" dt="2020-10-28T07:09:15.249" v="49" actId="20577"/>
          <ac:spMkLst>
            <pc:docMk/>
            <pc:sldMk cId="292297559" sldId="359"/>
            <ac:spMk id="701" creationId="{00000000-0000-0000-0000-000000000000}"/>
          </ac:spMkLst>
        </pc:spChg>
      </pc:sldChg>
      <pc:sldChg chg="modSp mod">
        <pc:chgData name="Sirkku Säätelä" userId="dca27739-8b94-4cb3-bb4e-a84d30c15452" providerId="ADAL" clId="{C9A806D7-98B8-488F-B16D-DDE8F46BF1CB}" dt="2020-10-28T07:09:48.844" v="52" actId="20577"/>
        <pc:sldMkLst>
          <pc:docMk/>
          <pc:sldMk cId="295761533" sldId="380"/>
        </pc:sldMkLst>
        <pc:spChg chg="mod">
          <ac:chgData name="Sirkku Säätelä" userId="dca27739-8b94-4cb3-bb4e-a84d30c15452" providerId="ADAL" clId="{C9A806D7-98B8-488F-B16D-DDE8F46BF1CB}" dt="2020-10-28T07:09:48.844" v="52" actId="20577"/>
          <ac:spMkLst>
            <pc:docMk/>
            <pc:sldMk cId="295761533" sldId="380"/>
            <ac:spMk id="688" creationId="{00000000-0000-0000-0000-000000000000}"/>
          </ac:spMkLst>
        </pc:spChg>
      </pc:sldChg>
      <pc:sldChg chg="modSp mod">
        <pc:chgData name="Sirkku Säätelä" userId="dca27739-8b94-4cb3-bb4e-a84d30c15452" providerId="ADAL" clId="{C9A806D7-98B8-488F-B16D-DDE8F46BF1CB}" dt="2020-10-28T07:10:22.384" v="60" actId="20577"/>
        <pc:sldMkLst>
          <pc:docMk/>
          <pc:sldMk cId="863634706" sldId="383"/>
        </pc:sldMkLst>
        <pc:spChg chg="mod">
          <ac:chgData name="Sirkku Säätelä" userId="dca27739-8b94-4cb3-bb4e-a84d30c15452" providerId="ADAL" clId="{C9A806D7-98B8-488F-B16D-DDE8F46BF1CB}" dt="2020-10-28T07:10:22.384" v="60" actId="20577"/>
          <ac:spMkLst>
            <pc:docMk/>
            <pc:sldMk cId="863634706" sldId="383"/>
            <ac:spMk id="700" creationId="{00000000-0000-0000-0000-000000000000}"/>
          </ac:spMkLst>
        </pc:spChg>
      </pc:sldChg>
      <pc:sldChg chg="modSp mod">
        <pc:chgData name="Sirkku Säätelä" userId="dca27739-8b94-4cb3-bb4e-a84d30c15452" providerId="ADAL" clId="{C9A806D7-98B8-488F-B16D-DDE8F46BF1CB}" dt="2020-10-28T07:08:35.121" v="27" actId="20577"/>
        <pc:sldMkLst>
          <pc:docMk/>
          <pc:sldMk cId="1073844381" sldId="401"/>
        </pc:sldMkLst>
        <pc:spChg chg="mod">
          <ac:chgData name="Sirkku Säätelä" userId="dca27739-8b94-4cb3-bb4e-a84d30c15452" providerId="ADAL" clId="{C9A806D7-98B8-488F-B16D-DDE8F46BF1CB}" dt="2020-10-28T07:08:35.121" v="27" actId="20577"/>
          <ac:spMkLst>
            <pc:docMk/>
            <pc:sldMk cId="1073844381" sldId="401"/>
            <ac:spMk id="7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1</a:t>
            </a:fld>
            <a:endParaRPr lang="fi-FI"/>
          </a:p>
        </p:txBody>
      </p:sp>
    </p:spTree>
    <p:extLst>
      <p:ext uri="{BB962C8B-B14F-4D97-AF65-F5344CB8AC3E}">
        <p14:creationId xmlns:p14="http://schemas.microsoft.com/office/powerpoint/2010/main" val="3171937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0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i-FI" sz="1200" dirty="0"/>
              <a:t>Perinteisessä</a:t>
            </a:r>
            <a:r>
              <a:rPr lang="fi-FI" sz="1200" baseline="0" dirty="0"/>
              <a:t> kehittämisessä asiakaslähtöisyys on heikkoa, vaikka kehittämisen tavoitteena olisikin ratkaisujen kehittäminen asiakkaiden tarpeisiin.  Palvelumuotoilussa kehittämisote asettaa asiakkaan/palvelunkäyttäjän  kehittämisen lähtökohdaksi eli aktiiviseksi osallistujaksi kehittämisprosessiin. Palvelumuotoilun ja perinteisen kehittämisen suurin ero on </a:t>
            </a:r>
            <a:r>
              <a:rPr lang="fi-FI" sz="1200" baseline="0" dirty="0" err="1"/>
              <a:t>pamun</a:t>
            </a:r>
            <a:r>
              <a:rPr lang="fi-FI" sz="1200" baseline="0" dirty="0"/>
              <a:t> vahva asiakaslähtöisyys.</a:t>
            </a:r>
            <a:endParaRPr lang="fi-FI" sz="1200" dirty="0"/>
          </a:p>
          <a:p>
            <a:endParaRPr lang="fi-FI" sz="1200" dirty="0"/>
          </a:p>
          <a:p>
            <a:r>
              <a:rPr lang="fi-FI" sz="1200" dirty="0"/>
              <a:t>Olettaminen:</a:t>
            </a:r>
            <a:r>
              <a:rPr lang="fi-FI" sz="1200" baseline="0" dirty="0"/>
              <a:t> p</a:t>
            </a:r>
            <a:r>
              <a:rPr lang="fi-FI" sz="1200" dirty="0"/>
              <a:t>erinteisen kehittämisen</a:t>
            </a:r>
            <a:r>
              <a:rPr lang="fi-FI" sz="1200" baseline="0" dirty="0"/>
              <a:t> l</a:t>
            </a:r>
            <a:r>
              <a:rPr lang="fi-FI" sz="1200" dirty="0"/>
              <a:t>ähtökohta</a:t>
            </a:r>
            <a:br>
              <a:rPr lang="fi-FI" sz="1200" dirty="0"/>
            </a:br>
            <a:r>
              <a:rPr lang="fi-FI" sz="1200" dirty="0"/>
              <a:t>*kehittäminen perustuu</a:t>
            </a:r>
            <a:r>
              <a:rPr lang="fi-FI" sz="1200" baseline="0" dirty="0"/>
              <a:t> olettamuksiin asiakkaiden ja käyttäjien tarpeista tai ongelmista</a:t>
            </a:r>
            <a:br>
              <a:rPr lang="fi-FI" sz="1200" baseline="0" dirty="0"/>
            </a:br>
            <a:r>
              <a:rPr lang="fi-FI" sz="1200" baseline="0" dirty="0"/>
              <a:t>*olettamukset perustuvat arvauksiin tai määrällisillä menetelmillä kerättyyn tietoon</a:t>
            </a:r>
            <a:br>
              <a:rPr lang="fi-FI" sz="1200" baseline="0" dirty="0"/>
            </a:br>
            <a:r>
              <a:rPr lang="fi-FI" sz="1200" baseline="0" dirty="0"/>
              <a:t>*menetelminä hyödynnetään esim. markkinatutkimuksia, asiakaspalautteita tai lomakekyselyjä</a:t>
            </a:r>
            <a:br>
              <a:rPr lang="fi-FI" sz="1200" baseline="0" dirty="0"/>
            </a:br>
            <a:r>
              <a:rPr lang="fi-FI" sz="1200" baseline="0" dirty="0"/>
              <a:t>*olettamukset sopivasta ratkaisusta ovat kehittämisen lähtökohtana</a:t>
            </a:r>
            <a:br>
              <a:rPr lang="fi-FI" sz="1200" baseline="0" dirty="0"/>
            </a:br>
            <a:r>
              <a:rPr lang="fi-FI" sz="1200" baseline="0" dirty="0"/>
              <a:t>*olettamisella päädytään todennäköisimmin ratkomaan väärää ongelmaa</a:t>
            </a:r>
          </a:p>
          <a:p>
            <a:br>
              <a:rPr lang="fi-FI" sz="1200" baseline="0" dirty="0"/>
            </a:br>
            <a:r>
              <a:rPr lang="fi-FI" sz="1200" baseline="0" dirty="0"/>
              <a:t>Ratkaiseminen: kehittäminen on lineaarinen prosessi</a:t>
            </a:r>
            <a:br>
              <a:rPr lang="fi-FI" sz="1200" baseline="0" dirty="0"/>
            </a:br>
            <a:r>
              <a:rPr lang="fi-FI" sz="1200" baseline="0" dirty="0"/>
              <a:t>*ongelman ratkaisu etenee ennalta määritetyssä järjestyksessä suoraviivaisesti kohti ratkaisua</a:t>
            </a:r>
            <a:br>
              <a:rPr lang="fi-FI" sz="1200" baseline="0" dirty="0"/>
            </a:br>
            <a:r>
              <a:rPr lang="fi-FI" sz="1200" baseline="0" dirty="0"/>
              <a:t>*prosessi perustuu pitkälti analyyttiseen päättelyyn, jossa olemassa olevista vaihtoehdoista rajataan asiantuntijan mielestä oikea ratkaisu ongelmaan</a:t>
            </a:r>
            <a:br>
              <a:rPr lang="fi-FI" sz="1200" baseline="0" dirty="0"/>
            </a:br>
            <a:r>
              <a:rPr lang="fi-FI" sz="1200" baseline="0" dirty="0"/>
              <a:t>*ratkaisu kehitetään suunnittelupöydällä ja usein myös yrityksen yksittäisessä funktiossa.</a:t>
            </a:r>
          </a:p>
          <a:p>
            <a:endParaRPr lang="fi-FI" sz="1200" baseline="0" dirty="0"/>
          </a:p>
          <a:p>
            <a:r>
              <a:rPr lang="fi-FI" sz="1200" baseline="0" dirty="0"/>
              <a:t>Tarjoaminen:</a:t>
            </a:r>
            <a:br>
              <a:rPr lang="fi-FI" sz="1200" baseline="0" dirty="0"/>
            </a:br>
            <a:r>
              <a:rPr lang="fi-FI" sz="1200" baseline="0" dirty="0"/>
              <a:t>Ratkaisu tarjotaan käyttäjille valmiiksi kehitettynä pakettina, joka ei välttämättä ratkaise heidän tarpeitaan tai todellisia ongelmia ja on siksi myös yritykselle kannattamaton.</a:t>
            </a:r>
          </a:p>
          <a:p>
            <a:endParaRPr lang="fi-FI" sz="1200" baseline="0" dirty="0"/>
          </a:p>
          <a:p>
            <a:r>
              <a:rPr lang="fi-FI" sz="1200" baseline="0" dirty="0"/>
              <a:t>PALVELUMUOTOILU</a:t>
            </a:r>
            <a:br>
              <a:rPr lang="fi-FI" sz="1200" baseline="0" dirty="0"/>
            </a:br>
            <a:r>
              <a:rPr lang="fi-FI" sz="1200" baseline="0" dirty="0"/>
              <a:t>Ymmärtäminen:</a:t>
            </a:r>
            <a:br>
              <a:rPr lang="fi-FI" sz="1200" baseline="0" dirty="0"/>
            </a:br>
            <a:r>
              <a:rPr lang="fi-FI" sz="1200" baseline="0" dirty="0"/>
              <a:t>*kehittäminen perustuu käyttäjien tarpeiden ja ongelman syvälliseen ja empaattiseen ymmärtämiseen</a:t>
            </a:r>
            <a:br>
              <a:rPr lang="fi-FI" sz="1200" baseline="0" dirty="0"/>
            </a:br>
            <a:r>
              <a:rPr lang="fi-FI" sz="1200" baseline="0" dirty="0"/>
              <a:t>*ymmärtäminen perustuu laadullisten menetelmien monipuoliseen hyödyntämiseen, joiden avulla on mahdollista päästä kiinni käyttäjien todellisiin tarpeisiin ja ongelmiin sekä tunnistaa piileviä tarpeita.</a:t>
            </a:r>
            <a:br>
              <a:rPr lang="fi-FI" sz="1200" baseline="0" dirty="0"/>
            </a:br>
            <a:r>
              <a:rPr lang="fi-FI" sz="1200" baseline="0" dirty="0"/>
              <a:t>*menetelminä hyödynnetään esim. haastattelua, havainnointia tai luotaimia</a:t>
            </a:r>
            <a:br>
              <a:rPr lang="fi-FI" sz="1200" baseline="0" dirty="0"/>
            </a:br>
            <a:r>
              <a:rPr lang="fi-FI" sz="1200" baseline="0" dirty="0"/>
              <a:t>*käyttäjien todelliset ongelmat ovat ratkaisun kehittämisen lähtökohtana</a:t>
            </a:r>
            <a:br>
              <a:rPr lang="fi-FI" sz="1200" baseline="0" dirty="0"/>
            </a:br>
            <a:r>
              <a:rPr lang="fi-FI" sz="1200" baseline="0" dirty="0"/>
              <a:t>*ymmärtämisellä varmistetaan, että kehittämisellä lähdetään ratkaisemaan oikeita ongelmia.</a:t>
            </a:r>
            <a:br>
              <a:rPr lang="fi-FI" sz="1200" baseline="0" dirty="0"/>
            </a:br>
            <a:br>
              <a:rPr lang="fi-FI" sz="1200" baseline="0" dirty="0"/>
            </a:br>
            <a:r>
              <a:rPr lang="fi-FI" sz="1200" baseline="0" dirty="0"/>
              <a:t>Osallistaminen:</a:t>
            </a:r>
            <a:br>
              <a:rPr lang="fi-FI" sz="1200" baseline="0" dirty="0"/>
            </a:br>
            <a:r>
              <a:rPr lang="fi-FI" sz="1200" baseline="0" dirty="0"/>
              <a:t>*ratkaisun eteneminen etenee iteratiivisessa prosessissa, jossa käyttäjiä ja muita sidosryhmiä </a:t>
            </a:r>
            <a:r>
              <a:rPr lang="fi-FI" sz="1200" baseline="0" dirty="0" err="1"/>
              <a:t>osallistetaan</a:t>
            </a:r>
            <a:r>
              <a:rPr lang="fi-FI" sz="1200" baseline="0" dirty="0"/>
              <a:t> ratkaisun yhteiskehittämiseen</a:t>
            </a:r>
            <a:br>
              <a:rPr lang="fi-FI" sz="1200" baseline="0" dirty="0"/>
            </a:br>
            <a:r>
              <a:rPr lang="fi-FI" sz="1200" baseline="0" dirty="0"/>
              <a:t>*iteratiivisessa prosessissa on olennaista ratkaisuideoiden testaaminen ja arviointi erilaisten prototyyppien avulla, jolla varmistetaan ratkaisun tarpeellisuus ja toimivuus ja ohjataan kehitystä oikeaan suuntaan.</a:t>
            </a:r>
            <a:br>
              <a:rPr lang="fi-FI" sz="1200" baseline="0" dirty="0"/>
            </a:br>
            <a:r>
              <a:rPr lang="fi-FI" sz="1200" baseline="0" dirty="0"/>
              <a:t>*kehittämisprosessi on oppimisprosessi, joka mahdollistaa suunnan muuttumisen prosessin edetessä</a:t>
            </a:r>
            <a:br>
              <a:rPr lang="fi-FI" sz="1200" baseline="0" dirty="0"/>
            </a:br>
            <a:endParaRPr lang="fi-FI" sz="1200" baseline="0" dirty="0"/>
          </a:p>
          <a:p>
            <a:r>
              <a:rPr lang="fi-FI" sz="1200" baseline="0" dirty="0"/>
              <a:t>Yhteensovittaminen:</a:t>
            </a:r>
            <a:br>
              <a:rPr lang="fi-FI" sz="1200" baseline="0" dirty="0"/>
            </a:br>
            <a:r>
              <a:rPr lang="fi-FI" sz="1200" baseline="0" dirty="0"/>
              <a:t>*ratkaisun kehittämisessä huomioidaan sekä käyttäjien tarpeet, tekninen toteutettavuus että yrityksen liiketoiminnalliset tavoitteet</a:t>
            </a:r>
            <a:endParaRPr lang="fi-FI" sz="1200" dirty="0"/>
          </a:p>
          <a:p>
            <a:endParaRPr lang="fi-FI" dirty="0"/>
          </a:p>
        </p:txBody>
      </p:sp>
      <p:sp>
        <p:nvSpPr>
          <p:cNvPr id="4" name="Slide Number Placeholder 3"/>
          <p:cNvSpPr>
            <a:spLocks noGrp="1"/>
          </p:cNvSpPr>
          <p:nvPr>
            <p:ph type="sldNum" sz="quarter" idx="10"/>
          </p:nvPr>
        </p:nvSpPr>
        <p:spPr/>
        <p:txBody>
          <a:bodyPr/>
          <a:lstStyle/>
          <a:p>
            <a:fld id="{A89AD029-7777-451A-9B2B-EE562ECFB6CC}" type="slidenum">
              <a:rPr lang="fi-FI" smtClean="0"/>
              <a:t>11</a:t>
            </a:fld>
            <a:endParaRPr lang="fi-FI"/>
          </a:p>
        </p:txBody>
      </p:sp>
    </p:spTree>
    <p:extLst>
      <p:ext uri="{BB962C8B-B14F-4D97-AF65-F5344CB8AC3E}">
        <p14:creationId xmlns:p14="http://schemas.microsoft.com/office/powerpoint/2010/main" val="3746257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12</a:t>
            </a:fld>
            <a:endParaRPr lang="fi-FI"/>
          </a:p>
        </p:txBody>
      </p:sp>
    </p:spTree>
    <p:extLst>
      <p:ext uri="{BB962C8B-B14F-4D97-AF65-F5344CB8AC3E}">
        <p14:creationId xmlns:p14="http://schemas.microsoft.com/office/powerpoint/2010/main" val="1429148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13</a:t>
            </a:fld>
            <a:endParaRPr lang="fi-FI"/>
          </a:p>
        </p:txBody>
      </p:sp>
    </p:spTree>
    <p:extLst>
      <p:ext uri="{BB962C8B-B14F-4D97-AF65-F5344CB8AC3E}">
        <p14:creationId xmlns:p14="http://schemas.microsoft.com/office/powerpoint/2010/main" val="369231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90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0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256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89AD029-7777-451A-9B2B-EE562ECFB6CC}" type="slidenum">
              <a:rPr lang="fi-FI" smtClean="0"/>
              <a:t>17</a:t>
            </a:fld>
            <a:endParaRPr lang="fi-FI"/>
          </a:p>
        </p:txBody>
      </p:sp>
    </p:spTree>
    <p:extLst>
      <p:ext uri="{BB962C8B-B14F-4D97-AF65-F5344CB8AC3E}">
        <p14:creationId xmlns:p14="http://schemas.microsoft.com/office/powerpoint/2010/main" val="360732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2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16684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75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57065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Hankitaan ymmärrystä kehittämishaasteeseen /toimeksiantoon liittyen:</a:t>
            </a:r>
            <a:br>
              <a:rPr lang="fi-FI" baseline="0" dirty="0"/>
            </a:br>
            <a:r>
              <a:rPr lang="fi-FI" baseline="0" dirty="0"/>
              <a:t>- tutkitaan organisaation/yrityksen toimintaympäristöä </a:t>
            </a:r>
            <a:br>
              <a:rPr lang="fi-FI" baseline="0" dirty="0"/>
            </a:br>
            <a:r>
              <a:rPr lang="fi-FI" baseline="0" dirty="0"/>
              <a:t>- hankitaan asiakasymmärrystä palvelunkäyttäjän ”arkea”, motiiveja, tavoitteita, toiveita, huolia jne. </a:t>
            </a:r>
            <a:br>
              <a:rPr lang="fi-FI" baseline="0" dirty="0"/>
            </a:br>
            <a:r>
              <a:rPr lang="fi-FI" baseline="0" dirty="0"/>
              <a:t>- kirkastetaan mikä on oikea ratkaistava ongelma</a:t>
            </a:r>
            <a:br>
              <a:rPr lang="fi-FI" baseline="0" dirty="0"/>
            </a:br>
            <a:br>
              <a:rPr lang="fi-FI" baseline="0" dirty="0"/>
            </a:br>
            <a:endParaRPr lang="fi-FI" dirty="0"/>
          </a:p>
          <a:p>
            <a:endParaRPr lang="fi-FI" dirty="0"/>
          </a:p>
        </p:txBody>
      </p:sp>
      <p:sp>
        <p:nvSpPr>
          <p:cNvPr id="4" name="Slide Number Placeholder 3"/>
          <p:cNvSpPr>
            <a:spLocks noGrp="1"/>
          </p:cNvSpPr>
          <p:nvPr>
            <p:ph type="sldNum" sz="quarter" idx="10"/>
          </p:nvPr>
        </p:nvSpPr>
        <p:spPr/>
        <p:txBody>
          <a:bodyPr/>
          <a:lstStyle/>
          <a:p>
            <a:fld id="{A89AD029-7777-451A-9B2B-EE562ECFB6CC}" type="slidenum">
              <a:rPr lang="fi-FI" smtClean="0"/>
              <a:t>3</a:t>
            </a:fld>
            <a:endParaRPr lang="fi-FI"/>
          </a:p>
        </p:txBody>
      </p:sp>
    </p:spTree>
    <p:extLst>
      <p:ext uri="{BB962C8B-B14F-4D97-AF65-F5344CB8AC3E}">
        <p14:creationId xmlns:p14="http://schemas.microsoft.com/office/powerpoint/2010/main" val="377058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Hankitaan ymmärrystä kehittämishaasteeseen /toimeksiantoon liittyen:</a:t>
            </a:r>
            <a:br>
              <a:rPr lang="fi-FI" baseline="0" dirty="0"/>
            </a:br>
            <a:r>
              <a:rPr lang="fi-FI" baseline="0" dirty="0"/>
              <a:t>- tutkitaan organisaation/yrityksen toimintaympäristöä </a:t>
            </a:r>
            <a:br>
              <a:rPr lang="fi-FI" baseline="0" dirty="0"/>
            </a:br>
            <a:r>
              <a:rPr lang="fi-FI" baseline="0" dirty="0"/>
              <a:t>- hankitaan asiakasymmärrystä palvelunkäyttäjän ”arkea”, motiiveja, tavoitteita, toiveita, huolia jne. </a:t>
            </a:r>
            <a:br>
              <a:rPr lang="fi-FI" baseline="0" dirty="0"/>
            </a:br>
            <a:r>
              <a:rPr lang="fi-FI" baseline="0" dirty="0"/>
              <a:t>- kirkastetaan mikä on oikea ratkaistava ongelma</a:t>
            </a:r>
            <a:br>
              <a:rPr lang="fi-FI" baseline="0" dirty="0"/>
            </a:br>
            <a:br>
              <a:rPr lang="fi-FI" baseline="0" dirty="0"/>
            </a:br>
            <a:endParaRPr lang="fi-FI" dirty="0"/>
          </a:p>
          <a:p>
            <a:endParaRPr lang="fi-FI" dirty="0"/>
          </a:p>
        </p:txBody>
      </p:sp>
      <p:sp>
        <p:nvSpPr>
          <p:cNvPr id="4" name="Slide Number Placeholder 3"/>
          <p:cNvSpPr>
            <a:spLocks noGrp="1"/>
          </p:cNvSpPr>
          <p:nvPr>
            <p:ph type="sldNum" sz="quarter" idx="10"/>
          </p:nvPr>
        </p:nvSpPr>
        <p:spPr/>
        <p:txBody>
          <a:bodyPr/>
          <a:lstStyle/>
          <a:p>
            <a:fld id="{A89AD029-7777-451A-9B2B-EE562ECFB6CC}" type="slidenum">
              <a:rPr lang="fi-FI" smtClean="0"/>
              <a:t>4</a:t>
            </a:fld>
            <a:endParaRPr lang="fi-FI"/>
          </a:p>
        </p:txBody>
      </p:sp>
    </p:spTree>
    <p:extLst>
      <p:ext uri="{BB962C8B-B14F-4D97-AF65-F5344CB8AC3E}">
        <p14:creationId xmlns:p14="http://schemas.microsoft.com/office/powerpoint/2010/main" val="256884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A89AD029-7777-451A-9B2B-EE562ECFB6CC}" type="slidenum">
              <a:rPr lang="fi-FI" smtClean="0"/>
              <a:t>5</a:t>
            </a:fld>
            <a:endParaRPr lang="fi-FI"/>
          </a:p>
        </p:txBody>
      </p:sp>
    </p:spTree>
    <p:extLst>
      <p:ext uri="{BB962C8B-B14F-4D97-AF65-F5344CB8AC3E}">
        <p14:creationId xmlns:p14="http://schemas.microsoft.com/office/powerpoint/2010/main" val="182819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A89AD029-7777-451A-9B2B-EE562ECFB6CC}" type="slidenum">
              <a:rPr lang="fi-FI" smtClean="0"/>
              <a:t>6</a:t>
            </a:fld>
            <a:endParaRPr lang="fi-FI"/>
          </a:p>
        </p:txBody>
      </p:sp>
    </p:spTree>
    <p:extLst>
      <p:ext uri="{BB962C8B-B14F-4D97-AF65-F5344CB8AC3E}">
        <p14:creationId xmlns:p14="http://schemas.microsoft.com/office/powerpoint/2010/main" val="20716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Hankitaan ymmärrystä kehittämishaasteeseen /toimeksiantoon liittyen:</a:t>
            </a:r>
            <a:br>
              <a:rPr lang="fi-FI" baseline="0" dirty="0"/>
            </a:br>
            <a:r>
              <a:rPr lang="fi-FI" baseline="0" dirty="0"/>
              <a:t>- tutkitaan organisaation/yrityksen toimintaympäristöä </a:t>
            </a:r>
            <a:br>
              <a:rPr lang="fi-FI" baseline="0" dirty="0"/>
            </a:br>
            <a:r>
              <a:rPr lang="fi-FI" baseline="0" dirty="0"/>
              <a:t>- hankitaan asiakasymmärrystä palvelunkäyttäjän ”arkea”, motiiveja, tavoitteita, toiveita, huolia jne. </a:t>
            </a:r>
            <a:br>
              <a:rPr lang="fi-FI" baseline="0" dirty="0"/>
            </a:br>
            <a:r>
              <a:rPr lang="fi-FI" baseline="0" dirty="0"/>
              <a:t>- kirkastetaan mikä on oikea ratkaistava ongelma</a:t>
            </a:r>
            <a:br>
              <a:rPr lang="fi-FI" baseline="0" dirty="0"/>
            </a:br>
            <a:br>
              <a:rPr lang="fi-FI" baseline="0" dirty="0"/>
            </a:br>
            <a:endParaRPr lang="fi-FI" dirty="0"/>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40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dirty="0"/>
              <a:t>Hankitaan ymmärrystä kehittämishaasteeseen /toimeksiantoon liittyen:</a:t>
            </a:r>
            <a:br>
              <a:rPr lang="fi-FI" baseline="0" dirty="0"/>
            </a:br>
            <a:r>
              <a:rPr lang="fi-FI" baseline="0" dirty="0"/>
              <a:t>- tutkitaan organisaation/yrityksen toimintaympäristöä </a:t>
            </a:r>
            <a:br>
              <a:rPr lang="fi-FI" baseline="0" dirty="0"/>
            </a:br>
            <a:r>
              <a:rPr lang="fi-FI" baseline="0" dirty="0"/>
              <a:t>- hankitaan asiakasymmärrystä palvelunkäyttäjän ”arkea”, motiiveja, tavoitteita, toiveita, huolia jne. </a:t>
            </a:r>
            <a:br>
              <a:rPr lang="fi-FI" baseline="0" dirty="0"/>
            </a:br>
            <a:r>
              <a:rPr lang="fi-FI" baseline="0" dirty="0"/>
              <a:t>- kirkastetaan mikä on oikea ratkaistava ongelma</a:t>
            </a:r>
            <a:br>
              <a:rPr lang="fi-FI" baseline="0" dirty="0"/>
            </a:br>
            <a:br>
              <a:rPr lang="fi-FI" baseline="0" dirty="0"/>
            </a:br>
            <a:endParaRPr lang="fi-FI" dirty="0"/>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9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9AD029-7777-451A-9B2B-EE562ECFB6CC}"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09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23"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24"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25"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1"/>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2"/>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0"/>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1"/>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9" r:id="rId58"/>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ef.fi/benchmarking"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ekirjasto.kirjastot.fi/ekirjat/strategiakirj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uef.fi/benchmarkin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hyperlink" Target="http://ekirjasto.kirjastot.fi/ekirjat/strategiakirja" TargetMode="External"/><Relationship Id="rId4" Type="http://schemas.openxmlformats.org/officeDocument/2006/relationships/hyperlink" Target="https://passiripatti.f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93720" y="5025209"/>
            <a:ext cx="18288000" cy="194854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40" bIns="91440" anchor="b">
            <a:noAutofit/>
          </a:bodyPr>
          <a:lstStyle>
            <a:lvl1pPr algn="ctr" defTabSz="1828800">
              <a:lnSpc>
                <a:spcPct val="90000"/>
              </a:lnSpc>
              <a:defRPr sz="12000" b="1">
                <a:solidFill>
                  <a:schemeClr val="accent2"/>
                </a:solidFill>
              </a:defRPr>
            </a:lvl1pPr>
          </a:lstStyle>
          <a:p>
            <a:r>
              <a:rPr lang="fi-FI" sz="10800" dirty="0" err="1">
                <a:solidFill>
                  <a:srgbClr val="ED7D31"/>
                </a:solidFill>
                <a:latin typeface="Calibri"/>
                <a:cs typeface="Calibri"/>
              </a:rPr>
              <a:t>Förståelsefasens</a:t>
            </a:r>
            <a:r>
              <a:rPr lang="fi-FI" sz="10800" dirty="0">
                <a:solidFill>
                  <a:srgbClr val="ED7D31"/>
                </a:solidFill>
                <a:latin typeface="Calibri"/>
                <a:cs typeface="Calibri"/>
              </a:rPr>
              <a:t>  </a:t>
            </a:r>
            <a:r>
              <a:rPr lang="fi-FI" sz="10800" dirty="0" err="1">
                <a:solidFill>
                  <a:srgbClr val="ED7D31"/>
                </a:solidFill>
                <a:latin typeface="Calibri"/>
                <a:cs typeface="Calibri"/>
              </a:rPr>
              <a:t>metoder</a:t>
            </a:r>
            <a:r>
              <a:rPr lang="fi-FI" sz="10800" dirty="0">
                <a:solidFill>
                  <a:srgbClr val="ED7D31"/>
                </a:solidFill>
                <a:latin typeface="Calibri"/>
                <a:cs typeface="Calibri"/>
              </a:rPr>
              <a:t> </a:t>
            </a:r>
            <a:endParaRPr sz="10800" dirty="0">
              <a:solidFill>
                <a:srgbClr val="ED7D31"/>
              </a:solidFill>
              <a:latin typeface="Calibri"/>
              <a:cs typeface="Calibri"/>
            </a:endParaRPr>
          </a:p>
        </p:txBody>
      </p:sp>
      <p:sp>
        <p:nvSpPr>
          <p:cNvPr id="685" name="TextBox 1"/>
          <p:cNvSpPr txBox="1"/>
          <p:nvPr/>
        </p:nvSpPr>
        <p:spPr>
          <a:xfrm>
            <a:off x="19232613" y="10792271"/>
            <a:ext cx="2839454" cy="240065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40" bIns="91440">
            <a:spAutoFit/>
          </a:bodyPr>
          <a:lstStyle>
            <a:lvl1pPr>
              <a:defRPr>
                <a:solidFill>
                  <a:schemeClr val="accent3"/>
                </a:solidFill>
              </a:defRPr>
            </a:lvl1pPr>
          </a:lstStyle>
          <a:p>
            <a:pPr hangingPunct="0"/>
            <a:r>
              <a:rPr sz="7200">
                <a:solidFill>
                  <a:srgbClr val="A5A5A5"/>
                </a:solidFill>
                <a:latin typeface="Calibri"/>
                <a:cs typeface="Calibri"/>
              </a:rPr>
              <a:t>CC BY-SA 4.0</a:t>
            </a:r>
          </a:p>
        </p:txBody>
      </p:sp>
    </p:spTree>
    <p:extLst>
      <p:ext uri="{BB962C8B-B14F-4D97-AF65-F5344CB8AC3E}">
        <p14:creationId xmlns:p14="http://schemas.microsoft.com/office/powerpoint/2010/main" val="12592570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8800" kern="1200" dirty="0" err="1">
                <a:solidFill>
                  <a:prstClr val="black"/>
                </a:solidFill>
                <a:latin typeface="Calibri"/>
                <a:ea typeface="+mj-ea"/>
                <a:cs typeface="Calibri"/>
              </a:rPr>
              <a:t>Bakgrundsforskningens</a:t>
            </a:r>
            <a:r>
              <a:rPr lang="fi-FI" sz="8800" kern="1200" dirty="0">
                <a:solidFill>
                  <a:prstClr val="black"/>
                </a:solidFill>
                <a:latin typeface="Calibri"/>
                <a:ea typeface="+mj-ea"/>
                <a:cs typeface="Calibri"/>
              </a:rPr>
              <a:t> </a:t>
            </a:r>
            <a:r>
              <a:rPr lang="fi-FI" sz="8800" kern="1200" dirty="0" err="1">
                <a:solidFill>
                  <a:prstClr val="black"/>
                </a:solidFill>
                <a:latin typeface="Calibri"/>
                <a:ea typeface="+mj-ea"/>
                <a:cs typeface="Calibri"/>
              </a:rPr>
              <a:t>metoder</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0" y="3403288"/>
            <a:ext cx="22823472" cy="104828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57200" indent="-457200" defTabSz="1828800">
              <a:lnSpc>
                <a:spcPct val="90000"/>
              </a:lnSpc>
              <a:spcBef>
                <a:spcPts val="2000"/>
              </a:spcBef>
              <a:buFont typeface="Arial" panose="020B0604020202020204" pitchFamily="34" charset="0"/>
              <a:buChar char="•"/>
            </a:pPr>
            <a:r>
              <a:rPr lang="fi-FI" sz="5600" b="1" dirty="0" err="1">
                <a:solidFill>
                  <a:prstClr val="black"/>
                </a:solidFill>
                <a:latin typeface="Calibri"/>
                <a:ea typeface="+mn-ea"/>
                <a:cs typeface="Calibri"/>
              </a:rPr>
              <a:t>Benchmarking</a:t>
            </a:r>
            <a:br>
              <a:rPr lang="fi-FI" sz="5600" dirty="0">
                <a:solidFill>
                  <a:prstClr val="black"/>
                </a:solidFill>
                <a:latin typeface="Calibri"/>
                <a:ea typeface="+mn-ea"/>
                <a:cs typeface="Calibri"/>
              </a:rPr>
            </a:br>
            <a:r>
              <a:rPr lang="sv-SE" sz="5600" dirty="0">
                <a:solidFill>
                  <a:prstClr val="black"/>
                </a:solidFill>
                <a:latin typeface="Calibri"/>
                <a:ea typeface="+mn-ea"/>
                <a:cs typeface="Calibri"/>
              </a:rPr>
              <a:t>Jämför  eget utvecklingsmål med ett annat mål, ofta best praxis. Används för att lära av andra och utveckla sina egna aktiviteter</a:t>
            </a:r>
            <a:r>
              <a:rPr lang="fi-FI" sz="5600" dirty="0">
                <a:solidFill>
                  <a:prstClr val="black"/>
                </a:solidFill>
                <a:latin typeface="Calibri"/>
                <a:ea typeface="+mn-ea"/>
                <a:cs typeface="Calibri"/>
              </a:rPr>
              <a:t>. </a:t>
            </a:r>
            <a:br>
              <a:rPr lang="fi-FI" sz="5600" dirty="0">
                <a:solidFill>
                  <a:prstClr val="black"/>
                </a:solidFill>
                <a:latin typeface="Calibri"/>
                <a:ea typeface="+mn-ea"/>
                <a:cs typeface="Calibri"/>
              </a:rPr>
            </a:br>
            <a:r>
              <a:rPr lang="fi-FI" sz="3200" dirty="0">
                <a:solidFill>
                  <a:prstClr val="black"/>
                </a:solidFill>
                <a:latin typeface="Calibri"/>
                <a:ea typeface="+mn-ea"/>
                <a:cs typeface="Calibri"/>
              </a:rPr>
              <a:t>Lähteet: Itä-Suomen yliopisto. </a:t>
            </a:r>
            <a:r>
              <a:rPr lang="fi-FI" sz="3200" dirty="0" err="1">
                <a:solidFill>
                  <a:prstClr val="black"/>
                </a:solidFill>
                <a:latin typeface="Calibri"/>
                <a:ea typeface="+mn-ea"/>
                <a:cs typeface="Calibri"/>
              </a:rPr>
              <a:t>Benchmarking</a:t>
            </a:r>
            <a:r>
              <a:rPr lang="fi-FI" sz="3200" dirty="0">
                <a:solidFill>
                  <a:prstClr val="black"/>
                </a:solidFill>
                <a:latin typeface="Calibri"/>
                <a:ea typeface="+mn-ea"/>
                <a:cs typeface="Calibri"/>
              </a:rPr>
              <a:t>. Viitattu 1.2.2020 </a:t>
            </a:r>
            <a:r>
              <a:rPr lang="fi-FI" sz="3200" dirty="0">
                <a:solidFill>
                  <a:prstClr val="black"/>
                </a:solidFill>
                <a:latin typeface="Calibri"/>
                <a:ea typeface="+mn-ea"/>
                <a:cs typeface="Calibri"/>
                <a:hlinkClick r:id="rId3"/>
              </a:rPr>
              <a:t>https://www.uef.fi/benchmarking</a:t>
            </a:r>
            <a:r>
              <a:rPr lang="fi-FI" sz="3200" dirty="0">
                <a:solidFill>
                  <a:prstClr val="black"/>
                </a:solidFill>
                <a:latin typeface="Calibri"/>
                <a:ea typeface="+mn-ea"/>
                <a:cs typeface="Calibri"/>
              </a:rPr>
              <a:t>; </a:t>
            </a:r>
            <a:r>
              <a:rPr lang="fi-FI" sz="3200" spc="-10" dirty="0" err="1">
                <a:solidFill>
                  <a:prstClr val="black"/>
                </a:solidFill>
                <a:latin typeface="Calibri"/>
                <a:ea typeface="+mn-ea"/>
                <a:cs typeface="Calibri"/>
              </a:rPr>
              <a:t>Tuulaniemi</a:t>
            </a:r>
            <a:r>
              <a:rPr lang="fi-FI" sz="3200" spc="-10" dirty="0">
                <a:solidFill>
                  <a:prstClr val="black"/>
                </a:solidFill>
                <a:latin typeface="Calibri"/>
                <a:ea typeface="+mn-ea"/>
                <a:cs typeface="Calibri"/>
              </a:rPr>
              <a:t> 2011, 138-139; Ojasalo 2014, 43-44</a:t>
            </a:r>
            <a:endParaRPr lang="fi-FI" sz="3200" dirty="0">
              <a:solidFill>
                <a:prstClr val="black"/>
              </a:solidFill>
              <a:latin typeface="Calibri"/>
              <a:ea typeface="+mn-lt"/>
              <a:cs typeface="Calibri"/>
            </a:endParaRPr>
          </a:p>
          <a:p>
            <a:pPr marL="457200" indent="-457200" defTabSz="1828800">
              <a:lnSpc>
                <a:spcPct val="90000"/>
              </a:lnSpc>
              <a:spcBef>
                <a:spcPts val="2000"/>
              </a:spcBef>
              <a:buFont typeface="Arial" panose="020B0604020202020204" pitchFamily="34" charset="0"/>
              <a:buChar char="•"/>
            </a:pPr>
            <a:r>
              <a:rPr lang="fi-FI" sz="5600" b="1" dirty="0">
                <a:solidFill>
                  <a:prstClr val="black"/>
                </a:solidFill>
                <a:latin typeface="Calibri"/>
                <a:ea typeface="+mn-ea"/>
                <a:cs typeface="Calibri"/>
              </a:rPr>
              <a:t>PESTEL-</a:t>
            </a:r>
            <a:r>
              <a:rPr lang="fi-FI" sz="5600" b="1" dirty="0" err="1">
                <a:solidFill>
                  <a:prstClr val="black"/>
                </a:solidFill>
                <a:latin typeface="Calibri"/>
                <a:ea typeface="+mn-ea"/>
                <a:cs typeface="Calibri"/>
              </a:rPr>
              <a:t>analys</a:t>
            </a:r>
            <a:br>
              <a:rPr lang="fi-FI" sz="5600" dirty="0">
                <a:solidFill>
                  <a:prstClr val="black"/>
                </a:solidFill>
                <a:latin typeface="Calibri"/>
                <a:ea typeface="+mn-ea"/>
                <a:cs typeface="Calibri"/>
              </a:rPr>
            </a:br>
            <a:r>
              <a:rPr lang="sv-SE" sz="5600" dirty="0">
                <a:solidFill>
                  <a:prstClr val="black"/>
                </a:solidFill>
                <a:latin typeface="Calibri"/>
                <a:ea typeface="+mn-ea"/>
                <a:cs typeface="Calibri"/>
              </a:rPr>
              <a:t>Analys av verksamhetsmiljön (politiska, ekonomiska, sociala, tekniska, ekologiska, juridiska faktorer)</a:t>
            </a:r>
            <a:r>
              <a:rPr lang="fi-FI" sz="3200" dirty="0">
                <a:solidFill>
                  <a:prstClr val="black"/>
                </a:solidFill>
                <a:latin typeface="Calibri"/>
                <a:ea typeface="+mn-ea"/>
                <a:cs typeface="Calibri"/>
              </a:rPr>
              <a:t>Lähde: Vuorinen 2013. Viitattu 1.2.2020 </a:t>
            </a:r>
            <a:r>
              <a:rPr lang="fi-FI" sz="3200" dirty="0">
                <a:solidFill>
                  <a:prstClr val="black"/>
                </a:solidFill>
                <a:latin typeface="Calibri"/>
                <a:ea typeface="+mn-ea"/>
                <a:cs typeface="Calibri"/>
                <a:hlinkClick r:id="rId4"/>
              </a:rPr>
              <a:t>http://ekirjasto.kirjastot.fi/ekirjat/strategiakirja</a:t>
            </a:r>
            <a:endParaRPr lang="fi-FI" sz="3200" dirty="0">
              <a:solidFill>
                <a:prstClr val="black"/>
              </a:solidFill>
              <a:latin typeface="Calibri"/>
              <a:ea typeface="+mn-ea"/>
              <a:cs typeface="Calibri"/>
            </a:endParaRPr>
          </a:p>
          <a:p>
            <a:pPr marL="457200" indent="-457200" defTabSz="1828800">
              <a:lnSpc>
                <a:spcPct val="90000"/>
              </a:lnSpc>
              <a:spcBef>
                <a:spcPts val="2000"/>
              </a:spcBef>
              <a:buFont typeface="Arial" panose="020B0604020202020204" pitchFamily="34" charset="0"/>
              <a:buChar char="•"/>
            </a:pPr>
            <a:r>
              <a:rPr lang="fi-FI" sz="5600" b="1" dirty="0" err="1">
                <a:solidFill>
                  <a:prstClr val="black"/>
                </a:solidFill>
                <a:latin typeface="Calibri"/>
                <a:ea typeface="+mn-ea"/>
                <a:cs typeface="Calibri"/>
              </a:rPr>
              <a:t>Följande</a:t>
            </a:r>
            <a:r>
              <a:rPr lang="fi-FI" sz="5600" b="1" dirty="0">
                <a:solidFill>
                  <a:prstClr val="black"/>
                </a:solidFill>
                <a:latin typeface="Calibri"/>
                <a:ea typeface="+mn-ea"/>
                <a:cs typeface="Calibri"/>
              </a:rPr>
              <a:t> av </a:t>
            </a:r>
            <a:r>
              <a:rPr lang="fi-FI" sz="5600" b="1" dirty="0" err="1">
                <a:solidFill>
                  <a:prstClr val="black"/>
                </a:solidFill>
                <a:latin typeface="Calibri"/>
                <a:ea typeface="+mn-ea"/>
                <a:cs typeface="Calibri"/>
              </a:rPr>
              <a:t>utvecklingstrender</a:t>
            </a:r>
            <a:br>
              <a:rPr lang="fi-FI" sz="5600" b="1" dirty="0">
                <a:solidFill>
                  <a:prstClr val="black"/>
                </a:solidFill>
                <a:latin typeface="Calibri"/>
                <a:ea typeface="+mn-ea"/>
                <a:cs typeface="Calibri"/>
              </a:rPr>
            </a:br>
            <a:r>
              <a:rPr lang="fi-FI" sz="5600" dirty="0" err="1">
                <a:solidFill>
                  <a:prstClr val="black"/>
                </a:solidFill>
                <a:latin typeface="Calibri"/>
                <a:ea typeface="+mn-ea"/>
                <a:cs typeface="Calibri"/>
              </a:rPr>
              <a:t>Att</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förutspå</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framtiden</a:t>
            </a:r>
            <a:r>
              <a:rPr lang="fi-FI" sz="5600" dirty="0">
                <a:solidFill>
                  <a:prstClr val="black"/>
                </a:solidFill>
                <a:latin typeface="Calibri"/>
                <a:ea typeface="+mn-ea"/>
                <a:cs typeface="Calibri"/>
              </a:rPr>
              <a:t> i </a:t>
            </a:r>
            <a:r>
              <a:rPr lang="fi-FI" sz="5600" dirty="0" err="1">
                <a:solidFill>
                  <a:prstClr val="black"/>
                </a:solidFill>
                <a:latin typeface="Calibri"/>
                <a:ea typeface="+mn-ea"/>
                <a:cs typeface="Calibri"/>
              </a:rPr>
              <a:t>utvecklingsarbetet</a:t>
            </a:r>
            <a:r>
              <a:rPr lang="fi-FI" sz="5600" dirty="0">
                <a:solidFill>
                  <a:prstClr val="black"/>
                </a:solidFill>
                <a:latin typeface="Calibri"/>
                <a:ea typeface="+mn-ea"/>
                <a:cs typeface="Calibri"/>
              </a:rPr>
              <a:t>. </a:t>
            </a:r>
            <a:br>
              <a:rPr lang="fi-FI" sz="5600" dirty="0">
                <a:solidFill>
                  <a:prstClr val="black"/>
                </a:solidFill>
                <a:latin typeface="Calibri"/>
                <a:ea typeface="+mn-ea"/>
                <a:cs typeface="Calibri"/>
              </a:rPr>
            </a:br>
            <a:r>
              <a:rPr lang="fi-FI" sz="3200" dirty="0">
                <a:solidFill>
                  <a:prstClr val="black"/>
                </a:solidFill>
                <a:latin typeface="Calibri"/>
                <a:ea typeface="+mn-ea"/>
                <a:cs typeface="Calibri"/>
              </a:rPr>
              <a:t>Lähde: Ojasalo 2014, 45, 86</a:t>
            </a:r>
            <a:br>
              <a:rPr lang="fi-FI" sz="5600" dirty="0">
                <a:solidFill>
                  <a:prstClr val="black"/>
                </a:solidFill>
                <a:latin typeface="Calibri"/>
                <a:ea typeface="+mn-ea"/>
                <a:cs typeface="Calibri"/>
              </a:rPr>
            </a:br>
            <a:endParaRPr lang="fi-FI" sz="5600" dirty="0">
              <a:solidFill>
                <a:srgbClr val="FF0000"/>
              </a:solidFill>
              <a:latin typeface="Calibri"/>
              <a:ea typeface="+mn-ea"/>
              <a:cs typeface="Calibri"/>
            </a:endParaRPr>
          </a:p>
          <a:p>
            <a:pPr defTabSz="1828800" hangingPunct="1">
              <a:lnSpc>
                <a:spcPct val="90000"/>
              </a:lnSpc>
              <a:spcBef>
                <a:spcPts val="2000"/>
              </a:spcBef>
              <a:defRPr/>
            </a:pPr>
            <a:endParaRPr lang="fi-FI" sz="5600" kern="1200" dirty="0">
              <a:solidFill>
                <a:prstClr val="black"/>
              </a:solidFill>
              <a:latin typeface="Calibri"/>
              <a:ea typeface="+mn-ea"/>
              <a:cs typeface="Calibri"/>
            </a:endParaRPr>
          </a:p>
        </p:txBody>
      </p:sp>
    </p:spTree>
    <p:extLst>
      <p:ext uri="{BB962C8B-B14F-4D97-AF65-F5344CB8AC3E}">
        <p14:creationId xmlns:p14="http://schemas.microsoft.com/office/powerpoint/2010/main" val="38288635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IDEOU, 2019. Design Thinking – Design thinking is a process for creative problem solving. Palo Alto: IDEOU. https://www.ideou.com/pages/design-thinking"/>
          <p:cNvSpPr txBox="1"/>
          <p:nvPr/>
        </p:nvSpPr>
        <p:spPr>
          <a:xfrm>
            <a:off x="1452979" y="12963001"/>
            <a:ext cx="4588428" cy="75712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82876" tIns="182876" rIns="182876" bIns="182876">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sz="2800" dirty="0">
                <a:latin typeface="Calibri"/>
                <a:cs typeface="Calibri"/>
              </a:rPr>
              <a:t>Lähde: Koivisto &amp; </a:t>
            </a:r>
            <a:r>
              <a:rPr lang="fi-FI" sz="2800" dirty="0" err="1">
                <a:latin typeface="Calibri"/>
                <a:cs typeface="Calibri"/>
              </a:rPr>
              <a:t>al</a:t>
            </a:r>
            <a:r>
              <a:rPr lang="fi-FI" sz="2800" dirty="0">
                <a:latin typeface="Calibri"/>
                <a:cs typeface="Calibri"/>
              </a:rPr>
              <a:t> 2018, 48</a:t>
            </a:r>
          </a:p>
        </p:txBody>
      </p:sp>
      <p:sp>
        <p:nvSpPr>
          <p:cNvPr id="705" name="(Kanvaasin malli)"/>
          <p:cNvSpPr txBox="1"/>
          <p:nvPr/>
        </p:nvSpPr>
        <p:spPr>
          <a:xfrm>
            <a:off x="1079501" y="952499"/>
            <a:ext cx="22194158" cy="23349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40" bIns="91440" anchor="ctr">
            <a:normAutofit/>
          </a:bodyPr>
          <a:lstStyle>
            <a:lvl1pPr defTabSz="1828800">
              <a:lnSpc>
                <a:spcPct val="90000"/>
              </a:lnSpc>
              <a:defRPr sz="12000" b="1">
                <a:latin typeface="Calibri-Bold"/>
                <a:ea typeface="Calibri-Bold"/>
                <a:cs typeface="Calibri-Bold"/>
                <a:sym typeface="Calibri-Bold"/>
              </a:defRPr>
            </a:lvl1pPr>
          </a:lstStyle>
          <a:p>
            <a:r>
              <a:rPr lang="fi-FI" sz="8800" dirty="0" err="1">
                <a:solidFill>
                  <a:prstClr val="black"/>
                </a:solidFill>
                <a:latin typeface="Calibri"/>
                <a:ea typeface="+mj-ea"/>
                <a:cs typeface="Calibri"/>
              </a:rPr>
              <a:t>Traditionell</a:t>
            </a:r>
            <a:r>
              <a:rPr lang="fi-FI" sz="8800" dirty="0">
                <a:solidFill>
                  <a:prstClr val="black"/>
                </a:solidFill>
                <a:latin typeface="Calibri"/>
                <a:ea typeface="+mj-ea"/>
                <a:cs typeface="Calibri"/>
              </a:rPr>
              <a:t> </a:t>
            </a:r>
            <a:r>
              <a:rPr lang="fi-FI" sz="8800" dirty="0" err="1">
                <a:solidFill>
                  <a:prstClr val="black"/>
                </a:solidFill>
                <a:latin typeface="Calibri"/>
                <a:ea typeface="+mj-ea"/>
                <a:cs typeface="Calibri"/>
              </a:rPr>
              <a:t>utveckling</a:t>
            </a:r>
            <a:r>
              <a:rPr lang="fi-FI" sz="8800" dirty="0">
                <a:solidFill>
                  <a:prstClr val="black"/>
                </a:solidFill>
                <a:latin typeface="Calibri"/>
                <a:ea typeface="+mj-ea"/>
                <a:cs typeface="Calibri"/>
              </a:rPr>
              <a:t> vs. </a:t>
            </a:r>
            <a:r>
              <a:rPr lang="fi-FI" sz="8800" dirty="0" err="1">
                <a:solidFill>
                  <a:prstClr val="black"/>
                </a:solidFill>
                <a:latin typeface="Calibri"/>
                <a:ea typeface="+mj-ea"/>
                <a:cs typeface="Calibri"/>
              </a:rPr>
              <a:t>servicedesign</a:t>
            </a:r>
            <a:endParaRPr dirty="0">
              <a:latin typeface="Calibri"/>
              <a:cs typeface="Calibri"/>
            </a:endParaRPr>
          </a:p>
        </p:txBody>
      </p:sp>
      <p:sp>
        <p:nvSpPr>
          <p:cNvPr id="4" name="Oval 3">
            <a:extLst>
              <a:ext uri="{FF2B5EF4-FFF2-40B4-BE49-F238E27FC236}">
                <a16:creationId xmlns:a16="http://schemas.microsoft.com/office/drawing/2014/main" id="{1F60F4C5-683B-7C4B-8C5A-F80703CF3FF7}"/>
              </a:ext>
            </a:extLst>
          </p:cNvPr>
          <p:cNvSpPr/>
          <p:nvPr/>
        </p:nvSpPr>
        <p:spPr>
          <a:xfrm>
            <a:off x="6248399" y="5682341"/>
            <a:ext cx="5925782" cy="5203374"/>
          </a:xfrm>
          <a:prstGeom prst="ellipse">
            <a:avLst/>
          </a:prstGeom>
          <a:solidFill>
            <a:srgbClr val="02ADEF">
              <a:alpha val="60000"/>
            </a:srgbClr>
          </a:solidFill>
          <a:ln w="12700" cap="flat" cmpd="sng" algn="ctr">
            <a:noFill/>
            <a:prstDash val="solid"/>
            <a:miter lim="800000"/>
          </a:ln>
          <a:effectLst/>
        </p:spPr>
        <p:txBody>
          <a:bodyPr rtlCol="0" anchor="ctr"/>
          <a:lstStyle/>
          <a:p>
            <a:pPr algn="ctr" defTabSz="1828800">
              <a:defRPr/>
            </a:pPr>
            <a:r>
              <a:rPr lang="fi-FI" dirty="0">
                <a:noFill/>
                <a:latin typeface="Times "/>
              </a:rPr>
              <a:t>Peri</a:t>
            </a:r>
          </a:p>
        </p:txBody>
      </p:sp>
      <p:sp>
        <p:nvSpPr>
          <p:cNvPr id="5" name="Oval 4">
            <a:extLst>
              <a:ext uri="{FF2B5EF4-FFF2-40B4-BE49-F238E27FC236}">
                <a16:creationId xmlns:a16="http://schemas.microsoft.com/office/drawing/2014/main" id="{A1F57162-CC04-CC44-AB38-08B6AB6A6FE5}"/>
              </a:ext>
            </a:extLst>
          </p:cNvPr>
          <p:cNvSpPr/>
          <p:nvPr/>
        </p:nvSpPr>
        <p:spPr>
          <a:xfrm>
            <a:off x="12413381" y="5649989"/>
            <a:ext cx="5791202" cy="5203374"/>
          </a:xfrm>
          <a:prstGeom prst="ellipse">
            <a:avLst/>
          </a:prstGeom>
          <a:solidFill>
            <a:srgbClr val="02ADEF">
              <a:alpha val="60000"/>
            </a:srgbClr>
          </a:solidFill>
          <a:ln w="12700" cap="flat" cmpd="sng" algn="ctr">
            <a:noFill/>
            <a:prstDash val="solid"/>
            <a:miter lim="800000"/>
          </a:ln>
          <a:effectLst/>
        </p:spPr>
        <p:txBody>
          <a:bodyPr rtlCol="0" anchor="ctr"/>
          <a:lstStyle/>
          <a:p>
            <a:pPr algn="ctr" defTabSz="1828800">
              <a:defRPr/>
            </a:pPr>
            <a:endParaRPr lang="fi-FI">
              <a:noFill/>
              <a:latin typeface="Times "/>
            </a:endParaRPr>
          </a:p>
        </p:txBody>
      </p:sp>
      <p:sp>
        <p:nvSpPr>
          <p:cNvPr id="6" name="TextBox 5"/>
          <p:cNvSpPr txBox="1"/>
          <p:nvPr/>
        </p:nvSpPr>
        <p:spPr>
          <a:xfrm>
            <a:off x="7006494" y="7012525"/>
            <a:ext cx="4753980" cy="1674300"/>
          </a:xfrm>
          <a:prstGeom prst="rect">
            <a:avLst/>
          </a:prstGeom>
          <a:noFill/>
          <a:ln w="12700" cap="flat">
            <a:noFill/>
            <a:miter lim="400000"/>
          </a:ln>
          <a:effectLst/>
          <a:sp3d/>
        </p:spPr>
        <p:txBody>
          <a:bodyPr rot="0" spcFirstLastPara="1" vertOverflow="overflow" horzOverflow="overflow" vert="horz" wrap="square" lIns="97534" tIns="97534" rIns="97534" bIns="97534" numCol="1" spcCol="38100" rtlCol="0" anchor="t">
            <a:spAutoFit/>
          </a:bodyPr>
          <a:lstStyle/>
          <a:p>
            <a:pPr defTabSz="2600960">
              <a:defRPr/>
            </a:pPr>
            <a:r>
              <a:rPr lang="fi-FI" sz="4800" b="1" dirty="0" err="1">
                <a:latin typeface="Calibri"/>
                <a:cs typeface="Calibri"/>
              </a:rPr>
              <a:t>Traditionell</a:t>
            </a:r>
            <a:r>
              <a:rPr lang="fi-FI" sz="4800" b="1" dirty="0">
                <a:latin typeface="Calibri"/>
                <a:cs typeface="Calibri"/>
              </a:rPr>
              <a:t> </a:t>
            </a:r>
            <a:r>
              <a:rPr lang="fi-FI" sz="4800" b="1" dirty="0" err="1">
                <a:latin typeface="Calibri"/>
                <a:cs typeface="Calibri"/>
              </a:rPr>
              <a:t>utveckling</a:t>
            </a:r>
            <a:endParaRPr lang="fi-FI" sz="4800" b="1" dirty="0">
              <a:latin typeface="Calibri"/>
              <a:cs typeface="Calibri"/>
            </a:endParaRPr>
          </a:p>
        </p:txBody>
      </p:sp>
      <p:sp>
        <p:nvSpPr>
          <p:cNvPr id="7" name="TextBox 6"/>
          <p:cNvSpPr txBox="1"/>
          <p:nvPr/>
        </p:nvSpPr>
        <p:spPr>
          <a:xfrm>
            <a:off x="12586418" y="7481994"/>
            <a:ext cx="3824569" cy="935637"/>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sz="4800" b="1" dirty="0">
                <a:latin typeface="Calibri"/>
                <a:cs typeface="Calibri"/>
              </a:rPr>
              <a:t>Service design</a:t>
            </a:r>
          </a:p>
        </p:txBody>
      </p:sp>
      <p:sp>
        <p:nvSpPr>
          <p:cNvPr id="8" name="Oval 7"/>
          <p:cNvSpPr/>
          <p:nvPr/>
        </p:nvSpPr>
        <p:spPr>
          <a:xfrm>
            <a:off x="1452979" y="4366482"/>
            <a:ext cx="4690229" cy="1516083"/>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endParaRPr lang="fi-FI" sz="4800">
              <a:latin typeface="Arial Black"/>
            </a:endParaRPr>
          </a:p>
        </p:txBody>
      </p:sp>
      <p:sp>
        <p:nvSpPr>
          <p:cNvPr id="9" name="Oval 8"/>
          <p:cNvSpPr/>
          <p:nvPr/>
        </p:nvSpPr>
        <p:spPr>
          <a:xfrm>
            <a:off x="0" y="7583662"/>
            <a:ext cx="6299143" cy="1056007"/>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r>
              <a:rPr lang="fi-FI" b="1" dirty="0">
                <a:latin typeface="Calibri"/>
                <a:cs typeface="Calibri"/>
              </a:rPr>
              <a:t>2. </a:t>
            </a:r>
            <a:r>
              <a:rPr lang="fi-FI" b="1" dirty="0" err="1">
                <a:latin typeface="Calibri"/>
                <a:cs typeface="Calibri"/>
              </a:rPr>
              <a:t>Lösningsmodell</a:t>
            </a:r>
            <a:endParaRPr lang="en-US" b="1" dirty="0">
              <a:latin typeface="Calibri"/>
              <a:cs typeface="Calibri"/>
            </a:endParaRPr>
          </a:p>
        </p:txBody>
      </p:sp>
      <p:sp>
        <p:nvSpPr>
          <p:cNvPr id="10" name="Oval 9"/>
          <p:cNvSpPr/>
          <p:nvPr/>
        </p:nvSpPr>
        <p:spPr>
          <a:xfrm>
            <a:off x="501804" y="10225852"/>
            <a:ext cx="6299046" cy="1056007"/>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endParaRPr lang="fi-FI">
              <a:latin typeface="Arial Black"/>
            </a:endParaRPr>
          </a:p>
        </p:txBody>
      </p:sp>
      <p:sp>
        <p:nvSpPr>
          <p:cNvPr id="11" name="Oval 10"/>
          <p:cNvSpPr/>
          <p:nvPr/>
        </p:nvSpPr>
        <p:spPr>
          <a:xfrm>
            <a:off x="17948945" y="4366482"/>
            <a:ext cx="5233722" cy="1315683"/>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endParaRPr lang="fi-FI" sz="4800">
              <a:latin typeface="Arial Black"/>
            </a:endParaRPr>
          </a:p>
        </p:txBody>
      </p:sp>
      <p:sp>
        <p:nvSpPr>
          <p:cNvPr id="12" name="Oval 11"/>
          <p:cNvSpPr/>
          <p:nvPr/>
        </p:nvSpPr>
        <p:spPr>
          <a:xfrm>
            <a:off x="19007345" y="6761162"/>
            <a:ext cx="4969368" cy="1656469"/>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endParaRPr lang="fi-FI" sz="4800">
              <a:latin typeface="Arial Black"/>
            </a:endParaRPr>
          </a:p>
        </p:txBody>
      </p:sp>
      <p:sp>
        <p:nvSpPr>
          <p:cNvPr id="13" name="Oval 12"/>
          <p:cNvSpPr/>
          <p:nvPr/>
        </p:nvSpPr>
        <p:spPr>
          <a:xfrm>
            <a:off x="17260377" y="10317614"/>
            <a:ext cx="6894126" cy="1361231"/>
          </a:xfrm>
          <a:prstGeom prst="ellipse">
            <a:avLst/>
          </a:prstGeom>
          <a:solidFill>
            <a:srgbClr val="FFFFFF"/>
          </a:solidFill>
          <a:ln w="12700" cap="flat">
            <a:solidFill>
              <a:srgbClr val="5B9BD5"/>
            </a:solidFill>
            <a:prstDash val="solid"/>
            <a:miter lim="800000"/>
          </a:ln>
          <a:effectLst/>
          <a:sp3d/>
        </p:spPr>
        <p:txBody>
          <a:bodyPr rot="0" spcFirstLastPara="1" vertOverflow="overflow" horzOverflow="overflow" vert="horz" wrap="square" lIns="97534" tIns="97534" rIns="97534" bIns="97534" numCol="1" spcCol="38100" rtlCol="0" anchor="ctr">
            <a:spAutoFit/>
          </a:bodyPr>
          <a:lstStyle/>
          <a:p>
            <a:pPr defTabSz="2600960">
              <a:defRPr/>
            </a:pPr>
            <a:endParaRPr lang="fi-FI" sz="4800">
              <a:latin typeface="Arial Black"/>
            </a:endParaRPr>
          </a:p>
        </p:txBody>
      </p:sp>
      <p:sp>
        <p:nvSpPr>
          <p:cNvPr id="14" name="TextBox 13"/>
          <p:cNvSpPr txBox="1"/>
          <p:nvPr/>
        </p:nvSpPr>
        <p:spPr>
          <a:xfrm>
            <a:off x="1768229" y="4784268"/>
            <a:ext cx="4374979" cy="750971"/>
          </a:xfrm>
          <a:prstGeom prst="rect">
            <a:avLst/>
          </a:prstGeom>
          <a:noFill/>
          <a:ln w="12700" cap="flat">
            <a:noFill/>
            <a:miter lim="400000"/>
          </a:ln>
          <a:effectLst/>
          <a:sp3d/>
        </p:spPr>
        <p:txBody>
          <a:bodyPr rot="0" spcFirstLastPara="1" vertOverflow="overflow" horzOverflow="overflow" vert="horz" wrap="square" lIns="97534" tIns="97534" rIns="97534" bIns="97534" numCol="1" spcCol="38100" rtlCol="0" anchor="t">
            <a:spAutoFit/>
          </a:bodyPr>
          <a:lstStyle/>
          <a:p>
            <a:pPr defTabSz="2600960">
              <a:defRPr/>
            </a:pPr>
            <a:r>
              <a:rPr lang="fi-FI" b="1" dirty="0">
                <a:latin typeface="Calibri"/>
                <a:cs typeface="Calibri"/>
              </a:rPr>
              <a:t>1. </a:t>
            </a:r>
            <a:r>
              <a:rPr lang="fi-FI" b="1" dirty="0" err="1">
                <a:latin typeface="Calibri"/>
                <a:cs typeface="Calibri"/>
              </a:rPr>
              <a:t>Antagande</a:t>
            </a:r>
            <a:endParaRPr lang="fi-FI" b="1" dirty="0">
              <a:latin typeface="Calibri"/>
              <a:cs typeface="Calibri"/>
            </a:endParaRPr>
          </a:p>
        </p:txBody>
      </p:sp>
      <p:sp>
        <p:nvSpPr>
          <p:cNvPr id="15" name="TextBox 14"/>
          <p:cNvSpPr txBox="1"/>
          <p:nvPr/>
        </p:nvSpPr>
        <p:spPr>
          <a:xfrm>
            <a:off x="1471260" y="10346564"/>
            <a:ext cx="2867576" cy="750971"/>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b="1" dirty="0">
                <a:solidFill>
                  <a:prstClr val="black"/>
                </a:solidFill>
                <a:latin typeface="Calibri"/>
                <a:cs typeface="Calibri"/>
              </a:rPr>
              <a:t>3</a:t>
            </a:r>
            <a:r>
              <a:rPr lang="fi-FI" b="1" dirty="0">
                <a:latin typeface="Calibri"/>
                <a:cs typeface="Calibri"/>
              </a:rPr>
              <a:t>. </a:t>
            </a:r>
            <a:r>
              <a:rPr lang="fi-FI" b="1" dirty="0" err="1">
                <a:latin typeface="Calibri"/>
                <a:cs typeface="Calibri"/>
              </a:rPr>
              <a:t>Erbjudande</a:t>
            </a:r>
            <a:endParaRPr lang="fi-FI" b="1" dirty="0">
              <a:latin typeface="Calibri"/>
              <a:cs typeface="Calibri"/>
            </a:endParaRPr>
          </a:p>
        </p:txBody>
      </p:sp>
      <p:sp>
        <p:nvSpPr>
          <p:cNvPr id="16" name="TextBox 15"/>
          <p:cNvSpPr txBox="1"/>
          <p:nvPr/>
        </p:nvSpPr>
        <p:spPr>
          <a:xfrm>
            <a:off x="18204583" y="4644454"/>
            <a:ext cx="2617507" cy="750971"/>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b="1" dirty="0">
                <a:latin typeface="Calibri"/>
                <a:cs typeface="Calibri"/>
              </a:rPr>
              <a:t>1. </a:t>
            </a:r>
            <a:r>
              <a:rPr lang="fi-FI" b="1" dirty="0" err="1">
                <a:latin typeface="Calibri"/>
                <a:cs typeface="Calibri"/>
              </a:rPr>
              <a:t>Förståelse</a:t>
            </a:r>
            <a:endParaRPr lang="fi-FI" b="1" dirty="0">
              <a:latin typeface="Calibri"/>
              <a:cs typeface="Calibri"/>
            </a:endParaRPr>
          </a:p>
        </p:txBody>
      </p:sp>
      <p:sp>
        <p:nvSpPr>
          <p:cNvPr id="17" name="TextBox 16"/>
          <p:cNvSpPr txBox="1"/>
          <p:nvPr/>
        </p:nvSpPr>
        <p:spPr>
          <a:xfrm>
            <a:off x="19299284" y="7223144"/>
            <a:ext cx="5423338" cy="750971"/>
          </a:xfrm>
          <a:prstGeom prst="rect">
            <a:avLst/>
          </a:prstGeom>
          <a:noFill/>
          <a:ln w="12700" cap="flat">
            <a:noFill/>
            <a:miter lim="400000"/>
          </a:ln>
          <a:effectLst/>
          <a:sp3d/>
        </p:spPr>
        <p:txBody>
          <a:bodyPr rot="0" spcFirstLastPara="1" vertOverflow="overflow" horzOverflow="overflow" vert="horz" wrap="square" lIns="97534" tIns="97534" rIns="97534" bIns="97534" numCol="1" spcCol="38100" rtlCol="0" anchor="t">
            <a:spAutoFit/>
          </a:bodyPr>
          <a:lstStyle/>
          <a:p>
            <a:pPr defTabSz="2600960">
              <a:defRPr/>
            </a:pPr>
            <a:r>
              <a:rPr lang="fi-FI" b="1" dirty="0">
                <a:latin typeface="Calibri"/>
                <a:cs typeface="Calibri"/>
              </a:rPr>
              <a:t>2. </a:t>
            </a:r>
            <a:r>
              <a:rPr lang="fi-FI" b="1" dirty="0" err="1">
                <a:latin typeface="Calibri"/>
                <a:cs typeface="Calibri"/>
              </a:rPr>
              <a:t>Deltagande</a:t>
            </a:r>
            <a:endParaRPr lang="fi-FI" b="1" dirty="0">
              <a:latin typeface="Calibri"/>
              <a:cs typeface="Calibri"/>
            </a:endParaRPr>
          </a:p>
        </p:txBody>
      </p:sp>
      <p:sp>
        <p:nvSpPr>
          <p:cNvPr id="18" name="TextBox 17"/>
          <p:cNvSpPr txBox="1"/>
          <p:nvPr/>
        </p:nvSpPr>
        <p:spPr>
          <a:xfrm>
            <a:off x="17636889" y="10722050"/>
            <a:ext cx="3228252" cy="750971"/>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dirty="0">
                <a:solidFill>
                  <a:prstClr val="black"/>
                </a:solidFill>
                <a:latin typeface="Arial Black"/>
              </a:rPr>
              <a:t>3</a:t>
            </a:r>
            <a:r>
              <a:rPr lang="fi-FI" dirty="0">
                <a:latin typeface="Arial Black"/>
              </a:rPr>
              <a:t>. </a:t>
            </a:r>
            <a:r>
              <a:rPr lang="fi-FI" b="1" dirty="0" err="1">
                <a:latin typeface="Calibri"/>
                <a:cs typeface="Calibri"/>
              </a:rPr>
              <a:t>Samordning</a:t>
            </a:r>
            <a:r>
              <a:rPr lang="fi-FI" b="1" dirty="0">
                <a:latin typeface="Calibri"/>
                <a:cs typeface="Calibri"/>
              </a:rPr>
              <a:t> </a:t>
            </a:r>
          </a:p>
        </p:txBody>
      </p:sp>
      <p:cxnSp>
        <p:nvCxnSpPr>
          <p:cNvPr id="19" name="Straight Connector 18"/>
          <p:cNvCxnSpPr/>
          <p:nvPr/>
        </p:nvCxnSpPr>
        <p:spPr>
          <a:xfrm flipV="1">
            <a:off x="1538202" y="12879123"/>
            <a:ext cx="21644464" cy="161218"/>
          </a:xfrm>
          <a:prstGeom prst="line">
            <a:avLst/>
          </a:prstGeom>
          <a:noFill/>
          <a:ln w="76200" cap="flat">
            <a:solidFill>
              <a:sysClr val="windowText" lastClr="000000"/>
            </a:solidFill>
            <a:prstDash val="solid"/>
            <a:miter lim="800000"/>
          </a:ln>
          <a:effectLst/>
          <a:sp3d/>
        </p:spPr>
      </p:cxnSp>
      <p:sp>
        <p:nvSpPr>
          <p:cNvPr id="20" name="TextBox 19"/>
          <p:cNvSpPr txBox="1"/>
          <p:nvPr/>
        </p:nvSpPr>
        <p:spPr>
          <a:xfrm>
            <a:off x="9002486" y="11909774"/>
            <a:ext cx="5273684" cy="935637"/>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sz="4800" b="1" dirty="0">
                <a:latin typeface="Calibri"/>
                <a:cs typeface="Calibri"/>
              </a:rPr>
              <a:t>KUNDORIENTERING</a:t>
            </a:r>
          </a:p>
        </p:txBody>
      </p:sp>
      <p:sp>
        <p:nvSpPr>
          <p:cNvPr id="21" name="TextBox 20"/>
          <p:cNvSpPr txBox="1"/>
          <p:nvPr/>
        </p:nvSpPr>
        <p:spPr>
          <a:xfrm>
            <a:off x="1768229" y="11943218"/>
            <a:ext cx="1618837" cy="935637"/>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sz="4800" b="1" dirty="0">
                <a:latin typeface="Calibri"/>
                <a:cs typeface="Calibri"/>
              </a:rPr>
              <a:t>SVAG</a:t>
            </a:r>
          </a:p>
        </p:txBody>
      </p:sp>
      <p:sp>
        <p:nvSpPr>
          <p:cNvPr id="22" name="TextBox 21"/>
          <p:cNvSpPr txBox="1"/>
          <p:nvPr/>
        </p:nvSpPr>
        <p:spPr>
          <a:xfrm>
            <a:off x="20446665" y="11967328"/>
            <a:ext cx="1849669" cy="935637"/>
          </a:xfrm>
          <a:prstGeom prst="rect">
            <a:avLst/>
          </a:prstGeom>
          <a:noFill/>
          <a:ln w="12700" cap="flat">
            <a:noFill/>
            <a:miter lim="400000"/>
          </a:ln>
          <a:effectLst/>
          <a:sp3d/>
        </p:spPr>
        <p:txBody>
          <a:bodyPr rot="0" spcFirstLastPara="1" vertOverflow="overflow" horzOverflow="overflow" vert="horz" wrap="none" lIns="97534" tIns="97534" rIns="97534" bIns="97534" numCol="1" spcCol="38100" rtlCol="0" anchor="t">
            <a:spAutoFit/>
          </a:bodyPr>
          <a:lstStyle/>
          <a:p>
            <a:pPr defTabSz="2600960">
              <a:defRPr/>
            </a:pPr>
            <a:r>
              <a:rPr lang="fi-FI" sz="4800" b="1" dirty="0">
                <a:latin typeface="Calibri"/>
                <a:cs typeface="Calibri"/>
              </a:rPr>
              <a:t>STARK</a:t>
            </a:r>
          </a:p>
        </p:txBody>
      </p:sp>
      <p:cxnSp>
        <p:nvCxnSpPr>
          <p:cNvPr id="23" name="Straight Connector 22"/>
          <p:cNvCxnSpPr>
            <a:cxnSpLocks/>
            <a:stCxn id="8" idx="5"/>
            <a:endCxn id="4" idx="2"/>
          </p:cNvCxnSpPr>
          <p:nvPr/>
        </p:nvCxnSpPr>
        <p:spPr>
          <a:xfrm>
            <a:off x="5456340" y="5660540"/>
            <a:ext cx="792059" cy="2623488"/>
          </a:xfrm>
          <a:prstGeom prst="line">
            <a:avLst/>
          </a:prstGeom>
          <a:noFill/>
          <a:ln w="12700" cap="flat">
            <a:solidFill>
              <a:srgbClr val="5B9BD5"/>
            </a:solidFill>
            <a:prstDash val="solid"/>
            <a:miter lim="800000"/>
          </a:ln>
          <a:effectLst/>
          <a:sp3d/>
        </p:spPr>
      </p:cxnSp>
      <p:cxnSp>
        <p:nvCxnSpPr>
          <p:cNvPr id="24" name="Straight Connector 23"/>
          <p:cNvCxnSpPr>
            <a:cxnSpLocks/>
            <a:stCxn id="9" idx="5"/>
            <a:endCxn id="4" idx="2"/>
          </p:cNvCxnSpPr>
          <p:nvPr/>
        </p:nvCxnSpPr>
        <p:spPr>
          <a:xfrm flipV="1">
            <a:off x="5376655" y="8284028"/>
            <a:ext cx="871744" cy="200992"/>
          </a:xfrm>
          <a:prstGeom prst="line">
            <a:avLst/>
          </a:prstGeom>
          <a:noFill/>
          <a:ln w="12700" cap="flat">
            <a:solidFill>
              <a:srgbClr val="5B9BD5"/>
            </a:solidFill>
            <a:prstDash val="solid"/>
            <a:miter lim="800000"/>
          </a:ln>
          <a:effectLst/>
          <a:sp3d/>
        </p:spPr>
      </p:cxnSp>
      <p:cxnSp>
        <p:nvCxnSpPr>
          <p:cNvPr id="25" name="Straight Connector 24"/>
          <p:cNvCxnSpPr>
            <a:cxnSpLocks/>
            <a:stCxn id="10" idx="7"/>
            <a:endCxn id="4" idx="2"/>
          </p:cNvCxnSpPr>
          <p:nvPr/>
        </p:nvCxnSpPr>
        <p:spPr>
          <a:xfrm flipV="1">
            <a:off x="5878376" y="8284028"/>
            <a:ext cx="370023" cy="2096473"/>
          </a:xfrm>
          <a:prstGeom prst="line">
            <a:avLst/>
          </a:prstGeom>
          <a:noFill/>
          <a:ln w="12700" cap="flat">
            <a:solidFill>
              <a:srgbClr val="5B9BD5"/>
            </a:solidFill>
            <a:prstDash val="solid"/>
            <a:miter lim="800000"/>
          </a:ln>
          <a:effectLst/>
          <a:sp3d/>
        </p:spPr>
      </p:cxnSp>
      <p:cxnSp>
        <p:nvCxnSpPr>
          <p:cNvPr id="26" name="Straight Connector 25"/>
          <p:cNvCxnSpPr>
            <a:cxnSpLocks/>
            <a:stCxn id="12" idx="2"/>
            <a:endCxn id="5" idx="6"/>
          </p:cNvCxnSpPr>
          <p:nvPr/>
        </p:nvCxnSpPr>
        <p:spPr>
          <a:xfrm flipH="1">
            <a:off x="18204583" y="7589397"/>
            <a:ext cx="802762" cy="662279"/>
          </a:xfrm>
          <a:prstGeom prst="line">
            <a:avLst/>
          </a:prstGeom>
          <a:noFill/>
          <a:ln w="12700" cap="flat">
            <a:solidFill>
              <a:srgbClr val="5B9BD5"/>
            </a:solidFill>
            <a:prstDash val="solid"/>
            <a:miter lim="800000"/>
          </a:ln>
          <a:effectLst/>
          <a:sp3d/>
        </p:spPr>
      </p:cxnSp>
      <p:cxnSp>
        <p:nvCxnSpPr>
          <p:cNvPr id="27" name="Straight Connector 26"/>
          <p:cNvCxnSpPr>
            <a:stCxn id="11" idx="3"/>
            <a:endCxn id="5" idx="6"/>
          </p:cNvCxnSpPr>
          <p:nvPr/>
        </p:nvCxnSpPr>
        <p:spPr>
          <a:xfrm flipH="1">
            <a:off x="18204583" y="5489488"/>
            <a:ext cx="510823" cy="2762188"/>
          </a:xfrm>
          <a:prstGeom prst="line">
            <a:avLst/>
          </a:prstGeom>
          <a:noFill/>
          <a:ln w="12700" cap="flat">
            <a:solidFill>
              <a:srgbClr val="5B9BD5"/>
            </a:solidFill>
            <a:prstDash val="solid"/>
            <a:miter lim="800000"/>
          </a:ln>
          <a:effectLst/>
          <a:sp3d/>
        </p:spPr>
      </p:cxnSp>
      <p:cxnSp>
        <p:nvCxnSpPr>
          <p:cNvPr id="28" name="Straight Connector 27"/>
          <p:cNvCxnSpPr>
            <a:cxnSpLocks/>
            <a:stCxn id="13" idx="1"/>
            <a:endCxn id="5" idx="6"/>
          </p:cNvCxnSpPr>
          <p:nvPr/>
        </p:nvCxnSpPr>
        <p:spPr>
          <a:xfrm flipH="1" flipV="1">
            <a:off x="18204583" y="8251676"/>
            <a:ext cx="65415" cy="2265286"/>
          </a:xfrm>
          <a:prstGeom prst="line">
            <a:avLst/>
          </a:prstGeom>
          <a:noFill/>
          <a:ln w="12700" cap="flat">
            <a:solidFill>
              <a:srgbClr val="5B9BD5"/>
            </a:solidFill>
            <a:prstDash val="solid"/>
            <a:miter lim="800000"/>
          </a:ln>
          <a:effectLst/>
          <a:sp3d/>
        </p:spPr>
      </p:cxnSp>
    </p:spTree>
    <p:extLst>
      <p:ext uri="{BB962C8B-B14F-4D97-AF65-F5344CB8AC3E}">
        <p14:creationId xmlns:p14="http://schemas.microsoft.com/office/powerpoint/2010/main" val="8238319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700" name="Ryhmähaastattelun tekeminen"/>
          <p:cNvSpPr txBox="1">
            <a:spLocks noGrp="1"/>
          </p:cNvSpPr>
          <p:nvPr>
            <p:ph type="title"/>
          </p:nvPr>
        </p:nvSpPr>
        <p:spPr>
          <a:xfrm>
            <a:off x="1041507" y="25681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Uppgift</a:t>
            </a:r>
            <a:r>
              <a:rPr lang="fi-FI" sz="9600" dirty="0">
                <a:latin typeface="Calibri"/>
                <a:cs typeface="Calibri"/>
              </a:rPr>
              <a:t>; </a:t>
            </a:r>
            <a:r>
              <a:rPr lang="fi-FI" sz="9600" dirty="0" err="1">
                <a:latin typeface="Calibri"/>
                <a:cs typeface="Calibri"/>
              </a:rPr>
              <a:t>bakgrundsforskning</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1299268" y="2490250"/>
            <a:ext cx="17275224" cy="987590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defTabSz="1828800">
              <a:lnSpc>
                <a:spcPct val="90000"/>
              </a:lnSpc>
              <a:spcBef>
                <a:spcPts val="2000"/>
              </a:spcBef>
            </a:pPr>
            <a:r>
              <a:rPr lang="fi-FI" sz="4800" dirty="0">
                <a:latin typeface="Calibri"/>
                <a:cs typeface="Calibri"/>
                <a:sym typeface="Avenir Book"/>
              </a:rPr>
              <a:t>1. </a:t>
            </a:r>
            <a:r>
              <a:rPr lang="sv-SE" sz="4800" dirty="0">
                <a:latin typeface="Calibri"/>
                <a:cs typeface="Calibri"/>
                <a:sym typeface="Avenir Book"/>
              </a:rPr>
              <a:t>Sök information från webben, tidskrifter, artiklar etc. Sök svar på frågor som tar upp utvecklingsutmaningen och verksamhetsmiljön</a:t>
            </a:r>
            <a:r>
              <a:rPr lang="fi-FI" sz="4800" dirty="0">
                <a:latin typeface="Calibri"/>
                <a:cs typeface="Calibri"/>
                <a:sym typeface="Avenir Book"/>
              </a:rPr>
              <a:t>.</a:t>
            </a:r>
          </a:p>
          <a:p>
            <a:pPr defTabSz="1828800">
              <a:lnSpc>
                <a:spcPct val="110000"/>
              </a:lnSpc>
              <a:spcBef>
                <a:spcPts val="2000"/>
              </a:spcBef>
            </a:pPr>
            <a:r>
              <a:rPr lang="fi-FI" sz="4800" dirty="0">
                <a:latin typeface="Calibri"/>
                <a:cs typeface="Calibri"/>
                <a:sym typeface="Avenir Book"/>
              </a:rPr>
              <a:t>2. </a:t>
            </a:r>
            <a:r>
              <a:rPr lang="sv-SE" sz="4800" dirty="0">
                <a:latin typeface="Calibri"/>
                <a:cs typeface="Calibri"/>
                <a:sym typeface="Avenir Book"/>
              </a:rPr>
              <a:t>Var uppmärksam på uppdragsgivarens och kundens perspektiv</a:t>
            </a:r>
            <a:r>
              <a:rPr lang="fi-FI" sz="4800" dirty="0">
                <a:latin typeface="Calibri"/>
                <a:cs typeface="Calibri"/>
                <a:sym typeface="Avenir Book"/>
              </a:rPr>
              <a:t>.</a:t>
            </a:r>
            <a:br>
              <a:rPr lang="fi-FI" sz="4800" dirty="0">
                <a:latin typeface="Calibri"/>
                <a:cs typeface="Calibri"/>
              </a:rPr>
            </a:br>
            <a:br>
              <a:rPr lang="fi-FI" sz="4800" dirty="0">
                <a:latin typeface="Calibri"/>
                <a:cs typeface="Calibri"/>
              </a:rPr>
            </a:br>
            <a:r>
              <a:rPr lang="fi-FI" sz="4800" b="1" dirty="0" err="1">
                <a:latin typeface="Calibri"/>
                <a:ea typeface="Avenir Black"/>
                <a:cs typeface="Calibri"/>
                <a:sym typeface="Avenir Black"/>
              </a:rPr>
              <a:t>Uppdragsgivarens</a:t>
            </a:r>
            <a:r>
              <a:rPr lang="fi-FI" sz="4800" b="1" dirty="0">
                <a:latin typeface="Calibri"/>
                <a:ea typeface="Avenir Black"/>
                <a:cs typeface="Calibri"/>
                <a:sym typeface="Avenir Black"/>
              </a:rPr>
              <a:t> </a:t>
            </a:r>
            <a:r>
              <a:rPr lang="fi-FI" sz="4800" b="1" dirty="0" err="1">
                <a:latin typeface="Calibri"/>
                <a:ea typeface="Avenir Black"/>
                <a:cs typeface="Calibri"/>
                <a:sym typeface="Avenir Black"/>
              </a:rPr>
              <a:t>perspektiv</a:t>
            </a:r>
            <a:r>
              <a:rPr lang="fi-FI" sz="4800" b="1" dirty="0">
                <a:latin typeface="Calibri"/>
                <a:ea typeface="Avenir Black"/>
                <a:cs typeface="Calibri"/>
                <a:sym typeface="Avenir Black"/>
              </a:rPr>
              <a:t> :</a:t>
            </a:r>
            <a:br>
              <a:rPr lang="fi-FI" sz="4800" b="1" dirty="0">
                <a:latin typeface="Calibri"/>
                <a:cs typeface="Calibri"/>
              </a:rPr>
            </a:br>
            <a:r>
              <a:rPr lang="sv-SE" sz="4800" dirty="0">
                <a:latin typeface="Calibri"/>
                <a:cs typeface="Calibri"/>
                <a:sym typeface="Avenir Book"/>
              </a:rPr>
              <a:t>Vem är tjänsteleverantören? Vilka är kunderna? Hur har utmaningen tagits upp tidigare? Var har det misslyckats och var har det lyckats? Vad är målet för din uppdragsgivare? Vad är problemet med din uppdragsgivare som du löser? Hur mäter du framgång? Vilken typ av olika aktörer och intressenter deltar i utmaningen? Vad begränsar dig? Exempelvis budget, schema, organisation?</a:t>
            </a:r>
            <a:br>
              <a:rPr lang="fi-FI" sz="4800" dirty="0">
                <a:latin typeface="Calibri"/>
                <a:cs typeface="Calibri"/>
              </a:rPr>
            </a:br>
            <a:endParaRPr lang="fi-FI" sz="4800" dirty="0">
              <a:latin typeface="Calibri"/>
              <a:cs typeface="Calibri"/>
              <a:sym typeface="Avenir Book"/>
            </a:endParaRPr>
          </a:p>
        </p:txBody>
      </p:sp>
      <p:sp>
        <p:nvSpPr>
          <p:cNvPr id="702" name="RESURSSIT  Suggested Time…"/>
          <p:cNvSpPr txBox="1"/>
          <p:nvPr/>
        </p:nvSpPr>
        <p:spPr>
          <a:xfrm>
            <a:off x="19028197" y="2490250"/>
            <a:ext cx="4447218" cy="1046439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p>
            <a:pPr>
              <a:defRPr sz="4200" b="1">
                <a:solidFill>
                  <a:srgbClr val="333333"/>
                </a:solidFill>
                <a:latin typeface="Calibri-Bold"/>
                <a:ea typeface="Calibri-Bold"/>
                <a:cs typeface="Calibri-Bold"/>
                <a:sym typeface="Calibri-Bold"/>
              </a:defRPr>
            </a:pPr>
            <a:r>
              <a:rPr lang="fi-FI" sz="4800" b="1" dirty="0">
                <a:solidFill>
                  <a:srgbClr val="333333"/>
                </a:solidFill>
                <a:latin typeface="Calibri"/>
                <a:cs typeface="Calibri"/>
                <a:sym typeface="Calibri-Bold"/>
              </a:rPr>
              <a:t>RESURSSIT</a:t>
            </a:r>
            <a:br>
              <a:rPr sz="4800" b="1" dirty="0">
                <a:solidFill>
                  <a:srgbClr val="333333"/>
                </a:solidFill>
                <a:latin typeface="Calibri"/>
                <a:cs typeface="Calibri"/>
                <a:sym typeface="Calibri-Bold"/>
              </a:rPr>
            </a:br>
            <a:br>
              <a:rPr sz="1600" b="1" dirty="0">
                <a:latin typeface="Calibri"/>
                <a:cs typeface="Calibri"/>
                <a:sym typeface="Calibri-Bold"/>
              </a:rPr>
            </a:br>
            <a:r>
              <a:rPr lang="fi-FI" sz="4400" b="1" dirty="0">
                <a:solidFill>
                  <a:srgbClr val="333333"/>
                </a:solidFill>
                <a:latin typeface="Calibri"/>
                <a:cs typeface="Calibri"/>
                <a:sym typeface="Calibri-Bold"/>
              </a:rPr>
              <a:t>Aikavaraus</a:t>
            </a:r>
            <a:endParaRPr sz="44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a:solidFill>
                  <a:srgbClr val="333333"/>
                </a:solidFill>
                <a:latin typeface="Calibri"/>
                <a:cs typeface="Calibri"/>
                <a:sym typeface="Calibri-Bold"/>
              </a:rPr>
              <a:t>Toimeksiannosta</a:t>
            </a:r>
            <a:br>
              <a:rPr lang="fi-FI" sz="4000" dirty="0">
                <a:solidFill>
                  <a:srgbClr val="333333"/>
                </a:solidFill>
                <a:latin typeface="Calibri"/>
                <a:cs typeface="Calibri"/>
                <a:sym typeface="Calibri-Bold"/>
              </a:rPr>
            </a:br>
            <a:r>
              <a:rPr lang="fi-FI" sz="4000" dirty="0">
                <a:solidFill>
                  <a:srgbClr val="333333"/>
                </a:solidFill>
                <a:latin typeface="Calibri"/>
                <a:cs typeface="Calibri"/>
                <a:sym typeface="Calibri-Bold"/>
              </a:rPr>
              <a:t>riippuen n. 30-45 min.</a:t>
            </a:r>
            <a:endParaRPr sz="4000"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sz="4000"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fi-FI" sz="4000" b="1" dirty="0">
                <a:solidFill>
                  <a:srgbClr val="333333"/>
                </a:solidFill>
                <a:latin typeface="Calibri"/>
                <a:cs typeface="Calibri"/>
                <a:sym typeface="Calibri-Bold"/>
              </a:rPr>
              <a:t>Materiaalit</a:t>
            </a:r>
            <a:endParaRPr sz="40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a:solidFill>
                  <a:srgbClr val="333333"/>
                </a:solidFill>
                <a:latin typeface="Calibri"/>
                <a:cs typeface="Calibri"/>
                <a:sym typeface="Calibri-Bold"/>
              </a:rPr>
              <a:t>Kynät</a:t>
            </a:r>
            <a:r>
              <a:rPr sz="4000" dirty="0">
                <a:solidFill>
                  <a:srgbClr val="333333"/>
                </a:solidFill>
                <a:latin typeface="Calibri"/>
                <a:cs typeface="Calibri"/>
                <a:sym typeface="Calibri-Bold"/>
              </a:rPr>
              <a:t>, </a:t>
            </a:r>
            <a:r>
              <a:rPr lang="fi-FI" sz="4000" dirty="0">
                <a:solidFill>
                  <a:srgbClr val="333333"/>
                </a:solidFill>
                <a:latin typeface="Calibri"/>
                <a:cs typeface="Calibri"/>
                <a:sym typeface="Calibri-Bold"/>
              </a:rPr>
              <a:t>taustatutkimus-</a:t>
            </a:r>
            <a:r>
              <a:rPr lang="fi-FI" sz="4000" dirty="0" err="1">
                <a:solidFill>
                  <a:srgbClr val="333333"/>
                </a:solidFill>
                <a:latin typeface="Calibri"/>
                <a:cs typeface="Calibri"/>
                <a:sym typeface="Calibri-Bold"/>
              </a:rPr>
              <a:t>kanvaasi</a:t>
            </a:r>
            <a:r>
              <a:rPr sz="4000" dirty="0">
                <a:solidFill>
                  <a:srgbClr val="333333"/>
                </a:solidFill>
                <a:latin typeface="Calibri"/>
                <a:cs typeface="Calibri"/>
                <a:sym typeface="Calibri-Bold"/>
              </a:rPr>
              <a:t>, </a:t>
            </a:r>
            <a:r>
              <a:rPr lang="fi-FI" sz="4000" dirty="0" err="1">
                <a:solidFill>
                  <a:srgbClr val="333333"/>
                </a:solidFill>
                <a:latin typeface="Calibri"/>
                <a:cs typeface="Calibri"/>
                <a:sym typeface="Calibri-Bold"/>
              </a:rPr>
              <a:t>post</a:t>
            </a:r>
            <a:r>
              <a:rPr lang="fi-FI" sz="4000" dirty="0">
                <a:solidFill>
                  <a:srgbClr val="333333"/>
                </a:solidFill>
                <a:latin typeface="Calibri"/>
                <a:cs typeface="Calibri"/>
                <a:sym typeface="Calibri-Bold"/>
              </a:rPr>
              <a:t>-it laput, mobiililaite</a:t>
            </a:r>
            <a:endParaRPr sz="4000"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sz="4000"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fi-FI" sz="4000" b="1" dirty="0">
                <a:solidFill>
                  <a:srgbClr val="333333"/>
                </a:solidFill>
                <a:latin typeface="Calibri"/>
                <a:cs typeface="Calibri"/>
                <a:sym typeface="Calibri-Bold"/>
              </a:rPr>
              <a:t>Osallistujat</a:t>
            </a:r>
            <a:endParaRPr sz="40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a:solidFill>
                  <a:srgbClr val="333333"/>
                </a:solidFill>
                <a:latin typeface="Calibri"/>
                <a:cs typeface="Calibri"/>
                <a:sym typeface="Calibri-Bold"/>
              </a:rPr>
              <a:t>Tiimityö,</a:t>
            </a:r>
            <a:br>
              <a:rPr lang="fi-FI" sz="4000" dirty="0">
                <a:solidFill>
                  <a:srgbClr val="333333"/>
                </a:solidFill>
                <a:latin typeface="Calibri"/>
                <a:cs typeface="Calibri"/>
                <a:sym typeface="Calibri-Bold"/>
              </a:rPr>
            </a:br>
            <a:r>
              <a:rPr lang="fi-FI" sz="4000" dirty="0">
                <a:solidFill>
                  <a:srgbClr val="333333"/>
                </a:solidFill>
                <a:latin typeface="Calibri"/>
                <a:cs typeface="Calibri"/>
                <a:sym typeface="Calibri-Bold"/>
              </a:rPr>
              <a:t>noin 4-5 jäsentä/tiimi</a:t>
            </a:r>
            <a:endParaRPr sz="4000" dirty="0">
              <a:solidFill>
                <a:srgbClr val="333333"/>
              </a:solidFill>
              <a:latin typeface="Calibri"/>
              <a:cs typeface="Calibri"/>
              <a:sym typeface="Calibri-Bold"/>
            </a:endParaRPr>
          </a:p>
        </p:txBody>
      </p:sp>
    </p:spTree>
    <p:extLst>
      <p:ext uri="{BB962C8B-B14F-4D97-AF65-F5344CB8AC3E}">
        <p14:creationId xmlns:p14="http://schemas.microsoft.com/office/powerpoint/2010/main" val="10252160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700" name="Ryhmähaastattelun tekeminen"/>
          <p:cNvSpPr txBox="1">
            <a:spLocks noGrp="1"/>
          </p:cNvSpPr>
          <p:nvPr>
            <p:ph type="title"/>
          </p:nvPr>
        </p:nvSpPr>
        <p:spPr>
          <a:xfrm>
            <a:off x="1041507" y="25681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Uppdrag</a:t>
            </a:r>
            <a:r>
              <a:rPr lang="fi-FI" sz="9600" dirty="0">
                <a:latin typeface="Calibri"/>
                <a:cs typeface="Calibri"/>
              </a:rPr>
              <a:t>: </a:t>
            </a:r>
            <a:r>
              <a:rPr lang="fi-FI" sz="9600" dirty="0" err="1">
                <a:latin typeface="Calibri"/>
                <a:cs typeface="Calibri"/>
              </a:rPr>
              <a:t>bakgrundsfaktorer</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1299268" y="3004600"/>
            <a:ext cx="17275224" cy="637610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defTabSz="1828800">
              <a:lnSpc>
                <a:spcPct val="90000"/>
              </a:lnSpc>
              <a:spcBef>
                <a:spcPts val="2000"/>
              </a:spcBef>
            </a:pPr>
            <a:r>
              <a:rPr lang="fi-FI" sz="5400" b="1" dirty="0" err="1">
                <a:latin typeface="Calibri"/>
                <a:ea typeface="Avenir Black"/>
                <a:cs typeface="Calibri"/>
                <a:sym typeface="Avenir Black"/>
              </a:rPr>
              <a:t>Kundens</a:t>
            </a:r>
            <a:r>
              <a:rPr lang="fi-FI" sz="5400" b="1" dirty="0">
                <a:latin typeface="Calibri"/>
                <a:ea typeface="Avenir Black"/>
                <a:cs typeface="Calibri"/>
                <a:sym typeface="Avenir Black"/>
              </a:rPr>
              <a:t>/</a:t>
            </a:r>
            <a:r>
              <a:rPr lang="fi-FI" sz="5400" b="1" dirty="0" err="1">
                <a:latin typeface="Calibri"/>
                <a:ea typeface="Avenir Black"/>
                <a:cs typeface="Calibri"/>
                <a:sym typeface="Avenir Black"/>
              </a:rPr>
              <a:t>brukarens</a:t>
            </a:r>
            <a:r>
              <a:rPr lang="fi-FI" sz="5400" b="1" dirty="0">
                <a:latin typeface="Calibri"/>
                <a:ea typeface="Avenir Black"/>
                <a:cs typeface="Calibri"/>
                <a:sym typeface="Avenir Black"/>
              </a:rPr>
              <a:t> </a:t>
            </a:r>
            <a:r>
              <a:rPr lang="fi-FI" sz="5400" b="1" dirty="0" err="1">
                <a:latin typeface="Calibri"/>
                <a:ea typeface="Avenir Black"/>
                <a:cs typeface="Calibri"/>
                <a:sym typeface="Avenir Black"/>
              </a:rPr>
              <a:t>perspektiv</a:t>
            </a:r>
            <a:r>
              <a:rPr lang="fi-FI" sz="5400" b="1" dirty="0">
                <a:latin typeface="Calibri"/>
                <a:ea typeface="Avenir Black"/>
                <a:cs typeface="Calibri"/>
                <a:sym typeface="Avenir Black"/>
              </a:rPr>
              <a:t>:</a:t>
            </a:r>
          </a:p>
          <a:p>
            <a:pPr defTabSz="1828800">
              <a:lnSpc>
                <a:spcPct val="90000"/>
              </a:lnSpc>
              <a:spcBef>
                <a:spcPts val="2000"/>
              </a:spcBef>
            </a:pPr>
            <a:br>
              <a:rPr lang="fi-FI" sz="5400" b="1" dirty="0">
                <a:latin typeface="Calibri"/>
                <a:cs typeface="Calibri"/>
              </a:rPr>
            </a:br>
            <a:r>
              <a:rPr lang="fi-FI" sz="5400" b="1" dirty="0">
                <a:latin typeface="Calibri"/>
                <a:cs typeface="Calibri"/>
              </a:rPr>
              <a:t>1.</a:t>
            </a:r>
            <a:r>
              <a:rPr lang="sv-SE" sz="5400" dirty="0">
                <a:latin typeface="Calibri"/>
                <a:cs typeface="Calibri"/>
                <a:sym typeface="Avenir Book"/>
              </a:rPr>
              <a:t>Vad kan vara användar- / kundproblemet (ditt antagande)?</a:t>
            </a:r>
          </a:p>
          <a:p>
            <a:pPr defTabSz="1828800">
              <a:lnSpc>
                <a:spcPct val="90000"/>
              </a:lnSpc>
              <a:spcBef>
                <a:spcPts val="2000"/>
              </a:spcBef>
            </a:pPr>
            <a:r>
              <a:rPr lang="sv-SE" sz="5400" dirty="0">
                <a:latin typeface="Calibri"/>
                <a:cs typeface="Calibri"/>
                <a:sym typeface="Avenir Book"/>
              </a:rPr>
              <a:t> 2.Vilka är de potentiella konkurrerande tjänsteleverantörerna och hur har de lyckats?</a:t>
            </a:r>
            <a:endParaRPr lang="fi-FI" sz="5400" dirty="0">
              <a:latin typeface="Calibri"/>
              <a:cs typeface="Calibri"/>
            </a:endParaRPr>
          </a:p>
          <a:p>
            <a:pPr defTabSz="1828800">
              <a:spcBef>
                <a:spcPts val="2000"/>
              </a:spcBef>
              <a:buSzPct val="100000"/>
              <a:defRPr sz="1600">
                <a:latin typeface="Avenir Book"/>
                <a:ea typeface="Avenir Book"/>
                <a:cs typeface="Avenir Book"/>
                <a:sym typeface="Avenir Book"/>
              </a:defRPr>
            </a:pPr>
            <a:r>
              <a:rPr lang="fi-FI" sz="5400" dirty="0">
                <a:latin typeface="Calibri"/>
                <a:cs typeface="Calibri"/>
                <a:sym typeface="Avenir Book"/>
              </a:rPr>
              <a:t>3. </a:t>
            </a:r>
            <a:r>
              <a:rPr lang="sv-SE" sz="5400" dirty="0">
                <a:latin typeface="Calibri"/>
                <a:cs typeface="Calibri"/>
                <a:sym typeface="Avenir Book"/>
              </a:rPr>
              <a:t>Sammanfatta dina resultat till en bakgrundsforskningsduk ( canvas)</a:t>
            </a:r>
            <a:endParaRPr lang="fi-FI" sz="5400" dirty="0">
              <a:latin typeface="Calibri"/>
              <a:cs typeface="Calibri"/>
              <a:sym typeface="Avenir Book"/>
            </a:endParaRPr>
          </a:p>
        </p:txBody>
      </p:sp>
      <p:sp>
        <p:nvSpPr>
          <p:cNvPr id="702" name="RESURSSIT  Suggested Time…"/>
          <p:cNvSpPr txBox="1"/>
          <p:nvPr/>
        </p:nvSpPr>
        <p:spPr>
          <a:xfrm>
            <a:off x="19028197" y="2585643"/>
            <a:ext cx="4447218" cy="984884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p>
            <a:pPr>
              <a:defRPr sz="4200" b="1">
                <a:solidFill>
                  <a:srgbClr val="333333"/>
                </a:solidFill>
                <a:latin typeface="Calibri-Bold"/>
                <a:ea typeface="Calibri-Bold"/>
                <a:cs typeface="Calibri-Bold"/>
                <a:sym typeface="Calibri-Bold"/>
              </a:defRPr>
            </a:pPr>
            <a:r>
              <a:rPr lang="fi-FI" sz="4800" b="1" dirty="0">
                <a:solidFill>
                  <a:srgbClr val="333333"/>
                </a:solidFill>
                <a:latin typeface="Calibri"/>
                <a:cs typeface="Calibri"/>
                <a:sym typeface="Calibri-Bold"/>
              </a:rPr>
              <a:t>RESURS</a:t>
            </a:r>
            <a:br>
              <a:rPr sz="4800" b="1" dirty="0">
                <a:solidFill>
                  <a:srgbClr val="333333"/>
                </a:solidFill>
                <a:latin typeface="Calibri"/>
                <a:cs typeface="Calibri"/>
                <a:sym typeface="Calibri-Bold"/>
              </a:rPr>
            </a:br>
            <a:br>
              <a:rPr sz="1600" b="1" dirty="0">
                <a:latin typeface="Calibri"/>
                <a:cs typeface="Calibri"/>
                <a:sym typeface="Calibri-Bold"/>
              </a:rPr>
            </a:br>
            <a:r>
              <a:rPr lang="fi-FI" sz="4400" b="1" dirty="0" err="1">
                <a:solidFill>
                  <a:srgbClr val="333333"/>
                </a:solidFill>
                <a:latin typeface="Calibri"/>
                <a:cs typeface="Calibri"/>
                <a:sym typeface="Calibri-Bold"/>
              </a:rPr>
              <a:t>Tid</a:t>
            </a:r>
            <a:endParaRPr sz="44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err="1">
                <a:solidFill>
                  <a:srgbClr val="333333"/>
                </a:solidFill>
                <a:latin typeface="Calibri"/>
                <a:cs typeface="Calibri"/>
                <a:sym typeface="Calibri-Bold"/>
              </a:rPr>
              <a:t>Berodne</a:t>
            </a:r>
            <a:r>
              <a:rPr lang="fi-FI" sz="4000" dirty="0">
                <a:solidFill>
                  <a:srgbClr val="333333"/>
                </a:solidFill>
                <a:latin typeface="Calibri"/>
                <a:cs typeface="Calibri"/>
                <a:sym typeface="Calibri-Bold"/>
              </a:rPr>
              <a:t> på </a:t>
            </a:r>
            <a:r>
              <a:rPr lang="fi-FI" sz="4000" dirty="0" err="1">
                <a:solidFill>
                  <a:srgbClr val="333333"/>
                </a:solidFill>
                <a:latin typeface="Calibri"/>
                <a:cs typeface="Calibri"/>
                <a:sym typeface="Calibri-Bold"/>
              </a:rPr>
              <a:t>uppdrag</a:t>
            </a:r>
            <a:r>
              <a:rPr lang="fi-FI" sz="4000" dirty="0">
                <a:solidFill>
                  <a:srgbClr val="333333"/>
                </a:solidFill>
                <a:latin typeface="Calibri"/>
                <a:cs typeface="Calibri"/>
                <a:sym typeface="Calibri-Bold"/>
              </a:rPr>
              <a:t>. 30-45 min.</a:t>
            </a:r>
            <a:endParaRPr sz="4000"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sz="4000"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fi-FI" sz="4000" b="1" dirty="0" err="1">
                <a:solidFill>
                  <a:srgbClr val="333333"/>
                </a:solidFill>
                <a:latin typeface="Calibri"/>
                <a:cs typeface="Calibri"/>
                <a:sym typeface="Calibri-Bold"/>
              </a:rPr>
              <a:t>Material</a:t>
            </a:r>
            <a:endParaRPr sz="40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err="1">
                <a:solidFill>
                  <a:srgbClr val="333333"/>
                </a:solidFill>
                <a:latin typeface="Calibri"/>
                <a:cs typeface="Calibri"/>
                <a:sym typeface="Calibri-Bold"/>
              </a:rPr>
              <a:t>Pennor</a:t>
            </a:r>
            <a:r>
              <a:rPr sz="4000" dirty="0">
                <a:solidFill>
                  <a:srgbClr val="333333"/>
                </a:solidFill>
                <a:latin typeface="Calibri"/>
                <a:cs typeface="Calibri"/>
                <a:sym typeface="Calibri-Bold"/>
              </a:rPr>
              <a:t>, </a:t>
            </a:r>
            <a:r>
              <a:rPr lang="sv-FI" sz="4000" dirty="0">
                <a:solidFill>
                  <a:srgbClr val="333333"/>
                </a:solidFill>
                <a:latin typeface="Calibri"/>
                <a:cs typeface="Calibri"/>
                <a:sym typeface="Calibri-Bold"/>
              </a:rPr>
              <a:t>Canvas för </a:t>
            </a:r>
            <a:r>
              <a:rPr lang="sv-FI" sz="4000" dirty="0" err="1">
                <a:solidFill>
                  <a:srgbClr val="333333"/>
                </a:solidFill>
                <a:latin typeface="Calibri"/>
                <a:cs typeface="Calibri"/>
                <a:sym typeface="Calibri-Bold"/>
              </a:rPr>
              <a:t>bakgrudnsforskning</a:t>
            </a:r>
            <a:r>
              <a:rPr sz="4000" dirty="0">
                <a:solidFill>
                  <a:srgbClr val="333333"/>
                </a:solidFill>
                <a:latin typeface="Calibri"/>
                <a:cs typeface="Calibri"/>
                <a:sym typeface="Calibri-Bold"/>
              </a:rPr>
              <a:t> </a:t>
            </a:r>
            <a:r>
              <a:rPr lang="fi-FI" sz="4000" dirty="0">
                <a:solidFill>
                  <a:srgbClr val="333333"/>
                </a:solidFill>
                <a:latin typeface="Calibri"/>
                <a:cs typeface="Calibri"/>
                <a:sym typeface="Calibri-Bold"/>
              </a:rPr>
              <a:t>post-it </a:t>
            </a:r>
            <a:r>
              <a:rPr lang="fi-FI" sz="4000" dirty="0" err="1">
                <a:solidFill>
                  <a:srgbClr val="333333"/>
                </a:solidFill>
                <a:latin typeface="Calibri"/>
                <a:cs typeface="Calibri"/>
                <a:sym typeface="Calibri-Bold"/>
              </a:rPr>
              <a:t>lapar</a:t>
            </a:r>
            <a:r>
              <a:rPr lang="fi-FI" sz="4000" dirty="0">
                <a:solidFill>
                  <a:srgbClr val="333333"/>
                </a:solidFill>
                <a:latin typeface="Calibri"/>
                <a:cs typeface="Calibri"/>
                <a:sym typeface="Calibri-Bold"/>
              </a:rPr>
              <a:t>, </a:t>
            </a:r>
            <a:r>
              <a:rPr lang="fi-FI" sz="4000" dirty="0" err="1">
                <a:solidFill>
                  <a:srgbClr val="333333"/>
                </a:solidFill>
                <a:latin typeface="Calibri"/>
                <a:cs typeface="Calibri"/>
                <a:sym typeface="Calibri-Bold"/>
              </a:rPr>
              <a:t>mobildevice</a:t>
            </a:r>
            <a:endParaRPr sz="4000"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sz="4000"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sv-FI" sz="4000" b="1" dirty="0">
                <a:solidFill>
                  <a:srgbClr val="333333"/>
                </a:solidFill>
                <a:latin typeface="Calibri"/>
                <a:cs typeface="Calibri"/>
                <a:sym typeface="Calibri-Bold"/>
              </a:rPr>
              <a:t>Deltagare</a:t>
            </a:r>
            <a:endParaRPr sz="40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sz="4000" dirty="0" err="1">
                <a:solidFill>
                  <a:srgbClr val="333333"/>
                </a:solidFill>
                <a:latin typeface="Calibri"/>
                <a:cs typeface="Calibri"/>
                <a:sym typeface="Calibri-Bold"/>
              </a:rPr>
              <a:t>Teamarbete</a:t>
            </a:r>
            <a:r>
              <a:rPr lang="fi-FI" sz="4000" dirty="0">
                <a:solidFill>
                  <a:srgbClr val="333333"/>
                </a:solidFill>
                <a:latin typeface="Calibri"/>
                <a:cs typeface="Calibri"/>
                <a:sym typeface="Calibri-Bold"/>
              </a:rPr>
              <a:t>,</a:t>
            </a:r>
            <a:br>
              <a:rPr lang="fi-FI" sz="4000" dirty="0">
                <a:solidFill>
                  <a:srgbClr val="333333"/>
                </a:solidFill>
                <a:latin typeface="Calibri"/>
                <a:cs typeface="Calibri"/>
                <a:sym typeface="Calibri-Bold"/>
              </a:rPr>
            </a:br>
            <a:r>
              <a:rPr lang="fi-FI" sz="4000" dirty="0" err="1">
                <a:solidFill>
                  <a:srgbClr val="333333"/>
                </a:solidFill>
                <a:latin typeface="Calibri"/>
                <a:cs typeface="Calibri"/>
                <a:sym typeface="Calibri-Bold"/>
              </a:rPr>
              <a:t>ca</a:t>
            </a:r>
            <a:r>
              <a:rPr lang="fi-FI" sz="4000" dirty="0">
                <a:solidFill>
                  <a:srgbClr val="333333"/>
                </a:solidFill>
                <a:latin typeface="Calibri"/>
                <a:cs typeface="Calibri"/>
                <a:sym typeface="Calibri-Bold"/>
              </a:rPr>
              <a:t> 4-5 </a:t>
            </a:r>
            <a:r>
              <a:rPr lang="fi-FI" sz="4000" dirty="0" err="1">
                <a:solidFill>
                  <a:srgbClr val="333333"/>
                </a:solidFill>
                <a:latin typeface="Calibri"/>
                <a:cs typeface="Calibri"/>
                <a:sym typeface="Calibri-Bold"/>
              </a:rPr>
              <a:t>personer</a:t>
            </a:r>
            <a:r>
              <a:rPr lang="fi-FI" sz="4000" dirty="0">
                <a:solidFill>
                  <a:srgbClr val="333333"/>
                </a:solidFill>
                <a:latin typeface="Calibri"/>
                <a:cs typeface="Calibri"/>
                <a:sym typeface="Calibri-Bold"/>
              </a:rPr>
              <a:t>/team</a:t>
            </a:r>
            <a:endParaRPr sz="4000" dirty="0">
              <a:solidFill>
                <a:srgbClr val="333333"/>
              </a:solidFill>
              <a:latin typeface="Calibri"/>
              <a:cs typeface="Calibri"/>
              <a:sym typeface="Calibri-Bold"/>
            </a:endParaRPr>
          </a:p>
        </p:txBody>
      </p:sp>
    </p:spTree>
    <p:extLst>
      <p:ext uri="{BB962C8B-B14F-4D97-AF65-F5344CB8AC3E}">
        <p14:creationId xmlns:p14="http://schemas.microsoft.com/office/powerpoint/2010/main" val="7486506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pic>
        <p:nvPicPr>
          <p:cNvPr id="4" name="Picture 3"/>
          <p:cNvPicPr>
            <a:picLocks noChangeAspect="1"/>
          </p:cNvPicPr>
          <p:nvPr/>
        </p:nvPicPr>
        <p:blipFill>
          <a:blip r:embed="rId3"/>
          <a:stretch>
            <a:fillRect/>
          </a:stretch>
        </p:blipFill>
        <p:spPr>
          <a:xfrm>
            <a:off x="943205" y="1900018"/>
            <a:ext cx="19561984" cy="11460422"/>
          </a:xfrm>
          <a:prstGeom prst="rect">
            <a:avLst/>
          </a:prstGeom>
        </p:spPr>
      </p:pic>
      <p:sp>
        <p:nvSpPr>
          <p:cNvPr id="5" name="Rectangle 4"/>
          <p:cNvSpPr/>
          <p:nvPr/>
        </p:nvSpPr>
        <p:spPr>
          <a:xfrm>
            <a:off x="2024743" y="478971"/>
            <a:ext cx="18200914" cy="1311128"/>
          </a:xfrm>
          <a:prstGeom prst="rect">
            <a:avLst/>
          </a:prstGeom>
        </p:spPr>
        <p:txBody>
          <a:bodyPr wrap="square">
            <a:spAutoFit/>
          </a:bodyPr>
          <a:lstStyle/>
          <a:p>
            <a:pPr defTabSz="1828800">
              <a:lnSpc>
                <a:spcPct val="90000"/>
              </a:lnSpc>
              <a:defRPr/>
            </a:pPr>
            <a:r>
              <a:rPr lang="fi-FI" sz="8800" b="1" dirty="0" err="1">
                <a:solidFill>
                  <a:prstClr val="black"/>
                </a:solidFill>
                <a:latin typeface="Calibri"/>
                <a:ea typeface="+mj-ea"/>
                <a:cs typeface="Calibri"/>
                <a:sym typeface="Calibri-Bold"/>
              </a:rPr>
              <a:t>Bakgrundsundersökning-canvasduk</a:t>
            </a:r>
            <a:endParaRPr lang="fi-FI" sz="12000" b="1" dirty="0">
              <a:latin typeface="Calibri"/>
              <a:cs typeface="Calibri"/>
              <a:sym typeface="Calibri-Bold"/>
            </a:endParaRPr>
          </a:p>
        </p:txBody>
      </p:sp>
    </p:spTree>
    <p:extLst>
      <p:ext uri="{BB962C8B-B14F-4D97-AF65-F5344CB8AC3E}">
        <p14:creationId xmlns:p14="http://schemas.microsoft.com/office/powerpoint/2010/main" val="235368551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86" y="370115"/>
            <a:ext cx="22282656" cy="2184910"/>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000" kern="1200" dirty="0" err="1">
                <a:solidFill>
                  <a:prstClr val="black"/>
                </a:solidFill>
                <a:latin typeface="Calibri"/>
                <a:cs typeface="Calibri"/>
              </a:rPr>
              <a:t>Analys</a:t>
            </a:r>
            <a:r>
              <a:rPr lang="fi-FI" sz="8000" kern="1200" dirty="0">
                <a:solidFill>
                  <a:prstClr val="black"/>
                </a:solidFill>
                <a:latin typeface="Calibri"/>
                <a:cs typeface="Calibri"/>
              </a:rPr>
              <a:t> </a:t>
            </a:r>
            <a:r>
              <a:rPr lang="fi-FI" sz="8000" kern="1200" dirty="0" err="1">
                <a:solidFill>
                  <a:prstClr val="black"/>
                </a:solidFill>
                <a:latin typeface="Calibri"/>
                <a:cs typeface="Calibri"/>
              </a:rPr>
              <a:t>och</a:t>
            </a:r>
            <a:r>
              <a:rPr lang="fi-FI" sz="8000" kern="1200" dirty="0">
                <a:solidFill>
                  <a:prstClr val="black"/>
                </a:solidFill>
                <a:latin typeface="Calibri"/>
                <a:cs typeface="Calibri"/>
              </a:rPr>
              <a:t> </a:t>
            </a:r>
            <a:r>
              <a:rPr lang="fi-FI" sz="8000" kern="1200" dirty="0" err="1">
                <a:solidFill>
                  <a:prstClr val="black"/>
                </a:solidFill>
                <a:latin typeface="Calibri"/>
                <a:cs typeface="Calibri"/>
              </a:rPr>
              <a:t>tolkning</a:t>
            </a:r>
            <a:r>
              <a:rPr lang="fi-FI" sz="8000" kern="1200" dirty="0">
                <a:solidFill>
                  <a:prstClr val="black"/>
                </a:solidFill>
                <a:latin typeface="Calibri"/>
                <a:cs typeface="Calibri"/>
              </a:rPr>
              <a:t> av </a:t>
            </a:r>
            <a:r>
              <a:rPr lang="fi-FI" sz="8000" kern="1200" dirty="0" err="1">
                <a:solidFill>
                  <a:prstClr val="black"/>
                </a:solidFill>
                <a:latin typeface="Calibri"/>
                <a:cs typeface="Calibri"/>
              </a:rPr>
              <a:t>insamlat</a:t>
            </a:r>
            <a:r>
              <a:rPr lang="fi-FI" sz="8000" kern="1200" dirty="0">
                <a:solidFill>
                  <a:prstClr val="black"/>
                </a:solidFill>
                <a:latin typeface="Calibri"/>
                <a:cs typeface="Calibri"/>
              </a:rPr>
              <a:t> data </a:t>
            </a:r>
            <a:r>
              <a:rPr lang="fi-FI" sz="8000" kern="1200" dirty="0" err="1">
                <a:solidFill>
                  <a:prstClr val="black"/>
                </a:solidFill>
                <a:latin typeface="Calibri"/>
                <a:cs typeface="Calibri"/>
              </a:rPr>
              <a:t>om</a:t>
            </a:r>
            <a:r>
              <a:rPr lang="fi-FI" sz="8000" kern="1200" dirty="0">
                <a:solidFill>
                  <a:prstClr val="black"/>
                </a:solidFill>
                <a:latin typeface="Calibri"/>
                <a:cs typeface="Calibri"/>
              </a:rPr>
              <a:t> </a:t>
            </a:r>
            <a:r>
              <a:rPr lang="fi-FI" sz="8000" kern="1200" dirty="0" err="1">
                <a:solidFill>
                  <a:prstClr val="black"/>
                </a:solidFill>
                <a:latin typeface="Calibri"/>
                <a:cs typeface="Calibri"/>
              </a:rPr>
              <a:t>kunden</a:t>
            </a:r>
            <a:endParaRPr lang="fi-FI" sz="80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86" y="3068472"/>
            <a:ext cx="22282656" cy="761233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65656" indent="-465656" defTabSz="1828800">
              <a:lnSpc>
                <a:spcPct val="120000"/>
              </a:lnSpc>
              <a:spcBef>
                <a:spcPts val="2000"/>
              </a:spcBef>
              <a:buClr>
                <a:srgbClr val="00B0F0"/>
              </a:buClr>
              <a:buFont typeface="Wingdings" charset="2"/>
              <a:buChar char="§"/>
            </a:pPr>
            <a:r>
              <a:rPr lang="fi-FI" sz="5000" dirty="0" err="1">
                <a:solidFill>
                  <a:prstClr val="black"/>
                </a:solidFill>
                <a:latin typeface="Calibri"/>
                <a:ea typeface="+mn-ea"/>
                <a:cs typeface="Calibri"/>
              </a:rPr>
              <a:t>Kundundersökningen</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bl.a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genom</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intervjuer</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observation</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ger</a:t>
            </a:r>
            <a:r>
              <a:rPr lang="fi-FI" sz="5000" dirty="0">
                <a:solidFill>
                  <a:prstClr val="black"/>
                </a:solidFill>
                <a:latin typeface="Calibri"/>
                <a:ea typeface="+mn-ea"/>
                <a:cs typeface="Calibri"/>
              </a:rPr>
              <a:t> en </a:t>
            </a:r>
            <a:r>
              <a:rPr lang="fi-FI" sz="5000" dirty="0" err="1">
                <a:solidFill>
                  <a:prstClr val="black"/>
                </a:solidFill>
                <a:latin typeface="Calibri"/>
                <a:ea typeface="+mn-ea"/>
                <a:cs typeface="Calibri"/>
              </a:rPr>
              <a:t>stor</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mängd</a:t>
            </a:r>
            <a:r>
              <a:rPr lang="fi-FI" sz="5000" dirty="0">
                <a:solidFill>
                  <a:prstClr val="black"/>
                </a:solidFill>
                <a:latin typeface="Calibri"/>
                <a:ea typeface="+mn-ea"/>
                <a:cs typeface="Calibri"/>
              </a:rPr>
              <a:t> data i </a:t>
            </a:r>
            <a:r>
              <a:rPr lang="fi-FI" sz="5000" dirty="0" err="1">
                <a:solidFill>
                  <a:prstClr val="black"/>
                </a:solidFill>
                <a:latin typeface="Calibri"/>
                <a:ea typeface="+mn-ea"/>
                <a:cs typeface="Calibri"/>
              </a:rPr>
              <a:t>olika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former</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om</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undersökningsobjektet</a:t>
            </a:r>
            <a:r>
              <a:rPr lang="fi-FI" sz="5000" dirty="0">
                <a:solidFill>
                  <a:prstClr val="black"/>
                </a:solidFill>
                <a:latin typeface="Calibri"/>
                <a:ea typeface="+mn-ea"/>
                <a:cs typeface="Calibri"/>
              </a:rPr>
              <a:t> ( </a:t>
            </a:r>
            <a:r>
              <a:rPr lang="fi-FI" sz="5000" dirty="0" err="1">
                <a:solidFill>
                  <a:prstClr val="black"/>
                </a:solidFill>
                <a:latin typeface="Calibri"/>
                <a:ea typeface="+mn-ea"/>
                <a:cs typeface="Calibri"/>
              </a:rPr>
              <a:t>kunden</a:t>
            </a:r>
            <a:r>
              <a:rPr lang="fi-FI" sz="5000" dirty="0">
                <a:solidFill>
                  <a:prstClr val="black"/>
                </a:solidFill>
                <a:latin typeface="Calibri"/>
                <a:ea typeface="+mn-ea"/>
                <a:cs typeface="Calibri"/>
              </a:rPr>
              <a:t>)</a:t>
            </a:r>
          </a:p>
          <a:p>
            <a:pPr marL="465656" indent="-465656" defTabSz="1828800">
              <a:lnSpc>
                <a:spcPct val="120000"/>
              </a:lnSpc>
              <a:spcBef>
                <a:spcPts val="2000"/>
              </a:spcBef>
              <a:buClr>
                <a:srgbClr val="00B0F0"/>
              </a:buClr>
              <a:buFont typeface="Wingdings" charset="2"/>
              <a:buChar char="§"/>
            </a:pPr>
            <a:r>
              <a:rPr lang="fi-FI" sz="5000" dirty="0" err="1">
                <a:solidFill>
                  <a:prstClr val="black"/>
                </a:solidFill>
                <a:latin typeface="Calibri"/>
                <a:ea typeface="+mn-ea"/>
                <a:cs typeface="Calibri"/>
              </a:rPr>
              <a:t>Kundförståelsens</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grund</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är</a:t>
            </a:r>
            <a:r>
              <a:rPr lang="fi-FI" sz="5000" dirty="0">
                <a:solidFill>
                  <a:prstClr val="black"/>
                </a:solidFill>
                <a:latin typeface="Calibri"/>
                <a:ea typeface="+mn-ea"/>
                <a:cs typeface="Calibri"/>
              </a:rPr>
              <a:t> en </a:t>
            </a:r>
            <a:r>
              <a:rPr lang="fi-FI" sz="5000" dirty="0" err="1">
                <a:solidFill>
                  <a:prstClr val="black"/>
                </a:solidFill>
                <a:latin typeface="Calibri"/>
                <a:ea typeface="+mn-ea"/>
                <a:cs typeface="Calibri"/>
              </a:rPr>
              <a:t>omsorgsfull</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analys</a:t>
            </a:r>
            <a:r>
              <a:rPr lang="fi-FI" sz="5000" dirty="0">
                <a:solidFill>
                  <a:prstClr val="black"/>
                </a:solidFill>
                <a:latin typeface="Calibri"/>
                <a:ea typeface="+mn-ea"/>
                <a:cs typeface="Calibri"/>
              </a:rPr>
              <a:t> av </a:t>
            </a:r>
            <a:r>
              <a:rPr lang="fi-FI" sz="5000" dirty="0" err="1">
                <a:solidFill>
                  <a:prstClr val="black"/>
                </a:solidFill>
                <a:latin typeface="Calibri"/>
                <a:ea typeface="+mn-ea"/>
                <a:cs typeface="Calibri"/>
              </a:rPr>
              <a:t>dessa</a:t>
            </a:r>
            <a:r>
              <a:rPr lang="fi-FI" sz="5000" dirty="0">
                <a:solidFill>
                  <a:prstClr val="black"/>
                </a:solidFill>
                <a:latin typeface="Calibri"/>
                <a:ea typeface="+mn-ea"/>
                <a:cs typeface="Calibri"/>
              </a:rPr>
              <a:t> data.</a:t>
            </a:r>
          </a:p>
          <a:p>
            <a:pPr marL="465656" indent="-465656" defTabSz="1828800">
              <a:lnSpc>
                <a:spcPct val="120000"/>
              </a:lnSpc>
              <a:spcBef>
                <a:spcPts val="2000"/>
              </a:spcBef>
              <a:buClr>
                <a:srgbClr val="00B0F0"/>
              </a:buClr>
              <a:buFont typeface="Wingdings" charset="2"/>
              <a:buChar char="§"/>
            </a:pPr>
            <a:r>
              <a:rPr lang="fi-FI" sz="5000" dirty="0">
                <a:solidFill>
                  <a:prstClr val="black"/>
                </a:solidFill>
                <a:latin typeface="Calibri"/>
                <a:ea typeface="+mn-ea"/>
                <a:cs typeface="Calibri"/>
              </a:rPr>
              <a:t>Man </a:t>
            </a:r>
            <a:r>
              <a:rPr lang="fi-FI" sz="5000" dirty="0" err="1">
                <a:solidFill>
                  <a:prstClr val="black"/>
                </a:solidFill>
                <a:latin typeface="Calibri"/>
                <a:ea typeface="+mn-ea"/>
                <a:cs typeface="Calibri"/>
              </a:rPr>
              <a:t>bör</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sträva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till</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att</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hitta</a:t>
            </a:r>
            <a:r>
              <a:rPr lang="fi-FI" sz="5000" dirty="0">
                <a:solidFill>
                  <a:prstClr val="black"/>
                </a:solidFill>
                <a:latin typeface="Calibri"/>
                <a:ea typeface="+mn-ea"/>
                <a:cs typeface="Calibri"/>
              </a:rPr>
              <a:t> alla för en </a:t>
            </a:r>
            <a:r>
              <a:rPr lang="fi-FI" sz="5000" dirty="0" err="1">
                <a:solidFill>
                  <a:prstClr val="black"/>
                </a:solidFill>
                <a:latin typeface="Calibri"/>
                <a:ea typeface="+mn-ea"/>
                <a:cs typeface="Calibri"/>
              </a:rPr>
              <a:t>större</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grupp</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betydelsefulla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fynd</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och</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tolka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dem</a:t>
            </a:r>
            <a:r>
              <a:rPr lang="fi-FI" sz="5000" dirty="0">
                <a:solidFill>
                  <a:prstClr val="black"/>
                </a:solidFill>
                <a:latin typeface="Calibri"/>
                <a:ea typeface="+mn-ea"/>
                <a:cs typeface="Calibri"/>
              </a:rPr>
              <a:t> på ett </a:t>
            </a:r>
            <a:r>
              <a:rPr lang="fi-FI" sz="5000" dirty="0" err="1">
                <a:solidFill>
                  <a:prstClr val="black"/>
                </a:solidFill>
                <a:latin typeface="Calibri"/>
                <a:ea typeface="+mn-ea"/>
                <a:cs typeface="Calibri"/>
              </a:rPr>
              <a:t>meningsfullt</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och</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människonära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sätt</a:t>
            </a:r>
            <a:r>
              <a:rPr lang="fi-FI" sz="5000" dirty="0">
                <a:solidFill>
                  <a:prstClr val="black"/>
                </a:solidFill>
                <a:latin typeface="Calibri"/>
                <a:ea typeface="+mn-ea"/>
                <a:cs typeface="Calibri"/>
              </a:rPr>
              <a:t> </a:t>
            </a:r>
          </a:p>
          <a:p>
            <a:pPr marL="465656" indent="-465656" defTabSz="1828800">
              <a:lnSpc>
                <a:spcPct val="120000"/>
              </a:lnSpc>
              <a:spcBef>
                <a:spcPts val="2000"/>
              </a:spcBef>
              <a:buClr>
                <a:srgbClr val="00B0F0"/>
              </a:buClr>
              <a:buFont typeface="Wingdings" charset="2"/>
              <a:buChar char="§"/>
            </a:pPr>
            <a:r>
              <a:rPr lang="fi-FI" sz="5000" dirty="0" err="1">
                <a:solidFill>
                  <a:prstClr val="black"/>
                </a:solidFill>
                <a:latin typeface="Calibri"/>
                <a:ea typeface="+mn-ea"/>
                <a:cs typeface="Calibri"/>
              </a:rPr>
              <a:t>Likhetsdiagrammet</a:t>
            </a:r>
            <a:r>
              <a:rPr lang="fi-FI" sz="5000" dirty="0">
                <a:solidFill>
                  <a:prstClr val="black"/>
                </a:solidFill>
                <a:latin typeface="Calibri"/>
                <a:ea typeface="+mn-ea"/>
                <a:cs typeface="Calibri"/>
              </a:rPr>
              <a:t> ( </a:t>
            </a:r>
            <a:r>
              <a:rPr lang="fi-FI" sz="5000" dirty="0" err="1">
                <a:solidFill>
                  <a:prstClr val="black"/>
                </a:solidFill>
                <a:latin typeface="Calibri"/>
                <a:ea typeface="+mn-ea"/>
                <a:cs typeface="Calibri"/>
              </a:rPr>
              <a:t>Affinity</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Diagram</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underlättar</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grupperingen</a:t>
            </a:r>
            <a:r>
              <a:rPr lang="fi-FI" sz="5000" dirty="0">
                <a:solidFill>
                  <a:prstClr val="black"/>
                </a:solidFill>
                <a:latin typeface="Calibri"/>
                <a:ea typeface="+mn-ea"/>
                <a:cs typeface="Calibri"/>
              </a:rPr>
              <a:t> av </a:t>
            </a:r>
            <a:r>
              <a:rPr lang="fi-FI" sz="5000" dirty="0" err="1">
                <a:solidFill>
                  <a:prstClr val="black"/>
                </a:solidFill>
                <a:latin typeface="Calibri"/>
                <a:ea typeface="+mn-ea"/>
                <a:cs typeface="Calibri"/>
              </a:rPr>
              <a:t>insamlad</a:t>
            </a:r>
            <a:r>
              <a:rPr lang="fi-FI" sz="5000" dirty="0">
                <a:solidFill>
                  <a:prstClr val="black"/>
                </a:solidFill>
                <a:latin typeface="Calibri"/>
                <a:ea typeface="+mn-ea"/>
                <a:cs typeface="Calibri"/>
              </a:rPr>
              <a:t> data.</a:t>
            </a:r>
          </a:p>
          <a:p>
            <a:pPr marL="465656" indent="-465656" defTabSz="1828800">
              <a:lnSpc>
                <a:spcPct val="120000"/>
              </a:lnSpc>
              <a:spcBef>
                <a:spcPts val="2000"/>
              </a:spcBef>
              <a:buClr>
                <a:srgbClr val="00B0F0"/>
              </a:buClr>
              <a:buFont typeface="Wingdings" charset="2"/>
              <a:buChar char="§"/>
            </a:pPr>
            <a:r>
              <a:rPr lang="fi-FI" sz="5000" dirty="0" err="1">
                <a:solidFill>
                  <a:prstClr val="black"/>
                </a:solidFill>
                <a:latin typeface="Calibri"/>
                <a:ea typeface="+mn-ea"/>
                <a:cs typeface="Calibri"/>
              </a:rPr>
              <a:t>Personerna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är</a:t>
            </a:r>
            <a:r>
              <a:rPr lang="fi-FI" sz="5000" dirty="0">
                <a:solidFill>
                  <a:prstClr val="black"/>
                </a:solidFill>
                <a:latin typeface="Calibri"/>
                <a:ea typeface="+mn-ea"/>
                <a:cs typeface="Calibri"/>
              </a:rPr>
              <a:t> de </a:t>
            </a:r>
            <a:r>
              <a:rPr lang="fi-FI" sz="5000" dirty="0" err="1">
                <a:solidFill>
                  <a:prstClr val="black"/>
                </a:solidFill>
                <a:latin typeface="Calibri"/>
                <a:ea typeface="+mn-ea"/>
                <a:cs typeface="Calibri"/>
              </a:rPr>
              <a:t>centrala</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vid</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kristallisering</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och</a:t>
            </a:r>
            <a:r>
              <a:rPr lang="fi-FI" sz="5000" dirty="0">
                <a:solidFill>
                  <a:prstClr val="black"/>
                </a:solidFill>
                <a:latin typeface="Calibri"/>
                <a:ea typeface="+mn-ea"/>
                <a:cs typeface="Calibri"/>
              </a:rPr>
              <a:t> </a:t>
            </a:r>
            <a:r>
              <a:rPr lang="fi-FI" sz="5000" dirty="0" err="1">
                <a:solidFill>
                  <a:prstClr val="black"/>
                </a:solidFill>
                <a:latin typeface="Calibri"/>
                <a:ea typeface="+mn-ea"/>
                <a:cs typeface="Calibri"/>
              </a:rPr>
              <a:t>presentering</a:t>
            </a:r>
            <a:r>
              <a:rPr lang="fi-FI" sz="5000" dirty="0">
                <a:solidFill>
                  <a:prstClr val="black"/>
                </a:solidFill>
                <a:latin typeface="Calibri"/>
                <a:ea typeface="+mn-ea"/>
                <a:cs typeface="Calibri"/>
              </a:rPr>
              <a:t> av </a:t>
            </a:r>
            <a:r>
              <a:rPr lang="fi-FI" sz="5000" dirty="0" err="1">
                <a:solidFill>
                  <a:prstClr val="black"/>
                </a:solidFill>
                <a:latin typeface="Calibri"/>
                <a:ea typeface="+mn-ea"/>
                <a:cs typeface="Calibri"/>
              </a:rPr>
              <a:t>datainsamlingen</a:t>
            </a:r>
            <a:endParaRPr lang="fi-FI" sz="5000" dirty="0">
              <a:solidFill>
                <a:prstClr val="black"/>
              </a:solidFill>
              <a:latin typeface="Calibri"/>
              <a:ea typeface="+mn-ea"/>
              <a:cs typeface="Calibri"/>
            </a:endParaRPr>
          </a:p>
        </p:txBody>
      </p:sp>
      <p:sp>
        <p:nvSpPr>
          <p:cNvPr id="2" name="Rectangle 1"/>
          <p:cNvSpPr/>
          <p:nvPr/>
        </p:nvSpPr>
        <p:spPr>
          <a:xfrm>
            <a:off x="11059887" y="12692743"/>
            <a:ext cx="12134506" cy="646331"/>
          </a:xfrm>
          <a:prstGeom prst="rect">
            <a:avLst/>
          </a:prstGeom>
        </p:spPr>
        <p:txBody>
          <a:bodyPr wrap="square">
            <a:spAutoFit/>
          </a:bodyPr>
          <a:lstStyle/>
          <a:p>
            <a:r>
              <a:rPr lang="fi-FI" dirty="0">
                <a:latin typeface="Calibri"/>
                <a:cs typeface="Calibri"/>
              </a:rPr>
              <a:t>Lähteet: </a:t>
            </a:r>
            <a:r>
              <a:rPr lang="fi-FI" dirty="0" err="1">
                <a:latin typeface="Calibri"/>
                <a:cs typeface="Calibri"/>
              </a:rPr>
              <a:t>Tuulaniemi</a:t>
            </a:r>
            <a:r>
              <a:rPr lang="fi-FI" dirty="0">
                <a:latin typeface="Calibri"/>
                <a:cs typeface="Calibri"/>
              </a:rPr>
              <a:t> 2011, 154; Ojasalo &amp; </a:t>
            </a:r>
            <a:r>
              <a:rPr lang="fi-FI" dirty="0" err="1">
                <a:latin typeface="Calibri"/>
                <a:cs typeface="Calibri"/>
              </a:rPr>
              <a:t>al</a:t>
            </a:r>
            <a:r>
              <a:rPr lang="fi-FI" dirty="0">
                <a:latin typeface="Calibri"/>
                <a:cs typeface="Calibri"/>
              </a:rPr>
              <a:t> 2014, 110-111. </a:t>
            </a:r>
          </a:p>
        </p:txBody>
      </p:sp>
    </p:spTree>
    <p:extLst>
      <p:ext uri="{BB962C8B-B14F-4D97-AF65-F5344CB8AC3E}">
        <p14:creationId xmlns:p14="http://schemas.microsoft.com/office/powerpoint/2010/main" val="2957615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653144" y="936173"/>
            <a:ext cx="23730856" cy="1988966"/>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800" kern="1200" dirty="0" err="1">
                <a:solidFill>
                  <a:prstClr val="black"/>
                </a:solidFill>
                <a:latin typeface="Calibri"/>
                <a:cs typeface="Calibri"/>
              </a:rPr>
              <a:t>Likhetsdiagram</a:t>
            </a:r>
            <a:r>
              <a:rPr lang="fi-FI" sz="8800" kern="1200" dirty="0">
                <a:solidFill>
                  <a:prstClr val="black"/>
                </a:solidFill>
                <a:latin typeface="Calibri"/>
                <a:cs typeface="Calibri"/>
              </a:rPr>
              <a:t> (</a:t>
            </a:r>
            <a:r>
              <a:rPr lang="fi-FI" sz="8800" kern="1200" dirty="0" err="1">
                <a:solidFill>
                  <a:prstClr val="black"/>
                </a:solidFill>
                <a:latin typeface="Calibri"/>
                <a:cs typeface="Calibri"/>
              </a:rPr>
              <a:t>Affinity</a:t>
            </a:r>
            <a:r>
              <a:rPr lang="fi-FI" sz="8800" kern="1200" dirty="0">
                <a:solidFill>
                  <a:prstClr val="black"/>
                </a:solidFill>
                <a:latin typeface="Calibri"/>
                <a:cs typeface="Calibri"/>
              </a:rPr>
              <a:t> </a:t>
            </a:r>
            <a:r>
              <a:rPr lang="fi-FI" sz="8800" kern="1200" dirty="0" err="1">
                <a:solidFill>
                  <a:prstClr val="black"/>
                </a:solidFill>
                <a:latin typeface="Calibri"/>
                <a:cs typeface="Calibri"/>
              </a:rPr>
              <a:t>Diagram</a:t>
            </a:r>
            <a:r>
              <a:rPr lang="fi-FI" sz="8800" kern="1200" dirty="0">
                <a:solidFill>
                  <a:prstClr val="black"/>
                </a:solidFill>
                <a:latin typeface="Calibri"/>
                <a:cs typeface="Calibri"/>
              </a:rPr>
              <a:t>)</a:t>
            </a:r>
            <a:endParaRPr lang="fi-FI" sz="80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45028" y="3984172"/>
            <a:ext cx="12823372" cy="715887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64820" indent="-464820" defTabSz="1828800">
              <a:lnSpc>
                <a:spcPct val="90000"/>
              </a:lnSpc>
              <a:spcBef>
                <a:spcPts val="2000"/>
              </a:spcBef>
              <a:buClr>
                <a:srgbClr val="00B0F0"/>
              </a:buClr>
              <a:buFont typeface="Arial" charset="2"/>
              <a:buChar char="•"/>
            </a:pPr>
            <a:r>
              <a:rPr lang="fi-FI" sz="5600" dirty="0" err="1">
                <a:latin typeface="Calibri"/>
                <a:ea typeface="+mn-ea"/>
                <a:cs typeface="Calibri"/>
              </a:rPr>
              <a:t>Likheter</a:t>
            </a:r>
            <a:r>
              <a:rPr lang="fi-FI" sz="5600" dirty="0">
                <a:latin typeface="Calibri"/>
                <a:ea typeface="+mn-ea"/>
                <a:cs typeface="Calibri"/>
              </a:rPr>
              <a:t> i data </a:t>
            </a:r>
            <a:r>
              <a:rPr lang="fi-FI" sz="5600" dirty="0" err="1">
                <a:latin typeface="Calibri"/>
                <a:ea typeface="+mn-ea"/>
                <a:cs typeface="Calibri"/>
              </a:rPr>
              <a:t>söks</a:t>
            </a:r>
            <a:r>
              <a:rPr lang="fi-FI" sz="5600" dirty="0">
                <a:latin typeface="Calibri"/>
                <a:ea typeface="+mn-ea"/>
                <a:cs typeface="Calibri"/>
              </a:rPr>
              <a:t> </a:t>
            </a:r>
            <a:r>
              <a:rPr lang="fi-FI" sz="5600" dirty="0" err="1">
                <a:latin typeface="Calibri"/>
                <a:ea typeface="+mn-ea"/>
                <a:cs typeface="Calibri"/>
              </a:rPr>
              <a:t>fram</a:t>
            </a:r>
            <a:r>
              <a:rPr lang="fi-FI" sz="5600" dirty="0">
                <a:latin typeface="Calibri"/>
                <a:ea typeface="+mn-ea"/>
                <a:cs typeface="Calibri"/>
              </a:rPr>
              <a:t> </a:t>
            </a:r>
            <a:r>
              <a:rPr lang="fi-FI" sz="5600" dirty="0" err="1">
                <a:latin typeface="Calibri"/>
                <a:ea typeface="+mn-ea"/>
                <a:cs typeface="Calibri"/>
              </a:rPr>
              <a:t>och</a:t>
            </a:r>
            <a:r>
              <a:rPr lang="fi-FI" sz="5600" dirty="0">
                <a:latin typeface="Calibri"/>
                <a:ea typeface="+mn-ea"/>
                <a:cs typeface="Calibri"/>
              </a:rPr>
              <a:t> </a:t>
            </a:r>
            <a:r>
              <a:rPr lang="fi-FI" sz="5600" dirty="0" err="1">
                <a:latin typeface="Calibri"/>
                <a:ea typeface="+mn-ea"/>
                <a:cs typeface="Calibri"/>
              </a:rPr>
              <a:t>grupperas</a:t>
            </a:r>
            <a:r>
              <a:rPr lang="fi-FI" sz="5600" dirty="0">
                <a:latin typeface="Calibri"/>
                <a:ea typeface="+mn-ea"/>
                <a:cs typeface="Calibri"/>
              </a:rPr>
              <a:t> </a:t>
            </a:r>
            <a:r>
              <a:rPr lang="fi-FI" sz="5600" dirty="0" err="1">
                <a:latin typeface="Calibri"/>
                <a:ea typeface="+mn-ea"/>
                <a:cs typeface="Calibri"/>
              </a:rPr>
              <a:t>enligt</a:t>
            </a:r>
            <a:r>
              <a:rPr lang="fi-FI" sz="5600" dirty="0">
                <a:latin typeface="Calibri"/>
                <a:ea typeface="+mn-ea"/>
                <a:cs typeface="Calibri"/>
              </a:rPr>
              <a:t> </a:t>
            </a:r>
            <a:r>
              <a:rPr lang="fi-FI" sz="5600" dirty="0" err="1">
                <a:latin typeface="Calibri"/>
                <a:ea typeface="+mn-ea"/>
                <a:cs typeface="Calibri"/>
              </a:rPr>
              <a:t>tema</a:t>
            </a:r>
            <a:r>
              <a:rPr lang="fi-FI" sz="5600" dirty="0">
                <a:latin typeface="Calibri"/>
                <a:ea typeface="+mn-ea"/>
                <a:cs typeface="Calibri"/>
              </a:rPr>
              <a:t>.</a:t>
            </a:r>
            <a:endParaRPr lang="en-US" sz="5600" dirty="0">
              <a:latin typeface="Calibri"/>
              <a:ea typeface="+mn-ea"/>
              <a:cs typeface="Calibri"/>
            </a:endParaRPr>
          </a:p>
          <a:p>
            <a:pPr marL="464820" indent="-464820" defTabSz="1828800">
              <a:lnSpc>
                <a:spcPct val="90000"/>
              </a:lnSpc>
              <a:spcBef>
                <a:spcPts val="2000"/>
              </a:spcBef>
              <a:buClr>
                <a:srgbClr val="00B0F0"/>
              </a:buClr>
              <a:buFont typeface="Arial" charset="2"/>
              <a:buChar char="•"/>
            </a:pPr>
            <a:r>
              <a:rPr lang="fi-FI" sz="5600" dirty="0" err="1">
                <a:latin typeface="Calibri"/>
                <a:ea typeface="+mn-ea"/>
                <a:cs typeface="Calibri"/>
              </a:rPr>
              <a:t>Liknande</a:t>
            </a:r>
            <a:r>
              <a:rPr lang="fi-FI" sz="5600" dirty="0">
                <a:latin typeface="Calibri"/>
                <a:ea typeface="+mn-ea"/>
                <a:cs typeface="Calibri"/>
              </a:rPr>
              <a:t> </a:t>
            </a:r>
            <a:r>
              <a:rPr lang="fi-FI" sz="5600" dirty="0" err="1">
                <a:latin typeface="Calibri"/>
                <a:ea typeface="+mn-ea"/>
                <a:cs typeface="Calibri"/>
              </a:rPr>
              <a:t>observationer</a:t>
            </a:r>
            <a:r>
              <a:rPr lang="fi-FI" sz="5600" dirty="0">
                <a:latin typeface="Calibri"/>
                <a:ea typeface="+mn-ea"/>
                <a:cs typeface="Calibri"/>
              </a:rPr>
              <a:t> </a:t>
            </a:r>
            <a:r>
              <a:rPr lang="fi-FI" sz="5600" dirty="0" err="1">
                <a:latin typeface="Calibri"/>
                <a:ea typeface="+mn-ea"/>
                <a:cs typeface="Calibri"/>
              </a:rPr>
              <a:t>grupperas</a:t>
            </a:r>
            <a:r>
              <a:rPr lang="fi-FI" sz="5600" dirty="0">
                <a:latin typeface="Calibri"/>
                <a:ea typeface="+mn-ea"/>
                <a:cs typeface="Calibri"/>
              </a:rPr>
              <a:t> </a:t>
            </a:r>
            <a:r>
              <a:rPr lang="fi-FI" sz="5600" dirty="0" err="1">
                <a:latin typeface="Calibri"/>
                <a:ea typeface="+mn-ea"/>
                <a:cs typeface="Calibri"/>
              </a:rPr>
              <a:t>enligt</a:t>
            </a:r>
            <a:r>
              <a:rPr lang="fi-FI" sz="5600" dirty="0">
                <a:latin typeface="Calibri"/>
                <a:ea typeface="+mn-ea"/>
                <a:cs typeface="Calibri"/>
              </a:rPr>
              <a:t> </a:t>
            </a:r>
            <a:r>
              <a:rPr lang="fi-FI" sz="5600" dirty="0" err="1">
                <a:latin typeface="Calibri"/>
                <a:ea typeface="+mn-ea"/>
                <a:cs typeface="Calibri"/>
              </a:rPr>
              <a:t>tematik</a:t>
            </a:r>
            <a:r>
              <a:rPr lang="fi-FI" sz="5600" dirty="0">
                <a:latin typeface="Calibri"/>
                <a:ea typeface="+mn-ea"/>
                <a:cs typeface="Calibri"/>
              </a:rPr>
              <a:t>.</a:t>
            </a:r>
          </a:p>
          <a:p>
            <a:pPr marL="464820" indent="-464820" defTabSz="1828800">
              <a:lnSpc>
                <a:spcPct val="90000"/>
              </a:lnSpc>
              <a:spcBef>
                <a:spcPts val="2000"/>
              </a:spcBef>
              <a:buClr>
                <a:srgbClr val="00B0F0"/>
              </a:buClr>
              <a:buFont typeface="Arial" charset="2"/>
              <a:buChar char="•"/>
            </a:pPr>
            <a:r>
              <a:rPr lang="fi-FI" sz="5600" dirty="0">
                <a:latin typeface="Calibri"/>
                <a:ea typeface="+mn-ea"/>
                <a:cs typeface="Calibri"/>
              </a:rPr>
              <a:t> </a:t>
            </a:r>
            <a:r>
              <a:rPr lang="fi-FI" sz="5600" dirty="0" err="1">
                <a:latin typeface="Calibri"/>
                <a:ea typeface="+mn-ea"/>
                <a:cs typeface="Calibri"/>
              </a:rPr>
              <a:t>Grupperingarna</a:t>
            </a:r>
            <a:r>
              <a:rPr lang="fi-FI" sz="5600" dirty="0">
                <a:latin typeface="Calibri"/>
                <a:ea typeface="+mn-ea"/>
                <a:cs typeface="Calibri"/>
              </a:rPr>
              <a:t> </a:t>
            </a:r>
            <a:r>
              <a:rPr lang="fi-FI" sz="5600" dirty="0" err="1">
                <a:latin typeface="Calibri"/>
                <a:ea typeface="+mn-ea"/>
                <a:cs typeface="Calibri"/>
              </a:rPr>
              <a:t>namnges</a:t>
            </a:r>
            <a:r>
              <a:rPr lang="fi-FI" sz="5600" dirty="0">
                <a:latin typeface="Calibri"/>
                <a:ea typeface="+mn-ea"/>
                <a:cs typeface="Calibri"/>
              </a:rPr>
              <a:t> </a:t>
            </a:r>
            <a:r>
              <a:rPr lang="fi-FI" sz="5600" dirty="0" err="1">
                <a:latin typeface="Calibri"/>
                <a:ea typeface="+mn-ea"/>
                <a:cs typeface="Calibri"/>
              </a:rPr>
              <a:t>och</a:t>
            </a:r>
            <a:r>
              <a:rPr lang="fi-FI" sz="5600" dirty="0">
                <a:latin typeface="Calibri"/>
                <a:ea typeface="+mn-ea"/>
                <a:cs typeface="Calibri"/>
              </a:rPr>
              <a:t> </a:t>
            </a:r>
            <a:r>
              <a:rPr lang="fi-FI" sz="5600" dirty="0" err="1">
                <a:latin typeface="Calibri"/>
                <a:ea typeface="+mn-ea"/>
                <a:cs typeface="Calibri"/>
              </a:rPr>
              <a:t>kan</a:t>
            </a:r>
            <a:r>
              <a:rPr lang="fi-FI" sz="5600" dirty="0">
                <a:latin typeface="Calibri"/>
                <a:ea typeface="+mn-ea"/>
                <a:cs typeface="Calibri"/>
              </a:rPr>
              <a:t> </a:t>
            </a:r>
            <a:r>
              <a:rPr lang="fi-FI" sz="5600" dirty="0" err="1">
                <a:latin typeface="Calibri"/>
                <a:ea typeface="+mn-ea"/>
                <a:cs typeface="Calibri"/>
              </a:rPr>
              <a:t>kopplas</a:t>
            </a:r>
            <a:r>
              <a:rPr lang="fi-FI" sz="5600" dirty="0">
                <a:latin typeface="Calibri"/>
                <a:ea typeface="+mn-ea"/>
                <a:cs typeface="Calibri"/>
              </a:rPr>
              <a:t> </a:t>
            </a:r>
            <a:r>
              <a:rPr lang="fi-FI" sz="5600" dirty="0" err="1">
                <a:latin typeface="Calibri"/>
                <a:ea typeface="+mn-ea"/>
                <a:cs typeface="Calibri"/>
              </a:rPr>
              <a:t>till</a:t>
            </a:r>
            <a:r>
              <a:rPr lang="fi-FI" sz="5600" dirty="0">
                <a:latin typeface="Calibri"/>
                <a:ea typeface="+mn-ea"/>
                <a:cs typeface="Calibri"/>
              </a:rPr>
              <a:t> </a:t>
            </a:r>
            <a:r>
              <a:rPr lang="fi-FI" sz="5600" dirty="0" err="1">
                <a:latin typeface="Calibri"/>
                <a:ea typeface="+mn-ea"/>
                <a:cs typeface="Calibri"/>
              </a:rPr>
              <a:t>större</a:t>
            </a:r>
            <a:r>
              <a:rPr lang="fi-FI" sz="5600" dirty="0">
                <a:latin typeface="Calibri"/>
                <a:ea typeface="+mn-ea"/>
                <a:cs typeface="Calibri"/>
              </a:rPr>
              <a:t> </a:t>
            </a:r>
            <a:r>
              <a:rPr lang="fi-FI" sz="5600" dirty="0" err="1">
                <a:latin typeface="Calibri"/>
                <a:ea typeface="+mn-ea"/>
                <a:cs typeface="Calibri"/>
              </a:rPr>
              <a:t>helheter</a:t>
            </a:r>
            <a:r>
              <a:rPr lang="fi-FI" sz="5600" dirty="0">
                <a:latin typeface="Calibri"/>
                <a:ea typeface="+mn-ea"/>
                <a:cs typeface="Calibri"/>
              </a:rPr>
              <a:t>.</a:t>
            </a:r>
          </a:p>
          <a:p>
            <a:pPr marL="464820" indent="-464820" defTabSz="1828800">
              <a:lnSpc>
                <a:spcPct val="90000"/>
              </a:lnSpc>
              <a:spcBef>
                <a:spcPts val="2000"/>
              </a:spcBef>
              <a:buClr>
                <a:srgbClr val="00B0F0"/>
              </a:buClr>
              <a:buFont typeface="Arial" charset="2"/>
              <a:buChar char="•"/>
            </a:pPr>
            <a:r>
              <a:rPr lang="fi-FI" sz="5600" dirty="0">
                <a:latin typeface="Calibri"/>
                <a:ea typeface="+mn-ea"/>
                <a:cs typeface="Calibri"/>
              </a:rPr>
              <a:t> </a:t>
            </a:r>
            <a:r>
              <a:rPr lang="fi-FI" sz="5600" dirty="0" err="1">
                <a:latin typeface="Calibri"/>
                <a:ea typeface="+mn-ea"/>
                <a:cs typeface="Calibri"/>
              </a:rPr>
              <a:t>Grupperingen</a:t>
            </a:r>
            <a:r>
              <a:rPr lang="fi-FI" sz="5600" dirty="0">
                <a:latin typeface="Calibri"/>
                <a:ea typeface="+mn-ea"/>
                <a:cs typeface="Calibri"/>
              </a:rPr>
              <a:t> </a:t>
            </a:r>
            <a:r>
              <a:rPr lang="fi-FI" sz="5600" dirty="0" err="1">
                <a:latin typeface="Calibri"/>
                <a:ea typeface="+mn-ea"/>
                <a:cs typeface="Calibri"/>
              </a:rPr>
              <a:t>lyfter</a:t>
            </a:r>
            <a:r>
              <a:rPr lang="fi-FI" sz="5600" dirty="0">
                <a:latin typeface="Calibri"/>
                <a:ea typeface="+mn-ea"/>
                <a:cs typeface="Calibri"/>
              </a:rPr>
              <a:t> </a:t>
            </a:r>
            <a:r>
              <a:rPr lang="fi-FI" sz="5600" dirty="0" err="1">
                <a:latin typeface="Calibri"/>
                <a:ea typeface="+mn-ea"/>
                <a:cs typeface="Calibri"/>
              </a:rPr>
              <a:t>fram</a:t>
            </a:r>
            <a:r>
              <a:rPr lang="fi-FI" sz="5600" dirty="0">
                <a:latin typeface="Calibri"/>
                <a:ea typeface="+mn-ea"/>
                <a:cs typeface="Calibri"/>
              </a:rPr>
              <a:t> alla de för </a:t>
            </a:r>
            <a:r>
              <a:rPr lang="fi-FI" sz="5600" dirty="0" err="1">
                <a:latin typeface="Calibri"/>
                <a:ea typeface="+mn-ea"/>
                <a:cs typeface="Calibri"/>
              </a:rPr>
              <a:t>användaren</a:t>
            </a:r>
            <a:r>
              <a:rPr lang="fi-FI" sz="5600" dirty="0">
                <a:latin typeface="Calibri"/>
                <a:ea typeface="+mn-ea"/>
                <a:cs typeface="Calibri"/>
              </a:rPr>
              <a:t> </a:t>
            </a:r>
            <a:r>
              <a:rPr lang="fi-FI" sz="5600" dirty="0" err="1">
                <a:latin typeface="Calibri"/>
                <a:ea typeface="+mn-ea"/>
                <a:cs typeface="Calibri"/>
              </a:rPr>
              <a:t>väsentliga</a:t>
            </a:r>
            <a:r>
              <a:rPr lang="fi-FI" sz="5600" dirty="0">
                <a:latin typeface="Calibri"/>
                <a:ea typeface="+mn-ea"/>
                <a:cs typeface="Calibri"/>
              </a:rPr>
              <a:t> </a:t>
            </a:r>
            <a:r>
              <a:rPr lang="fi-FI" sz="5600" dirty="0" err="1">
                <a:latin typeface="Calibri"/>
                <a:ea typeface="+mn-ea"/>
                <a:cs typeface="Calibri"/>
              </a:rPr>
              <a:t>faktorer</a:t>
            </a:r>
            <a:r>
              <a:rPr lang="fi-FI" sz="5600" dirty="0">
                <a:latin typeface="Calibri"/>
                <a:ea typeface="+mn-ea"/>
                <a:cs typeface="Calibri"/>
              </a:rPr>
              <a:t>.</a:t>
            </a:r>
          </a:p>
        </p:txBody>
      </p:sp>
      <p:sp>
        <p:nvSpPr>
          <p:cNvPr id="6" name="object 4"/>
          <p:cNvSpPr/>
          <p:nvPr/>
        </p:nvSpPr>
        <p:spPr>
          <a:xfrm>
            <a:off x="15131070" y="3091541"/>
            <a:ext cx="7821368" cy="8454454"/>
          </a:xfrm>
          <a:prstGeom prst="rect">
            <a:avLst/>
          </a:prstGeom>
          <a:blipFill>
            <a:blip r:embed="rId3" cstate="print"/>
            <a:stretch>
              <a:fillRect/>
            </a:stretch>
          </a:blipFill>
        </p:spPr>
        <p:txBody>
          <a:bodyPr wrap="square" lIns="0" tIns="0" rIns="0" bIns="0" rtlCol="0"/>
          <a:lstStyle/>
          <a:p>
            <a:pPr defTabSz="1828708" hangingPunct="1">
              <a:defRPr/>
            </a:pPr>
            <a:endParaRPr sz="2702">
              <a:solidFill>
                <a:prstClr val="black"/>
              </a:solidFill>
            </a:endParaRPr>
          </a:p>
        </p:txBody>
      </p:sp>
      <p:sp>
        <p:nvSpPr>
          <p:cNvPr id="3" name="Rectangle 2"/>
          <p:cNvSpPr/>
          <p:nvPr/>
        </p:nvSpPr>
        <p:spPr>
          <a:xfrm>
            <a:off x="17544356" y="12779827"/>
            <a:ext cx="6519734" cy="646331"/>
          </a:xfrm>
          <a:prstGeom prst="rect">
            <a:avLst/>
          </a:prstGeom>
        </p:spPr>
        <p:txBody>
          <a:bodyPr wrap="none">
            <a:spAutoFit/>
          </a:bodyPr>
          <a:lstStyle/>
          <a:p>
            <a:pPr lvl="0"/>
            <a:r>
              <a:rPr lang="fi-FI" dirty="0">
                <a:solidFill>
                  <a:prstClr val="black"/>
                </a:solidFill>
                <a:latin typeface="Times New Roman" panose="02020603050405020304" pitchFamily="18" charset="0"/>
                <a:cs typeface="Times New Roman" panose="02020603050405020304" pitchFamily="18" charset="0"/>
              </a:rPr>
              <a:t>Lähde: </a:t>
            </a:r>
            <a:r>
              <a:rPr lang="fi-FI" dirty="0" err="1">
                <a:solidFill>
                  <a:prstClr val="black"/>
                </a:solidFill>
                <a:latin typeface="Times New Roman" panose="02020603050405020304" pitchFamily="18" charset="0"/>
                <a:cs typeface="Times New Roman" panose="02020603050405020304" pitchFamily="18" charset="0"/>
              </a:rPr>
              <a:t>Tuulaniemi</a:t>
            </a:r>
            <a:r>
              <a:rPr lang="fi-FI" dirty="0">
                <a:solidFill>
                  <a:prstClr val="black"/>
                </a:solidFill>
                <a:latin typeface="Times New Roman" panose="02020603050405020304" pitchFamily="18" charset="0"/>
                <a:cs typeface="Times New Roman" panose="02020603050405020304" pitchFamily="18" charset="0"/>
              </a:rPr>
              <a:t> 2011, 153-154</a:t>
            </a:r>
          </a:p>
        </p:txBody>
      </p:sp>
    </p:spTree>
    <p:extLst>
      <p:ext uri="{BB962C8B-B14F-4D97-AF65-F5344CB8AC3E}">
        <p14:creationId xmlns:p14="http://schemas.microsoft.com/office/powerpoint/2010/main" val="11572242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700" name="Ryhmähaastattelun tekeminen"/>
          <p:cNvSpPr txBox="1">
            <a:spLocks noGrp="1"/>
          </p:cNvSpPr>
          <p:nvPr>
            <p:ph type="title"/>
          </p:nvPr>
        </p:nvSpPr>
        <p:spPr>
          <a:xfrm>
            <a:off x="751521" y="781255"/>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Bearbetning</a:t>
            </a:r>
            <a:r>
              <a:rPr lang="fi-FI" sz="9600" dirty="0">
                <a:latin typeface="Calibri"/>
                <a:cs typeface="Calibri"/>
              </a:rPr>
              <a:t> av </a:t>
            </a:r>
            <a:r>
              <a:rPr lang="fi-FI" sz="9600" dirty="0" err="1">
                <a:latin typeface="Calibri"/>
                <a:cs typeface="Calibri"/>
              </a:rPr>
              <a:t>Affinitets</a:t>
            </a:r>
            <a:r>
              <a:rPr lang="fi-FI" sz="9600" dirty="0">
                <a:latin typeface="Calibri"/>
                <a:cs typeface="Calibri"/>
              </a:rPr>
              <a:t> </a:t>
            </a:r>
            <a:r>
              <a:rPr lang="fi-FI" sz="9600" dirty="0" err="1">
                <a:latin typeface="Calibri"/>
                <a:cs typeface="Calibri"/>
              </a:rPr>
              <a:t>diagrammet</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751520" y="3176795"/>
            <a:ext cx="12681452" cy="877983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p>
            <a:pPr defTabSz="1828800">
              <a:lnSpc>
                <a:spcPct val="90000"/>
              </a:lnSpc>
              <a:spcBef>
                <a:spcPts val="2000"/>
              </a:spcBef>
            </a:pPr>
            <a:r>
              <a:rPr lang="fi-FI" sz="5400" dirty="0">
                <a:solidFill>
                  <a:prstClr val="black"/>
                </a:solidFill>
                <a:latin typeface="Calibri"/>
                <a:cs typeface="Calibri"/>
              </a:rPr>
              <a:t> </a:t>
            </a:r>
            <a:r>
              <a:rPr lang="fi-FI" sz="5400" dirty="0" err="1">
                <a:solidFill>
                  <a:prstClr val="black"/>
                </a:solidFill>
                <a:latin typeface="Calibri"/>
                <a:cs typeface="Calibri"/>
              </a:rPr>
              <a:t>Varje</a:t>
            </a:r>
            <a:r>
              <a:rPr lang="fi-FI" sz="5400" dirty="0">
                <a:solidFill>
                  <a:prstClr val="black"/>
                </a:solidFill>
                <a:latin typeface="Calibri"/>
                <a:cs typeface="Calibri"/>
              </a:rPr>
              <a:t> person </a:t>
            </a:r>
            <a:r>
              <a:rPr lang="fi-FI" sz="5400" dirty="0" err="1">
                <a:solidFill>
                  <a:prstClr val="black"/>
                </a:solidFill>
                <a:latin typeface="Calibri"/>
                <a:cs typeface="Calibri"/>
              </a:rPr>
              <a:t>som</a:t>
            </a:r>
            <a:r>
              <a:rPr lang="fi-FI" sz="5400" dirty="0">
                <a:solidFill>
                  <a:prstClr val="black"/>
                </a:solidFill>
                <a:latin typeface="Calibri"/>
                <a:cs typeface="Calibri"/>
              </a:rPr>
              <a:t> </a:t>
            </a:r>
            <a:r>
              <a:rPr lang="fi-FI" sz="5400" dirty="0" err="1">
                <a:solidFill>
                  <a:prstClr val="black"/>
                </a:solidFill>
                <a:latin typeface="Calibri"/>
                <a:cs typeface="Calibri"/>
              </a:rPr>
              <a:t>deltagit</a:t>
            </a:r>
            <a:r>
              <a:rPr lang="fi-FI" sz="5400" dirty="0">
                <a:solidFill>
                  <a:prstClr val="black"/>
                </a:solidFill>
                <a:latin typeface="Calibri"/>
                <a:cs typeface="Calibri"/>
              </a:rPr>
              <a:t> i </a:t>
            </a:r>
            <a:r>
              <a:rPr lang="fi-FI" sz="5400" dirty="0" err="1">
                <a:solidFill>
                  <a:prstClr val="black"/>
                </a:solidFill>
                <a:latin typeface="Calibri"/>
                <a:cs typeface="Calibri"/>
              </a:rPr>
              <a:t>datainsamlingen</a:t>
            </a:r>
            <a:r>
              <a:rPr lang="fi-FI" sz="5400" dirty="0">
                <a:solidFill>
                  <a:prstClr val="black"/>
                </a:solidFill>
                <a:latin typeface="Calibri"/>
                <a:cs typeface="Calibri"/>
              </a:rPr>
              <a:t> </a:t>
            </a:r>
            <a:r>
              <a:rPr lang="fi-FI" sz="5400" dirty="0" err="1">
                <a:solidFill>
                  <a:prstClr val="black"/>
                </a:solidFill>
                <a:latin typeface="Calibri"/>
                <a:cs typeface="Calibri"/>
              </a:rPr>
              <a:t>deltar</a:t>
            </a:r>
            <a:r>
              <a:rPr lang="fi-FI" sz="5400" dirty="0">
                <a:solidFill>
                  <a:prstClr val="black"/>
                </a:solidFill>
                <a:latin typeface="Calibri"/>
                <a:cs typeface="Calibri"/>
              </a:rPr>
              <a:t> </a:t>
            </a:r>
            <a:r>
              <a:rPr lang="fi-FI" sz="5400" dirty="0" err="1">
                <a:solidFill>
                  <a:prstClr val="black"/>
                </a:solidFill>
                <a:latin typeface="Calibri"/>
                <a:cs typeface="Calibri"/>
              </a:rPr>
              <a:t>även</a:t>
            </a:r>
            <a:r>
              <a:rPr lang="fi-FI" sz="5400" dirty="0">
                <a:solidFill>
                  <a:prstClr val="black"/>
                </a:solidFill>
                <a:latin typeface="Calibri"/>
                <a:cs typeface="Calibri"/>
              </a:rPr>
              <a:t> i </a:t>
            </a:r>
            <a:r>
              <a:rPr lang="fi-FI" sz="5400" dirty="0" err="1">
                <a:solidFill>
                  <a:prstClr val="black"/>
                </a:solidFill>
                <a:latin typeface="Calibri"/>
                <a:cs typeface="Calibri"/>
              </a:rPr>
              <a:t>analyseringen</a:t>
            </a:r>
            <a:r>
              <a:rPr lang="fi-FI" sz="5400" dirty="0">
                <a:solidFill>
                  <a:prstClr val="black"/>
                </a:solidFill>
                <a:latin typeface="Calibri"/>
                <a:cs typeface="Calibri"/>
              </a:rPr>
              <a:t>.</a:t>
            </a:r>
          </a:p>
          <a:p>
            <a:pPr defTabSz="1828800">
              <a:lnSpc>
                <a:spcPct val="90000"/>
              </a:lnSpc>
              <a:spcBef>
                <a:spcPts val="2000"/>
              </a:spcBef>
            </a:pPr>
            <a:r>
              <a:rPr lang="fi-FI" sz="4000" b="1" dirty="0" err="1">
                <a:solidFill>
                  <a:prstClr val="black"/>
                </a:solidFill>
                <a:latin typeface="Calibri"/>
                <a:cs typeface="Calibri"/>
              </a:rPr>
              <a:t>Skeden</a:t>
            </a:r>
            <a:r>
              <a:rPr lang="fi-FI" sz="4000" b="1" dirty="0">
                <a:solidFill>
                  <a:prstClr val="black"/>
                </a:solidFill>
                <a:latin typeface="Calibri"/>
                <a:cs typeface="Calibri"/>
              </a:rPr>
              <a:t>:</a:t>
            </a:r>
          </a:p>
          <a:p>
            <a:pPr marL="684530" indent="-684530" defTabSz="1828800">
              <a:lnSpc>
                <a:spcPct val="90000"/>
              </a:lnSpc>
              <a:spcBef>
                <a:spcPts val="2000"/>
              </a:spcBef>
              <a:buFont typeface="Arial" panose="020B0604020202020204" pitchFamily="34" charset="0"/>
              <a:buAutoNum type="arabicPeriod"/>
            </a:pPr>
            <a:r>
              <a:rPr lang="fi-FI" sz="4000" dirty="0" err="1">
                <a:solidFill>
                  <a:prstClr val="black"/>
                </a:solidFill>
                <a:latin typeface="Calibri"/>
                <a:cs typeface="Calibri"/>
              </a:rPr>
              <a:t>Reservera</a:t>
            </a:r>
            <a:r>
              <a:rPr lang="fi-FI" sz="4000" dirty="0">
                <a:solidFill>
                  <a:prstClr val="black"/>
                </a:solidFill>
                <a:latin typeface="Calibri"/>
                <a:cs typeface="Calibri"/>
              </a:rPr>
              <a:t> en </a:t>
            </a:r>
            <a:r>
              <a:rPr lang="fi-FI" sz="4000" dirty="0" err="1">
                <a:solidFill>
                  <a:prstClr val="black"/>
                </a:solidFill>
                <a:latin typeface="Calibri"/>
                <a:cs typeface="Calibri"/>
              </a:rPr>
              <a:t>stor</a:t>
            </a:r>
            <a:r>
              <a:rPr lang="fi-FI" sz="4000" dirty="0">
                <a:solidFill>
                  <a:prstClr val="black"/>
                </a:solidFill>
                <a:latin typeface="Calibri"/>
                <a:cs typeface="Calibri"/>
              </a:rPr>
              <a:t> </a:t>
            </a:r>
            <a:r>
              <a:rPr lang="fi-FI" sz="4000" dirty="0" err="1">
                <a:solidFill>
                  <a:prstClr val="black"/>
                </a:solidFill>
                <a:latin typeface="Calibri"/>
                <a:cs typeface="Calibri"/>
              </a:rPr>
              <a:t>vägg</a:t>
            </a:r>
            <a:r>
              <a:rPr lang="fi-FI" sz="4000" dirty="0">
                <a:solidFill>
                  <a:prstClr val="black"/>
                </a:solidFill>
                <a:latin typeface="Calibri"/>
                <a:cs typeface="Calibri"/>
              </a:rPr>
              <a:t> för </a:t>
            </a:r>
            <a:r>
              <a:rPr lang="fi-FI" sz="4000" dirty="0" err="1">
                <a:solidFill>
                  <a:prstClr val="black"/>
                </a:solidFill>
                <a:latin typeface="Calibri"/>
                <a:cs typeface="Calibri"/>
              </a:rPr>
              <a:t>arbetet</a:t>
            </a:r>
            <a:endParaRPr lang="fi-FI" sz="4000" dirty="0">
              <a:solidFill>
                <a:prstClr val="black"/>
              </a:solidFill>
              <a:latin typeface="Calibri"/>
              <a:cs typeface="Calibri"/>
            </a:endParaRPr>
          </a:p>
          <a:p>
            <a:pPr marL="684530" indent="-684530" defTabSz="1828800">
              <a:lnSpc>
                <a:spcPct val="90000"/>
              </a:lnSpc>
              <a:spcBef>
                <a:spcPts val="2000"/>
              </a:spcBef>
              <a:buFont typeface="Arial" panose="020B0604020202020204" pitchFamily="34" charset="0"/>
              <a:buAutoNum type="arabicPeriod"/>
            </a:pPr>
            <a:r>
              <a:rPr lang="fi-FI" sz="4000" dirty="0" err="1">
                <a:solidFill>
                  <a:prstClr val="black"/>
                </a:solidFill>
                <a:latin typeface="Calibri"/>
                <a:cs typeface="Calibri"/>
              </a:rPr>
              <a:t>Var</a:t>
            </a:r>
            <a:r>
              <a:rPr lang="fi-FI" sz="4000" dirty="0">
                <a:solidFill>
                  <a:prstClr val="black"/>
                </a:solidFill>
                <a:latin typeface="Calibri"/>
                <a:cs typeface="Calibri"/>
              </a:rPr>
              <a:t> </a:t>
            </a:r>
            <a:r>
              <a:rPr lang="fi-FI" sz="4000" dirty="0" err="1">
                <a:solidFill>
                  <a:prstClr val="black"/>
                </a:solidFill>
                <a:latin typeface="Calibri"/>
                <a:cs typeface="Calibri"/>
              </a:rPr>
              <a:t>och</a:t>
            </a:r>
            <a:r>
              <a:rPr lang="fi-FI" sz="4000" dirty="0">
                <a:solidFill>
                  <a:prstClr val="black"/>
                </a:solidFill>
                <a:latin typeface="Calibri"/>
                <a:cs typeface="Calibri"/>
              </a:rPr>
              <a:t> en </a:t>
            </a:r>
            <a:r>
              <a:rPr lang="fi-FI" sz="4000" dirty="0" err="1">
                <a:solidFill>
                  <a:prstClr val="black"/>
                </a:solidFill>
                <a:latin typeface="Calibri"/>
                <a:cs typeface="Calibri"/>
              </a:rPr>
              <a:t>berättar</a:t>
            </a:r>
            <a:r>
              <a:rPr lang="fi-FI" sz="4000" dirty="0">
                <a:solidFill>
                  <a:prstClr val="black"/>
                </a:solidFill>
                <a:latin typeface="Calibri"/>
                <a:cs typeface="Calibri"/>
              </a:rPr>
              <a:t> </a:t>
            </a:r>
            <a:r>
              <a:rPr lang="fi-FI" sz="4000" dirty="0" err="1">
                <a:solidFill>
                  <a:prstClr val="black"/>
                </a:solidFill>
                <a:latin typeface="Calibri"/>
                <a:cs typeface="Calibri"/>
              </a:rPr>
              <a:t>vem</a:t>
            </a:r>
            <a:r>
              <a:rPr lang="fi-FI" sz="4000" dirty="0">
                <a:solidFill>
                  <a:prstClr val="black"/>
                </a:solidFill>
                <a:latin typeface="Calibri"/>
                <a:cs typeface="Calibri"/>
              </a:rPr>
              <a:t> </a:t>
            </a:r>
            <a:r>
              <a:rPr lang="fi-FI" sz="4000" dirty="0" err="1">
                <a:solidFill>
                  <a:prstClr val="black"/>
                </a:solidFill>
                <a:latin typeface="Calibri"/>
                <a:cs typeface="Calibri"/>
              </a:rPr>
              <a:t>den</a:t>
            </a:r>
            <a:r>
              <a:rPr lang="fi-FI" sz="4000" dirty="0">
                <a:solidFill>
                  <a:prstClr val="black"/>
                </a:solidFill>
                <a:latin typeface="Calibri"/>
                <a:cs typeface="Calibri"/>
              </a:rPr>
              <a:t> </a:t>
            </a:r>
            <a:r>
              <a:rPr lang="fi-FI" sz="4000" dirty="0" err="1">
                <a:solidFill>
                  <a:prstClr val="black"/>
                </a:solidFill>
                <a:latin typeface="Calibri"/>
                <a:cs typeface="Calibri"/>
              </a:rPr>
              <a:t>intervjuade</a:t>
            </a:r>
            <a:r>
              <a:rPr lang="fi-FI" sz="4000" dirty="0">
                <a:solidFill>
                  <a:prstClr val="black"/>
                </a:solidFill>
                <a:latin typeface="Calibri"/>
                <a:cs typeface="Calibri"/>
              </a:rPr>
              <a:t>, </a:t>
            </a:r>
            <a:r>
              <a:rPr lang="fi-FI" sz="4000" dirty="0" err="1">
                <a:solidFill>
                  <a:prstClr val="black"/>
                </a:solidFill>
                <a:latin typeface="Calibri"/>
                <a:cs typeface="Calibri"/>
              </a:rPr>
              <a:t>resten</a:t>
            </a:r>
            <a:r>
              <a:rPr lang="fi-FI" sz="4000" dirty="0">
                <a:solidFill>
                  <a:prstClr val="black"/>
                </a:solidFill>
                <a:latin typeface="Calibri"/>
                <a:cs typeface="Calibri"/>
              </a:rPr>
              <a:t> </a:t>
            </a:r>
            <a:r>
              <a:rPr lang="fi-FI" sz="4000" dirty="0" err="1">
                <a:solidFill>
                  <a:prstClr val="black"/>
                </a:solidFill>
                <a:latin typeface="Calibri"/>
                <a:cs typeface="Calibri"/>
              </a:rPr>
              <a:t>lyysnar</a:t>
            </a:r>
            <a:r>
              <a:rPr lang="fi-FI" sz="4000" dirty="0">
                <a:solidFill>
                  <a:prstClr val="black"/>
                </a:solidFill>
                <a:latin typeface="Calibri"/>
                <a:cs typeface="Calibri"/>
              </a:rPr>
              <a:t> </a:t>
            </a:r>
            <a:r>
              <a:rPr lang="fi-FI" sz="4000" dirty="0" err="1">
                <a:solidFill>
                  <a:prstClr val="black"/>
                </a:solidFill>
                <a:latin typeface="Calibri"/>
                <a:cs typeface="Calibri"/>
              </a:rPr>
              <a:t>aktivt</a:t>
            </a:r>
            <a:r>
              <a:rPr lang="fi-FI" sz="4000" dirty="0">
                <a:solidFill>
                  <a:prstClr val="black"/>
                </a:solidFill>
                <a:latin typeface="Calibri"/>
                <a:cs typeface="Calibri"/>
              </a:rPr>
              <a:t> . </a:t>
            </a:r>
            <a:r>
              <a:rPr lang="fi-FI" sz="4000" dirty="0" err="1">
                <a:solidFill>
                  <a:prstClr val="black"/>
                </a:solidFill>
                <a:latin typeface="Calibri"/>
                <a:cs typeface="Calibri"/>
              </a:rPr>
              <a:t>Intressanta</a:t>
            </a:r>
            <a:r>
              <a:rPr lang="fi-FI" sz="4000" dirty="0">
                <a:solidFill>
                  <a:prstClr val="black"/>
                </a:solidFill>
                <a:latin typeface="Calibri"/>
                <a:cs typeface="Calibri"/>
              </a:rPr>
              <a:t> </a:t>
            </a:r>
            <a:r>
              <a:rPr lang="fi-FI" sz="4000" dirty="0" err="1">
                <a:solidFill>
                  <a:prstClr val="black"/>
                </a:solidFill>
                <a:latin typeface="Calibri"/>
                <a:cs typeface="Calibri"/>
              </a:rPr>
              <a:t>fynd</a:t>
            </a:r>
            <a:r>
              <a:rPr lang="fi-FI" sz="4000" dirty="0">
                <a:solidFill>
                  <a:prstClr val="black"/>
                </a:solidFill>
                <a:latin typeface="Calibri"/>
                <a:cs typeface="Calibri"/>
              </a:rPr>
              <a:t> </a:t>
            </a:r>
            <a:r>
              <a:rPr lang="fi-FI" sz="4000" dirty="0" err="1">
                <a:solidFill>
                  <a:prstClr val="black"/>
                </a:solidFill>
                <a:latin typeface="Calibri"/>
                <a:cs typeface="Calibri"/>
              </a:rPr>
              <a:t>beskrivs</a:t>
            </a:r>
            <a:r>
              <a:rPr lang="fi-FI" sz="4000" dirty="0">
                <a:solidFill>
                  <a:prstClr val="black"/>
                </a:solidFill>
                <a:latin typeface="Calibri"/>
                <a:cs typeface="Calibri"/>
              </a:rPr>
              <a:t> </a:t>
            </a:r>
            <a:r>
              <a:rPr lang="fi-FI" sz="4000" dirty="0" err="1">
                <a:solidFill>
                  <a:prstClr val="black"/>
                </a:solidFill>
                <a:latin typeface="Calibri"/>
                <a:cs typeface="Calibri"/>
              </a:rPr>
              <a:t>med</a:t>
            </a:r>
            <a:r>
              <a:rPr lang="fi-FI" sz="4000" dirty="0">
                <a:solidFill>
                  <a:prstClr val="black"/>
                </a:solidFill>
                <a:latin typeface="Calibri"/>
                <a:cs typeface="Calibri"/>
              </a:rPr>
              <a:t> </a:t>
            </a:r>
            <a:r>
              <a:rPr lang="fi-FI" sz="4000" dirty="0" err="1">
                <a:solidFill>
                  <a:prstClr val="black"/>
                </a:solidFill>
                <a:latin typeface="Calibri"/>
                <a:cs typeface="Calibri"/>
              </a:rPr>
              <a:t>hjälp</a:t>
            </a:r>
            <a:r>
              <a:rPr lang="fi-FI" sz="4000" dirty="0">
                <a:solidFill>
                  <a:prstClr val="black"/>
                </a:solidFill>
                <a:latin typeface="Calibri"/>
                <a:cs typeface="Calibri"/>
              </a:rPr>
              <a:t> av post-it -</a:t>
            </a:r>
            <a:r>
              <a:rPr lang="fi-FI" sz="4000" dirty="0" err="1">
                <a:solidFill>
                  <a:prstClr val="black"/>
                </a:solidFill>
                <a:latin typeface="Calibri"/>
                <a:cs typeface="Calibri"/>
              </a:rPr>
              <a:t>lappar</a:t>
            </a:r>
            <a:r>
              <a:rPr lang="fi-FI" sz="4000" dirty="0">
                <a:solidFill>
                  <a:prstClr val="black"/>
                </a:solidFill>
                <a:latin typeface="Calibri"/>
                <a:cs typeface="Calibri"/>
              </a:rPr>
              <a:t> </a:t>
            </a:r>
            <a:r>
              <a:rPr lang="fi-FI" sz="4000" dirty="0" err="1">
                <a:solidFill>
                  <a:prstClr val="black"/>
                </a:solidFill>
                <a:latin typeface="Calibri"/>
                <a:cs typeface="Calibri"/>
              </a:rPr>
              <a:t>och</a:t>
            </a:r>
            <a:r>
              <a:rPr lang="fi-FI" sz="4000" dirty="0">
                <a:solidFill>
                  <a:prstClr val="black"/>
                </a:solidFill>
                <a:latin typeface="Calibri"/>
                <a:cs typeface="Calibri"/>
              </a:rPr>
              <a:t> </a:t>
            </a:r>
            <a:r>
              <a:rPr lang="fi-FI" sz="4000" dirty="0" err="1">
                <a:solidFill>
                  <a:prstClr val="black"/>
                </a:solidFill>
                <a:latin typeface="Calibri"/>
                <a:cs typeface="Calibri"/>
              </a:rPr>
              <a:t>sätts</a:t>
            </a:r>
            <a:r>
              <a:rPr lang="fi-FI" sz="4000" dirty="0">
                <a:solidFill>
                  <a:prstClr val="black"/>
                </a:solidFill>
                <a:latin typeface="Calibri"/>
                <a:cs typeface="Calibri"/>
              </a:rPr>
              <a:t> på </a:t>
            </a:r>
            <a:r>
              <a:rPr lang="fi-FI" sz="4000" dirty="0" err="1">
                <a:solidFill>
                  <a:prstClr val="black"/>
                </a:solidFill>
                <a:latin typeface="Calibri"/>
                <a:cs typeface="Calibri"/>
              </a:rPr>
              <a:t>väggen</a:t>
            </a:r>
            <a:r>
              <a:rPr lang="fi-FI" sz="4000" dirty="0">
                <a:solidFill>
                  <a:prstClr val="black"/>
                </a:solidFill>
                <a:latin typeface="Calibri"/>
                <a:cs typeface="Calibri"/>
              </a:rPr>
              <a:t> </a:t>
            </a:r>
            <a:r>
              <a:rPr lang="fi-FI" sz="4000" dirty="0" err="1">
                <a:solidFill>
                  <a:prstClr val="black"/>
                </a:solidFill>
                <a:latin typeface="Calibri"/>
                <a:cs typeface="Calibri"/>
              </a:rPr>
              <a:t>eller</a:t>
            </a:r>
            <a:r>
              <a:rPr lang="fi-FI" sz="4000" dirty="0">
                <a:solidFill>
                  <a:prstClr val="black"/>
                </a:solidFill>
                <a:latin typeface="Calibri"/>
                <a:cs typeface="Calibri"/>
              </a:rPr>
              <a:t> på en </a:t>
            </a:r>
            <a:r>
              <a:rPr lang="fi-FI" sz="4000" dirty="0" err="1">
                <a:solidFill>
                  <a:prstClr val="black"/>
                </a:solidFill>
                <a:latin typeface="Calibri"/>
                <a:cs typeface="Calibri"/>
              </a:rPr>
              <a:t>fläpille</a:t>
            </a:r>
            <a:r>
              <a:rPr lang="fi-FI" sz="4000" dirty="0">
                <a:solidFill>
                  <a:prstClr val="black"/>
                </a:solidFill>
                <a:latin typeface="Calibri"/>
                <a:cs typeface="Calibri"/>
              </a:rPr>
              <a:t>.</a:t>
            </a:r>
          </a:p>
          <a:p>
            <a:pPr marL="684530" indent="-684530" defTabSz="1828800">
              <a:lnSpc>
                <a:spcPct val="90000"/>
              </a:lnSpc>
              <a:spcBef>
                <a:spcPts val="2000"/>
              </a:spcBef>
              <a:buFont typeface="Arial" panose="020B0604020202020204" pitchFamily="34" charset="0"/>
              <a:buAutoNum type="arabicPeriod"/>
            </a:pPr>
            <a:r>
              <a:rPr lang="fi-FI" sz="4000" dirty="0" err="1">
                <a:solidFill>
                  <a:prstClr val="black"/>
                </a:solidFill>
                <a:latin typeface="Calibri"/>
                <a:cs typeface="Calibri"/>
              </a:rPr>
              <a:t>Korten</a:t>
            </a:r>
            <a:r>
              <a:rPr lang="fi-FI" sz="4000" dirty="0">
                <a:solidFill>
                  <a:prstClr val="black"/>
                </a:solidFill>
                <a:latin typeface="Calibri"/>
                <a:cs typeface="Calibri"/>
              </a:rPr>
              <a:t> </a:t>
            </a:r>
            <a:r>
              <a:rPr lang="fi-FI" sz="4000" dirty="0" err="1">
                <a:solidFill>
                  <a:prstClr val="black"/>
                </a:solidFill>
                <a:latin typeface="Calibri"/>
                <a:cs typeface="Calibri"/>
              </a:rPr>
              <a:t>grupperas</a:t>
            </a:r>
            <a:r>
              <a:rPr lang="fi-FI" sz="4000" dirty="0">
                <a:solidFill>
                  <a:prstClr val="black"/>
                </a:solidFill>
                <a:latin typeface="Calibri"/>
                <a:cs typeface="Calibri"/>
              </a:rPr>
              <a:t> </a:t>
            </a:r>
            <a:r>
              <a:rPr lang="fi-FI" sz="4000" dirty="0" err="1">
                <a:solidFill>
                  <a:prstClr val="black"/>
                </a:solidFill>
                <a:latin typeface="Calibri"/>
                <a:cs typeface="Calibri"/>
              </a:rPr>
              <a:t>först</a:t>
            </a:r>
            <a:r>
              <a:rPr lang="fi-FI" sz="4000" dirty="0">
                <a:solidFill>
                  <a:prstClr val="black"/>
                </a:solidFill>
                <a:latin typeface="Calibri"/>
                <a:cs typeface="Calibri"/>
              </a:rPr>
              <a:t> </a:t>
            </a:r>
            <a:r>
              <a:rPr lang="fi-FI" sz="4000" dirty="0" err="1">
                <a:solidFill>
                  <a:prstClr val="black"/>
                </a:solidFill>
                <a:latin typeface="Calibri"/>
                <a:cs typeface="Calibri"/>
              </a:rPr>
              <a:t>när</a:t>
            </a:r>
            <a:r>
              <a:rPr lang="fi-FI" sz="4000" dirty="0">
                <a:solidFill>
                  <a:prstClr val="black"/>
                </a:solidFill>
                <a:latin typeface="Calibri"/>
                <a:cs typeface="Calibri"/>
              </a:rPr>
              <a:t> alla </a:t>
            </a:r>
            <a:r>
              <a:rPr lang="fi-FI" sz="4000" dirty="0" err="1">
                <a:solidFill>
                  <a:prstClr val="black"/>
                </a:solidFill>
                <a:latin typeface="Calibri"/>
                <a:cs typeface="Calibri"/>
              </a:rPr>
              <a:t>har</a:t>
            </a:r>
            <a:r>
              <a:rPr lang="fi-FI" sz="4000" dirty="0">
                <a:solidFill>
                  <a:prstClr val="black"/>
                </a:solidFill>
                <a:latin typeface="Calibri"/>
                <a:cs typeface="Calibri"/>
              </a:rPr>
              <a:t> </a:t>
            </a:r>
            <a:r>
              <a:rPr lang="fi-FI" sz="4000" dirty="0" err="1">
                <a:solidFill>
                  <a:prstClr val="black"/>
                </a:solidFill>
                <a:latin typeface="Calibri"/>
                <a:cs typeface="Calibri"/>
              </a:rPr>
              <a:t>delat</a:t>
            </a:r>
            <a:r>
              <a:rPr lang="fi-FI" sz="4000" dirty="0">
                <a:solidFill>
                  <a:prstClr val="black"/>
                </a:solidFill>
                <a:latin typeface="Calibri"/>
                <a:cs typeface="Calibri"/>
              </a:rPr>
              <a:t> </a:t>
            </a:r>
            <a:r>
              <a:rPr lang="fi-FI" sz="4000" dirty="0" err="1">
                <a:solidFill>
                  <a:prstClr val="black"/>
                </a:solidFill>
                <a:latin typeface="Calibri"/>
                <a:cs typeface="Calibri"/>
              </a:rPr>
              <a:t>sin</a:t>
            </a:r>
            <a:r>
              <a:rPr lang="fi-FI" sz="4000" dirty="0">
                <a:solidFill>
                  <a:prstClr val="black"/>
                </a:solidFill>
                <a:latin typeface="Calibri"/>
                <a:cs typeface="Calibri"/>
              </a:rPr>
              <a:t> </a:t>
            </a:r>
            <a:r>
              <a:rPr lang="fi-FI" sz="4000" dirty="0" err="1">
                <a:solidFill>
                  <a:prstClr val="black"/>
                </a:solidFill>
                <a:latin typeface="Calibri"/>
                <a:cs typeface="Calibri"/>
              </a:rPr>
              <a:t>information</a:t>
            </a:r>
            <a:r>
              <a:rPr lang="fi-FI" sz="4000" dirty="0">
                <a:solidFill>
                  <a:prstClr val="black"/>
                </a:solidFill>
                <a:latin typeface="Calibri"/>
                <a:cs typeface="Calibri"/>
              </a:rPr>
              <a:t>.</a:t>
            </a:r>
          </a:p>
          <a:p>
            <a:pPr marL="684530" indent="-684530" defTabSz="1828800">
              <a:lnSpc>
                <a:spcPct val="90000"/>
              </a:lnSpc>
              <a:spcBef>
                <a:spcPts val="2000"/>
              </a:spcBef>
              <a:buFont typeface="Arial" panose="020B0604020202020204" pitchFamily="34" charset="0"/>
              <a:buAutoNum type="arabicPeriod"/>
            </a:pPr>
            <a:r>
              <a:rPr lang="fi-FI" sz="4000" dirty="0" err="1">
                <a:solidFill>
                  <a:prstClr val="black"/>
                </a:solidFill>
                <a:latin typeface="Calibri"/>
                <a:cs typeface="Calibri"/>
              </a:rPr>
              <a:t>Grupperingarna</a:t>
            </a:r>
            <a:r>
              <a:rPr lang="fi-FI" sz="4000" dirty="0">
                <a:solidFill>
                  <a:prstClr val="black"/>
                </a:solidFill>
                <a:latin typeface="Calibri"/>
                <a:cs typeface="Calibri"/>
              </a:rPr>
              <a:t> </a:t>
            </a:r>
            <a:r>
              <a:rPr lang="fi-FI" sz="4000" dirty="0" err="1">
                <a:solidFill>
                  <a:prstClr val="black"/>
                </a:solidFill>
                <a:latin typeface="Calibri"/>
                <a:cs typeface="Calibri"/>
              </a:rPr>
              <a:t>bildar</a:t>
            </a:r>
            <a:r>
              <a:rPr lang="fi-FI" sz="4000" dirty="0">
                <a:solidFill>
                  <a:prstClr val="black"/>
                </a:solidFill>
                <a:latin typeface="Calibri"/>
                <a:cs typeface="Calibri"/>
              </a:rPr>
              <a:t> </a:t>
            </a:r>
            <a:r>
              <a:rPr lang="fi-FI" sz="4000" dirty="0" err="1">
                <a:solidFill>
                  <a:prstClr val="black"/>
                </a:solidFill>
                <a:latin typeface="Calibri"/>
                <a:cs typeface="Calibri"/>
              </a:rPr>
              <a:t>teman</a:t>
            </a:r>
            <a:r>
              <a:rPr lang="fi-FI" sz="4000" dirty="0">
                <a:solidFill>
                  <a:prstClr val="black"/>
                </a:solidFill>
                <a:latin typeface="Calibri"/>
                <a:cs typeface="Calibri"/>
              </a:rPr>
              <a:t> </a:t>
            </a:r>
            <a:r>
              <a:rPr lang="fi-FI" sz="4000" dirty="0" err="1">
                <a:solidFill>
                  <a:prstClr val="black"/>
                </a:solidFill>
                <a:latin typeface="Calibri"/>
                <a:cs typeface="Calibri"/>
              </a:rPr>
              <a:t>och</a:t>
            </a:r>
            <a:r>
              <a:rPr lang="fi-FI" sz="4000" dirty="0">
                <a:solidFill>
                  <a:prstClr val="black"/>
                </a:solidFill>
                <a:latin typeface="Calibri"/>
                <a:cs typeface="Calibri"/>
              </a:rPr>
              <a:t> </a:t>
            </a:r>
            <a:r>
              <a:rPr lang="fi-FI" sz="4000" dirty="0" err="1">
                <a:solidFill>
                  <a:prstClr val="black"/>
                </a:solidFill>
                <a:latin typeface="Calibri"/>
                <a:cs typeface="Calibri"/>
              </a:rPr>
              <a:t>sambandet</a:t>
            </a:r>
            <a:r>
              <a:rPr lang="fi-FI" sz="4000" dirty="0">
                <a:solidFill>
                  <a:prstClr val="black"/>
                </a:solidFill>
                <a:latin typeface="Calibri"/>
                <a:cs typeface="Calibri"/>
              </a:rPr>
              <a:t> </a:t>
            </a:r>
            <a:r>
              <a:rPr lang="fi-FI" sz="4000" dirty="0" err="1">
                <a:solidFill>
                  <a:prstClr val="black"/>
                </a:solidFill>
                <a:latin typeface="Calibri"/>
                <a:cs typeface="Calibri"/>
              </a:rPr>
              <a:t>mellaln</a:t>
            </a:r>
            <a:r>
              <a:rPr lang="fi-FI" sz="4000" dirty="0">
                <a:solidFill>
                  <a:prstClr val="black"/>
                </a:solidFill>
                <a:latin typeface="Calibri"/>
                <a:cs typeface="Calibri"/>
              </a:rPr>
              <a:t> </a:t>
            </a:r>
            <a:r>
              <a:rPr lang="fi-FI" sz="4000" dirty="0" err="1">
                <a:solidFill>
                  <a:prstClr val="black"/>
                </a:solidFill>
                <a:latin typeface="Calibri"/>
                <a:cs typeface="Calibri"/>
              </a:rPr>
              <a:t>dessa</a:t>
            </a:r>
            <a:r>
              <a:rPr lang="fi-FI" sz="4000" dirty="0">
                <a:solidFill>
                  <a:prstClr val="black"/>
                </a:solidFill>
                <a:latin typeface="Calibri"/>
                <a:cs typeface="Calibri"/>
              </a:rPr>
              <a:t> </a:t>
            </a:r>
            <a:r>
              <a:rPr lang="fi-FI" sz="4000" dirty="0" err="1">
                <a:solidFill>
                  <a:prstClr val="black"/>
                </a:solidFill>
                <a:latin typeface="Calibri"/>
                <a:cs typeface="Calibri"/>
              </a:rPr>
              <a:t>analyseras</a:t>
            </a:r>
            <a:r>
              <a:rPr lang="fi-FI" sz="4000" dirty="0">
                <a:solidFill>
                  <a:prstClr val="black"/>
                </a:solidFill>
                <a:latin typeface="Calibri"/>
                <a:cs typeface="Calibri"/>
              </a:rPr>
              <a:t>.</a:t>
            </a:r>
          </a:p>
          <a:p>
            <a:pPr marL="684530" indent="-684530" defTabSz="1828800">
              <a:lnSpc>
                <a:spcPct val="90000"/>
              </a:lnSpc>
              <a:spcBef>
                <a:spcPts val="2000"/>
              </a:spcBef>
              <a:buFont typeface="Arial" panose="020B0604020202020204" pitchFamily="34" charset="0"/>
              <a:buAutoNum type="arabicPeriod"/>
            </a:pPr>
            <a:r>
              <a:rPr lang="fi-FI" sz="4000" dirty="0">
                <a:solidFill>
                  <a:prstClr val="black"/>
                </a:solidFill>
                <a:latin typeface="Calibri"/>
                <a:cs typeface="Calibri"/>
              </a:rPr>
              <a:t>De i </a:t>
            </a:r>
            <a:r>
              <a:rPr lang="fi-FI" sz="4000" dirty="0" err="1">
                <a:solidFill>
                  <a:prstClr val="black"/>
                </a:solidFill>
                <a:latin typeface="Calibri"/>
                <a:cs typeface="Calibri"/>
              </a:rPr>
              <a:t>analysen</a:t>
            </a:r>
            <a:r>
              <a:rPr lang="fi-FI" sz="4000" dirty="0">
                <a:solidFill>
                  <a:prstClr val="black"/>
                </a:solidFill>
                <a:latin typeface="Calibri"/>
                <a:cs typeface="Calibri"/>
              </a:rPr>
              <a:t> </a:t>
            </a:r>
            <a:r>
              <a:rPr lang="fi-FI" sz="4000" dirty="0" err="1">
                <a:solidFill>
                  <a:prstClr val="black"/>
                </a:solidFill>
                <a:latin typeface="Calibri"/>
                <a:cs typeface="Calibri"/>
              </a:rPr>
              <a:t>funna</a:t>
            </a:r>
            <a:r>
              <a:rPr lang="fi-FI" sz="4000" dirty="0">
                <a:solidFill>
                  <a:prstClr val="black"/>
                </a:solidFill>
                <a:latin typeface="Calibri"/>
                <a:cs typeface="Calibri"/>
              </a:rPr>
              <a:t> </a:t>
            </a:r>
            <a:r>
              <a:rPr lang="fi-FI" sz="4000" dirty="0" err="1">
                <a:solidFill>
                  <a:prstClr val="black"/>
                </a:solidFill>
                <a:latin typeface="Calibri"/>
                <a:cs typeface="Calibri"/>
              </a:rPr>
              <a:t>ideerna</a:t>
            </a:r>
            <a:r>
              <a:rPr lang="fi-FI" sz="4000" dirty="0">
                <a:solidFill>
                  <a:prstClr val="black"/>
                </a:solidFill>
                <a:latin typeface="Calibri"/>
                <a:cs typeface="Calibri"/>
              </a:rPr>
              <a:t> </a:t>
            </a:r>
            <a:r>
              <a:rPr lang="fi-FI" sz="4000" dirty="0" err="1">
                <a:solidFill>
                  <a:prstClr val="black"/>
                </a:solidFill>
                <a:latin typeface="Calibri"/>
                <a:cs typeface="Calibri"/>
              </a:rPr>
              <a:t>och</a:t>
            </a:r>
            <a:r>
              <a:rPr lang="fi-FI" sz="4000" dirty="0">
                <a:solidFill>
                  <a:prstClr val="black"/>
                </a:solidFill>
                <a:latin typeface="Calibri"/>
                <a:cs typeface="Calibri"/>
              </a:rPr>
              <a:t> </a:t>
            </a:r>
            <a:r>
              <a:rPr lang="fi-FI" sz="4000" dirty="0" err="1">
                <a:solidFill>
                  <a:prstClr val="black"/>
                </a:solidFill>
                <a:latin typeface="Calibri"/>
                <a:cs typeface="Calibri"/>
              </a:rPr>
              <a:t>möjligheterna</a:t>
            </a:r>
            <a:r>
              <a:rPr lang="fi-FI" sz="4000" dirty="0">
                <a:solidFill>
                  <a:prstClr val="black"/>
                </a:solidFill>
                <a:latin typeface="Calibri"/>
                <a:cs typeface="Calibri"/>
              </a:rPr>
              <a:t> </a:t>
            </a:r>
            <a:r>
              <a:rPr lang="fi-FI" sz="4000" dirty="0" err="1">
                <a:solidFill>
                  <a:prstClr val="black"/>
                </a:solidFill>
                <a:latin typeface="Calibri"/>
                <a:cs typeface="Calibri"/>
              </a:rPr>
              <a:t>skriv</a:t>
            </a:r>
            <a:r>
              <a:rPr lang="fi-FI" sz="4000" dirty="0">
                <a:solidFill>
                  <a:prstClr val="black"/>
                </a:solidFill>
                <a:latin typeface="Calibri"/>
                <a:cs typeface="Calibri"/>
              </a:rPr>
              <a:t> </a:t>
            </a:r>
            <a:r>
              <a:rPr lang="fi-FI" sz="4000" dirty="0" err="1">
                <a:solidFill>
                  <a:prstClr val="black"/>
                </a:solidFill>
                <a:latin typeface="Calibri"/>
                <a:cs typeface="Calibri"/>
              </a:rPr>
              <a:t>ner</a:t>
            </a:r>
            <a:r>
              <a:rPr lang="fi-FI" sz="4000" dirty="0">
                <a:solidFill>
                  <a:prstClr val="black"/>
                </a:solidFill>
                <a:latin typeface="Calibri"/>
                <a:cs typeface="Calibri"/>
              </a:rPr>
              <a:t> för </a:t>
            </a:r>
            <a:r>
              <a:rPr lang="fi-FI" sz="4000" dirty="0" err="1">
                <a:solidFill>
                  <a:prstClr val="black"/>
                </a:solidFill>
                <a:latin typeface="Calibri"/>
                <a:cs typeface="Calibri"/>
              </a:rPr>
              <a:t>fortsättning</a:t>
            </a:r>
            <a:r>
              <a:rPr lang="fi-FI" sz="4000" dirty="0">
                <a:solidFill>
                  <a:prstClr val="black"/>
                </a:solidFill>
                <a:latin typeface="Calibri"/>
                <a:cs typeface="Calibri"/>
              </a:rPr>
              <a:t>.</a:t>
            </a:r>
          </a:p>
        </p:txBody>
      </p:sp>
      <p:sp>
        <p:nvSpPr>
          <p:cNvPr id="702" name="RESURSSIT  Suggested Time…"/>
          <p:cNvSpPr txBox="1"/>
          <p:nvPr/>
        </p:nvSpPr>
        <p:spPr>
          <a:xfrm>
            <a:off x="19202369" y="3548742"/>
            <a:ext cx="4447218" cy="64940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spAutoFit/>
          </a:bodyPr>
          <a:lstStyle/>
          <a:p>
            <a:pPr>
              <a:defRPr sz="4200" b="1">
                <a:solidFill>
                  <a:srgbClr val="333333"/>
                </a:solidFill>
                <a:latin typeface="Calibri-Bold"/>
                <a:ea typeface="Calibri-Bold"/>
                <a:cs typeface="Calibri-Bold"/>
                <a:sym typeface="Calibri-Bold"/>
              </a:defRPr>
            </a:pPr>
            <a:r>
              <a:rPr sz="4200" b="1" dirty="0">
                <a:solidFill>
                  <a:srgbClr val="333333"/>
                </a:solidFill>
                <a:latin typeface="Calibri"/>
                <a:cs typeface="Calibri"/>
                <a:sym typeface="Calibri-Bold"/>
              </a:rPr>
              <a:t>RESURS</a:t>
            </a:r>
            <a:br>
              <a:rPr sz="4200" b="1" dirty="0">
                <a:solidFill>
                  <a:srgbClr val="333333"/>
                </a:solidFill>
                <a:latin typeface="Calibri"/>
                <a:cs typeface="Calibri"/>
                <a:sym typeface="Calibri-Bold"/>
              </a:rPr>
            </a:br>
            <a:br>
              <a:rPr sz="1200" b="1" dirty="0">
                <a:latin typeface="Calibri"/>
                <a:cs typeface="Calibri"/>
                <a:sym typeface="Calibri-Bold"/>
              </a:rPr>
            </a:br>
            <a:r>
              <a:rPr lang="sv-FI" sz="3200" b="1" dirty="0">
                <a:solidFill>
                  <a:srgbClr val="333333"/>
                </a:solidFill>
                <a:latin typeface="Calibri"/>
                <a:cs typeface="Calibri"/>
                <a:sym typeface="Calibri-Bold"/>
              </a:rPr>
              <a:t>tidsreservering</a:t>
            </a:r>
            <a:endParaRPr sz="3200"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dirty="0" err="1">
                <a:solidFill>
                  <a:srgbClr val="333333"/>
                </a:solidFill>
                <a:latin typeface="Calibri"/>
                <a:cs typeface="Calibri"/>
                <a:sym typeface="Calibri-Bold"/>
              </a:rPr>
              <a:t>ca</a:t>
            </a:r>
            <a:r>
              <a:rPr lang="fi-FI" dirty="0">
                <a:solidFill>
                  <a:srgbClr val="333333"/>
                </a:solidFill>
                <a:latin typeface="Calibri"/>
                <a:cs typeface="Calibri"/>
                <a:sym typeface="Calibri-Bold"/>
              </a:rPr>
              <a:t>. 45 min.</a:t>
            </a:r>
            <a:endParaRPr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fi-FI" b="1" dirty="0" err="1">
                <a:solidFill>
                  <a:srgbClr val="333333"/>
                </a:solidFill>
                <a:latin typeface="Calibri"/>
                <a:cs typeface="Calibri"/>
                <a:sym typeface="Calibri-Bold"/>
              </a:rPr>
              <a:t>Material</a:t>
            </a:r>
            <a:endParaRPr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dirty="0" err="1">
                <a:solidFill>
                  <a:srgbClr val="333333"/>
                </a:solidFill>
                <a:latin typeface="Calibri"/>
                <a:cs typeface="Calibri"/>
                <a:sym typeface="Calibri-Bold"/>
              </a:rPr>
              <a:t>pennor</a:t>
            </a:r>
            <a:r>
              <a:rPr dirty="0">
                <a:solidFill>
                  <a:srgbClr val="333333"/>
                </a:solidFill>
                <a:latin typeface="Calibri"/>
                <a:cs typeface="Calibri"/>
                <a:sym typeface="Calibri-Bold"/>
              </a:rPr>
              <a:t>, </a:t>
            </a:r>
            <a:r>
              <a:rPr lang="fi-FI" dirty="0" err="1">
                <a:solidFill>
                  <a:srgbClr val="333333"/>
                </a:solidFill>
                <a:latin typeface="Calibri"/>
                <a:cs typeface="Calibri"/>
                <a:sym typeface="Calibri-Bold"/>
              </a:rPr>
              <a:t>fläppipapper</a:t>
            </a:r>
            <a:r>
              <a:rPr dirty="0">
                <a:solidFill>
                  <a:srgbClr val="333333"/>
                </a:solidFill>
                <a:latin typeface="Calibri"/>
                <a:cs typeface="Calibri"/>
                <a:sym typeface="Calibri-Bold"/>
              </a:rPr>
              <a:t>, </a:t>
            </a:r>
            <a:r>
              <a:rPr lang="fi-FI" dirty="0">
                <a:solidFill>
                  <a:srgbClr val="333333"/>
                </a:solidFill>
                <a:latin typeface="Calibri"/>
                <a:cs typeface="Calibri"/>
                <a:sym typeface="Calibri-Bold"/>
              </a:rPr>
              <a:t>post-it </a:t>
            </a:r>
            <a:r>
              <a:rPr lang="fi-FI" dirty="0" err="1">
                <a:solidFill>
                  <a:srgbClr val="333333"/>
                </a:solidFill>
                <a:latin typeface="Calibri"/>
                <a:cs typeface="Calibri"/>
                <a:sym typeface="Calibri-Bold"/>
              </a:rPr>
              <a:t>lappar</a:t>
            </a:r>
            <a:endParaRPr dirty="0">
              <a:solidFill>
                <a:srgbClr val="333333"/>
              </a:solidFill>
              <a:latin typeface="Calibri"/>
              <a:cs typeface="Calibri"/>
              <a:sym typeface="Calibri-Bold"/>
            </a:endParaRPr>
          </a:p>
          <a:p>
            <a:pPr>
              <a:defRPr>
                <a:solidFill>
                  <a:srgbClr val="333333"/>
                </a:solidFill>
                <a:latin typeface="Calibri-Bold"/>
                <a:ea typeface="Calibri-Bold"/>
                <a:cs typeface="Calibri-Bold"/>
                <a:sym typeface="Calibri-Bold"/>
              </a:defRPr>
            </a:pPr>
            <a:endParaRPr dirty="0">
              <a:solidFill>
                <a:srgbClr val="333333"/>
              </a:solidFill>
              <a:latin typeface="Calibri"/>
              <a:cs typeface="Calibri"/>
              <a:sym typeface="Calibri-Bold"/>
            </a:endParaRPr>
          </a:p>
          <a:p>
            <a:pPr>
              <a:defRPr b="1">
                <a:solidFill>
                  <a:srgbClr val="333333"/>
                </a:solidFill>
                <a:latin typeface="Calibri-Bold"/>
                <a:ea typeface="Calibri-Bold"/>
                <a:cs typeface="Calibri-Bold"/>
                <a:sym typeface="Calibri-Bold"/>
              </a:defRPr>
            </a:pPr>
            <a:r>
              <a:rPr lang="sv-FI" b="1" dirty="0">
                <a:solidFill>
                  <a:srgbClr val="333333"/>
                </a:solidFill>
                <a:latin typeface="Calibri"/>
                <a:cs typeface="Calibri"/>
                <a:sym typeface="Calibri-Bold"/>
              </a:rPr>
              <a:t>Deltagare</a:t>
            </a:r>
            <a:endParaRPr b="1" dirty="0">
              <a:latin typeface="Calibri"/>
              <a:cs typeface="Calibri"/>
              <a:sym typeface="Calibri-Bold"/>
            </a:endParaRPr>
          </a:p>
          <a:p>
            <a:pPr>
              <a:defRPr>
                <a:solidFill>
                  <a:srgbClr val="333333"/>
                </a:solidFill>
                <a:latin typeface="Calibri-Bold"/>
                <a:ea typeface="Calibri-Bold"/>
                <a:cs typeface="Calibri-Bold"/>
                <a:sym typeface="Calibri-Bold"/>
              </a:defRPr>
            </a:pPr>
            <a:r>
              <a:rPr lang="fi-FI" dirty="0" err="1">
                <a:solidFill>
                  <a:srgbClr val="333333"/>
                </a:solidFill>
                <a:latin typeface="Calibri"/>
                <a:cs typeface="Calibri"/>
                <a:sym typeface="Calibri-Bold"/>
              </a:rPr>
              <a:t>Temaarbete</a:t>
            </a:r>
            <a:r>
              <a:rPr lang="fi-FI" dirty="0">
                <a:solidFill>
                  <a:srgbClr val="333333"/>
                </a:solidFill>
                <a:latin typeface="Calibri"/>
                <a:cs typeface="Calibri"/>
                <a:sym typeface="Calibri-Bold"/>
              </a:rPr>
              <a:t>, 4-5 </a:t>
            </a:r>
            <a:r>
              <a:rPr lang="fi-FI" dirty="0" err="1">
                <a:solidFill>
                  <a:srgbClr val="333333"/>
                </a:solidFill>
                <a:latin typeface="Calibri"/>
                <a:cs typeface="Calibri"/>
                <a:sym typeface="Calibri-Bold"/>
              </a:rPr>
              <a:t>deltagare</a:t>
            </a:r>
            <a:endParaRPr dirty="0">
              <a:solidFill>
                <a:srgbClr val="333333"/>
              </a:solidFill>
              <a:latin typeface="Calibri"/>
              <a:cs typeface="Calibri"/>
              <a:sym typeface="Calibri-Bold"/>
            </a:endParaRPr>
          </a:p>
        </p:txBody>
      </p:sp>
      <p:sp>
        <p:nvSpPr>
          <p:cNvPr id="3" name="Rectangle 2"/>
          <p:cNvSpPr/>
          <p:nvPr/>
        </p:nvSpPr>
        <p:spPr>
          <a:xfrm>
            <a:off x="11865432" y="12057623"/>
            <a:ext cx="12991112" cy="1384995"/>
          </a:xfrm>
          <a:prstGeom prst="rect">
            <a:avLst/>
          </a:prstGeom>
        </p:spPr>
        <p:txBody>
          <a:bodyPr wrap="square">
            <a:spAutoFit/>
          </a:bodyPr>
          <a:lstStyle/>
          <a:p>
            <a:pPr defTabSz="1828800" hangingPunct="1">
              <a:defRPr/>
            </a:pPr>
            <a:r>
              <a:rPr lang="fi-FI" sz="2800" dirty="0">
                <a:solidFill>
                  <a:sysClr val="windowText" lastClr="000000"/>
                </a:solidFill>
                <a:latin typeface="Calibri"/>
                <a:cs typeface="Calibri"/>
              </a:rPr>
              <a:t>Lähteet: Design </a:t>
            </a:r>
            <a:r>
              <a:rPr lang="fi-FI" sz="2800" dirty="0" err="1">
                <a:solidFill>
                  <a:sysClr val="windowText" lastClr="000000"/>
                </a:solidFill>
                <a:latin typeface="Calibri"/>
                <a:cs typeface="Calibri"/>
              </a:rPr>
              <a:t>Research</a:t>
            </a:r>
            <a:r>
              <a:rPr lang="fi-FI" sz="2800" dirty="0">
                <a:solidFill>
                  <a:sysClr val="windowText" lastClr="000000"/>
                </a:solidFill>
                <a:latin typeface="Calibri"/>
                <a:cs typeface="Calibri"/>
              </a:rPr>
              <a:t> </a:t>
            </a:r>
            <a:r>
              <a:rPr lang="fi-FI" sz="2800" dirty="0" err="1">
                <a:solidFill>
                  <a:sysClr val="windowText" lastClr="000000"/>
                </a:solidFill>
                <a:latin typeface="Calibri"/>
                <a:cs typeface="Calibri"/>
              </a:rPr>
              <a:t>Methods</a:t>
            </a:r>
            <a:r>
              <a:rPr lang="fi-FI" sz="2800" dirty="0">
                <a:solidFill>
                  <a:sysClr val="windowText" lastClr="000000"/>
                </a:solidFill>
                <a:latin typeface="Calibri"/>
                <a:cs typeface="Calibri"/>
              </a:rPr>
              <a:t> – 150 </a:t>
            </a:r>
            <a:r>
              <a:rPr lang="fi-FI" sz="2800" dirty="0" err="1">
                <a:solidFill>
                  <a:sysClr val="windowText" lastClr="000000"/>
                </a:solidFill>
                <a:latin typeface="Calibri"/>
                <a:cs typeface="Calibri"/>
              </a:rPr>
              <a:t>ways</a:t>
            </a:r>
            <a:r>
              <a:rPr lang="fi-FI" sz="2800" dirty="0">
                <a:solidFill>
                  <a:sysClr val="windowText" lastClr="000000"/>
                </a:solidFill>
                <a:latin typeface="Calibri"/>
                <a:cs typeface="Calibri"/>
              </a:rPr>
              <a:t> to </a:t>
            </a:r>
            <a:r>
              <a:rPr lang="fi-FI" sz="2800" dirty="0" err="1">
                <a:solidFill>
                  <a:sysClr val="windowText" lastClr="000000"/>
                </a:solidFill>
                <a:latin typeface="Calibri"/>
                <a:cs typeface="Calibri"/>
              </a:rPr>
              <a:t>inform</a:t>
            </a:r>
            <a:r>
              <a:rPr lang="fi-FI" sz="2800" dirty="0">
                <a:solidFill>
                  <a:sysClr val="windowText" lastClr="000000"/>
                </a:solidFill>
                <a:latin typeface="Calibri"/>
                <a:cs typeface="Calibri"/>
              </a:rPr>
              <a:t> design. </a:t>
            </a:r>
            <a:r>
              <a:rPr lang="fi-FI" sz="2800" dirty="0" err="1">
                <a:solidFill>
                  <a:sysClr val="windowText" lastClr="000000"/>
                </a:solidFill>
                <a:latin typeface="Calibri"/>
                <a:cs typeface="Calibri"/>
              </a:rPr>
              <a:t>Curadale</a:t>
            </a:r>
            <a:r>
              <a:rPr lang="fi-FI" sz="2800" dirty="0">
                <a:solidFill>
                  <a:sysClr val="windowText" lastClr="000000"/>
                </a:solidFill>
                <a:latin typeface="Calibri"/>
                <a:cs typeface="Calibri"/>
              </a:rPr>
              <a:t>, R. 2013. Design </a:t>
            </a:r>
            <a:r>
              <a:rPr lang="fi-FI" sz="2800" dirty="0" err="1">
                <a:solidFill>
                  <a:sysClr val="windowText" lastClr="000000"/>
                </a:solidFill>
                <a:latin typeface="Calibri"/>
                <a:cs typeface="Calibri"/>
              </a:rPr>
              <a:t>Community</a:t>
            </a:r>
            <a:r>
              <a:rPr lang="fi-FI" sz="2800" dirty="0">
                <a:solidFill>
                  <a:sysClr val="windowText" lastClr="000000"/>
                </a:solidFill>
                <a:latin typeface="Calibri"/>
                <a:cs typeface="Calibri"/>
              </a:rPr>
              <a:t> College. </a:t>
            </a:r>
            <a:r>
              <a:rPr lang="fi-FI" sz="2800" dirty="0" err="1">
                <a:solidFill>
                  <a:prstClr val="black"/>
                </a:solidFill>
                <a:latin typeface="Calibri"/>
                <a:cs typeface="Calibri"/>
              </a:rPr>
              <a:t>Sanders</a:t>
            </a:r>
            <a:r>
              <a:rPr lang="fi-FI" sz="2800" dirty="0">
                <a:solidFill>
                  <a:prstClr val="black"/>
                </a:solidFill>
                <a:latin typeface="Calibri"/>
                <a:cs typeface="Calibri"/>
              </a:rPr>
              <a:t>, E. &amp; </a:t>
            </a:r>
            <a:r>
              <a:rPr lang="fi-FI" sz="2800" dirty="0" err="1">
                <a:solidFill>
                  <a:prstClr val="black"/>
                </a:solidFill>
                <a:latin typeface="Calibri"/>
                <a:cs typeface="Calibri"/>
              </a:rPr>
              <a:t>Stappers</a:t>
            </a:r>
            <a:r>
              <a:rPr lang="fi-FI" sz="2800" dirty="0">
                <a:solidFill>
                  <a:prstClr val="black"/>
                </a:solidFill>
                <a:latin typeface="Calibri"/>
                <a:cs typeface="Calibri"/>
              </a:rPr>
              <a:t>, P. (2014): </a:t>
            </a:r>
            <a:r>
              <a:rPr lang="fi-FI" sz="2800" dirty="0" err="1">
                <a:solidFill>
                  <a:prstClr val="black"/>
                </a:solidFill>
                <a:latin typeface="Calibri"/>
                <a:cs typeface="Calibri"/>
              </a:rPr>
              <a:t>Convivial</a:t>
            </a:r>
            <a:r>
              <a:rPr lang="fi-FI" sz="2800" dirty="0">
                <a:solidFill>
                  <a:prstClr val="black"/>
                </a:solidFill>
                <a:latin typeface="Calibri"/>
                <a:cs typeface="Calibri"/>
              </a:rPr>
              <a:t> </a:t>
            </a:r>
            <a:r>
              <a:rPr lang="fi-FI" sz="2800" dirty="0" err="1">
                <a:solidFill>
                  <a:prstClr val="black"/>
                </a:solidFill>
                <a:latin typeface="Calibri"/>
                <a:cs typeface="Calibri"/>
              </a:rPr>
              <a:t>Toolbox</a:t>
            </a:r>
            <a:r>
              <a:rPr lang="fi-FI" sz="2800" dirty="0">
                <a:solidFill>
                  <a:prstClr val="black"/>
                </a:solidFill>
                <a:latin typeface="Calibri"/>
                <a:cs typeface="Calibri"/>
              </a:rPr>
              <a:t> – </a:t>
            </a:r>
            <a:r>
              <a:rPr lang="fi-FI" sz="2800" dirty="0" err="1">
                <a:solidFill>
                  <a:prstClr val="black"/>
                </a:solidFill>
                <a:latin typeface="Calibri"/>
                <a:cs typeface="Calibri"/>
              </a:rPr>
              <a:t>Generative</a:t>
            </a:r>
            <a:r>
              <a:rPr lang="fi-FI" sz="2800" dirty="0">
                <a:solidFill>
                  <a:prstClr val="black"/>
                </a:solidFill>
                <a:latin typeface="Calibri"/>
                <a:cs typeface="Calibri"/>
              </a:rPr>
              <a:t> </a:t>
            </a:r>
            <a:r>
              <a:rPr lang="fi-FI" sz="2800" dirty="0" err="1">
                <a:solidFill>
                  <a:prstClr val="black"/>
                </a:solidFill>
                <a:latin typeface="Calibri"/>
                <a:cs typeface="Calibri"/>
              </a:rPr>
              <a:t>Research</a:t>
            </a:r>
            <a:r>
              <a:rPr lang="fi-FI" sz="2800" dirty="0">
                <a:solidFill>
                  <a:prstClr val="black"/>
                </a:solidFill>
                <a:latin typeface="Calibri"/>
                <a:cs typeface="Calibri"/>
              </a:rPr>
              <a:t> for </a:t>
            </a:r>
            <a:r>
              <a:rPr lang="fi-FI" sz="2800" dirty="0" err="1">
                <a:solidFill>
                  <a:prstClr val="black"/>
                </a:solidFill>
                <a:latin typeface="Calibri"/>
                <a:cs typeface="Calibri"/>
              </a:rPr>
              <a:t>the</a:t>
            </a:r>
            <a:r>
              <a:rPr lang="fi-FI" sz="2800" dirty="0">
                <a:solidFill>
                  <a:prstClr val="black"/>
                </a:solidFill>
                <a:latin typeface="Calibri"/>
                <a:cs typeface="Calibri"/>
              </a:rPr>
              <a:t> </a:t>
            </a:r>
            <a:r>
              <a:rPr lang="fi-FI" sz="2800" dirty="0" err="1">
                <a:solidFill>
                  <a:prstClr val="black"/>
                </a:solidFill>
                <a:latin typeface="Calibri"/>
                <a:cs typeface="Calibri"/>
              </a:rPr>
              <a:t>Front</a:t>
            </a:r>
            <a:r>
              <a:rPr lang="fi-FI" sz="2800" dirty="0">
                <a:solidFill>
                  <a:prstClr val="black"/>
                </a:solidFill>
                <a:latin typeface="Calibri"/>
                <a:cs typeface="Calibri"/>
              </a:rPr>
              <a:t> </a:t>
            </a:r>
            <a:r>
              <a:rPr lang="fi-FI" sz="2800" dirty="0" err="1">
                <a:solidFill>
                  <a:prstClr val="black"/>
                </a:solidFill>
                <a:latin typeface="Calibri"/>
                <a:cs typeface="Calibri"/>
              </a:rPr>
              <a:t>End</a:t>
            </a:r>
            <a:r>
              <a:rPr lang="fi-FI" sz="2800" dirty="0">
                <a:solidFill>
                  <a:prstClr val="black"/>
                </a:solidFill>
                <a:latin typeface="Calibri"/>
                <a:cs typeface="Calibri"/>
              </a:rPr>
              <a:t> of Design</a:t>
            </a:r>
            <a:r>
              <a:rPr lang="fi-FI" sz="2800" dirty="0">
                <a:solidFill>
                  <a:sysClr val="windowText" lastClr="000000"/>
                </a:solidFill>
                <a:latin typeface="Calibri"/>
                <a:cs typeface="Calibri"/>
              </a:rPr>
              <a:t> </a:t>
            </a:r>
          </a:p>
        </p:txBody>
      </p:sp>
      <p:sp>
        <p:nvSpPr>
          <p:cNvPr id="6" name="Suorakulmio 5">
            <a:extLst>
              <a:ext uri="{FF2B5EF4-FFF2-40B4-BE49-F238E27FC236}">
                <a16:creationId xmlns:a16="http://schemas.microsoft.com/office/drawing/2014/main" id="{6FCD44E7-7A39-45ED-822F-24F5CA034810}"/>
              </a:ext>
            </a:extLst>
          </p:cNvPr>
          <p:cNvSpPr/>
          <p:nvPr/>
        </p:nvSpPr>
        <p:spPr>
          <a:xfrm>
            <a:off x="15201899" y="4631296"/>
            <a:ext cx="2762251" cy="738658"/>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600" b="0" i="0" u="none" strike="noStrike" cap="none" spc="0" normalizeH="0" baseline="0" dirty="0" err="1">
                <a:ln>
                  <a:noFill/>
                </a:ln>
                <a:solidFill>
                  <a:srgbClr val="000000"/>
                </a:solidFill>
                <a:effectLst/>
                <a:uFillTx/>
                <a:latin typeface="Calibri"/>
                <a:cs typeface="Calibri"/>
                <a:sym typeface="Calibri"/>
              </a:rPr>
              <a:t>Observation</a:t>
            </a:r>
            <a:endParaRPr kumimoji="0" lang="fi-FI" sz="3600" b="0" i="0" u="none" strike="noStrike" cap="none" spc="0" normalizeH="0" baseline="0" dirty="0">
              <a:ln>
                <a:noFill/>
              </a:ln>
              <a:solidFill>
                <a:srgbClr val="000000"/>
              </a:solidFill>
              <a:effectLst/>
              <a:uFillTx/>
              <a:latin typeface="Calibri"/>
              <a:cs typeface="Calibri"/>
              <a:sym typeface="Calibri"/>
            </a:endParaRPr>
          </a:p>
        </p:txBody>
      </p:sp>
      <p:sp>
        <p:nvSpPr>
          <p:cNvPr id="17" name="Suorakulmio 16">
            <a:extLst>
              <a:ext uri="{FF2B5EF4-FFF2-40B4-BE49-F238E27FC236}">
                <a16:creationId xmlns:a16="http://schemas.microsoft.com/office/drawing/2014/main" id="{D927177A-D47B-48E5-B75B-A7CE31285252}"/>
              </a:ext>
            </a:extLst>
          </p:cNvPr>
          <p:cNvSpPr/>
          <p:nvPr/>
        </p:nvSpPr>
        <p:spPr>
          <a:xfrm rot="632381">
            <a:off x="12872805" y="5425794"/>
            <a:ext cx="2871203" cy="738658"/>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i-FI" dirty="0" err="1">
                <a:latin typeface="Calibri"/>
                <a:cs typeface="Calibri"/>
              </a:rPr>
              <a:t>Ob</a:t>
            </a:r>
            <a:r>
              <a:rPr kumimoji="0" lang="fi-FI" sz="3600" b="0" i="0" u="none" strike="noStrike" cap="none" spc="0" normalizeH="0" baseline="0" dirty="0" err="1">
                <a:ln>
                  <a:noFill/>
                </a:ln>
                <a:solidFill>
                  <a:srgbClr val="000000"/>
                </a:solidFill>
                <a:effectLst/>
                <a:uFillTx/>
                <a:latin typeface="Calibri"/>
                <a:cs typeface="Calibri"/>
                <a:sym typeface="Calibri"/>
              </a:rPr>
              <a:t>servation</a:t>
            </a:r>
            <a:endParaRPr kumimoji="0" lang="fi-FI" sz="3600" b="0" i="0" u="none" strike="noStrike" cap="none" spc="0" normalizeH="0" baseline="0" dirty="0">
              <a:ln>
                <a:noFill/>
              </a:ln>
              <a:solidFill>
                <a:srgbClr val="000000"/>
              </a:solidFill>
              <a:effectLst/>
              <a:uFillTx/>
              <a:latin typeface="Calibri"/>
              <a:cs typeface="Calibri"/>
              <a:sym typeface="Calibri"/>
            </a:endParaRPr>
          </a:p>
        </p:txBody>
      </p:sp>
      <p:sp>
        <p:nvSpPr>
          <p:cNvPr id="18" name="Suorakulmio 17">
            <a:extLst>
              <a:ext uri="{FF2B5EF4-FFF2-40B4-BE49-F238E27FC236}">
                <a16:creationId xmlns:a16="http://schemas.microsoft.com/office/drawing/2014/main" id="{85893C91-3E1E-4572-8140-73BCF5F2040D}"/>
              </a:ext>
            </a:extLst>
          </p:cNvPr>
          <p:cNvSpPr/>
          <p:nvPr/>
        </p:nvSpPr>
        <p:spPr>
          <a:xfrm rot="20779091">
            <a:off x="12675206" y="4234035"/>
            <a:ext cx="2354521" cy="677102"/>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fi-FI" sz="3200" dirty="0" err="1">
                <a:latin typeface="Calibri"/>
                <a:cs typeface="Calibri"/>
              </a:rPr>
              <a:t>O</a:t>
            </a:r>
            <a:r>
              <a:rPr kumimoji="0" lang="fi-FI" sz="3200" b="0" i="0" u="none" strike="noStrike" cap="none" spc="0" normalizeH="0" baseline="0" dirty="0" err="1">
                <a:ln>
                  <a:noFill/>
                </a:ln>
                <a:solidFill>
                  <a:srgbClr val="000000"/>
                </a:solidFill>
                <a:effectLst/>
                <a:uFillTx/>
                <a:latin typeface="Calibri"/>
                <a:cs typeface="Calibri"/>
                <a:sym typeface="Calibri"/>
              </a:rPr>
              <a:t>bservation</a:t>
            </a:r>
            <a:endParaRPr kumimoji="0" lang="fi-FI" sz="3200" b="0" i="0" u="none" strike="noStrike" cap="none" spc="0" normalizeH="0" baseline="0" dirty="0">
              <a:ln>
                <a:noFill/>
              </a:ln>
              <a:solidFill>
                <a:srgbClr val="000000"/>
              </a:solidFill>
              <a:effectLst/>
              <a:uFillTx/>
              <a:latin typeface="Calibri"/>
              <a:cs typeface="Calibri"/>
              <a:sym typeface="Calibri"/>
            </a:endParaRPr>
          </a:p>
        </p:txBody>
      </p:sp>
      <p:sp>
        <p:nvSpPr>
          <p:cNvPr id="19" name="Suorakulmio 18">
            <a:extLst>
              <a:ext uri="{FF2B5EF4-FFF2-40B4-BE49-F238E27FC236}">
                <a16:creationId xmlns:a16="http://schemas.microsoft.com/office/drawing/2014/main" id="{02F75F71-8EA1-4B75-8149-D1ACC0F48758}"/>
              </a:ext>
            </a:extLst>
          </p:cNvPr>
          <p:cNvSpPr/>
          <p:nvPr/>
        </p:nvSpPr>
        <p:spPr>
          <a:xfrm rot="527720">
            <a:off x="15126286" y="3541031"/>
            <a:ext cx="2358262" cy="677102"/>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200" b="0" i="0" u="none" strike="noStrike" cap="none" spc="0" normalizeH="0" baseline="0" dirty="0" err="1">
                <a:ln>
                  <a:noFill/>
                </a:ln>
                <a:solidFill>
                  <a:srgbClr val="000000"/>
                </a:solidFill>
                <a:effectLst/>
                <a:uFillTx/>
                <a:latin typeface="Calibri"/>
                <a:cs typeface="Calibri"/>
                <a:sym typeface="Calibri"/>
              </a:rPr>
              <a:t>Observation</a:t>
            </a:r>
            <a:endParaRPr kumimoji="0" lang="fi-FI" sz="3200" b="0" i="0" u="none" strike="noStrike" cap="none" spc="0" normalizeH="0" baseline="0" dirty="0">
              <a:ln>
                <a:noFill/>
              </a:ln>
              <a:solidFill>
                <a:srgbClr val="000000"/>
              </a:solidFill>
              <a:effectLst/>
              <a:uFillTx/>
              <a:latin typeface="Calibri"/>
              <a:cs typeface="Calibri"/>
              <a:sym typeface="Calibri"/>
            </a:endParaRPr>
          </a:p>
        </p:txBody>
      </p:sp>
      <p:sp>
        <p:nvSpPr>
          <p:cNvPr id="20" name="Suorakulmio 19">
            <a:extLst>
              <a:ext uri="{FF2B5EF4-FFF2-40B4-BE49-F238E27FC236}">
                <a16:creationId xmlns:a16="http://schemas.microsoft.com/office/drawing/2014/main" id="{157081C3-3715-4002-BB58-C8D27780C384}"/>
              </a:ext>
            </a:extLst>
          </p:cNvPr>
          <p:cNvSpPr/>
          <p:nvPr/>
        </p:nvSpPr>
        <p:spPr>
          <a:xfrm rot="20946807">
            <a:off x="15724303" y="5933257"/>
            <a:ext cx="2537449" cy="738658"/>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600" b="0" i="0" u="none" strike="noStrike" cap="none" spc="0" normalizeH="0" baseline="0" dirty="0" err="1">
                <a:ln>
                  <a:noFill/>
                </a:ln>
                <a:solidFill>
                  <a:srgbClr val="000000"/>
                </a:solidFill>
                <a:effectLst/>
                <a:uFillTx/>
                <a:latin typeface="Calibri"/>
                <a:cs typeface="Calibri"/>
                <a:sym typeface="Calibri"/>
              </a:rPr>
              <a:t>Observation</a:t>
            </a:r>
            <a:endParaRPr kumimoji="0" lang="fi-FI" sz="3600" b="0" i="0" u="none" strike="noStrike" cap="none" spc="0" normalizeH="0" baseline="0" dirty="0">
              <a:ln>
                <a:noFill/>
              </a:ln>
              <a:solidFill>
                <a:srgbClr val="000000"/>
              </a:solidFill>
              <a:effectLst/>
              <a:uFillTx/>
              <a:latin typeface="Calibri"/>
              <a:cs typeface="Calibri"/>
              <a:sym typeface="Calibri"/>
            </a:endParaRPr>
          </a:p>
        </p:txBody>
      </p:sp>
      <p:sp>
        <p:nvSpPr>
          <p:cNvPr id="21" name="Suorakulmio 20">
            <a:extLst>
              <a:ext uri="{FF2B5EF4-FFF2-40B4-BE49-F238E27FC236}">
                <a16:creationId xmlns:a16="http://schemas.microsoft.com/office/drawing/2014/main" id="{63FF970E-E387-40FD-A8A6-FC664FBE0DB7}"/>
              </a:ext>
            </a:extLst>
          </p:cNvPr>
          <p:cNvSpPr/>
          <p:nvPr/>
        </p:nvSpPr>
        <p:spPr>
          <a:xfrm>
            <a:off x="16368910" y="7102196"/>
            <a:ext cx="2499382" cy="738658"/>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600" b="0" i="0" u="none" strike="noStrike" cap="none" spc="0" normalizeH="0" baseline="0" dirty="0" err="1">
                <a:ln>
                  <a:noFill/>
                </a:ln>
                <a:solidFill>
                  <a:srgbClr val="000000"/>
                </a:solidFill>
                <a:effectLst/>
                <a:uFillTx/>
                <a:latin typeface="Calibri"/>
                <a:cs typeface="Calibri"/>
                <a:sym typeface="Calibri"/>
              </a:rPr>
              <a:t>Observation</a:t>
            </a:r>
            <a:r>
              <a:rPr kumimoji="0" lang="fi-FI" sz="3600" b="0" i="0" u="none" strike="noStrike" cap="none" spc="0" normalizeH="0" baseline="0" dirty="0">
                <a:ln>
                  <a:noFill/>
                </a:ln>
                <a:solidFill>
                  <a:srgbClr val="000000"/>
                </a:solidFill>
                <a:effectLst/>
                <a:uFillTx/>
                <a:latin typeface="Calibri"/>
                <a:cs typeface="Calibri"/>
                <a:sym typeface="Calibri"/>
              </a:rPr>
              <a:t> </a:t>
            </a:r>
          </a:p>
        </p:txBody>
      </p:sp>
      <p:sp>
        <p:nvSpPr>
          <p:cNvPr id="22" name="Suorakulmio 21">
            <a:extLst>
              <a:ext uri="{FF2B5EF4-FFF2-40B4-BE49-F238E27FC236}">
                <a16:creationId xmlns:a16="http://schemas.microsoft.com/office/drawing/2014/main" id="{AC4875A6-EA52-4245-80A2-0C5B85F18A64}"/>
              </a:ext>
            </a:extLst>
          </p:cNvPr>
          <p:cNvSpPr/>
          <p:nvPr/>
        </p:nvSpPr>
        <p:spPr>
          <a:xfrm rot="21330894">
            <a:off x="13579175" y="6829514"/>
            <a:ext cx="2456408" cy="738658"/>
          </a:xfrm>
          <a:prstGeom prst="rect">
            <a:avLst/>
          </a:prstGeom>
          <a:solidFill>
            <a:srgbClr val="FFC000"/>
          </a:solidFill>
          <a:ln w="508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600" b="0" i="0" u="none" strike="noStrike" cap="none" spc="0" normalizeH="0" baseline="0" dirty="0" err="1">
                <a:ln>
                  <a:noFill/>
                </a:ln>
                <a:solidFill>
                  <a:srgbClr val="000000"/>
                </a:solidFill>
                <a:effectLst/>
                <a:uFillTx/>
                <a:latin typeface="+mn-lt"/>
                <a:ea typeface="+mn-ea"/>
                <a:cs typeface="+mn-cs"/>
                <a:sym typeface="Calibri"/>
              </a:rPr>
              <a:t>Observation</a:t>
            </a:r>
            <a:r>
              <a:rPr kumimoji="0" lang="fi-FI" sz="3600" b="0" i="0" u="none" strike="noStrike" cap="none" spc="0" normalizeH="0" baseline="0" dirty="0">
                <a:ln>
                  <a:noFill/>
                </a:ln>
                <a:solidFill>
                  <a:srgbClr val="000000"/>
                </a:solidFill>
                <a:effectLst/>
                <a:uFillTx/>
                <a:latin typeface="+mn-lt"/>
                <a:ea typeface="+mn-ea"/>
                <a:cs typeface="+mn-cs"/>
                <a:sym typeface="Calibri"/>
              </a:rPr>
              <a:t> </a:t>
            </a:r>
          </a:p>
        </p:txBody>
      </p:sp>
    </p:spTree>
    <p:extLst>
      <p:ext uri="{BB962C8B-B14F-4D97-AF65-F5344CB8AC3E}">
        <p14:creationId xmlns:p14="http://schemas.microsoft.com/office/powerpoint/2010/main" val="8636347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86" y="370115"/>
            <a:ext cx="22282656" cy="2184910"/>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pPr>
              <a:spcBef>
                <a:spcPts val="2000"/>
              </a:spcBef>
            </a:pPr>
            <a:r>
              <a:rPr lang="fi-FI" sz="8000" kern="1200" dirty="0" err="1">
                <a:solidFill>
                  <a:prstClr val="black"/>
                </a:solidFill>
                <a:latin typeface="Calibri"/>
                <a:cs typeface="Calibri"/>
              </a:rPr>
              <a:t>Källor</a:t>
            </a:r>
            <a:endParaRPr lang="fi-FI" sz="8000" kern="1200" dirty="0">
              <a:solidFill>
                <a:prstClr val="black"/>
              </a:solidFill>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88" y="2555024"/>
            <a:ext cx="20889284" cy="114921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defTabSz="1828800">
              <a:spcBef>
                <a:spcPts val="2000"/>
              </a:spcBef>
            </a:pPr>
            <a:r>
              <a:rPr lang="fi-FI" sz="4200" dirty="0" err="1">
                <a:solidFill>
                  <a:prstClr val="black"/>
                </a:solidFill>
                <a:latin typeface="Calibri"/>
                <a:ea typeface="+mn-ea"/>
                <a:cs typeface="Calibri"/>
              </a:rPr>
              <a:t>The</a:t>
            </a:r>
            <a:r>
              <a:rPr lang="fi-FI" sz="4200" dirty="0">
                <a:solidFill>
                  <a:prstClr val="black"/>
                </a:solidFill>
                <a:latin typeface="Calibri"/>
                <a:ea typeface="+mn-ea"/>
                <a:cs typeface="Calibri"/>
              </a:rPr>
              <a:t> Team </a:t>
            </a:r>
            <a:r>
              <a:rPr lang="fi-FI" sz="4200" dirty="0" err="1">
                <a:solidFill>
                  <a:prstClr val="black"/>
                </a:solidFill>
                <a:latin typeface="Calibri"/>
                <a:ea typeface="+mn-ea"/>
                <a:cs typeface="Calibri"/>
              </a:rPr>
              <a:t>Canvas</a:t>
            </a:r>
            <a:r>
              <a:rPr lang="fi-FI" sz="4200" dirty="0">
                <a:solidFill>
                  <a:prstClr val="black"/>
                </a:solidFill>
                <a:latin typeface="Calibri"/>
                <a:ea typeface="+mn-ea"/>
                <a:cs typeface="Calibri"/>
              </a:rPr>
              <a:t>. 2015. Viitattu 29.1.2020. http://theteamcanvas.com/</a:t>
            </a:r>
            <a:br>
              <a:rPr lang="fi-FI" sz="4200" dirty="0">
                <a:solidFill>
                  <a:prstClr val="black"/>
                </a:solidFill>
                <a:latin typeface="Calibri"/>
                <a:ea typeface="+mn-ea"/>
                <a:cs typeface="Calibri"/>
              </a:rPr>
            </a:br>
            <a:br>
              <a:rPr lang="fi-FI" sz="4200" dirty="0">
                <a:solidFill>
                  <a:prstClr val="black"/>
                </a:solidFill>
                <a:latin typeface="Calibri"/>
                <a:ea typeface="+mn-ea"/>
                <a:cs typeface="Calibri"/>
              </a:rPr>
            </a:br>
            <a:r>
              <a:rPr lang="fi-FI" sz="4200" dirty="0">
                <a:solidFill>
                  <a:prstClr val="black"/>
                </a:solidFill>
                <a:latin typeface="Calibri"/>
                <a:ea typeface="+mn-ea"/>
                <a:cs typeface="Calibri"/>
              </a:rPr>
              <a:t>Koivisto M., </a:t>
            </a:r>
            <a:r>
              <a:rPr lang="fi-FI" sz="4200" dirty="0" err="1">
                <a:solidFill>
                  <a:prstClr val="black"/>
                </a:solidFill>
                <a:latin typeface="Calibri"/>
                <a:ea typeface="+mn-ea"/>
                <a:cs typeface="Calibri"/>
              </a:rPr>
              <a:t>Säynäjäkangas</a:t>
            </a:r>
            <a:r>
              <a:rPr lang="fi-FI" sz="4200" dirty="0">
                <a:solidFill>
                  <a:prstClr val="black"/>
                </a:solidFill>
                <a:latin typeface="Calibri"/>
                <a:ea typeface="+mn-ea"/>
                <a:cs typeface="Calibri"/>
              </a:rPr>
              <a:t> J., Forsberg S. 2018. Palvelumuotoilun bisneskirja. </a:t>
            </a:r>
            <a:r>
              <a:rPr lang="fi-FI" sz="4200" dirty="0" err="1">
                <a:solidFill>
                  <a:prstClr val="black"/>
                </a:solidFill>
                <a:latin typeface="Calibri"/>
                <a:ea typeface="+mn-ea"/>
                <a:cs typeface="Calibri"/>
              </a:rPr>
              <a:t>Helsinki:AlmaTalent</a:t>
            </a:r>
            <a:r>
              <a:rPr lang="fi-FI" sz="4200" dirty="0">
                <a:solidFill>
                  <a:prstClr val="black"/>
                </a:solidFill>
                <a:latin typeface="Calibri"/>
                <a:ea typeface="+mn-ea"/>
                <a:cs typeface="Calibri"/>
              </a:rPr>
              <a:t>.</a:t>
            </a:r>
          </a:p>
          <a:p>
            <a:pPr defTabSz="1828800">
              <a:spcBef>
                <a:spcPts val="2000"/>
              </a:spcBef>
            </a:pPr>
            <a:r>
              <a:rPr lang="fi-FI" sz="4200" dirty="0">
                <a:solidFill>
                  <a:prstClr val="black"/>
                </a:solidFill>
                <a:latin typeface="Calibri"/>
                <a:ea typeface="+mn-ea"/>
                <a:cs typeface="Calibri"/>
              </a:rPr>
              <a:t>Itä-Suomen yliopisto. </a:t>
            </a:r>
            <a:r>
              <a:rPr lang="fi-FI" sz="4200" dirty="0" err="1">
                <a:solidFill>
                  <a:prstClr val="black"/>
                </a:solidFill>
                <a:latin typeface="Calibri"/>
                <a:ea typeface="+mn-ea"/>
                <a:cs typeface="Calibri"/>
              </a:rPr>
              <a:t>Benchmarking</a:t>
            </a:r>
            <a:r>
              <a:rPr lang="fi-FI" sz="4200" dirty="0">
                <a:solidFill>
                  <a:prstClr val="black"/>
                </a:solidFill>
                <a:latin typeface="Calibri"/>
                <a:ea typeface="+mn-ea"/>
                <a:cs typeface="Calibri"/>
              </a:rPr>
              <a:t>. Viitattu 1.2.2020 </a:t>
            </a:r>
            <a:r>
              <a:rPr lang="fi-FI" sz="4200" dirty="0">
                <a:solidFill>
                  <a:prstClr val="black"/>
                </a:solidFill>
                <a:latin typeface="Calibri"/>
                <a:ea typeface="+mn-ea"/>
                <a:cs typeface="Calibri"/>
                <a:hlinkClick r:id="rId3"/>
              </a:rPr>
              <a:t>https://www.uef.fi/benchmarking</a:t>
            </a:r>
            <a:endParaRPr lang="fi-FI" sz="4200" dirty="0">
              <a:solidFill>
                <a:prstClr val="black"/>
              </a:solidFill>
              <a:latin typeface="Calibri"/>
              <a:ea typeface="+mn-ea"/>
              <a:cs typeface="Calibri"/>
            </a:endParaRPr>
          </a:p>
          <a:p>
            <a:pPr defTabSz="1828800">
              <a:spcBef>
                <a:spcPts val="2000"/>
              </a:spcBef>
            </a:pPr>
            <a:r>
              <a:rPr lang="fi-FI" sz="4200" dirty="0">
                <a:solidFill>
                  <a:prstClr val="black"/>
                </a:solidFill>
                <a:latin typeface="Calibri"/>
                <a:ea typeface="+mn-ea"/>
                <a:cs typeface="Calibri"/>
              </a:rPr>
              <a:t>Kaufman </a:t>
            </a:r>
            <a:r>
              <a:rPr lang="fi-FI" sz="4200" dirty="0" err="1">
                <a:solidFill>
                  <a:prstClr val="black"/>
                </a:solidFill>
                <a:latin typeface="Calibri"/>
                <a:ea typeface="+mn-ea"/>
                <a:cs typeface="Calibri"/>
              </a:rPr>
              <a:t>Agency</a:t>
            </a:r>
            <a:r>
              <a:rPr lang="fi-FI" sz="4200" dirty="0">
                <a:solidFill>
                  <a:prstClr val="black"/>
                </a:solidFill>
                <a:latin typeface="Calibri"/>
                <a:ea typeface="+mn-ea"/>
                <a:cs typeface="Calibri"/>
              </a:rPr>
              <a:t>. 2019. Palvelumuotoilu </a:t>
            </a:r>
            <a:r>
              <a:rPr lang="fi-FI" sz="4200" dirty="0" err="1">
                <a:solidFill>
                  <a:prstClr val="black"/>
                </a:solidFill>
                <a:latin typeface="Calibri"/>
                <a:ea typeface="+mn-ea"/>
                <a:cs typeface="Calibri"/>
              </a:rPr>
              <a:t>sosiaali</a:t>
            </a:r>
            <a:r>
              <a:rPr lang="fi-FI" sz="4200" dirty="0">
                <a:solidFill>
                  <a:prstClr val="black"/>
                </a:solidFill>
                <a:latin typeface="Calibri"/>
                <a:ea typeface="+mn-ea"/>
                <a:cs typeface="Calibri"/>
              </a:rPr>
              <a:t>- ja terveysalan kontekstissa. Petra Jäntin esitys 8.11.2019</a:t>
            </a:r>
          </a:p>
          <a:p>
            <a:pPr defTabSz="1828800">
              <a:spcBef>
                <a:spcPts val="2000"/>
              </a:spcBef>
            </a:pPr>
            <a:r>
              <a:rPr lang="fi-FI" sz="4200" dirty="0">
                <a:solidFill>
                  <a:prstClr val="black"/>
                </a:solidFill>
                <a:latin typeface="Calibri"/>
                <a:ea typeface="+mn-ea"/>
                <a:cs typeface="Calibri"/>
              </a:rPr>
              <a:t>Ojasalo K., Moilanen T., </a:t>
            </a:r>
            <a:r>
              <a:rPr lang="fi-FI" sz="4200" dirty="0" err="1">
                <a:solidFill>
                  <a:prstClr val="black"/>
                </a:solidFill>
                <a:latin typeface="Calibri"/>
                <a:ea typeface="+mn-ea"/>
                <a:cs typeface="Calibri"/>
              </a:rPr>
              <a:t>Ritalahti</a:t>
            </a:r>
            <a:r>
              <a:rPr lang="fi-FI" sz="4200" dirty="0">
                <a:solidFill>
                  <a:prstClr val="black"/>
                </a:solidFill>
                <a:latin typeface="Calibri"/>
                <a:ea typeface="+mn-ea"/>
                <a:cs typeface="Calibri"/>
              </a:rPr>
              <a:t> J. 2014. Kehittämistyön menetelmät. Helsinki: Sanoma Pro</a:t>
            </a:r>
          </a:p>
          <a:p>
            <a:pPr defTabSz="1828800">
              <a:spcBef>
                <a:spcPts val="2000"/>
              </a:spcBef>
            </a:pPr>
            <a:r>
              <a:rPr lang="fi-FI" sz="4200" dirty="0">
                <a:solidFill>
                  <a:prstClr val="black"/>
                </a:solidFill>
                <a:latin typeface="Calibri"/>
                <a:ea typeface="+mn-ea"/>
                <a:cs typeface="Calibri"/>
              </a:rPr>
              <a:t>5xmiksi. Passi &amp; </a:t>
            </a:r>
            <a:r>
              <a:rPr lang="fi-FI" sz="4200" dirty="0" err="1">
                <a:solidFill>
                  <a:prstClr val="black"/>
                </a:solidFill>
                <a:latin typeface="Calibri"/>
                <a:ea typeface="+mn-ea"/>
                <a:cs typeface="Calibri"/>
              </a:rPr>
              <a:t>Ripatti.Viitattu</a:t>
            </a:r>
            <a:r>
              <a:rPr lang="fi-FI" sz="4200" dirty="0">
                <a:solidFill>
                  <a:prstClr val="black"/>
                </a:solidFill>
                <a:latin typeface="Calibri"/>
                <a:ea typeface="+mn-ea"/>
                <a:cs typeface="Calibri"/>
              </a:rPr>
              <a:t> 29.1.2020  </a:t>
            </a:r>
            <a:r>
              <a:rPr lang="fi-FI" sz="4200" dirty="0">
                <a:solidFill>
                  <a:prstClr val="black"/>
                </a:solidFill>
                <a:latin typeface="Calibri"/>
                <a:ea typeface="+mn-ea"/>
                <a:cs typeface="Calibri"/>
                <a:hlinkClick r:id="rId4"/>
              </a:rPr>
              <a:t>https://passiripatti.fi/</a:t>
            </a:r>
            <a:endParaRPr lang="fi-FI" sz="4200" dirty="0">
              <a:solidFill>
                <a:prstClr val="black"/>
              </a:solidFill>
              <a:latin typeface="Calibri"/>
              <a:ea typeface="+mn-ea"/>
              <a:cs typeface="Calibri"/>
            </a:endParaRPr>
          </a:p>
          <a:p>
            <a:pPr defTabSz="1828800">
              <a:spcBef>
                <a:spcPts val="2000"/>
              </a:spcBef>
            </a:pPr>
            <a:r>
              <a:rPr lang="fi-FI" sz="4200" dirty="0" err="1">
                <a:solidFill>
                  <a:prstClr val="black"/>
                </a:solidFill>
                <a:latin typeface="Calibri"/>
                <a:ea typeface="Times New Roman" panose="02020603050405020304" pitchFamily="18" charset="0"/>
                <a:cs typeface="Calibri"/>
              </a:rPr>
              <a:t>Sanders</a:t>
            </a:r>
            <a:r>
              <a:rPr lang="fi-FI" sz="4200" dirty="0">
                <a:solidFill>
                  <a:prstClr val="black"/>
                </a:solidFill>
                <a:latin typeface="Calibri"/>
                <a:ea typeface="Times New Roman" panose="02020603050405020304" pitchFamily="18" charset="0"/>
                <a:cs typeface="Calibri"/>
              </a:rPr>
              <a:t> E., </a:t>
            </a:r>
            <a:r>
              <a:rPr lang="fi-FI" sz="4200" dirty="0" err="1">
                <a:solidFill>
                  <a:prstClr val="black"/>
                </a:solidFill>
                <a:latin typeface="Calibri"/>
                <a:ea typeface="Times New Roman" panose="02020603050405020304" pitchFamily="18" charset="0"/>
                <a:cs typeface="Calibri"/>
              </a:rPr>
              <a:t>Stappers</a:t>
            </a:r>
            <a:r>
              <a:rPr lang="fi-FI" sz="4200" dirty="0">
                <a:solidFill>
                  <a:prstClr val="black"/>
                </a:solidFill>
                <a:latin typeface="Calibri"/>
                <a:ea typeface="Times New Roman" panose="02020603050405020304" pitchFamily="18" charset="0"/>
                <a:cs typeface="Calibri"/>
              </a:rPr>
              <a:t> P. 2014.Convivial </a:t>
            </a:r>
            <a:r>
              <a:rPr lang="fi-FI" sz="4200" dirty="0" err="1">
                <a:solidFill>
                  <a:prstClr val="black"/>
                </a:solidFill>
                <a:latin typeface="Calibri"/>
                <a:ea typeface="Times New Roman" panose="02020603050405020304" pitchFamily="18" charset="0"/>
                <a:cs typeface="Calibri"/>
              </a:rPr>
              <a:t>Toolbox</a:t>
            </a:r>
            <a:r>
              <a:rPr lang="fi-FI" sz="4200" dirty="0">
                <a:solidFill>
                  <a:prstClr val="black"/>
                </a:solidFill>
                <a:latin typeface="Calibri"/>
                <a:ea typeface="Times New Roman" panose="02020603050405020304" pitchFamily="18" charset="0"/>
                <a:cs typeface="Calibri"/>
              </a:rPr>
              <a:t>. </a:t>
            </a:r>
            <a:r>
              <a:rPr lang="fi-FI" sz="4200" dirty="0" err="1">
                <a:solidFill>
                  <a:prstClr val="black"/>
                </a:solidFill>
                <a:latin typeface="Calibri"/>
                <a:ea typeface="Times New Roman" panose="02020603050405020304" pitchFamily="18" charset="0"/>
                <a:cs typeface="Calibri"/>
              </a:rPr>
              <a:t>Generative</a:t>
            </a:r>
            <a:r>
              <a:rPr lang="fi-FI" sz="4200" dirty="0">
                <a:solidFill>
                  <a:prstClr val="black"/>
                </a:solidFill>
                <a:latin typeface="Calibri"/>
                <a:ea typeface="Times New Roman" panose="02020603050405020304" pitchFamily="18" charset="0"/>
                <a:cs typeface="Calibri"/>
              </a:rPr>
              <a:t> </a:t>
            </a:r>
            <a:r>
              <a:rPr lang="fi-FI" sz="4200" dirty="0" err="1">
                <a:solidFill>
                  <a:prstClr val="black"/>
                </a:solidFill>
                <a:latin typeface="Calibri"/>
                <a:ea typeface="Times New Roman" panose="02020603050405020304" pitchFamily="18" charset="0"/>
                <a:cs typeface="Calibri"/>
              </a:rPr>
              <a:t>Research</a:t>
            </a:r>
            <a:r>
              <a:rPr lang="fi-FI" sz="4200" dirty="0">
                <a:solidFill>
                  <a:prstClr val="black"/>
                </a:solidFill>
                <a:latin typeface="Calibri"/>
                <a:ea typeface="Times New Roman" panose="02020603050405020304" pitchFamily="18" charset="0"/>
                <a:cs typeface="Calibri"/>
              </a:rPr>
              <a:t> for </a:t>
            </a:r>
            <a:r>
              <a:rPr lang="fi-FI" sz="4200" dirty="0" err="1">
                <a:solidFill>
                  <a:prstClr val="black"/>
                </a:solidFill>
                <a:latin typeface="Calibri"/>
                <a:ea typeface="Times New Roman" panose="02020603050405020304" pitchFamily="18" charset="0"/>
                <a:cs typeface="Calibri"/>
              </a:rPr>
              <a:t>the</a:t>
            </a:r>
            <a:r>
              <a:rPr lang="fi-FI" sz="4200" dirty="0">
                <a:solidFill>
                  <a:prstClr val="black"/>
                </a:solidFill>
                <a:latin typeface="Calibri"/>
                <a:ea typeface="Times New Roman" panose="02020603050405020304" pitchFamily="18" charset="0"/>
                <a:cs typeface="Calibri"/>
              </a:rPr>
              <a:t> </a:t>
            </a:r>
            <a:r>
              <a:rPr lang="fi-FI" sz="4200" dirty="0" err="1">
                <a:solidFill>
                  <a:prstClr val="black"/>
                </a:solidFill>
                <a:latin typeface="Calibri"/>
                <a:ea typeface="Times New Roman" panose="02020603050405020304" pitchFamily="18" charset="0"/>
                <a:cs typeface="Calibri"/>
              </a:rPr>
              <a:t>Front-end</a:t>
            </a:r>
            <a:r>
              <a:rPr lang="fi-FI" sz="4200" dirty="0">
                <a:solidFill>
                  <a:prstClr val="black"/>
                </a:solidFill>
                <a:latin typeface="Calibri"/>
                <a:ea typeface="Times New Roman" panose="02020603050405020304" pitchFamily="18" charset="0"/>
                <a:cs typeface="Calibri"/>
              </a:rPr>
              <a:t> Design.</a:t>
            </a:r>
          </a:p>
          <a:p>
            <a:pPr defTabSz="1828800">
              <a:spcBef>
                <a:spcPts val="2000"/>
              </a:spcBef>
            </a:pPr>
            <a:r>
              <a:rPr lang="fi-FI" sz="4200" dirty="0" err="1">
                <a:solidFill>
                  <a:prstClr val="black"/>
                </a:solidFill>
                <a:latin typeface="Calibri"/>
                <a:ea typeface="Times New Roman" panose="02020603050405020304" pitchFamily="18" charset="0"/>
                <a:cs typeface="Calibri"/>
              </a:rPr>
              <a:t>Tuulaniemi</a:t>
            </a:r>
            <a:r>
              <a:rPr lang="fi-FI" sz="4200" dirty="0">
                <a:solidFill>
                  <a:prstClr val="black"/>
                </a:solidFill>
                <a:latin typeface="Calibri"/>
                <a:ea typeface="Times New Roman" panose="02020603050405020304" pitchFamily="18" charset="0"/>
                <a:cs typeface="Calibri"/>
              </a:rPr>
              <a:t>, J. 2011. </a:t>
            </a:r>
            <a:r>
              <a:rPr lang="fi-FI" sz="4200" dirty="0" err="1">
                <a:solidFill>
                  <a:prstClr val="black"/>
                </a:solidFill>
                <a:latin typeface="Calibri"/>
                <a:ea typeface="Times New Roman" panose="02020603050405020304" pitchFamily="18" charset="0"/>
                <a:cs typeface="Calibri"/>
              </a:rPr>
              <a:t>Palvelumuotoilu.Helsinki</a:t>
            </a:r>
            <a:r>
              <a:rPr lang="fi-FI" sz="4200" dirty="0">
                <a:solidFill>
                  <a:prstClr val="black"/>
                </a:solidFill>
                <a:latin typeface="Calibri"/>
                <a:ea typeface="Times New Roman" panose="02020603050405020304" pitchFamily="18" charset="0"/>
                <a:cs typeface="Calibri"/>
              </a:rPr>
              <a:t>: Talentum Media.</a:t>
            </a:r>
          </a:p>
          <a:p>
            <a:pPr defTabSz="1828800">
              <a:spcBef>
                <a:spcPts val="2000"/>
              </a:spcBef>
            </a:pPr>
            <a:r>
              <a:rPr lang="fi-FI" sz="4200" dirty="0">
                <a:solidFill>
                  <a:prstClr val="black"/>
                </a:solidFill>
                <a:latin typeface="Calibri"/>
                <a:ea typeface="Times New Roman" panose="02020603050405020304" pitchFamily="18" charset="0"/>
                <a:cs typeface="Calibri"/>
              </a:rPr>
              <a:t>Vuorinen Tero. 2013. Strategiakirja. Helsinki: Talentum. Viitattu 1.2.2020 </a:t>
            </a:r>
            <a:r>
              <a:rPr lang="fi-FI" sz="4200" dirty="0">
                <a:solidFill>
                  <a:prstClr val="black"/>
                </a:solidFill>
                <a:latin typeface="Calibri"/>
                <a:ea typeface="+mn-ea"/>
                <a:cs typeface="Calibri"/>
                <a:hlinkClick r:id="rId5"/>
              </a:rPr>
              <a:t>http://ekirjasto.kirjastot.fi/ekirjat/strategiakirja</a:t>
            </a:r>
            <a:endParaRPr lang="fi-FI" sz="4200" dirty="0">
              <a:solidFill>
                <a:prstClr val="black"/>
              </a:solidFill>
              <a:latin typeface="Calibri"/>
              <a:ea typeface="+mn-ea"/>
              <a:cs typeface="Calibri"/>
            </a:endParaRPr>
          </a:p>
          <a:p>
            <a:pPr defTabSz="1828800">
              <a:lnSpc>
                <a:spcPct val="150000"/>
              </a:lnSpc>
              <a:spcBef>
                <a:spcPts val="2000"/>
              </a:spcBef>
            </a:pPr>
            <a:endParaRPr lang="fi-FI" sz="4200" dirty="0">
              <a:solidFill>
                <a:prstClr val="black"/>
              </a:solidFill>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117469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Sini </a:t>
            </a:r>
            <a:r>
              <a:rPr dirty="0" err="1">
                <a:latin typeface="Calibri"/>
                <a:cs typeface="Calibri"/>
              </a:rPr>
              <a:t>Eloranta</a:t>
            </a:r>
            <a:r>
              <a:rPr dirty="0">
                <a:latin typeface="Calibri"/>
                <a:cs typeface="Calibri"/>
              </a:rPr>
              <a:t>, </a:t>
            </a:r>
            <a:r>
              <a:rPr dirty="0" err="1">
                <a:latin typeface="Calibri"/>
                <a:cs typeface="Calibri"/>
              </a:rPr>
              <a:t>Turun</a:t>
            </a:r>
            <a:r>
              <a:rPr dirty="0">
                <a:latin typeface="Calibri"/>
                <a:cs typeface="Calibri"/>
              </a:rPr>
              <a:t> AMK </a:t>
            </a:r>
          </a:p>
          <a:p>
            <a:pPr>
              <a:lnSpc>
                <a:spcPct val="120000"/>
              </a:lnSpc>
              <a:spcBef>
                <a:spcPts val="600"/>
              </a:spcBef>
              <a:buSzTx/>
              <a:buNone/>
              <a:defRPr sz="4000">
                <a:latin typeface="Calibri-Bold"/>
                <a:ea typeface="Calibri-Bold"/>
                <a:cs typeface="Calibri-Bold"/>
                <a:sym typeface="Calibri-Bold"/>
              </a:defRPr>
            </a:pPr>
            <a:r>
              <a:rPr dirty="0" err="1">
                <a:latin typeface="Calibri"/>
                <a:cs typeface="Calibri"/>
              </a:rPr>
              <a:t>Päivi</a:t>
            </a:r>
            <a:r>
              <a:rPr dirty="0">
                <a:latin typeface="Calibri"/>
                <a:cs typeface="Calibri"/>
              </a:rPr>
              <a:t> </a:t>
            </a:r>
            <a:r>
              <a:rPr dirty="0" err="1">
                <a:latin typeface="Calibri"/>
                <a:cs typeface="Calibri"/>
              </a:rPr>
              <a:t>Erkko</a:t>
            </a:r>
            <a:r>
              <a:rPr dirty="0">
                <a:latin typeface="Calibri"/>
                <a:cs typeface="Calibri"/>
              </a:rPr>
              <a:t>, </a:t>
            </a:r>
            <a:r>
              <a:rPr dirty="0" err="1">
                <a:latin typeface="Calibri"/>
                <a:cs typeface="Calibri"/>
              </a:rPr>
              <a:t>Turun</a:t>
            </a:r>
            <a:r>
              <a:rPr dirty="0">
                <a:latin typeface="Calibri"/>
                <a:cs typeface="Calibri"/>
              </a:rPr>
              <a:t> AMK</a:t>
            </a:r>
          </a:p>
          <a:p>
            <a:pPr>
              <a:lnSpc>
                <a:spcPct val="120000"/>
              </a:lnSpc>
              <a:spcBef>
                <a:spcPts val="600"/>
              </a:spcBef>
              <a:buSzTx/>
              <a:buNone/>
              <a:defRPr sz="4000">
                <a:latin typeface="Calibri-Bold"/>
                <a:ea typeface="Calibri-Bold"/>
                <a:cs typeface="Calibri-Bold"/>
                <a:sym typeface="Calibri-Bold"/>
              </a:defRPr>
            </a:pPr>
            <a:r>
              <a:rPr dirty="0" err="1">
                <a:latin typeface="Calibri"/>
                <a:cs typeface="Calibri"/>
              </a:rPr>
              <a:t>Päivi</a:t>
            </a:r>
            <a:r>
              <a:rPr dirty="0">
                <a:latin typeface="Calibri"/>
                <a:cs typeface="Calibri"/>
              </a:rPr>
              <a:t> </a:t>
            </a:r>
            <a:r>
              <a:rPr dirty="0" err="1">
                <a:latin typeface="Calibri"/>
                <a:cs typeface="Calibri"/>
              </a:rPr>
              <a:t>Harmoinen</a:t>
            </a:r>
            <a:r>
              <a:rPr dirty="0">
                <a:latin typeface="Calibri"/>
                <a:cs typeface="Calibri"/>
              </a:rPr>
              <a:t>, </a:t>
            </a:r>
            <a:r>
              <a:rPr lang="en-US" dirty="0" err="1">
                <a:latin typeface="Calibri"/>
                <a:cs typeface="Calibri"/>
              </a:rPr>
              <a:t>Laurea</a:t>
            </a:r>
            <a:r>
              <a:rPr lang="en-US" dirty="0">
                <a:latin typeface="Calibri"/>
                <a:cs typeface="Calibri"/>
              </a:rPr>
              <a:t>-AMK</a:t>
            </a:r>
            <a:endParaRPr dirty="0">
              <a:latin typeface="Calibri"/>
              <a:cs typeface="Calibri"/>
            </a:endParaRPr>
          </a:p>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Minna </a:t>
            </a:r>
            <a:r>
              <a:rPr dirty="0" err="1">
                <a:latin typeface="Calibri"/>
                <a:cs typeface="Calibri"/>
              </a:rPr>
              <a:t>Huhtala</a:t>
            </a:r>
            <a:r>
              <a:rPr dirty="0">
                <a:latin typeface="Calibri"/>
                <a:cs typeface="Calibri"/>
              </a:rPr>
              <a:t>, </a:t>
            </a:r>
            <a:r>
              <a:rPr dirty="0" err="1">
                <a:latin typeface="Calibri"/>
                <a:cs typeface="Calibri"/>
              </a:rPr>
              <a:t>Samk</a:t>
            </a:r>
            <a:r>
              <a:rPr dirty="0">
                <a:latin typeface="Calibri"/>
                <a:cs typeface="Calibri"/>
              </a:rPr>
              <a:t> </a:t>
            </a:r>
          </a:p>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Antti </a:t>
            </a:r>
            <a:r>
              <a:rPr dirty="0" err="1">
                <a:latin typeface="Calibri"/>
                <a:cs typeface="Calibri"/>
              </a:rPr>
              <a:t>Kares</a:t>
            </a:r>
            <a:r>
              <a:rPr dirty="0">
                <a:latin typeface="Calibri"/>
                <a:cs typeface="Calibri"/>
              </a:rPr>
              <a:t>, </a:t>
            </a:r>
            <a:r>
              <a:rPr dirty="0" err="1">
                <a:latin typeface="Calibri"/>
                <a:cs typeface="Calibri"/>
              </a:rPr>
              <a:t>Savonia</a:t>
            </a:r>
            <a:r>
              <a:rPr dirty="0">
                <a:latin typeface="Calibri"/>
                <a:cs typeface="Calibri"/>
              </a:rPr>
              <a:t>-AMK</a:t>
            </a:r>
          </a:p>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Heli </a:t>
            </a:r>
            <a:r>
              <a:rPr dirty="0" err="1">
                <a:latin typeface="Calibri"/>
                <a:cs typeface="Calibri"/>
              </a:rPr>
              <a:t>Lepistö</a:t>
            </a:r>
            <a:r>
              <a:rPr dirty="0">
                <a:latin typeface="Calibri"/>
                <a:cs typeface="Calibri"/>
              </a:rPr>
              <a:t>, </a:t>
            </a:r>
            <a:r>
              <a:rPr dirty="0" err="1">
                <a:latin typeface="Calibri"/>
                <a:cs typeface="Calibri"/>
              </a:rPr>
              <a:t>Samk</a:t>
            </a:r>
          </a:p>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Anna-Leena </a:t>
            </a:r>
            <a:r>
              <a:rPr dirty="0" err="1">
                <a:latin typeface="Calibri"/>
                <a:cs typeface="Calibri"/>
              </a:rPr>
              <a:t>Ruotsalainen</a:t>
            </a:r>
            <a:r>
              <a:rPr dirty="0">
                <a:latin typeface="Calibri"/>
                <a:cs typeface="Calibri"/>
              </a:rPr>
              <a:t>, </a:t>
            </a:r>
            <a:r>
              <a:rPr dirty="0" err="1">
                <a:latin typeface="Calibri"/>
                <a:cs typeface="Calibri"/>
              </a:rPr>
              <a:t>Savonia</a:t>
            </a:r>
            <a:r>
              <a:rPr dirty="0">
                <a:latin typeface="Calibri"/>
                <a:cs typeface="Calibri"/>
              </a:rPr>
              <a:t>-AMK</a:t>
            </a:r>
          </a:p>
          <a:p>
            <a:pPr>
              <a:lnSpc>
                <a:spcPct val="120000"/>
              </a:lnSpc>
              <a:spcBef>
                <a:spcPts val="600"/>
              </a:spcBef>
              <a:buSzTx/>
              <a:buNone/>
              <a:defRPr sz="4000">
                <a:latin typeface="Calibri-Bold"/>
                <a:ea typeface="Calibri-Bold"/>
                <a:cs typeface="Calibri-Bold"/>
                <a:sym typeface="Calibri-Bold"/>
              </a:defRPr>
            </a:pPr>
            <a:r>
              <a:rPr dirty="0" err="1">
                <a:latin typeface="Calibri"/>
                <a:cs typeface="Calibri"/>
              </a:rPr>
              <a:t>Suvi</a:t>
            </a:r>
            <a:r>
              <a:rPr dirty="0">
                <a:latin typeface="Calibri"/>
                <a:cs typeface="Calibri"/>
              </a:rPr>
              <a:t> </a:t>
            </a:r>
            <a:r>
              <a:rPr dirty="0" err="1">
                <a:latin typeface="Calibri"/>
                <a:cs typeface="Calibri"/>
              </a:rPr>
              <a:t>Salminen</a:t>
            </a:r>
            <a:r>
              <a:rPr dirty="0">
                <a:latin typeface="Calibri"/>
                <a:cs typeface="Calibri"/>
              </a:rPr>
              <a:t>, </a:t>
            </a:r>
            <a:r>
              <a:rPr dirty="0" err="1">
                <a:latin typeface="Calibri"/>
                <a:cs typeface="Calibri"/>
              </a:rPr>
              <a:t>Jamk</a:t>
            </a:r>
            <a:r>
              <a:rPr dirty="0">
                <a:latin typeface="Calibri"/>
                <a:cs typeface="Calibri"/>
              </a:rPr>
              <a:t> </a:t>
            </a:r>
          </a:p>
          <a:p>
            <a:pPr>
              <a:lnSpc>
                <a:spcPct val="120000"/>
              </a:lnSpc>
              <a:spcBef>
                <a:spcPts val="600"/>
              </a:spcBef>
              <a:buSzTx/>
              <a:buNone/>
              <a:defRPr sz="4000">
                <a:latin typeface="Calibri-Bold"/>
                <a:ea typeface="Calibri-Bold"/>
                <a:cs typeface="Calibri-Bold"/>
                <a:sym typeface="Calibri-Bold"/>
              </a:defRPr>
            </a:pPr>
            <a:r>
              <a:rPr dirty="0">
                <a:latin typeface="Calibri"/>
                <a:cs typeface="Calibri"/>
              </a:rPr>
              <a:t>Timo </a:t>
            </a:r>
            <a:r>
              <a:rPr dirty="0" err="1">
                <a:latin typeface="Calibri"/>
                <a:cs typeface="Calibri"/>
              </a:rPr>
              <a:t>Sirviö</a:t>
            </a:r>
            <a:r>
              <a:rPr dirty="0">
                <a:latin typeface="Calibri"/>
                <a:cs typeface="Calibri"/>
              </a:rPr>
              <a:t>, </a:t>
            </a:r>
            <a:r>
              <a:rPr dirty="0" err="1">
                <a:latin typeface="Calibri"/>
                <a:cs typeface="Calibri"/>
              </a:rPr>
              <a:t>Savonia</a:t>
            </a:r>
            <a:r>
              <a:rPr dirty="0">
                <a:latin typeface="Calibri"/>
                <a:cs typeface="Calibri"/>
              </a:rPr>
              <a:t>-AMK</a:t>
            </a:r>
          </a:p>
          <a:p>
            <a:pPr>
              <a:lnSpc>
                <a:spcPct val="120000"/>
              </a:lnSpc>
              <a:spcBef>
                <a:spcPts val="600"/>
              </a:spcBef>
              <a:buSzTx/>
              <a:buNone/>
              <a:defRPr sz="4000">
                <a:latin typeface="Calibri-Bold"/>
                <a:ea typeface="Calibri-Bold"/>
                <a:cs typeface="Calibri-Bold"/>
                <a:sym typeface="Calibri-Bold"/>
              </a:defRPr>
            </a:pPr>
            <a:r>
              <a:rPr dirty="0" err="1">
                <a:latin typeface="Calibri"/>
                <a:cs typeface="Calibri"/>
              </a:rPr>
              <a:t>Sirkku</a:t>
            </a:r>
            <a:r>
              <a:rPr dirty="0">
                <a:latin typeface="Calibri"/>
                <a:cs typeface="Calibri"/>
              </a:rPr>
              <a:t> </a:t>
            </a:r>
            <a:r>
              <a:rPr dirty="0" err="1">
                <a:latin typeface="Calibri"/>
                <a:cs typeface="Calibri"/>
              </a:rPr>
              <a:t>Säätelä</a:t>
            </a:r>
            <a:r>
              <a:rPr dirty="0">
                <a:latin typeface="Calibri"/>
                <a:cs typeface="Calibri"/>
              </a:rPr>
              <a:t>, Novia</a:t>
            </a:r>
          </a:p>
          <a:p>
            <a:pPr>
              <a:lnSpc>
                <a:spcPct val="120000"/>
              </a:lnSpc>
              <a:spcBef>
                <a:spcPts val="600"/>
              </a:spcBef>
              <a:buSzTx/>
              <a:buNone/>
              <a:defRPr sz="4000">
                <a:latin typeface="Calibri-Bold"/>
                <a:ea typeface="Calibri-Bold"/>
                <a:cs typeface="Calibri-Bold"/>
                <a:sym typeface="Calibri-Bold"/>
              </a:defRPr>
            </a:pPr>
            <a:r>
              <a:rPr dirty="0" err="1">
                <a:latin typeface="Calibri"/>
                <a:cs typeface="Calibri"/>
              </a:rPr>
              <a:t>Mervi</a:t>
            </a:r>
            <a:r>
              <a:rPr dirty="0">
                <a:latin typeface="Calibri"/>
                <a:cs typeface="Calibri"/>
              </a:rPr>
              <a:t> </a:t>
            </a:r>
            <a:r>
              <a:rPr dirty="0" err="1">
                <a:latin typeface="Calibri"/>
                <a:cs typeface="Calibri"/>
              </a:rPr>
              <a:t>Vuolas</a:t>
            </a:r>
            <a:r>
              <a:rPr dirty="0">
                <a:latin typeface="Calibri"/>
                <a:cs typeface="Calibri"/>
              </a:rPr>
              <a:t>, </a:t>
            </a:r>
            <a:r>
              <a:rPr dirty="0" err="1">
                <a:latin typeface="Calibri"/>
                <a:cs typeface="Calibri"/>
              </a:rPr>
              <a:t>Turun</a:t>
            </a:r>
            <a:r>
              <a:rPr dirty="0">
                <a:latin typeface="Calibri"/>
                <a:cs typeface="Calibri"/>
              </a:rPr>
              <a:t> AMK</a:t>
            </a:r>
          </a:p>
        </p:txBody>
      </p:sp>
      <p:pic>
        <p:nvPicPr>
          <p:cNvPr id="721" name="Picture 4" descr="Picture 4"/>
          <p:cNvPicPr>
            <a:picLocks noChangeAspect="1"/>
          </p:cNvPicPr>
          <p:nvPr/>
        </p:nvPicPr>
        <p:blipFill>
          <a:blip r:embed="rId3"/>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4"/>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895350"/>
            <a:ext cx="22225000" cy="19050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latin typeface="Calibri"/>
                <a:cs typeface="Calibri"/>
              </a:rPr>
              <a:t>Interprofessionell arbetsgrupp</a:t>
            </a:r>
            <a:endParaRPr dirty="0">
              <a:latin typeface="Calibri"/>
              <a:cs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 name="PROSESSI"/>
          <p:cNvSpPr txBox="1"/>
          <p:nvPr/>
        </p:nvSpPr>
        <p:spPr>
          <a:xfrm>
            <a:off x="2318167" y="1004339"/>
            <a:ext cx="20319910" cy="1357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8578" tIns="68578" rIns="68578" bIns="68578" anchor="t">
            <a:spAutoFit/>
          </a:bodyPr>
          <a:lstStyle>
            <a:lvl1pPr defTabSz="914400">
              <a:lnSpc>
                <a:spcPct val="90000"/>
              </a:lnSpc>
              <a:defRPr sz="4400">
                <a:latin typeface="Avenir Black"/>
                <a:ea typeface="Avenir Black"/>
                <a:cs typeface="Avenir Black"/>
                <a:sym typeface="Avenir Black"/>
              </a:defRPr>
            </a:lvl1pPr>
          </a:lstStyle>
          <a:p>
            <a:pPr defTabSz="1828800">
              <a:defRPr/>
            </a:pPr>
            <a:r>
              <a:rPr sz="8800" dirty="0">
                <a:latin typeface="Calibri"/>
                <a:cs typeface="Calibri"/>
              </a:rPr>
              <a:t>PRO</a:t>
            </a:r>
            <a:r>
              <a:rPr lang="sv-FI" sz="8800" dirty="0">
                <a:latin typeface="Calibri"/>
                <a:cs typeface="Calibri"/>
              </a:rPr>
              <a:t>C</a:t>
            </a:r>
            <a:r>
              <a:rPr sz="8800" dirty="0">
                <a:latin typeface="Calibri"/>
                <a:cs typeface="Calibri"/>
              </a:rPr>
              <a:t>ESS</a:t>
            </a:r>
          </a:p>
        </p:txBody>
      </p:sp>
      <p:sp>
        <p:nvSpPr>
          <p:cNvPr id="8" name="KONSEPTOINTI"/>
          <p:cNvSpPr txBox="1"/>
          <p:nvPr/>
        </p:nvSpPr>
        <p:spPr>
          <a:xfrm>
            <a:off x="12947902" y="8635896"/>
            <a:ext cx="5180104" cy="1031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3578" tIns="53578" rIns="53578" bIns="53578" anchor="ctr">
            <a:spAutoFit/>
          </a:bodyPr>
          <a:lstStyle>
            <a:lvl1pPr defTabSz="321468">
              <a:tabLst>
                <a:tab pos="88900" algn="l"/>
                <a:tab pos="317500" algn="l"/>
              </a:tabLst>
              <a:defRPr sz="3000">
                <a:latin typeface="Avenir Black"/>
                <a:ea typeface="Avenir Black"/>
                <a:cs typeface="Avenir Black"/>
                <a:sym typeface="Avenir Black"/>
              </a:defRPr>
            </a:lvl1pPr>
          </a:lstStyle>
          <a:p>
            <a:pPr defTabSz="642936">
              <a:tabLst>
                <a:tab pos="177800" algn="l"/>
                <a:tab pos="635000" algn="l"/>
              </a:tabLst>
              <a:defRPr/>
            </a:pPr>
            <a:r>
              <a:rPr sz="6000" dirty="0">
                <a:latin typeface="Calibri"/>
                <a:cs typeface="Calibri"/>
              </a:rPr>
              <a:t>KONSEPT</a:t>
            </a:r>
            <a:r>
              <a:rPr lang="sv-FI" sz="6000" dirty="0">
                <a:latin typeface="Calibri"/>
                <a:cs typeface="Calibri"/>
              </a:rPr>
              <a:t>ERING</a:t>
            </a:r>
            <a:endParaRPr sz="6000" dirty="0">
              <a:latin typeface="Calibri"/>
              <a:cs typeface="Calibri"/>
            </a:endParaRPr>
          </a:p>
        </p:txBody>
      </p:sp>
      <p:sp>
        <p:nvSpPr>
          <p:cNvPr id="9" name="PROTOTYPOINTI"/>
          <p:cNvSpPr txBox="1"/>
          <p:nvPr/>
        </p:nvSpPr>
        <p:spPr>
          <a:xfrm>
            <a:off x="4849534" y="9284646"/>
            <a:ext cx="5436584" cy="1031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3578" tIns="53578" rIns="53578" bIns="53578" anchor="ctr">
            <a:spAutoFit/>
          </a:bodyPr>
          <a:lstStyle>
            <a:lvl1pPr defTabSz="321468">
              <a:tabLst>
                <a:tab pos="88900" algn="l"/>
                <a:tab pos="317500" algn="l"/>
              </a:tabLst>
              <a:defRPr sz="3000">
                <a:latin typeface="Avenir Black"/>
                <a:ea typeface="Avenir Black"/>
                <a:cs typeface="Avenir Black"/>
                <a:sym typeface="Avenir Black"/>
              </a:defRPr>
            </a:lvl1pPr>
          </a:lstStyle>
          <a:p>
            <a:pPr defTabSz="642936">
              <a:tabLst>
                <a:tab pos="177800" algn="l"/>
                <a:tab pos="635000" algn="l"/>
              </a:tabLst>
              <a:defRPr/>
            </a:pPr>
            <a:r>
              <a:rPr sz="6000" dirty="0">
                <a:latin typeface="Calibri"/>
                <a:cs typeface="Calibri"/>
              </a:rPr>
              <a:t>PROTOTYP</a:t>
            </a:r>
            <a:r>
              <a:rPr lang="sv-FI" sz="6000" dirty="0">
                <a:latin typeface="Calibri"/>
                <a:cs typeface="Calibri"/>
              </a:rPr>
              <a:t>ERING</a:t>
            </a:r>
            <a:endParaRPr sz="6000" dirty="0">
              <a:latin typeface="Calibri"/>
              <a:cs typeface="Calibri"/>
            </a:endParaRPr>
          </a:p>
        </p:txBody>
      </p:sp>
      <p:sp>
        <p:nvSpPr>
          <p:cNvPr id="10" name="Viiva"/>
          <p:cNvSpPr/>
          <p:nvPr/>
        </p:nvSpPr>
        <p:spPr>
          <a:xfrm>
            <a:off x="14109272" y="5698397"/>
            <a:ext cx="1642120" cy="23945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9378" y="9647"/>
                  <a:pt x="21600" y="21600"/>
                </a:cubicBezTo>
              </a:path>
            </a:pathLst>
          </a:custGeom>
          <a:ln w="76200">
            <a:solidFill>
              <a:srgbClr val="F06946"/>
            </a:solidFill>
            <a:miter lim="400000"/>
            <a:headEnd type="oval"/>
            <a:tailEnd type="triangle"/>
          </a:ln>
        </p:spPr>
        <p:txBody>
          <a:bodyPr lIns="68578" tIns="68578" rIns="68578" bIns="68578" anchor="ctr"/>
          <a:lstStyle/>
          <a:p>
            <a:pPr algn="ctr" defTabSz="642936">
              <a:defRPr sz="2200">
                <a:solidFill>
                  <a:srgbClr val="F06946"/>
                </a:solidFill>
                <a:latin typeface="Futura"/>
                <a:ea typeface="Futura"/>
                <a:cs typeface="Futura"/>
                <a:sym typeface="Futura"/>
              </a:defRPr>
            </a:pPr>
            <a:endParaRPr sz="4400">
              <a:solidFill>
                <a:srgbClr val="F06946"/>
              </a:solidFill>
              <a:latin typeface="Futura"/>
              <a:sym typeface="Futura"/>
            </a:endParaRPr>
          </a:p>
        </p:txBody>
      </p:sp>
      <p:sp>
        <p:nvSpPr>
          <p:cNvPr id="11" name="Viiva"/>
          <p:cNvSpPr/>
          <p:nvPr/>
        </p:nvSpPr>
        <p:spPr>
          <a:xfrm>
            <a:off x="8051634" y="5808471"/>
            <a:ext cx="1133684" cy="2762354"/>
          </a:xfrm>
          <a:custGeom>
            <a:avLst/>
            <a:gdLst/>
            <a:ahLst/>
            <a:cxnLst>
              <a:cxn ang="0">
                <a:pos x="wd2" y="hd2"/>
              </a:cxn>
              <a:cxn ang="5400000">
                <a:pos x="wd2" y="hd2"/>
              </a:cxn>
              <a:cxn ang="10800000">
                <a:pos x="wd2" y="hd2"/>
              </a:cxn>
              <a:cxn ang="16200000">
                <a:pos x="wd2" y="hd2"/>
              </a:cxn>
            </a:cxnLst>
            <a:rect l="0" t="0" r="r" b="b"/>
            <a:pathLst>
              <a:path w="20271" h="21600" extrusionOk="0">
                <a:moveTo>
                  <a:pt x="16" y="21600"/>
                </a:moveTo>
                <a:cubicBezTo>
                  <a:pt x="16" y="21600"/>
                  <a:pt x="-1329" y="8097"/>
                  <a:pt x="20271" y="0"/>
                </a:cubicBezTo>
              </a:path>
            </a:pathLst>
          </a:custGeom>
          <a:ln w="76200">
            <a:solidFill>
              <a:srgbClr val="F06946"/>
            </a:solidFill>
            <a:miter lim="400000"/>
            <a:headEnd type="oval"/>
            <a:tailEnd type="triangle"/>
          </a:ln>
        </p:spPr>
        <p:txBody>
          <a:bodyPr lIns="68578" tIns="68578" rIns="68578" bIns="68578" anchor="ctr"/>
          <a:lstStyle/>
          <a:p>
            <a:pPr algn="ctr" defTabSz="642936">
              <a:defRPr sz="2200">
                <a:solidFill>
                  <a:srgbClr val="F06946"/>
                </a:solidFill>
                <a:latin typeface="Futura"/>
                <a:ea typeface="Futura"/>
                <a:cs typeface="Futura"/>
                <a:sym typeface="Futura"/>
              </a:defRPr>
            </a:pPr>
            <a:endParaRPr sz="4400">
              <a:solidFill>
                <a:srgbClr val="F06946"/>
              </a:solidFill>
              <a:latin typeface="Futura"/>
              <a:sym typeface="Futura"/>
            </a:endParaRPr>
          </a:p>
        </p:txBody>
      </p:sp>
      <p:sp>
        <p:nvSpPr>
          <p:cNvPr id="12" name="Viiva"/>
          <p:cNvSpPr/>
          <p:nvPr/>
        </p:nvSpPr>
        <p:spPr>
          <a:xfrm rot="21597587">
            <a:off x="9854568" y="10254463"/>
            <a:ext cx="5203136" cy="1294286"/>
          </a:xfrm>
          <a:custGeom>
            <a:avLst/>
            <a:gdLst/>
            <a:ahLst/>
            <a:cxnLst>
              <a:cxn ang="0">
                <a:pos x="wd2" y="hd2"/>
              </a:cxn>
              <a:cxn ang="5400000">
                <a:pos x="wd2" y="hd2"/>
              </a:cxn>
              <a:cxn ang="10800000">
                <a:pos x="wd2" y="hd2"/>
              </a:cxn>
              <a:cxn ang="16200000">
                <a:pos x="wd2" y="hd2"/>
              </a:cxn>
            </a:cxnLst>
            <a:rect l="0" t="0" r="r" b="b"/>
            <a:pathLst>
              <a:path w="21600" h="17368" extrusionOk="0">
                <a:moveTo>
                  <a:pt x="0" y="10378"/>
                </a:moveTo>
                <a:cubicBezTo>
                  <a:pt x="6413" y="21600"/>
                  <a:pt x="14841" y="19102"/>
                  <a:pt x="20213" y="4386"/>
                </a:cubicBezTo>
                <a:cubicBezTo>
                  <a:pt x="20713" y="3015"/>
                  <a:pt x="21176" y="1550"/>
                  <a:pt x="21600" y="0"/>
                </a:cubicBezTo>
              </a:path>
            </a:pathLst>
          </a:custGeom>
          <a:ln w="63500">
            <a:solidFill>
              <a:srgbClr val="F06946"/>
            </a:solidFill>
            <a:miter/>
            <a:headEnd type="triangle"/>
            <a:tailEnd type="oval"/>
          </a:ln>
        </p:spPr>
        <p:txBody>
          <a:bodyPr lIns="68578" tIns="68578" rIns="68578" bIns="68578"/>
          <a:lstStyle/>
          <a:p>
            <a:pPr algn="r" defTabSz="1828800">
              <a:defRPr sz="1600">
                <a:solidFill>
                  <a:srgbClr val="A5A5A5">
                    <a:lumOff val="-12941"/>
                  </a:srgbClr>
                </a:solidFill>
                <a:latin typeface="Avenir Book"/>
                <a:ea typeface="Avenir Book"/>
                <a:cs typeface="Avenir Book"/>
                <a:sym typeface="Avenir Book"/>
              </a:defRPr>
            </a:pPr>
            <a:endParaRPr sz="3200">
              <a:solidFill>
                <a:srgbClr val="A5A5A5">
                  <a:lumOff val="-12941"/>
                </a:srgbClr>
              </a:solidFill>
              <a:latin typeface="Avenir Book"/>
              <a:sym typeface="Avenir Book"/>
            </a:endParaRPr>
          </a:p>
        </p:txBody>
      </p:sp>
      <p:sp>
        <p:nvSpPr>
          <p:cNvPr id="3" name="Ellipsi 2">
            <a:extLst>
              <a:ext uri="{FF2B5EF4-FFF2-40B4-BE49-F238E27FC236}">
                <a16:creationId xmlns:a16="http://schemas.microsoft.com/office/drawing/2014/main" id="{14B56014-93C7-4740-BFBE-5B5362CD4524}"/>
              </a:ext>
            </a:extLst>
          </p:cNvPr>
          <p:cNvSpPr/>
          <p:nvPr/>
        </p:nvSpPr>
        <p:spPr>
          <a:xfrm>
            <a:off x="8515350" y="3796712"/>
            <a:ext cx="6542808" cy="1297938"/>
          </a:xfrm>
          <a:prstGeom prst="ellipse">
            <a:avLst/>
          </a:prstGeom>
          <a:ln w="762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91437" tIns="91437" rIns="91437" bIns="91437"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i-FI" sz="3600" b="0" i="0" u="none" strike="noStrike" cap="none" spc="0" normalizeH="0" baseline="0" dirty="0">
              <a:ln>
                <a:noFill/>
              </a:ln>
              <a:solidFill>
                <a:srgbClr val="000000"/>
              </a:solidFill>
              <a:effectLst/>
              <a:uFillTx/>
              <a:latin typeface="+mn-lt"/>
              <a:ea typeface="+mn-ea"/>
              <a:cs typeface="+mn-cs"/>
              <a:sym typeface="Calibri"/>
            </a:endParaRPr>
          </a:p>
        </p:txBody>
      </p:sp>
      <p:sp>
        <p:nvSpPr>
          <p:cNvPr id="7" name="YMMÄRRYS"/>
          <p:cNvSpPr txBox="1"/>
          <p:nvPr/>
        </p:nvSpPr>
        <p:spPr>
          <a:xfrm>
            <a:off x="9375818" y="4020798"/>
            <a:ext cx="4923954"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indent="8929" defTabSz="321468">
              <a:tabLst>
                <a:tab pos="88900" algn="l"/>
                <a:tab pos="317500" algn="l"/>
              </a:tabLst>
              <a:defRPr sz="3000">
                <a:latin typeface="Avenir Black"/>
                <a:ea typeface="Avenir Black"/>
                <a:cs typeface="Avenir Black"/>
                <a:sym typeface="Avenir Black"/>
              </a:defRPr>
            </a:lvl1pPr>
          </a:lstStyle>
          <a:p>
            <a:pPr indent="17858" defTabSz="642936">
              <a:tabLst>
                <a:tab pos="177800" algn="l"/>
                <a:tab pos="635000" algn="l"/>
              </a:tabLst>
              <a:defRPr/>
            </a:pPr>
            <a:r>
              <a:rPr lang="sv-FI" sz="6000" dirty="0">
                <a:latin typeface="Calibri"/>
                <a:cs typeface="Calibri"/>
              </a:rPr>
              <a:t>FÖRSTÅELSE</a:t>
            </a:r>
            <a:endParaRPr sz="6000" dirty="0">
              <a:latin typeface="Calibri"/>
              <a:cs typeface="Calibri"/>
            </a:endParaRPr>
          </a:p>
        </p:txBody>
      </p:sp>
    </p:spTree>
    <p:extLst>
      <p:ext uri="{BB962C8B-B14F-4D97-AF65-F5344CB8AC3E}">
        <p14:creationId xmlns:p14="http://schemas.microsoft.com/office/powerpoint/2010/main" val="44992738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3"/>
          <a:stretch>
            <a:fillRect/>
          </a:stretch>
        </p:blipFill>
        <p:spPr>
          <a:xfrm>
            <a:off x="1062268" y="2598741"/>
            <a:ext cx="21311076" cy="918539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hangingPunct="0"/>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kern="1200" dirty="0" err="1">
                <a:solidFill>
                  <a:prstClr val="black"/>
                </a:solidFill>
                <a:latin typeface="Calibri"/>
                <a:ea typeface="+mj-ea"/>
                <a:cs typeface="Calibri"/>
              </a:rPr>
              <a:t>Förståelsefasens</a:t>
            </a:r>
            <a:r>
              <a:rPr lang="fi-FI" sz="9600" kern="1200" dirty="0">
                <a:solidFill>
                  <a:prstClr val="black"/>
                </a:solidFill>
                <a:latin typeface="Calibri"/>
                <a:ea typeface="+mj-ea"/>
                <a:cs typeface="Calibri"/>
              </a:rPr>
              <a:t> </a:t>
            </a:r>
            <a:r>
              <a:rPr lang="fi-FI" sz="9600" kern="1200" dirty="0" err="1">
                <a:solidFill>
                  <a:prstClr val="black"/>
                </a:solidFill>
                <a:latin typeface="Calibri"/>
                <a:ea typeface="+mj-ea"/>
                <a:cs typeface="Calibri"/>
              </a:rPr>
              <a:t>syfte</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260970" y="4000498"/>
            <a:ext cx="20954444" cy="688188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nchor="t">
            <a:spAutoFit/>
          </a:bodyPr>
          <a:lstStyle>
            <a:lvl1pPr>
              <a:defRPr sz="7200">
                <a:latin typeface="Calibri Light"/>
                <a:ea typeface="Calibri Light"/>
                <a:cs typeface="Calibri Light"/>
                <a:sym typeface="Calibri Light"/>
              </a:defRPr>
            </a:lvl1pPr>
          </a:lstStyle>
          <a:p>
            <a:pPr defTabSz="1828800">
              <a:lnSpc>
                <a:spcPct val="90000"/>
              </a:lnSpc>
              <a:spcBef>
                <a:spcPts val="2000"/>
              </a:spcBef>
            </a:pPr>
            <a:r>
              <a:rPr lang="fi-FI" dirty="0" err="1">
                <a:solidFill>
                  <a:prstClr val="black"/>
                </a:solidFill>
                <a:latin typeface="Calibri"/>
                <a:ea typeface="+mn-ea"/>
                <a:cs typeface="Calibri"/>
              </a:rPr>
              <a:t>Kartläggning</a:t>
            </a:r>
            <a:r>
              <a:rPr lang="fi-FI" dirty="0">
                <a:solidFill>
                  <a:prstClr val="black"/>
                </a:solidFill>
                <a:latin typeface="Calibri"/>
                <a:ea typeface="+mn-ea"/>
                <a:cs typeface="Calibri"/>
              </a:rPr>
              <a:t> av </a:t>
            </a:r>
            <a:r>
              <a:rPr lang="fi-FI" dirty="0" err="1">
                <a:solidFill>
                  <a:prstClr val="black"/>
                </a:solidFill>
                <a:latin typeface="Calibri"/>
                <a:ea typeface="+mn-ea"/>
                <a:cs typeface="Calibri"/>
              </a:rPr>
              <a:t>versamhetsomgivningen</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och</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kunderna</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Att</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hitta</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det</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problem</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som</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ska</a:t>
            </a:r>
            <a:r>
              <a:rPr lang="fi-FI" dirty="0">
                <a:solidFill>
                  <a:prstClr val="black"/>
                </a:solidFill>
                <a:latin typeface="Calibri"/>
                <a:ea typeface="+mn-ea"/>
                <a:cs typeface="Calibri"/>
              </a:rPr>
              <a:t> </a:t>
            </a:r>
            <a:r>
              <a:rPr lang="fi-FI" dirty="0" err="1">
                <a:solidFill>
                  <a:prstClr val="black"/>
                </a:solidFill>
                <a:latin typeface="Calibri"/>
                <a:ea typeface="+mn-ea"/>
                <a:cs typeface="Calibri"/>
              </a:rPr>
              <a:t>lösas</a:t>
            </a:r>
            <a:endParaRPr lang="fi-FI" dirty="0">
              <a:solidFill>
                <a:prstClr val="black"/>
              </a:solidFill>
              <a:latin typeface="Calibri"/>
              <a:ea typeface="+mn-ea"/>
              <a:cs typeface="Calibri"/>
            </a:endParaRPr>
          </a:p>
          <a:p>
            <a:pPr defTabSz="1828800">
              <a:lnSpc>
                <a:spcPct val="90000"/>
              </a:lnSpc>
              <a:spcBef>
                <a:spcPts val="2000"/>
              </a:spcBef>
            </a:pPr>
            <a:br>
              <a:rPr lang="fi-FI" sz="4400" b="1" dirty="0">
                <a:solidFill>
                  <a:prstClr val="black"/>
                </a:solidFill>
                <a:latin typeface="Calibri"/>
                <a:cs typeface="Calibri"/>
              </a:rPr>
            </a:br>
            <a:br>
              <a:rPr lang="fi-FI" sz="4400" b="1" dirty="0">
                <a:solidFill>
                  <a:prstClr val="black"/>
                </a:solidFill>
                <a:latin typeface="Calibri"/>
                <a:cs typeface="Calibri"/>
              </a:rPr>
            </a:br>
            <a:endParaRPr lang="fi-FI" sz="4400" b="1" dirty="0">
              <a:solidFill>
                <a:prstClr val="black"/>
              </a:solidFill>
              <a:latin typeface="Calibri"/>
              <a:cs typeface="Calibri"/>
            </a:endParaRPr>
          </a:p>
          <a:p>
            <a:pPr defTabSz="1828800">
              <a:lnSpc>
                <a:spcPct val="90000"/>
              </a:lnSpc>
              <a:spcBef>
                <a:spcPts val="2000"/>
              </a:spcBef>
            </a:pPr>
            <a:endParaRPr lang="fi-FI" sz="4400" b="1" dirty="0">
              <a:solidFill>
                <a:prstClr val="black"/>
              </a:solidFill>
              <a:latin typeface="Calibri"/>
              <a:cs typeface="Calibri"/>
            </a:endParaRPr>
          </a:p>
          <a:p>
            <a:pPr defTabSz="1828800">
              <a:lnSpc>
                <a:spcPct val="90000"/>
              </a:lnSpc>
              <a:spcBef>
                <a:spcPts val="2000"/>
              </a:spcBef>
            </a:pPr>
            <a:br>
              <a:rPr lang="fi-FI" sz="3600" b="1" dirty="0">
                <a:solidFill>
                  <a:prstClr val="black"/>
                </a:solidFill>
                <a:latin typeface="Calibri"/>
                <a:cs typeface="Calibri"/>
              </a:rPr>
            </a:br>
            <a:r>
              <a:rPr lang="fi-FI" sz="3600" b="1" dirty="0">
                <a:solidFill>
                  <a:prstClr val="black"/>
                </a:solidFill>
                <a:latin typeface="Calibri"/>
                <a:cs typeface="Calibri"/>
              </a:rPr>
              <a:t>* </a:t>
            </a:r>
            <a:r>
              <a:rPr lang="fi-FI" sz="3600" dirty="0" err="1">
                <a:solidFill>
                  <a:prstClr val="black"/>
                </a:solidFill>
                <a:latin typeface="Calibri"/>
                <a:cs typeface="Calibri"/>
              </a:rPr>
              <a:t>Servicedesign</a:t>
            </a:r>
            <a:r>
              <a:rPr lang="fi-FI" sz="3600" dirty="0">
                <a:solidFill>
                  <a:prstClr val="black"/>
                </a:solidFill>
                <a:latin typeface="Calibri"/>
                <a:cs typeface="Calibri"/>
              </a:rPr>
              <a:t> </a:t>
            </a:r>
            <a:r>
              <a:rPr lang="fi-FI" sz="3600" dirty="0" err="1">
                <a:solidFill>
                  <a:prstClr val="black"/>
                </a:solidFill>
                <a:latin typeface="Calibri"/>
                <a:cs typeface="Calibri"/>
              </a:rPr>
              <a:t>projektet</a:t>
            </a:r>
            <a:r>
              <a:rPr lang="fi-FI" sz="3600" dirty="0">
                <a:solidFill>
                  <a:prstClr val="black"/>
                </a:solidFill>
                <a:latin typeface="Calibri"/>
                <a:cs typeface="Calibri"/>
              </a:rPr>
              <a:t> </a:t>
            </a:r>
            <a:r>
              <a:rPr lang="fi-FI" sz="3600" dirty="0" err="1">
                <a:solidFill>
                  <a:prstClr val="black"/>
                </a:solidFill>
                <a:latin typeface="Calibri"/>
                <a:cs typeface="Calibri"/>
              </a:rPr>
              <a:t>startas</a:t>
            </a:r>
            <a:r>
              <a:rPr lang="fi-FI" sz="3600" dirty="0">
                <a:solidFill>
                  <a:prstClr val="black"/>
                </a:solidFill>
                <a:latin typeface="Calibri"/>
                <a:cs typeface="Calibri"/>
              </a:rPr>
              <a:t> </a:t>
            </a:r>
            <a:r>
              <a:rPr lang="fi-FI" sz="3600" dirty="0" err="1">
                <a:solidFill>
                  <a:prstClr val="black"/>
                </a:solidFill>
                <a:latin typeface="Calibri"/>
                <a:cs typeface="Calibri"/>
              </a:rPr>
              <a:t>med</a:t>
            </a:r>
            <a:r>
              <a:rPr lang="fi-FI" sz="3600" dirty="0">
                <a:solidFill>
                  <a:prstClr val="black"/>
                </a:solidFill>
                <a:latin typeface="Calibri"/>
                <a:cs typeface="Calibri"/>
              </a:rPr>
              <a:t> </a:t>
            </a:r>
            <a:r>
              <a:rPr lang="fi-FI" sz="3600" dirty="0" err="1">
                <a:solidFill>
                  <a:prstClr val="black"/>
                </a:solidFill>
                <a:latin typeface="Calibri"/>
                <a:cs typeface="Calibri"/>
              </a:rPr>
              <a:t>att</a:t>
            </a:r>
            <a:r>
              <a:rPr lang="fi-FI" sz="3600" dirty="0">
                <a:solidFill>
                  <a:prstClr val="black"/>
                </a:solidFill>
                <a:latin typeface="Calibri"/>
                <a:cs typeface="Calibri"/>
              </a:rPr>
              <a:t> </a:t>
            </a:r>
            <a:r>
              <a:rPr lang="fi-FI" sz="3600" dirty="0" err="1">
                <a:solidFill>
                  <a:prstClr val="black"/>
                </a:solidFill>
                <a:latin typeface="Calibri"/>
                <a:cs typeface="Calibri"/>
              </a:rPr>
              <a:t>presentera</a:t>
            </a:r>
            <a:r>
              <a:rPr lang="fi-FI" sz="3600" dirty="0">
                <a:solidFill>
                  <a:prstClr val="black"/>
                </a:solidFill>
                <a:latin typeface="Calibri"/>
                <a:cs typeface="Calibri"/>
              </a:rPr>
              <a:t> </a:t>
            </a:r>
            <a:r>
              <a:rPr lang="fi-FI" sz="3600" dirty="0" err="1">
                <a:solidFill>
                  <a:prstClr val="black"/>
                </a:solidFill>
                <a:latin typeface="Calibri"/>
                <a:cs typeface="Calibri"/>
              </a:rPr>
              <a:t>utvecklingsutmaningen</a:t>
            </a:r>
            <a:r>
              <a:rPr lang="fi-FI" sz="3600" dirty="0">
                <a:solidFill>
                  <a:prstClr val="black"/>
                </a:solidFill>
                <a:latin typeface="Calibri"/>
                <a:cs typeface="Calibri"/>
              </a:rPr>
              <a:t>, </a:t>
            </a:r>
            <a:r>
              <a:rPr lang="fi-FI" sz="3600" dirty="0" err="1">
                <a:solidFill>
                  <a:prstClr val="black"/>
                </a:solidFill>
                <a:latin typeface="Calibri"/>
                <a:cs typeface="Calibri"/>
              </a:rPr>
              <a:t>och</a:t>
            </a:r>
            <a:r>
              <a:rPr lang="fi-FI" sz="3600" dirty="0">
                <a:solidFill>
                  <a:prstClr val="black"/>
                </a:solidFill>
                <a:latin typeface="Calibri"/>
                <a:cs typeface="Calibri"/>
              </a:rPr>
              <a:t> </a:t>
            </a:r>
            <a:r>
              <a:rPr lang="fi-FI" sz="3600" dirty="0" err="1">
                <a:solidFill>
                  <a:prstClr val="black"/>
                </a:solidFill>
                <a:latin typeface="Calibri"/>
                <a:cs typeface="Calibri"/>
              </a:rPr>
              <a:t>efetr</a:t>
            </a:r>
            <a:r>
              <a:rPr lang="fi-FI" sz="3600" dirty="0">
                <a:solidFill>
                  <a:prstClr val="black"/>
                </a:solidFill>
                <a:latin typeface="Calibri"/>
                <a:cs typeface="Calibri"/>
              </a:rPr>
              <a:t> </a:t>
            </a:r>
            <a:r>
              <a:rPr lang="fi-FI" sz="3600" dirty="0" err="1">
                <a:solidFill>
                  <a:prstClr val="black"/>
                </a:solidFill>
                <a:latin typeface="Calibri"/>
                <a:cs typeface="Calibri"/>
              </a:rPr>
              <a:t>det</a:t>
            </a:r>
            <a:r>
              <a:rPr lang="fi-FI" sz="3600" dirty="0">
                <a:solidFill>
                  <a:prstClr val="black"/>
                </a:solidFill>
                <a:latin typeface="Calibri"/>
                <a:cs typeface="Calibri"/>
              </a:rPr>
              <a:t> </a:t>
            </a:r>
            <a:r>
              <a:rPr lang="fi-FI" sz="3600" dirty="0" err="1">
                <a:solidFill>
                  <a:prstClr val="black"/>
                </a:solidFill>
                <a:latin typeface="Calibri"/>
                <a:cs typeface="Calibri"/>
              </a:rPr>
              <a:t>påbörjas</a:t>
            </a:r>
            <a:r>
              <a:rPr lang="fi-FI" sz="3600" dirty="0">
                <a:solidFill>
                  <a:prstClr val="black"/>
                </a:solidFill>
                <a:latin typeface="Calibri"/>
                <a:cs typeface="Calibri"/>
              </a:rPr>
              <a:t> </a:t>
            </a:r>
            <a:r>
              <a:rPr lang="fi-FI" sz="3600" dirty="0" err="1">
                <a:solidFill>
                  <a:prstClr val="black"/>
                </a:solidFill>
                <a:latin typeface="Calibri"/>
                <a:cs typeface="Calibri"/>
              </a:rPr>
              <a:t>utvecklingen</a:t>
            </a:r>
            <a:r>
              <a:rPr lang="fi-FI" sz="3600" dirty="0">
                <a:solidFill>
                  <a:prstClr val="black"/>
                </a:solidFill>
                <a:latin typeface="Calibri"/>
                <a:cs typeface="Calibri"/>
              </a:rPr>
              <a:t> av </a:t>
            </a:r>
            <a:r>
              <a:rPr lang="fi-FI" sz="3600" dirty="0" err="1">
                <a:solidFill>
                  <a:prstClr val="black"/>
                </a:solidFill>
                <a:latin typeface="Calibri"/>
                <a:cs typeface="Calibri"/>
              </a:rPr>
              <a:t>servicekonseptet</a:t>
            </a:r>
            <a:r>
              <a:rPr lang="fi-FI" sz="3600" dirty="0">
                <a:solidFill>
                  <a:prstClr val="black"/>
                </a:solidFill>
                <a:latin typeface="Calibri"/>
                <a:cs typeface="Calibri"/>
              </a:rPr>
              <a:t> i </a:t>
            </a:r>
            <a:r>
              <a:rPr lang="fi-FI" sz="3600" dirty="0" err="1">
                <a:solidFill>
                  <a:prstClr val="black"/>
                </a:solidFill>
                <a:latin typeface="Calibri"/>
                <a:cs typeface="Calibri"/>
              </a:rPr>
              <a:t>fas</a:t>
            </a:r>
            <a:r>
              <a:rPr lang="fi-FI" sz="3600" dirty="0">
                <a:solidFill>
                  <a:prstClr val="black"/>
                </a:solidFill>
                <a:latin typeface="Calibri"/>
                <a:cs typeface="Calibri"/>
              </a:rPr>
              <a:t> 3. </a:t>
            </a:r>
            <a:r>
              <a:rPr lang="fi-FI" sz="3600" dirty="0" err="1">
                <a:solidFill>
                  <a:prstClr val="black"/>
                </a:solidFill>
                <a:latin typeface="Calibri"/>
                <a:cs typeface="Calibri"/>
              </a:rPr>
              <a:t>Förståelsen</a:t>
            </a:r>
            <a:r>
              <a:rPr lang="fi-FI" sz="3600" dirty="0">
                <a:solidFill>
                  <a:prstClr val="black"/>
                </a:solidFill>
                <a:latin typeface="Calibri"/>
                <a:cs typeface="Calibri"/>
              </a:rPr>
              <a:t>  </a:t>
            </a:r>
            <a:r>
              <a:rPr lang="fi-FI" sz="3600" dirty="0" err="1">
                <a:solidFill>
                  <a:prstClr val="black"/>
                </a:solidFill>
                <a:latin typeface="Calibri"/>
                <a:cs typeface="Calibri"/>
              </a:rPr>
              <a:t>är</a:t>
            </a:r>
            <a:r>
              <a:rPr lang="fi-FI" sz="3600" dirty="0">
                <a:solidFill>
                  <a:prstClr val="black"/>
                </a:solidFill>
                <a:latin typeface="Calibri"/>
                <a:cs typeface="Calibri"/>
              </a:rPr>
              <a:t> </a:t>
            </a:r>
            <a:r>
              <a:rPr lang="fi-FI" sz="3600" dirty="0" err="1">
                <a:solidFill>
                  <a:prstClr val="black"/>
                </a:solidFill>
                <a:latin typeface="Calibri"/>
                <a:cs typeface="Calibri"/>
              </a:rPr>
              <a:t>fas</a:t>
            </a:r>
            <a:r>
              <a:rPr lang="fi-FI" sz="3600" dirty="0">
                <a:solidFill>
                  <a:prstClr val="black"/>
                </a:solidFill>
                <a:latin typeface="Calibri"/>
                <a:cs typeface="Calibri"/>
              </a:rPr>
              <a:t> 1. </a:t>
            </a:r>
          </a:p>
        </p:txBody>
      </p:sp>
    </p:spTree>
    <p:extLst>
      <p:ext uri="{BB962C8B-B14F-4D97-AF65-F5344CB8AC3E}">
        <p14:creationId xmlns:p14="http://schemas.microsoft.com/office/powerpoint/2010/main" val="32356538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hangingPunct="0"/>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kern="1200" dirty="0">
                <a:solidFill>
                  <a:prstClr val="black"/>
                </a:solidFill>
                <a:latin typeface="Calibri"/>
                <a:ea typeface="+mj-ea"/>
                <a:cs typeface="Calibri"/>
              </a:rPr>
              <a:t>De </a:t>
            </a:r>
            <a:r>
              <a:rPr lang="fi-FI" sz="9600" kern="1200" dirty="0" err="1">
                <a:solidFill>
                  <a:prstClr val="black"/>
                </a:solidFill>
                <a:latin typeface="Calibri"/>
                <a:ea typeface="+mj-ea"/>
                <a:cs typeface="Calibri"/>
              </a:rPr>
              <a:t>centrala</a:t>
            </a:r>
            <a:r>
              <a:rPr lang="fi-FI" sz="9600" kern="1200" dirty="0">
                <a:solidFill>
                  <a:prstClr val="black"/>
                </a:solidFill>
                <a:latin typeface="Calibri"/>
                <a:ea typeface="+mj-ea"/>
                <a:cs typeface="Calibri"/>
              </a:rPr>
              <a:t> </a:t>
            </a:r>
            <a:r>
              <a:rPr lang="fi-FI" sz="9600" kern="1200" dirty="0" err="1">
                <a:solidFill>
                  <a:prstClr val="black"/>
                </a:solidFill>
                <a:latin typeface="Calibri"/>
                <a:ea typeface="+mj-ea"/>
                <a:cs typeface="Calibri"/>
              </a:rPr>
              <a:t>metoderna</a:t>
            </a:r>
            <a:r>
              <a:rPr lang="fi-FI" sz="9600" kern="1200" dirty="0">
                <a:solidFill>
                  <a:prstClr val="black"/>
                </a:solidFill>
                <a:latin typeface="Calibri"/>
                <a:ea typeface="+mj-ea"/>
                <a:cs typeface="Calibri"/>
              </a:rPr>
              <a:t> i </a:t>
            </a:r>
            <a:r>
              <a:rPr lang="fi-FI" sz="9600" kern="1200" dirty="0" err="1">
                <a:solidFill>
                  <a:prstClr val="black"/>
                </a:solidFill>
                <a:latin typeface="Calibri"/>
                <a:ea typeface="+mj-ea"/>
                <a:cs typeface="Calibri"/>
              </a:rPr>
              <a:t>förståelsefasen</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239198" y="3477985"/>
            <a:ext cx="20954444" cy="966418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914400" indent="-914400" defTabSz="821530">
              <a:buFont typeface="Arial" panose="020B0604020202020204" pitchFamily="34" charset="0"/>
              <a:buChar char="•"/>
              <a:defRPr sz="2200">
                <a:latin typeface="Avenir Black"/>
                <a:ea typeface="Avenir Black"/>
                <a:cs typeface="Avenir Black"/>
                <a:sym typeface="Avenir Black"/>
              </a:defRPr>
            </a:pPr>
            <a:r>
              <a:rPr lang="fi-FI" sz="5600" dirty="0" err="1">
                <a:solidFill>
                  <a:prstClr val="black"/>
                </a:solidFill>
                <a:latin typeface="Calibri"/>
                <a:ea typeface="Avenir Book"/>
                <a:cs typeface="Calibri"/>
                <a:sym typeface="Avenir Book"/>
              </a:rPr>
              <a:t>Kartläggning</a:t>
            </a:r>
            <a:r>
              <a:rPr lang="fi-FI" sz="5600" dirty="0">
                <a:solidFill>
                  <a:prstClr val="black"/>
                </a:solidFill>
                <a:latin typeface="Calibri"/>
                <a:ea typeface="Avenir Book"/>
                <a:cs typeface="Calibri"/>
                <a:sym typeface="Avenir Book"/>
              </a:rPr>
              <a:t> av </a:t>
            </a:r>
            <a:r>
              <a:rPr lang="fi-FI" sz="5600" dirty="0" err="1">
                <a:solidFill>
                  <a:prstClr val="black"/>
                </a:solidFill>
                <a:latin typeface="Calibri"/>
                <a:ea typeface="Avenir Book"/>
                <a:cs typeface="Calibri"/>
                <a:sym typeface="Avenir Book"/>
              </a:rPr>
              <a:t>bakgrundsvariabler</a:t>
            </a:r>
            <a:endParaRPr lang="fi-FI" sz="5600" dirty="0">
              <a:solidFill>
                <a:prstClr val="black"/>
              </a:solidFill>
              <a:latin typeface="Calibri"/>
              <a:ea typeface="Avenir Book"/>
              <a:cs typeface="Calibri"/>
              <a:sym typeface="Avenir Book"/>
            </a:endParaRP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fi-FI" sz="5600" dirty="0" err="1">
                <a:solidFill>
                  <a:prstClr val="black"/>
                </a:solidFill>
                <a:latin typeface="Calibri"/>
                <a:ea typeface="Avenir Book"/>
                <a:cs typeface="Calibri"/>
                <a:sym typeface="Avenir Book"/>
              </a:rPr>
              <a:t>Förtydligande</a:t>
            </a:r>
            <a:r>
              <a:rPr lang="fi-FI" sz="5600" dirty="0">
                <a:solidFill>
                  <a:prstClr val="black"/>
                </a:solidFill>
                <a:latin typeface="Calibri"/>
                <a:ea typeface="Avenir Book"/>
                <a:cs typeface="Calibri"/>
                <a:sym typeface="Avenir Book"/>
              </a:rPr>
              <a:t> av </a:t>
            </a:r>
            <a:r>
              <a:rPr lang="fi-FI" sz="5600" dirty="0" err="1">
                <a:solidFill>
                  <a:prstClr val="black"/>
                </a:solidFill>
                <a:latin typeface="Calibri"/>
                <a:ea typeface="Avenir Book"/>
                <a:cs typeface="Calibri"/>
                <a:sym typeface="Avenir Book"/>
              </a:rPr>
              <a:t>utvecklings</a:t>
            </a:r>
            <a:r>
              <a:rPr lang="fi-FI" sz="5600" dirty="0">
                <a:solidFill>
                  <a:prstClr val="black"/>
                </a:solidFill>
                <a:latin typeface="Calibri"/>
                <a:ea typeface="Avenir Book"/>
                <a:cs typeface="Calibri"/>
                <a:sym typeface="Avenir Book"/>
              </a:rPr>
              <a:t> </a:t>
            </a:r>
            <a:r>
              <a:rPr lang="fi-FI" sz="5600" dirty="0" err="1">
                <a:solidFill>
                  <a:prstClr val="black"/>
                </a:solidFill>
                <a:latin typeface="Calibri"/>
                <a:ea typeface="Avenir Book"/>
                <a:cs typeface="Calibri"/>
                <a:sym typeface="Avenir Book"/>
              </a:rPr>
              <a:t>objektet</a:t>
            </a:r>
            <a:r>
              <a:rPr lang="fi-FI" sz="5600" dirty="0">
                <a:solidFill>
                  <a:prstClr val="black"/>
                </a:solidFill>
                <a:latin typeface="Calibri"/>
                <a:ea typeface="Avenir Book"/>
                <a:cs typeface="Calibri"/>
                <a:sym typeface="Avenir Book"/>
              </a:rPr>
              <a:t> /</a:t>
            </a:r>
            <a:r>
              <a:rPr lang="fi-FI" sz="5600" dirty="0" err="1">
                <a:solidFill>
                  <a:prstClr val="black"/>
                </a:solidFill>
                <a:latin typeface="Calibri"/>
                <a:ea typeface="Avenir Book"/>
                <a:cs typeface="Calibri"/>
                <a:sym typeface="Avenir Book"/>
              </a:rPr>
              <a:t>utmaningen</a:t>
            </a:r>
            <a:endParaRPr lang="fi-FI" sz="5600" dirty="0">
              <a:solidFill>
                <a:prstClr val="black"/>
              </a:solidFill>
              <a:latin typeface="Calibri"/>
              <a:ea typeface="Avenir Book"/>
              <a:cs typeface="Calibri"/>
              <a:sym typeface="Avenir Black"/>
            </a:endParaRP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fi-FI" sz="5600" dirty="0">
                <a:solidFill>
                  <a:prstClr val="black"/>
                </a:solidFill>
                <a:latin typeface="Calibri"/>
                <a:ea typeface="Avenir Book"/>
                <a:cs typeface="Calibri"/>
                <a:sym typeface="Avenir Book"/>
              </a:rPr>
              <a:t>Karta </a:t>
            </a:r>
            <a:r>
              <a:rPr lang="fi-FI" sz="5600" dirty="0" err="1">
                <a:solidFill>
                  <a:prstClr val="black"/>
                </a:solidFill>
                <a:latin typeface="Calibri"/>
                <a:ea typeface="Avenir Book"/>
                <a:cs typeface="Calibri"/>
                <a:sym typeface="Avenir Book"/>
              </a:rPr>
              <a:t>över</a:t>
            </a:r>
            <a:r>
              <a:rPr lang="fi-FI" sz="5600" dirty="0">
                <a:solidFill>
                  <a:prstClr val="black"/>
                </a:solidFill>
                <a:latin typeface="Calibri"/>
                <a:ea typeface="Avenir Book"/>
                <a:cs typeface="Calibri"/>
                <a:sym typeface="Avenir Book"/>
              </a:rPr>
              <a:t> </a:t>
            </a:r>
            <a:r>
              <a:rPr lang="fi-FI" sz="5600" dirty="0" err="1">
                <a:solidFill>
                  <a:prstClr val="black"/>
                </a:solidFill>
                <a:latin typeface="Calibri"/>
                <a:ea typeface="Avenir Book"/>
                <a:cs typeface="Calibri"/>
                <a:sym typeface="Avenir Book"/>
              </a:rPr>
              <a:t>intressenter</a:t>
            </a:r>
            <a:br>
              <a:rPr lang="fi-FI" sz="5600" dirty="0">
                <a:solidFill>
                  <a:prstClr val="black"/>
                </a:solidFill>
                <a:latin typeface="Calibri"/>
                <a:ea typeface="Avenir Book"/>
                <a:cs typeface="Calibri"/>
                <a:sym typeface="Avenir Book"/>
              </a:rPr>
            </a:br>
            <a:endParaRPr lang="fi-FI" sz="5600" dirty="0">
              <a:solidFill>
                <a:prstClr val="black"/>
              </a:solidFill>
              <a:latin typeface="Calibri"/>
              <a:ea typeface="Avenir Book"/>
              <a:cs typeface="Calibri"/>
              <a:sym typeface="Avenir Book"/>
            </a:endParaRPr>
          </a:p>
          <a:p>
            <a:pPr defTabSz="821530">
              <a:defRPr sz="2200">
                <a:latin typeface="Avenir Black"/>
                <a:ea typeface="Avenir Black"/>
                <a:cs typeface="Avenir Black"/>
                <a:sym typeface="Avenir Black"/>
              </a:defRPr>
            </a:pPr>
            <a:r>
              <a:rPr lang="fi-FI" sz="5600" i="1" dirty="0" err="1">
                <a:solidFill>
                  <a:prstClr val="black"/>
                </a:solidFill>
                <a:latin typeface="Calibri"/>
                <a:ea typeface="Avenir Book"/>
                <a:cs typeface="Calibri"/>
                <a:sym typeface="Avenir Book"/>
              </a:rPr>
              <a:t>Metoder</a:t>
            </a:r>
            <a:r>
              <a:rPr lang="fi-FI" sz="5600" i="1" dirty="0">
                <a:solidFill>
                  <a:prstClr val="black"/>
                </a:solidFill>
                <a:latin typeface="Calibri"/>
                <a:ea typeface="Avenir Book"/>
                <a:cs typeface="Calibri"/>
                <a:sym typeface="Avenir Book"/>
              </a:rPr>
              <a:t> för </a:t>
            </a:r>
            <a:r>
              <a:rPr lang="fi-FI" sz="5600" i="1" dirty="0" err="1">
                <a:solidFill>
                  <a:prstClr val="black"/>
                </a:solidFill>
                <a:latin typeface="Calibri"/>
                <a:ea typeface="Avenir Book"/>
                <a:cs typeface="Calibri"/>
                <a:sym typeface="Avenir Book"/>
              </a:rPr>
              <a:t>kundförståelse</a:t>
            </a:r>
            <a:endParaRPr lang="fi-FI" sz="5600" i="1" dirty="0">
              <a:solidFill>
                <a:prstClr val="black"/>
              </a:solidFill>
              <a:latin typeface="Calibri"/>
              <a:ea typeface="Avenir Book"/>
              <a:cs typeface="Calibri"/>
              <a:sym typeface="Avenir Black"/>
            </a:endParaRP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fi-FI" sz="5600" dirty="0" err="1">
                <a:solidFill>
                  <a:prstClr val="black"/>
                </a:solidFill>
                <a:latin typeface="Calibri"/>
                <a:cs typeface="Calibri"/>
                <a:sym typeface="Avenir Black"/>
              </a:rPr>
              <a:t>Intervju</a:t>
            </a:r>
            <a:endParaRPr lang="fi-FI" sz="5600" dirty="0">
              <a:solidFill>
                <a:prstClr val="black"/>
              </a:solidFill>
              <a:latin typeface="Calibri"/>
              <a:cs typeface="Calibri"/>
              <a:sym typeface="Avenir Black"/>
            </a:endParaRP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en-US" sz="5600" dirty="0">
                <a:solidFill>
                  <a:prstClr val="black"/>
                </a:solidFill>
                <a:latin typeface="Calibri"/>
                <a:cs typeface="Calibri"/>
                <a:sym typeface="Avenir Black"/>
              </a:rPr>
              <a:t>Observation</a:t>
            </a: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en-US" sz="5600" dirty="0" err="1">
                <a:solidFill>
                  <a:prstClr val="black"/>
                </a:solidFill>
                <a:latin typeface="Calibri"/>
                <a:cs typeface="Calibri"/>
                <a:sym typeface="Avenir Black"/>
              </a:rPr>
              <a:t>Empatikarta</a:t>
            </a:r>
            <a:endParaRPr lang="en-US" sz="5600" dirty="0">
              <a:solidFill>
                <a:prstClr val="black"/>
              </a:solidFill>
              <a:latin typeface="Calibri"/>
              <a:cs typeface="Calibri"/>
              <a:sym typeface="Avenir Black"/>
            </a:endParaRP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en-US" sz="5600" dirty="0" err="1">
                <a:solidFill>
                  <a:prstClr val="black"/>
                </a:solidFill>
                <a:latin typeface="Calibri"/>
                <a:cs typeface="Calibri"/>
                <a:sym typeface="Avenir Black"/>
              </a:rPr>
              <a:t>Sondering</a:t>
            </a:r>
            <a:r>
              <a:rPr lang="en-US" sz="5600" dirty="0">
                <a:solidFill>
                  <a:prstClr val="black"/>
                </a:solidFill>
                <a:latin typeface="Calibri"/>
                <a:cs typeface="Calibri"/>
                <a:sym typeface="Avenir Black"/>
              </a:rPr>
              <a:t> (</a:t>
            </a:r>
            <a:r>
              <a:rPr lang="en-US" sz="5600" dirty="0" err="1">
                <a:solidFill>
                  <a:prstClr val="black"/>
                </a:solidFill>
                <a:latin typeface="Calibri"/>
                <a:cs typeface="Calibri"/>
                <a:sym typeface="Avenir Black"/>
              </a:rPr>
              <a:t>självdokumentering</a:t>
            </a:r>
            <a:r>
              <a:rPr lang="en-US" sz="5600" dirty="0">
                <a:solidFill>
                  <a:prstClr val="black"/>
                </a:solidFill>
                <a:latin typeface="Calibri"/>
                <a:cs typeface="Calibri"/>
                <a:sym typeface="Avenir Black"/>
              </a:rPr>
              <a:t>)</a:t>
            </a: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en-US" sz="5600" dirty="0" err="1">
                <a:solidFill>
                  <a:prstClr val="black"/>
                </a:solidFill>
                <a:latin typeface="Calibri"/>
                <a:cs typeface="Calibri"/>
                <a:sym typeface="Avenir Black"/>
              </a:rPr>
              <a:t>Servicestig</a:t>
            </a:r>
            <a:r>
              <a:rPr lang="en-US" sz="5600" dirty="0">
                <a:solidFill>
                  <a:prstClr val="black"/>
                </a:solidFill>
                <a:latin typeface="Calibri"/>
                <a:cs typeface="Calibri"/>
                <a:sym typeface="Avenir Black"/>
              </a:rPr>
              <a:t> (</a:t>
            </a:r>
            <a:r>
              <a:rPr lang="en-US" sz="5600" dirty="0" err="1">
                <a:solidFill>
                  <a:prstClr val="black"/>
                </a:solidFill>
                <a:latin typeface="Calibri"/>
                <a:cs typeface="Calibri"/>
                <a:sym typeface="Avenir Black"/>
              </a:rPr>
              <a:t>nuläge</a:t>
            </a:r>
            <a:r>
              <a:rPr lang="en-US" sz="5600" dirty="0">
                <a:solidFill>
                  <a:prstClr val="black"/>
                </a:solidFill>
                <a:latin typeface="Calibri"/>
                <a:cs typeface="Calibri"/>
                <a:sym typeface="Avenir Black"/>
              </a:rPr>
              <a:t>)</a:t>
            </a:r>
          </a:p>
          <a:p>
            <a:pPr marL="914400" indent="-914400" defTabSz="821530">
              <a:buFont typeface="Arial" panose="020B0604020202020204" pitchFamily="34" charset="0"/>
              <a:buChar char="•"/>
              <a:defRPr sz="2200">
                <a:latin typeface="Avenir Black"/>
                <a:ea typeface="Avenir Black"/>
                <a:cs typeface="Avenir Black"/>
                <a:sym typeface="Avenir Black"/>
              </a:defRPr>
            </a:pPr>
            <a:r>
              <a:rPr lang="en-US" sz="5600" dirty="0" err="1">
                <a:latin typeface="Calibri"/>
                <a:cs typeface="Calibri"/>
                <a:sym typeface="Avenir Black"/>
              </a:rPr>
              <a:t>Analys</a:t>
            </a:r>
            <a:r>
              <a:rPr lang="en-US" sz="5600" dirty="0">
                <a:latin typeface="Calibri"/>
                <a:cs typeface="Calibri"/>
                <a:sym typeface="Avenir Black"/>
              </a:rPr>
              <a:t> av </a:t>
            </a:r>
            <a:r>
              <a:rPr lang="en-US" sz="5600" dirty="0" err="1">
                <a:latin typeface="Calibri"/>
                <a:cs typeface="Calibri"/>
                <a:sym typeface="Avenir Black"/>
              </a:rPr>
              <a:t>kundinformation</a:t>
            </a:r>
            <a:endParaRPr lang="en-US" sz="5600" dirty="0">
              <a:latin typeface="Calibri"/>
              <a:cs typeface="Calibri"/>
              <a:sym typeface="Avenir Black"/>
            </a:endParaRPr>
          </a:p>
        </p:txBody>
      </p:sp>
      <p:pic>
        <p:nvPicPr>
          <p:cNvPr id="5" name="Picture 6">
            <a:extLst>
              <a:ext uri="{FF2B5EF4-FFF2-40B4-BE49-F238E27FC236}">
                <a16:creationId xmlns:a16="http://schemas.microsoft.com/office/drawing/2014/main" id="{A1857BC4-07AC-4A7C-8FB9-F2D839C5E4AB}"/>
              </a:ext>
            </a:extLst>
          </p:cNvPr>
          <p:cNvPicPr>
            <a:picLocks noChangeAspect="1"/>
          </p:cNvPicPr>
          <p:nvPr/>
        </p:nvPicPr>
        <p:blipFill>
          <a:blip r:embed="rId3"/>
          <a:stretch>
            <a:fillRect/>
          </a:stretch>
        </p:blipFill>
        <p:spPr>
          <a:xfrm>
            <a:off x="19987285" y="3673378"/>
            <a:ext cx="2963114" cy="8229600"/>
          </a:xfrm>
          <a:prstGeom prst="rect">
            <a:avLst/>
          </a:prstGeom>
        </p:spPr>
      </p:pic>
    </p:spTree>
    <p:extLst>
      <p:ext uri="{BB962C8B-B14F-4D97-AF65-F5344CB8AC3E}">
        <p14:creationId xmlns:p14="http://schemas.microsoft.com/office/powerpoint/2010/main" val="717682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hangingPunct="0"/>
            <a:r>
              <a:t>SOTEPEDA247.FI</a:t>
            </a:r>
          </a:p>
        </p:txBody>
      </p:sp>
      <p:sp>
        <p:nvSpPr>
          <p:cNvPr id="700" name="Ryhmähaastattelun tekeminen"/>
          <p:cNvSpPr txBox="1">
            <a:spLocks noGrp="1"/>
          </p:cNvSpPr>
          <p:nvPr>
            <p:ph type="title"/>
          </p:nvPr>
        </p:nvSpPr>
        <p:spPr>
          <a:xfrm>
            <a:off x="969233" y="35478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Att</a:t>
            </a:r>
            <a:r>
              <a:rPr lang="fi-FI" sz="9600" dirty="0">
                <a:latin typeface="Calibri"/>
                <a:cs typeface="Calibri"/>
              </a:rPr>
              <a:t> </a:t>
            </a:r>
            <a:r>
              <a:rPr lang="fi-FI" sz="9600" dirty="0" err="1">
                <a:latin typeface="Calibri"/>
                <a:cs typeface="Calibri"/>
              </a:rPr>
              <a:t>klarlägga</a:t>
            </a:r>
            <a:r>
              <a:rPr lang="fi-FI" sz="9600" dirty="0">
                <a:latin typeface="Calibri"/>
                <a:cs typeface="Calibri"/>
              </a:rPr>
              <a:t> </a:t>
            </a:r>
            <a:r>
              <a:rPr lang="fi-FI" sz="9600" dirty="0" err="1">
                <a:latin typeface="Calibri"/>
                <a:cs typeface="Calibri"/>
              </a:rPr>
              <a:t>utvecklingsutmaningen</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1041507" y="3042450"/>
            <a:ext cx="17275224" cy="933627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defTabSz="1828800">
              <a:lnSpc>
                <a:spcPct val="120000"/>
              </a:lnSpc>
              <a:spcBef>
                <a:spcPts val="2000"/>
              </a:spcBef>
            </a:pPr>
            <a:r>
              <a:rPr lang="fi-FI" sz="6000" b="1" dirty="0" err="1">
                <a:solidFill>
                  <a:prstClr val="black"/>
                </a:solidFill>
                <a:latin typeface="Calibri"/>
                <a:cs typeface="Calibri"/>
              </a:rPr>
              <a:t>Servicedesign</a:t>
            </a:r>
            <a:r>
              <a:rPr lang="fi-FI" sz="6000" b="1" dirty="0">
                <a:solidFill>
                  <a:prstClr val="black"/>
                </a:solidFill>
                <a:latin typeface="Calibri"/>
                <a:cs typeface="Calibri"/>
              </a:rPr>
              <a:t> </a:t>
            </a:r>
            <a:r>
              <a:rPr lang="fi-FI" sz="6000" b="1" dirty="0" err="1">
                <a:solidFill>
                  <a:prstClr val="black"/>
                </a:solidFill>
                <a:latin typeface="Calibri"/>
                <a:cs typeface="Calibri"/>
              </a:rPr>
              <a:t>projektet</a:t>
            </a:r>
            <a:r>
              <a:rPr lang="fi-FI" sz="6000" b="1" dirty="0">
                <a:solidFill>
                  <a:prstClr val="black"/>
                </a:solidFill>
                <a:latin typeface="Calibri"/>
                <a:cs typeface="Calibri"/>
              </a:rPr>
              <a:t> </a:t>
            </a:r>
            <a:r>
              <a:rPr lang="fi-FI" sz="6000" b="1" dirty="0" err="1">
                <a:solidFill>
                  <a:prstClr val="black"/>
                </a:solidFill>
                <a:latin typeface="Calibri"/>
                <a:cs typeface="Calibri"/>
              </a:rPr>
              <a:t>börjar</a:t>
            </a:r>
            <a:r>
              <a:rPr lang="fi-FI" sz="6000" b="1" dirty="0">
                <a:solidFill>
                  <a:prstClr val="black"/>
                </a:solidFill>
                <a:latin typeface="Calibri"/>
                <a:cs typeface="Calibri"/>
              </a:rPr>
              <a:t> </a:t>
            </a:r>
            <a:r>
              <a:rPr lang="fi-FI" sz="6000" b="1" dirty="0" err="1">
                <a:solidFill>
                  <a:prstClr val="black"/>
                </a:solidFill>
                <a:latin typeface="Calibri"/>
                <a:cs typeface="Calibri"/>
              </a:rPr>
              <a:t>med</a:t>
            </a:r>
            <a:r>
              <a:rPr lang="fi-FI" sz="6000" b="1" dirty="0">
                <a:solidFill>
                  <a:prstClr val="black"/>
                </a:solidFill>
                <a:latin typeface="Calibri"/>
                <a:cs typeface="Calibri"/>
              </a:rPr>
              <a:t> </a:t>
            </a:r>
            <a:r>
              <a:rPr lang="fi-FI" sz="6000" b="1" dirty="0" err="1">
                <a:solidFill>
                  <a:prstClr val="black"/>
                </a:solidFill>
                <a:latin typeface="Calibri"/>
                <a:cs typeface="Calibri"/>
              </a:rPr>
              <a:t>att</a:t>
            </a:r>
            <a:r>
              <a:rPr lang="fi-FI" sz="6000" b="1" dirty="0">
                <a:solidFill>
                  <a:prstClr val="black"/>
                </a:solidFill>
                <a:latin typeface="Calibri"/>
                <a:cs typeface="Calibri"/>
              </a:rPr>
              <a:t> </a:t>
            </a:r>
            <a:r>
              <a:rPr lang="fi-FI" sz="6000" b="1" dirty="0" err="1">
                <a:solidFill>
                  <a:prstClr val="black"/>
                </a:solidFill>
                <a:latin typeface="Calibri"/>
                <a:cs typeface="Calibri"/>
              </a:rPr>
              <a:t>presentera</a:t>
            </a:r>
            <a:r>
              <a:rPr lang="fi-FI" sz="6000" b="1" dirty="0">
                <a:solidFill>
                  <a:prstClr val="black"/>
                </a:solidFill>
                <a:latin typeface="Calibri"/>
                <a:cs typeface="Calibri"/>
              </a:rPr>
              <a:t> </a:t>
            </a:r>
            <a:r>
              <a:rPr lang="fi-FI" sz="6000" b="1" dirty="0" err="1">
                <a:solidFill>
                  <a:prstClr val="black"/>
                </a:solidFill>
                <a:latin typeface="Calibri"/>
                <a:cs typeface="Calibri"/>
              </a:rPr>
              <a:t>utvecklingsutmaningen</a:t>
            </a:r>
            <a:r>
              <a:rPr lang="fi-FI" sz="6000" b="1" dirty="0">
                <a:solidFill>
                  <a:prstClr val="black"/>
                </a:solidFill>
                <a:latin typeface="Calibri"/>
                <a:cs typeface="Calibri"/>
              </a:rPr>
              <a:t>/ </a:t>
            </a:r>
            <a:r>
              <a:rPr lang="fi-FI" sz="6000" b="1" dirty="0" err="1">
                <a:solidFill>
                  <a:prstClr val="black"/>
                </a:solidFill>
                <a:latin typeface="Calibri"/>
                <a:cs typeface="Calibri"/>
              </a:rPr>
              <a:t>utvecklingsobjektet</a:t>
            </a:r>
            <a:r>
              <a:rPr lang="fi-FI" sz="6000" b="1" dirty="0">
                <a:solidFill>
                  <a:prstClr val="black"/>
                </a:solidFill>
                <a:latin typeface="Calibri"/>
                <a:cs typeface="Calibri"/>
              </a:rPr>
              <a:t>.</a:t>
            </a:r>
          </a:p>
          <a:p>
            <a:pPr defTabSz="1828800">
              <a:lnSpc>
                <a:spcPct val="120000"/>
              </a:lnSpc>
              <a:spcBef>
                <a:spcPts val="2000"/>
              </a:spcBef>
            </a:pPr>
            <a:r>
              <a:rPr lang="fi-FI" sz="4800" dirty="0">
                <a:solidFill>
                  <a:prstClr val="black"/>
                </a:solidFill>
                <a:latin typeface="Calibri"/>
                <a:cs typeface="Calibri"/>
              </a:rPr>
              <a:t>1. </a:t>
            </a:r>
            <a:r>
              <a:rPr lang="fi-FI" sz="4800" dirty="0" err="1">
                <a:solidFill>
                  <a:prstClr val="black"/>
                </a:solidFill>
                <a:latin typeface="Calibri"/>
                <a:cs typeface="Calibri"/>
              </a:rPr>
              <a:t>När</a:t>
            </a:r>
            <a:r>
              <a:rPr lang="fi-FI" sz="4800" dirty="0">
                <a:solidFill>
                  <a:prstClr val="black"/>
                </a:solidFill>
                <a:latin typeface="Calibri"/>
                <a:cs typeface="Calibri"/>
              </a:rPr>
              <a:t> </a:t>
            </a:r>
            <a:r>
              <a:rPr lang="fi-FI" sz="4800" dirty="0" err="1">
                <a:solidFill>
                  <a:prstClr val="black"/>
                </a:solidFill>
                <a:latin typeface="Calibri"/>
                <a:cs typeface="Calibri"/>
              </a:rPr>
              <a:t>ni</a:t>
            </a:r>
            <a:r>
              <a:rPr lang="fi-FI" sz="4800" dirty="0">
                <a:solidFill>
                  <a:prstClr val="black"/>
                </a:solidFill>
                <a:latin typeface="Calibri"/>
                <a:cs typeface="Calibri"/>
              </a:rPr>
              <a:t> </a:t>
            </a:r>
            <a:r>
              <a:rPr lang="fi-FI" sz="4800" dirty="0" err="1">
                <a:solidFill>
                  <a:prstClr val="black"/>
                </a:solidFill>
                <a:latin typeface="Calibri"/>
                <a:cs typeface="Calibri"/>
              </a:rPr>
              <a:t>lyssnar</a:t>
            </a:r>
            <a:r>
              <a:rPr lang="fi-FI" sz="4800" dirty="0">
                <a:solidFill>
                  <a:prstClr val="black"/>
                </a:solidFill>
                <a:latin typeface="Calibri"/>
                <a:cs typeface="Calibri"/>
              </a:rPr>
              <a:t> på </a:t>
            </a:r>
            <a:r>
              <a:rPr lang="fi-FI" sz="4800" dirty="0" err="1">
                <a:solidFill>
                  <a:prstClr val="black"/>
                </a:solidFill>
                <a:latin typeface="Calibri"/>
                <a:cs typeface="Calibri"/>
              </a:rPr>
              <a:t>presentationerna</a:t>
            </a:r>
            <a:r>
              <a:rPr lang="fi-FI" sz="4800" dirty="0">
                <a:solidFill>
                  <a:prstClr val="black"/>
                </a:solidFill>
                <a:latin typeface="Calibri"/>
                <a:cs typeface="Calibri"/>
              </a:rPr>
              <a:t>, </a:t>
            </a:r>
            <a:r>
              <a:rPr lang="fi-FI" sz="4800" dirty="0" err="1">
                <a:solidFill>
                  <a:prstClr val="black"/>
                </a:solidFill>
                <a:latin typeface="Calibri"/>
                <a:cs typeface="Calibri"/>
              </a:rPr>
              <a:t>gör</a:t>
            </a:r>
            <a:r>
              <a:rPr lang="fi-FI" sz="4800" dirty="0">
                <a:solidFill>
                  <a:prstClr val="black"/>
                </a:solidFill>
                <a:latin typeface="Calibri"/>
                <a:cs typeface="Calibri"/>
              </a:rPr>
              <a:t> </a:t>
            </a:r>
            <a:r>
              <a:rPr lang="fi-FI" sz="4800" dirty="0" err="1">
                <a:solidFill>
                  <a:prstClr val="black"/>
                </a:solidFill>
                <a:latin typeface="Calibri"/>
                <a:cs typeface="Calibri"/>
              </a:rPr>
              <a:t>anteckningar</a:t>
            </a:r>
            <a:r>
              <a:rPr lang="fi-FI" sz="4800" dirty="0">
                <a:solidFill>
                  <a:prstClr val="black"/>
                </a:solidFill>
                <a:latin typeface="Calibri"/>
                <a:cs typeface="Calibri"/>
              </a:rPr>
              <a:t> på post-it </a:t>
            </a:r>
            <a:r>
              <a:rPr lang="fi-FI" sz="4800" dirty="0" err="1">
                <a:solidFill>
                  <a:prstClr val="black"/>
                </a:solidFill>
                <a:latin typeface="Calibri"/>
                <a:cs typeface="Calibri"/>
              </a:rPr>
              <a:t>lappar</a:t>
            </a:r>
            <a:r>
              <a:rPr lang="fi-FI" sz="4800" dirty="0">
                <a:solidFill>
                  <a:prstClr val="black"/>
                </a:solidFill>
                <a:latin typeface="Calibri"/>
                <a:cs typeface="Calibri"/>
              </a:rPr>
              <a:t>. </a:t>
            </a:r>
            <a:r>
              <a:rPr lang="fi-FI" sz="4800" dirty="0" err="1">
                <a:solidFill>
                  <a:prstClr val="black"/>
                </a:solidFill>
                <a:latin typeface="Calibri"/>
                <a:cs typeface="Calibri"/>
              </a:rPr>
              <a:t>Fundera</a:t>
            </a:r>
            <a:r>
              <a:rPr lang="fi-FI" sz="4800" dirty="0">
                <a:solidFill>
                  <a:prstClr val="black"/>
                </a:solidFill>
                <a:latin typeface="Calibri"/>
                <a:cs typeface="Calibri"/>
              </a:rPr>
              <a:t> på </a:t>
            </a:r>
            <a:r>
              <a:rPr lang="fi-FI" sz="4800" dirty="0" err="1">
                <a:solidFill>
                  <a:prstClr val="black"/>
                </a:solidFill>
                <a:latin typeface="Calibri"/>
                <a:cs typeface="Calibri"/>
              </a:rPr>
              <a:t>olika</a:t>
            </a:r>
            <a:r>
              <a:rPr lang="fi-FI" sz="4800" dirty="0">
                <a:solidFill>
                  <a:prstClr val="black"/>
                </a:solidFill>
                <a:latin typeface="Calibri"/>
                <a:cs typeface="Calibri"/>
              </a:rPr>
              <a:t> </a:t>
            </a:r>
            <a:r>
              <a:rPr lang="fi-FI" sz="4800" dirty="0" err="1">
                <a:solidFill>
                  <a:prstClr val="black"/>
                </a:solidFill>
                <a:latin typeface="Calibri"/>
                <a:cs typeface="Calibri"/>
              </a:rPr>
              <a:t>synvinklar</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frågor</a:t>
            </a:r>
            <a:r>
              <a:rPr lang="fi-FI" sz="4800" dirty="0">
                <a:solidFill>
                  <a:prstClr val="black"/>
                </a:solidFill>
                <a:latin typeface="Calibri"/>
                <a:cs typeface="Calibri"/>
              </a:rPr>
              <a:t> i </a:t>
            </a:r>
            <a:r>
              <a:rPr lang="fi-FI" sz="4800" dirty="0" err="1">
                <a:solidFill>
                  <a:prstClr val="black"/>
                </a:solidFill>
                <a:latin typeface="Calibri"/>
                <a:cs typeface="Calibri"/>
              </a:rPr>
              <a:t>anslutning</a:t>
            </a:r>
            <a:r>
              <a:rPr lang="fi-FI" sz="4800" dirty="0">
                <a:solidFill>
                  <a:prstClr val="black"/>
                </a:solidFill>
                <a:latin typeface="Calibri"/>
                <a:cs typeface="Calibri"/>
              </a:rPr>
              <a:t> </a:t>
            </a:r>
            <a:r>
              <a:rPr lang="fi-FI" sz="4800" dirty="0" err="1">
                <a:solidFill>
                  <a:prstClr val="black"/>
                </a:solidFill>
                <a:latin typeface="Calibri"/>
                <a:cs typeface="Calibri"/>
              </a:rPr>
              <a:t>till</a:t>
            </a:r>
            <a:r>
              <a:rPr lang="fi-FI" sz="4800" dirty="0">
                <a:solidFill>
                  <a:prstClr val="black"/>
                </a:solidFill>
                <a:latin typeface="Calibri"/>
                <a:cs typeface="Calibri"/>
              </a:rPr>
              <a:t> </a:t>
            </a:r>
            <a:r>
              <a:rPr lang="fi-FI" sz="4800" dirty="0" err="1">
                <a:solidFill>
                  <a:prstClr val="black"/>
                </a:solidFill>
                <a:latin typeface="Calibri"/>
                <a:cs typeface="Calibri"/>
              </a:rPr>
              <a:t>utmaningen</a:t>
            </a:r>
            <a:r>
              <a:rPr lang="fi-FI" sz="4800" dirty="0">
                <a:solidFill>
                  <a:prstClr val="black"/>
                </a:solidFill>
                <a:latin typeface="Calibri"/>
                <a:cs typeface="Calibri"/>
              </a:rPr>
              <a:t>. </a:t>
            </a:r>
          </a:p>
          <a:p>
            <a:pPr defTabSz="1828800">
              <a:lnSpc>
                <a:spcPct val="120000"/>
              </a:lnSpc>
              <a:spcBef>
                <a:spcPts val="2000"/>
              </a:spcBef>
            </a:pPr>
            <a:r>
              <a:rPr lang="fi-FI" sz="4800" dirty="0">
                <a:solidFill>
                  <a:prstClr val="black"/>
                </a:solidFill>
                <a:latin typeface="Calibri"/>
                <a:cs typeface="Calibri"/>
              </a:rPr>
              <a:t>2. </a:t>
            </a:r>
            <a:r>
              <a:rPr lang="fi-FI" sz="4800" dirty="0" err="1">
                <a:solidFill>
                  <a:prstClr val="black"/>
                </a:solidFill>
                <a:latin typeface="Calibri"/>
                <a:cs typeface="Calibri"/>
              </a:rPr>
              <a:t>Samla</a:t>
            </a:r>
            <a:r>
              <a:rPr lang="fi-FI" sz="4800" dirty="0">
                <a:solidFill>
                  <a:prstClr val="black"/>
                </a:solidFill>
                <a:latin typeface="Calibri"/>
                <a:cs typeface="Calibri"/>
              </a:rPr>
              <a:t> sedan </a:t>
            </a:r>
            <a:r>
              <a:rPr lang="fi-FI" sz="4800" dirty="0" err="1">
                <a:solidFill>
                  <a:prstClr val="black"/>
                </a:solidFill>
                <a:latin typeface="Calibri"/>
                <a:cs typeface="Calibri"/>
              </a:rPr>
              <a:t>teamets</a:t>
            </a:r>
            <a:r>
              <a:rPr lang="fi-FI" sz="4800" dirty="0">
                <a:solidFill>
                  <a:prstClr val="black"/>
                </a:solidFill>
                <a:latin typeface="Calibri"/>
                <a:cs typeface="Calibri"/>
              </a:rPr>
              <a:t> post-it </a:t>
            </a:r>
            <a:r>
              <a:rPr lang="fi-FI" sz="4800" dirty="0" err="1">
                <a:solidFill>
                  <a:prstClr val="black"/>
                </a:solidFill>
                <a:latin typeface="Calibri"/>
                <a:cs typeface="Calibri"/>
              </a:rPr>
              <a:t>lappar</a:t>
            </a:r>
            <a:r>
              <a:rPr lang="fi-FI" sz="4800" dirty="0">
                <a:solidFill>
                  <a:prstClr val="black"/>
                </a:solidFill>
                <a:latin typeface="Calibri"/>
                <a:cs typeface="Calibri"/>
              </a:rPr>
              <a:t> på </a:t>
            </a:r>
            <a:r>
              <a:rPr lang="fi-FI" sz="4800" dirty="0" err="1">
                <a:solidFill>
                  <a:prstClr val="black"/>
                </a:solidFill>
                <a:latin typeface="Calibri"/>
                <a:cs typeface="Calibri"/>
              </a:rPr>
              <a:t>väggen</a:t>
            </a:r>
            <a:r>
              <a:rPr lang="fi-FI" sz="4800" dirty="0">
                <a:solidFill>
                  <a:prstClr val="black"/>
                </a:solidFill>
                <a:latin typeface="Calibri"/>
                <a:cs typeface="Calibri"/>
              </a:rPr>
              <a:t>.</a:t>
            </a:r>
          </a:p>
          <a:p>
            <a:pPr defTabSz="1828800">
              <a:lnSpc>
                <a:spcPct val="120000"/>
              </a:lnSpc>
              <a:spcBef>
                <a:spcPts val="2000"/>
              </a:spcBef>
            </a:pPr>
            <a:r>
              <a:rPr lang="fi-FI" sz="4800" dirty="0">
                <a:solidFill>
                  <a:prstClr val="black"/>
                </a:solidFill>
                <a:latin typeface="Calibri"/>
                <a:cs typeface="Calibri"/>
              </a:rPr>
              <a:t>3.Kartlägg </a:t>
            </a:r>
            <a:r>
              <a:rPr lang="fi-FI" sz="4800" dirty="0" err="1">
                <a:solidFill>
                  <a:prstClr val="black"/>
                </a:solidFill>
                <a:latin typeface="Calibri"/>
                <a:cs typeface="Calibri"/>
              </a:rPr>
              <a:t>anteckningarna</a:t>
            </a:r>
            <a:r>
              <a:rPr lang="fi-FI" sz="4800" dirty="0">
                <a:solidFill>
                  <a:prstClr val="black"/>
                </a:solidFill>
                <a:latin typeface="Calibri"/>
                <a:cs typeface="Calibri"/>
              </a:rPr>
              <a:t> </a:t>
            </a:r>
            <a:r>
              <a:rPr lang="fi-FI" sz="4800" dirty="0" err="1">
                <a:solidFill>
                  <a:prstClr val="black"/>
                </a:solidFill>
                <a:latin typeface="Calibri"/>
                <a:cs typeface="Calibri"/>
              </a:rPr>
              <a:t>tillsammans</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diskutera</a:t>
            </a:r>
            <a:r>
              <a:rPr lang="fi-FI" sz="4800" dirty="0">
                <a:solidFill>
                  <a:prstClr val="black"/>
                </a:solidFill>
                <a:latin typeface="Calibri"/>
                <a:cs typeface="Calibri"/>
              </a:rPr>
              <a:t> </a:t>
            </a:r>
            <a:r>
              <a:rPr lang="fi-FI" sz="4800" dirty="0" err="1">
                <a:solidFill>
                  <a:prstClr val="black"/>
                </a:solidFill>
                <a:latin typeface="Calibri"/>
                <a:cs typeface="Calibri"/>
              </a:rPr>
              <a:t>vilka</a:t>
            </a:r>
            <a:r>
              <a:rPr lang="fi-FI" sz="4800" dirty="0">
                <a:solidFill>
                  <a:prstClr val="black"/>
                </a:solidFill>
                <a:latin typeface="Calibri"/>
                <a:cs typeface="Calibri"/>
              </a:rPr>
              <a:t> </a:t>
            </a:r>
            <a:r>
              <a:rPr lang="fi-FI" sz="4800" dirty="0" err="1">
                <a:solidFill>
                  <a:prstClr val="black"/>
                </a:solidFill>
                <a:latin typeface="Calibri"/>
                <a:cs typeface="Calibri"/>
              </a:rPr>
              <a:t>faktorer</a:t>
            </a:r>
            <a:r>
              <a:rPr lang="fi-FI" sz="4800" dirty="0">
                <a:solidFill>
                  <a:prstClr val="black"/>
                </a:solidFill>
                <a:latin typeface="Calibri"/>
                <a:cs typeface="Calibri"/>
              </a:rPr>
              <a:t> </a:t>
            </a:r>
            <a:r>
              <a:rPr lang="fi-FI" sz="4800" dirty="0" err="1">
                <a:solidFill>
                  <a:prstClr val="black"/>
                </a:solidFill>
                <a:latin typeface="Calibri"/>
                <a:cs typeface="Calibri"/>
              </a:rPr>
              <a:t>ni</a:t>
            </a:r>
            <a:r>
              <a:rPr lang="fi-FI" sz="4800" dirty="0">
                <a:solidFill>
                  <a:prstClr val="black"/>
                </a:solidFill>
                <a:latin typeface="Calibri"/>
                <a:cs typeface="Calibri"/>
              </a:rPr>
              <a:t> </a:t>
            </a:r>
            <a:r>
              <a:rPr lang="fi-FI" sz="4800" dirty="0" err="1">
                <a:solidFill>
                  <a:prstClr val="black"/>
                </a:solidFill>
                <a:latin typeface="Calibri"/>
                <a:cs typeface="Calibri"/>
              </a:rPr>
              <a:t>borde</a:t>
            </a:r>
            <a:r>
              <a:rPr lang="fi-FI" sz="4800" dirty="0">
                <a:solidFill>
                  <a:prstClr val="black"/>
                </a:solidFill>
                <a:latin typeface="Calibri"/>
                <a:cs typeface="Calibri"/>
              </a:rPr>
              <a:t> </a:t>
            </a:r>
            <a:r>
              <a:rPr lang="fi-FI" sz="4800" dirty="0" err="1">
                <a:solidFill>
                  <a:prstClr val="black"/>
                </a:solidFill>
                <a:latin typeface="Calibri"/>
                <a:cs typeface="Calibri"/>
              </a:rPr>
              <a:t>klargöra</a:t>
            </a:r>
            <a:r>
              <a:rPr lang="fi-FI" sz="4800" dirty="0">
                <a:solidFill>
                  <a:prstClr val="black"/>
                </a:solidFill>
                <a:latin typeface="Calibri"/>
                <a:cs typeface="Calibri"/>
              </a:rPr>
              <a:t> </a:t>
            </a:r>
            <a:r>
              <a:rPr lang="fi-FI" sz="4800" dirty="0" err="1">
                <a:solidFill>
                  <a:prstClr val="black"/>
                </a:solidFill>
                <a:latin typeface="Calibri"/>
                <a:cs typeface="Calibri"/>
              </a:rPr>
              <a:t>så</a:t>
            </a:r>
            <a:r>
              <a:rPr lang="fi-FI" sz="4800" dirty="0">
                <a:solidFill>
                  <a:prstClr val="black"/>
                </a:solidFill>
                <a:latin typeface="Calibri"/>
                <a:cs typeface="Calibri"/>
              </a:rPr>
              <a:t> </a:t>
            </a:r>
            <a:r>
              <a:rPr lang="fi-FI" sz="4800" dirty="0" err="1">
                <a:solidFill>
                  <a:prstClr val="black"/>
                </a:solidFill>
                <a:latin typeface="Calibri"/>
                <a:cs typeface="Calibri"/>
              </a:rPr>
              <a:t>ni</a:t>
            </a:r>
            <a:r>
              <a:rPr lang="fi-FI" sz="4800" dirty="0">
                <a:solidFill>
                  <a:prstClr val="black"/>
                </a:solidFill>
                <a:latin typeface="Calibri"/>
                <a:cs typeface="Calibri"/>
              </a:rPr>
              <a:t> </a:t>
            </a:r>
            <a:r>
              <a:rPr lang="fi-FI" sz="4800" dirty="0" err="1">
                <a:solidFill>
                  <a:prstClr val="black"/>
                </a:solidFill>
                <a:latin typeface="Calibri"/>
                <a:cs typeface="Calibri"/>
              </a:rPr>
              <a:t>förstår</a:t>
            </a:r>
            <a:r>
              <a:rPr lang="fi-FI" sz="4800" dirty="0">
                <a:solidFill>
                  <a:prstClr val="black"/>
                </a:solidFill>
                <a:latin typeface="Calibri"/>
                <a:cs typeface="Calibri"/>
              </a:rPr>
              <a:t> </a:t>
            </a:r>
            <a:r>
              <a:rPr lang="fi-FI" sz="4800" dirty="0" err="1">
                <a:solidFill>
                  <a:prstClr val="black"/>
                </a:solidFill>
                <a:latin typeface="Calibri"/>
                <a:cs typeface="Calibri"/>
              </a:rPr>
              <a:t>problematiken</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brukarna</a:t>
            </a:r>
            <a:r>
              <a:rPr lang="fi-FI" sz="4800" dirty="0">
                <a:solidFill>
                  <a:prstClr val="black"/>
                </a:solidFill>
                <a:latin typeface="Calibri"/>
                <a:cs typeface="Calibri"/>
              </a:rPr>
              <a:t>/</a:t>
            </a:r>
            <a:r>
              <a:rPr lang="fi-FI" sz="4800" dirty="0" err="1">
                <a:solidFill>
                  <a:prstClr val="black"/>
                </a:solidFill>
                <a:latin typeface="Calibri"/>
                <a:cs typeface="Calibri"/>
              </a:rPr>
              <a:t>användarna</a:t>
            </a:r>
            <a:r>
              <a:rPr lang="fi-FI" sz="4800" dirty="0">
                <a:solidFill>
                  <a:prstClr val="black"/>
                </a:solidFill>
                <a:latin typeface="Calibri"/>
                <a:cs typeface="Calibri"/>
              </a:rPr>
              <a:t> </a:t>
            </a:r>
            <a:r>
              <a:rPr lang="fi-FI" sz="4800" dirty="0" err="1">
                <a:solidFill>
                  <a:prstClr val="black"/>
                </a:solidFill>
                <a:latin typeface="Calibri"/>
                <a:cs typeface="Calibri"/>
              </a:rPr>
              <a:t>bättre</a:t>
            </a:r>
            <a:r>
              <a:rPr lang="fi-FI" sz="4800" dirty="0">
                <a:solidFill>
                  <a:prstClr val="black"/>
                </a:solidFill>
                <a:latin typeface="Calibri"/>
                <a:cs typeface="Calibri"/>
              </a:rPr>
              <a:t>.</a:t>
            </a:r>
          </a:p>
        </p:txBody>
      </p:sp>
      <p:sp>
        <p:nvSpPr>
          <p:cNvPr id="702" name="RESURSSIT  Suggested Time…"/>
          <p:cNvSpPr txBox="1"/>
          <p:nvPr/>
        </p:nvSpPr>
        <p:spPr>
          <a:xfrm>
            <a:off x="18875797" y="2850222"/>
            <a:ext cx="4447218" cy="88947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t">
            <a:spAutoFit/>
          </a:bodyPr>
          <a:lstStyle/>
          <a:p>
            <a:pPr hangingPunct="0">
              <a:defRPr sz="4200" b="1">
                <a:solidFill>
                  <a:srgbClr val="333333"/>
                </a:solidFill>
                <a:latin typeface="Calibri-Bold"/>
                <a:ea typeface="Calibri-Bold"/>
                <a:cs typeface="Calibri-Bold"/>
                <a:sym typeface="Calibri-Bold"/>
              </a:defRPr>
            </a:pPr>
            <a:r>
              <a:rPr sz="4200" b="1" dirty="0">
                <a:solidFill>
                  <a:srgbClr val="333333"/>
                </a:solidFill>
                <a:latin typeface="Calibri"/>
                <a:cs typeface="Calibri"/>
                <a:sym typeface="Calibri-Bold"/>
              </a:rPr>
              <a:t>RESURS</a:t>
            </a:r>
            <a:r>
              <a:rPr lang="sv-FI" sz="4200" b="1" dirty="0">
                <a:solidFill>
                  <a:srgbClr val="333333"/>
                </a:solidFill>
                <a:latin typeface="Calibri"/>
                <a:cs typeface="Calibri"/>
                <a:sym typeface="Calibri-Bold"/>
              </a:rPr>
              <a:t>ER</a:t>
            </a:r>
            <a:endParaRPr lang="fi-FI" sz="4200" b="1" dirty="0">
              <a:solidFill>
                <a:srgbClr val="333333"/>
              </a:solidFill>
              <a:latin typeface="Calibri"/>
              <a:cs typeface="Calibri"/>
            </a:endParaRPr>
          </a:p>
          <a:p>
            <a:pPr hangingPunct="0">
              <a:defRPr sz="4200" b="1">
                <a:solidFill>
                  <a:srgbClr val="333333"/>
                </a:solidFill>
                <a:latin typeface="Calibri-Bold"/>
                <a:ea typeface="Calibri-Bold"/>
                <a:cs typeface="Calibri-Bold"/>
                <a:sym typeface="Calibri-Bold"/>
              </a:defRPr>
            </a:pPr>
            <a:br>
              <a:rPr sz="4200" b="1" dirty="0">
                <a:latin typeface="Calibri"/>
                <a:cs typeface="Calibri"/>
              </a:rPr>
            </a:br>
            <a:r>
              <a:rPr lang="sv-FI" sz="4200" b="1" dirty="0">
                <a:solidFill>
                  <a:srgbClr val="333333"/>
                </a:solidFill>
                <a:latin typeface="Calibri"/>
                <a:cs typeface="Calibri"/>
              </a:rPr>
              <a:t>Tidsreservering</a:t>
            </a:r>
            <a:endParaRPr sz="1400" b="1" dirty="0">
              <a:latin typeface="Calibri"/>
              <a:cs typeface="Calibri"/>
            </a:endParaRPr>
          </a:p>
          <a:p>
            <a:pPr hangingPunct="0">
              <a:defRPr>
                <a:solidFill>
                  <a:srgbClr val="333333"/>
                </a:solidFill>
                <a:latin typeface="Calibri-Bold"/>
                <a:ea typeface="Calibri-Bold"/>
                <a:cs typeface="Calibri-Bold"/>
                <a:sym typeface="Calibri-Bold"/>
              </a:defRPr>
            </a:pPr>
            <a:r>
              <a:rPr lang="fi-FI" sz="4000" dirty="0" err="1">
                <a:solidFill>
                  <a:srgbClr val="333333"/>
                </a:solidFill>
                <a:latin typeface="Calibri"/>
                <a:cs typeface="Calibri"/>
                <a:sym typeface="Calibri-Bold"/>
              </a:rPr>
              <a:t>Beroende</a:t>
            </a:r>
            <a:r>
              <a:rPr lang="fi-FI" sz="4000" dirty="0">
                <a:solidFill>
                  <a:srgbClr val="333333"/>
                </a:solidFill>
                <a:latin typeface="Calibri"/>
                <a:cs typeface="Calibri"/>
                <a:sym typeface="Calibri-Bold"/>
              </a:rPr>
              <a:t> på </a:t>
            </a:r>
            <a:r>
              <a:rPr lang="fi-FI" sz="4000" dirty="0" err="1">
                <a:solidFill>
                  <a:srgbClr val="333333"/>
                </a:solidFill>
                <a:latin typeface="Calibri"/>
                <a:cs typeface="Calibri"/>
                <a:sym typeface="Calibri-Bold"/>
              </a:rPr>
              <a:t>presentationens</a:t>
            </a:r>
            <a:r>
              <a:rPr lang="fi-FI" sz="4000" dirty="0">
                <a:solidFill>
                  <a:srgbClr val="333333"/>
                </a:solidFill>
                <a:latin typeface="Calibri"/>
                <a:cs typeface="Calibri"/>
                <a:sym typeface="Calibri-Bold"/>
              </a:rPr>
              <a:t> </a:t>
            </a:r>
            <a:r>
              <a:rPr lang="fi-FI" sz="4000" dirty="0" err="1">
                <a:solidFill>
                  <a:srgbClr val="333333"/>
                </a:solidFill>
                <a:latin typeface="Calibri"/>
                <a:cs typeface="Calibri"/>
                <a:sym typeface="Calibri-Bold"/>
              </a:rPr>
              <a:t>längd</a:t>
            </a:r>
            <a:r>
              <a:rPr lang="fi-FI" sz="4000" dirty="0">
                <a:solidFill>
                  <a:srgbClr val="333333"/>
                </a:solidFill>
                <a:latin typeface="Calibri"/>
                <a:cs typeface="Calibri"/>
                <a:sym typeface="Calibri-Bold"/>
              </a:rPr>
              <a:t> </a:t>
            </a:r>
            <a:r>
              <a:rPr lang="fi-FI" sz="4000" dirty="0" err="1">
                <a:solidFill>
                  <a:srgbClr val="333333"/>
                </a:solidFill>
                <a:latin typeface="Calibri"/>
                <a:cs typeface="Calibri"/>
                <a:sym typeface="Calibri-Bold"/>
              </a:rPr>
              <a:t>ca</a:t>
            </a:r>
            <a:r>
              <a:rPr lang="fi-FI" sz="4000" dirty="0">
                <a:solidFill>
                  <a:srgbClr val="333333"/>
                </a:solidFill>
                <a:latin typeface="Calibri"/>
                <a:cs typeface="Calibri"/>
                <a:sym typeface="Calibri-Bold"/>
              </a:rPr>
              <a:t> 40minuter</a:t>
            </a:r>
            <a:endParaRPr sz="4000" dirty="0">
              <a:solidFill>
                <a:srgbClr val="333333"/>
              </a:solidFill>
              <a:latin typeface="Calibri"/>
              <a:cs typeface="Calibri"/>
            </a:endParaRPr>
          </a:p>
          <a:p>
            <a:pPr hangingPunct="0">
              <a:defRPr>
                <a:solidFill>
                  <a:srgbClr val="333333"/>
                </a:solidFill>
                <a:latin typeface="Calibri-Bold"/>
                <a:ea typeface="Calibri-Bold"/>
                <a:cs typeface="Calibri-Bold"/>
                <a:sym typeface="Calibri-Bold"/>
              </a:defRPr>
            </a:pPr>
            <a:endParaRPr sz="4000" dirty="0">
              <a:solidFill>
                <a:srgbClr val="333333"/>
              </a:solidFill>
              <a:latin typeface="Calibri"/>
              <a:cs typeface="Calibri"/>
            </a:endParaRPr>
          </a:p>
          <a:p>
            <a:pPr hangingPunct="0">
              <a:defRPr b="1">
                <a:solidFill>
                  <a:srgbClr val="333333"/>
                </a:solidFill>
                <a:latin typeface="Calibri-Bold"/>
                <a:ea typeface="Calibri-Bold"/>
                <a:cs typeface="Calibri-Bold"/>
                <a:sym typeface="Calibri-Bold"/>
              </a:defRPr>
            </a:pPr>
            <a:r>
              <a:rPr lang="fi-FI" sz="4000" b="1" dirty="0" err="1">
                <a:solidFill>
                  <a:srgbClr val="333333"/>
                </a:solidFill>
                <a:latin typeface="Calibri"/>
                <a:cs typeface="Calibri"/>
                <a:sym typeface="Calibri-Bold"/>
              </a:rPr>
              <a:t>Material</a:t>
            </a:r>
            <a:endParaRPr sz="4000" b="1" dirty="0">
              <a:latin typeface="Calibri"/>
              <a:cs typeface="Calibri"/>
            </a:endParaRPr>
          </a:p>
          <a:p>
            <a:pPr hangingPunct="0">
              <a:defRPr>
                <a:solidFill>
                  <a:srgbClr val="333333"/>
                </a:solidFill>
                <a:latin typeface="Calibri-Bold"/>
                <a:ea typeface="Calibri-Bold"/>
                <a:cs typeface="Calibri-Bold"/>
                <a:sym typeface="Calibri-Bold"/>
              </a:defRPr>
            </a:pPr>
            <a:r>
              <a:rPr lang="sv-FI" sz="4000" dirty="0">
                <a:solidFill>
                  <a:srgbClr val="333333"/>
                </a:solidFill>
                <a:latin typeface="Calibri"/>
                <a:cs typeface="Calibri"/>
                <a:sym typeface="Calibri-Bold"/>
              </a:rPr>
              <a:t>Pennor</a:t>
            </a:r>
            <a:r>
              <a:rPr lang="fi-FI" sz="4000" dirty="0">
                <a:solidFill>
                  <a:srgbClr val="333333"/>
                </a:solidFill>
                <a:latin typeface="Calibri"/>
                <a:cs typeface="Calibri"/>
                <a:sym typeface="Calibri-Bold"/>
              </a:rPr>
              <a:t>, </a:t>
            </a:r>
            <a:r>
              <a:rPr lang="fi-FI" sz="4000" dirty="0" err="1">
                <a:solidFill>
                  <a:srgbClr val="333333"/>
                </a:solidFill>
                <a:latin typeface="Calibri"/>
                <a:cs typeface="Calibri"/>
                <a:sym typeface="Calibri-Bold"/>
              </a:rPr>
              <a:t>fläpptavla</a:t>
            </a:r>
            <a:r>
              <a:rPr sz="4000" dirty="0">
                <a:solidFill>
                  <a:srgbClr val="333333"/>
                </a:solidFill>
                <a:latin typeface="Calibri"/>
                <a:cs typeface="Calibri"/>
                <a:sym typeface="Calibri-Bold"/>
              </a:rPr>
              <a:t>, </a:t>
            </a:r>
            <a:r>
              <a:rPr lang="fi-FI" sz="4000" dirty="0">
                <a:solidFill>
                  <a:srgbClr val="333333"/>
                </a:solidFill>
                <a:latin typeface="Calibri"/>
                <a:cs typeface="Calibri"/>
                <a:sym typeface="Calibri-Bold"/>
              </a:rPr>
              <a:t>post-it </a:t>
            </a:r>
            <a:r>
              <a:rPr lang="fi-FI" sz="4000" dirty="0" err="1">
                <a:solidFill>
                  <a:srgbClr val="333333"/>
                </a:solidFill>
                <a:latin typeface="Calibri"/>
                <a:cs typeface="Calibri"/>
                <a:sym typeface="Calibri-Bold"/>
              </a:rPr>
              <a:t>lappar</a:t>
            </a:r>
            <a:endParaRPr sz="4000" dirty="0">
              <a:solidFill>
                <a:srgbClr val="333333"/>
              </a:solidFill>
              <a:latin typeface="Calibri"/>
              <a:cs typeface="Calibri"/>
            </a:endParaRPr>
          </a:p>
          <a:p>
            <a:pPr hangingPunct="0">
              <a:defRPr>
                <a:solidFill>
                  <a:srgbClr val="333333"/>
                </a:solidFill>
                <a:latin typeface="Calibri-Bold"/>
                <a:ea typeface="Calibri-Bold"/>
                <a:cs typeface="Calibri-Bold"/>
                <a:sym typeface="Calibri-Bold"/>
              </a:defRPr>
            </a:pPr>
            <a:endParaRPr sz="4000" dirty="0">
              <a:solidFill>
                <a:srgbClr val="333333"/>
              </a:solidFill>
              <a:latin typeface="Calibri"/>
              <a:cs typeface="Calibri"/>
            </a:endParaRPr>
          </a:p>
          <a:p>
            <a:pPr hangingPunct="0">
              <a:defRPr b="1">
                <a:solidFill>
                  <a:srgbClr val="333333"/>
                </a:solidFill>
                <a:latin typeface="Calibri-Bold"/>
                <a:ea typeface="Calibri-Bold"/>
                <a:cs typeface="Calibri-Bold"/>
                <a:sym typeface="Calibri-Bold"/>
              </a:defRPr>
            </a:pPr>
            <a:r>
              <a:rPr lang="fi-FI" sz="4000" b="1" dirty="0" err="1">
                <a:solidFill>
                  <a:srgbClr val="333333"/>
                </a:solidFill>
                <a:latin typeface="Calibri"/>
                <a:cs typeface="Calibri"/>
                <a:sym typeface="Calibri-Bold"/>
              </a:rPr>
              <a:t>Deltagare</a:t>
            </a:r>
            <a:endParaRPr sz="4000" b="1" dirty="0">
              <a:latin typeface="Calibri"/>
              <a:cs typeface="Calibri"/>
            </a:endParaRPr>
          </a:p>
          <a:p>
            <a:pPr hangingPunct="0">
              <a:defRPr>
                <a:solidFill>
                  <a:srgbClr val="333333"/>
                </a:solidFill>
                <a:latin typeface="Calibri-Bold"/>
                <a:ea typeface="Calibri-Bold"/>
                <a:cs typeface="Calibri-Bold"/>
                <a:sym typeface="Calibri-Bold"/>
              </a:defRPr>
            </a:pPr>
            <a:r>
              <a:rPr lang="fi-FI" sz="4000" dirty="0" err="1">
                <a:solidFill>
                  <a:srgbClr val="333333"/>
                </a:solidFill>
                <a:latin typeface="Calibri"/>
                <a:cs typeface="Calibri"/>
                <a:sym typeface="Calibri-Bold"/>
              </a:rPr>
              <a:t>Teamarbete</a:t>
            </a:r>
            <a:r>
              <a:rPr lang="fi-FI" sz="4000" dirty="0">
                <a:solidFill>
                  <a:srgbClr val="333333"/>
                </a:solidFill>
                <a:latin typeface="Calibri"/>
                <a:cs typeface="Calibri"/>
                <a:sym typeface="Calibri-Bold"/>
              </a:rPr>
              <a:t>, team </a:t>
            </a:r>
            <a:r>
              <a:rPr lang="fi-FI" sz="4000" dirty="0" err="1">
                <a:solidFill>
                  <a:srgbClr val="333333"/>
                </a:solidFill>
                <a:latin typeface="Calibri"/>
                <a:cs typeface="Calibri"/>
                <a:sym typeface="Calibri-Bold"/>
              </a:rPr>
              <a:t>med</a:t>
            </a:r>
            <a:r>
              <a:rPr lang="fi-FI" sz="4000" dirty="0">
                <a:solidFill>
                  <a:srgbClr val="333333"/>
                </a:solidFill>
                <a:latin typeface="Calibri"/>
                <a:cs typeface="Calibri"/>
                <a:sym typeface="Calibri-Bold"/>
              </a:rPr>
              <a:t> n. 4-5 </a:t>
            </a:r>
            <a:r>
              <a:rPr lang="fi-FI" sz="4000" dirty="0" err="1">
                <a:solidFill>
                  <a:srgbClr val="333333"/>
                </a:solidFill>
                <a:latin typeface="Calibri"/>
                <a:cs typeface="Calibri"/>
                <a:sym typeface="Calibri-Bold"/>
              </a:rPr>
              <a:t>deltagar</a:t>
            </a:r>
            <a:endParaRPr sz="4000" dirty="0">
              <a:solidFill>
                <a:srgbClr val="333333"/>
              </a:solidFill>
              <a:latin typeface="Calibri"/>
              <a:cs typeface="Calibri"/>
              <a:sym typeface="Calibri-Bold"/>
            </a:endParaRPr>
          </a:p>
        </p:txBody>
      </p:sp>
    </p:spTree>
    <p:extLst>
      <p:ext uri="{BB962C8B-B14F-4D97-AF65-F5344CB8AC3E}">
        <p14:creationId xmlns:p14="http://schemas.microsoft.com/office/powerpoint/2010/main" val="2922975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hangingPunct="0"/>
            <a:r>
              <a:t>SOTEPEDA247.FI</a:t>
            </a:r>
          </a:p>
        </p:txBody>
      </p:sp>
      <p:sp>
        <p:nvSpPr>
          <p:cNvPr id="700" name="Ryhmähaastattelun tekeminen"/>
          <p:cNvSpPr txBox="1">
            <a:spLocks noGrp="1"/>
          </p:cNvSpPr>
          <p:nvPr>
            <p:ph type="title"/>
          </p:nvPr>
        </p:nvSpPr>
        <p:spPr>
          <a:xfrm>
            <a:off x="969233" y="354787"/>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Att</a:t>
            </a:r>
            <a:r>
              <a:rPr lang="fi-FI" sz="9600" dirty="0">
                <a:latin typeface="Calibri"/>
                <a:cs typeface="Calibri"/>
              </a:rPr>
              <a:t> </a:t>
            </a:r>
            <a:r>
              <a:rPr lang="fi-FI" sz="9600" dirty="0" err="1">
                <a:latin typeface="Calibri"/>
                <a:cs typeface="Calibri"/>
              </a:rPr>
              <a:t>klarlägga</a:t>
            </a:r>
            <a:r>
              <a:rPr lang="fi-FI" sz="9600" dirty="0">
                <a:latin typeface="Calibri"/>
                <a:cs typeface="Calibri"/>
              </a:rPr>
              <a:t> </a:t>
            </a:r>
            <a:r>
              <a:rPr lang="fi-FI" sz="9600" dirty="0" err="1">
                <a:latin typeface="Calibri"/>
                <a:cs typeface="Calibri"/>
              </a:rPr>
              <a:t>utvecklingsutmaningen</a:t>
            </a:r>
            <a:endParaRPr sz="9600" dirty="0">
              <a:latin typeface="Calibri"/>
              <a:cs typeface="Calibri"/>
            </a:endParaRPr>
          </a:p>
        </p:txBody>
      </p:sp>
      <p:sp>
        <p:nvSpPr>
          <p:cNvPr id="701" name="Identify the sort of group you want to interview. If you’re trying to learn something specific, organize the group so that you have the best chance at hearing it.…"/>
          <p:cNvSpPr txBox="1"/>
          <p:nvPr/>
        </p:nvSpPr>
        <p:spPr>
          <a:xfrm>
            <a:off x="969233" y="3153804"/>
            <a:ext cx="17275224" cy="933627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t">
            <a:spAutoFit/>
          </a:bodyPr>
          <a:lstStyle/>
          <a:p>
            <a:pPr defTabSz="1828800">
              <a:lnSpc>
                <a:spcPct val="120000"/>
              </a:lnSpc>
              <a:spcBef>
                <a:spcPts val="2000"/>
              </a:spcBef>
            </a:pPr>
            <a:r>
              <a:rPr lang="fi-FI" sz="6000" b="1" dirty="0" err="1">
                <a:solidFill>
                  <a:prstClr val="black"/>
                </a:solidFill>
                <a:latin typeface="Calibri"/>
                <a:cs typeface="Calibri"/>
              </a:rPr>
              <a:t>Servicedesign</a:t>
            </a:r>
            <a:r>
              <a:rPr lang="fi-FI" sz="6000" b="1" dirty="0">
                <a:solidFill>
                  <a:prstClr val="black"/>
                </a:solidFill>
                <a:latin typeface="Calibri"/>
                <a:cs typeface="Calibri"/>
              </a:rPr>
              <a:t> </a:t>
            </a:r>
            <a:r>
              <a:rPr lang="fi-FI" sz="6000" b="1" dirty="0" err="1">
                <a:solidFill>
                  <a:prstClr val="black"/>
                </a:solidFill>
                <a:latin typeface="Calibri"/>
                <a:cs typeface="Calibri"/>
              </a:rPr>
              <a:t>projektet</a:t>
            </a:r>
            <a:r>
              <a:rPr lang="fi-FI" sz="6000" b="1" dirty="0">
                <a:solidFill>
                  <a:prstClr val="black"/>
                </a:solidFill>
                <a:latin typeface="Calibri"/>
                <a:cs typeface="Calibri"/>
              </a:rPr>
              <a:t> </a:t>
            </a:r>
            <a:r>
              <a:rPr lang="fi-FI" sz="6000" b="1" dirty="0" err="1">
                <a:solidFill>
                  <a:prstClr val="black"/>
                </a:solidFill>
                <a:latin typeface="Calibri"/>
                <a:cs typeface="Calibri"/>
              </a:rPr>
              <a:t>börjar</a:t>
            </a:r>
            <a:r>
              <a:rPr lang="fi-FI" sz="6000" b="1" dirty="0">
                <a:solidFill>
                  <a:prstClr val="black"/>
                </a:solidFill>
                <a:latin typeface="Calibri"/>
                <a:cs typeface="Calibri"/>
              </a:rPr>
              <a:t> </a:t>
            </a:r>
            <a:r>
              <a:rPr lang="fi-FI" sz="6000" b="1" dirty="0" err="1">
                <a:solidFill>
                  <a:prstClr val="black"/>
                </a:solidFill>
                <a:latin typeface="Calibri"/>
                <a:cs typeface="Calibri"/>
              </a:rPr>
              <a:t>med</a:t>
            </a:r>
            <a:r>
              <a:rPr lang="fi-FI" sz="6000" b="1" dirty="0">
                <a:solidFill>
                  <a:prstClr val="black"/>
                </a:solidFill>
                <a:latin typeface="Calibri"/>
                <a:cs typeface="Calibri"/>
              </a:rPr>
              <a:t> </a:t>
            </a:r>
            <a:r>
              <a:rPr lang="fi-FI" sz="6000" b="1" dirty="0" err="1">
                <a:solidFill>
                  <a:prstClr val="black"/>
                </a:solidFill>
                <a:latin typeface="Calibri"/>
                <a:cs typeface="Calibri"/>
              </a:rPr>
              <a:t>att</a:t>
            </a:r>
            <a:r>
              <a:rPr lang="fi-FI" sz="6000" b="1" dirty="0">
                <a:solidFill>
                  <a:prstClr val="black"/>
                </a:solidFill>
                <a:latin typeface="Calibri"/>
                <a:cs typeface="Calibri"/>
              </a:rPr>
              <a:t> </a:t>
            </a:r>
            <a:r>
              <a:rPr lang="fi-FI" sz="6000" b="1" dirty="0" err="1">
                <a:solidFill>
                  <a:prstClr val="black"/>
                </a:solidFill>
                <a:latin typeface="Calibri"/>
                <a:cs typeface="Calibri"/>
              </a:rPr>
              <a:t>presentera</a:t>
            </a:r>
            <a:r>
              <a:rPr lang="fi-FI" sz="6000" b="1" dirty="0">
                <a:solidFill>
                  <a:prstClr val="black"/>
                </a:solidFill>
                <a:latin typeface="Calibri"/>
                <a:cs typeface="Calibri"/>
              </a:rPr>
              <a:t> </a:t>
            </a:r>
            <a:r>
              <a:rPr lang="fi-FI" sz="6000" b="1" dirty="0" err="1">
                <a:solidFill>
                  <a:prstClr val="black"/>
                </a:solidFill>
                <a:latin typeface="Calibri"/>
                <a:cs typeface="Calibri"/>
              </a:rPr>
              <a:t>utvecklingsutmaningen</a:t>
            </a:r>
            <a:r>
              <a:rPr lang="fi-FI" sz="6000" b="1" dirty="0">
                <a:solidFill>
                  <a:prstClr val="black"/>
                </a:solidFill>
                <a:latin typeface="Calibri"/>
                <a:cs typeface="Calibri"/>
              </a:rPr>
              <a:t> </a:t>
            </a:r>
            <a:r>
              <a:rPr lang="fi-FI" sz="6000" b="1" dirty="0" err="1">
                <a:solidFill>
                  <a:prstClr val="black"/>
                </a:solidFill>
                <a:latin typeface="Calibri"/>
                <a:cs typeface="Calibri"/>
              </a:rPr>
              <a:t>forts</a:t>
            </a:r>
            <a:r>
              <a:rPr lang="fi-FI" sz="6000" b="1" dirty="0">
                <a:solidFill>
                  <a:prstClr val="black"/>
                </a:solidFill>
                <a:latin typeface="Calibri"/>
                <a:cs typeface="Calibri"/>
              </a:rPr>
              <a:t>…</a:t>
            </a:r>
          </a:p>
          <a:p>
            <a:pPr defTabSz="1828800">
              <a:lnSpc>
                <a:spcPct val="120000"/>
              </a:lnSpc>
              <a:spcBef>
                <a:spcPts val="2000"/>
              </a:spcBef>
            </a:pPr>
            <a:r>
              <a:rPr lang="fi-FI" sz="4800" dirty="0">
                <a:solidFill>
                  <a:prstClr val="black"/>
                </a:solidFill>
                <a:latin typeface="Calibri"/>
                <a:cs typeface="Calibri"/>
              </a:rPr>
              <a:t>4. </a:t>
            </a:r>
            <a:r>
              <a:rPr lang="fi-FI" sz="4800" dirty="0" err="1">
                <a:solidFill>
                  <a:prstClr val="black"/>
                </a:solidFill>
                <a:latin typeface="Calibri"/>
                <a:cs typeface="Calibri"/>
              </a:rPr>
              <a:t>Skriv</a:t>
            </a:r>
            <a:r>
              <a:rPr lang="fi-FI" sz="4800" dirty="0">
                <a:solidFill>
                  <a:prstClr val="black"/>
                </a:solidFill>
                <a:latin typeface="Calibri"/>
                <a:cs typeface="Calibri"/>
              </a:rPr>
              <a:t> </a:t>
            </a:r>
            <a:r>
              <a:rPr lang="fi-FI" sz="4800" dirty="0" err="1">
                <a:solidFill>
                  <a:prstClr val="black"/>
                </a:solidFill>
                <a:latin typeface="Calibri"/>
                <a:cs typeface="Calibri"/>
              </a:rPr>
              <a:t>ner</a:t>
            </a:r>
            <a:r>
              <a:rPr lang="fi-FI" sz="4800" dirty="0">
                <a:solidFill>
                  <a:prstClr val="black"/>
                </a:solidFill>
                <a:latin typeface="Calibri"/>
                <a:cs typeface="Calibri"/>
              </a:rPr>
              <a:t> </a:t>
            </a:r>
            <a:r>
              <a:rPr lang="fi-FI" sz="4800" dirty="0" err="1">
                <a:solidFill>
                  <a:prstClr val="black"/>
                </a:solidFill>
                <a:latin typeface="Calibri"/>
                <a:cs typeface="Calibri"/>
              </a:rPr>
              <a:t>forskningsfrågor</a:t>
            </a:r>
            <a:r>
              <a:rPr lang="fi-FI" sz="4800" dirty="0">
                <a:solidFill>
                  <a:prstClr val="black"/>
                </a:solidFill>
                <a:latin typeface="Calibri"/>
                <a:cs typeface="Calibri"/>
              </a:rPr>
              <a:t> på post-it </a:t>
            </a:r>
            <a:r>
              <a:rPr lang="fi-FI" sz="4800" dirty="0" err="1">
                <a:solidFill>
                  <a:prstClr val="black"/>
                </a:solidFill>
                <a:latin typeface="Calibri"/>
                <a:cs typeface="Calibri"/>
              </a:rPr>
              <a:t>lappar</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sätt</a:t>
            </a:r>
            <a:r>
              <a:rPr lang="fi-FI" sz="4800" dirty="0">
                <a:solidFill>
                  <a:prstClr val="black"/>
                </a:solidFill>
                <a:latin typeface="Calibri"/>
                <a:cs typeface="Calibri"/>
              </a:rPr>
              <a:t> </a:t>
            </a:r>
            <a:r>
              <a:rPr lang="fi-FI" sz="4800" dirty="0" err="1">
                <a:solidFill>
                  <a:prstClr val="black"/>
                </a:solidFill>
                <a:latin typeface="Calibri"/>
                <a:cs typeface="Calibri"/>
              </a:rPr>
              <a:t>dem</a:t>
            </a:r>
            <a:r>
              <a:rPr lang="fi-FI" sz="4800" dirty="0">
                <a:solidFill>
                  <a:prstClr val="black"/>
                </a:solidFill>
                <a:latin typeface="Calibri"/>
                <a:cs typeface="Calibri"/>
              </a:rPr>
              <a:t> i en </a:t>
            </a:r>
            <a:r>
              <a:rPr lang="fi-FI" sz="4800" dirty="0" err="1">
                <a:solidFill>
                  <a:prstClr val="black"/>
                </a:solidFill>
                <a:latin typeface="Calibri"/>
                <a:cs typeface="Calibri"/>
              </a:rPr>
              <a:t>kluster</a:t>
            </a:r>
            <a:r>
              <a:rPr lang="fi-FI" sz="4800" dirty="0">
                <a:solidFill>
                  <a:prstClr val="black"/>
                </a:solidFill>
                <a:latin typeface="Calibri"/>
                <a:cs typeface="Calibri"/>
              </a:rPr>
              <a:t> på </a:t>
            </a:r>
            <a:r>
              <a:rPr lang="fi-FI" sz="4800" dirty="0" err="1">
                <a:solidFill>
                  <a:prstClr val="black"/>
                </a:solidFill>
                <a:latin typeface="Calibri"/>
                <a:cs typeface="Calibri"/>
              </a:rPr>
              <a:t>väggen</a:t>
            </a:r>
            <a:r>
              <a:rPr lang="fi-FI" sz="4800" dirty="0">
                <a:solidFill>
                  <a:prstClr val="black"/>
                </a:solidFill>
                <a:latin typeface="Calibri"/>
                <a:cs typeface="Calibri"/>
              </a:rPr>
              <a:t>. </a:t>
            </a:r>
            <a:r>
              <a:rPr lang="fi-FI" sz="4800" dirty="0" err="1">
                <a:solidFill>
                  <a:prstClr val="black"/>
                </a:solidFill>
                <a:latin typeface="Calibri"/>
                <a:cs typeface="Calibri"/>
              </a:rPr>
              <a:t>Syns</a:t>
            </a:r>
            <a:r>
              <a:rPr lang="fi-FI" sz="4800" dirty="0">
                <a:solidFill>
                  <a:prstClr val="black"/>
                </a:solidFill>
                <a:latin typeface="Calibri"/>
                <a:cs typeface="Calibri"/>
              </a:rPr>
              <a:t> </a:t>
            </a:r>
            <a:r>
              <a:rPr lang="fi-FI" sz="4800" dirty="0" err="1">
                <a:solidFill>
                  <a:prstClr val="black"/>
                </a:solidFill>
                <a:latin typeface="Calibri"/>
                <a:cs typeface="Calibri"/>
              </a:rPr>
              <a:t>servicens</a:t>
            </a:r>
            <a:r>
              <a:rPr lang="fi-FI" sz="4800" dirty="0">
                <a:solidFill>
                  <a:prstClr val="black"/>
                </a:solidFill>
                <a:latin typeface="Calibri"/>
                <a:cs typeface="Calibri"/>
              </a:rPr>
              <a:t> </a:t>
            </a:r>
            <a:r>
              <a:rPr lang="fi-FI" sz="4800" dirty="0" err="1">
                <a:solidFill>
                  <a:prstClr val="black"/>
                </a:solidFill>
                <a:latin typeface="Calibri"/>
                <a:cs typeface="Calibri"/>
              </a:rPr>
              <a:t>användare</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kontexten</a:t>
            </a:r>
            <a:r>
              <a:rPr lang="fi-FI" sz="4800" dirty="0">
                <a:solidFill>
                  <a:prstClr val="black"/>
                </a:solidFill>
                <a:latin typeface="Calibri"/>
                <a:cs typeface="Calibri"/>
              </a:rPr>
              <a:t> i </a:t>
            </a:r>
            <a:r>
              <a:rPr lang="fi-FI" sz="4800" dirty="0" err="1">
                <a:solidFill>
                  <a:prstClr val="black"/>
                </a:solidFill>
                <a:latin typeface="Calibri"/>
                <a:cs typeface="Calibri"/>
              </a:rPr>
              <a:t>frågorna</a:t>
            </a:r>
            <a:r>
              <a:rPr lang="fi-FI" sz="4800" dirty="0">
                <a:solidFill>
                  <a:prstClr val="black"/>
                </a:solidFill>
                <a:latin typeface="Calibri"/>
                <a:cs typeface="Calibri"/>
              </a:rPr>
              <a:t>? Forma </a:t>
            </a:r>
            <a:r>
              <a:rPr lang="fi-FI" sz="4800" dirty="0" err="1">
                <a:solidFill>
                  <a:prstClr val="black"/>
                </a:solidFill>
                <a:latin typeface="Calibri"/>
                <a:cs typeface="Calibri"/>
              </a:rPr>
              <a:t>enligt</a:t>
            </a:r>
            <a:r>
              <a:rPr lang="fi-FI" sz="4800" dirty="0">
                <a:solidFill>
                  <a:prstClr val="black"/>
                </a:solidFill>
                <a:latin typeface="Calibri"/>
                <a:cs typeface="Calibri"/>
              </a:rPr>
              <a:t> </a:t>
            </a:r>
            <a:r>
              <a:rPr lang="fi-FI" sz="4800" dirty="0" err="1">
                <a:solidFill>
                  <a:prstClr val="black"/>
                </a:solidFill>
                <a:latin typeface="Calibri"/>
                <a:cs typeface="Calibri"/>
              </a:rPr>
              <a:t>dessa</a:t>
            </a:r>
            <a:r>
              <a:rPr lang="fi-FI" sz="4800" dirty="0">
                <a:solidFill>
                  <a:prstClr val="black"/>
                </a:solidFill>
                <a:latin typeface="Calibri"/>
                <a:cs typeface="Calibri"/>
              </a:rPr>
              <a:t>.</a:t>
            </a:r>
          </a:p>
          <a:p>
            <a:pPr defTabSz="1828800">
              <a:lnSpc>
                <a:spcPct val="120000"/>
              </a:lnSpc>
              <a:spcBef>
                <a:spcPts val="2000"/>
              </a:spcBef>
            </a:pPr>
            <a:r>
              <a:rPr lang="fi-FI" sz="4800" dirty="0">
                <a:latin typeface="Calibri"/>
                <a:cs typeface="Calibri"/>
                <a:sym typeface="Avenir Book"/>
              </a:rPr>
              <a:t>5.Var </a:t>
            </a:r>
            <a:r>
              <a:rPr lang="fi-FI" sz="4800" dirty="0" err="1">
                <a:latin typeface="Calibri"/>
                <a:cs typeface="Calibri"/>
                <a:sym typeface="Avenir Book"/>
              </a:rPr>
              <a:t>och</a:t>
            </a:r>
            <a:r>
              <a:rPr lang="fi-FI" sz="4800" dirty="0">
                <a:latin typeface="Calibri"/>
                <a:cs typeface="Calibri"/>
                <a:sym typeface="Avenir Book"/>
              </a:rPr>
              <a:t> en </a:t>
            </a:r>
            <a:r>
              <a:rPr lang="fi-FI" sz="4800" dirty="0" err="1">
                <a:latin typeface="Calibri"/>
                <a:cs typeface="Calibri"/>
                <a:sym typeface="Avenir Book"/>
              </a:rPr>
              <a:t>röstar</a:t>
            </a:r>
            <a:r>
              <a:rPr lang="fi-FI" sz="4800" dirty="0">
                <a:latin typeface="Calibri"/>
                <a:cs typeface="Calibri"/>
                <a:sym typeface="Avenir Book"/>
              </a:rPr>
              <a:t> på 3 </a:t>
            </a:r>
            <a:r>
              <a:rPr lang="fi-FI" sz="4800" dirty="0" err="1">
                <a:latin typeface="Calibri"/>
                <a:cs typeface="Calibri"/>
                <a:sym typeface="Avenir Book"/>
              </a:rPr>
              <a:t>alternativ</a:t>
            </a:r>
            <a:r>
              <a:rPr lang="fi-FI" sz="4800" dirty="0">
                <a:latin typeface="Calibri"/>
                <a:cs typeface="Calibri"/>
                <a:sym typeface="Avenir Book"/>
              </a:rPr>
              <a:t>.</a:t>
            </a:r>
            <a:r>
              <a:rPr lang="fi-FI" sz="4800" dirty="0">
                <a:latin typeface="Calibri"/>
                <a:cs typeface="Calibri"/>
                <a:sym typeface="Avenir Black"/>
              </a:rPr>
              <a:t> </a:t>
            </a:r>
            <a:endParaRPr lang="fi-FI" sz="4800" dirty="0">
              <a:latin typeface="Calibri"/>
              <a:ea typeface="Avenir Black"/>
              <a:cs typeface="Calibri"/>
            </a:endParaRPr>
          </a:p>
          <a:p>
            <a:pPr defTabSz="1828800">
              <a:lnSpc>
                <a:spcPct val="120000"/>
              </a:lnSpc>
              <a:spcBef>
                <a:spcPts val="2000"/>
              </a:spcBef>
            </a:pPr>
            <a:r>
              <a:rPr lang="fi-FI" sz="4800" dirty="0">
                <a:latin typeface="Calibri"/>
                <a:ea typeface="Avenir Black"/>
                <a:cs typeface="Calibri"/>
                <a:sym typeface="Avenir Black"/>
              </a:rPr>
              <a:t>6. De </a:t>
            </a:r>
            <a:r>
              <a:rPr lang="fi-FI" sz="4800" dirty="0" err="1">
                <a:latin typeface="Calibri"/>
                <a:ea typeface="Avenir Black"/>
                <a:cs typeface="Calibri"/>
                <a:sym typeface="Avenir Black"/>
              </a:rPr>
              <a:t>tre</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alternativ</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som</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fått</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mest</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röster</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väljs</a:t>
            </a:r>
            <a:r>
              <a:rPr lang="fi-FI" sz="4800" dirty="0">
                <a:latin typeface="Calibri"/>
                <a:ea typeface="Avenir Black"/>
                <a:cs typeface="Calibri"/>
                <a:sym typeface="Avenir Black"/>
              </a:rPr>
              <a:t> för </a:t>
            </a:r>
            <a:r>
              <a:rPr lang="fi-FI" sz="4800" dirty="0" err="1">
                <a:latin typeface="Calibri"/>
                <a:ea typeface="Avenir Black"/>
                <a:cs typeface="Calibri"/>
                <a:sym typeface="Avenir Black"/>
              </a:rPr>
              <a:t>fortsattt</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bearbetning</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och</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flyttas</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senare</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till</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canvasduken</a:t>
            </a:r>
            <a:r>
              <a:rPr lang="fi-FI" sz="4800" dirty="0">
                <a:latin typeface="Calibri"/>
                <a:ea typeface="Avenir Black"/>
                <a:cs typeface="Calibri"/>
                <a:sym typeface="Avenir Black"/>
              </a:rPr>
              <a:t> för </a:t>
            </a:r>
            <a:r>
              <a:rPr lang="fi-FI" sz="4800" dirty="0" err="1">
                <a:latin typeface="Calibri"/>
                <a:ea typeface="Avenir Black"/>
                <a:cs typeface="Calibri"/>
                <a:sym typeface="Avenir Black"/>
              </a:rPr>
              <a:t>bakgrundsforskning</a:t>
            </a:r>
            <a:r>
              <a:rPr lang="fi-FI" sz="4800" dirty="0">
                <a:latin typeface="Calibri"/>
                <a:ea typeface="Avenir Black"/>
                <a:cs typeface="Calibri"/>
                <a:sym typeface="Avenir Black"/>
              </a:rPr>
              <a:t>: ”</a:t>
            </a:r>
            <a:r>
              <a:rPr lang="fi-FI" sz="4800" dirty="0" err="1">
                <a:latin typeface="Calibri"/>
                <a:ea typeface="Avenir Black"/>
                <a:cs typeface="Calibri"/>
                <a:sym typeface="Avenir Black"/>
              </a:rPr>
              <a:t>problem</a:t>
            </a:r>
            <a:r>
              <a:rPr lang="fi-FI" sz="4800" dirty="0">
                <a:latin typeface="Calibri"/>
                <a:ea typeface="Avenir Black"/>
                <a:cs typeface="Calibri"/>
                <a:sym typeface="Avenir Black"/>
              </a:rPr>
              <a:t>”</a:t>
            </a:r>
            <a:endParaRPr lang="fi-FI" sz="4800" dirty="0">
              <a:solidFill>
                <a:prstClr val="black"/>
              </a:solidFill>
              <a:latin typeface="Calibri"/>
              <a:cs typeface="Calibri"/>
            </a:endParaRPr>
          </a:p>
        </p:txBody>
      </p:sp>
      <p:sp>
        <p:nvSpPr>
          <p:cNvPr id="702" name="RESURSSIT  Suggested Time…"/>
          <p:cNvSpPr txBox="1"/>
          <p:nvPr/>
        </p:nvSpPr>
        <p:spPr>
          <a:xfrm>
            <a:off x="18967549" y="3450297"/>
            <a:ext cx="4447218" cy="821763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t">
            <a:spAutoFit/>
          </a:bodyPr>
          <a:lstStyle/>
          <a:p>
            <a:pPr hangingPunct="0">
              <a:defRPr sz="4200" b="1">
                <a:solidFill>
                  <a:srgbClr val="333333"/>
                </a:solidFill>
                <a:latin typeface="Calibri-Bold"/>
                <a:ea typeface="Calibri-Bold"/>
                <a:cs typeface="Calibri-Bold"/>
                <a:sym typeface="Calibri-Bold"/>
              </a:defRPr>
            </a:pPr>
            <a:r>
              <a:rPr lang="sv-SE" b="1" dirty="0">
                <a:solidFill>
                  <a:srgbClr val="333333"/>
                </a:solidFill>
                <a:latin typeface="Calibri"/>
                <a:cs typeface="Calibri"/>
                <a:sym typeface="Calibri-Bold"/>
              </a:rPr>
              <a:t>RESURSER</a:t>
            </a:r>
            <a:endParaRPr lang="sv-SE" b="1" dirty="0">
              <a:solidFill>
                <a:srgbClr val="333333"/>
              </a:solidFill>
              <a:latin typeface="Calibri"/>
              <a:cs typeface="Calibri"/>
            </a:endParaRPr>
          </a:p>
          <a:p>
            <a:pPr hangingPunct="0">
              <a:defRPr sz="4200" b="1">
                <a:solidFill>
                  <a:srgbClr val="333333"/>
                </a:solidFill>
                <a:latin typeface="Calibri-Bold"/>
                <a:ea typeface="Calibri-Bold"/>
                <a:cs typeface="Calibri-Bold"/>
                <a:sym typeface="Calibri-Bold"/>
              </a:defRPr>
            </a:pPr>
            <a:br>
              <a:rPr lang="sv-SE" b="1" dirty="0">
                <a:latin typeface="Calibri"/>
                <a:cs typeface="Calibri"/>
              </a:rPr>
            </a:br>
            <a:r>
              <a:rPr lang="sv-SE" b="1" dirty="0">
                <a:solidFill>
                  <a:srgbClr val="333333"/>
                </a:solidFill>
                <a:latin typeface="Calibri"/>
                <a:cs typeface="Calibri"/>
              </a:rPr>
              <a:t>Tidsreservering</a:t>
            </a:r>
            <a:endParaRPr lang="sv-SE" b="1" dirty="0">
              <a:latin typeface="Calibri"/>
              <a:cs typeface="Calibri"/>
            </a:endParaRPr>
          </a:p>
          <a:p>
            <a:pPr hangingPunct="0">
              <a:defRPr>
                <a:solidFill>
                  <a:srgbClr val="333333"/>
                </a:solidFill>
                <a:latin typeface="Calibri-Bold"/>
                <a:ea typeface="Calibri-Bold"/>
                <a:cs typeface="Calibri-Bold"/>
                <a:sym typeface="Calibri-Bold"/>
              </a:defRPr>
            </a:pPr>
            <a:r>
              <a:rPr lang="sv-SE" dirty="0">
                <a:solidFill>
                  <a:srgbClr val="333333"/>
                </a:solidFill>
                <a:latin typeface="Calibri"/>
                <a:cs typeface="Calibri"/>
                <a:sym typeface="Calibri-Bold"/>
              </a:rPr>
              <a:t>Beroende på presentationens längd ca 40minuter</a:t>
            </a:r>
            <a:endParaRPr lang="sv-SE" dirty="0">
              <a:solidFill>
                <a:srgbClr val="333333"/>
              </a:solidFill>
              <a:latin typeface="Calibri"/>
              <a:cs typeface="Calibri"/>
            </a:endParaRPr>
          </a:p>
          <a:p>
            <a:pPr hangingPunct="0">
              <a:defRPr>
                <a:solidFill>
                  <a:srgbClr val="333333"/>
                </a:solidFill>
                <a:latin typeface="Calibri-Bold"/>
                <a:ea typeface="Calibri-Bold"/>
                <a:cs typeface="Calibri-Bold"/>
                <a:sym typeface="Calibri-Bold"/>
              </a:defRPr>
            </a:pPr>
            <a:endParaRPr lang="sv-SE" dirty="0">
              <a:solidFill>
                <a:srgbClr val="333333"/>
              </a:solidFill>
              <a:latin typeface="Calibri"/>
              <a:cs typeface="Calibri"/>
            </a:endParaRPr>
          </a:p>
          <a:p>
            <a:pPr hangingPunct="0">
              <a:defRPr b="1">
                <a:solidFill>
                  <a:srgbClr val="333333"/>
                </a:solidFill>
                <a:latin typeface="Calibri-Bold"/>
                <a:ea typeface="Calibri-Bold"/>
                <a:cs typeface="Calibri-Bold"/>
                <a:sym typeface="Calibri-Bold"/>
              </a:defRPr>
            </a:pPr>
            <a:r>
              <a:rPr lang="sv-SE" b="1" dirty="0">
                <a:solidFill>
                  <a:srgbClr val="333333"/>
                </a:solidFill>
                <a:latin typeface="Calibri"/>
                <a:cs typeface="Calibri"/>
                <a:sym typeface="Calibri-Bold"/>
              </a:rPr>
              <a:t>Material</a:t>
            </a:r>
            <a:endParaRPr lang="sv-SE" b="1" dirty="0">
              <a:latin typeface="Calibri"/>
              <a:cs typeface="Calibri"/>
            </a:endParaRPr>
          </a:p>
          <a:p>
            <a:pPr hangingPunct="0">
              <a:defRPr>
                <a:solidFill>
                  <a:srgbClr val="333333"/>
                </a:solidFill>
                <a:latin typeface="Calibri-Bold"/>
                <a:ea typeface="Calibri-Bold"/>
                <a:cs typeface="Calibri-Bold"/>
                <a:sym typeface="Calibri-Bold"/>
              </a:defRPr>
            </a:pPr>
            <a:r>
              <a:rPr lang="sv-SE" dirty="0">
                <a:solidFill>
                  <a:srgbClr val="333333"/>
                </a:solidFill>
                <a:latin typeface="Calibri"/>
                <a:cs typeface="Calibri"/>
                <a:sym typeface="Calibri-Bold"/>
              </a:rPr>
              <a:t>Pennor, </a:t>
            </a:r>
            <a:r>
              <a:rPr lang="sv-SE" dirty="0" err="1">
                <a:solidFill>
                  <a:srgbClr val="333333"/>
                </a:solidFill>
                <a:latin typeface="Calibri"/>
                <a:cs typeface="Calibri"/>
                <a:sym typeface="Calibri-Bold"/>
              </a:rPr>
              <a:t>fläpptavla</a:t>
            </a:r>
            <a:r>
              <a:rPr lang="sv-SE" dirty="0">
                <a:solidFill>
                  <a:srgbClr val="333333"/>
                </a:solidFill>
                <a:latin typeface="Calibri"/>
                <a:cs typeface="Calibri"/>
                <a:sym typeface="Calibri-Bold"/>
              </a:rPr>
              <a:t>, post-it lappar</a:t>
            </a:r>
            <a:endParaRPr lang="sv-SE" dirty="0">
              <a:solidFill>
                <a:srgbClr val="333333"/>
              </a:solidFill>
              <a:latin typeface="Calibri"/>
              <a:cs typeface="Calibri"/>
            </a:endParaRPr>
          </a:p>
          <a:p>
            <a:pPr hangingPunct="0">
              <a:defRPr>
                <a:solidFill>
                  <a:srgbClr val="333333"/>
                </a:solidFill>
                <a:latin typeface="Calibri-Bold"/>
                <a:ea typeface="Calibri-Bold"/>
                <a:cs typeface="Calibri-Bold"/>
                <a:sym typeface="Calibri-Bold"/>
              </a:defRPr>
            </a:pPr>
            <a:endParaRPr lang="sv-SE" dirty="0">
              <a:solidFill>
                <a:srgbClr val="333333"/>
              </a:solidFill>
              <a:latin typeface="Calibri"/>
              <a:cs typeface="Calibri"/>
            </a:endParaRPr>
          </a:p>
          <a:p>
            <a:pPr hangingPunct="0">
              <a:defRPr b="1">
                <a:solidFill>
                  <a:srgbClr val="333333"/>
                </a:solidFill>
                <a:latin typeface="Calibri-Bold"/>
                <a:ea typeface="Calibri-Bold"/>
                <a:cs typeface="Calibri-Bold"/>
                <a:sym typeface="Calibri-Bold"/>
              </a:defRPr>
            </a:pPr>
            <a:r>
              <a:rPr lang="sv-SE" b="1" dirty="0">
                <a:solidFill>
                  <a:srgbClr val="333333"/>
                </a:solidFill>
                <a:latin typeface="Calibri"/>
                <a:cs typeface="Calibri"/>
                <a:sym typeface="Calibri-Bold"/>
              </a:rPr>
              <a:t>Deltagare</a:t>
            </a:r>
            <a:endParaRPr lang="sv-SE" b="1" dirty="0">
              <a:latin typeface="Calibri"/>
              <a:cs typeface="Calibri"/>
            </a:endParaRPr>
          </a:p>
          <a:p>
            <a:pPr hangingPunct="0">
              <a:defRPr>
                <a:solidFill>
                  <a:srgbClr val="333333"/>
                </a:solidFill>
                <a:latin typeface="Calibri-Bold"/>
                <a:ea typeface="Calibri-Bold"/>
                <a:cs typeface="Calibri-Bold"/>
                <a:sym typeface="Calibri-Bold"/>
              </a:defRPr>
            </a:pPr>
            <a:r>
              <a:rPr lang="sv-SE" dirty="0">
                <a:solidFill>
                  <a:srgbClr val="333333"/>
                </a:solidFill>
                <a:latin typeface="Calibri"/>
                <a:cs typeface="Calibri"/>
                <a:sym typeface="Calibri-Bold"/>
              </a:rPr>
              <a:t>Teamarbete, team med n. 4-5 </a:t>
            </a:r>
            <a:r>
              <a:rPr lang="sv-SE" dirty="0" err="1">
                <a:solidFill>
                  <a:srgbClr val="333333"/>
                </a:solidFill>
                <a:latin typeface="Calibri"/>
                <a:cs typeface="Calibri"/>
                <a:sym typeface="Calibri-Bold"/>
              </a:rPr>
              <a:t>deltagar</a:t>
            </a:r>
            <a:endParaRPr lang="sv-SE" dirty="0">
              <a:solidFill>
                <a:srgbClr val="333333"/>
              </a:solidFill>
              <a:latin typeface="Calibri"/>
              <a:cs typeface="Calibri"/>
              <a:sym typeface="Calibri-Bold"/>
            </a:endParaRPr>
          </a:p>
        </p:txBody>
      </p:sp>
    </p:spTree>
    <p:extLst>
      <p:ext uri="{BB962C8B-B14F-4D97-AF65-F5344CB8AC3E}">
        <p14:creationId xmlns:p14="http://schemas.microsoft.com/office/powerpoint/2010/main" val="10738443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fontScale="90000"/>
          </a:bodyPr>
          <a:lstStyle>
            <a:lvl1pPr>
              <a:defRPr sz="12000" b="1">
                <a:latin typeface="Calibri-Bold"/>
                <a:ea typeface="Calibri-Bold"/>
                <a:cs typeface="Calibri-Bold"/>
                <a:sym typeface="Calibri-Bold"/>
              </a:defRPr>
            </a:lvl1pPr>
          </a:lstStyle>
          <a:p>
            <a:r>
              <a:rPr lang="fi-FI" sz="9600" kern="1200" dirty="0" err="1">
                <a:solidFill>
                  <a:prstClr val="black"/>
                </a:solidFill>
                <a:latin typeface="Calibri"/>
                <a:ea typeface="+mj-ea"/>
                <a:cs typeface="Calibri"/>
              </a:rPr>
              <a:t>Införskaffande</a:t>
            </a:r>
            <a:r>
              <a:rPr lang="fi-FI" sz="9600" kern="1200" dirty="0">
                <a:solidFill>
                  <a:prstClr val="black"/>
                </a:solidFill>
                <a:latin typeface="Calibri"/>
                <a:ea typeface="+mj-ea"/>
                <a:cs typeface="Calibri"/>
              </a:rPr>
              <a:t> av  </a:t>
            </a:r>
            <a:r>
              <a:rPr lang="fi-FI" sz="9600" kern="1200" dirty="0" err="1">
                <a:solidFill>
                  <a:prstClr val="black"/>
                </a:solidFill>
                <a:latin typeface="Calibri"/>
                <a:ea typeface="+mj-ea"/>
                <a:cs typeface="Calibri"/>
              </a:rPr>
              <a:t>bakgrundsfakta</a:t>
            </a:r>
            <a:r>
              <a:rPr lang="fi-FI" sz="9600" kern="1200" dirty="0">
                <a:solidFill>
                  <a:prstClr val="black"/>
                </a:solidFill>
                <a:latin typeface="Calibri"/>
                <a:ea typeface="+mj-ea"/>
                <a:cs typeface="Calibri"/>
              </a:rPr>
              <a:t> </a:t>
            </a:r>
            <a:r>
              <a:rPr lang="fi-FI" sz="9600" kern="1200" dirty="0" err="1">
                <a:solidFill>
                  <a:prstClr val="black"/>
                </a:solidFill>
                <a:latin typeface="Calibri"/>
                <a:ea typeface="+mj-ea"/>
                <a:cs typeface="Calibri"/>
              </a:rPr>
              <a:t>angående</a:t>
            </a:r>
            <a:r>
              <a:rPr lang="fi-FI" sz="9600" kern="1200" dirty="0">
                <a:solidFill>
                  <a:prstClr val="black"/>
                </a:solidFill>
                <a:latin typeface="Calibri"/>
                <a:ea typeface="+mj-ea"/>
                <a:cs typeface="Calibri"/>
              </a:rPr>
              <a:t> </a:t>
            </a:r>
            <a:r>
              <a:rPr lang="fi-FI" sz="9600" kern="1200" dirty="0" err="1">
                <a:solidFill>
                  <a:prstClr val="black"/>
                </a:solidFill>
                <a:latin typeface="Calibri"/>
                <a:ea typeface="+mj-ea"/>
                <a:cs typeface="Calibri"/>
              </a:rPr>
              <a:t>utvecklingsobjektet</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1" y="3657599"/>
            <a:ext cx="22227822" cy="903939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57200" indent="-457200" defTabSz="1828800">
              <a:lnSpc>
                <a:spcPct val="90000"/>
              </a:lnSpc>
              <a:spcBef>
                <a:spcPts val="2000"/>
              </a:spcBef>
              <a:buFont typeface="Arial" panose="020B0604020202020204" pitchFamily="34" charset="0"/>
              <a:buChar char="•"/>
            </a:pPr>
            <a:r>
              <a:rPr lang="fi-FI" sz="5600" dirty="0" err="1">
                <a:solidFill>
                  <a:prstClr val="black"/>
                </a:solidFill>
                <a:latin typeface="Calibri"/>
                <a:ea typeface="+mn-ea"/>
                <a:cs typeface="Calibri"/>
              </a:rPr>
              <a:t>Skaffa</a:t>
            </a:r>
            <a:r>
              <a:rPr lang="fi-FI" sz="5600" dirty="0">
                <a:solidFill>
                  <a:prstClr val="black"/>
                </a:solidFill>
                <a:latin typeface="Calibri"/>
                <a:ea typeface="+mn-ea"/>
                <a:cs typeface="Calibri"/>
              </a:rPr>
              <a:t> en </a:t>
            </a:r>
            <a:r>
              <a:rPr lang="fi-FI" sz="5600" dirty="0" err="1">
                <a:solidFill>
                  <a:prstClr val="black"/>
                </a:solidFill>
                <a:latin typeface="Calibri"/>
                <a:ea typeface="+mn-ea"/>
                <a:cs typeface="Calibri"/>
              </a:rPr>
              <a:t>så</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noggrann</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uppfattning</a:t>
            </a:r>
            <a:r>
              <a:rPr lang="fi-FI" sz="5600" dirty="0">
                <a:solidFill>
                  <a:prstClr val="black"/>
                </a:solidFill>
                <a:latin typeface="Calibri"/>
                <a:ea typeface="+mn-ea"/>
                <a:cs typeface="Calibri"/>
              </a:rPr>
              <a:t> av </a:t>
            </a:r>
            <a:r>
              <a:rPr lang="fi-FI" sz="5600" dirty="0" err="1">
                <a:solidFill>
                  <a:prstClr val="black"/>
                </a:solidFill>
                <a:latin typeface="Calibri"/>
                <a:ea typeface="+mn-ea"/>
                <a:cs typeface="Calibri"/>
              </a:rPr>
              <a:t>utvecklingsobjektet</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som</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möjligt</a:t>
            </a:r>
            <a:r>
              <a:rPr lang="fi-FI" sz="5600" dirty="0">
                <a:solidFill>
                  <a:prstClr val="black"/>
                </a:solidFill>
                <a:latin typeface="Calibri"/>
                <a:ea typeface="+mn-ea"/>
                <a:cs typeface="Calibri"/>
              </a:rPr>
              <a:t>.</a:t>
            </a:r>
          </a:p>
          <a:p>
            <a:pPr marL="457200" indent="-457200" defTabSz="1828800">
              <a:lnSpc>
                <a:spcPct val="90000"/>
              </a:lnSpc>
              <a:spcBef>
                <a:spcPts val="2000"/>
              </a:spcBef>
              <a:buFont typeface="Arial" panose="020B0604020202020204" pitchFamily="34" charset="0"/>
              <a:buChar char="•"/>
            </a:pP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Speciellt</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vid</a:t>
            </a:r>
            <a:r>
              <a:rPr lang="fi-FI" sz="5600" dirty="0">
                <a:solidFill>
                  <a:prstClr val="black"/>
                </a:solidFill>
                <a:latin typeface="Calibri"/>
                <a:ea typeface="+mn-ea"/>
                <a:cs typeface="Calibri"/>
              </a:rPr>
              <a:t> ett </a:t>
            </a:r>
            <a:r>
              <a:rPr lang="fi-FI" sz="5600" dirty="0" err="1">
                <a:solidFill>
                  <a:prstClr val="black"/>
                </a:solidFill>
                <a:latin typeface="Calibri"/>
                <a:ea typeface="+mn-ea"/>
                <a:cs typeface="Calibri"/>
              </a:rPr>
              <a:t>uppdrag</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inom</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social-och</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hälsovård</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borde</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service</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designern</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förstå</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verksamhetsmiljön</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verksamhetssätten</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samt</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organisationskulturen</a:t>
            </a:r>
            <a:r>
              <a:rPr lang="fi-FI" sz="5600" dirty="0">
                <a:solidFill>
                  <a:prstClr val="black"/>
                </a:solidFill>
                <a:latin typeface="Calibri"/>
                <a:ea typeface="+mn-ea"/>
                <a:cs typeface="Calibri"/>
              </a:rPr>
              <a:t>  </a:t>
            </a:r>
            <a:r>
              <a:rPr lang="fi-FI" sz="5600" dirty="0" err="1">
                <a:solidFill>
                  <a:prstClr val="black"/>
                </a:solidFill>
                <a:latin typeface="Calibri"/>
                <a:ea typeface="+mn-ea"/>
                <a:cs typeface="Calibri"/>
              </a:rPr>
              <a:t>väl</a:t>
            </a:r>
            <a:r>
              <a:rPr lang="fi-FI" sz="5600" dirty="0">
                <a:solidFill>
                  <a:prstClr val="black"/>
                </a:solidFill>
                <a:latin typeface="Calibri"/>
                <a:ea typeface="+mn-ea"/>
                <a:cs typeface="Calibri"/>
              </a:rPr>
              <a:t> .</a:t>
            </a:r>
          </a:p>
          <a:p>
            <a:pPr marL="1371600" lvl="1" indent="-457200" defTabSz="1828800">
              <a:lnSpc>
                <a:spcPct val="90000"/>
              </a:lnSpc>
              <a:spcBef>
                <a:spcPts val="1000"/>
              </a:spcBef>
              <a:buFont typeface="Arial" panose="020B0604020202020204" pitchFamily="34" charset="0"/>
              <a:buChar char="•"/>
            </a:pPr>
            <a:r>
              <a:rPr lang="fi-FI" sz="4800" dirty="0" err="1">
                <a:solidFill>
                  <a:prstClr val="black"/>
                </a:solidFill>
                <a:latin typeface="Calibri"/>
                <a:cs typeface="Calibri"/>
              </a:rPr>
              <a:t>Organisationens</a:t>
            </a:r>
            <a:r>
              <a:rPr lang="fi-FI" sz="4800" dirty="0">
                <a:solidFill>
                  <a:prstClr val="black"/>
                </a:solidFill>
                <a:latin typeface="Calibri"/>
                <a:cs typeface="Calibri"/>
              </a:rPr>
              <a:t> vision, </a:t>
            </a:r>
            <a:r>
              <a:rPr lang="fi-FI" sz="4800" dirty="0" err="1">
                <a:solidFill>
                  <a:prstClr val="black"/>
                </a:solidFill>
                <a:latin typeface="Calibri"/>
                <a:cs typeface="Calibri"/>
              </a:rPr>
              <a:t>värden</a:t>
            </a:r>
            <a:r>
              <a:rPr lang="fi-FI" sz="4800" dirty="0">
                <a:solidFill>
                  <a:prstClr val="black"/>
                </a:solidFill>
                <a:latin typeface="Calibri"/>
                <a:cs typeface="Calibri"/>
              </a:rPr>
              <a:t>, strategi</a:t>
            </a:r>
          </a:p>
          <a:p>
            <a:pPr marL="1371600" lvl="1" indent="-457200" defTabSz="1828800">
              <a:lnSpc>
                <a:spcPct val="90000"/>
              </a:lnSpc>
              <a:spcBef>
                <a:spcPts val="1000"/>
              </a:spcBef>
              <a:buFont typeface="Arial" panose="020B0604020202020204" pitchFamily="34" charset="0"/>
              <a:buChar char="•"/>
            </a:pPr>
            <a:r>
              <a:rPr lang="fi-FI" sz="4800" dirty="0" err="1">
                <a:solidFill>
                  <a:prstClr val="black"/>
                </a:solidFill>
                <a:latin typeface="Calibri"/>
                <a:cs typeface="Calibri"/>
              </a:rPr>
              <a:t>Marknads</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konkurrenssituation</a:t>
            </a:r>
            <a:endParaRPr lang="fi-FI" sz="4800" dirty="0">
              <a:solidFill>
                <a:prstClr val="black"/>
              </a:solidFill>
              <a:latin typeface="Calibri"/>
              <a:cs typeface="Calibri"/>
            </a:endParaRPr>
          </a:p>
          <a:p>
            <a:pPr marL="1371600" lvl="1" indent="-457200" defTabSz="1828800">
              <a:lnSpc>
                <a:spcPct val="90000"/>
              </a:lnSpc>
              <a:spcBef>
                <a:spcPts val="1000"/>
              </a:spcBef>
              <a:buFont typeface="Arial" panose="020B0604020202020204" pitchFamily="34" charset="0"/>
              <a:buChar char="•"/>
            </a:pPr>
            <a:r>
              <a:rPr lang="fi-FI" sz="4800" dirty="0" err="1">
                <a:solidFill>
                  <a:prstClr val="black"/>
                </a:solidFill>
                <a:latin typeface="Calibri"/>
                <a:cs typeface="Calibri"/>
              </a:rPr>
              <a:t>Branschläge</a:t>
            </a:r>
            <a:r>
              <a:rPr lang="fi-FI" sz="4800" dirty="0">
                <a:solidFill>
                  <a:prstClr val="black"/>
                </a:solidFill>
                <a:latin typeface="Calibri"/>
                <a:cs typeface="Calibri"/>
              </a:rPr>
              <a:t> </a:t>
            </a:r>
            <a:r>
              <a:rPr lang="fi-FI" sz="4800" dirty="0" err="1">
                <a:solidFill>
                  <a:prstClr val="black"/>
                </a:solidFill>
                <a:latin typeface="Calibri"/>
                <a:cs typeface="Calibri"/>
              </a:rPr>
              <a:t>och</a:t>
            </a:r>
            <a:r>
              <a:rPr lang="fi-FI" sz="4800" dirty="0">
                <a:solidFill>
                  <a:prstClr val="black"/>
                </a:solidFill>
                <a:latin typeface="Calibri"/>
                <a:cs typeface="Calibri"/>
              </a:rPr>
              <a:t> </a:t>
            </a:r>
            <a:r>
              <a:rPr lang="fi-FI" sz="4800" dirty="0" err="1">
                <a:solidFill>
                  <a:prstClr val="black"/>
                </a:solidFill>
                <a:latin typeface="Calibri"/>
                <a:cs typeface="Calibri"/>
              </a:rPr>
              <a:t>framtidsutsikter</a:t>
            </a:r>
            <a:r>
              <a:rPr lang="fi-FI" sz="4800" dirty="0">
                <a:solidFill>
                  <a:prstClr val="black"/>
                </a:solidFill>
                <a:latin typeface="Calibri"/>
                <a:cs typeface="Calibri"/>
              </a:rPr>
              <a:t>  </a:t>
            </a:r>
          </a:p>
          <a:p>
            <a:pPr marL="1371600" lvl="1" indent="-457200" defTabSz="1828800">
              <a:lnSpc>
                <a:spcPct val="90000"/>
              </a:lnSpc>
              <a:spcBef>
                <a:spcPts val="1000"/>
              </a:spcBef>
              <a:buFont typeface="Arial" panose="020B0604020202020204" pitchFamily="34" charset="0"/>
              <a:buChar char="•"/>
            </a:pPr>
            <a:r>
              <a:rPr lang="fi-FI" sz="4800" dirty="0" err="1">
                <a:solidFill>
                  <a:prstClr val="black"/>
                </a:solidFill>
                <a:latin typeface="Calibri"/>
                <a:cs typeface="Calibri"/>
              </a:rPr>
              <a:t>Tjänster</a:t>
            </a:r>
            <a:endParaRPr lang="fi-FI" sz="4800" dirty="0">
              <a:solidFill>
                <a:prstClr val="black"/>
              </a:solidFill>
              <a:latin typeface="Calibri"/>
              <a:cs typeface="Calibri"/>
            </a:endParaRPr>
          </a:p>
          <a:p>
            <a:pPr marL="1371600" lvl="1" indent="-457200" defTabSz="1828800">
              <a:lnSpc>
                <a:spcPct val="90000"/>
              </a:lnSpc>
              <a:spcBef>
                <a:spcPts val="1000"/>
              </a:spcBef>
              <a:buFont typeface="Arial" panose="020B0604020202020204" pitchFamily="34" charset="0"/>
              <a:buChar char="•"/>
            </a:pPr>
            <a:r>
              <a:rPr lang="sv-SE" sz="4800" dirty="0">
                <a:solidFill>
                  <a:prstClr val="black"/>
                </a:solidFill>
                <a:latin typeface="Calibri"/>
                <a:cs typeface="Calibri"/>
              </a:rPr>
              <a:t>Lagstiftning relaterad till tjänsten som ska utvecklas </a:t>
            </a:r>
          </a:p>
          <a:p>
            <a:pPr marL="1371600" lvl="1" indent="-457200" defTabSz="1828800">
              <a:lnSpc>
                <a:spcPct val="90000"/>
              </a:lnSpc>
              <a:spcBef>
                <a:spcPts val="1000"/>
              </a:spcBef>
              <a:buFont typeface="Arial" panose="020B0604020202020204" pitchFamily="34" charset="0"/>
              <a:buChar char="•"/>
            </a:pPr>
            <a:r>
              <a:rPr lang="sv-SE" sz="4800" dirty="0">
                <a:solidFill>
                  <a:prstClr val="black"/>
                </a:solidFill>
                <a:latin typeface="Calibri"/>
                <a:cs typeface="Calibri"/>
              </a:rPr>
              <a:t>Befintlig information om målgruppen för organisationens tjänster, kunder</a:t>
            </a:r>
            <a:endParaRPr lang="fi-FI" sz="4800" dirty="0">
              <a:solidFill>
                <a:prstClr val="black"/>
              </a:solidFill>
              <a:latin typeface="Calibri"/>
              <a:cs typeface="Calibri"/>
            </a:endParaRPr>
          </a:p>
          <a:p>
            <a:pPr lvl="1" defTabSz="1828800">
              <a:lnSpc>
                <a:spcPct val="90000"/>
              </a:lnSpc>
              <a:spcBef>
                <a:spcPts val="1000"/>
              </a:spcBef>
            </a:pPr>
            <a:r>
              <a:rPr lang="fi-FI" sz="4400" dirty="0">
                <a:solidFill>
                  <a:prstClr val="black"/>
                </a:solidFill>
                <a:latin typeface="Calibri"/>
                <a:cs typeface="Calibri"/>
              </a:rPr>
              <a:t>									(</a:t>
            </a:r>
            <a:r>
              <a:rPr lang="fi-FI" sz="4400" dirty="0" err="1">
                <a:solidFill>
                  <a:prstClr val="black"/>
                </a:solidFill>
                <a:latin typeface="Calibri"/>
                <a:cs typeface="Calibri"/>
              </a:rPr>
              <a:t>Tuulaniemi</a:t>
            </a:r>
            <a:r>
              <a:rPr lang="fi-FI" sz="4400" dirty="0">
                <a:solidFill>
                  <a:prstClr val="black"/>
                </a:solidFill>
                <a:latin typeface="Calibri"/>
                <a:cs typeface="Calibri"/>
              </a:rPr>
              <a:t> 2011, 136)</a:t>
            </a:r>
          </a:p>
        </p:txBody>
      </p:sp>
      <p:sp>
        <p:nvSpPr>
          <p:cNvPr id="2" name="Rectangle 1">
            <a:extLst>
              <a:ext uri="{FF2B5EF4-FFF2-40B4-BE49-F238E27FC236}">
                <a16:creationId xmlns:a16="http://schemas.microsoft.com/office/drawing/2014/main" id="{8196859D-54B4-4959-8615-8661141B3BB0}"/>
              </a:ext>
            </a:extLst>
          </p:cNvPr>
          <p:cNvSpPr>
            <a:spLocks noChangeArrowheads="1"/>
          </p:cNvSpPr>
          <p:nvPr/>
        </p:nvSpPr>
        <p:spPr bwMode="auto">
          <a:xfrm>
            <a:off x="0" y="0"/>
            <a:ext cx="2438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en-US" sz="2100" b="0" i="0" u="none" strike="noStrike" cap="none" normalizeH="0" baseline="0">
                <a:ln>
                  <a:noFill/>
                </a:ln>
                <a:solidFill>
                  <a:srgbClr val="222222"/>
                </a:solidFill>
                <a:effectLst/>
                <a:latin typeface="inherit"/>
              </a:rPr>
              <a:t>Lagstiftning relaterad till tjänsten som ska utvecklas</a:t>
            </a:r>
            <a:r>
              <a:rPr kumimoji="0" lang="sv-SE" altLang="en-US" sz="1600" b="0" i="0" u="none" strike="noStrike" cap="none" normalizeH="0" baseline="0">
                <a:ln>
                  <a:noFill/>
                </a:ln>
                <a:solidFill>
                  <a:schemeClr val="tx1"/>
                </a:solidFill>
                <a:effectLst/>
              </a:rPr>
              <a:t> </a:t>
            </a:r>
            <a:endParaRPr kumimoji="0" lang="sv-S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53148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9600" dirty="0" err="1">
                <a:latin typeface="Calibri"/>
                <a:cs typeface="Calibri"/>
              </a:rPr>
              <a:t>Social</a:t>
            </a:r>
            <a:r>
              <a:rPr lang="fi-FI" sz="9600" dirty="0">
                <a:latin typeface="Calibri"/>
                <a:cs typeface="Calibri"/>
              </a:rPr>
              <a:t>- ja </a:t>
            </a:r>
            <a:r>
              <a:rPr lang="fi-FI" sz="9600" dirty="0" err="1">
                <a:latin typeface="Calibri"/>
                <a:cs typeface="Calibri"/>
              </a:rPr>
              <a:t>hälsovårdens</a:t>
            </a:r>
            <a:r>
              <a:rPr lang="fi-FI" sz="9600" dirty="0">
                <a:latin typeface="Calibri"/>
                <a:cs typeface="Calibri"/>
              </a:rPr>
              <a:t> </a:t>
            </a:r>
            <a:r>
              <a:rPr lang="fi-FI" sz="9600" dirty="0" err="1">
                <a:latin typeface="Calibri"/>
                <a:cs typeface="Calibri"/>
              </a:rPr>
              <a:t>verksamhetsmiljö</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0" y="3543299"/>
            <a:ext cx="20954444" cy="918097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57200" indent="-457200" defTabSz="1828800">
              <a:lnSpc>
                <a:spcPct val="90000"/>
              </a:lnSpc>
              <a:spcBef>
                <a:spcPts val="2000"/>
              </a:spcBef>
              <a:buFont typeface="Arial" panose="020B0604020202020204" pitchFamily="34" charset="0"/>
              <a:buChar char="•"/>
            </a:pPr>
            <a:r>
              <a:rPr lang="sv-SE" sz="5400" dirty="0">
                <a:solidFill>
                  <a:prstClr val="black"/>
                </a:solidFill>
                <a:latin typeface="Calibri"/>
                <a:ea typeface="+mn-ea"/>
                <a:cs typeface="Calibri"/>
              </a:rPr>
              <a:t>Den offentliga sektorn använder många traditionella utvecklingsmetoder istället för tjänstedesign och fungerar ofta på ett expertcentrerat och hierarkiskt sätt.</a:t>
            </a:r>
            <a:endParaRPr lang="fi-FI" sz="5400" dirty="0">
              <a:solidFill>
                <a:prstClr val="black"/>
              </a:solidFill>
              <a:latin typeface="Calibri"/>
              <a:ea typeface="+mn-ea"/>
              <a:cs typeface="Calibri"/>
            </a:endParaRPr>
          </a:p>
          <a:p>
            <a:pPr marL="457200" indent="-457200" defTabSz="1828800">
              <a:lnSpc>
                <a:spcPct val="90000"/>
              </a:lnSpc>
              <a:spcBef>
                <a:spcPts val="2000"/>
              </a:spcBef>
              <a:buFont typeface="Arial" panose="020B0604020202020204" pitchFamily="34" charset="0"/>
              <a:buChar char="•"/>
            </a:pPr>
            <a:r>
              <a:rPr lang="sv-SE" sz="5400" dirty="0">
                <a:solidFill>
                  <a:prstClr val="black"/>
                </a:solidFill>
                <a:latin typeface="Calibri"/>
                <a:ea typeface="+mn-ea"/>
                <a:cs typeface="Calibri"/>
              </a:rPr>
              <a:t>I  dessa organisationer baseras verksamhetsmodellen traditionellt på professionellt tänkande och verksamhetsmetoder - olika yrkesgrupper och olika fackspråk är en utmaning för gemensam förståelse.</a:t>
            </a:r>
            <a:endParaRPr lang="fi-FI" sz="5400" dirty="0">
              <a:solidFill>
                <a:prstClr val="black"/>
              </a:solidFill>
              <a:latin typeface="Calibri"/>
              <a:ea typeface="+mn-ea"/>
              <a:cs typeface="Calibri"/>
            </a:endParaRPr>
          </a:p>
          <a:p>
            <a:pPr marL="457200" indent="-457200" defTabSz="1828800">
              <a:lnSpc>
                <a:spcPct val="90000"/>
              </a:lnSpc>
              <a:spcBef>
                <a:spcPts val="2000"/>
              </a:spcBef>
              <a:buFont typeface="Arial" panose="020B0604020202020204" pitchFamily="34" charset="0"/>
              <a:buChar char="•"/>
            </a:pPr>
            <a:r>
              <a:rPr lang="sv-SE" sz="5400" dirty="0">
                <a:solidFill>
                  <a:prstClr val="black"/>
                </a:solidFill>
                <a:latin typeface="Calibri"/>
                <a:ea typeface="+mn-ea"/>
                <a:cs typeface="Calibri"/>
              </a:rPr>
              <a:t>De som arbetar med service styrs av olika regler, principer och värderingar</a:t>
            </a:r>
            <a:r>
              <a:rPr lang="fi-FI" sz="5400" dirty="0">
                <a:solidFill>
                  <a:prstClr val="black"/>
                </a:solidFill>
                <a:latin typeface="Calibri"/>
                <a:ea typeface="+mn-ea"/>
                <a:cs typeface="Calibri"/>
              </a:rPr>
              <a:t>.</a:t>
            </a:r>
          </a:p>
          <a:p>
            <a:pPr marL="457200" indent="-457200" defTabSz="1828800">
              <a:lnSpc>
                <a:spcPct val="90000"/>
              </a:lnSpc>
              <a:spcBef>
                <a:spcPts val="2000"/>
              </a:spcBef>
              <a:buFont typeface="Arial" panose="020B0604020202020204" pitchFamily="34" charset="0"/>
              <a:buChar char="•"/>
            </a:pPr>
            <a:r>
              <a:rPr lang="sv-SE" sz="5400" dirty="0">
                <a:solidFill>
                  <a:prstClr val="black"/>
                </a:solidFill>
                <a:latin typeface="Calibri"/>
                <a:ea typeface="+mn-ea"/>
                <a:cs typeface="Calibri"/>
              </a:rPr>
              <a:t>Det finns flera aktörer som tillhandahåller tjänster/service: offentlig sektor, privat och tredje sektor, frivilliga aktörer - förutom själv- och egenvård samt familjens roll</a:t>
            </a:r>
            <a:r>
              <a:rPr lang="fi-FI" sz="5400" dirty="0">
                <a:solidFill>
                  <a:prstClr val="black"/>
                </a:solidFill>
                <a:latin typeface="Calibri"/>
                <a:ea typeface="+mn-ea"/>
                <a:cs typeface="Calibri"/>
              </a:rPr>
              <a:t>.</a:t>
            </a:r>
            <a:endParaRPr lang="en-US" sz="5400" dirty="0">
              <a:solidFill>
                <a:prstClr val="black"/>
              </a:solidFill>
              <a:latin typeface="Calibri"/>
              <a:ea typeface="+mn-ea"/>
              <a:cs typeface="Calibri"/>
            </a:endParaRPr>
          </a:p>
        </p:txBody>
      </p:sp>
    </p:spTree>
    <p:extLst>
      <p:ext uri="{BB962C8B-B14F-4D97-AF65-F5344CB8AC3E}">
        <p14:creationId xmlns:p14="http://schemas.microsoft.com/office/powerpoint/2010/main" val="41589503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81005"/>
            <a:ext cx="13716002" cy="55399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spAutoFit/>
          </a:bodyPr>
          <a:lstStyle>
            <a:lvl1pPr>
              <a:defRPr sz="2400" b="1">
                <a:solidFill>
                  <a:srgbClr val="FFFFFF"/>
                </a:solidFill>
                <a:latin typeface="Arial"/>
                <a:ea typeface="Arial"/>
                <a:cs typeface="Arial"/>
                <a:sym typeface="Arial"/>
              </a:defRPr>
            </a:lvl1pPr>
          </a:lstStyle>
          <a:p>
            <a:pPr>
              <a:defRPr/>
            </a:pPr>
            <a:r>
              <a:t>SOTEPEDA247.FI</a:t>
            </a:r>
          </a:p>
        </p:txBody>
      </p:sp>
      <p:sp>
        <p:nvSpPr>
          <p:cNvPr id="688" name="Ryhmähaastattelu"/>
          <p:cNvSpPr txBox="1">
            <a:spLocks noGrp="1"/>
          </p:cNvSpPr>
          <p:nvPr>
            <p:ph type="title"/>
          </p:nvPr>
        </p:nvSpPr>
        <p:spPr>
          <a:xfrm>
            <a:off x="1078091" y="953501"/>
            <a:ext cx="22227822" cy="1906862"/>
          </a:xfrm>
          <a:prstGeom prst="rect">
            <a:avLst/>
          </a:prstGeom>
        </p:spPr>
        <p:txBody>
          <a:bodyPr lIns="91440" tIns="91440" rIns="91440" bIns="91440" anchor="ctr">
            <a:normAutofit/>
          </a:bodyPr>
          <a:lstStyle>
            <a:lvl1pPr>
              <a:defRPr sz="12000" b="1">
                <a:latin typeface="Calibri-Bold"/>
                <a:ea typeface="Calibri-Bold"/>
                <a:cs typeface="Calibri-Bold"/>
                <a:sym typeface="Calibri-Bold"/>
              </a:defRPr>
            </a:lvl1pPr>
          </a:lstStyle>
          <a:p>
            <a:r>
              <a:rPr lang="fi-FI" sz="8800" kern="1200" dirty="0" err="1">
                <a:solidFill>
                  <a:prstClr val="black"/>
                </a:solidFill>
                <a:latin typeface="Calibri"/>
                <a:ea typeface="+mj-ea"/>
                <a:cs typeface="Calibri"/>
              </a:rPr>
              <a:t>Källor</a:t>
            </a:r>
            <a:r>
              <a:rPr lang="fi-FI" sz="8800" kern="1200" dirty="0">
                <a:solidFill>
                  <a:prstClr val="black"/>
                </a:solidFill>
                <a:latin typeface="Calibri"/>
                <a:ea typeface="+mj-ea"/>
                <a:cs typeface="Calibri"/>
              </a:rPr>
              <a:t> för </a:t>
            </a:r>
            <a:r>
              <a:rPr lang="fi-FI" sz="8800" kern="1200" dirty="0" err="1">
                <a:solidFill>
                  <a:prstClr val="black"/>
                </a:solidFill>
                <a:latin typeface="Calibri"/>
                <a:ea typeface="+mj-ea"/>
                <a:cs typeface="Calibri"/>
              </a:rPr>
              <a:t>bakgrundsforskning</a:t>
            </a:r>
            <a:endParaRPr sz="9600" dirty="0">
              <a:latin typeface="Calibri"/>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90" y="3543298"/>
            <a:ext cx="20954444" cy="79344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8" tIns="91438" rIns="91438" bIns="91438">
            <a:spAutoFit/>
          </a:bodyPr>
          <a:lstStyle>
            <a:lvl1pPr>
              <a:defRPr sz="7200">
                <a:latin typeface="Calibri Light"/>
                <a:ea typeface="Calibri Light"/>
                <a:cs typeface="Calibri Light"/>
                <a:sym typeface="Calibri Light"/>
              </a:defRPr>
            </a:lvl1pPr>
          </a:lstStyle>
          <a:p>
            <a:pPr marL="457200" indent="-457200" defTabSz="1828800">
              <a:lnSpc>
                <a:spcPct val="90000"/>
              </a:lnSpc>
              <a:spcBef>
                <a:spcPts val="2000"/>
              </a:spcBef>
              <a:buFont typeface="Arial" panose="020B0604020202020204" pitchFamily="34" charset="0"/>
              <a:buChar char="•"/>
            </a:pPr>
            <a:r>
              <a:rPr lang="sv-SE" sz="5600" dirty="0">
                <a:solidFill>
                  <a:prstClr val="black"/>
                </a:solidFill>
                <a:latin typeface="Calibri"/>
                <a:ea typeface="+mn-ea"/>
                <a:cs typeface="Calibri"/>
              </a:rPr>
              <a:t>Målet med skrivbordsforskning ( desk research) är att samla in och analysera befintlig information, i tryck och online.</a:t>
            </a:r>
            <a:endParaRPr lang="fi-FI" sz="5600" dirty="0">
              <a:solidFill>
                <a:prstClr val="black"/>
              </a:solidFill>
              <a:latin typeface="Calibri"/>
              <a:ea typeface="+mn-ea"/>
              <a:cs typeface="Calibri"/>
            </a:endParaRPr>
          </a:p>
          <a:p>
            <a:pPr marL="457200" indent="-457200" defTabSz="1828800">
              <a:lnSpc>
                <a:spcPct val="90000"/>
              </a:lnSpc>
              <a:spcBef>
                <a:spcPts val="2000"/>
              </a:spcBef>
              <a:buFont typeface="Arial" panose="020B0604020202020204" pitchFamily="34" charset="0"/>
              <a:buChar char="•"/>
            </a:pPr>
            <a:r>
              <a:rPr lang="sv-SE" sz="5600" dirty="0">
                <a:solidFill>
                  <a:prstClr val="black"/>
                </a:solidFill>
                <a:latin typeface="Calibri"/>
                <a:ea typeface="+mn-ea"/>
                <a:cs typeface="Calibri"/>
              </a:rPr>
              <a:t>Befintlig information (sekundär data), dvs. information som samlas in av andra, t.ex. statistik, databaser, undersökningar.</a:t>
            </a:r>
            <a:r>
              <a:rPr lang="fi-FI" sz="5600" dirty="0">
                <a:solidFill>
                  <a:prstClr val="black"/>
                </a:solidFill>
                <a:latin typeface="Calibri"/>
                <a:ea typeface="+mn-ea"/>
                <a:cs typeface="Calibri"/>
              </a:rPr>
              <a:t>. </a:t>
            </a:r>
          </a:p>
          <a:p>
            <a:pPr marL="457200" indent="-457200" defTabSz="1828800">
              <a:lnSpc>
                <a:spcPct val="90000"/>
              </a:lnSpc>
              <a:spcBef>
                <a:spcPts val="2000"/>
              </a:spcBef>
              <a:buFont typeface="Arial" panose="020B0604020202020204" pitchFamily="34" charset="0"/>
              <a:buChar char="•"/>
            </a:pPr>
            <a:r>
              <a:rPr lang="sv-SE" sz="5600" dirty="0">
                <a:solidFill>
                  <a:prstClr val="black"/>
                </a:solidFill>
                <a:latin typeface="Calibri"/>
                <a:ea typeface="+mn-ea"/>
                <a:cs typeface="Calibri"/>
              </a:rPr>
              <a:t>Annan bakgrundsinformation om utvecklingsobjektets och organisationens nuvarande status samt framtidsutsikter baserat på exempelvis preliminära intervjuer och observationer. Följ gällande föreskrifter/ reglemente inom området</a:t>
            </a:r>
            <a:r>
              <a:rPr lang="fi-FI" sz="5600" dirty="0">
                <a:solidFill>
                  <a:prstClr val="black"/>
                </a:solidFill>
                <a:latin typeface="Calibri"/>
                <a:ea typeface="+mn-ea"/>
                <a:cs typeface="Calibri"/>
              </a:rPr>
              <a:t>.</a:t>
            </a:r>
          </a:p>
          <a:p>
            <a:pPr defTabSz="1828800">
              <a:lnSpc>
                <a:spcPct val="90000"/>
              </a:lnSpc>
              <a:spcBef>
                <a:spcPts val="2000"/>
              </a:spcBef>
            </a:pPr>
            <a:endParaRPr lang="fi-FI" sz="5600" dirty="0">
              <a:solidFill>
                <a:prstClr val="black"/>
              </a:solidFill>
              <a:latin typeface="Calibri"/>
              <a:ea typeface="+mn-ea"/>
              <a:cs typeface="Calibri"/>
            </a:endParaRPr>
          </a:p>
        </p:txBody>
      </p:sp>
    </p:spTree>
    <p:extLst>
      <p:ext uri="{BB962C8B-B14F-4D97-AF65-F5344CB8AC3E}">
        <p14:creationId xmlns:p14="http://schemas.microsoft.com/office/powerpoint/2010/main" val="252659239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ukautettu 1">
      <a:majorFont>
        <a:latin typeface="Arial Black"/>
        <a:ea typeface=""/>
        <a:cs typeface=""/>
      </a:majorFont>
      <a:minorFont>
        <a:latin typeface="Times "/>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17E66-0746-4212-9814-1EF5D12CF686}">
  <ds:schemaRefs>
    <ds:schemaRef ds:uri="http://purl.org/dc/elements/1.1/"/>
    <ds:schemaRef ds:uri="http://schemas.microsoft.com/office/2006/metadata/properties"/>
    <ds:schemaRef ds:uri="eb8212f7-85c6-4e07-bc75-3ac44a0b0266"/>
    <ds:schemaRef ds:uri="c43ae578-4bfb-4cdb-b6ed-ba9f384d8ebe"/>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70CA0BF-2988-4C65-8A67-1D5B80B89FCE}">
  <ds:schemaRefs>
    <ds:schemaRef ds:uri="http://schemas.microsoft.com/sharepoint/v3/contenttype/forms"/>
  </ds:schemaRefs>
</ds:datastoreItem>
</file>

<file path=customXml/itemProps3.xml><?xml version="1.0" encoding="utf-8"?>
<ds:datastoreItem xmlns:ds="http://schemas.openxmlformats.org/officeDocument/2006/customXml" ds:itemID="{6B3579D5-30EA-4DEF-9587-0B193B1EB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TotalTime>
  <Words>1964</Words>
  <Application>Microsoft Office PowerPoint</Application>
  <PresentationFormat>Anpassad</PresentationFormat>
  <Paragraphs>218</Paragraphs>
  <Slides>20</Slides>
  <Notes>20</Notes>
  <HiddenSlides>0</HiddenSlides>
  <MMClips>0</MMClips>
  <ScaleCrop>false</ScaleCrop>
  <HeadingPairs>
    <vt:vector size="6" baseType="variant">
      <vt:variant>
        <vt:lpstr>Använt teckensnitt</vt:lpstr>
      </vt:variant>
      <vt:variant>
        <vt:i4>16</vt:i4>
      </vt:variant>
      <vt:variant>
        <vt:lpstr>Tema</vt:lpstr>
      </vt:variant>
      <vt:variant>
        <vt:i4>1</vt:i4>
      </vt:variant>
      <vt:variant>
        <vt:lpstr>Bildrubriker</vt:lpstr>
      </vt:variant>
      <vt:variant>
        <vt:i4>20</vt:i4>
      </vt:variant>
    </vt:vector>
  </HeadingPairs>
  <TitlesOfParts>
    <vt:vector size="37" baseType="lpstr">
      <vt:lpstr>Arial</vt:lpstr>
      <vt:lpstr>Arial Black</vt:lpstr>
      <vt:lpstr>Arial Narrow</vt:lpstr>
      <vt:lpstr>Avenir Black</vt:lpstr>
      <vt:lpstr>Avenir Book</vt:lpstr>
      <vt:lpstr>Calibri</vt:lpstr>
      <vt:lpstr>Calibri Light</vt:lpstr>
      <vt:lpstr>Century Gothic</vt:lpstr>
      <vt:lpstr>Futura</vt:lpstr>
      <vt:lpstr>Futura Bold</vt:lpstr>
      <vt:lpstr>Gill Sans</vt:lpstr>
      <vt:lpstr>inherit</vt:lpstr>
      <vt:lpstr>Tahoma</vt:lpstr>
      <vt:lpstr>Times </vt:lpstr>
      <vt:lpstr>Times New Roman</vt:lpstr>
      <vt:lpstr>Wingdings</vt:lpstr>
      <vt:lpstr>Office Theme</vt:lpstr>
      <vt:lpstr>PowerPoint-presentation</vt:lpstr>
      <vt:lpstr>PowerPoint-presentation</vt:lpstr>
      <vt:lpstr>Förståelsefasens syfte</vt:lpstr>
      <vt:lpstr>De centrala metoderna i förståelsefasen</vt:lpstr>
      <vt:lpstr>Att klarlägga utvecklingsutmaningen</vt:lpstr>
      <vt:lpstr>Att klarlägga utvecklingsutmaningen</vt:lpstr>
      <vt:lpstr>Införskaffande av  bakgrundsfakta angående utvecklingsobjektet</vt:lpstr>
      <vt:lpstr>Social- ja hälsovårdens verksamhetsmiljö</vt:lpstr>
      <vt:lpstr>Källor för bakgrundsforskning</vt:lpstr>
      <vt:lpstr>Bakgrundsforskningens metoder</vt:lpstr>
      <vt:lpstr>PowerPoint-presentation</vt:lpstr>
      <vt:lpstr>Uppgift; bakgrundsforskning</vt:lpstr>
      <vt:lpstr>Uppdrag: bakgrundsfaktorer</vt:lpstr>
      <vt:lpstr>PowerPoint-presentation</vt:lpstr>
      <vt:lpstr>Analys och tolkning av insamlat data om kunden</vt:lpstr>
      <vt:lpstr>Likhetsdiagram (Affinity Diagram)</vt:lpstr>
      <vt:lpstr>Bearbetning av Affinitets diagrammet</vt:lpstr>
      <vt:lpstr>Källor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anna-leena.ruotsalainen anna-leena.ruotsalainen</dc:creator>
  <cp:lastModifiedBy>Sirkku Säätelä</cp:lastModifiedBy>
  <cp:revision>17</cp:revision>
  <dcterms:modified xsi:type="dcterms:W3CDTF">2020-10-28T07:10:47Z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