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7" r:id="rId5"/>
  </p:sldMasterIdLst>
  <p:sldIdLst>
    <p:sldId id="264" r:id="rId6"/>
    <p:sldId id="257" r:id="rId7"/>
    <p:sldId id="259" r:id="rId8"/>
    <p:sldId id="260" r:id="rId9"/>
    <p:sldId id="261" r:id="rId10"/>
    <p:sldId id="258"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CBC71A-EEAB-45BC-B4C4-28DB3D7BB005}" v="36" dt="2023-08-18T09:35:14.859"/>
    <p1510:client id="{8CBCCBA7-6C55-4110-AD10-96D4CD4E6ED0}" v="45" dt="2023-06-26T10:31:54.427"/>
    <p1510:client id="{CD642290-78ED-498A-A6AB-6EA6814DA491}" v="5" dt="2023-08-18T09:48:43.2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BA774-F49F-4AC8-8F20-2618053C2F7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4707F57-A397-42D2-8598-26D6ACE7FFE1}">
      <dgm:prSet/>
      <dgm:spPr/>
      <dgm:t>
        <a:bodyPr/>
        <a:lstStyle/>
        <a:p>
          <a:r>
            <a:rPr lang="fi-FI" b="1"/>
            <a:t>Ehkäisevän työterveyshuollon järjestäminen </a:t>
          </a:r>
          <a:r>
            <a:rPr lang="fi-FI"/>
            <a:t>työsuhteessa oleville työntekijöille on Työterveyshuoltolain mukaan pakollinen. Työnantajan on järjestettävä työterveyshuolto vaikka palkattuna olisi vain yksi työntekijä. </a:t>
          </a:r>
          <a:endParaRPr lang="en-US"/>
        </a:p>
      </dgm:t>
    </dgm:pt>
    <dgm:pt modelId="{27D3F2DA-6108-4D1F-90ED-36BD9CAD4CCD}" type="parTrans" cxnId="{EEE52D27-E18A-443B-8812-78159690EFDA}">
      <dgm:prSet/>
      <dgm:spPr/>
      <dgm:t>
        <a:bodyPr/>
        <a:lstStyle/>
        <a:p>
          <a:endParaRPr lang="en-US"/>
        </a:p>
      </dgm:t>
    </dgm:pt>
    <dgm:pt modelId="{ECB8F2D8-3222-4AA7-8394-19DC71918FA1}" type="sibTrans" cxnId="{EEE52D27-E18A-443B-8812-78159690EFDA}">
      <dgm:prSet/>
      <dgm:spPr/>
      <dgm:t>
        <a:bodyPr/>
        <a:lstStyle/>
        <a:p>
          <a:endParaRPr lang="en-US"/>
        </a:p>
      </dgm:t>
    </dgm:pt>
    <dgm:pt modelId="{FDCB9B99-1CD0-4A52-BD54-8076AA2A100F}">
      <dgm:prSet/>
      <dgm:spPr/>
      <dgm:t>
        <a:bodyPr/>
        <a:lstStyle/>
        <a:p>
          <a:r>
            <a:rPr lang="fi-FI"/>
            <a:t>Työnantajan on järjestettävä työterveyshuolto vaikka työntekijällä olisi työterveyshuolto toisenkin työnantajan tarjoamana. </a:t>
          </a:r>
          <a:endParaRPr lang="en-US"/>
        </a:p>
      </dgm:t>
    </dgm:pt>
    <dgm:pt modelId="{B3DF959B-6F76-4EE3-88EE-2B18F6201948}" type="parTrans" cxnId="{D029D20A-F73A-453E-971A-501FBF659000}">
      <dgm:prSet/>
      <dgm:spPr/>
      <dgm:t>
        <a:bodyPr/>
        <a:lstStyle/>
        <a:p>
          <a:endParaRPr lang="en-US"/>
        </a:p>
      </dgm:t>
    </dgm:pt>
    <dgm:pt modelId="{D77ECE90-B78D-41A7-9B5C-98F6B675BD56}" type="sibTrans" cxnId="{D029D20A-F73A-453E-971A-501FBF659000}">
      <dgm:prSet/>
      <dgm:spPr/>
      <dgm:t>
        <a:bodyPr/>
        <a:lstStyle/>
        <a:p>
          <a:endParaRPr lang="en-US"/>
        </a:p>
      </dgm:t>
    </dgm:pt>
    <dgm:pt modelId="{6E97DCA2-765E-492E-8876-C30939DB9CD3}">
      <dgm:prSet/>
      <dgm:spPr/>
      <dgm:t>
        <a:bodyPr/>
        <a:lstStyle/>
        <a:p>
          <a:r>
            <a:rPr lang="fi-FI"/>
            <a:t>Myös yksityishenkilön pitää järjestää ehkäisevä työterveyshuolto palkatessaan työntekijän vaikkapa lastenhoitoon. </a:t>
          </a:r>
          <a:endParaRPr lang="en-US"/>
        </a:p>
      </dgm:t>
    </dgm:pt>
    <dgm:pt modelId="{40484D62-B36B-493E-8055-3DA8A5207C4B}" type="parTrans" cxnId="{1C4294E5-14A1-43A5-9E8A-68D1E4A7924D}">
      <dgm:prSet/>
      <dgm:spPr/>
      <dgm:t>
        <a:bodyPr/>
        <a:lstStyle/>
        <a:p>
          <a:endParaRPr lang="en-US"/>
        </a:p>
      </dgm:t>
    </dgm:pt>
    <dgm:pt modelId="{6EDE7CD2-B679-45B2-B9E8-416877D409D8}" type="sibTrans" cxnId="{1C4294E5-14A1-43A5-9E8A-68D1E4A7924D}">
      <dgm:prSet/>
      <dgm:spPr/>
      <dgm:t>
        <a:bodyPr/>
        <a:lstStyle/>
        <a:p>
          <a:endParaRPr lang="en-US"/>
        </a:p>
      </dgm:t>
    </dgm:pt>
    <dgm:pt modelId="{00FA0F70-1525-47A8-99EC-30BE7864D55E}">
      <dgm:prSet/>
      <dgm:spPr/>
      <dgm:t>
        <a:bodyPr/>
        <a:lstStyle/>
        <a:p>
          <a:r>
            <a:rPr lang="fi-FI" b="0" i="0"/>
            <a:t>Työnantaja voi hankkia työterveyshuollon julkiselta tai yksityiseltä palveluntuottajalta tai järjestää palvelut itse.</a:t>
          </a:r>
          <a:endParaRPr lang="en-US"/>
        </a:p>
      </dgm:t>
    </dgm:pt>
    <dgm:pt modelId="{9595A85C-4D12-49F5-B829-787793EDF86B}" type="parTrans" cxnId="{CC4F3952-E2D0-4434-8760-A01303FD8A54}">
      <dgm:prSet/>
      <dgm:spPr/>
      <dgm:t>
        <a:bodyPr/>
        <a:lstStyle/>
        <a:p>
          <a:endParaRPr lang="en-US"/>
        </a:p>
      </dgm:t>
    </dgm:pt>
    <dgm:pt modelId="{BF31D3AC-1511-4367-8E93-36F67EBA1890}" type="sibTrans" cxnId="{CC4F3952-E2D0-4434-8760-A01303FD8A54}">
      <dgm:prSet/>
      <dgm:spPr/>
      <dgm:t>
        <a:bodyPr/>
        <a:lstStyle/>
        <a:p>
          <a:endParaRPr lang="en-US"/>
        </a:p>
      </dgm:t>
    </dgm:pt>
    <dgm:pt modelId="{63472FFC-0A55-4127-8A78-5C57DB86CD12}" type="pres">
      <dgm:prSet presAssocID="{E6DBA774-F49F-4AC8-8F20-2618053C2F76}" presName="vert0" presStyleCnt="0">
        <dgm:presLayoutVars>
          <dgm:dir/>
          <dgm:animOne val="branch"/>
          <dgm:animLvl val="lvl"/>
        </dgm:presLayoutVars>
      </dgm:prSet>
      <dgm:spPr/>
    </dgm:pt>
    <dgm:pt modelId="{7E661980-8A00-4F7E-B409-5B92AA0AC1AA}" type="pres">
      <dgm:prSet presAssocID="{F4707F57-A397-42D2-8598-26D6ACE7FFE1}" presName="thickLine" presStyleLbl="alignNode1" presStyleIdx="0" presStyleCnt="4"/>
      <dgm:spPr/>
    </dgm:pt>
    <dgm:pt modelId="{1EAFABEA-7BB1-47A7-AD39-FFC83268C652}" type="pres">
      <dgm:prSet presAssocID="{F4707F57-A397-42D2-8598-26D6ACE7FFE1}" presName="horz1" presStyleCnt="0"/>
      <dgm:spPr/>
    </dgm:pt>
    <dgm:pt modelId="{C1C0F400-7963-4838-B73D-1FB0B784A270}" type="pres">
      <dgm:prSet presAssocID="{F4707F57-A397-42D2-8598-26D6ACE7FFE1}" presName="tx1" presStyleLbl="revTx" presStyleIdx="0" presStyleCnt="4"/>
      <dgm:spPr/>
    </dgm:pt>
    <dgm:pt modelId="{5D5F34F6-E584-4FB2-92E1-CF69B4100B90}" type="pres">
      <dgm:prSet presAssocID="{F4707F57-A397-42D2-8598-26D6ACE7FFE1}" presName="vert1" presStyleCnt="0"/>
      <dgm:spPr/>
    </dgm:pt>
    <dgm:pt modelId="{8C2FD916-C129-46FC-BDCC-7053F333393C}" type="pres">
      <dgm:prSet presAssocID="{FDCB9B99-1CD0-4A52-BD54-8076AA2A100F}" presName="thickLine" presStyleLbl="alignNode1" presStyleIdx="1" presStyleCnt="4"/>
      <dgm:spPr/>
    </dgm:pt>
    <dgm:pt modelId="{8512B0FF-E580-4F49-A8F1-F9985F64F89D}" type="pres">
      <dgm:prSet presAssocID="{FDCB9B99-1CD0-4A52-BD54-8076AA2A100F}" presName="horz1" presStyleCnt="0"/>
      <dgm:spPr/>
    </dgm:pt>
    <dgm:pt modelId="{FFC9186C-A015-4012-8093-EB55C23A9807}" type="pres">
      <dgm:prSet presAssocID="{FDCB9B99-1CD0-4A52-BD54-8076AA2A100F}" presName="tx1" presStyleLbl="revTx" presStyleIdx="1" presStyleCnt="4"/>
      <dgm:spPr/>
    </dgm:pt>
    <dgm:pt modelId="{FA99E577-2D29-469B-A867-34130F637BF0}" type="pres">
      <dgm:prSet presAssocID="{FDCB9B99-1CD0-4A52-BD54-8076AA2A100F}" presName="vert1" presStyleCnt="0"/>
      <dgm:spPr/>
    </dgm:pt>
    <dgm:pt modelId="{28009098-BD2F-4042-871E-0EEA0F4C8272}" type="pres">
      <dgm:prSet presAssocID="{6E97DCA2-765E-492E-8876-C30939DB9CD3}" presName="thickLine" presStyleLbl="alignNode1" presStyleIdx="2" presStyleCnt="4"/>
      <dgm:spPr/>
    </dgm:pt>
    <dgm:pt modelId="{FBF5AEA4-6199-4EFB-9FBC-C1DA969E3A4E}" type="pres">
      <dgm:prSet presAssocID="{6E97DCA2-765E-492E-8876-C30939DB9CD3}" presName="horz1" presStyleCnt="0"/>
      <dgm:spPr/>
    </dgm:pt>
    <dgm:pt modelId="{313DA431-F476-4B30-BA8C-68148236BC86}" type="pres">
      <dgm:prSet presAssocID="{6E97DCA2-765E-492E-8876-C30939DB9CD3}" presName="tx1" presStyleLbl="revTx" presStyleIdx="2" presStyleCnt="4"/>
      <dgm:spPr/>
    </dgm:pt>
    <dgm:pt modelId="{CAF4547F-429F-42C6-9631-866160834721}" type="pres">
      <dgm:prSet presAssocID="{6E97DCA2-765E-492E-8876-C30939DB9CD3}" presName="vert1" presStyleCnt="0"/>
      <dgm:spPr/>
    </dgm:pt>
    <dgm:pt modelId="{524FD2C3-6027-47FA-BD53-348E6684B08D}" type="pres">
      <dgm:prSet presAssocID="{00FA0F70-1525-47A8-99EC-30BE7864D55E}" presName="thickLine" presStyleLbl="alignNode1" presStyleIdx="3" presStyleCnt="4"/>
      <dgm:spPr/>
    </dgm:pt>
    <dgm:pt modelId="{ECC4D0BC-B414-4970-8BCA-226C514AD9AE}" type="pres">
      <dgm:prSet presAssocID="{00FA0F70-1525-47A8-99EC-30BE7864D55E}" presName="horz1" presStyleCnt="0"/>
      <dgm:spPr/>
    </dgm:pt>
    <dgm:pt modelId="{8D9E4CF1-C52E-46EC-B86B-43BFE58B8500}" type="pres">
      <dgm:prSet presAssocID="{00FA0F70-1525-47A8-99EC-30BE7864D55E}" presName="tx1" presStyleLbl="revTx" presStyleIdx="3" presStyleCnt="4"/>
      <dgm:spPr/>
    </dgm:pt>
    <dgm:pt modelId="{E386831F-A58E-460D-81FF-5DC3BFD5B551}" type="pres">
      <dgm:prSet presAssocID="{00FA0F70-1525-47A8-99EC-30BE7864D55E}" presName="vert1" presStyleCnt="0"/>
      <dgm:spPr/>
    </dgm:pt>
  </dgm:ptLst>
  <dgm:cxnLst>
    <dgm:cxn modelId="{D029D20A-F73A-453E-971A-501FBF659000}" srcId="{E6DBA774-F49F-4AC8-8F20-2618053C2F76}" destId="{FDCB9B99-1CD0-4A52-BD54-8076AA2A100F}" srcOrd="1" destOrd="0" parTransId="{B3DF959B-6F76-4EE3-88EE-2B18F6201948}" sibTransId="{D77ECE90-B78D-41A7-9B5C-98F6B675BD56}"/>
    <dgm:cxn modelId="{18A42024-75AD-4B24-AA4C-C88E2AFC7DEA}" type="presOf" srcId="{E6DBA774-F49F-4AC8-8F20-2618053C2F76}" destId="{63472FFC-0A55-4127-8A78-5C57DB86CD12}" srcOrd="0" destOrd="0" presId="urn:microsoft.com/office/officeart/2008/layout/LinedList"/>
    <dgm:cxn modelId="{EEE52D27-E18A-443B-8812-78159690EFDA}" srcId="{E6DBA774-F49F-4AC8-8F20-2618053C2F76}" destId="{F4707F57-A397-42D2-8598-26D6ACE7FFE1}" srcOrd="0" destOrd="0" parTransId="{27D3F2DA-6108-4D1F-90ED-36BD9CAD4CCD}" sibTransId="{ECB8F2D8-3222-4AA7-8394-19DC71918FA1}"/>
    <dgm:cxn modelId="{A169C832-0613-47EA-86DE-F212DAD300A3}" type="presOf" srcId="{F4707F57-A397-42D2-8598-26D6ACE7FFE1}" destId="{C1C0F400-7963-4838-B73D-1FB0B784A270}" srcOrd="0" destOrd="0" presId="urn:microsoft.com/office/officeart/2008/layout/LinedList"/>
    <dgm:cxn modelId="{CC4F3952-E2D0-4434-8760-A01303FD8A54}" srcId="{E6DBA774-F49F-4AC8-8F20-2618053C2F76}" destId="{00FA0F70-1525-47A8-99EC-30BE7864D55E}" srcOrd="3" destOrd="0" parTransId="{9595A85C-4D12-49F5-B829-787793EDF86B}" sibTransId="{BF31D3AC-1511-4367-8E93-36F67EBA1890}"/>
    <dgm:cxn modelId="{892F9357-A94C-4B6A-A6F1-9EEAA540982A}" type="presOf" srcId="{00FA0F70-1525-47A8-99EC-30BE7864D55E}" destId="{8D9E4CF1-C52E-46EC-B86B-43BFE58B8500}" srcOrd="0" destOrd="0" presId="urn:microsoft.com/office/officeart/2008/layout/LinedList"/>
    <dgm:cxn modelId="{D4FAB287-3BD4-430D-ADC0-9BF5BEA75B3B}" type="presOf" srcId="{6E97DCA2-765E-492E-8876-C30939DB9CD3}" destId="{313DA431-F476-4B30-BA8C-68148236BC86}" srcOrd="0" destOrd="0" presId="urn:microsoft.com/office/officeart/2008/layout/LinedList"/>
    <dgm:cxn modelId="{1B1B8E97-904C-499A-BDAF-3C8C8C4CFF52}" type="presOf" srcId="{FDCB9B99-1CD0-4A52-BD54-8076AA2A100F}" destId="{FFC9186C-A015-4012-8093-EB55C23A9807}" srcOrd="0" destOrd="0" presId="urn:microsoft.com/office/officeart/2008/layout/LinedList"/>
    <dgm:cxn modelId="{1C4294E5-14A1-43A5-9E8A-68D1E4A7924D}" srcId="{E6DBA774-F49F-4AC8-8F20-2618053C2F76}" destId="{6E97DCA2-765E-492E-8876-C30939DB9CD3}" srcOrd="2" destOrd="0" parTransId="{40484D62-B36B-493E-8055-3DA8A5207C4B}" sibTransId="{6EDE7CD2-B679-45B2-B9E8-416877D409D8}"/>
    <dgm:cxn modelId="{6B031AF5-F83F-4DE4-817E-C396B9EF696C}" type="presParOf" srcId="{63472FFC-0A55-4127-8A78-5C57DB86CD12}" destId="{7E661980-8A00-4F7E-B409-5B92AA0AC1AA}" srcOrd="0" destOrd="0" presId="urn:microsoft.com/office/officeart/2008/layout/LinedList"/>
    <dgm:cxn modelId="{C391DE90-ED57-40A4-97C9-9ACEAC391D2F}" type="presParOf" srcId="{63472FFC-0A55-4127-8A78-5C57DB86CD12}" destId="{1EAFABEA-7BB1-47A7-AD39-FFC83268C652}" srcOrd="1" destOrd="0" presId="urn:microsoft.com/office/officeart/2008/layout/LinedList"/>
    <dgm:cxn modelId="{0AE409A2-AACF-4519-A27C-30AD94994D6B}" type="presParOf" srcId="{1EAFABEA-7BB1-47A7-AD39-FFC83268C652}" destId="{C1C0F400-7963-4838-B73D-1FB0B784A270}" srcOrd="0" destOrd="0" presId="urn:microsoft.com/office/officeart/2008/layout/LinedList"/>
    <dgm:cxn modelId="{9D7B0918-ABA3-446F-9799-936F42DC1ECF}" type="presParOf" srcId="{1EAFABEA-7BB1-47A7-AD39-FFC83268C652}" destId="{5D5F34F6-E584-4FB2-92E1-CF69B4100B90}" srcOrd="1" destOrd="0" presId="urn:microsoft.com/office/officeart/2008/layout/LinedList"/>
    <dgm:cxn modelId="{82FC2B39-CF15-4603-99EA-8C18893DBA77}" type="presParOf" srcId="{63472FFC-0A55-4127-8A78-5C57DB86CD12}" destId="{8C2FD916-C129-46FC-BDCC-7053F333393C}" srcOrd="2" destOrd="0" presId="urn:microsoft.com/office/officeart/2008/layout/LinedList"/>
    <dgm:cxn modelId="{AB029DA3-D336-4F9C-B00F-46BF0C682319}" type="presParOf" srcId="{63472FFC-0A55-4127-8A78-5C57DB86CD12}" destId="{8512B0FF-E580-4F49-A8F1-F9985F64F89D}" srcOrd="3" destOrd="0" presId="urn:microsoft.com/office/officeart/2008/layout/LinedList"/>
    <dgm:cxn modelId="{E5CE9DA4-4017-4F00-98D2-DDEB97928458}" type="presParOf" srcId="{8512B0FF-E580-4F49-A8F1-F9985F64F89D}" destId="{FFC9186C-A015-4012-8093-EB55C23A9807}" srcOrd="0" destOrd="0" presId="urn:microsoft.com/office/officeart/2008/layout/LinedList"/>
    <dgm:cxn modelId="{59C903A6-862F-448E-B583-3CBF8A90929C}" type="presParOf" srcId="{8512B0FF-E580-4F49-A8F1-F9985F64F89D}" destId="{FA99E577-2D29-469B-A867-34130F637BF0}" srcOrd="1" destOrd="0" presId="urn:microsoft.com/office/officeart/2008/layout/LinedList"/>
    <dgm:cxn modelId="{19E902D4-C009-40BA-A99C-178386B5D445}" type="presParOf" srcId="{63472FFC-0A55-4127-8A78-5C57DB86CD12}" destId="{28009098-BD2F-4042-871E-0EEA0F4C8272}" srcOrd="4" destOrd="0" presId="urn:microsoft.com/office/officeart/2008/layout/LinedList"/>
    <dgm:cxn modelId="{EEE5072D-7894-4445-B213-60D12F512D78}" type="presParOf" srcId="{63472FFC-0A55-4127-8A78-5C57DB86CD12}" destId="{FBF5AEA4-6199-4EFB-9FBC-C1DA969E3A4E}" srcOrd="5" destOrd="0" presId="urn:microsoft.com/office/officeart/2008/layout/LinedList"/>
    <dgm:cxn modelId="{197210A8-AC33-4FCA-9C7F-95B615094CAB}" type="presParOf" srcId="{FBF5AEA4-6199-4EFB-9FBC-C1DA969E3A4E}" destId="{313DA431-F476-4B30-BA8C-68148236BC86}" srcOrd="0" destOrd="0" presId="urn:microsoft.com/office/officeart/2008/layout/LinedList"/>
    <dgm:cxn modelId="{4C39D6BB-4A58-4046-B999-716A5838F586}" type="presParOf" srcId="{FBF5AEA4-6199-4EFB-9FBC-C1DA969E3A4E}" destId="{CAF4547F-429F-42C6-9631-866160834721}" srcOrd="1" destOrd="0" presId="urn:microsoft.com/office/officeart/2008/layout/LinedList"/>
    <dgm:cxn modelId="{F805E03C-ABDA-4BC7-B84B-48E142A1B182}" type="presParOf" srcId="{63472FFC-0A55-4127-8A78-5C57DB86CD12}" destId="{524FD2C3-6027-47FA-BD53-348E6684B08D}" srcOrd="6" destOrd="0" presId="urn:microsoft.com/office/officeart/2008/layout/LinedList"/>
    <dgm:cxn modelId="{67CC2EB5-BCCA-4C76-8BC4-1699F091EE19}" type="presParOf" srcId="{63472FFC-0A55-4127-8A78-5C57DB86CD12}" destId="{ECC4D0BC-B414-4970-8BCA-226C514AD9AE}" srcOrd="7" destOrd="0" presId="urn:microsoft.com/office/officeart/2008/layout/LinedList"/>
    <dgm:cxn modelId="{6EAC7FDE-E9FB-4323-9FD8-5B7F4498E0A4}" type="presParOf" srcId="{ECC4D0BC-B414-4970-8BCA-226C514AD9AE}" destId="{8D9E4CF1-C52E-46EC-B86B-43BFE58B8500}" srcOrd="0" destOrd="0" presId="urn:microsoft.com/office/officeart/2008/layout/LinedList"/>
    <dgm:cxn modelId="{E16833AE-6175-46D5-8FE1-954BD2524982}" type="presParOf" srcId="{ECC4D0BC-B414-4970-8BCA-226C514AD9AE}" destId="{E386831F-A58E-460D-81FF-5DC3BFD5B55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4E1A16-1365-4E46-A244-12953E31A52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6A6A708-037C-40D9-A34B-97CC33FF0E4A}">
      <dgm:prSet/>
      <dgm:spPr/>
      <dgm:t>
        <a:bodyPr/>
        <a:lstStyle/>
        <a:p>
          <a:r>
            <a:rPr lang="fi-FI"/>
            <a:t>Työterveyshuollon ostaminen työterveyshuollon palveluntuottajalta on </a:t>
          </a:r>
          <a:r>
            <a:rPr lang="fi-FI" b="1"/>
            <a:t>vapaaehtoista</a:t>
          </a:r>
          <a:r>
            <a:rPr lang="fi-FI"/>
            <a:t> yrittäjälle tai muulle omaa työtä tekevälle.</a:t>
          </a:r>
          <a:endParaRPr lang="en-US"/>
        </a:p>
      </dgm:t>
    </dgm:pt>
    <dgm:pt modelId="{F932A2CE-4A05-4598-8DE3-48CF66A82F60}" type="parTrans" cxnId="{5CC2EFB7-F514-45EF-AE22-E0202CFBDB22}">
      <dgm:prSet/>
      <dgm:spPr/>
      <dgm:t>
        <a:bodyPr/>
        <a:lstStyle/>
        <a:p>
          <a:endParaRPr lang="en-US"/>
        </a:p>
      </dgm:t>
    </dgm:pt>
    <dgm:pt modelId="{6CE7F5E9-208A-4B09-A601-1E5F4AA6AD7E}" type="sibTrans" cxnId="{5CC2EFB7-F514-45EF-AE22-E0202CFBDB22}">
      <dgm:prSet/>
      <dgm:spPr/>
      <dgm:t>
        <a:bodyPr/>
        <a:lstStyle/>
        <a:p>
          <a:endParaRPr lang="en-US"/>
        </a:p>
      </dgm:t>
    </dgm:pt>
    <dgm:pt modelId="{BB50FFDD-3285-46B2-9500-CC697548987C}">
      <dgm:prSet/>
      <dgm:spPr/>
      <dgm:t>
        <a:bodyPr/>
        <a:lstStyle/>
        <a:p>
          <a:r>
            <a:rPr lang="fi-FI"/>
            <a:t>Tällaiset henkilöt ovat verotuksessa mm. liikkeen- tai ammatinharjoittajia, maatalouden harjoittajia, osakeyhtiön osakkeenomistajia. </a:t>
          </a:r>
          <a:endParaRPr lang="en-US"/>
        </a:p>
      </dgm:t>
    </dgm:pt>
    <dgm:pt modelId="{411E0494-389C-40C7-91DC-6D8905EA527C}" type="parTrans" cxnId="{912184FD-3BF7-4038-A864-A0CA11BFC5B8}">
      <dgm:prSet/>
      <dgm:spPr/>
      <dgm:t>
        <a:bodyPr/>
        <a:lstStyle/>
        <a:p>
          <a:endParaRPr lang="en-US"/>
        </a:p>
      </dgm:t>
    </dgm:pt>
    <dgm:pt modelId="{5E97685E-A2F4-4F39-8AA3-3EBF200BE31E}" type="sibTrans" cxnId="{912184FD-3BF7-4038-A864-A0CA11BFC5B8}">
      <dgm:prSet/>
      <dgm:spPr/>
      <dgm:t>
        <a:bodyPr/>
        <a:lstStyle/>
        <a:p>
          <a:endParaRPr lang="en-US"/>
        </a:p>
      </dgm:t>
    </dgm:pt>
    <dgm:pt modelId="{A45A7C6C-8921-45FE-9035-5602E34F3A90}">
      <dgm:prSet/>
      <dgm:spPr/>
      <dgm:t>
        <a:bodyPr/>
        <a:lstStyle/>
        <a:p>
          <a:r>
            <a:rPr lang="fi-FI"/>
            <a:t>Työterveyshuolto voidaan järjestää hyvinvointialueen tuottamana, yksityisessä laitoksessa tai työterveyshuollon ammattihenkilön tuottamana. </a:t>
          </a:r>
          <a:endParaRPr lang="en-US"/>
        </a:p>
      </dgm:t>
    </dgm:pt>
    <dgm:pt modelId="{AEE8C706-5694-441F-ACFD-53560F0053DE}" type="parTrans" cxnId="{538F2C05-EF39-461E-97BF-A042E6DADBD2}">
      <dgm:prSet/>
      <dgm:spPr/>
      <dgm:t>
        <a:bodyPr/>
        <a:lstStyle/>
        <a:p>
          <a:endParaRPr lang="en-US"/>
        </a:p>
      </dgm:t>
    </dgm:pt>
    <dgm:pt modelId="{96A5E223-772E-4A08-B9D9-FA1CCF1E406B}" type="sibTrans" cxnId="{538F2C05-EF39-461E-97BF-A042E6DADBD2}">
      <dgm:prSet/>
      <dgm:spPr/>
      <dgm:t>
        <a:bodyPr/>
        <a:lstStyle/>
        <a:p>
          <a:endParaRPr lang="en-US"/>
        </a:p>
      </dgm:t>
    </dgm:pt>
    <dgm:pt modelId="{E0643FB3-4062-4D8F-B08C-B914F7FFF319}" type="pres">
      <dgm:prSet presAssocID="{304E1A16-1365-4E46-A244-12953E31A52E}" presName="vert0" presStyleCnt="0">
        <dgm:presLayoutVars>
          <dgm:dir/>
          <dgm:animOne val="branch"/>
          <dgm:animLvl val="lvl"/>
        </dgm:presLayoutVars>
      </dgm:prSet>
      <dgm:spPr/>
    </dgm:pt>
    <dgm:pt modelId="{1AEF62F3-3BF6-4CB3-B13C-113EDF7C52D8}" type="pres">
      <dgm:prSet presAssocID="{F6A6A708-037C-40D9-A34B-97CC33FF0E4A}" presName="thickLine" presStyleLbl="alignNode1" presStyleIdx="0" presStyleCnt="3"/>
      <dgm:spPr/>
    </dgm:pt>
    <dgm:pt modelId="{EFEFCA9E-14BD-478C-996B-C9111CA8A679}" type="pres">
      <dgm:prSet presAssocID="{F6A6A708-037C-40D9-A34B-97CC33FF0E4A}" presName="horz1" presStyleCnt="0"/>
      <dgm:spPr/>
    </dgm:pt>
    <dgm:pt modelId="{25C2CC8F-AB7A-4346-ABD3-916FC11E56BF}" type="pres">
      <dgm:prSet presAssocID="{F6A6A708-037C-40D9-A34B-97CC33FF0E4A}" presName="tx1" presStyleLbl="revTx" presStyleIdx="0" presStyleCnt="3"/>
      <dgm:spPr/>
    </dgm:pt>
    <dgm:pt modelId="{6C6F3FDE-590B-4E98-AA0F-6721632A1F97}" type="pres">
      <dgm:prSet presAssocID="{F6A6A708-037C-40D9-A34B-97CC33FF0E4A}" presName="vert1" presStyleCnt="0"/>
      <dgm:spPr/>
    </dgm:pt>
    <dgm:pt modelId="{F18A67EA-82B4-44F8-B799-81C100685958}" type="pres">
      <dgm:prSet presAssocID="{BB50FFDD-3285-46B2-9500-CC697548987C}" presName="thickLine" presStyleLbl="alignNode1" presStyleIdx="1" presStyleCnt="3"/>
      <dgm:spPr/>
    </dgm:pt>
    <dgm:pt modelId="{4DDD76B1-3C39-4003-A9C4-A99A53167C80}" type="pres">
      <dgm:prSet presAssocID="{BB50FFDD-3285-46B2-9500-CC697548987C}" presName="horz1" presStyleCnt="0"/>
      <dgm:spPr/>
    </dgm:pt>
    <dgm:pt modelId="{4B5ABCAC-A1F4-4D39-8D22-E647CDDEFDB3}" type="pres">
      <dgm:prSet presAssocID="{BB50FFDD-3285-46B2-9500-CC697548987C}" presName="tx1" presStyleLbl="revTx" presStyleIdx="1" presStyleCnt="3"/>
      <dgm:spPr/>
    </dgm:pt>
    <dgm:pt modelId="{7ED1F7EB-B030-49AC-BDF8-DD401E83EAF0}" type="pres">
      <dgm:prSet presAssocID="{BB50FFDD-3285-46B2-9500-CC697548987C}" presName="vert1" presStyleCnt="0"/>
      <dgm:spPr/>
    </dgm:pt>
    <dgm:pt modelId="{576B8851-011F-4007-8D54-963C36C6648B}" type="pres">
      <dgm:prSet presAssocID="{A45A7C6C-8921-45FE-9035-5602E34F3A90}" presName="thickLine" presStyleLbl="alignNode1" presStyleIdx="2" presStyleCnt="3"/>
      <dgm:spPr/>
    </dgm:pt>
    <dgm:pt modelId="{B5D1B34B-910B-4EA8-B8C3-1D3010C7DB33}" type="pres">
      <dgm:prSet presAssocID="{A45A7C6C-8921-45FE-9035-5602E34F3A90}" presName="horz1" presStyleCnt="0"/>
      <dgm:spPr/>
    </dgm:pt>
    <dgm:pt modelId="{A04CF8A4-151A-4326-8F0F-9DFE539FEDF8}" type="pres">
      <dgm:prSet presAssocID="{A45A7C6C-8921-45FE-9035-5602E34F3A90}" presName="tx1" presStyleLbl="revTx" presStyleIdx="2" presStyleCnt="3"/>
      <dgm:spPr/>
    </dgm:pt>
    <dgm:pt modelId="{8309EBC3-535F-421E-87D4-B96C691CFADD}" type="pres">
      <dgm:prSet presAssocID="{A45A7C6C-8921-45FE-9035-5602E34F3A90}" presName="vert1" presStyleCnt="0"/>
      <dgm:spPr/>
    </dgm:pt>
  </dgm:ptLst>
  <dgm:cxnLst>
    <dgm:cxn modelId="{538F2C05-EF39-461E-97BF-A042E6DADBD2}" srcId="{304E1A16-1365-4E46-A244-12953E31A52E}" destId="{A45A7C6C-8921-45FE-9035-5602E34F3A90}" srcOrd="2" destOrd="0" parTransId="{AEE8C706-5694-441F-ACFD-53560F0053DE}" sibTransId="{96A5E223-772E-4A08-B9D9-FA1CCF1E406B}"/>
    <dgm:cxn modelId="{AFED185E-2BAA-4EBF-B80E-196652B60EB8}" type="presOf" srcId="{BB50FFDD-3285-46B2-9500-CC697548987C}" destId="{4B5ABCAC-A1F4-4D39-8D22-E647CDDEFDB3}" srcOrd="0" destOrd="0" presId="urn:microsoft.com/office/officeart/2008/layout/LinedList"/>
    <dgm:cxn modelId="{A10C489D-3949-4E15-9562-21833D6DBA31}" type="presOf" srcId="{304E1A16-1365-4E46-A244-12953E31A52E}" destId="{E0643FB3-4062-4D8F-B08C-B914F7FFF319}" srcOrd="0" destOrd="0" presId="urn:microsoft.com/office/officeart/2008/layout/LinedList"/>
    <dgm:cxn modelId="{C2D68A9E-F1B6-4A9A-94A0-B3CCDFC15E67}" type="presOf" srcId="{A45A7C6C-8921-45FE-9035-5602E34F3A90}" destId="{A04CF8A4-151A-4326-8F0F-9DFE539FEDF8}" srcOrd="0" destOrd="0" presId="urn:microsoft.com/office/officeart/2008/layout/LinedList"/>
    <dgm:cxn modelId="{5CC2EFB7-F514-45EF-AE22-E0202CFBDB22}" srcId="{304E1A16-1365-4E46-A244-12953E31A52E}" destId="{F6A6A708-037C-40D9-A34B-97CC33FF0E4A}" srcOrd="0" destOrd="0" parTransId="{F932A2CE-4A05-4598-8DE3-48CF66A82F60}" sibTransId="{6CE7F5E9-208A-4B09-A601-1E5F4AA6AD7E}"/>
    <dgm:cxn modelId="{37B119E1-5432-4A2B-9145-F75A0DECE21A}" type="presOf" srcId="{F6A6A708-037C-40D9-A34B-97CC33FF0E4A}" destId="{25C2CC8F-AB7A-4346-ABD3-916FC11E56BF}" srcOrd="0" destOrd="0" presId="urn:microsoft.com/office/officeart/2008/layout/LinedList"/>
    <dgm:cxn modelId="{912184FD-3BF7-4038-A864-A0CA11BFC5B8}" srcId="{304E1A16-1365-4E46-A244-12953E31A52E}" destId="{BB50FFDD-3285-46B2-9500-CC697548987C}" srcOrd="1" destOrd="0" parTransId="{411E0494-389C-40C7-91DC-6D8905EA527C}" sibTransId="{5E97685E-A2F4-4F39-8AA3-3EBF200BE31E}"/>
    <dgm:cxn modelId="{161DED04-DD7A-4745-A8E5-111E020EC48A}" type="presParOf" srcId="{E0643FB3-4062-4D8F-B08C-B914F7FFF319}" destId="{1AEF62F3-3BF6-4CB3-B13C-113EDF7C52D8}" srcOrd="0" destOrd="0" presId="urn:microsoft.com/office/officeart/2008/layout/LinedList"/>
    <dgm:cxn modelId="{5CEA2D02-2220-4620-98A7-753047B02794}" type="presParOf" srcId="{E0643FB3-4062-4D8F-B08C-B914F7FFF319}" destId="{EFEFCA9E-14BD-478C-996B-C9111CA8A679}" srcOrd="1" destOrd="0" presId="urn:microsoft.com/office/officeart/2008/layout/LinedList"/>
    <dgm:cxn modelId="{74EEB95E-92A0-45CD-8434-48478C359F24}" type="presParOf" srcId="{EFEFCA9E-14BD-478C-996B-C9111CA8A679}" destId="{25C2CC8F-AB7A-4346-ABD3-916FC11E56BF}" srcOrd="0" destOrd="0" presId="urn:microsoft.com/office/officeart/2008/layout/LinedList"/>
    <dgm:cxn modelId="{B5BAFE7B-E306-40CE-8C0A-4D86A0C0A6C5}" type="presParOf" srcId="{EFEFCA9E-14BD-478C-996B-C9111CA8A679}" destId="{6C6F3FDE-590B-4E98-AA0F-6721632A1F97}" srcOrd="1" destOrd="0" presId="urn:microsoft.com/office/officeart/2008/layout/LinedList"/>
    <dgm:cxn modelId="{EE773A97-0B88-4CC8-90E4-5A45F1D7965E}" type="presParOf" srcId="{E0643FB3-4062-4D8F-B08C-B914F7FFF319}" destId="{F18A67EA-82B4-44F8-B799-81C100685958}" srcOrd="2" destOrd="0" presId="urn:microsoft.com/office/officeart/2008/layout/LinedList"/>
    <dgm:cxn modelId="{7930D3E7-84B5-4C74-81DE-B037A4985D7E}" type="presParOf" srcId="{E0643FB3-4062-4D8F-B08C-B914F7FFF319}" destId="{4DDD76B1-3C39-4003-A9C4-A99A53167C80}" srcOrd="3" destOrd="0" presId="urn:microsoft.com/office/officeart/2008/layout/LinedList"/>
    <dgm:cxn modelId="{D2E0928E-A9D0-4E93-8448-83D49A8BD2B3}" type="presParOf" srcId="{4DDD76B1-3C39-4003-A9C4-A99A53167C80}" destId="{4B5ABCAC-A1F4-4D39-8D22-E647CDDEFDB3}" srcOrd="0" destOrd="0" presId="urn:microsoft.com/office/officeart/2008/layout/LinedList"/>
    <dgm:cxn modelId="{38CB4124-A4CA-45BE-8A15-A08010B855F6}" type="presParOf" srcId="{4DDD76B1-3C39-4003-A9C4-A99A53167C80}" destId="{7ED1F7EB-B030-49AC-BDF8-DD401E83EAF0}" srcOrd="1" destOrd="0" presId="urn:microsoft.com/office/officeart/2008/layout/LinedList"/>
    <dgm:cxn modelId="{D8EB4F12-2711-418A-BEC3-973554FF183A}" type="presParOf" srcId="{E0643FB3-4062-4D8F-B08C-B914F7FFF319}" destId="{576B8851-011F-4007-8D54-963C36C6648B}" srcOrd="4" destOrd="0" presId="urn:microsoft.com/office/officeart/2008/layout/LinedList"/>
    <dgm:cxn modelId="{7D06F306-BDEC-4CE4-9FDF-BBFB6D3EF9AB}" type="presParOf" srcId="{E0643FB3-4062-4D8F-B08C-B914F7FFF319}" destId="{B5D1B34B-910B-4EA8-B8C3-1D3010C7DB33}" srcOrd="5" destOrd="0" presId="urn:microsoft.com/office/officeart/2008/layout/LinedList"/>
    <dgm:cxn modelId="{EF9259F8-8F2A-4CE2-987F-09ECF50A3A6B}" type="presParOf" srcId="{B5D1B34B-910B-4EA8-B8C3-1D3010C7DB33}" destId="{A04CF8A4-151A-4326-8F0F-9DFE539FEDF8}" srcOrd="0" destOrd="0" presId="urn:microsoft.com/office/officeart/2008/layout/LinedList"/>
    <dgm:cxn modelId="{837DCAF8-F78E-43B3-8317-5A1884AE4E2A}" type="presParOf" srcId="{B5D1B34B-910B-4EA8-B8C3-1D3010C7DB33}" destId="{8309EBC3-535F-421E-87D4-B96C691CFAD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61980-8A00-4F7E-B409-5B92AA0AC1AA}">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C0F400-7963-4838-B73D-1FB0B784A270}">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i-FI" sz="2100" b="1" kern="1200"/>
            <a:t>Ehkäisevän työterveyshuollon järjestäminen </a:t>
          </a:r>
          <a:r>
            <a:rPr lang="fi-FI" sz="2100" kern="1200"/>
            <a:t>työsuhteessa oleville työntekijöille on Työterveyshuoltolain mukaan pakollinen. Työnantajan on järjestettävä työterveyshuolto vaikka palkattuna olisi vain yksi työntekijä. </a:t>
          </a:r>
          <a:endParaRPr lang="en-US" sz="2100" kern="1200"/>
        </a:p>
      </dsp:txBody>
      <dsp:txXfrm>
        <a:off x="0" y="0"/>
        <a:ext cx="6900512" cy="1384035"/>
      </dsp:txXfrm>
    </dsp:sp>
    <dsp:sp modelId="{8C2FD916-C129-46FC-BDCC-7053F333393C}">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C9186C-A015-4012-8093-EB55C23A9807}">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i-FI" sz="2100" kern="1200"/>
            <a:t>Työnantajan on järjestettävä työterveyshuolto vaikka työntekijällä olisi työterveyshuolto toisenkin työnantajan tarjoamana. </a:t>
          </a:r>
          <a:endParaRPr lang="en-US" sz="2100" kern="1200"/>
        </a:p>
      </dsp:txBody>
      <dsp:txXfrm>
        <a:off x="0" y="1384035"/>
        <a:ext cx="6900512" cy="1384035"/>
      </dsp:txXfrm>
    </dsp:sp>
    <dsp:sp modelId="{28009098-BD2F-4042-871E-0EEA0F4C8272}">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DA431-F476-4B30-BA8C-68148236BC86}">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i-FI" sz="2100" kern="1200"/>
            <a:t>Myös yksityishenkilön pitää järjestää ehkäisevä työterveyshuolto palkatessaan työntekijän vaikkapa lastenhoitoon. </a:t>
          </a:r>
          <a:endParaRPr lang="en-US" sz="2100" kern="1200"/>
        </a:p>
      </dsp:txBody>
      <dsp:txXfrm>
        <a:off x="0" y="2768070"/>
        <a:ext cx="6900512" cy="1384035"/>
      </dsp:txXfrm>
    </dsp:sp>
    <dsp:sp modelId="{524FD2C3-6027-47FA-BD53-348E6684B08D}">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9E4CF1-C52E-46EC-B86B-43BFE58B8500}">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i-FI" sz="2100" b="0" i="0" kern="1200"/>
            <a:t>Työnantaja voi hankkia työterveyshuollon julkiselta tai yksityiseltä palveluntuottajalta tai järjestää palvelut itse.</a:t>
          </a:r>
          <a:endParaRPr lang="en-US" sz="2100" kern="1200"/>
        </a:p>
      </dsp:txBody>
      <dsp:txXfrm>
        <a:off x="0" y="4152105"/>
        <a:ext cx="6900512" cy="1384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F62F3-3BF6-4CB3-B13C-113EDF7C52D8}">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C2CC8F-AB7A-4346-ABD3-916FC11E56BF}">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fi-FI" sz="2900" kern="1200"/>
            <a:t>Työterveyshuollon ostaminen työterveyshuollon palveluntuottajalta on </a:t>
          </a:r>
          <a:r>
            <a:rPr lang="fi-FI" sz="2900" b="1" kern="1200"/>
            <a:t>vapaaehtoista</a:t>
          </a:r>
          <a:r>
            <a:rPr lang="fi-FI" sz="2900" kern="1200"/>
            <a:t> yrittäjälle tai muulle omaa työtä tekevälle.</a:t>
          </a:r>
          <a:endParaRPr lang="en-US" sz="2900" kern="1200"/>
        </a:p>
      </dsp:txBody>
      <dsp:txXfrm>
        <a:off x="0" y="2703"/>
        <a:ext cx="6900512" cy="1843578"/>
      </dsp:txXfrm>
    </dsp:sp>
    <dsp:sp modelId="{F18A67EA-82B4-44F8-B799-81C100685958}">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5ABCAC-A1F4-4D39-8D22-E647CDDEFDB3}">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fi-FI" sz="2900" kern="1200"/>
            <a:t>Tällaiset henkilöt ovat verotuksessa mm. liikkeen- tai ammatinharjoittajia, maatalouden harjoittajia, osakeyhtiön osakkeenomistajia. </a:t>
          </a:r>
          <a:endParaRPr lang="en-US" sz="2900" kern="1200"/>
        </a:p>
      </dsp:txBody>
      <dsp:txXfrm>
        <a:off x="0" y="1846281"/>
        <a:ext cx="6900512" cy="1843578"/>
      </dsp:txXfrm>
    </dsp:sp>
    <dsp:sp modelId="{576B8851-011F-4007-8D54-963C36C6648B}">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4CF8A4-151A-4326-8F0F-9DFE539FEDF8}">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fi-FI" sz="2900" kern="1200"/>
            <a:t>Työterveyshuolto voidaan järjestää hyvinvointialueen tuottamana, yksityisessä laitoksessa tai työterveyshuollon ammattihenkilön tuottamana. </a:t>
          </a:r>
          <a:endParaRPr lang="en-US" sz="2900" kern="1200"/>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5BDAC-465F-D243-F538-8AA09E4EA8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84E411-17D9-3DC6-C534-AE87932EC4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BB5650-2F6F-EF65-F94E-606B93FCD1C4}"/>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5" name="Footer Placeholder 4">
            <a:extLst>
              <a:ext uri="{FF2B5EF4-FFF2-40B4-BE49-F238E27FC236}">
                <a16:creationId xmlns:a16="http://schemas.microsoft.com/office/drawing/2014/main" id="{7AA09C9B-B97B-8DDF-029F-08F0CD1289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3C4ED2-3A21-465D-8D60-EB969089EED9}"/>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979156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C5B9-943E-312A-E21A-B0CD5E56FD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EED90F-19CA-1E97-F8E8-FAE2B705CE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79505-9E41-748D-3D96-411E67399203}"/>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5" name="Footer Placeholder 4">
            <a:extLst>
              <a:ext uri="{FF2B5EF4-FFF2-40B4-BE49-F238E27FC236}">
                <a16:creationId xmlns:a16="http://schemas.microsoft.com/office/drawing/2014/main" id="{3E8A0A46-8F3C-0694-6344-4D08BF4B63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497F4F-022B-CB1A-FA62-D415F9F05B61}"/>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334721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C6B57C-6AE2-7D87-1DCD-49D0226717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1C3306-6006-B62C-10FD-898700D79D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4A042-E59D-5E74-2ADC-DBD0F25DCD13}"/>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5" name="Footer Placeholder 4">
            <a:extLst>
              <a:ext uri="{FF2B5EF4-FFF2-40B4-BE49-F238E27FC236}">
                <a16:creationId xmlns:a16="http://schemas.microsoft.com/office/drawing/2014/main" id="{416C540C-BD8D-673F-1E40-B7B9A64E06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5DE1A1-53B4-E1B6-6BCF-80AB47B5865A}"/>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68461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A_Otsikkodia">
    <p:bg>
      <p:bgPr>
        <a:solidFill>
          <a:schemeClr val="accent1"/>
        </a:solidFill>
        <a:effectLst/>
      </p:bgPr>
    </p:bg>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914400" y="1441652"/>
            <a:ext cx="10363200" cy="1470025"/>
          </a:xfrm>
        </p:spPr>
        <p:txBody>
          <a:bodyPr anchor="b" anchorCtr="0"/>
          <a:lstStyle>
            <a:lvl1pPr algn="ct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769205" y="3060000"/>
            <a:ext cx="8640000" cy="90000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5" name="Alatunnisteen paikkamerkki 4"/>
          <p:cNvSpPr>
            <a:spLocks noGrp="1"/>
          </p:cNvSpPr>
          <p:nvPr>
            <p:ph type="ftr" sz="quarter" idx="11"/>
          </p:nvPr>
        </p:nvSpPr>
        <p:spPr>
          <a:xfrm>
            <a:off x="3696000" y="4138846"/>
            <a:ext cx="4800000" cy="252000"/>
          </a:xfrm>
        </p:spPr>
        <p:txBody>
          <a:bodyPr lIns="0"/>
          <a:lstStyle>
            <a:lvl1pPr algn="ctr">
              <a:defRPr>
                <a:solidFill>
                  <a:schemeClr val="tx1"/>
                </a:solidFill>
              </a:defRPr>
            </a:lvl1pPr>
          </a:lstStyle>
          <a:p>
            <a:endParaRPr lang="fi-FI" dirty="0"/>
          </a:p>
        </p:txBody>
      </p:sp>
      <p:sp>
        <p:nvSpPr>
          <p:cNvPr id="4" name="Päivämäärän paikkamerkki 3"/>
          <p:cNvSpPr>
            <a:spLocks noGrp="1"/>
          </p:cNvSpPr>
          <p:nvPr>
            <p:ph type="dt" sz="half" idx="10"/>
          </p:nvPr>
        </p:nvSpPr>
        <p:spPr>
          <a:xfrm>
            <a:off x="5136000" y="4426838"/>
            <a:ext cx="1920000" cy="252000"/>
          </a:xfrm>
        </p:spPr>
        <p:txBody>
          <a:bodyPr/>
          <a:lstStyle>
            <a:lvl1pPr algn="ctr">
              <a:defRPr>
                <a:solidFill>
                  <a:schemeClr val="tx1"/>
                </a:solidFill>
              </a:defRPr>
            </a:lvl1pPr>
          </a:lstStyle>
          <a:p>
            <a:fld id="{EB4A2109-5647-4F9A-9AB0-AD3F7F98E251}" type="datetime1">
              <a:rPr lang="fi-FI" smtClean="0"/>
              <a:t>31.8.2023</a:t>
            </a:fld>
            <a:endParaRPr lang="fi-FI" dirty="0"/>
          </a:p>
        </p:txBody>
      </p:sp>
      <p:sp>
        <p:nvSpPr>
          <p:cNvPr id="10" name="Kuvan paikkamerkki 18"/>
          <p:cNvSpPr>
            <a:spLocks noGrp="1"/>
          </p:cNvSpPr>
          <p:nvPr>
            <p:ph type="pic" sz="quarter" idx="12" hasCustomPrompt="1"/>
          </p:nvPr>
        </p:nvSpPr>
        <p:spPr>
          <a:xfrm>
            <a:off x="480000" y="5796001"/>
            <a:ext cx="1920000" cy="719137"/>
          </a:xfrm>
        </p:spPr>
        <p:txBody>
          <a:bodyPr/>
          <a:lstStyle>
            <a:lvl1pPr>
              <a:defRPr sz="1400">
                <a:solidFill>
                  <a:schemeClr val="tx1"/>
                </a:solidFill>
              </a:defRPr>
            </a:lvl1pPr>
          </a:lstStyle>
          <a:p>
            <a:r>
              <a:rPr lang="fi-FI" dirty="0"/>
              <a:t>logo</a:t>
            </a:r>
          </a:p>
        </p:txBody>
      </p:sp>
      <p:sp>
        <p:nvSpPr>
          <p:cNvPr id="12" name="Kuvan paikkamerkki 18"/>
          <p:cNvSpPr>
            <a:spLocks noGrp="1"/>
          </p:cNvSpPr>
          <p:nvPr>
            <p:ph type="pic" sz="quarter" idx="13" hasCustomPrompt="1"/>
          </p:nvPr>
        </p:nvSpPr>
        <p:spPr>
          <a:xfrm>
            <a:off x="2708443" y="5794991"/>
            <a:ext cx="1920000" cy="719137"/>
          </a:xfrm>
        </p:spPr>
        <p:txBody>
          <a:bodyPr/>
          <a:lstStyle>
            <a:lvl1pPr>
              <a:defRPr sz="1400">
                <a:solidFill>
                  <a:schemeClr val="tx1"/>
                </a:solidFill>
              </a:defRPr>
            </a:lvl1pPr>
          </a:lstStyle>
          <a:p>
            <a:r>
              <a:rPr lang="fi-FI" dirty="0"/>
              <a:t>logo</a:t>
            </a:r>
          </a:p>
        </p:txBody>
      </p:sp>
      <p:sp>
        <p:nvSpPr>
          <p:cNvPr id="13" name="Kuvan paikkamerkki 18"/>
          <p:cNvSpPr>
            <a:spLocks noGrp="1"/>
          </p:cNvSpPr>
          <p:nvPr>
            <p:ph type="pic" sz="quarter" idx="14" hasCustomPrompt="1"/>
          </p:nvPr>
        </p:nvSpPr>
        <p:spPr>
          <a:xfrm>
            <a:off x="4930507" y="5794991"/>
            <a:ext cx="1920000" cy="719137"/>
          </a:xfrm>
        </p:spPr>
        <p:txBody>
          <a:bodyPr/>
          <a:lstStyle>
            <a:lvl1pPr>
              <a:defRPr sz="1400">
                <a:solidFill>
                  <a:schemeClr val="tx1"/>
                </a:solidFill>
              </a:defRPr>
            </a:lvl1pPr>
          </a:lstStyle>
          <a:p>
            <a:r>
              <a:rPr lang="fi-FI" dirty="0"/>
              <a:t>logo</a:t>
            </a:r>
          </a:p>
        </p:txBody>
      </p:sp>
      <p:pic>
        <p:nvPicPr>
          <p:cNvPr id="14"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15" name="Picture 14"/>
          <p:cNvPicPr>
            <a:picLocks noChangeAspect="1"/>
          </p:cNvPicPr>
          <p:nvPr userDrawn="1"/>
        </p:nvPicPr>
        <p:blipFill>
          <a:blip r:embed="rId4"/>
          <a:stretch>
            <a:fillRect/>
          </a:stretch>
        </p:blipFill>
        <p:spPr>
          <a:xfrm>
            <a:off x="10407221" y="5580000"/>
            <a:ext cx="1435215" cy="11129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B_Otsikkodia">
    <p:bg>
      <p:bgPr>
        <a:solidFill>
          <a:schemeClr val="accent1"/>
        </a:solidFill>
        <a:effectLst/>
      </p:bgPr>
    </p:bg>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914400" y="1441652"/>
            <a:ext cx="10363200" cy="1470025"/>
          </a:xfrm>
        </p:spPr>
        <p:txBody>
          <a:bodyPr anchor="b" anchorCtr="0"/>
          <a:lstStyle>
            <a:lvl1pPr algn="ct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12" name="Alaotsikko 2"/>
          <p:cNvSpPr>
            <a:spLocks noGrp="1"/>
          </p:cNvSpPr>
          <p:nvPr>
            <p:ph type="subTitle" idx="1"/>
          </p:nvPr>
        </p:nvSpPr>
        <p:spPr>
          <a:xfrm>
            <a:off x="1762781" y="3060000"/>
            <a:ext cx="8640000" cy="90000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5" name="Alatunnisteen paikkamerkki 4"/>
          <p:cNvSpPr>
            <a:spLocks noGrp="1"/>
          </p:cNvSpPr>
          <p:nvPr>
            <p:ph type="ftr" sz="quarter" idx="11"/>
          </p:nvPr>
        </p:nvSpPr>
        <p:spPr>
          <a:xfrm>
            <a:off x="3696000" y="4140000"/>
            <a:ext cx="4800000" cy="252000"/>
          </a:xfrm>
        </p:spPr>
        <p:txBody>
          <a:bodyPr lIns="0"/>
          <a:lstStyle>
            <a:lvl1pPr algn="ctr">
              <a:defRPr>
                <a:solidFill>
                  <a:schemeClr val="tx1"/>
                </a:solidFill>
              </a:defRPr>
            </a:lvl1pPr>
          </a:lstStyle>
          <a:p>
            <a:endParaRPr lang="fi-FI" dirty="0"/>
          </a:p>
        </p:txBody>
      </p:sp>
      <p:sp>
        <p:nvSpPr>
          <p:cNvPr id="4" name="Päivämäärän paikkamerkki 3"/>
          <p:cNvSpPr>
            <a:spLocks noGrp="1"/>
          </p:cNvSpPr>
          <p:nvPr>
            <p:ph type="dt" sz="half" idx="10"/>
          </p:nvPr>
        </p:nvSpPr>
        <p:spPr>
          <a:xfrm>
            <a:off x="5136000" y="4428000"/>
            <a:ext cx="1920000" cy="252000"/>
          </a:xfrm>
        </p:spPr>
        <p:txBody>
          <a:bodyPr/>
          <a:lstStyle>
            <a:lvl1pPr algn="ctr">
              <a:defRPr>
                <a:solidFill>
                  <a:schemeClr val="tx1"/>
                </a:solidFill>
              </a:defRPr>
            </a:lvl1pPr>
          </a:lstStyle>
          <a:p>
            <a:fld id="{D2F76E81-6C12-4E78-B059-E9A6A215D1C1}" type="datetime1">
              <a:rPr lang="fi-FI" smtClean="0"/>
              <a:t>31.8.2023</a:t>
            </a:fld>
            <a:endParaRPr lang="fi-FI" dirty="0"/>
          </a:p>
        </p:txBody>
      </p:sp>
      <p:sp>
        <p:nvSpPr>
          <p:cNvPr id="19" name="Kuvan paikkamerkki 18"/>
          <p:cNvSpPr>
            <a:spLocks noGrp="1"/>
          </p:cNvSpPr>
          <p:nvPr>
            <p:ph type="pic" sz="quarter" idx="12" hasCustomPrompt="1"/>
          </p:nvPr>
        </p:nvSpPr>
        <p:spPr>
          <a:xfrm>
            <a:off x="480000" y="5796001"/>
            <a:ext cx="1920000" cy="719137"/>
          </a:xfrm>
        </p:spPr>
        <p:txBody>
          <a:bodyPr/>
          <a:lstStyle>
            <a:lvl1pPr>
              <a:defRPr sz="1400">
                <a:solidFill>
                  <a:schemeClr val="tx1"/>
                </a:solidFill>
              </a:defRPr>
            </a:lvl1pPr>
          </a:lstStyle>
          <a:p>
            <a:r>
              <a:rPr lang="fi-FI" dirty="0"/>
              <a:t>logo</a:t>
            </a:r>
          </a:p>
        </p:txBody>
      </p:sp>
      <p:sp>
        <p:nvSpPr>
          <p:cNvPr id="20" name="Kuvan paikkamerkki 18"/>
          <p:cNvSpPr>
            <a:spLocks noGrp="1"/>
          </p:cNvSpPr>
          <p:nvPr>
            <p:ph type="pic" sz="quarter" idx="13" hasCustomPrompt="1"/>
          </p:nvPr>
        </p:nvSpPr>
        <p:spPr>
          <a:xfrm>
            <a:off x="2708443" y="5794991"/>
            <a:ext cx="1920000" cy="719137"/>
          </a:xfrm>
        </p:spPr>
        <p:txBody>
          <a:bodyPr/>
          <a:lstStyle>
            <a:lvl1pPr>
              <a:defRPr sz="1400">
                <a:solidFill>
                  <a:schemeClr val="tx1"/>
                </a:solidFill>
              </a:defRPr>
            </a:lvl1pPr>
          </a:lstStyle>
          <a:p>
            <a:r>
              <a:rPr lang="fi-FI" dirty="0"/>
              <a:t>logo</a:t>
            </a:r>
          </a:p>
        </p:txBody>
      </p:sp>
      <p:sp>
        <p:nvSpPr>
          <p:cNvPr id="21" name="Kuvan paikkamerkki 18"/>
          <p:cNvSpPr>
            <a:spLocks noGrp="1"/>
          </p:cNvSpPr>
          <p:nvPr>
            <p:ph type="pic" sz="quarter" idx="14" hasCustomPrompt="1"/>
          </p:nvPr>
        </p:nvSpPr>
        <p:spPr>
          <a:xfrm>
            <a:off x="4930507" y="5794991"/>
            <a:ext cx="1920000" cy="719137"/>
          </a:xfrm>
        </p:spPr>
        <p:txBody>
          <a:bodyPr/>
          <a:lstStyle>
            <a:lvl1pPr>
              <a:defRPr sz="1400">
                <a:solidFill>
                  <a:schemeClr val="tx1"/>
                </a:solidFill>
              </a:defRPr>
            </a:lvl1pPr>
          </a:lstStyle>
          <a:p>
            <a:r>
              <a:rPr lang="fi-FI" dirty="0"/>
              <a:t>logo</a:t>
            </a:r>
          </a:p>
        </p:txBody>
      </p:sp>
      <p:pic>
        <p:nvPicPr>
          <p:cNvPr id="17"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15" name="Picture 14"/>
          <p:cNvPicPr>
            <a:picLocks noChangeAspect="1"/>
          </p:cNvPicPr>
          <p:nvPr userDrawn="1"/>
        </p:nvPicPr>
        <p:blipFill>
          <a:blip r:embed="rId4"/>
          <a:stretch>
            <a:fillRect/>
          </a:stretch>
        </p:blipFill>
        <p:spPr>
          <a:xfrm>
            <a:off x="10402782" y="5593995"/>
            <a:ext cx="1435215" cy="1112900"/>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värillinen välidia">
    <p:bg>
      <p:bgPr>
        <a:solidFill>
          <a:schemeClr val="accent1"/>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7520126" y="616415"/>
            <a:ext cx="3933461"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endParaRPr lang="fi-FI" dirty="0"/>
          </a:p>
        </p:txBody>
      </p:sp>
      <p:sp>
        <p:nvSpPr>
          <p:cNvPr id="4" name="Päivämäärän paikkamerkki 3"/>
          <p:cNvSpPr>
            <a:spLocks noGrp="1"/>
          </p:cNvSpPr>
          <p:nvPr>
            <p:ph type="dt" sz="half" idx="10"/>
          </p:nvPr>
        </p:nvSpPr>
        <p:spPr/>
        <p:txBody>
          <a:bodyPr/>
          <a:lstStyle>
            <a:lvl1pPr>
              <a:defRPr>
                <a:solidFill>
                  <a:schemeClr val="bg1"/>
                </a:solidFill>
              </a:defRPr>
            </a:lvl1pPr>
          </a:lstStyle>
          <a:p>
            <a:fld id="{F5024E23-9AF6-4B29-A187-290891A818B3}" type="datetime1">
              <a:rPr lang="fi-FI" smtClean="0"/>
              <a:t>31.8.2023</a:t>
            </a:fld>
            <a:endParaRPr lang="fi-FI" dirty="0"/>
          </a:p>
        </p:txBody>
      </p:sp>
      <p:pic>
        <p:nvPicPr>
          <p:cNvPr id="12"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10" name="Picture 9"/>
          <p:cNvPicPr>
            <a:picLocks noChangeAspect="1"/>
          </p:cNvPicPr>
          <p:nvPr userDrawn="1"/>
        </p:nvPicPr>
        <p:blipFill>
          <a:blip r:embed="rId4"/>
          <a:stretch>
            <a:fillRect/>
          </a:stretch>
        </p:blipFill>
        <p:spPr>
          <a:xfrm>
            <a:off x="10407221" y="5580000"/>
            <a:ext cx="1435215" cy="11129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A_kuvadia: tumma kuva">
    <p:bg>
      <p:bgPr>
        <a:solidFill>
          <a:schemeClr val="tx1"/>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7520126" y="616415"/>
            <a:ext cx="3933461"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endParaRPr lang="fi-FI" dirty="0"/>
          </a:p>
        </p:txBody>
      </p:sp>
      <p:sp>
        <p:nvSpPr>
          <p:cNvPr id="4" name="Päivämäärän paikkamerkki 3"/>
          <p:cNvSpPr>
            <a:spLocks noGrp="1"/>
          </p:cNvSpPr>
          <p:nvPr>
            <p:ph type="dt" sz="half" idx="10"/>
          </p:nvPr>
        </p:nvSpPr>
        <p:spPr/>
        <p:txBody>
          <a:bodyPr/>
          <a:lstStyle>
            <a:lvl1pPr>
              <a:defRPr>
                <a:solidFill>
                  <a:schemeClr val="bg1"/>
                </a:solidFill>
              </a:defRPr>
            </a:lvl1pPr>
          </a:lstStyle>
          <a:p>
            <a:fld id="{D5E4E1F2-099F-4083-95E6-252D886C3463}" type="datetime1">
              <a:rPr lang="fi-FI" smtClean="0"/>
              <a:t>31.8.2023</a:t>
            </a:fld>
            <a:endParaRPr lang="fi-FI" dirty="0"/>
          </a:p>
        </p:txBody>
      </p:sp>
      <p:pic>
        <p:nvPicPr>
          <p:cNvPr id="12"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10" name="Picture 9"/>
          <p:cNvPicPr>
            <a:picLocks noChangeAspect="1"/>
          </p:cNvPicPr>
          <p:nvPr userDrawn="1"/>
        </p:nvPicPr>
        <p:blipFill>
          <a:blip r:embed="rId4"/>
          <a:stretch>
            <a:fillRect/>
          </a:stretch>
        </p:blipFill>
        <p:spPr>
          <a:xfrm>
            <a:off x="10407221" y="5580000"/>
            <a:ext cx="1435215" cy="11129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B_kuvadia: vaalea kuva">
    <p:bg>
      <p:bgPr>
        <a:solidFill>
          <a:schemeClr val="tx1"/>
        </a:solidFill>
        <a:effectLst/>
      </p:bgPr>
    </p:bg>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7520126" y="616415"/>
            <a:ext cx="3933461"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endParaRPr lang="fi-FI" dirty="0"/>
          </a:p>
        </p:txBody>
      </p:sp>
      <p:sp>
        <p:nvSpPr>
          <p:cNvPr id="4" name="Päivämäärän paikkamerkki 3"/>
          <p:cNvSpPr>
            <a:spLocks noGrp="1"/>
          </p:cNvSpPr>
          <p:nvPr>
            <p:ph type="dt" sz="half" idx="10"/>
          </p:nvPr>
        </p:nvSpPr>
        <p:spPr/>
        <p:txBody>
          <a:bodyPr/>
          <a:lstStyle>
            <a:lvl1pPr>
              <a:defRPr>
                <a:solidFill>
                  <a:schemeClr val="bg1"/>
                </a:solidFill>
              </a:defRPr>
            </a:lvl1pPr>
          </a:lstStyle>
          <a:p>
            <a:fld id="{DE681235-2234-453E-9C41-7ACE9273FAAC}" type="datetime1">
              <a:rPr lang="fi-FI" smtClean="0"/>
              <a:t>31.8.2023</a:t>
            </a:fld>
            <a:endParaRPr lang="fi-FI" dirty="0"/>
          </a:p>
        </p:txBody>
      </p:sp>
      <p:pic>
        <p:nvPicPr>
          <p:cNvPr id="12"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9" name="Picture 8"/>
          <p:cNvPicPr>
            <a:picLocks noChangeAspect="1"/>
          </p:cNvPicPr>
          <p:nvPr userDrawn="1"/>
        </p:nvPicPr>
        <p:blipFill>
          <a:blip r:embed="rId4"/>
          <a:stretch>
            <a:fillRect/>
          </a:stretch>
        </p:blipFill>
        <p:spPr>
          <a:xfrm>
            <a:off x="10407221" y="5580000"/>
            <a:ext cx="1435215" cy="11129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4_tekstidia: yksipalstainen">
    <p:bg>
      <p:bgRef idx="1001">
        <a:schemeClr val="bg1"/>
      </p:bgRef>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754424" y="1534308"/>
            <a:ext cx="10752000" cy="4140000"/>
          </a:xfrm>
        </p:spPr>
        <p:txBody>
          <a:bodyPr/>
          <a:lstStyle>
            <a:lvl2pPr>
              <a:defRPr/>
            </a:lvl2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p:cNvSpPr>
            <a:spLocks noGrp="1"/>
          </p:cNvSpPr>
          <p:nvPr>
            <p:ph type="sldNum" sz="quarter" idx="12"/>
          </p:nvPr>
        </p:nvSpPr>
        <p:spPr/>
        <p:txBody>
          <a:bodyPr wrap="none" rIns="0"/>
          <a:lstStyle>
            <a:lvl1pPr algn="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wrap="none" rIns="0"/>
          <a:lstStyle/>
          <a:p>
            <a:endParaRPr lang="fi-FI"/>
          </a:p>
        </p:txBody>
      </p:sp>
      <p:sp>
        <p:nvSpPr>
          <p:cNvPr id="4" name="Päivämäärän paikkamerkki 3"/>
          <p:cNvSpPr>
            <a:spLocks noGrp="1"/>
          </p:cNvSpPr>
          <p:nvPr>
            <p:ph type="dt" sz="half" idx="10"/>
          </p:nvPr>
        </p:nvSpPr>
        <p:spPr/>
        <p:txBody>
          <a:bodyPr wrap="none"/>
          <a:lstStyle/>
          <a:p>
            <a:fld id="{958A67D9-5123-4D2D-9139-D4D0CC8810D7}" type="datetime1">
              <a:rPr lang="fi-FI" smtClean="0"/>
              <a:t>31.8.2023</a:t>
            </a:fld>
            <a:endParaRPr lang="fi-FI" dirty="0"/>
          </a:p>
        </p:txBody>
      </p:sp>
      <p:pic>
        <p:nvPicPr>
          <p:cNvPr id="12"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10" name="Picture 9"/>
          <p:cNvPicPr>
            <a:picLocks noChangeAspect="1"/>
          </p:cNvPicPr>
          <p:nvPr userDrawn="1"/>
        </p:nvPicPr>
        <p:blipFill>
          <a:blip r:embed="rId4"/>
          <a:stretch>
            <a:fillRect/>
          </a:stretch>
        </p:blipFill>
        <p:spPr>
          <a:xfrm>
            <a:off x="10407221" y="5580000"/>
            <a:ext cx="1435215" cy="11129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5_Tekstidia: kaksipalstainen">
    <p:bg>
      <p:bgRef idx="1001">
        <a:schemeClr val="bg1"/>
      </p:bgRef>
    </p:bg>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720000" y="1584000"/>
            <a:ext cx="5232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97600" y="1584000"/>
            <a:ext cx="5280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Dian numeron paikkamerkki 6"/>
          <p:cNvSpPr>
            <a:spLocks noGrp="1"/>
          </p:cNvSpPr>
          <p:nvPr>
            <p:ph type="sldNum" sz="quarter" idx="12"/>
          </p:nvPr>
        </p:nvSpPr>
        <p:spPr/>
        <p:txBody>
          <a:bodyPr/>
          <a:lstStyle/>
          <a:p>
            <a:fld id="{2A4837A0-F8B5-40DF-B7A3-2778985E9851}" type="slidenum">
              <a:rPr lang="fi-FI" smtClean="0"/>
              <a:pPr/>
              <a:t>‹#›</a:t>
            </a:fld>
            <a:endParaRPr lang="fi-FI"/>
          </a:p>
        </p:txBody>
      </p:sp>
      <p:sp>
        <p:nvSpPr>
          <p:cNvPr id="6" name="Alatunnisteen paikkamerkki 5"/>
          <p:cNvSpPr>
            <a:spLocks noGrp="1"/>
          </p:cNvSpPr>
          <p:nvPr>
            <p:ph type="ftr" sz="quarter" idx="11"/>
          </p:nvPr>
        </p:nvSpPr>
        <p:spPr/>
        <p:txBody>
          <a:bodyPr/>
          <a:lstStyle/>
          <a:p>
            <a:endParaRPr lang="fi-FI" dirty="0"/>
          </a:p>
        </p:txBody>
      </p:sp>
      <p:sp>
        <p:nvSpPr>
          <p:cNvPr id="5" name="Päivämäärän paikkamerkki 4"/>
          <p:cNvSpPr>
            <a:spLocks noGrp="1"/>
          </p:cNvSpPr>
          <p:nvPr>
            <p:ph type="dt" sz="half" idx="10"/>
          </p:nvPr>
        </p:nvSpPr>
        <p:spPr/>
        <p:txBody>
          <a:bodyPr/>
          <a:lstStyle/>
          <a:p>
            <a:fld id="{1881B50B-09B7-4D47-9204-C90D5338DFC5}" type="datetime1">
              <a:rPr lang="fi-FI" smtClean="0"/>
              <a:t>31.8.2023</a:t>
            </a:fld>
            <a:endParaRPr lang="fi-FI"/>
          </a:p>
        </p:txBody>
      </p:sp>
      <p:pic>
        <p:nvPicPr>
          <p:cNvPr id="13"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11" name="Picture 10"/>
          <p:cNvPicPr>
            <a:picLocks noChangeAspect="1"/>
          </p:cNvPicPr>
          <p:nvPr userDrawn="1"/>
        </p:nvPicPr>
        <p:blipFill>
          <a:blip r:embed="rId4"/>
          <a:stretch>
            <a:fillRect/>
          </a:stretch>
        </p:blipFill>
        <p:spPr>
          <a:xfrm>
            <a:off x="10407221" y="5580000"/>
            <a:ext cx="1435215" cy="11129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Tekstidia: yksip. väliotsikolla">
    <p:bg>
      <p:bgRef idx="1001">
        <a:schemeClr val="bg1"/>
      </p:bgRef>
    </p:bg>
    <p:spTree>
      <p:nvGrpSpPr>
        <p:cNvPr id="1" name=""/>
        <p:cNvGrpSpPr/>
        <p:nvPr/>
      </p:nvGrpSpPr>
      <p:grpSpPr>
        <a:xfrm>
          <a:off x="0" y="0"/>
          <a:ext cx="0" cy="0"/>
          <a:chOff x="0" y="0"/>
          <a:chExt cx="0" cy="0"/>
        </a:xfrm>
      </p:grpSpPr>
      <p:pic>
        <p:nvPicPr>
          <p:cNvPr id="12" name="Kuva 11"/>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720000" y="1584000"/>
            <a:ext cx="10752597" cy="360000"/>
          </a:xfrm>
        </p:spPr>
        <p:txBody>
          <a:bodyPr wrap="square"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720000" y="1980000"/>
            <a:ext cx="10752597" cy="360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p:cNvSpPr>
            <a:spLocks noGrp="1"/>
          </p:cNvSpPr>
          <p:nvPr>
            <p:ph type="sldNum" sz="quarter" idx="12"/>
          </p:nvPr>
        </p:nvSpPr>
        <p:spPr/>
        <p:txBody>
          <a:bodyPr/>
          <a:lstStyle/>
          <a:p>
            <a:fld id="{2A4837A0-F8B5-40DF-B7A3-2778985E9851}" type="slidenum">
              <a:rPr lang="fi-FI" smtClean="0"/>
              <a:pPr/>
              <a:t>‹#›</a:t>
            </a:fld>
            <a:endParaRPr lang="fi-FI"/>
          </a:p>
        </p:txBody>
      </p:sp>
      <p:sp>
        <p:nvSpPr>
          <p:cNvPr id="8" name="Alatunnisteen paikkamerkki 7"/>
          <p:cNvSpPr>
            <a:spLocks noGrp="1"/>
          </p:cNvSpPr>
          <p:nvPr>
            <p:ph type="ftr" sz="quarter" idx="11"/>
          </p:nvPr>
        </p:nvSpPr>
        <p:spPr/>
        <p:txBody>
          <a:bodyPr/>
          <a:lstStyle/>
          <a:p>
            <a:endParaRPr lang="fi-FI"/>
          </a:p>
        </p:txBody>
      </p:sp>
      <p:sp>
        <p:nvSpPr>
          <p:cNvPr id="7" name="Päivämäärän paikkamerkki 6"/>
          <p:cNvSpPr>
            <a:spLocks noGrp="1"/>
          </p:cNvSpPr>
          <p:nvPr>
            <p:ph type="dt" sz="half" idx="10"/>
          </p:nvPr>
        </p:nvSpPr>
        <p:spPr/>
        <p:txBody>
          <a:bodyPr/>
          <a:lstStyle/>
          <a:p>
            <a:fld id="{99C4C931-E149-4E25-AB10-C83328ED5D09}" type="datetime1">
              <a:rPr lang="fi-FI" smtClean="0"/>
              <a:t>31.8.2023</a:t>
            </a:fld>
            <a:endParaRPr lang="fi-FI"/>
          </a:p>
        </p:txBody>
      </p:sp>
      <p:pic>
        <p:nvPicPr>
          <p:cNvPr id="13"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11" name="Picture 10"/>
          <p:cNvPicPr>
            <a:picLocks noChangeAspect="1"/>
          </p:cNvPicPr>
          <p:nvPr userDrawn="1"/>
        </p:nvPicPr>
        <p:blipFill>
          <a:blip r:embed="rId4"/>
          <a:stretch>
            <a:fillRect/>
          </a:stretch>
        </p:blipFill>
        <p:spPr>
          <a:xfrm>
            <a:off x="10407221" y="5580000"/>
            <a:ext cx="1435215" cy="11129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97202-1921-F27A-F213-BB982DBE9E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4C8309-A319-E743-F334-B9DC72C736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1AC35C-6339-4DC7-1C74-1DCE7DDF95FB}"/>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5" name="Footer Placeholder 4">
            <a:extLst>
              <a:ext uri="{FF2B5EF4-FFF2-40B4-BE49-F238E27FC236}">
                <a16:creationId xmlns:a16="http://schemas.microsoft.com/office/drawing/2014/main" id="{9C3FBCF7-93A4-030A-0CC8-1B058241C8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578B2A-0452-EF68-6A72-41F8A00B9487}"/>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3516019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7_Tekstidia: vain otsikko">
    <p:bg>
      <p:bgRef idx="1001">
        <a:schemeClr val="bg1"/>
      </p:bgRef>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5" name="Dian numeron paikkamerkki 4"/>
          <p:cNvSpPr>
            <a:spLocks noGrp="1"/>
          </p:cNvSpPr>
          <p:nvPr>
            <p:ph type="sldNum" sz="quarter" idx="12"/>
          </p:nvPr>
        </p:nvSpPr>
        <p:spPr/>
        <p:txBody>
          <a:bodyPr/>
          <a:lstStyle/>
          <a:p>
            <a:fld id="{2A4837A0-F8B5-40DF-B7A3-2778985E9851}" type="slidenum">
              <a:rPr lang="fi-FI" smtClean="0"/>
              <a:pPr/>
              <a:t>‹#›</a:t>
            </a:fld>
            <a:endParaRPr lang="fi-FI"/>
          </a:p>
        </p:txBody>
      </p:sp>
      <p:sp>
        <p:nvSpPr>
          <p:cNvPr id="4" name="Alatunnisteen paikkamerkki 3"/>
          <p:cNvSpPr>
            <a:spLocks noGrp="1"/>
          </p:cNvSpPr>
          <p:nvPr>
            <p:ph type="ftr" sz="quarter" idx="11"/>
          </p:nvPr>
        </p:nvSpPr>
        <p:spPr/>
        <p:txBody>
          <a:bodyPr/>
          <a:lstStyle/>
          <a:p>
            <a:endParaRPr lang="fi-FI"/>
          </a:p>
        </p:txBody>
      </p:sp>
      <p:sp>
        <p:nvSpPr>
          <p:cNvPr id="3" name="Päivämäärän paikkamerkki 2"/>
          <p:cNvSpPr>
            <a:spLocks noGrp="1"/>
          </p:cNvSpPr>
          <p:nvPr>
            <p:ph type="dt" sz="half" idx="10"/>
          </p:nvPr>
        </p:nvSpPr>
        <p:spPr/>
        <p:txBody>
          <a:bodyPr/>
          <a:lstStyle/>
          <a:p>
            <a:fld id="{A8E18A3D-8B77-459C-A163-44533E9A20BE}" type="datetime1">
              <a:rPr lang="fi-FI" smtClean="0"/>
              <a:t>31.8.2023</a:t>
            </a:fld>
            <a:endParaRPr lang="fi-FI"/>
          </a:p>
        </p:txBody>
      </p:sp>
      <p:pic>
        <p:nvPicPr>
          <p:cNvPr id="11"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9" name="Picture 8"/>
          <p:cNvPicPr>
            <a:picLocks noChangeAspect="1"/>
          </p:cNvPicPr>
          <p:nvPr userDrawn="1"/>
        </p:nvPicPr>
        <p:blipFill>
          <a:blip r:embed="rId4"/>
          <a:stretch>
            <a:fillRect/>
          </a:stretch>
        </p:blipFill>
        <p:spPr>
          <a:xfrm>
            <a:off x="10407221" y="5580000"/>
            <a:ext cx="1435215" cy="11129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8_Tekstidia: tyhjä">
    <p:bg>
      <p:bgRef idx="1001">
        <a:schemeClr val="bg1"/>
      </p:bgRef>
    </p:bg>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stretch>
            <a:fillRect/>
          </a:stretch>
        </p:blipFill>
        <p:spPr>
          <a:xfrm>
            <a:off x="0" y="0"/>
            <a:ext cx="12192000" cy="6858000"/>
          </a:xfrm>
          <a:prstGeom prst="rect">
            <a:avLst/>
          </a:prstGeom>
        </p:spPr>
      </p:pic>
      <p:sp>
        <p:nvSpPr>
          <p:cNvPr id="4" name="Dian numeron paikkamerkki 3"/>
          <p:cNvSpPr>
            <a:spLocks noGrp="1"/>
          </p:cNvSpPr>
          <p:nvPr>
            <p:ph type="sldNum" sz="quarter" idx="12"/>
          </p:nvPr>
        </p:nvSpPr>
        <p:spPr/>
        <p:txBody>
          <a:bodyPr/>
          <a:lstStyle/>
          <a:p>
            <a:fld id="{2A4837A0-F8B5-40DF-B7A3-2778985E9851}" type="slidenum">
              <a:rPr lang="fi-FI" smtClean="0"/>
              <a:pPr/>
              <a:t>‹#›</a:t>
            </a:fld>
            <a:endParaRPr lang="fi-FI"/>
          </a:p>
        </p:txBody>
      </p:sp>
      <p:sp>
        <p:nvSpPr>
          <p:cNvPr id="3" name="Alatunnisteen paikkamerkki 2"/>
          <p:cNvSpPr>
            <a:spLocks noGrp="1"/>
          </p:cNvSpPr>
          <p:nvPr>
            <p:ph type="ftr" sz="quarter" idx="11"/>
          </p:nvPr>
        </p:nvSpPr>
        <p:spPr/>
        <p:txBody>
          <a:bodyPr/>
          <a:lstStyle/>
          <a:p>
            <a:endParaRPr lang="fi-FI"/>
          </a:p>
        </p:txBody>
      </p:sp>
      <p:sp>
        <p:nvSpPr>
          <p:cNvPr id="2" name="Päivämäärän paikkamerkki 1"/>
          <p:cNvSpPr>
            <a:spLocks noGrp="1"/>
          </p:cNvSpPr>
          <p:nvPr>
            <p:ph type="dt" sz="half" idx="10"/>
          </p:nvPr>
        </p:nvSpPr>
        <p:spPr/>
        <p:txBody>
          <a:bodyPr/>
          <a:lstStyle/>
          <a:p>
            <a:fld id="{622CE5F8-FC48-4DD9-83B2-30998A8DC4C4}" type="datetime1">
              <a:rPr lang="fi-FI" smtClean="0"/>
              <a:t>31.8.2023</a:t>
            </a:fld>
            <a:endParaRPr lang="fi-FI"/>
          </a:p>
        </p:txBody>
      </p:sp>
      <p:pic>
        <p:nvPicPr>
          <p:cNvPr id="10" name="Kuva 8"/>
          <p:cNvPicPr>
            <a:picLocks noChangeAspect="1"/>
          </p:cNvPicPr>
          <p:nvPr userDrawn="1"/>
        </p:nvPicPr>
        <p:blipFill>
          <a:blip r:embed="rId3"/>
          <a:stretch>
            <a:fillRect/>
          </a:stretch>
        </p:blipFill>
        <p:spPr>
          <a:xfrm>
            <a:off x="8630400" y="5842801"/>
            <a:ext cx="1627587" cy="864095"/>
          </a:xfrm>
          <a:prstGeom prst="rect">
            <a:avLst/>
          </a:prstGeom>
        </p:spPr>
      </p:pic>
      <p:pic>
        <p:nvPicPr>
          <p:cNvPr id="8" name="Picture 7"/>
          <p:cNvPicPr>
            <a:picLocks noChangeAspect="1"/>
          </p:cNvPicPr>
          <p:nvPr userDrawn="1"/>
        </p:nvPicPr>
        <p:blipFill>
          <a:blip r:embed="rId4"/>
          <a:stretch>
            <a:fillRect/>
          </a:stretch>
        </p:blipFill>
        <p:spPr>
          <a:xfrm>
            <a:off x="10407221" y="5580000"/>
            <a:ext cx="1435215" cy="11129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3940C-EA65-BC19-1CCB-13A3925436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20F633-6A83-9648-D9BC-F37BFBAE92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87A520-2969-15D7-D9FB-7D22B220B17E}"/>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5" name="Footer Placeholder 4">
            <a:extLst>
              <a:ext uri="{FF2B5EF4-FFF2-40B4-BE49-F238E27FC236}">
                <a16:creationId xmlns:a16="http://schemas.microsoft.com/office/drawing/2014/main" id="{9F3AACB2-9C51-8AE0-9C25-EB945B14C4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C76BA5-3338-49BD-42F6-32E74C796A5A}"/>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89565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9C2DD-5F75-CA5B-EC2B-774F7A6F8F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704834-F6D4-13C2-ACE2-592FB31087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2E7E07-2F2D-BDE5-F98B-BB927257AB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6082DC-766F-AFE4-90C5-71E296CD535A}"/>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6" name="Footer Placeholder 5">
            <a:extLst>
              <a:ext uri="{FF2B5EF4-FFF2-40B4-BE49-F238E27FC236}">
                <a16:creationId xmlns:a16="http://schemas.microsoft.com/office/drawing/2014/main" id="{2025807F-76C8-CAE3-C9EE-FC29D0BC82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41A976-2F1E-B028-592C-A012AADE416C}"/>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341724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0DE1-4B31-F444-31DF-307DC593769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BB4C81-7D86-5B27-B624-02E1CCAED0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7CF4B1-7479-49C6-E8CA-54CAACD2E5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07211B-26B3-8AA4-EAEA-B44CACB56B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C345A-784E-6410-9CD5-CABD777F68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EFC55E-5963-EABA-9A3B-58B232896DB8}"/>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8" name="Footer Placeholder 7">
            <a:extLst>
              <a:ext uri="{FF2B5EF4-FFF2-40B4-BE49-F238E27FC236}">
                <a16:creationId xmlns:a16="http://schemas.microsoft.com/office/drawing/2014/main" id="{C81E0975-F865-64E0-69C0-26988FC95C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0C8BA0-7B04-5F89-A541-AC0BF47F3D88}"/>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232463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4A325-611E-F0FE-D809-1E7A5C551E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75C0FC-4153-2D76-8B8C-72976B62CA0F}"/>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4" name="Footer Placeholder 3">
            <a:extLst>
              <a:ext uri="{FF2B5EF4-FFF2-40B4-BE49-F238E27FC236}">
                <a16:creationId xmlns:a16="http://schemas.microsoft.com/office/drawing/2014/main" id="{DE463283-7B61-6297-E8C3-234D168A9A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F8E417-0816-1FE3-2A4A-1EB3985F9511}"/>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209548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7B979E-1385-5C87-31AA-C3D68088B69F}"/>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3" name="Footer Placeholder 2">
            <a:extLst>
              <a:ext uri="{FF2B5EF4-FFF2-40B4-BE49-F238E27FC236}">
                <a16:creationId xmlns:a16="http://schemas.microsoft.com/office/drawing/2014/main" id="{A7345ACC-326D-BD60-D6F2-62595579ED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B88B84-1BE8-AA3D-307C-239A90D55E11}"/>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114374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5A8A-355E-3727-27B7-B85184169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797E1F-9B81-6E91-87C1-B9DD5A9078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AD7CA17-9DEE-1588-5236-2E8244C0F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07540-2196-7A36-9BFC-94505D27AA97}"/>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6" name="Footer Placeholder 5">
            <a:extLst>
              <a:ext uri="{FF2B5EF4-FFF2-40B4-BE49-F238E27FC236}">
                <a16:creationId xmlns:a16="http://schemas.microsoft.com/office/drawing/2014/main" id="{65831ECC-F974-F7AC-9F96-C7B4D12F31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1A9735-1A61-51C0-64E1-2D6EBD4A1C41}"/>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3460498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E73F-BE8A-2979-27C0-90BBA7403D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C13EDD-5FD6-B02A-296F-9CF0C0763A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1520B9D-84B8-F638-03E4-BE612FD036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BE525-8552-C787-7C67-70321864BC75}"/>
              </a:ext>
            </a:extLst>
          </p:cNvPr>
          <p:cNvSpPr>
            <a:spLocks noGrp="1"/>
          </p:cNvSpPr>
          <p:nvPr>
            <p:ph type="dt" sz="half" idx="10"/>
          </p:nvPr>
        </p:nvSpPr>
        <p:spPr/>
        <p:txBody>
          <a:bodyPr/>
          <a:lstStyle/>
          <a:p>
            <a:fld id="{A70D1543-2070-4C5D-B079-0A5C59D63746}" type="datetimeFigureOut">
              <a:rPr lang="en-GB" smtClean="0"/>
              <a:t>31/08/2023</a:t>
            </a:fld>
            <a:endParaRPr lang="en-GB"/>
          </a:p>
        </p:txBody>
      </p:sp>
      <p:sp>
        <p:nvSpPr>
          <p:cNvPr id="6" name="Footer Placeholder 5">
            <a:extLst>
              <a:ext uri="{FF2B5EF4-FFF2-40B4-BE49-F238E27FC236}">
                <a16:creationId xmlns:a16="http://schemas.microsoft.com/office/drawing/2014/main" id="{22B5ED95-924C-B1A0-3AD9-4D2037344B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A60142-F8A5-A02D-E60A-A856308C3B75}"/>
              </a:ext>
            </a:extLst>
          </p:cNvPr>
          <p:cNvSpPr>
            <a:spLocks noGrp="1"/>
          </p:cNvSpPr>
          <p:nvPr>
            <p:ph type="sldNum" sz="quarter" idx="12"/>
          </p:nvPr>
        </p:nvSpPr>
        <p:spPr/>
        <p:txBody>
          <a:bodyPr/>
          <a:lstStyle/>
          <a:p>
            <a:fld id="{C3278279-1B1E-4454-884D-5977559706DC}" type="slidenum">
              <a:rPr lang="en-GB" smtClean="0"/>
              <a:t>‹#›</a:t>
            </a:fld>
            <a:endParaRPr lang="en-GB"/>
          </a:p>
        </p:txBody>
      </p:sp>
    </p:spTree>
    <p:extLst>
      <p:ext uri="{BB962C8B-B14F-4D97-AF65-F5344CB8AC3E}">
        <p14:creationId xmlns:p14="http://schemas.microsoft.com/office/powerpoint/2010/main" val="194345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654C93-D981-A156-7BF5-A3CD94523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785464-F1F8-064B-F0E4-99DCD0A9B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CA1CE-9274-EC4C-2DA4-FB095C306D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D1543-2070-4C5D-B079-0A5C59D63746}" type="datetimeFigureOut">
              <a:rPr lang="en-GB" smtClean="0"/>
              <a:t>31/08/2023</a:t>
            </a:fld>
            <a:endParaRPr lang="en-GB"/>
          </a:p>
        </p:txBody>
      </p:sp>
      <p:sp>
        <p:nvSpPr>
          <p:cNvPr id="5" name="Footer Placeholder 4">
            <a:extLst>
              <a:ext uri="{FF2B5EF4-FFF2-40B4-BE49-F238E27FC236}">
                <a16:creationId xmlns:a16="http://schemas.microsoft.com/office/drawing/2014/main" id="{6DDF549D-5080-85ED-5339-ADA76C069F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F50D71-4BD0-1156-C94E-D83027F024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78279-1B1E-4454-884D-5977559706DC}" type="slidenum">
              <a:rPr lang="en-GB" smtClean="0"/>
              <a:t>‹#›</a:t>
            </a:fld>
            <a:endParaRPr lang="en-GB"/>
          </a:p>
        </p:txBody>
      </p:sp>
    </p:spTree>
    <p:extLst>
      <p:ext uri="{BB962C8B-B14F-4D97-AF65-F5344CB8AC3E}">
        <p14:creationId xmlns:p14="http://schemas.microsoft.com/office/powerpoint/2010/main" val="84414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9"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720000" y="612000"/>
            <a:ext cx="10752000" cy="900000"/>
          </a:xfrm>
          <a:prstGeom prst="rect">
            <a:avLst/>
          </a:prstGeom>
        </p:spPr>
        <p:txBody>
          <a:bodyPr vert="horz" lIns="0" tIns="0" rIns="0" bIns="0" rtlCol="0" anchor="t"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720000" y="1584000"/>
            <a:ext cx="10752000" cy="4140000"/>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p:cNvSpPr>
            <a:spLocks noGrp="1"/>
          </p:cNvSpPr>
          <p:nvPr>
            <p:ph type="sldNum" sz="quarter" idx="4"/>
          </p:nvPr>
        </p:nvSpPr>
        <p:spPr>
          <a:xfrm>
            <a:off x="252183" y="6309320"/>
            <a:ext cx="576000" cy="360000"/>
          </a:xfrm>
          <a:prstGeom prst="rect">
            <a:avLst/>
          </a:prstGeom>
        </p:spPr>
        <p:txBody>
          <a:bodyPr vert="horz" lIns="91440" tIns="45720" rIns="91440" bIns="45720" rtlCol="0" anchor="ctr"/>
          <a:lstStyle>
            <a:lvl1pPr algn="l">
              <a:defRPr sz="1000">
                <a:solidFill>
                  <a:schemeClr val="tx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3"/>
          </p:nvPr>
        </p:nvSpPr>
        <p:spPr>
          <a:xfrm>
            <a:off x="872040" y="6309320"/>
            <a:ext cx="2640000" cy="360000"/>
          </a:xfrm>
          <a:prstGeom prst="rect">
            <a:avLst/>
          </a:prstGeom>
        </p:spPr>
        <p:txBody>
          <a:bodyPr vert="horz" lIns="91440" tIns="45720" rIns="0" bIns="45720" rtlCol="0" anchor="ctr"/>
          <a:lstStyle>
            <a:lvl1pPr algn="l">
              <a:defRPr sz="1000">
                <a:solidFill>
                  <a:schemeClr val="tx1"/>
                </a:solidFill>
              </a:defRPr>
            </a:lvl1pPr>
          </a:lstStyle>
          <a:p>
            <a:endParaRPr lang="fi-FI" dirty="0"/>
          </a:p>
        </p:txBody>
      </p:sp>
      <p:sp>
        <p:nvSpPr>
          <p:cNvPr id="4" name="Päivämäärän paikkamerkki 3"/>
          <p:cNvSpPr>
            <a:spLocks noGrp="1"/>
          </p:cNvSpPr>
          <p:nvPr>
            <p:ph type="dt" sz="half" idx="2"/>
          </p:nvPr>
        </p:nvSpPr>
        <p:spPr>
          <a:xfrm>
            <a:off x="3555045" y="6309320"/>
            <a:ext cx="1440000" cy="360000"/>
          </a:xfrm>
          <a:prstGeom prst="rect">
            <a:avLst/>
          </a:prstGeom>
        </p:spPr>
        <p:txBody>
          <a:bodyPr vert="horz" lIns="91440" tIns="45720" rIns="91440" bIns="45720" rtlCol="0" anchor="ctr"/>
          <a:lstStyle>
            <a:lvl1pPr algn="r">
              <a:defRPr sz="1000">
                <a:solidFill>
                  <a:schemeClr val="tx1"/>
                </a:solidFill>
              </a:defRPr>
            </a:lvl1pPr>
          </a:lstStyle>
          <a:p>
            <a:fld id="{F6976741-9833-4093-9ACE-E3DC5A8FDBA2}" type="datetime1">
              <a:rPr lang="fi-FI" smtClean="0"/>
              <a:t>31.8.2023</a:t>
            </a:fld>
            <a:endParaRPr lang="fi-FI" dirty="0"/>
          </a:p>
        </p:txBody>
      </p:sp>
    </p:spTree>
  </p:cSld>
  <p:clrMap bg1="lt1" tx1="dk1" bg2="lt2" tx2="dk2" accent1="accent1" accent2="accent2" accent3="accent3" accent4="accent4" accent5="accent5" accent6="accent6" hlink="hlink" folHlink="folHlink"/>
  <p:sldLayoutIdLst>
    <p:sldLayoutId id="2147483658" r:id="rId1"/>
    <p:sldLayoutId id="2147483666" r:id="rId2"/>
    <p:sldLayoutId id="2147483659" r:id="rId3"/>
    <p:sldLayoutId id="2147483665" r:id="rId4"/>
    <p:sldLayoutId id="2147483667" r:id="rId5"/>
    <p:sldLayoutId id="2147483660" r:id="rId6"/>
    <p:sldLayoutId id="2147483661" r:id="rId7"/>
    <p:sldLayoutId id="2147483662" r:id="rId8"/>
    <p:sldLayoutId id="2147483663" r:id="rId9"/>
    <p:sldLayoutId id="2147483664" r:id="rId10"/>
  </p:sldLayoutIdLst>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www.tyosuojelu.fi/tyoterveys-ja-tapaturmat/tyoterveyshuolto/jarjestamin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tl.fi/teemat/tyoterveys/tyoterveyshuolto/tyoterveysyhteistyo/tyoterveyspalveluista-sopimin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hyperlink" Target="https://www.ttl.fi/teemat/tyoterveys/tyoterveyshuolto/tyoterveysyhteistyo/tyoterveyspalveluista-sopiminen"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rn.fi/URN:ISBN:978-952-00-3799-4" TargetMode="External"/><Relationship Id="rId2" Type="http://schemas.openxmlformats.org/officeDocument/2006/relationships/hyperlink" Target="https://www.finlex.fi/fi/laki/alkup/2021/2021061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m.fi/documents/1271139/148062577/Ty%C3%B6ik%C3%A4iset+Hyvinvointialueella+1.0+(002).pdf/136dc5af-7fa1-09db-8df4-4b7738539e6f/Ty%C3%B6ik%C3%A4iset+Hyvinvointialueella+1.0+(002).pdf?t=1677764253419"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Otsikko 6"/>
          <p:cNvSpPr>
            <a:spLocks noGrp="1"/>
          </p:cNvSpPr>
          <p:nvPr>
            <p:ph type="ctrTitle"/>
          </p:nvPr>
        </p:nvSpPr>
        <p:spPr>
          <a:xfrm>
            <a:off x="298938" y="275674"/>
            <a:ext cx="7414592" cy="547189"/>
          </a:xfrm>
        </p:spPr>
        <p:txBody>
          <a:bodyPr/>
          <a:lstStyle/>
          <a:p>
            <a:pPr algn="l"/>
            <a:r>
              <a:rPr lang="fi-FI" sz="1800" dirty="0">
                <a:cs typeface="Arial"/>
              </a:rPr>
              <a:t>Kestävä keikkatyö, Työturvallisuuden, -terveyden ja –hyvinvoinnin</a:t>
            </a:r>
            <a:br>
              <a:rPr lang="fi-FI" sz="1800" dirty="0"/>
            </a:br>
            <a:r>
              <a:rPr lang="fi-FI" sz="1800" dirty="0">
                <a:cs typeface="Arial"/>
              </a:rPr>
              <a:t>kehittäminen </a:t>
            </a:r>
            <a:r>
              <a:rPr lang="fi-FI" sz="1800" dirty="0" err="1">
                <a:cs typeface="Arial"/>
              </a:rPr>
              <a:t>PK-yrityksissä</a:t>
            </a:r>
            <a:endParaRPr lang="fi-FI" sz="1800" dirty="0" err="1"/>
          </a:p>
        </p:txBody>
      </p:sp>
      <p:sp>
        <p:nvSpPr>
          <p:cNvPr id="8" name="Alaotsikko 7"/>
          <p:cNvSpPr>
            <a:spLocks noGrp="1"/>
          </p:cNvSpPr>
          <p:nvPr>
            <p:ph type="subTitle" idx="1"/>
          </p:nvPr>
        </p:nvSpPr>
        <p:spPr/>
        <p:txBody>
          <a:bodyPr/>
          <a:lstStyle/>
          <a:p>
            <a:r>
              <a:rPr lang="en-GB" sz="2800" dirty="0" err="1">
                <a:latin typeface="Calibri Light" panose="020F0302020204030204" pitchFamily="34" charset="0"/>
              </a:rPr>
              <a:t>Työterveys</a:t>
            </a:r>
            <a:r>
              <a:rPr lang="en-GB" sz="2800" dirty="0">
                <a:latin typeface="Calibri Light" panose="020F0302020204030204" pitchFamily="34" charset="0"/>
              </a:rPr>
              <a:t> on </a:t>
            </a:r>
            <a:r>
              <a:rPr lang="en-GB" sz="2800" dirty="0" err="1">
                <a:latin typeface="Calibri Light" panose="020F0302020204030204" pitchFamily="34" charset="0"/>
              </a:rPr>
              <a:t>kaikkien</a:t>
            </a:r>
            <a:r>
              <a:rPr lang="en-GB" sz="2800" dirty="0">
                <a:latin typeface="Calibri Light" panose="020F0302020204030204" pitchFamily="34" charset="0"/>
              </a:rPr>
              <a:t> </a:t>
            </a:r>
            <a:r>
              <a:rPr lang="en-GB" sz="2800" dirty="0" err="1">
                <a:latin typeface="Calibri Light" panose="020F0302020204030204" pitchFamily="34" charset="0"/>
              </a:rPr>
              <a:t>työntekijöiden</a:t>
            </a:r>
            <a:r>
              <a:rPr lang="en-GB" sz="2800" dirty="0">
                <a:latin typeface="Calibri Light" panose="020F0302020204030204" pitchFamily="34" charset="0"/>
              </a:rPr>
              <a:t> </a:t>
            </a:r>
            <a:r>
              <a:rPr lang="en-GB" sz="2800" dirty="0" err="1">
                <a:latin typeface="Calibri Light" panose="020F0302020204030204" pitchFamily="34" charset="0"/>
              </a:rPr>
              <a:t>etu</a:t>
            </a:r>
            <a:endParaRPr lang="en-GB" sz="2800" dirty="0">
              <a:latin typeface="Calibri Light" panose="020F0302020204030204" pitchFamily="34" charset="0"/>
            </a:endParaRPr>
          </a:p>
          <a:p>
            <a:r>
              <a:rPr lang="en-GB" sz="2800" dirty="0" err="1">
                <a:latin typeface="Calibri Light" panose="020F0302020204030204" pitchFamily="34" charset="0"/>
              </a:rPr>
              <a:t>Johdantoa</a:t>
            </a:r>
            <a:r>
              <a:rPr lang="en-GB" sz="2800" dirty="0">
                <a:latin typeface="Calibri Light" panose="020F0302020204030204" pitchFamily="34" charset="0"/>
              </a:rPr>
              <a:t> </a:t>
            </a:r>
            <a:r>
              <a:rPr lang="en-GB" sz="2800" dirty="0" err="1">
                <a:latin typeface="Calibri Light" panose="020F0302020204030204" pitchFamily="34" charset="0"/>
              </a:rPr>
              <a:t>aiheeseen</a:t>
            </a:r>
            <a:r>
              <a:rPr lang="en-GB" sz="2800" dirty="0">
                <a:latin typeface="Calibri Light" panose="020F0302020204030204" pitchFamily="34" charset="0"/>
              </a:rPr>
              <a:t> </a:t>
            </a:r>
            <a:endParaRPr lang="fi-FI" sz="2800" dirty="0"/>
          </a:p>
        </p:txBody>
      </p:sp>
      <p:sp>
        <p:nvSpPr>
          <p:cNvPr id="4" name="Päivämäärän paikkamerkki 3"/>
          <p:cNvSpPr>
            <a:spLocks noGrp="1"/>
          </p:cNvSpPr>
          <p:nvPr>
            <p:ph type="dt" sz="half" idx="10"/>
          </p:nvPr>
        </p:nvSpPr>
        <p:spPr/>
        <p:txBody>
          <a:bodyPr/>
          <a:lstStyle/>
          <a:p>
            <a:fld id="{C62A8580-C759-488C-9622-FE3AFEDF3234}" type="datetime1">
              <a:rPr lang="fi-FI" smtClean="0"/>
              <a:t>31.8.2023</a:t>
            </a:fld>
            <a:endParaRPr lang="fi-FI" dirty="0"/>
          </a:p>
        </p:txBody>
      </p:sp>
      <p:sp>
        <p:nvSpPr>
          <p:cNvPr id="5" name="Alatunnisteen paikkamerkki 4"/>
          <p:cNvSpPr>
            <a:spLocks noGrp="1"/>
          </p:cNvSpPr>
          <p:nvPr>
            <p:ph type="ftr" sz="quarter" idx="11"/>
          </p:nvPr>
        </p:nvSpPr>
        <p:spPr/>
        <p:txBody>
          <a:bodyPr/>
          <a:lstStyle/>
          <a:p>
            <a:r>
              <a:rPr lang="fi-FI" sz="1400" dirty="0">
                <a:cs typeface="Arial"/>
              </a:rPr>
              <a:t>Anne Kärki</a:t>
            </a:r>
            <a:endParaRPr lang="fi-FI" sz="1400" dirty="0"/>
          </a:p>
        </p:txBody>
      </p:sp>
      <p:pic>
        <p:nvPicPr>
          <p:cNvPr id="6" name="Picture Placeholder 5">
            <a:extLst>
              <a:ext uri="{FF2B5EF4-FFF2-40B4-BE49-F238E27FC236}">
                <a16:creationId xmlns:a16="http://schemas.microsoft.com/office/drawing/2014/main" id="{366A642C-F860-C375-9254-5F5480671C5B}"/>
              </a:ext>
            </a:extLst>
          </p:cNvPr>
          <p:cNvPicPr>
            <a:picLocks noGrp="1" noChangeAspect="1"/>
          </p:cNvPicPr>
          <p:nvPr>
            <p:ph type="pic" sz="quarter" idx="12"/>
          </p:nvPr>
        </p:nvPicPr>
        <p:blipFill>
          <a:blip r:embed="rId2"/>
          <a:srcRect t="6101" b="6101"/>
          <a:stretch>
            <a:fillRect/>
          </a:stretch>
        </p:blipFill>
        <p:spPr>
          <a:xfrm>
            <a:off x="236384" y="5972813"/>
            <a:ext cx="1440000" cy="719137"/>
          </a:xfrm>
          <a:prstGeom prst="rect">
            <a:avLst/>
          </a:prstGeom>
        </p:spPr>
      </p:pic>
      <p:pic>
        <p:nvPicPr>
          <p:cNvPr id="3" name="Picture Placeholder 2">
            <a:extLst>
              <a:ext uri="{FF2B5EF4-FFF2-40B4-BE49-F238E27FC236}">
                <a16:creationId xmlns:a16="http://schemas.microsoft.com/office/drawing/2014/main" id="{C1550B77-3525-3B6B-F2EE-2DD17D656182}"/>
              </a:ext>
            </a:extLst>
          </p:cNvPr>
          <p:cNvPicPr>
            <a:picLocks noGrp="1" noChangeAspect="1"/>
          </p:cNvPicPr>
          <p:nvPr>
            <p:ph type="pic" sz="quarter" idx="13"/>
          </p:nvPr>
        </p:nvPicPr>
        <p:blipFill>
          <a:blip r:embed="rId3"/>
          <a:srcRect l="1228" r="1228"/>
          <a:stretch>
            <a:fillRect/>
          </a:stretch>
        </p:blipFill>
        <p:spPr>
          <a:xfrm>
            <a:off x="1677861" y="5972813"/>
            <a:ext cx="1440000" cy="719137"/>
          </a:xfrm>
          <a:prstGeom prst="rect">
            <a:avLst/>
          </a:prstGeom>
        </p:spPr>
      </p:pic>
      <p:pic>
        <p:nvPicPr>
          <p:cNvPr id="2" name="Picture 1">
            <a:extLst>
              <a:ext uri="{FF2B5EF4-FFF2-40B4-BE49-F238E27FC236}">
                <a16:creationId xmlns:a16="http://schemas.microsoft.com/office/drawing/2014/main" id="{E9F9554C-64F9-9975-9D14-B5FE9B5E48A5}"/>
              </a:ext>
            </a:extLst>
          </p:cNvPr>
          <p:cNvPicPr>
            <a:picLocks noChangeAspect="1"/>
          </p:cNvPicPr>
          <p:nvPr/>
        </p:nvPicPr>
        <p:blipFill>
          <a:blip r:embed="rId4"/>
          <a:stretch>
            <a:fillRect/>
          </a:stretch>
        </p:blipFill>
        <p:spPr>
          <a:xfrm>
            <a:off x="3114908" y="5575814"/>
            <a:ext cx="2176461" cy="1127858"/>
          </a:xfrm>
          <a:prstGeom prst="rect">
            <a:avLst/>
          </a:prstGeom>
        </p:spPr>
      </p:pic>
      <p:pic>
        <p:nvPicPr>
          <p:cNvPr id="9" name="Picture 8">
            <a:extLst>
              <a:ext uri="{FF2B5EF4-FFF2-40B4-BE49-F238E27FC236}">
                <a16:creationId xmlns:a16="http://schemas.microsoft.com/office/drawing/2014/main" id="{AB2DC7E1-4EF9-EE75-048C-36EA5CC486EB}"/>
              </a:ext>
            </a:extLst>
          </p:cNvPr>
          <p:cNvPicPr>
            <a:picLocks noChangeAspect="1"/>
          </p:cNvPicPr>
          <p:nvPr/>
        </p:nvPicPr>
        <p:blipFill>
          <a:blip r:embed="rId5"/>
          <a:stretch>
            <a:fillRect/>
          </a:stretch>
        </p:blipFill>
        <p:spPr>
          <a:xfrm>
            <a:off x="7717815" y="3575538"/>
            <a:ext cx="1304925" cy="457200"/>
          </a:xfrm>
          <a:prstGeom prst="rect">
            <a:avLst/>
          </a:prstGeom>
        </p:spPr>
      </p:pic>
    </p:spTree>
    <p:extLst>
      <p:ext uri="{BB962C8B-B14F-4D97-AF65-F5344CB8AC3E}">
        <p14:creationId xmlns:p14="http://schemas.microsoft.com/office/powerpoint/2010/main" val="425537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3D290D-B3D7-CEE3-655F-B01B7BDDF70E}"/>
              </a:ext>
            </a:extLst>
          </p:cNvPr>
          <p:cNvSpPr>
            <a:spLocks noGrp="1"/>
          </p:cNvSpPr>
          <p:nvPr>
            <p:ph type="title"/>
          </p:nvPr>
        </p:nvSpPr>
        <p:spPr>
          <a:xfrm>
            <a:off x="635000" y="640823"/>
            <a:ext cx="3418659" cy="5583148"/>
          </a:xfrm>
        </p:spPr>
        <p:txBody>
          <a:bodyPr anchor="ctr">
            <a:normAutofit/>
          </a:bodyPr>
          <a:lstStyle/>
          <a:p>
            <a:r>
              <a:rPr lang="fi-FI" sz="3400"/>
              <a:t>Ehkäisevä työterveyshuolto Suomessa vuokra- ja keikkatyössä</a:t>
            </a:r>
            <a:endParaRPr lang="en-GB" sz="3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4713002-47C8-38F3-4B70-0E1E2DDBEBB7}"/>
              </a:ext>
            </a:extLst>
          </p:cNvPr>
          <p:cNvGraphicFramePr>
            <a:graphicFrameLocks noGrp="1"/>
          </p:cNvGraphicFramePr>
          <p:nvPr>
            <p:ph idx="1"/>
            <p:extLst>
              <p:ext uri="{D42A27DB-BD31-4B8C-83A1-F6EECF244321}">
                <p14:modId xmlns:p14="http://schemas.microsoft.com/office/powerpoint/2010/main" val="366001017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5780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F7F0D03-2CB6-F40A-52A4-FB3A084297F7}"/>
              </a:ext>
            </a:extLst>
          </p:cNvPr>
          <p:cNvSpPr>
            <a:spLocks noGrp="1"/>
          </p:cNvSpPr>
          <p:nvPr>
            <p:ph idx="1"/>
          </p:nvPr>
        </p:nvSpPr>
        <p:spPr>
          <a:xfrm>
            <a:off x="838200" y="1929384"/>
            <a:ext cx="10515600" cy="4251960"/>
          </a:xfrm>
        </p:spPr>
        <p:txBody>
          <a:bodyPr>
            <a:normAutofit/>
          </a:bodyPr>
          <a:lstStyle/>
          <a:p>
            <a:pPr marL="0" indent="0">
              <a:buNone/>
            </a:pPr>
            <a:r>
              <a:rPr lang="fi-FI" sz="2000"/>
              <a:t>”Lakisääteinen ehkäisevä työterveyshuolto sisältää  </a:t>
            </a:r>
          </a:p>
          <a:p>
            <a:pPr>
              <a:buFont typeface="Arial" panose="020B0604020202020204" pitchFamily="34" charset="0"/>
              <a:buChar char="•"/>
            </a:pPr>
            <a:r>
              <a:rPr lang="fi-FI" sz="2000" b="0" i="0">
                <a:effectLst/>
                <a:latin typeface="Public Sans"/>
              </a:rPr>
              <a:t>työpaikan terveysriskeihin perustuvat terveystarkastukset</a:t>
            </a:r>
          </a:p>
          <a:p>
            <a:pPr>
              <a:buFont typeface="Arial" panose="020B0604020202020204" pitchFamily="34" charset="0"/>
              <a:buChar char="•"/>
            </a:pPr>
            <a:r>
              <a:rPr lang="fi-FI" sz="2000" b="0" i="0">
                <a:effectLst/>
                <a:latin typeface="Public Sans"/>
              </a:rPr>
              <a:t>työpaikan terveysvaarojen selvittämisen työpaikkaselvityksen avulla</a:t>
            </a:r>
          </a:p>
          <a:p>
            <a:pPr>
              <a:buFont typeface="Arial" panose="020B0604020202020204" pitchFamily="34" charset="0"/>
              <a:buChar char="•"/>
            </a:pPr>
            <a:r>
              <a:rPr lang="fi-FI" sz="2000" b="0" i="0">
                <a:effectLst/>
                <a:latin typeface="Public Sans"/>
              </a:rPr>
              <a:t>toimenpide-ehdotukset työolojen parantamiseksi ja työkyvyn edistämiseksi</a:t>
            </a:r>
          </a:p>
          <a:p>
            <a:pPr>
              <a:buFont typeface="Arial" panose="020B0604020202020204" pitchFamily="34" charset="0"/>
              <a:buChar char="•"/>
            </a:pPr>
            <a:r>
              <a:rPr lang="fi-FI" sz="2000" b="0" i="0">
                <a:effectLst/>
                <a:latin typeface="Public Sans"/>
              </a:rPr>
              <a:t>neuvonnan ja ohjauksen sekä tietojen antamisen työolojen kehittämisestä ja työntekijöiden terveydestä</a:t>
            </a:r>
          </a:p>
          <a:p>
            <a:pPr>
              <a:buFont typeface="Arial" panose="020B0604020202020204" pitchFamily="34" charset="0"/>
              <a:buChar char="•"/>
            </a:pPr>
            <a:r>
              <a:rPr lang="fi-FI" sz="2000" b="0" i="0">
                <a:effectLst/>
                <a:latin typeface="Public Sans"/>
              </a:rPr>
              <a:t>työkykyä ylläpitävään toimintaan osallistumisen</a:t>
            </a:r>
          </a:p>
          <a:p>
            <a:pPr>
              <a:buFont typeface="Arial" panose="020B0604020202020204" pitchFamily="34" charset="0"/>
              <a:buChar char="•"/>
            </a:pPr>
            <a:r>
              <a:rPr lang="fi-FI" sz="2000" b="0" i="0">
                <a:effectLst/>
                <a:latin typeface="Public Sans"/>
              </a:rPr>
              <a:t>työkyvyn heiketessä työntekijän terveyden seuraamisen, työssä selviytymisen edistämisen, kuntoutusneuvonnan ja kuntoutukseen ohjaamisen</a:t>
            </a:r>
          </a:p>
          <a:p>
            <a:pPr>
              <a:buFont typeface="Arial" panose="020B0604020202020204" pitchFamily="34" charset="0"/>
              <a:buChar char="•"/>
            </a:pPr>
            <a:r>
              <a:rPr lang="fi-FI" sz="2000" b="0" i="0">
                <a:effectLst/>
                <a:latin typeface="Public Sans"/>
              </a:rPr>
              <a:t>työpaikan ensiapuvalmiuden ohjauksen.</a:t>
            </a:r>
            <a:r>
              <a:rPr lang="fi-FI" sz="2000" b="0" i="0">
                <a:effectLst/>
                <a:latin typeface="Public Sans"/>
                <a:hlinkClick r:id="rId2"/>
              </a:rPr>
              <a:t>” https://www.tyosuojelu.fi/tyoterveys-ja-tapaturmat/tyoterveyshuolto/jarjestaminen</a:t>
            </a:r>
            <a:r>
              <a:rPr lang="fi-FI" sz="2000" b="0" i="0">
                <a:effectLst/>
                <a:latin typeface="Public Sans"/>
              </a:rPr>
              <a:t> </a:t>
            </a:r>
          </a:p>
          <a:p>
            <a:pPr marL="0" indent="0">
              <a:buNone/>
            </a:pPr>
            <a:endParaRPr lang="en-GB" sz="2000"/>
          </a:p>
        </p:txBody>
      </p:sp>
    </p:spTree>
    <p:extLst>
      <p:ext uri="{BB962C8B-B14F-4D97-AF65-F5344CB8AC3E}">
        <p14:creationId xmlns:p14="http://schemas.microsoft.com/office/powerpoint/2010/main" val="46202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6142A9-8F59-FFE7-101A-D19211A77A07}"/>
              </a:ext>
            </a:extLst>
          </p:cNvPr>
          <p:cNvSpPr>
            <a:spLocks noGrp="1"/>
          </p:cNvSpPr>
          <p:nvPr>
            <p:ph type="title"/>
          </p:nvPr>
        </p:nvSpPr>
        <p:spPr>
          <a:xfrm>
            <a:off x="838200" y="365125"/>
            <a:ext cx="10515600" cy="1325563"/>
          </a:xfrm>
        </p:spPr>
        <p:txBody>
          <a:bodyPr>
            <a:normAutofit/>
          </a:bodyPr>
          <a:lstStyle/>
          <a:p>
            <a:r>
              <a:rPr lang="fi-FI" sz="4200"/>
              <a:t>Työterveyshuollon sopimus ja toimintasuunnitelma</a:t>
            </a:r>
            <a:endParaRPr lang="en-GB"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328CA7-2C5C-D08B-C2A8-A1015A17787B}"/>
              </a:ext>
            </a:extLst>
          </p:cNvPr>
          <p:cNvSpPr>
            <a:spLocks noGrp="1"/>
          </p:cNvSpPr>
          <p:nvPr>
            <p:ph idx="1"/>
          </p:nvPr>
        </p:nvSpPr>
        <p:spPr>
          <a:xfrm>
            <a:off x="838200" y="1929384"/>
            <a:ext cx="10515600" cy="4251960"/>
          </a:xfrm>
        </p:spPr>
        <p:txBody>
          <a:bodyPr>
            <a:normAutofit/>
          </a:bodyPr>
          <a:lstStyle/>
          <a:p>
            <a:pPr marL="0" indent="0">
              <a:buNone/>
            </a:pPr>
            <a:r>
              <a:rPr lang="fi-FI" sz="1500"/>
              <a:t>Sopimusasiakirjan tulee aina sisältää työterveyshuoltolain (1383/2001) mukaiset palvelut. Tämä tarkoittaa työn voimavarojen ja terveysvaarojen selvittämistä. Lisäksi tulee huomioida miten arvioidaan ja seurataan työntekijöiden terveydentilaa sekä heidän työ- ja toimintakykyään. Lain mukaan työtä tulee sopeuttaa työntekijän terveyden edellyttämällä tavalla. </a:t>
            </a:r>
            <a:r>
              <a:rPr lang="fi-FI" sz="1500">
                <a:hlinkClick r:id="rId2"/>
              </a:rPr>
              <a:t>https://www.ttl.fi/teemat/tyoterveys/tyoterveyshuolto/tyoterveysyhteistyo/tyoterveyspalveluista-sopiminen</a:t>
            </a:r>
            <a:r>
              <a:rPr lang="fi-FI" sz="1500"/>
              <a:t> </a:t>
            </a:r>
          </a:p>
          <a:p>
            <a:pPr marL="0" indent="0">
              <a:buNone/>
            </a:pPr>
            <a:r>
              <a:rPr lang="fi-FI" sz="1500" u="sng"/>
              <a:t>Työnantaja laatii työterveyshuollon palveluntuottajan kanssa sopimuksen, josta selviää:</a:t>
            </a:r>
            <a:endParaRPr lang="fi-FI" sz="1500"/>
          </a:p>
          <a:p>
            <a:pPr>
              <a:buFont typeface="Arial" panose="020B0604020202020204" pitchFamily="34" charset="0"/>
              <a:buChar char="•"/>
            </a:pPr>
            <a:r>
              <a:rPr lang="fi-FI" sz="1500" b="0" i="0">
                <a:effectLst/>
                <a:latin typeface="Public Sans"/>
              </a:rPr>
              <a:t>työterveyshuollon yleiset järjestelyt (sijainti, aukioloajat, alihankkijat, maantieteellinen kattavuus)</a:t>
            </a:r>
          </a:p>
          <a:p>
            <a:pPr>
              <a:buFont typeface="Arial" panose="020B0604020202020204" pitchFamily="34" charset="0"/>
              <a:buChar char="•"/>
            </a:pPr>
            <a:r>
              <a:rPr lang="fi-FI" sz="1500" b="0" i="0">
                <a:effectLst/>
                <a:latin typeface="Public Sans"/>
              </a:rPr>
              <a:t>palveluiden sisältö</a:t>
            </a:r>
          </a:p>
          <a:p>
            <a:pPr>
              <a:buFont typeface="Arial" panose="020B0604020202020204" pitchFamily="34" charset="0"/>
              <a:buChar char="•"/>
            </a:pPr>
            <a:r>
              <a:rPr lang="fi-FI" sz="1500" b="0" i="0">
                <a:effectLst/>
                <a:latin typeface="Public Sans"/>
              </a:rPr>
              <a:t>palveluiden laajuus (lakisääteinen työterveyshuolto vai lisäksi myös sairaanhoito)</a:t>
            </a:r>
          </a:p>
          <a:p>
            <a:pPr marL="0" indent="0">
              <a:buNone/>
            </a:pPr>
            <a:r>
              <a:rPr lang="en-GB" sz="1500"/>
              <a:t>Sopimus tulee olla työntekijöiden nähtävillä.</a:t>
            </a:r>
          </a:p>
          <a:p>
            <a:pPr marL="0" indent="0">
              <a:buNone/>
            </a:pPr>
            <a:r>
              <a:rPr lang="en-GB" sz="1500" u="sng"/>
              <a:t>Toimintasuunnitelmassa tulee olla kirjattuna:</a:t>
            </a:r>
          </a:p>
          <a:p>
            <a:pPr>
              <a:buFont typeface="Arial" panose="020B0604020202020204" pitchFamily="34" charset="0"/>
              <a:buChar char="•"/>
            </a:pPr>
            <a:r>
              <a:rPr lang="fi-FI" sz="1500" b="0" i="0">
                <a:effectLst/>
                <a:latin typeface="Public Sans"/>
              </a:rPr>
              <a:t>työterveyshuollon yleiset tavoitteet</a:t>
            </a:r>
          </a:p>
          <a:p>
            <a:pPr>
              <a:buFont typeface="Arial" panose="020B0604020202020204" pitchFamily="34" charset="0"/>
              <a:buChar char="•"/>
            </a:pPr>
            <a:r>
              <a:rPr lang="fi-FI" sz="1500" b="0" i="0">
                <a:effectLst/>
                <a:latin typeface="Public Sans"/>
              </a:rPr>
              <a:t>työpaikan olosuhteisiin liittyvät tarpeet ja niistä johtuvat työterveyshuollon toimenpiteet (esim. terveystarkastukset)</a:t>
            </a:r>
          </a:p>
          <a:p>
            <a:pPr>
              <a:buFont typeface="Arial" panose="020B0604020202020204" pitchFamily="34" charset="0"/>
              <a:buChar char="•"/>
            </a:pPr>
            <a:r>
              <a:rPr lang="fi-FI" sz="1500" b="0" i="0">
                <a:effectLst/>
                <a:latin typeface="Public Sans"/>
              </a:rPr>
              <a:t>työterveyshuollon toiminta, kun työpaikalla toteutetaan varhaisen puuttumisen ja työkyvyn tukemisen malleja.</a:t>
            </a:r>
          </a:p>
          <a:p>
            <a:pPr marL="0" indent="0">
              <a:buNone/>
            </a:pPr>
            <a:endParaRPr lang="en-GB" sz="1500"/>
          </a:p>
          <a:p>
            <a:pPr marL="0" indent="0">
              <a:buNone/>
            </a:pPr>
            <a:endParaRPr lang="en-GB" sz="1500"/>
          </a:p>
          <a:p>
            <a:pPr marL="0" indent="0">
              <a:buNone/>
            </a:pPr>
            <a:endParaRPr lang="en-GB" sz="1500"/>
          </a:p>
        </p:txBody>
      </p:sp>
    </p:spTree>
    <p:extLst>
      <p:ext uri="{BB962C8B-B14F-4D97-AF65-F5344CB8AC3E}">
        <p14:creationId xmlns:p14="http://schemas.microsoft.com/office/powerpoint/2010/main" val="2211008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2AE4A1-6A0E-25E1-67F3-85D04391B7C6}"/>
              </a:ext>
            </a:extLst>
          </p:cNvPr>
          <p:cNvSpPr>
            <a:spLocks noGrp="1"/>
          </p:cNvSpPr>
          <p:nvPr>
            <p:ph type="title"/>
          </p:nvPr>
        </p:nvSpPr>
        <p:spPr>
          <a:xfrm>
            <a:off x="635000" y="640823"/>
            <a:ext cx="3418659" cy="5583148"/>
          </a:xfrm>
        </p:spPr>
        <p:txBody>
          <a:bodyPr anchor="ctr">
            <a:normAutofit/>
          </a:bodyPr>
          <a:lstStyle/>
          <a:p>
            <a:r>
              <a:rPr lang="fi-FI" sz="3400"/>
              <a:t>Yrittäjän tai muun omaa työtä tekevän(YEL-vakuutettu) työterveyshuolto</a:t>
            </a:r>
            <a:endParaRPr lang="en-GB" sz="3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753E820-0691-C7C1-754A-8C07966B547F}"/>
              </a:ext>
            </a:extLst>
          </p:cNvPr>
          <p:cNvGraphicFramePr>
            <a:graphicFrameLocks noGrp="1"/>
          </p:cNvGraphicFramePr>
          <p:nvPr>
            <p:ph idx="1"/>
            <p:extLst>
              <p:ext uri="{D42A27DB-BD31-4B8C-83A1-F6EECF244321}">
                <p14:modId xmlns:p14="http://schemas.microsoft.com/office/powerpoint/2010/main" val="37822759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721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4DAE3-BEEE-1F45-71D2-2E4E9849EA5F}"/>
              </a:ext>
            </a:extLst>
          </p:cNvPr>
          <p:cNvSpPr>
            <a:spLocks noGrp="1"/>
          </p:cNvSpPr>
          <p:nvPr>
            <p:ph type="title"/>
          </p:nvPr>
        </p:nvSpPr>
        <p:spPr>
          <a:xfrm>
            <a:off x="5297762" y="329184"/>
            <a:ext cx="6251110" cy="1783080"/>
          </a:xfrm>
        </p:spPr>
        <p:txBody>
          <a:bodyPr anchor="b">
            <a:normAutofit/>
          </a:bodyPr>
          <a:lstStyle/>
          <a:p>
            <a:r>
              <a:rPr lang="fi-FI" sz="3800"/>
              <a:t>Vapaaehtoisesti järjestettävät sairaanhoito- tai muut terveydenhuoltopalvelut</a:t>
            </a:r>
            <a:endParaRPr lang="en-GB" sz="3800"/>
          </a:p>
        </p:txBody>
      </p:sp>
      <p:pic>
        <p:nvPicPr>
          <p:cNvPr id="13" name="Picture 4" descr="Työpöytä, jolla on stetoskooppi ja tietokoneen näppäimistö">
            <a:extLst>
              <a:ext uri="{FF2B5EF4-FFF2-40B4-BE49-F238E27FC236}">
                <a16:creationId xmlns:a16="http://schemas.microsoft.com/office/drawing/2014/main" id="{BE553B2F-1AAA-1A4E-F918-A03885B0CD85}"/>
              </a:ext>
            </a:extLst>
          </p:cNvPr>
          <p:cNvPicPr>
            <a:picLocks noChangeAspect="1"/>
          </p:cNvPicPr>
          <p:nvPr/>
        </p:nvPicPr>
        <p:blipFill rotWithShape="1">
          <a:blip r:embed="rId2"/>
          <a:srcRect l="51753" r="2919" b="4"/>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94101CF-B9AE-AC76-3B58-3FDF21565F18}"/>
              </a:ext>
            </a:extLst>
          </p:cNvPr>
          <p:cNvSpPr>
            <a:spLocks noGrp="1"/>
          </p:cNvSpPr>
          <p:nvPr>
            <p:ph idx="1"/>
          </p:nvPr>
        </p:nvSpPr>
        <p:spPr>
          <a:xfrm>
            <a:off x="5297762" y="2706624"/>
            <a:ext cx="6251110" cy="3483864"/>
          </a:xfrm>
        </p:spPr>
        <p:txBody>
          <a:bodyPr>
            <a:normAutofit/>
          </a:bodyPr>
          <a:lstStyle/>
          <a:p>
            <a:pPr marL="0" indent="0">
              <a:buNone/>
            </a:pPr>
            <a:r>
              <a:rPr lang="fi-FI" sz="1700" b="0" i="0">
                <a:effectLst/>
                <a:latin typeface="SourceSansPro"/>
              </a:rPr>
              <a:t>Sairaanhoitopalvelujen tai muiden palvelujen laajuudesta ja sisällöstä sovitaan yleensä neuvotteluvaiheessa tai viimeistään sopimuksentekovaiheessa, jolloin työterveyshuollon ammattihenkilöiden on hyvä osallistua sopimusneuvotteluihin. </a:t>
            </a:r>
            <a:r>
              <a:rPr lang="fi-FI" sz="1700" b="0" i="0">
                <a:effectLst/>
                <a:latin typeface="SourceSansPro"/>
                <a:hlinkClick r:id="rId3"/>
              </a:rPr>
              <a:t>https://www.ttl.fi/teemat/tyoterveys/tyoterveyshuolto/tyoterveysyhteistyo/tyoterveyspalveluista-sopiminen</a:t>
            </a:r>
            <a:r>
              <a:rPr lang="fi-FI" sz="1700" b="0" i="0">
                <a:effectLst/>
                <a:latin typeface="SourceSansPro"/>
              </a:rPr>
              <a:t> </a:t>
            </a:r>
          </a:p>
          <a:p>
            <a:pPr marL="0" indent="0">
              <a:buNone/>
            </a:pPr>
            <a:endParaRPr lang="fi-FI" sz="1700">
              <a:latin typeface="SourceSansPro"/>
            </a:endParaRPr>
          </a:p>
          <a:p>
            <a:pPr marL="0" indent="0">
              <a:buNone/>
            </a:pPr>
            <a:r>
              <a:rPr lang="fi-FI" sz="1700" b="0" i="0">
                <a:effectLst/>
                <a:latin typeface="SourceSansPro"/>
              </a:rPr>
              <a:t>”Työterveyspainotteinen sairaanhoito tarkoittaa sitä, että sairauksien hoidossa huomioidaan työn ja työolosuhteiden vaikutus sairauden syntyyn, siitä toipumiseen ja työkykyyn. ” </a:t>
            </a:r>
            <a:r>
              <a:rPr lang="fi-FI" sz="1700" b="0" i="0">
                <a:effectLst/>
                <a:latin typeface="SourceSansPro"/>
                <a:hlinkClick r:id="rId3"/>
              </a:rPr>
              <a:t>https://www.ttl.fi/teemat/tyoterveys/tyoterveyshuolto/tyoterveysyhteistyo/tyoterveyspalveluista-sopiminen</a:t>
            </a:r>
            <a:r>
              <a:rPr lang="fi-FI" sz="1700" b="0" i="0">
                <a:effectLst/>
                <a:latin typeface="SourceSansPro"/>
              </a:rPr>
              <a:t> </a:t>
            </a:r>
            <a:endParaRPr lang="fi-FI" sz="1700">
              <a:latin typeface="Public Sans"/>
            </a:endParaRPr>
          </a:p>
        </p:txBody>
      </p:sp>
    </p:spTree>
    <p:extLst>
      <p:ext uri="{BB962C8B-B14F-4D97-AF65-F5344CB8AC3E}">
        <p14:creationId xmlns:p14="http://schemas.microsoft.com/office/powerpoint/2010/main" val="27051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1808-F632-ADC4-165D-D2E114CBA397}"/>
              </a:ext>
            </a:extLst>
          </p:cNvPr>
          <p:cNvSpPr>
            <a:spLocks noGrp="1"/>
          </p:cNvSpPr>
          <p:nvPr>
            <p:ph type="title"/>
          </p:nvPr>
        </p:nvSpPr>
        <p:spPr>
          <a:xfrm>
            <a:off x="838200" y="85725"/>
            <a:ext cx="10515600" cy="1325563"/>
          </a:xfrm>
        </p:spPr>
        <p:txBody>
          <a:bodyPr/>
          <a:lstStyle/>
          <a:p>
            <a:r>
              <a:rPr lang="fi-FI" dirty="0"/>
              <a:t>Työikäiset hyvinvointialueille </a:t>
            </a:r>
            <a:endParaRPr lang="en-GB" dirty="0"/>
          </a:p>
        </p:txBody>
      </p:sp>
      <p:sp>
        <p:nvSpPr>
          <p:cNvPr id="3" name="Content Placeholder 2">
            <a:extLst>
              <a:ext uri="{FF2B5EF4-FFF2-40B4-BE49-F238E27FC236}">
                <a16:creationId xmlns:a16="http://schemas.microsoft.com/office/drawing/2014/main" id="{E0EC9A47-D501-CCB0-151C-E869BCD8E9E3}"/>
              </a:ext>
            </a:extLst>
          </p:cNvPr>
          <p:cNvSpPr>
            <a:spLocks noGrp="1"/>
          </p:cNvSpPr>
          <p:nvPr>
            <p:ph idx="1"/>
          </p:nvPr>
        </p:nvSpPr>
        <p:spPr>
          <a:xfrm>
            <a:off x="838200" y="1057276"/>
            <a:ext cx="10715625" cy="5715000"/>
          </a:xfrm>
        </p:spPr>
        <p:txBody>
          <a:bodyPr>
            <a:normAutofit/>
          </a:bodyPr>
          <a:lstStyle/>
          <a:p>
            <a:pPr marL="0" indent="0">
              <a:buNone/>
            </a:pPr>
            <a:endParaRPr lang="fi-FI"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i-FI" sz="1800" kern="100" dirty="0">
                <a:effectLst/>
                <a:latin typeface="Calibri" panose="020F0502020204030204" pitchFamily="34" charset="0"/>
                <a:ea typeface="Calibri" panose="020F0502020204030204" pitchFamily="34" charset="0"/>
                <a:cs typeface="Arial" panose="020B0604020202020204" pitchFamily="34" charset="0"/>
              </a:rPr>
              <a:t>Hyvinvointialueilla on vastuu palvelujen yhteensovittamisesta kokonaisuuksiksi. (Laki sosiaali- ja terveydenhuollon järjestämisestä 612/2021, 10§ </a:t>
            </a:r>
            <a:r>
              <a:rPr lang="fi-FI" sz="1800"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https://www.finlex.fi/fi/laki/alkup/2021/20210612</a:t>
            </a:r>
            <a:r>
              <a:rPr lang="fi-FI" sz="1800" kern="100" dirty="0">
                <a:effectLst/>
                <a:latin typeface="Calibri" panose="020F0502020204030204" pitchFamily="34" charset="0"/>
                <a:ea typeface="Calibri" panose="020F0502020204030204" pitchFamily="34" charset="0"/>
                <a:cs typeface="Arial" panose="020B0604020202020204" pitchFamily="34" charset="0"/>
              </a:rPr>
              <a:t> ) </a:t>
            </a:r>
          </a:p>
          <a:p>
            <a:pPr marL="0" indent="0">
              <a:buNone/>
            </a:pPr>
            <a:r>
              <a:rPr lang="fi-FI" sz="1800" kern="100" dirty="0">
                <a:effectLst/>
                <a:latin typeface="Calibri" panose="020F0502020204030204" pitchFamily="34" charset="0"/>
                <a:ea typeface="Calibri" panose="020F0502020204030204" pitchFamily="34" charset="0"/>
                <a:cs typeface="Arial" panose="020B0604020202020204" pitchFamily="34" charset="0"/>
              </a:rPr>
              <a:t>Valtioneuvoston periaatepäätös Työterveys 2025 </a:t>
            </a:r>
            <a:r>
              <a:rPr lang="fi-FI" sz="1800"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http://urn.fi/URN:ISBN:978-952-00-3799-4</a:t>
            </a:r>
            <a:r>
              <a:rPr lang="fi-FI" sz="1800" kern="100" dirty="0">
                <a:effectLst/>
                <a:latin typeface="Calibri" panose="020F0502020204030204" pitchFamily="34" charset="0"/>
                <a:ea typeface="Calibri" panose="020F0502020204030204" pitchFamily="34" charset="0"/>
                <a:cs typeface="Arial" panose="020B0604020202020204" pitchFamily="34" charset="0"/>
              </a:rPr>
              <a:t>  linjauksen mukaisesti työterveyshuolto tulee toiminnallisesti integroida osaksi muuta sosiaali- ja terveydenhuollon järjestelmää ja työterveyshuolto-, terveydenhuolto- ja kuntoutusjärjestelmien tulee tehdä oikea-aikaisesti yhteistyötä työikäisten työkyvyttömyyden ehkäisyssä ja työkyvyn palauttamisessa. </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i-FI" sz="1800" b="1" kern="100" dirty="0">
                <a:effectLst/>
                <a:latin typeface="Calibri" panose="020F0502020204030204" pitchFamily="34" charset="0"/>
                <a:ea typeface="Calibri" panose="020F0502020204030204" pitchFamily="34" charset="0"/>
                <a:cs typeface="Arial" panose="020B0604020202020204" pitchFamily="34" charset="0"/>
              </a:rPr>
              <a:t>Työterveyshuollolla ei ole kokonaisvastuuta työikäisten sairaanhoidosta</a:t>
            </a:r>
            <a:r>
              <a:rPr lang="fi-FI" sz="1800" kern="100" dirty="0">
                <a:effectLst/>
                <a:latin typeface="Calibri" panose="020F0502020204030204" pitchFamily="34" charset="0"/>
                <a:ea typeface="Calibri" panose="020F0502020204030204" pitchFamily="34" charset="0"/>
                <a:cs typeface="Arial" panose="020B0604020202020204" pitchFamily="34" charset="0"/>
              </a:rPr>
              <a:t>, vaan sen vastuulla on ensisijaisesti edistää yhteistoimin työnantajan ja työntekijän kanssa Työterveyshuoltolain (1383/2001) 1§ mukaisesti 1) työhön liittyvien sairauksien ja tapaturmien ehkäisyä 2) työn ja työympäristön terveellisyyttä ja turvallisuutta 3) työntekijöiden terveyttä sekä työ- ja toimintakykyä työuran eri vaiheissa 4) työyhteisön toimintaa.</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i-FI" sz="1800" kern="100" dirty="0">
                <a:effectLst/>
                <a:latin typeface="Calibri" panose="020F0502020204030204" pitchFamily="34" charset="0"/>
                <a:ea typeface="Calibri" panose="020F0502020204030204" pitchFamily="34" charset="0"/>
                <a:cs typeface="Arial" panose="020B0604020202020204" pitchFamily="34" charset="0"/>
              </a:rPr>
              <a:t>Työterveyshuollon sairaanhoidon järjestäminen on työnantajille vapaaehtoista ja se painottuu työkyvyttömyyden ehkäisyyn ja työkyvyn tukemiseen. Työikäisellä on oikeus hakeutua hyvinvointialueen palveluihin. Palveluja työikäisille voi tuottaa moni toimija, palvelujen sujuvuus ja tiedon liikkuminen toimijalta toiselle on ensiarvoista työkyvyn edistämiseksi ja tukemiseksi. </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69173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B4794B4-A6F8-8674-3B0C-095F23F646AB}"/>
              </a:ext>
            </a:extLst>
          </p:cNvPr>
          <p:cNvPicPr>
            <a:picLocks noGrp="1" noChangeAspect="1"/>
          </p:cNvPicPr>
          <p:nvPr>
            <p:ph idx="1"/>
          </p:nvPr>
        </p:nvPicPr>
        <p:blipFill>
          <a:blip r:embed="rId2"/>
          <a:stretch>
            <a:fillRect/>
          </a:stretch>
        </p:blipFill>
        <p:spPr>
          <a:xfrm>
            <a:off x="1046480" y="29209"/>
            <a:ext cx="9738786" cy="6828791"/>
          </a:xfrm>
          <a:prstGeom prst="rect">
            <a:avLst/>
          </a:prstGeom>
        </p:spPr>
      </p:pic>
      <p:sp>
        <p:nvSpPr>
          <p:cNvPr id="6" name="TextBox 5">
            <a:extLst>
              <a:ext uri="{FF2B5EF4-FFF2-40B4-BE49-F238E27FC236}">
                <a16:creationId xmlns:a16="http://schemas.microsoft.com/office/drawing/2014/main" id="{BCEC9228-B03E-59D5-583C-025971E9812F}"/>
              </a:ext>
            </a:extLst>
          </p:cNvPr>
          <p:cNvSpPr txBox="1"/>
          <p:nvPr/>
        </p:nvSpPr>
        <p:spPr>
          <a:xfrm>
            <a:off x="5381625" y="6229350"/>
            <a:ext cx="5568576" cy="369332"/>
          </a:xfrm>
          <a:prstGeom prst="rect">
            <a:avLst/>
          </a:prstGeom>
          <a:noFill/>
        </p:spPr>
        <p:txBody>
          <a:bodyPr wrap="none" rtlCol="0">
            <a:spAutoFit/>
          </a:bodyPr>
          <a:lstStyle/>
          <a:p>
            <a:r>
              <a:rPr lang="fi-FI" dirty="0"/>
              <a:t>Lähde: </a:t>
            </a:r>
            <a:r>
              <a:rPr lang="fi-FI"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STM Työikäset Hyvinvointialueilla 1.0-tarkistuslista</a:t>
            </a:r>
            <a:endParaRPr lang="en-GB" dirty="0"/>
          </a:p>
        </p:txBody>
      </p:sp>
    </p:spTree>
    <p:extLst>
      <p:ext uri="{BB962C8B-B14F-4D97-AF65-F5344CB8AC3E}">
        <p14:creationId xmlns:p14="http://schemas.microsoft.com/office/powerpoint/2010/main" val="2870193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_Rakennerahastot_2014-2020_mallipohja_ESR_FI_7.14">
  <a:themeElements>
    <a:clrScheme name="TEM_Rakennerahastot">
      <a:dk1>
        <a:sysClr val="windowText" lastClr="000000"/>
      </a:dk1>
      <a:lt1>
        <a:srgbClr val="FFFFFF"/>
      </a:lt1>
      <a:dk2>
        <a:srgbClr val="646464"/>
      </a:dk2>
      <a:lt2>
        <a:srgbClr val="FFFFFF"/>
      </a:lt2>
      <a:accent1>
        <a:srgbClr val="8CBE41"/>
      </a:accent1>
      <a:accent2>
        <a:srgbClr val="5BC6E8"/>
      </a:accent2>
      <a:accent3>
        <a:srgbClr val="009FDA"/>
      </a:accent3>
      <a:accent4>
        <a:srgbClr val="5F378C"/>
      </a:accent4>
      <a:accent5>
        <a:srgbClr val="E2007A"/>
      </a:accent5>
      <a:accent6>
        <a:srgbClr val="F6921E"/>
      </a:accent6>
      <a:hlink>
        <a:srgbClr val="00549F"/>
      </a:hlink>
      <a:folHlink>
        <a:srgbClr val="00B299"/>
      </a:folHlink>
    </a:clrScheme>
    <a:fontScheme name="TEM_Rakennerahast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08EE036F9D844FA2D9679DA478E31F" ma:contentTypeVersion="17" ma:contentTypeDescription="Create a new document." ma:contentTypeScope="" ma:versionID="af206b13f6c0a65ae721621b4238f676">
  <xsd:schema xmlns:xsd="http://www.w3.org/2001/XMLSchema" xmlns:xs="http://www.w3.org/2001/XMLSchema" xmlns:p="http://schemas.microsoft.com/office/2006/metadata/properties" xmlns:ns2="64adf687-60ff-408a-aa5f-2217d5265451" xmlns:ns3="d3a6c70d-a54c-4fc6-9391-bf329c73a933" targetNamespace="http://schemas.microsoft.com/office/2006/metadata/properties" ma:root="true" ma:fieldsID="d5d358879a364a98a1bcdc499b51e0ae" ns2:_="" ns3:_="">
    <xsd:import namespace="64adf687-60ff-408a-aa5f-2217d5265451"/>
    <xsd:import namespace="d3a6c70d-a54c-4fc6-9391-bf329c73a93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adf687-60ff-408a-aa5f-2217d52654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e8f1103-1473-4e92-b09f-529690c9836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3a6c70d-a54c-4fc6-9391-bf329c73a933"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9074c18-a146-4f21-bde9-36c2294bc4ad}" ma:internalName="TaxCatchAll" ma:showField="CatchAllData" ma:web="d3a6c70d-a54c-4fc6-9391-bf329c73a93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3a6c70d-a54c-4fc6-9391-bf329c73a933" xsi:nil="true"/>
    <lcf76f155ced4ddcb4097134ff3c332f xmlns="64adf687-60ff-408a-aa5f-2217d526545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6D472CC-16D6-46CD-A0D4-BED824B76504}">
  <ds:schemaRefs>
    <ds:schemaRef ds:uri="64adf687-60ff-408a-aa5f-2217d5265451"/>
    <ds:schemaRef ds:uri="d3a6c70d-a54c-4fc6-9391-bf329c73a9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282B8B9-AEA1-4C44-BD63-260F014ACD13}">
  <ds:schemaRefs>
    <ds:schemaRef ds:uri="http://schemas.microsoft.com/sharepoint/v3/contenttype/forms"/>
  </ds:schemaRefs>
</ds:datastoreItem>
</file>

<file path=customXml/itemProps3.xml><?xml version="1.0" encoding="utf-8"?>
<ds:datastoreItem xmlns:ds="http://schemas.openxmlformats.org/officeDocument/2006/customXml" ds:itemID="{BD5E5413-90E1-48DE-8AB6-D789FE60C332}">
  <ds:schemaRefs>
    <ds:schemaRef ds:uri="http://purl.org/dc/terms/"/>
    <ds:schemaRef ds:uri="http://schemas.openxmlformats.org/package/2006/metadata/core-properties"/>
    <ds:schemaRef ds:uri="http://purl.org/dc/dcmitype/"/>
    <ds:schemaRef ds:uri="http://schemas.microsoft.com/office/infopath/2007/PartnerControls"/>
    <ds:schemaRef ds:uri="64adf687-60ff-408a-aa5f-2217d5265451"/>
    <ds:schemaRef ds:uri="http://schemas.microsoft.com/office/2006/documentManagement/types"/>
    <ds:schemaRef ds:uri="http://schemas.microsoft.com/office/2006/metadata/properties"/>
    <ds:schemaRef ds:uri="d3a6c70d-a54c-4fc6-9391-bf329c73a933"/>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105</TotalTime>
  <Words>616</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Public Sans</vt:lpstr>
      <vt:lpstr>SourceSansPro</vt:lpstr>
      <vt:lpstr>Office Theme</vt:lpstr>
      <vt:lpstr>TEM_Rakennerahastot_2014-2020_mallipohja_ESR_FI_7.14</vt:lpstr>
      <vt:lpstr>Kestävä keikkatyö, Työturvallisuuden, -terveyden ja –hyvinvoinnin kehittäminen PK-yrityksissä</vt:lpstr>
      <vt:lpstr>Ehkäisevä työterveyshuolto Suomessa vuokra- ja keikkatyössä</vt:lpstr>
      <vt:lpstr>PowerPoint Presentation</vt:lpstr>
      <vt:lpstr>Työterveyshuollon sopimus ja toimintasuunnitelma</vt:lpstr>
      <vt:lpstr>Yrittäjän tai muun omaa työtä tekevän(YEL-vakuutettu) työterveyshuolto</vt:lpstr>
      <vt:lpstr>Vapaaehtoisesti järjestettävät sairaanhoito- tai muut terveydenhuoltopalvelut</vt:lpstr>
      <vt:lpstr>Työikäiset hyvinvointialueille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Kärki Anne</dc:creator>
  <cp:lastModifiedBy>Kärki Anne</cp:lastModifiedBy>
  <cp:revision>49</cp:revision>
  <dcterms:created xsi:type="dcterms:W3CDTF">2023-06-25T10:21:52Z</dcterms:created>
  <dcterms:modified xsi:type="dcterms:W3CDTF">2023-08-31T17:44:41Z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0x0101004708EE036F9D844FA2D9679DA478E31F</vt:lpwstr>
  </property>
  <property fmtid="{D5CDD505-2E9C-101B-9397-08002B2CF9AE}" pid="3" name="MediaServiceImageTags">
    <vt:lpwstr/>
  </property>
</Properties>
</file>