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398" r:id="rId5"/>
    <p:sldId id="401" r:id="rId6"/>
    <p:sldId id="400" r:id="rId7"/>
    <p:sldId id="402" r:id="rId8"/>
    <p:sldId id="403" r:id="rId9"/>
    <p:sldId id="404" r:id="rId10"/>
    <p:sldId id="321" r:id="rId11"/>
    <p:sldId id="393" r:id="rId12"/>
    <p:sldId id="386" r:id="rId13"/>
    <p:sldId id="344" r:id="rId14"/>
    <p:sldId id="382" r:id="rId15"/>
    <p:sldId id="384" r:id="rId16"/>
    <p:sldId id="275" r:id="rId17"/>
    <p:sldId id="405" r:id="rId18"/>
    <p:sldId id="285" r:id="rId19"/>
    <p:sldId id="381" r:id="rId20"/>
    <p:sldId id="406" r:id="rId21"/>
    <p:sldId id="347" r:id="rId22"/>
    <p:sldId id="407" r:id="rId23"/>
    <p:sldId id="290" r:id="rId24"/>
    <p:sldId id="389" r:id="rId25"/>
    <p:sldId id="293" r:id="rId26"/>
    <p:sldId id="355" r:id="rId27"/>
    <p:sldId id="372" r:id="rId28"/>
    <p:sldId id="357" r:id="rId29"/>
    <p:sldId id="410" r:id="rId30"/>
    <p:sldId id="361" r:id="rId31"/>
    <p:sldId id="362" r:id="rId32"/>
    <p:sldId id="412" r:id="rId33"/>
    <p:sldId id="413" r:id="rId34"/>
    <p:sldId id="414" r:id="rId35"/>
    <p:sldId id="415" r:id="rId36"/>
    <p:sldId id="416" r:id="rId37"/>
    <p:sldId id="417" r:id="rId38"/>
    <p:sldId id="408" r:id="rId39"/>
    <p:sldId id="380" r:id="rId40"/>
  </p:sldIdLst>
  <p:sldSz cx="9144000" cy="5143500" type="screen16x9"/>
  <p:notesSz cx="6858000" cy="9144000"/>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74"/>
    <a:srgbClr val="D64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49" autoAdjust="0"/>
    <p:restoredTop sz="90152" autoAdjust="0"/>
  </p:normalViewPr>
  <p:slideViewPr>
    <p:cSldViewPr snapToGrid="0" snapToObjects="1">
      <p:cViewPr varScale="1">
        <p:scale>
          <a:sx n="90" d="100"/>
          <a:sy n="90" d="100"/>
        </p:scale>
        <p:origin x="67" y="20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BAC14C-2108-4CD7-97BC-031345346594}"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CA5D050E-6457-4BB0-922C-1AD36DC8F272}">
      <dgm:prSet/>
      <dgm:spPr/>
      <dgm:t>
        <a:bodyPr/>
        <a:lstStyle/>
        <a:p>
          <a:r>
            <a:rPr lang="fi-FI" b="1" dirty="0">
              <a:solidFill>
                <a:schemeClr val="tx1"/>
              </a:solidFill>
            </a:rPr>
            <a:t>Lineaarisessa talousmallissa </a:t>
          </a:r>
          <a:r>
            <a:rPr lang="fi-FI" dirty="0">
              <a:solidFill>
                <a:schemeClr val="tx1"/>
              </a:solidFill>
            </a:rPr>
            <a:t>tarvitaan jatkuvasti uusia raaka-aineita, ja käytön jälkeen materiaalit poistuvat käytöstä. Myös energiaa kuluu. </a:t>
          </a:r>
          <a:endParaRPr lang="en-US" dirty="0">
            <a:solidFill>
              <a:schemeClr val="tx1"/>
            </a:solidFill>
          </a:endParaRPr>
        </a:p>
      </dgm:t>
    </dgm:pt>
    <dgm:pt modelId="{D64B1178-6228-4D5F-B45C-EAA362678FBE}" type="parTrans" cxnId="{FD2DDFC8-61BA-470E-9022-1ABBC06C2F5A}">
      <dgm:prSet/>
      <dgm:spPr/>
      <dgm:t>
        <a:bodyPr/>
        <a:lstStyle/>
        <a:p>
          <a:endParaRPr lang="en-US"/>
        </a:p>
      </dgm:t>
    </dgm:pt>
    <dgm:pt modelId="{5CB9052A-CA4D-4B30-BEA0-F333F02ACAC0}" type="sibTrans" cxnId="{FD2DDFC8-61BA-470E-9022-1ABBC06C2F5A}">
      <dgm:prSet/>
      <dgm:spPr/>
      <dgm:t>
        <a:bodyPr/>
        <a:lstStyle/>
        <a:p>
          <a:endParaRPr lang="en-US"/>
        </a:p>
      </dgm:t>
    </dgm:pt>
    <dgm:pt modelId="{3FCD6082-99EF-47C2-9C69-261110B86BEB}">
      <dgm:prSet/>
      <dgm:spPr/>
      <dgm:t>
        <a:bodyPr/>
        <a:lstStyle/>
        <a:p>
          <a:r>
            <a:rPr lang="fi-FI" b="1" dirty="0">
              <a:solidFill>
                <a:schemeClr val="tx1"/>
              </a:solidFill>
            </a:rPr>
            <a:t>Kierrätysmallissa</a:t>
          </a:r>
          <a:r>
            <a:rPr lang="fi-FI" dirty="0">
              <a:solidFill>
                <a:schemeClr val="tx1"/>
              </a:solidFill>
            </a:rPr>
            <a:t> osa käytetyistä materiaaleista siirtyy takaisin uusien tuotteiden raaka-aineeksi</a:t>
          </a:r>
          <a:endParaRPr lang="en-US" dirty="0">
            <a:solidFill>
              <a:schemeClr val="tx1"/>
            </a:solidFill>
          </a:endParaRPr>
        </a:p>
      </dgm:t>
    </dgm:pt>
    <dgm:pt modelId="{64F42981-0C20-4C11-906A-9C3FB330693B}" type="parTrans" cxnId="{D6F515AE-FEB1-49B1-94B7-CEE9A2874F05}">
      <dgm:prSet/>
      <dgm:spPr/>
      <dgm:t>
        <a:bodyPr/>
        <a:lstStyle/>
        <a:p>
          <a:endParaRPr lang="en-US"/>
        </a:p>
      </dgm:t>
    </dgm:pt>
    <dgm:pt modelId="{E382B324-13BD-4903-8D9E-05DB88050198}" type="sibTrans" cxnId="{D6F515AE-FEB1-49B1-94B7-CEE9A2874F05}">
      <dgm:prSet/>
      <dgm:spPr/>
      <dgm:t>
        <a:bodyPr/>
        <a:lstStyle/>
        <a:p>
          <a:endParaRPr lang="en-US"/>
        </a:p>
      </dgm:t>
    </dgm:pt>
    <dgm:pt modelId="{ED8B7EDE-F72D-4E89-86EA-24C7492707BF}">
      <dgm:prSet/>
      <dgm:spPr/>
      <dgm:t>
        <a:bodyPr/>
        <a:lstStyle/>
        <a:p>
          <a:r>
            <a:rPr lang="fi-FI" dirty="0">
              <a:solidFill>
                <a:schemeClr val="tx1"/>
              </a:solidFill>
            </a:rPr>
            <a:t>Kuitenkin suuri osa poistuu kierrosta muuttuen jätteeksi ja uusia raaka-aineita tarvitaan jatkuvasti. </a:t>
          </a:r>
          <a:endParaRPr lang="en-US" dirty="0">
            <a:solidFill>
              <a:schemeClr val="tx1"/>
            </a:solidFill>
          </a:endParaRPr>
        </a:p>
      </dgm:t>
    </dgm:pt>
    <dgm:pt modelId="{37850438-6E9A-41EF-9247-63314EDC95C2}" type="parTrans" cxnId="{F553D1E4-91B9-4406-A8A8-317B8A7A280C}">
      <dgm:prSet/>
      <dgm:spPr/>
      <dgm:t>
        <a:bodyPr/>
        <a:lstStyle/>
        <a:p>
          <a:endParaRPr lang="en-US"/>
        </a:p>
      </dgm:t>
    </dgm:pt>
    <dgm:pt modelId="{174840D1-DC29-4A89-AC10-5A31E51C1E0A}" type="sibTrans" cxnId="{F553D1E4-91B9-4406-A8A8-317B8A7A280C}">
      <dgm:prSet/>
      <dgm:spPr/>
      <dgm:t>
        <a:bodyPr/>
        <a:lstStyle/>
        <a:p>
          <a:endParaRPr lang="en-US"/>
        </a:p>
      </dgm:t>
    </dgm:pt>
    <dgm:pt modelId="{C57B37B3-A129-49F3-9F86-92FB953FDF75}">
      <dgm:prSet/>
      <dgm:spPr/>
      <dgm:t>
        <a:bodyPr/>
        <a:lstStyle/>
        <a:p>
          <a:r>
            <a:rPr lang="fi-FI" dirty="0">
              <a:solidFill>
                <a:schemeClr val="tx1"/>
              </a:solidFill>
            </a:rPr>
            <a:t>Kierrätyksessä keskitytään löytämään käyttötarkoituksia jo syntyneelle jätteelle. </a:t>
          </a:r>
          <a:endParaRPr lang="en-US" dirty="0">
            <a:solidFill>
              <a:schemeClr val="tx1"/>
            </a:solidFill>
          </a:endParaRPr>
        </a:p>
      </dgm:t>
    </dgm:pt>
    <dgm:pt modelId="{5F6870B2-7723-4237-AE26-38CB885ECC92}" type="parTrans" cxnId="{EF27E679-8F14-452B-99C0-E05D98C2568A}">
      <dgm:prSet/>
      <dgm:spPr/>
      <dgm:t>
        <a:bodyPr/>
        <a:lstStyle/>
        <a:p>
          <a:endParaRPr lang="en-US"/>
        </a:p>
      </dgm:t>
    </dgm:pt>
    <dgm:pt modelId="{39BFBD0B-6593-4C4C-9190-269A857A8A77}" type="sibTrans" cxnId="{EF27E679-8F14-452B-99C0-E05D98C2568A}">
      <dgm:prSet/>
      <dgm:spPr/>
      <dgm:t>
        <a:bodyPr/>
        <a:lstStyle/>
        <a:p>
          <a:endParaRPr lang="en-US"/>
        </a:p>
      </dgm:t>
    </dgm:pt>
    <dgm:pt modelId="{D230D655-3BEA-4D68-BAC4-27F4DE36A98D}">
      <dgm:prSet/>
      <dgm:spPr/>
      <dgm:t>
        <a:bodyPr/>
        <a:lstStyle/>
        <a:p>
          <a:r>
            <a:rPr lang="fi-FI" b="1" dirty="0">
              <a:solidFill>
                <a:schemeClr val="tx1"/>
              </a:solidFill>
            </a:rPr>
            <a:t>Kiertotalous </a:t>
          </a:r>
          <a:r>
            <a:rPr lang="fi-FI" dirty="0">
              <a:solidFill>
                <a:schemeClr val="tx1"/>
              </a:solidFill>
            </a:rPr>
            <a:t>on talous, jossa resurssien käyttö on suunniteltu kestäväksi siten, että materiaalit ja tuotteet kiertävät eivätkä kulu. </a:t>
          </a:r>
          <a:endParaRPr lang="en-US" dirty="0">
            <a:solidFill>
              <a:schemeClr val="tx1"/>
            </a:solidFill>
          </a:endParaRPr>
        </a:p>
      </dgm:t>
    </dgm:pt>
    <dgm:pt modelId="{286824B0-D833-41F0-9F1C-5E732900F6B7}" type="parTrans" cxnId="{5843F3D7-5849-4CC5-A232-1EB261497A5F}">
      <dgm:prSet/>
      <dgm:spPr/>
      <dgm:t>
        <a:bodyPr/>
        <a:lstStyle/>
        <a:p>
          <a:endParaRPr lang="en-US"/>
        </a:p>
      </dgm:t>
    </dgm:pt>
    <dgm:pt modelId="{3E1C7FCB-D477-4234-806C-76D2709DEC58}" type="sibTrans" cxnId="{5843F3D7-5849-4CC5-A232-1EB261497A5F}">
      <dgm:prSet/>
      <dgm:spPr/>
      <dgm:t>
        <a:bodyPr/>
        <a:lstStyle/>
        <a:p>
          <a:endParaRPr lang="en-US"/>
        </a:p>
      </dgm:t>
    </dgm:pt>
    <dgm:pt modelId="{7BB4D619-8CFC-4BF4-AE64-40D6C95B7E3C}">
      <dgm:prSet/>
      <dgm:spPr/>
      <dgm:t>
        <a:bodyPr/>
        <a:lstStyle/>
        <a:p>
          <a:r>
            <a:rPr lang="fi-FI" dirty="0">
              <a:solidFill>
                <a:schemeClr val="tx1"/>
              </a:solidFill>
            </a:rPr>
            <a:t>Kiertotaloudessa pyritään välttämään täysin jätteen syntyminen, kierrättämään tuotteet ja materiaalit sekä minimoimaan uusien </a:t>
          </a:r>
          <a:r>
            <a:rPr lang="fi-FI" b="1" dirty="0">
              <a:solidFill>
                <a:schemeClr val="tx1"/>
              </a:solidFill>
            </a:rPr>
            <a:t>resurssien</a:t>
          </a:r>
          <a:r>
            <a:rPr lang="fi-FI" dirty="0">
              <a:solidFill>
                <a:schemeClr val="tx1"/>
              </a:solidFill>
            </a:rPr>
            <a:t> käyttö. Tämä säästää myös runsaasti energiaa</a:t>
          </a:r>
          <a:endParaRPr lang="en-US" dirty="0">
            <a:solidFill>
              <a:schemeClr val="tx1"/>
            </a:solidFill>
          </a:endParaRPr>
        </a:p>
      </dgm:t>
    </dgm:pt>
    <dgm:pt modelId="{FCD73921-FA8D-4161-9F90-5DDBE07546B6}" type="parTrans" cxnId="{C8FEB6A1-148E-4BC9-8D00-7ED56A048C0C}">
      <dgm:prSet/>
      <dgm:spPr/>
      <dgm:t>
        <a:bodyPr/>
        <a:lstStyle/>
        <a:p>
          <a:endParaRPr lang="en-US"/>
        </a:p>
      </dgm:t>
    </dgm:pt>
    <dgm:pt modelId="{3A1BFE2B-9533-448A-A7ED-21EC83E5E1B3}" type="sibTrans" cxnId="{C8FEB6A1-148E-4BC9-8D00-7ED56A048C0C}">
      <dgm:prSet/>
      <dgm:spPr/>
      <dgm:t>
        <a:bodyPr/>
        <a:lstStyle/>
        <a:p>
          <a:endParaRPr lang="en-US"/>
        </a:p>
      </dgm:t>
    </dgm:pt>
    <dgm:pt modelId="{747BE563-CB14-AF42-B45B-3AAB4D82F0AF}" type="pres">
      <dgm:prSet presAssocID="{8DBAC14C-2108-4CD7-97BC-031345346594}" presName="outerComposite" presStyleCnt="0">
        <dgm:presLayoutVars>
          <dgm:chMax val="5"/>
          <dgm:dir/>
          <dgm:resizeHandles val="exact"/>
        </dgm:presLayoutVars>
      </dgm:prSet>
      <dgm:spPr/>
    </dgm:pt>
    <dgm:pt modelId="{751ADFC2-A5AF-D245-9DF0-3D1B1FDD641A}" type="pres">
      <dgm:prSet presAssocID="{8DBAC14C-2108-4CD7-97BC-031345346594}" presName="dummyMaxCanvas" presStyleCnt="0">
        <dgm:presLayoutVars/>
      </dgm:prSet>
      <dgm:spPr/>
    </dgm:pt>
    <dgm:pt modelId="{1527C178-A294-5A44-8756-AFD22EAFA1C1}" type="pres">
      <dgm:prSet presAssocID="{8DBAC14C-2108-4CD7-97BC-031345346594}" presName="ThreeNodes_1" presStyleLbl="node1" presStyleIdx="0" presStyleCnt="3">
        <dgm:presLayoutVars>
          <dgm:bulletEnabled val="1"/>
        </dgm:presLayoutVars>
      </dgm:prSet>
      <dgm:spPr/>
    </dgm:pt>
    <dgm:pt modelId="{E5CD315E-6C69-2349-AD81-95FA258266AF}" type="pres">
      <dgm:prSet presAssocID="{8DBAC14C-2108-4CD7-97BC-031345346594}" presName="ThreeNodes_2" presStyleLbl="node1" presStyleIdx="1" presStyleCnt="3">
        <dgm:presLayoutVars>
          <dgm:bulletEnabled val="1"/>
        </dgm:presLayoutVars>
      </dgm:prSet>
      <dgm:spPr/>
    </dgm:pt>
    <dgm:pt modelId="{9BDB66F1-F84C-494E-9F3F-E063F1BC2269}" type="pres">
      <dgm:prSet presAssocID="{8DBAC14C-2108-4CD7-97BC-031345346594}" presName="ThreeNodes_3" presStyleLbl="node1" presStyleIdx="2" presStyleCnt="3">
        <dgm:presLayoutVars>
          <dgm:bulletEnabled val="1"/>
        </dgm:presLayoutVars>
      </dgm:prSet>
      <dgm:spPr/>
    </dgm:pt>
    <dgm:pt modelId="{0D96771A-0A8D-1E41-8799-A046475E8EFB}" type="pres">
      <dgm:prSet presAssocID="{8DBAC14C-2108-4CD7-97BC-031345346594}" presName="ThreeConn_1-2" presStyleLbl="fgAccFollowNode1" presStyleIdx="0" presStyleCnt="2">
        <dgm:presLayoutVars>
          <dgm:bulletEnabled val="1"/>
        </dgm:presLayoutVars>
      </dgm:prSet>
      <dgm:spPr/>
    </dgm:pt>
    <dgm:pt modelId="{B78B9C6C-9475-0049-AC4A-FA75200F7AA8}" type="pres">
      <dgm:prSet presAssocID="{8DBAC14C-2108-4CD7-97BC-031345346594}" presName="ThreeConn_2-3" presStyleLbl="fgAccFollowNode1" presStyleIdx="1" presStyleCnt="2">
        <dgm:presLayoutVars>
          <dgm:bulletEnabled val="1"/>
        </dgm:presLayoutVars>
      </dgm:prSet>
      <dgm:spPr/>
    </dgm:pt>
    <dgm:pt modelId="{F66056C9-D342-6449-8720-C62AC33AEA66}" type="pres">
      <dgm:prSet presAssocID="{8DBAC14C-2108-4CD7-97BC-031345346594}" presName="ThreeNodes_1_text" presStyleLbl="node1" presStyleIdx="2" presStyleCnt="3">
        <dgm:presLayoutVars>
          <dgm:bulletEnabled val="1"/>
        </dgm:presLayoutVars>
      </dgm:prSet>
      <dgm:spPr/>
    </dgm:pt>
    <dgm:pt modelId="{C9980A1D-6A88-9240-8395-06E814776F5C}" type="pres">
      <dgm:prSet presAssocID="{8DBAC14C-2108-4CD7-97BC-031345346594}" presName="ThreeNodes_2_text" presStyleLbl="node1" presStyleIdx="2" presStyleCnt="3">
        <dgm:presLayoutVars>
          <dgm:bulletEnabled val="1"/>
        </dgm:presLayoutVars>
      </dgm:prSet>
      <dgm:spPr/>
    </dgm:pt>
    <dgm:pt modelId="{23CA5E8C-92DB-FC4F-8108-CCF2CC1BE3D7}" type="pres">
      <dgm:prSet presAssocID="{8DBAC14C-2108-4CD7-97BC-031345346594}" presName="ThreeNodes_3_text" presStyleLbl="node1" presStyleIdx="2" presStyleCnt="3">
        <dgm:presLayoutVars>
          <dgm:bulletEnabled val="1"/>
        </dgm:presLayoutVars>
      </dgm:prSet>
      <dgm:spPr/>
    </dgm:pt>
  </dgm:ptLst>
  <dgm:cxnLst>
    <dgm:cxn modelId="{2628420E-DF27-2E4E-A025-BB79D6EBACE0}" type="presOf" srcId="{3FCD6082-99EF-47C2-9C69-261110B86BEB}" destId="{C9980A1D-6A88-9240-8395-06E814776F5C}" srcOrd="1" destOrd="0" presId="urn:microsoft.com/office/officeart/2005/8/layout/vProcess5"/>
    <dgm:cxn modelId="{D8C13111-2926-4D47-AB06-EEE1ECA27E75}" type="presOf" srcId="{3FCD6082-99EF-47C2-9C69-261110B86BEB}" destId="{E5CD315E-6C69-2349-AD81-95FA258266AF}" srcOrd="0" destOrd="0" presId="urn:microsoft.com/office/officeart/2005/8/layout/vProcess5"/>
    <dgm:cxn modelId="{3E0CEA42-940A-B04D-8ED8-077920CD2D96}" type="presOf" srcId="{D230D655-3BEA-4D68-BAC4-27F4DE36A98D}" destId="{9BDB66F1-F84C-494E-9F3F-E063F1BC2269}" srcOrd="0" destOrd="0" presId="urn:microsoft.com/office/officeart/2005/8/layout/vProcess5"/>
    <dgm:cxn modelId="{9A607F66-31BA-A44D-B897-EAB1D0247A73}" type="presOf" srcId="{5CB9052A-CA4D-4B30-BEA0-F333F02ACAC0}" destId="{0D96771A-0A8D-1E41-8799-A046475E8EFB}" srcOrd="0" destOrd="0" presId="urn:microsoft.com/office/officeart/2005/8/layout/vProcess5"/>
    <dgm:cxn modelId="{F51F6670-C7D8-F242-A2D1-F5548987D3CA}" type="presOf" srcId="{E382B324-13BD-4903-8D9E-05DB88050198}" destId="{B78B9C6C-9475-0049-AC4A-FA75200F7AA8}" srcOrd="0" destOrd="0" presId="urn:microsoft.com/office/officeart/2005/8/layout/vProcess5"/>
    <dgm:cxn modelId="{FFB1B059-F571-674B-A0DD-89859F9DD862}" type="presOf" srcId="{ED8B7EDE-F72D-4E89-86EA-24C7492707BF}" destId="{C9980A1D-6A88-9240-8395-06E814776F5C}" srcOrd="1" destOrd="1" presId="urn:microsoft.com/office/officeart/2005/8/layout/vProcess5"/>
    <dgm:cxn modelId="{EF27E679-8F14-452B-99C0-E05D98C2568A}" srcId="{3FCD6082-99EF-47C2-9C69-261110B86BEB}" destId="{C57B37B3-A129-49F3-9F86-92FB953FDF75}" srcOrd="1" destOrd="0" parTransId="{5F6870B2-7723-4237-AE26-38CB885ECC92}" sibTransId="{39BFBD0B-6593-4C4C-9190-269A857A8A77}"/>
    <dgm:cxn modelId="{FA8F4A90-0912-4E41-B877-4613C413D24D}" type="presOf" srcId="{CA5D050E-6457-4BB0-922C-1AD36DC8F272}" destId="{F66056C9-D342-6449-8720-C62AC33AEA66}" srcOrd="1" destOrd="0" presId="urn:microsoft.com/office/officeart/2005/8/layout/vProcess5"/>
    <dgm:cxn modelId="{C8FEB6A1-148E-4BC9-8D00-7ED56A048C0C}" srcId="{D230D655-3BEA-4D68-BAC4-27F4DE36A98D}" destId="{7BB4D619-8CFC-4BF4-AE64-40D6C95B7E3C}" srcOrd="0" destOrd="0" parTransId="{FCD73921-FA8D-4161-9F90-5DDBE07546B6}" sibTransId="{3A1BFE2B-9533-448A-A7ED-21EC83E5E1B3}"/>
    <dgm:cxn modelId="{D6F515AE-FEB1-49B1-94B7-CEE9A2874F05}" srcId="{8DBAC14C-2108-4CD7-97BC-031345346594}" destId="{3FCD6082-99EF-47C2-9C69-261110B86BEB}" srcOrd="1" destOrd="0" parTransId="{64F42981-0C20-4C11-906A-9C3FB330693B}" sibTransId="{E382B324-13BD-4903-8D9E-05DB88050198}"/>
    <dgm:cxn modelId="{C1AAEEB8-D272-4F40-A0E8-E404812C2A5C}" type="presOf" srcId="{D230D655-3BEA-4D68-BAC4-27F4DE36A98D}" destId="{23CA5E8C-92DB-FC4F-8108-CCF2CC1BE3D7}" srcOrd="1" destOrd="0" presId="urn:microsoft.com/office/officeart/2005/8/layout/vProcess5"/>
    <dgm:cxn modelId="{0C10CEC0-E2F3-A94F-B4DD-A55ED1EAD17D}" type="presOf" srcId="{C57B37B3-A129-49F3-9F86-92FB953FDF75}" destId="{E5CD315E-6C69-2349-AD81-95FA258266AF}" srcOrd="0" destOrd="2" presId="urn:microsoft.com/office/officeart/2005/8/layout/vProcess5"/>
    <dgm:cxn modelId="{5FCA3DC8-FB87-A74A-8364-398137227CD4}" type="presOf" srcId="{ED8B7EDE-F72D-4E89-86EA-24C7492707BF}" destId="{E5CD315E-6C69-2349-AD81-95FA258266AF}" srcOrd="0" destOrd="1" presId="urn:microsoft.com/office/officeart/2005/8/layout/vProcess5"/>
    <dgm:cxn modelId="{FD2DDFC8-61BA-470E-9022-1ABBC06C2F5A}" srcId="{8DBAC14C-2108-4CD7-97BC-031345346594}" destId="{CA5D050E-6457-4BB0-922C-1AD36DC8F272}" srcOrd="0" destOrd="0" parTransId="{D64B1178-6228-4D5F-B45C-EAA362678FBE}" sibTransId="{5CB9052A-CA4D-4B30-BEA0-F333F02ACAC0}"/>
    <dgm:cxn modelId="{8C8DE8CF-7370-5145-BF54-4299E1C1EA7A}" type="presOf" srcId="{C57B37B3-A129-49F3-9F86-92FB953FDF75}" destId="{C9980A1D-6A88-9240-8395-06E814776F5C}" srcOrd="1" destOrd="2" presId="urn:microsoft.com/office/officeart/2005/8/layout/vProcess5"/>
    <dgm:cxn modelId="{13F025D5-C564-E64E-8780-136CD58E93D2}" type="presOf" srcId="{8DBAC14C-2108-4CD7-97BC-031345346594}" destId="{747BE563-CB14-AF42-B45B-3AAB4D82F0AF}" srcOrd="0" destOrd="0" presId="urn:microsoft.com/office/officeart/2005/8/layout/vProcess5"/>
    <dgm:cxn modelId="{5843F3D7-5849-4CC5-A232-1EB261497A5F}" srcId="{8DBAC14C-2108-4CD7-97BC-031345346594}" destId="{D230D655-3BEA-4D68-BAC4-27F4DE36A98D}" srcOrd="2" destOrd="0" parTransId="{286824B0-D833-41F0-9F1C-5E732900F6B7}" sibTransId="{3E1C7FCB-D477-4234-806C-76D2709DEC58}"/>
    <dgm:cxn modelId="{311C55DC-584C-614C-8CAD-1DA5EE245428}" type="presOf" srcId="{7BB4D619-8CFC-4BF4-AE64-40D6C95B7E3C}" destId="{9BDB66F1-F84C-494E-9F3F-E063F1BC2269}" srcOrd="0" destOrd="1" presId="urn:microsoft.com/office/officeart/2005/8/layout/vProcess5"/>
    <dgm:cxn modelId="{72D2BCE3-CDBA-F145-B703-A46A67B5E0D2}" type="presOf" srcId="{7BB4D619-8CFC-4BF4-AE64-40D6C95B7E3C}" destId="{23CA5E8C-92DB-FC4F-8108-CCF2CC1BE3D7}" srcOrd="1" destOrd="1" presId="urn:microsoft.com/office/officeart/2005/8/layout/vProcess5"/>
    <dgm:cxn modelId="{F553D1E4-91B9-4406-A8A8-317B8A7A280C}" srcId="{3FCD6082-99EF-47C2-9C69-261110B86BEB}" destId="{ED8B7EDE-F72D-4E89-86EA-24C7492707BF}" srcOrd="0" destOrd="0" parTransId="{37850438-6E9A-41EF-9247-63314EDC95C2}" sibTransId="{174840D1-DC29-4A89-AC10-5A31E51C1E0A}"/>
    <dgm:cxn modelId="{3AA984FE-BBE6-964C-AB44-5C552AB1C34C}" type="presOf" srcId="{CA5D050E-6457-4BB0-922C-1AD36DC8F272}" destId="{1527C178-A294-5A44-8756-AFD22EAFA1C1}" srcOrd="0" destOrd="0" presId="urn:microsoft.com/office/officeart/2005/8/layout/vProcess5"/>
    <dgm:cxn modelId="{BEC01E1F-FA85-9847-BB36-B0BBF986B5CF}" type="presParOf" srcId="{747BE563-CB14-AF42-B45B-3AAB4D82F0AF}" destId="{751ADFC2-A5AF-D245-9DF0-3D1B1FDD641A}" srcOrd="0" destOrd="0" presId="urn:microsoft.com/office/officeart/2005/8/layout/vProcess5"/>
    <dgm:cxn modelId="{9ED19E3F-1985-CE41-A717-3C17F87A7E64}" type="presParOf" srcId="{747BE563-CB14-AF42-B45B-3AAB4D82F0AF}" destId="{1527C178-A294-5A44-8756-AFD22EAFA1C1}" srcOrd="1" destOrd="0" presId="urn:microsoft.com/office/officeart/2005/8/layout/vProcess5"/>
    <dgm:cxn modelId="{AA13BCD2-DE2E-D44E-9DF7-2F971952F567}" type="presParOf" srcId="{747BE563-CB14-AF42-B45B-3AAB4D82F0AF}" destId="{E5CD315E-6C69-2349-AD81-95FA258266AF}" srcOrd="2" destOrd="0" presId="urn:microsoft.com/office/officeart/2005/8/layout/vProcess5"/>
    <dgm:cxn modelId="{D2ECBF0E-0AAF-234F-A10F-396D3CC61E88}" type="presParOf" srcId="{747BE563-CB14-AF42-B45B-3AAB4D82F0AF}" destId="{9BDB66F1-F84C-494E-9F3F-E063F1BC2269}" srcOrd="3" destOrd="0" presId="urn:microsoft.com/office/officeart/2005/8/layout/vProcess5"/>
    <dgm:cxn modelId="{F13A42B6-2453-7C47-BA2A-3F2FD66BCEB5}" type="presParOf" srcId="{747BE563-CB14-AF42-B45B-3AAB4D82F0AF}" destId="{0D96771A-0A8D-1E41-8799-A046475E8EFB}" srcOrd="4" destOrd="0" presId="urn:microsoft.com/office/officeart/2005/8/layout/vProcess5"/>
    <dgm:cxn modelId="{9832E6C1-6393-7949-9431-3FB41EACDBE8}" type="presParOf" srcId="{747BE563-CB14-AF42-B45B-3AAB4D82F0AF}" destId="{B78B9C6C-9475-0049-AC4A-FA75200F7AA8}" srcOrd="5" destOrd="0" presId="urn:microsoft.com/office/officeart/2005/8/layout/vProcess5"/>
    <dgm:cxn modelId="{29C8E4BD-92F9-DA4D-A9E8-362C99ECF76A}" type="presParOf" srcId="{747BE563-CB14-AF42-B45B-3AAB4D82F0AF}" destId="{F66056C9-D342-6449-8720-C62AC33AEA66}" srcOrd="6" destOrd="0" presId="urn:microsoft.com/office/officeart/2005/8/layout/vProcess5"/>
    <dgm:cxn modelId="{B69913C2-38B3-BB42-A4F4-6AE5235C95D0}" type="presParOf" srcId="{747BE563-CB14-AF42-B45B-3AAB4D82F0AF}" destId="{C9980A1D-6A88-9240-8395-06E814776F5C}" srcOrd="7" destOrd="0" presId="urn:microsoft.com/office/officeart/2005/8/layout/vProcess5"/>
    <dgm:cxn modelId="{5826283F-29A5-B74E-AFC6-B044E33775E8}" type="presParOf" srcId="{747BE563-CB14-AF42-B45B-3AAB4D82F0AF}" destId="{23CA5E8C-92DB-FC4F-8108-CCF2CC1BE3D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7C178-A294-5A44-8756-AFD22EAFA1C1}">
      <dsp:nvSpPr>
        <dsp:cNvPr id="0" name=""/>
        <dsp:cNvSpPr/>
      </dsp:nvSpPr>
      <dsp:spPr>
        <a:xfrm>
          <a:off x="0" y="0"/>
          <a:ext cx="6995159" cy="107060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i-FI" sz="1300" b="1" kern="1200" dirty="0">
              <a:solidFill>
                <a:schemeClr val="tx1"/>
              </a:solidFill>
            </a:rPr>
            <a:t>Lineaarisessa talousmallissa </a:t>
          </a:r>
          <a:r>
            <a:rPr lang="fi-FI" sz="1300" kern="1200" dirty="0">
              <a:solidFill>
                <a:schemeClr val="tx1"/>
              </a:solidFill>
            </a:rPr>
            <a:t>tarvitaan jatkuvasti uusia raaka-aineita, ja käytön jälkeen materiaalit poistuvat käytöstä. Myös energiaa kuluu. </a:t>
          </a:r>
          <a:endParaRPr lang="en-US" sz="1300" kern="1200" dirty="0">
            <a:solidFill>
              <a:schemeClr val="tx1"/>
            </a:solidFill>
          </a:endParaRPr>
        </a:p>
      </dsp:txBody>
      <dsp:txXfrm>
        <a:off x="31357" y="31357"/>
        <a:ext cx="5839887" cy="1007895"/>
      </dsp:txXfrm>
    </dsp:sp>
    <dsp:sp modelId="{E5CD315E-6C69-2349-AD81-95FA258266AF}">
      <dsp:nvSpPr>
        <dsp:cNvPr id="0" name=""/>
        <dsp:cNvSpPr/>
      </dsp:nvSpPr>
      <dsp:spPr>
        <a:xfrm>
          <a:off x="617219" y="1249044"/>
          <a:ext cx="6995159" cy="107060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i-FI" sz="1300" b="1" kern="1200" dirty="0">
              <a:solidFill>
                <a:schemeClr val="tx1"/>
              </a:solidFill>
            </a:rPr>
            <a:t>Kierrätysmallissa</a:t>
          </a:r>
          <a:r>
            <a:rPr lang="fi-FI" sz="1300" kern="1200" dirty="0">
              <a:solidFill>
                <a:schemeClr val="tx1"/>
              </a:solidFill>
            </a:rPr>
            <a:t> osa käytetyistä materiaaleista siirtyy takaisin uusien tuotteiden raaka-aineeksi</a:t>
          </a:r>
          <a:endParaRPr lang="en-US" sz="1300" kern="1200" dirty="0">
            <a:solidFill>
              <a:schemeClr val="tx1"/>
            </a:solidFill>
          </a:endParaRPr>
        </a:p>
        <a:p>
          <a:pPr marL="57150" lvl="1" indent="-57150" algn="l" defTabSz="444500">
            <a:lnSpc>
              <a:spcPct val="90000"/>
            </a:lnSpc>
            <a:spcBef>
              <a:spcPct val="0"/>
            </a:spcBef>
            <a:spcAft>
              <a:spcPct val="15000"/>
            </a:spcAft>
            <a:buChar char="•"/>
          </a:pPr>
          <a:r>
            <a:rPr lang="fi-FI" sz="1000" kern="1200" dirty="0">
              <a:solidFill>
                <a:schemeClr val="tx1"/>
              </a:solidFill>
            </a:rPr>
            <a:t>Kuitenkin suuri osa poistuu kierrosta muuttuen jätteeksi ja uusia raaka-aineita tarvitaan jatkuvasti. </a:t>
          </a:r>
          <a:endParaRPr lang="en-US" sz="1000" kern="1200" dirty="0">
            <a:solidFill>
              <a:schemeClr val="tx1"/>
            </a:solidFill>
          </a:endParaRPr>
        </a:p>
        <a:p>
          <a:pPr marL="57150" lvl="1" indent="-57150" algn="l" defTabSz="444500">
            <a:lnSpc>
              <a:spcPct val="90000"/>
            </a:lnSpc>
            <a:spcBef>
              <a:spcPct val="0"/>
            </a:spcBef>
            <a:spcAft>
              <a:spcPct val="15000"/>
            </a:spcAft>
            <a:buChar char="•"/>
          </a:pPr>
          <a:r>
            <a:rPr lang="fi-FI" sz="1000" kern="1200" dirty="0">
              <a:solidFill>
                <a:schemeClr val="tx1"/>
              </a:solidFill>
            </a:rPr>
            <a:t>Kierrätyksessä keskitytään löytämään käyttötarkoituksia jo syntyneelle jätteelle. </a:t>
          </a:r>
          <a:endParaRPr lang="en-US" sz="1000" kern="1200" dirty="0">
            <a:solidFill>
              <a:schemeClr val="tx1"/>
            </a:solidFill>
          </a:endParaRPr>
        </a:p>
      </dsp:txBody>
      <dsp:txXfrm>
        <a:off x="648576" y="1280401"/>
        <a:ext cx="5619328" cy="1007895"/>
      </dsp:txXfrm>
    </dsp:sp>
    <dsp:sp modelId="{9BDB66F1-F84C-494E-9F3F-E063F1BC2269}">
      <dsp:nvSpPr>
        <dsp:cNvPr id="0" name=""/>
        <dsp:cNvSpPr/>
      </dsp:nvSpPr>
      <dsp:spPr>
        <a:xfrm>
          <a:off x="1234439" y="2498089"/>
          <a:ext cx="6995159" cy="107060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i-FI" sz="1300" b="1" kern="1200" dirty="0">
              <a:solidFill>
                <a:schemeClr val="tx1"/>
              </a:solidFill>
            </a:rPr>
            <a:t>Kiertotalous </a:t>
          </a:r>
          <a:r>
            <a:rPr lang="fi-FI" sz="1300" kern="1200" dirty="0">
              <a:solidFill>
                <a:schemeClr val="tx1"/>
              </a:solidFill>
            </a:rPr>
            <a:t>on talous, jossa resurssien käyttö on suunniteltu kestäväksi siten, että materiaalit ja tuotteet kiertävät eivätkä kulu. </a:t>
          </a:r>
          <a:endParaRPr lang="en-US" sz="1300" kern="1200" dirty="0">
            <a:solidFill>
              <a:schemeClr val="tx1"/>
            </a:solidFill>
          </a:endParaRPr>
        </a:p>
        <a:p>
          <a:pPr marL="57150" lvl="1" indent="-57150" algn="l" defTabSz="444500">
            <a:lnSpc>
              <a:spcPct val="90000"/>
            </a:lnSpc>
            <a:spcBef>
              <a:spcPct val="0"/>
            </a:spcBef>
            <a:spcAft>
              <a:spcPct val="15000"/>
            </a:spcAft>
            <a:buChar char="•"/>
          </a:pPr>
          <a:r>
            <a:rPr lang="fi-FI" sz="1000" kern="1200" dirty="0">
              <a:solidFill>
                <a:schemeClr val="tx1"/>
              </a:solidFill>
            </a:rPr>
            <a:t>Kiertotaloudessa pyritään välttämään täysin jätteen syntyminen, kierrättämään tuotteet ja materiaalit sekä minimoimaan uusien </a:t>
          </a:r>
          <a:r>
            <a:rPr lang="fi-FI" sz="1000" b="1" kern="1200" dirty="0">
              <a:solidFill>
                <a:schemeClr val="tx1"/>
              </a:solidFill>
            </a:rPr>
            <a:t>resurssien</a:t>
          </a:r>
          <a:r>
            <a:rPr lang="fi-FI" sz="1000" kern="1200" dirty="0">
              <a:solidFill>
                <a:schemeClr val="tx1"/>
              </a:solidFill>
            </a:rPr>
            <a:t> käyttö. Tämä säästää myös runsaasti energiaa</a:t>
          </a:r>
          <a:endParaRPr lang="en-US" sz="1000" kern="1200" dirty="0">
            <a:solidFill>
              <a:schemeClr val="tx1"/>
            </a:solidFill>
          </a:endParaRPr>
        </a:p>
      </dsp:txBody>
      <dsp:txXfrm>
        <a:off x="1265796" y="2529446"/>
        <a:ext cx="5619328" cy="1007895"/>
      </dsp:txXfrm>
    </dsp:sp>
    <dsp:sp modelId="{0D96771A-0A8D-1E41-8799-A046475E8EFB}">
      <dsp:nvSpPr>
        <dsp:cNvPr id="0" name=""/>
        <dsp:cNvSpPr/>
      </dsp:nvSpPr>
      <dsp:spPr>
        <a:xfrm>
          <a:off x="6299262" y="811879"/>
          <a:ext cx="695896" cy="695896"/>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455839" y="811879"/>
        <a:ext cx="382742" cy="523662"/>
      </dsp:txXfrm>
    </dsp:sp>
    <dsp:sp modelId="{B78B9C6C-9475-0049-AC4A-FA75200F7AA8}">
      <dsp:nvSpPr>
        <dsp:cNvPr id="0" name=""/>
        <dsp:cNvSpPr/>
      </dsp:nvSpPr>
      <dsp:spPr>
        <a:xfrm>
          <a:off x="6916482" y="2053786"/>
          <a:ext cx="695896" cy="695896"/>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073059" y="2053786"/>
        <a:ext cx="382742" cy="5236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14CC3E-8269-B04C-9979-CAEC626372E2}" type="datetimeFigureOut">
              <a:rPr lang="fi-FI" smtClean="0"/>
              <a:t>28.5.2023</a:t>
            </a:fld>
            <a:endParaRPr lang="fi-FI"/>
          </a:p>
        </p:txBody>
      </p:sp>
      <p:sp>
        <p:nvSpPr>
          <p:cNvPr id="4" name="Alatunnisteen paikkamerk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AFCD51-47C8-6349-82AF-1F1661C22548}" type="slidenum">
              <a:rPr lang="fi-FI" smtClean="0"/>
              <a:t>‹#›</a:t>
            </a:fld>
            <a:endParaRPr lang="fi-FI"/>
          </a:p>
        </p:txBody>
      </p:sp>
    </p:spTree>
    <p:extLst>
      <p:ext uri="{BB962C8B-B14F-4D97-AF65-F5344CB8AC3E}">
        <p14:creationId xmlns:p14="http://schemas.microsoft.com/office/powerpoint/2010/main" val="1153802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9B08E-E981-6649-85CB-F451815BCC27}" type="datetimeFigureOut">
              <a:rPr lang="fi-FI" smtClean="0"/>
              <a:t>28.5.2023</a:t>
            </a:fld>
            <a:endParaRPr lang="fi-FI"/>
          </a:p>
        </p:txBody>
      </p:sp>
      <p:sp>
        <p:nvSpPr>
          <p:cNvPr id="4" name="Dian kuvan paikkamerkki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1F819-43F0-3246-9D96-F7758EDA6201}" type="slidenum">
              <a:rPr lang="fi-FI" smtClean="0"/>
              <a:t>‹#›</a:t>
            </a:fld>
            <a:endParaRPr lang="fi-FI"/>
          </a:p>
        </p:txBody>
      </p:sp>
    </p:spTree>
    <p:extLst>
      <p:ext uri="{BB962C8B-B14F-4D97-AF65-F5344CB8AC3E}">
        <p14:creationId xmlns:p14="http://schemas.microsoft.com/office/powerpoint/2010/main" val="22083951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48F1F819-43F0-3246-9D96-F7758EDA6201}" type="slidenum">
              <a:rPr lang="fi-FI" smtClean="0"/>
              <a:t>7</a:t>
            </a:fld>
            <a:endParaRPr lang="fi-FI"/>
          </a:p>
        </p:txBody>
      </p:sp>
    </p:spTree>
    <p:extLst>
      <p:ext uri="{BB962C8B-B14F-4D97-AF65-F5344CB8AC3E}">
        <p14:creationId xmlns:p14="http://schemas.microsoft.com/office/powerpoint/2010/main" val="31160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10</a:t>
            </a:fld>
            <a:endParaRPr lang="fi-FI"/>
          </a:p>
        </p:txBody>
      </p:sp>
    </p:spTree>
    <p:extLst>
      <p:ext uri="{BB962C8B-B14F-4D97-AF65-F5344CB8AC3E}">
        <p14:creationId xmlns:p14="http://schemas.microsoft.com/office/powerpoint/2010/main" val="231238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12</a:t>
            </a:fld>
            <a:endParaRPr lang="fi-FI"/>
          </a:p>
        </p:txBody>
      </p:sp>
    </p:spTree>
    <p:extLst>
      <p:ext uri="{BB962C8B-B14F-4D97-AF65-F5344CB8AC3E}">
        <p14:creationId xmlns:p14="http://schemas.microsoft.com/office/powerpoint/2010/main" val="333128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14</a:t>
            </a:fld>
            <a:endParaRPr lang="fi-FI"/>
          </a:p>
        </p:txBody>
      </p:sp>
    </p:spTree>
    <p:extLst>
      <p:ext uri="{BB962C8B-B14F-4D97-AF65-F5344CB8AC3E}">
        <p14:creationId xmlns:p14="http://schemas.microsoft.com/office/powerpoint/2010/main" val="24489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15</a:t>
            </a:fld>
            <a:endParaRPr lang="fi-FI"/>
          </a:p>
        </p:txBody>
      </p:sp>
    </p:spTree>
    <p:extLst>
      <p:ext uri="{BB962C8B-B14F-4D97-AF65-F5344CB8AC3E}">
        <p14:creationId xmlns:p14="http://schemas.microsoft.com/office/powerpoint/2010/main" val="31316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19</a:t>
            </a:fld>
            <a:endParaRPr lang="fi-FI"/>
          </a:p>
        </p:txBody>
      </p:sp>
    </p:spTree>
    <p:extLst>
      <p:ext uri="{BB962C8B-B14F-4D97-AF65-F5344CB8AC3E}">
        <p14:creationId xmlns:p14="http://schemas.microsoft.com/office/powerpoint/2010/main" val="3418234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1F819-43F0-3246-9D96-F7758EDA6201}" type="slidenum">
              <a:rPr lang="fi-FI" smtClean="0"/>
              <a:t>24</a:t>
            </a:fld>
            <a:endParaRPr lang="fi-FI"/>
          </a:p>
        </p:txBody>
      </p:sp>
    </p:spTree>
    <p:extLst>
      <p:ext uri="{BB962C8B-B14F-4D97-AF65-F5344CB8AC3E}">
        <p14:creationId xmlns:p14="http://schemas.microsoft.com/office/powerpoint/2010/main" val="3588085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01">
    <p:spTree>
      <p:nvGrpSpPr>
        <p:cNvPr id="1" name=""/>
        <p:cNvGrpSpPr/>
        <p:nvPr/>
      </p:nvGrpSpPr>
      <p:grpSpPr>
        <a:xfrm>
          <a:off x="0" y="0"/>
          <a:ext cx="0" cy="0"/>
          <a:chOff x="0" y="0"/>
          <a:chExt cx="0" cy="0"/>
        </a:xfrm>
      </p:grpSpPr>
      <p:pic>
        <p:nvPicPr>
          <p:cNvPr id="2" name="Kuva 1" descr="VAMK_pp_pohja_layout_kans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237735" y="2399175"/>
            <a:ext cx="3771671" cy="1710824"/>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237736" y="4108217"/>
            <a:ext cx="3784271" cy="560767"/>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42518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älilehti_kuva_lanka">
    <p:spTree>
      <p:nvGrpSpPr>
        <p:cNvPr id="1" name=""/>
        <p:cNvGrpSpPr/>
        <p:nvPr/>
      </p:nvGrpSpPr>
      <p:grpSpPr>
        <a:xfrm>
          <a:off x="0" y="0"/>
          <a:ext cx="0" cy="0"/>
          <a:chOff x="0" y="0"/>
          <a:chExt cx="0" cy="0"/>
        </a:xfrm>
      </p:grpSpPr>
      <p:pic>
        <p:nvPicPr>
          <p:cNvPr id="2" name="Kuva 1" descr="VAMK_pp_pohja_lank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232987"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736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6" name="Kuva 5"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23100" cy="831851"/>
          </a:xfrm>
        </p:spPr>
        <p:txBody>
          <a:bodyPr/>
          <a:lstStyle/>
          <a:p>
            <a:r>
              <a:rPr lang="fi-FI"/>
              <a:t>Muokkaa perustyylejä naps.</a:t>
            </a:r>
          </a:p>
        </p:txBody>
      </p:sp>
      <p:pic>
        <p:nvPicPr>
          <p:cNvPr id="7" name="Kuva 6"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2548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5" name="Kuva 4"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910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1" y="268291"/>
            <a:ext cx="3008313" cy="1319209"/>
          </a:xfrm>
        </p:spPr>
        <p:txBody>
          <a:bodyPr anchor="ctr">
            <a:noAutofit/>
          </a:bodyPr>
          <a:lstStyle>
            <a:lvl1pPr algn="l">
              <a:defRPr sz="2400" b="1"/>
            </a:lvl1pPr>
          </a:lstStyle>
          <a:p>
            <a:r>
              <a:rPr lang="fi-FI"/>
              <a:t>Muokkaa perustyylejä naps.</a:t>
            </a:r>
          </a:p>
        </p:txBody>
      </p:sp>
      <p:sp>
        <p:nvSpPr>
          <p:cNvPr id="3" name="Sisällön paikkamerkki 2"/>
          <p:cNvSpPr>
            <a:spLocks noGrp="1"/>
          </p:cNvSpPr>
          <p:nvPr>
            <p:ph idx="1"/>
          </p:nvPr>
        </p:nvSpPr>
        <p:spPr>
          <a:xfrm>
            <a:off x="3575050" y="268292"/>
            <a:ext cx="3771900" cy="4326332"/>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Tekstin paikkamerkki 3"/>
          <p:cNvSpPr>
            <a:spLocks noGrp="1"/>
          </p:cNvSpPr>
          <p:nvPr>
            <p:ph type="body" sz="half" idx="2" hasCustomPrompt="1"/>
          </p:nvPr>
        </p:nvSpPr>
        <p:spPr>
          <a:xfrm>
            <a:off x="457201" y="2019300"/>
            <a:ext cx="3008313" cy="2575324"/>
          </a:xfrm>
        </p:spPr>
        <p:txBody>
          <a:bodyPr/>
          <a:lstStyle>
            <a:lvl1pPr marL="0" indent="0">
              <a:lnSpc>
                <a:spcPct val="110000"/>
              </a:lnSpc>
              <a:buNone/>
              <a:defRPr sz="1400" b="0" i="0">
                <a:solidFill>
                  <a:srgbClr val="D10074"/>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 napsauttamalla </a:t>
            </a:r>
          </a:p>
        </p:txBody>
      </p:sp>
      <p:pic>
        <p:nvPicPr>
          <p:cNvPr id="10" name="Kuva 9" descr="VAMK_sitaatit_pin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1716880"/>
            <a:ext cx="806450" cy="201613"/>
          </a:xfrm>
          <a:prstGeom prst="rect">
            <a:avLst/>
          </a:prstGeom>
        </p:spPr>
      </p:pic>
      <p:pic>
        <p:nvPicPr>
          <p:cNvPr id="11" name="Kuva 10" descr="VAMK_logo_väri_posit_RGB_M.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98873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hasCustomPrompt="1"/>
          </p:nvPr>
        </p:nvSpPr>
        <p:spPr>
          <a:xfrm>
            <a:off x="1792288" y="3545681"/>
            <a:ext cx="5486400" cy="664369"/>
          </a:xfrm>
        </p:spPr>
        <p:txBody>
          <a:bodyPr anchor="ctr">
            <a:normAutofit/>
          </a:bodyPr>
          <a:lstStyle>
            <a:lvl1pPr algn="ctr">
              <a:defRPr sz="2000" b="1" u="none"/>
            </a:lvl1pPr>
          </a:lstStyle>
          <a:p>
            <a:r>
              <a:rPr lang="fi-FI" dirty="0"/>
              <a:t>MUOKKAA PERUSTYYLEJÄ NAPS.</a:t>
            </a:r>
          </a:p>
        </p:txBody>
      </p:sp>
      <p:sp>
        <p:nvSpPr>
          <p:cNvPr id="3" name="Kuvan paikkamerkki 2"/>
          <p:cNvSpPr>
            <a:spLocks noGrp="1"/>
          </p:cNvSpPr>
          <p:nvPr>
            <p:ph type="pic" idx="1"/>
          </p:nvPr>
        </p:nvSpPr>
        <p:spPr>
          <a:xfrm>
            <a:off x="1792288" y="459581"/>
            <a:ext cx="5486400" cy="3086100"/>
          </a:xfr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4210050"/>
            <a:ext cx="5486400" cy="419100"/>
          </a:xfrm>
        </p:spPr>
        <p:txBody>
          <a:bodyPr anchor="ctr">
            <a:normAutofit/>
          </a:bodyPr>
          <a:lstStyle>
            <a:lvl1pPr marL="0" indent="0" algn="ctr">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0" name="Kuva 9"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131972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pic>
        <p:nvPicPr>
          <p:cNvPr id="7" name="Kuva 6"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60350"/>
            <a:ext cx="7016750" cy="850901"/>
          </a:xfrm>
        </p:spPr>
        <p:txBody>
          <a:bodyPr/>
          <a:lstStyle/>
          <a:p>
            <a:r>
              <a:rPr lang="fi-FI"/>
              <a:t>Muokkaa perustyylejä naps.</a:t>
            </a:r>
          </a:p>
        </p:txBody>
      </p:sp>
      <p:sp>
        <p:nvSpPr>
          <p:cNvPr id="3" name="Pystysuoran tekstin paikkamerkki 2"/>
          <p:cNvSpPr>
            <a:spLocks noGrp="1"/>
          </p:cNvSpPr>
          <p:nvPr>
            <p:ph type="body" orient="vert" idx="1"/>
          </p:nvPr>
        </p:nvSpPr>
        <p:spPr>
          <a:xfrm>
            <a:off x="457201" y="1111250"/>
            <a:ext cx="8229599" cy="3568699"/>
          </a:xfrm>
        </p:spPr>
        <p:txBody>
          <a:bodyPr vert="eaVert"/>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9" name="Kuva 8"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391297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älilehti_kuva_pari">
    <p:spTree>
      <p:nvGrpSpPr>
        <p:cNvPr id="1" name=""/>
        <p:cNvGrpSpPr/>
        <p:nvPr/>
      </p:nvGrpSpPr>
      <p:grpSpPr>
        <a:xfrm>
          <a:off x="0" y="0"/>
          <a:ext cx="0" cy="0"/>
          <a:chOff x="0" y="0"/>
          <a:chExt cx="0" cy="0"/>
        </a:xfrm>
      </p:grpSpPr>
      <p:pic>
        <p:nvPicPr>
          <p:cNvPr id="7" name="Picture 2" descr="V:\HALLINTO\Tiedotus ja markkinointi\Painotuotteet\Hakijan opas\Hakijan opas 2015\NÄKYMÄ_20140324_PIENEMPI.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47925" y="0"/>
            <a:ext cx="6696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72982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Välilehti_kuva_pari">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2091" y="0"/>
            <a:ext cx="6851909"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45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älilehti_kuva_office">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4784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9" name="Kuva 8"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6635750" cy="831851"/>
          </a:xfrm>
        </p:spPr>
        <p:txBody>
          <a:bodyPr/>
          <a:lstStyle/>
          <a:p>
            <a:r>
              <a:rPr lang="fi-FI"/>
              <a:t>Muokkaa perustyylejä naps.</a:t>
            </a:r>
          </a:p>
        </p:txBody>
      </p:sp>
      <p:sp>
        <p:nvSpPr>
          <p:cNvPr id="3" name="Sisällön paikkamerkki 2"/>
          <p:cNvSpPr>
            <a:spLocks noGrp="1"/>
          </p:cNvSpPr>
          <p:nvPr>
            <p:ph idx="1"/>
          </p:nvPr>
        </p:nvSpPr>
        <p:spPr>
          <a:xfrm>
            <a:off x="457201" y="1111250"/>
            <a:ext cx="8229599" cy="356869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2" name="Kuva 11"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02181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8" name="Kuva 7" descr="VAMK_pp_pohja_layout_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p:cNvSpPr>
            <a:spLocks noGrp="1"/>
          </p:cNvSpPr>
          <p:nvPr>
            <p:ph type="title"/>
          </p:nvPr>
        </p:nvSpPr>
        <p:spPr>
          <a:xfrm>
            <a:off x="457200" y="279400"/>
            <a:ext cx="7016750" cy="831851"/>
          </a:xfrm>
        </p:spPr>
        <p:txBody>
          <a:bodyPr/>
          <a:lstStyle/>
          <a:p>
            <a:r>
              <a:rPr lang="fi-FI"/>
              <a:t>Muokkaa perustyylejä naps.</a:t>
            </a:r>
          </a:p>
        </p:txBody>
      </p:sp>
      <p:sp>
        <p:nvSpPr>
          <p:cNvPr id="3" name="Sisällön paikkamerkki 2"/>
          <p:cNvSpPr>
            <a:spLocks noGrp="1"/>
          </p:cNvSpPr>
          <p:nvPr>
            <p:ph sz="half" idx="1"/>
          </p:nvPr>
        </p:nvSpPr>
        <p:spPr>
          <a:xfrm>
            <a:off x="457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4648200" y="1200151"/>
            <a:ext cx="4038600" cy="2933700"/>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13" name="Kuva 12" descr="VAMK_logo_väri_posit_RGB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9850" y="304800"/>
            <a:ext cx="996950" cy="537660"/>
          </a:xfrm>
          <a:prstGeom prst="rect">
            <a:avLst/>
          </a:prstGeom>
        </p:spPr>
      </p:pic>
    </p:spTree>
    <p:extLst>
      <p:ext uri="{BB962C8B-B14F-4D97-AF65-F5344CB8AC3E}">
        <p14:creationId xmlns:p14="http://schemas.microsoft.com/office/powerpoint/2010/main" val="41673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lehti_pink">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1007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12" name="Kuva 11"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17"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18"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24905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lehti_oranssi">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rgbClr val="D641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466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7490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älilehti_musta">
    <p:spTree>
      <p:nvGrpSpPr>
        <p:cNvPr id="1" name=""/>
        <p:cNvGrpSpPr/>
        <p:nvPr/>
      </p:nvGrpSpPr>
      <p:grpSpPr>
        <a:xfrm>
          <a:off x="0" y="0"/>
          <a:ext cx="0" cy="0"/>
          <a:chOff x="0" y="0"/>
          <a:chExt cx="0" cy="0"/>
        </a:xfrm>
      </p:grpSpPr>
      <p:sp>
        <p:nvSpPr>
          <p:cNvPr id="7" name="Suorakulmio 6"/>
          <p:cNvSpPr/>
          <p:nvPr userDrawn="1"/>
        </p:nvSpPr>
        <p:spPr>
          <a:xfrm>
            <a:off x="0" y="0"/>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4" name="Kuva 3" descr="VAMK_logo_WHITE_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
        <p:nvSpPr>
          <p:cNvPr id="8" name="Otsikko 1"/>
          <p:cNvSpPr>
            <a:spLocks noGrp="1"/>
          </p:cNvSpPr>
          <p:nvPr>
            <p:ph type="title" hasCustomPrompt="1"/>
          </p:nvPr>
        </p:nvSpPr>
        <p:spPr>
          <a:xfrm>
            <a:off x="2354666" y="1390109"/>
            <a:ext cx="5723186" cy="1876060"/>
          </a:xfrm>
          <a:noFill/>
        </p:spPr>
        <p:txBody>
          <a:bodyPr anchor="ctr">
            <a:normAutofit/>
          </a:bodyPr>
          <a:lstStyle>
            <a:lvl1pPr algn="l">
              <a:defRPr sz="3600" b="1" u="none" cap="none">
                <a:solidFill>
                  <a:schemeClr val="bg1"/>
                </a:solidFill>
              </a:defRPr>
            </a:lvl1pPr>
          </a:lstStyle>
          <a:p>
            <a:r>
              <a:rPr lang="fi-FI" dirty="0"/>
              <a:t>MUOKKAA PERUSTYYLEJÄ NAPS.</a:t>
            </a:r>
          </a:p>
        </p:txBody>
      </p:sp>
      <p:sp>
        <p:nvSpPr>
          <p:cNvPr id="9" name="Tekstin paikkamerkki 2"/>
          <p:cNvSpPr>
            <a:spLocks noGrp="1"/>
          </p:cNvSpPr>
          <p:nvPr>
            <p:ph type="body" idx="1"/>
          </p:nvPr>
        </p:nvSpPr>
        <p:spPr>
          <a:xfrm>
            <a:off x="2355976" y="3265157"/>
            <a:ext cx="5721876" cy="661067"/>
          </a:xfrm>
          <a:noFill/>
          <a:ln>
            <a:noFill/>
          </a:ln>
        </p:spPr>
        <p:txBody>
          <a:bodyPr anchor="ctr">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37558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lehti_kuva_techno">
    <p:spTree>
      <p:nvGrpSpPr>
        <p:cNvPr id="1" name=""/>
        <p:cNvGrpSpPr/>
        <p:nvPr/>
      </p:nvGrpSpPr>
      <p:grpSpPr>
        <a:xfrm>
          <a:off x="0" y="0"/>
          <a:ext cx="0" cy="0"/>
          <a:chOff x="0" y="0"/>
          <a:chExt cx="0" cy="0"/>
        </a:xfrm>
      </p:grpSpPr>
      <p:pic>
        <p:nvPicPr>
          <p:cNvPr id="2" name="Kuva 1" descr="VAMK_pp_pohja_techn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tsikko 1"/>
          <p:cNvSpPr>
            <a:spLocks noGrp="1"/>
          </p:cNvSpPr>
          <p:nvPr>
            <p:ph type="title" hasCustomPrompt="1"/>
          </p:nvPr>
        </p:nvSpPr>
        <p:spPr>
          <a:xfrm>
            <a:off x="503891" y="924817"/>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9" name="Tekstin paikkamerkki 2"/>
          <p:cNvSpPr>
            <a:spLocks noGrp="1"/>
          </p:cNvSpPr>
          <p:nvPr>
            <p:ph type="body" idx="1"/>
          </p:nvPr>
        </p:nvSpPr>
        <p:spPr>
          <a:xfrm>
            <a:off x="503891" y="2872625"/>
            <a:ext cx="2949411" cy="797026"/>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pic>
        <p:nvPicPr>
          <p:cNvPr id="11" name="Kuva 10" descr="VAMK_logo_WHITE_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1" y="4123619"/>
            <a:ext cx="1011237" cy="545365"/>
          </a:xfrm>
          <a:prstGeom prst="rect">
            <a:avLst/>
          </a:prstGeom>
        </p:spPr>
      </p:pic>
    </p:spTree>
    <p:extLst>
      <p:ext uri="{BB962C8B-B14F-4D97-AF65-F5344CB8AC3E}">
        <p14:creationId xmlns:p14="http://schemas.microsoft.com/office/powerpoint/2010/main" val="289742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lehti_kuva_office">
    <p:spTree>
      <p:nvGrpSpPr>
        <p:cNvPr id="1" name=""/>
        <p:cNvGrpSpPr/>
        <p:nvPr/>
      </p:nvGrpSpPr>
      <p:grpSpPr>
        <a:xfrm>
          <a:off x="0" y="0"/>
          <a:ext cx="0" cy="0"/>
          <a:chOff x="0" y="0"/>
          <a:chExt cx="0" cy="0"/>
        </a:xfrm>
      </p:grpSpPr>
      <p:pic>
        <p:nvPicPr>
          <p:cNvPr id="4" name="Kuva 3" descr="VAMK_pp_pohja_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Otsikko 1"/>
          <p:cNvSpPr>
            <a:spLocks noGrp="1"/>
          </p:cNvSpPr>
          <p:nvPr>
            <p:ph type="title" hasCustomPrompt="1"/>
          </p:nvPr>
        </p:nvSpPr>
        <p:spPr>
          <a:xfrm>
            <a:off x="513513" y="1752655"/>
            <a:ext cx="3772914" cy="1881651"/>
          </a:xfrm>
          <a:noFill/>
        </p:spPr>
        <p:txBody>
          <a:bodyPr anchor="b">
            <a:normAutofit/>
          </a:bodyPr>
          <a:lstStyle>
            <a:lvl1pPr algn="l">
              <a:defRPr sz="2800" b="1" u="none" cap="none">
                <a:solidFill>
                  <a:srgbClr val="D64120"/>
                </a:solidFill>
              </a:defRPr>
            </a:lvl1pPr>
          </a:lstStyle>
          <a:p>
            <a:r>
              <a:rPr lang="fi-FI" dirty="0"/>
              <a:t>MUOKKAA PERUSTYYLEJÄ NAPS.</a:t>
            </a:r>
          </a:p>
        </p:txBody>
      </p:sp>
      <p:sp>
        <p:nvSpPr>
          <p:cNvPr id="13" name="Tekstin paikkamerkki 2"/>
          <p:cNvSpPr>
            <a:spLocks noGrp="1"/>
          </p:cNvSpPr>
          <p:nvPr>
            <p:ph type="body" idx="1"/>
          </p:nvPr>
        </p:nvSpPr>
        <p:spPr>
          <a:xfrm>
            <a:off x="513513" y="3685786"/>
            <a:ext cx="3134830" cy="735044"/>
          </a:xfrm>
          <a:noFill/>
          <a:ln>
            <a:noFill/>
          </a:ln>
        </p:spPr>
        <p:txBody>
          <a:bodyPr anchor="ctr">
            <a:normAutofit/>
          </a:bodyPr>
          <a:lstStyle>
            <a:lvl1pPr marL="0" indent="0" algn="l">
              <a:buNone/>
              <a:defRPr sz="1400">
                <a:solidFill>
                  <a:srgbClr val="D6412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18301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lehti_kuva_pari">
    <p:spTree>
      <p:nvGrpSpPr>
        <p:cNvPr id="1" name=""/>
        <p:cNvGrpSpPr/>
        <p:nvPr/>
      </p:nvGrpSpPr>
      <p:grpSpPr>
        <a:xfrm>
          <a:off x="0" y="0"/>
          <a:ext cx="0" cy="0"/>
          <a:chOff x="0" y="0"/>
          <a:chExt cx="0" cy="0"/>
        </a:xfrm>
      </p:grpSpPr>
      <p:pic>
        <p:nvPicPr>
          <p:cNvPr id="2" name="Kuva 1" descr="VAMK_pp_pohja_pari_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Suorakulmainen kolmio 5"/>
          <p:cNvSpPr/>
          <p:nvPr userDrawn="1"/>
        </p:nvSpPr>
        <p:spPr>
          <a:xfrm>
            <a:off x="2914650" y="-4589"/>
            <a:ext cx="3441700" cy="5148089"/>
          </a:xfrm>
          <a:prstGeom prst="rtTriangl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3" name="Suorakulmio 2"/>
          <p:cNvSpPr/>
          <p:nvPr userDrawn="1"/>
        </p:nvSpPr>
        <p:spPr>
          <a:xfrm>
            <a:off x="0" y="0"/>
            <a:ext cx="2914650" cy="51435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12" name="Otsikko 1"/>
          <p:cNvSpPr>
            <a:spLocks noGrp="1"/>
          </p:cNvSpPr>
          <p:nvPr>
            <p:ph type="title" hasCustomPrompt="1"/>
          </p:nvPr>
        </p:nvSpPr>
        <p:spPr>
          <a:xfrm>
            <a:off x="483400" y="1752655"/>
            <a:ext cx="3772914" cy="1881651"/>
          </a:xfrm>
          <a:noFill/>
        </p:spPr>
        <p:txBody>
          <a:bodyPr anchor="b">
            <a:normAutofit/>
          </a:bodyPr>
          <a:lstStyle>
            <a:lvl1pPr algn="l">
              <a:defRPr sz="2800" b="1" u="none" cap="none">
                <a:solidFill>
                  <a:srgbClr val="D10074"/>
                </a:solidFill>
              </a:defRPr>
            </a:lvl1pPr>
          </a:lstStyle>
          <a:p>
            <a:r>
              <a:rPr lang="fi-FI" dirty="0"/>
              <a:t>MUOKKAA PERUSTYYLEJÄ NAPS.</a:t>
            </a:r>
          </a:p>
        </p:txBody>
      </p:sp>
      <p:sp>
        <p:nvSpPr>
          <p:cNvPr id="13" name="Tekstin paikkamerkki 2"/>
          <p:cNvSpPr>
            <a:spLocks noGrp="1"/>
          </p:cNvSpPr>
          <p:nvPr>
            <p:ph type="body" idx="1"/>
          </p:nvPr>
        </p:nvSpPr>
        <p:spPr>
          <a:xfrm>
            <a:off x="483400" y="3685786"/>
            <a:ext cx="3772914" cy="735044"/>
          </a:xfrm>
          <a:noFill/>
          <a:ln>
            <a:noFill/>
          </a:ln>
        </p:spPr>
        <p:txBody>
          <a:bodyPr anchor="ctr">
            <a:normAutofit/>
          </a:bodyPr>
          <a:lstStyle>
            <a:lvl1pPr marL="0" indent="0" algn="l">
              <a:buNone/>
              <a:defRPr sz="1400">
                <a:solidFill>
                  <a:srgbClr val="D1007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 napsauttamalla</a:t>
            </a:r>
          </a:p>
        </p:txBody>
      </p:sp>
    </p:spTree>
    <p:extLst>
      <p:ext uri="{BB962C8B-B14F-4D97-AF65-F5344CB8AC3E}">
        <p14:creationId xmlns:p14="http://schemas.microsoft.com/office/powerpoint/2010/main" val="2484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9400"/>
            <a:ext cx="8229600" cy="831851"/>
          </a:xfrm>
          <a:prstGeom prst="rect">
            <a:avLst/>
          </a:prstGeom>
        </p:spPr>
        <p:txBody>
          <a:bodyPr vert="horz" lIns="91440" tIns="45720" rIns="91440" bIns="45720" rtlCol="0" anchor="ctr">
            <a:normAutofit/>
          </a:bodyPr>
          <a:lstStyle/>
          <a:p>
            <a:r>
              <a:rPr lang="fi-FI" dirty="0"/>
              <a:t>Muokkaa perustyylejä naps.</a:t>
            </a:r>
          </a:p>
        </p:txBody>
      </p:sp>
      <p:sp>
        <p:nvSpPr>
          <p:cNvPr id="3" name="Tekstin paikkamerkki 2"/>
          <p:cNvSpPr>
            <a:spLocks noGrp="1"/>
          </p:cNvSpPr>
          <p:nvPr>
            <p:ph type="body" idx="1"/>
          </p:nvPr>
        </p:nvSpPr>
        <p:spPr>
          <a:xfrm>
            <a:off x="457201" y="1111251"/>
            <a:ext cx="8229599" cy="302260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Päivämäärän paikkamerkki 4"/>
          <p:cNvSpPr>
            <a:spLocks noGrp="1"/>
          </p:cNvSpPr>
          <p:nvPr>
            <p:ph type="dt" sz="half" idx="2"/>
          </p:nvPr>
        </p:nvSpPr>
        <p:spPr>
          <a:xfrm>
            <a:off x="457200" y="4880599"/>
            <a:ext cx="1100667" cy="257799"/>
          </a:xfrm>
          <a:prstGeom prst="rect">
            <a:avLst/>
          </a:prstGeom>
        </p:spPr>
        <p:txBody>
          <a:bodyPr/>
          <a:lstStyle>
            <a:lvl1pPr>
              <a:defRPr sz="900" b="0" i="0">
                <a:solidFill>
                  <a:srgbClr val="D10074"/>
                </a:solidFill>
                <a:latin typeface="Arial"/>
                <a:cs typeface="Arial"/>
              </a:defRPr>
            </a:lvl1pPr>
          </a:lstStyle>
          <a:p>
            <a:r>
              <a:rPr lang="fi-FI"/>
              <a:t>IEYX0907 Kiertotalous Luento 3</a:t>
            </a:r>
          </a:p>
        </p:txBody>
      </p:sp>
      <p:sp>
        <p:nvSpPr>
          <p:cNvPr id="16" name="Alatunnisteen paikkamerkki 5"/>
          <p:cNvSpPr>
            <a:spLocks noGrp="1"/>
          </p:cNvSpPr>
          <p:nvPr>
            <p:ph type="ftr" sz="quarter" idx="3"/>
          </p:nvPr>
        </p:nvSpPr>
        <p:spPr>
          <a:xfrm>
            <a:off x="1557866" y="4880599"/>
            <a:ext cx="3894667" cy="257799"/>
          </a:xfrm>
          <a:prstGeom prst="rect">
            <a:avLst/>
          </a:prstGeom>
        </p:spPr>
        <p:txBody>
          <a:bodyPr/>
          <a:lstStyle>
            <a:lvl1pPr>
              <a:defRPr sz="900" b="0" i="0">
                <a:solidFill>
                  <a:srgbClr val="D10074"/>
                </a:solidFill>
                <a:latin typeface="Arial"/>
                <a:cs typeface="Arial"/>
              </a:defRPr>
            </a:lvl1pPr>
          </a:lstStyle>
          <a:p>
            <a:r>
              <a:rPr lang="fi-FI"/>
              <a:t>Asseri Laitinen 2017</a:t>
            </a:r>
          </a:p>
        </p:txBody>
      </p:sp>
      <p:sp>
        <p:nvSpPr>
          <p:cNvPr id="17" name="Dian numeron paikkamerkki 6"/>
          <p:cNvSpPr>
            <a:spLocks noGrp="1"/>
          </p:cNvSpPr>
          <p:nvPr>
            <p:ph type="sldNum" sz="quarter" idx="4"/>
          </p:nvPr>
        </p:nvSpPr>
        <p:spPr>
          <a:xfrm>
            <a:off x="7899400" y="4880599"/>
            <a:ext cx="787400" cy="257799"/>
          </a:xfrm>
          <a:prstGeom prst="rect">
            <a:avLst/>
          </a:prstGeom>
        </p:spPr>
        <p:txBody>
          <a:bodyPr/>
          <a:lstStyle>
            <a:lvl1pPr algn="r">
              <a:defRPr sz="900" b="0" i="0">
                <a:solidFill>
                  <a:srgbClr val="D10074"/>
                </a:solidFill>
                <a:latin typeface="Arial"/>
                <a:cs typeface="Arial"/>
              </a:defRPr>
            </a:lvl1pPr>
          </a:lstStyle>
          <a:p>
            <a:fld id="{8A3A4AA0-38E2-334C-8F4C-CB0E41D8D254}" type="slidenum">
              <a:rPr lang="fi-FI" smtClean="0"/>
              <a:pPr/>
              <a:t>‹#›</a:t>
            </a:fld>
            <a:endParaRPr lang="fi-FI"/>
          </a:p>
        </p:txBody>
      </p:sp>
    </p:spTree>
    <p:extLst>
      <p:ext uri="{BB962C8B-B14F-4D97-AF65-F5344CB8AC3E}">
        <p14:creationId xmlns:p14="http://schemas.microsoft.com/office/powerpoint/2010/main" val="2406477542"/>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1" r:id="rId4"/>
    <p:sldLayoutId id="2147483660" r:id="rId5"/>
    <p:sldLayoutId id="2147483666" r:id="rId6"/>
    <p:sldLayoutId id="2147483663" r:id="rId7"/>
    <p:sldLayoutId id="2147483662" r:id="rId8"/>
    <p:sldLayoutId id="2147483664" r:id="rId9"/>
    <p:sldLayoutId id="2147483665" r:id="rId10"/>
    <p:sldLayoutId id="2147483654" r:id="rId11"/>
    <p:sldLayoutId id="2147483655" r:id="rId12"/>
    <p:sldLayoutId id="2147483656" r:id="rId13"/>
    <p:sldLayoutId id="2147483657" r:id="rId14"/>
    <p:sldLayoutId id="2147483658" r:id="rId15"/>
    <p:sldLayoutId id="2147483679" r:id="rId16"/>
    <p:sldLayoutId id="2147483680" r:id="rId17"/>
    <p:sldLayoutId id="2147483681" r:id="rId1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00" rtl="0" eaLnBrk="1" latinLnBrk="0" hangingPunct="1">
        <a:spcBef>
          <a:spcPct val="0"/>
        </a:spcBef>
        <a:buNone/>
        <a:defRPr sz="2800" b="1" i="0" kern="1200">
          <a:solidFill>
            <a:srgbClr val="D10074"/>
          </a:solidFill>
          <a:latin typeface="Arial"/>
          <a:ea typeface="+mj-ea"/>
          <a:cs typeface="Arial"/>
        </a:defRPr>
      </a:lvl1pPr>
    </p:titleStyle>
    <p:bodyStyle>
      <a:lvl1pPr marL="342900" indent="-342900" algn="l" defTabSz="457200" rtl="0" eaLnBrk="1" latinLnBrk="0" hangingPunct="1">
        <a:spcBef>
          <a:spcPct val="20000"/>
        </a:spcBef>
        <a:buClr>
          <a:srgbClr val="D10074"/>
        </a:buClr>
        <a:buFont typeface="Arial"/>
        <a:buChar char="•"/>
        <a:defRPr sz="1800" b="0" i="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1600" b="0" i="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1400" b="0" i="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itra.fi/aiheet/megatrendit/#megatrendit-20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icat2025.turkuamk.fi/uploads/2021/02/93c29f61-cicat2025-wp2-seminaari-04022021-tutkijoiden-kalvot.pdf" TargetMode="External"/><Relationship Id="rId2" Type="http://schemas.openxmlformats.org/officeDocument/2006/relationships/hyperlink" Target="https://mycourses.aalto.fi/pluginfile.php/1187882/mod_label/intro/Korhonen%20et%20al._2018_Circular%20economy%20-%20the%20concept%20and%20its%20limitations..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logs.helsinki.fi/kiertotaloudenkeksinnot/kiertotalous/biologiset-ja-teknologiset-kierrot/"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5.jpg"/><Relationship Id="rId7" Type="http://schemas.openxmlformats.org/officeDocument/2006/relationships/hyperlink" Target="https://pixabay.com/photos/factory-warehouse-boxes-capitalism-947425/"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6.jpg"/><Relationship Id="rId11" Type="http://schemas.openxmlformats.org/officeDocument/2006/relationships/image" Target="../media/image18.png"/><Relationship Id="rId5" Type="http://schemas.openxmlformats.org/officeDocument/2006/relationships/hyperlink" Target="https://creativecommons.org/licenses/by-nc/3.0/" TargetMode="External"/><Relationship Id="rId10" Type="http://schemas.openxmlformats.org/officeDocument/2006/relationships/hyperlink" Target="https://unsplash.com/photos/Mk2ls9UBO2E?utm_source=unsplash&amp;utm_medium=referral&amp;utm_content=creditCopyText" TargetMode="External"/><Relationship Id="rId4" Type="http://schemas.openxmlformats.org/officeDocument/2006/relationships/hyperlink" Target="https://below2c.org/2020/06/mass-consumerism-is-the-roadblock-that-stands-in-our-way/" TargetMode="External"/><Relationship Id="rId9" Type="http://schemas.openxmlformats.org/officeDocument/2006/relationships/hyperlink" Target="https://unsplash.com/@dominik_photography?utm_source=unsplash&amp;utm_medium=referral&amp;utm_content=creditCopyTex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5DDVps2zv1E" TargetMode="External"/><Relationship Id="rId2" Type="http://schemas.openxmlformats.org/officeDocument/2006/relationships/hyperlink" Target="https://www.youtube.com/watch?v=SoeXLVvfpVQ" TargetMode="External"/><Relationship Id="rId1" Type="http://schemas.openxmlformats.org/officeDocument/2006/relationships/slideLayout" Target="../slideLayouts/slideLayout3.xml"/><Relationship Id="rId6" Type="http://schemas.openxmlformats.org/officeDocument/2006/relationships/hyperlink" Target="https://creativecommons.org/licenses/by-sa/3.0/" TargetMode="External"/><Relationship Id="rId5" Type="http://schemas.openxmlformats.org/officeDocument/2006/relationships/hyperlink" Target="https://www.electronics-lab.com/fairphones-sustainable-repairable-mobile-phone-launches-soon/" TargetMode="Externa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m.fi/documents/1410903/42733297/Uusi+suunta+-+Ehdotus+kiertotalouden+strategiseksi+ohjelmaksi.pdf/ad875da1-f4c4-aec4-4fe0-f17df9746383?t=161046206201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ikitravel.org/en/Money"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mycourses.aalto.fi/pluginfile.php/1187882/mod_label/intro/Korhonen%20et%20al._2018_Circular%20economy%20-%20the%20concept%20and%20its%20limitation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tekniikanmaailma.fi/tutkimus-paljasti-energiaa-saastavan-teknologian-paradoksin-se-voi-johtaa-energian-kulutuksen-kasvuu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icat2025.turkuamk.fi/fi/seminaarimateriaalit/" TargetMode="External"/><Relationship Id="rId2" Type="http://schemas.openxmlformats.org/officeDocument/2006/relationships/hyperlink" Target="https://cicat2025.turkuamk.fi/fi/politiikkasuositukse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unsplash.com/@dominik_photography?utm_source=unsplash&amp;utm_medium=referral&amp;utm_content=creditCopyText" TargetMode="External"/><Relationship Id="rId7" Type="http://schemas.openxmlformats.org/officeDocument/2006/relationships/hyperlink" Target="https://below2c.org/2020/06/mass-consumerism-is-the-roadblock-that-stands-in-our-way/" TargetMode="Externa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hyperlink" Target="https://pixabay.com/photos/factory-warehouse-boxes-capitalism-947425/" TargetMode="External"/><Relationship Id="rId11" Type="http://schemas.openxmlformats.org/officeDocument/2006/relationships/image" Target="../media/image19.png"/><Relationship Id="rId5" Type="http://schemas.openxmlformats.org/officeDocument/2006/relationships/image" Target="../media/image16.jpg"/><Relationship Id="rId10" Type="http://schemas.openxmlformats.org/officeDocument/2006/relationships/image" Target="../media/image14.jpg"/><Relationship Id="rId4" Type="http://schemas.openxmlformats.org/officeDocument/2006/relationships/hyperlink" Target="https://unsplash.com/photos/Mk2ls9UBO2E?utm_source=unsplash&amp;utm_medium=referral&amp;utm_content=creditCopyText" TargetMode="Externa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hyperlink" Target="https://www.shutterstock.com/fi/image-photo/green-bin-dressed-black-bag-1628154580"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DtPE3XFepc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577744-FFCD-3532-BD51-28F4CFCE5183}"/>
              </a:ext>
            </a:extLst>
          </p:cNvPr>
          <p:cNvSpPr>
            <a:spLocks noGrp="1"/>
          </p:cNvSpPr>
          <p:nvPr>
            <p:ph type="title"/>
          </p:nvPr>
        </p:nvSpPr>
        <p:spPr/>
        <p:txBody>
          <a:bodyPr/>
          <a:lstStyle/>
          <a:p>
            <a:r>
              <a:rPr lang="fi-FI" dirty="0"/>
              <a:t>JOHDANTO KIERTOTALOUTEEN</a:t>
            </a:r>
            <a:br>
              <a:rPr lang="fi-FI" dirty="0"/>
            </a:br>
            <a:endParaRPr lang="fi-FI" dirty="0"/>
          </a:p>
        </p:txBody>
      </p:sp>
      <p:sp>
        <p:nvSpPr>
          <p:cNvPr id="3" name="Tekstin paikkamerkki 2">
            <a:extLst>
              <a:ext uri="{FF2B5EF4-FFF2-40B4-BE49-F238E27FC236}">
                <a16:creationId xmlns:a16="http://schemas.microsoft.com/office/drawing/2014/main" id="{78DB24DC-52B9-1961-D2C9-3E1FBB7FF8E3}"/>
              </a:ext>
            </a:extLst>
          </p:cNvPr>
          <p:cNvSpPr>
            <a:spLocks noGrp="1"/>
          </p:cNvSpPr>
          <p:nvPr>
            <p:ph type="body" idx="1"/>
          </p:nvPr>
        </p:nvSpPr>
        <p:spPr>
          <a:xfrm>
            <a:off x="5237736" y="3827833"/>
            <a:ext cx="3784271" cy="560767"/>
          </a:xfrm>
        </p:spPr>
        <p:txBody>
          <a:bodyPr/>
          <a:lstStyle/>
          <a:p>
            <a:r>
              <a:rPr lang="fi-FI" dirty="0"/>
              <a:t> Tekijät Tarja Launonen ja Lotta Saarikoski</a:t>
            </a:r>
          </a:p>
        </p:txBody>
      </p:sp>
      <p:grpSp>
        <p:nvGrpSpPr>
          <p:cNvPr id="5" name="Group 4" descr="CC lisenssikuva CC BY NC SA ja vieressä on teksti ">
            <a:extLst>
              <a:ext uri="{FF2B5EF4-FFF2-40B4-BE49-F238E27FC236}">
                <a16:creationId xmlns:a16="http://schemas.microsoft.com/office/drawing/2014/main" id="{FF1264B8-08E3-40EA-A8E2-24DE689DE758}"/>
              </a:ext>
            </a:extLst>
          </p:cNvPr>
          <p:cNvGrpSpPr/>
          <p:nvPr/>
        </p:nvGrpSpPr>
        <p:grpSpPr>
          <a:xfrm>
            <a:off x="5182459" y="4265633"/>
            <a:ext cx="3645550" cy="765780"/>
            <a:chOff x="5558848" y="756783"/>
            <a:chExt cx="3645550" cy="765780"/>
          </a:xfrm>
        </p:grpSpPr>
        <p:sp>
          <p:nvSpPr>
            <p:cNvPr id="6" name="TextBox 6" descr="CC lisenssi kuva BY NC  SA on tässä kuvassa ja tekstinä siinä vieressä on : Johdanto kiertotalouteen, jonka tekijät ovat T.Launonen ja L. Saarikoski, on lisensoitu AOE.ssa ym. lisenssillä.&#10;&#10;">
              <a:extLst>
                <a:ext uri="{FF2B5EF4-FFF2-40B4-BE49-F238E27FC236}">
                  <a16:creationId xmlns:a16="http://schemas.microsoft.com/office/drawing/2014/main" id="{6713A7AA-5754-4F06-917D-BD0760824F9F}"/>
                </a:ext>
              </a:extLst>
            </p:cNvPr>
            <p:cNvSpPr txBox="1"/>
            <p:nvPr/>
          </p:nvSpPr>
          <p:spPr>
            <a:xfrm>
              <a:off x="5558848" y="756783"/>
              <a:ext cx="3645550" cy="615553"/>
            </a:xfrm>
            <a:prstGeom prst="rect">
              <a:avLst/>
            </a:prstGeom>
            <a:noFill/>
          </p:spPr>
          <p:txBody>
            <a:bodyPr wrap="none" rtlCol="0">
              <a:spAutoFit/>
            </a:bodyPr>
            <a:ls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dirty="0"/>
                <a:t> 			</a:t>
              </a:r>
              <a:r>
                <a:rPr lang="fi-FI" sz="800" dirty="0"/>
                <a:t>Johdanto kiertotalouteen, jonka tekijät ovat</a:t>
              </a:r>
            </a:p>
            <a:p>
              <a:r>
                <a:rPr lang="fi-FI" sz="800" dirty="0"/>
                <a:t> 			</a:t>
              </a:r>
              <a:r>
                <a:rPr lang="fi-FI" sz="800" dirty="0" err="1"/>
                <a:t>T.Launonen</a:t>
              </a:r>
              <a:r>
                <a:rPr lang="fi-FI" sz="800" dirty="0"/>
                <a:t> ja L. Saarikoski, on lisensoitu </a:t>
              </a:r>
              <a:r>
                <a:rPr lang="fi-FI" sz="800" dirty="0" err="1"/>
                <a:t>AOE.ssa</a:t>
              </a:r>
              <a:r>
                <a:rPr lang="fi-FI" sz="800" dirty="0"/>
                <a:t> </a:t>
              </a:r>
            </a:p>
            <a:p>
              <a:r>
                <a:rPr lang="fi-FI" sz="800" dirty="0"/>
                <a:t>			lisenssillä. </a:t>
              </a:r>
              <a:endParaRPr lang="LID4096" sz="800" dirty="0"/>
            </a:p>
          </p:txBody>
        </p:sp>
        <p:pic>
          <p:nvPicPr>
            <p:cNvPr id="7" name="Picture 6">
              <a:extLst>
                <a:ext uri="{FF2B5EF4-FFF2-40B4-BE49-F238E27FC236}">
                  <a16:creationId xmlns:a16="http://schemas.microsoft.com/office/drawing/2014/main" id="{AEF902F7-803A-493B-A6BB-30DDE66215E7}"/>
                </a:ext>
              </a:extLst>
            </p:cNvPr>
            <p:cNvPicPr/>
            <p:nvPr/>
          </p:nvPicPr>
          <p:blipFill>
            <a:blip r:embed="rId2"/>
            <a:stretch>
              <a:fillRect/>
            </a:stretch>
          </p:blipFill>
          <p:spPr>
            <a:xfrm>
              <a:off x="5710074" y="869898"/>
              <a:ext cx="1251614" cy="652665"/>
            </a:xfrm>
            <a:prstGeom prst="rect">
              <a:avLst/>
            </a:prstGeom>
          </p:spPr>
        </p:pic>
      </p:grpSp>
    </p:spTree>
    <p:extLst>
      <p:ext uri="{BB962C8B-B14F-4D97-AF65-F5344CB8AC3E}">
        <p14:creationId xmlns:p14="http://schemas.microsoft.com/office/powerpoint/2010/main" val="129937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B36D7E-211B-43BF-9FD3-9E3DFB98933B}"/>
              </a:ext>
            </a:extLst>
          </p:cNvPr>
          <p:cNvSpPr>
            <a:spLocks noGrp="1"/>
          </p:cNvSpPr>
          <p:nvPr>
            <p:ph type="title"/>
          </p:nvPr>
        </p:nvSpPr>
        <p:spPr>
          <a:xfrm>
            <a:off x="457199" y="279400"/>
            <a:ext cx="7552267" cy="831851"/>
          </a:xfrm>
        </p:spPr>
        <p:txBody>
          <a:bodyPr anchor="ctr">
            <a:normAutofit/>
          </a:bodyPr>
          <a:lstStyle/>
          <a:p>
            <a:pPr>
              <a:lnSpc>
                <a:spcPct val="90000"/>
              </a:lnSpc>
            </a:pPr>
            <a:r>
              <a:rPr lang="fi-FI" sz="2200" dirty="0"/>
              <a:t>Lineaarisesta kierrätyksen kautta kiertotalouteen</a:t>
            </a:r>
            <a:endParaRPr lang="en-US" sz="2200" dirty="0"/>
          </a:p>
        </p:txBody>
      </p:sp>
      <p:graphicFrame>
        <p:nvGraphicFramePr>
          <p:cNvPr id="5" name="Sisällön paikkamerkki 2">
            <a:extLst>
              <a:ext uri="{FF2B5EF4-FFF2-40B4-BE49-F238E27FC236}">
                <a16:creationId xmlns:a16="http://schemas.microsoft.com/office/drawing/2014/main" id="{9F380BF1-914C-4881-88A5-21BE01E2C6CA}"/>
              </a:ext>
            </a:extLst>
          </p:cNvPr>
          <p:cNvGraphicFramePr>
            <a:graphicFrameLocks noGrp="1"/>
          </p:cNvGraphicFramePr>
          <p:nvPr>
            <p:ph idx="1"/>
            <p:extLst>
              <p:ext uri="{D42A27DB-BD31-4B8C-83A1-F6EECF244321}">
                <p14:modId xmlns:p14="http://schemas.microsoft.com/office/powerpoint/2010/main" val="4130369724"/>
              </p:ext>
            </p:extLst>
          </p:nvPr>
        </p:nvGraphicFramePr>
        <p:xfrm>
          <a:off x="457201" y="1111250"/>
          <a:ext cx="8229599" cy="3568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91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6553D8-60C4-2847-835B-3F1CA3394FE0}"/>
              </a:ext>
            </a:extLst>
          </p:cNvPr>
          <p:cNvSpPr>
            <a:spLocks noGrp="1"/>
          </p:cNvSpPr>
          <p:nvPr>
            <p:ph type="title"/>
          </p:nvPr>
        </p:nvSpPr>
        <p:spPr>
          <a:xfrm>
            <a:off x="578497" y="521996"/>
            <a:ext cx="6718041" cy="1148184"/>
          </a:xfrm>
        </p:spPr>
        <p:txBody>
          <a:bodyPr>
            <a:normAutofit/>
          </a:bodyPr>
          <a:lstStyle/>
          <a:p>
            <a:r>
              <a:rPr lang="fi-FI" dirty="0"/>
              <a:t>   Tuntiharjoitus</a:t>
            </a:r>
            <a:br>
              <a:rPr lang="fi-FI" dirty="0"/>
            </a:br>
            <a:endParaRPr lang="fi-FI" dirty="0"/>
          </a:p>
        </p:txBody>
      </p:sp>
      <p:sp>
        <p:nvSpPr>
          <p:cNvPr id="3" name="Sisällön paikkamerkki 2">
            <a:extLst>
              <a:ext uri="{FF2B5EF4-FFF2-40B4-BE49-F238E27FC236}">
                <a16:creationId xmlns:a16="http://schemas.microsoft.com/office/drawing/2014/main" id="{BFCC79A1-CE97-A843-A4CF-444A078BB7E1}"/>
              </a:ext>
            </a:extLst>
          </p:cNvPr>
          <p:cNvSpPr>
            <a:spLocks noGrp="1"/>
          </p:cNvSpPr>
          <p:nvPr>
            <p:ph idx="1"/>
          </p:nvPr>
        </p:nvSpPr>
        <p:spPr>
          <a:xfrm>
            <a:off x="457200" y="1515533"/>
            <a:ext cx="8229599" cy="3308395"/>
          </a:xfrm>
        </p:spPr>
        <p:txBody>
          <a:bodyPr/>
          <a:lstStyle/>
          <a:p>
            <a:pPr marL="0" indent="0">
              <a:buNone/>
            </a:pPr>
            <a:r>
              <a:rPr lang="fi-FI" sz="2800" dirty="0"/>
              <a:t>	</a:t>
            </a:r>
            <a:r>
              <a:rPr lang="fi-FI" dirty="0"/>
              <a:t>1. Pohtikaa, millaisia riskejä ja ongelmia on seurannut ja seuraa lineaari- ja 	kierrätystaloudesta ?</a:t>
            </a:r>
          </a:p>
          <a:p>
            <a:pPr marL="0" indent="0">
              <a:buNone/>
            </a:pPr>
            <a:endParaRPr lang="fi-FI" dirty="0"/>
          </a:p>
          <a:p>
            <a:pPr marL="0" indent="0">
              <a:buNone/>
            </a:pPr>
            <a:r>
              <a:rPr lang="fi-FI" sz="1800" dirty="0"/>
              <a:t>	2. Onko mitään uutta auringon alla?  </a:t>
            </a:r>
            <a:r>
              <a:rPr lang="fi-FI" dirty="0"/>
              <a:t>Keskustelkaa siitä, että onko 	kiertotalous aivan uutta vain onko sitä jo ollut ennenkin. Kertokaa 	esimerkkejä, jos sitä on mielestänne ollut jo aiemminkin.</a:t>
            </a:r>
          </a:p>
          <a:p>
            <a:endParaRPr lang="fi-FI" sz="1600" dirty="0">
              <a:highlight>
                <a:srgbClr val="FFFF00"/>
              </a:highlight>
            </a:endParaRPr>
          </a:p>
        </p:txBody>
      </p:sp>
    </p:spTree>
    <p:extLst>
      <p:ext uri="{BB962C8B-B14F-4D97-AF65-F5344CB8AC3E}">
        <p14:creationId xmlns:p14="http://schemas.microsoft.com/office/powerpoint/2010/main" val="387495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CC3444-D28E-96BC-4F22-6F9AB05BAA73}"/>
              </a:ext>
            </a:extLst>
          </p:cNvPr>
          <p:cNvSpPr>
            <a:spLocks noGrp="1"/>
          </p:cNvSpPr>
          <p:nvPr>
            <p:ph type="title"/>
          </p:nvPr>
        </p:nvSpPr>
        <p:spPr/>
        <p:txBody>
          <a:bodyPr/>
          <a:lstStyle/>
          <a:p>
            <a:r>
              <a:rPr lang="fi-FI" dirty="0"/>
              <a:t>Megatrendejä, riskejä ja ongelmia</a:t>
            </a:r>
          </a:p>
        </p:txBody>
      </p:sp>
      <p:sp>
        <p:nvSpPr>
          <p:cNvPr id="3" name="Sisällön paikkamerkki 2">
            <a:extLst>
              <a:ext uri="{FF2B5EF4-FFF2-40B4-BE49-F238E27FC236}">
                <a16:creationId xmlns:a16="http://schemas.microsoft.com/office/drawing/2014/main" id="{8D8925D3-CF2A-9FEF-991A-0518A9286934}"/>
              </a:ext>
            </a:extLst>
          </p:cNvPr>
          <p:cNvSpPr>
            <a:spLocks noGrp="1"/>
          </p:cNvSpPr>
          <p:nvPr>
            <p:ph idx="1"/>
          </p:nvPr>
        </p:nvSpPr>
        <p:spPr/>
        <p:txBody>
          <a:bodyPr>
            <a:normAutofit lnSpcReduction="10000"/>
          </a:bodyPr>
          <a:lstStyle/>
          <a:p>
            <a:r>
              <a:rPr lang="fi-FI" dirty="0">
                <a:solidFill>
                  <a:srgbClr val="000000"/>
                </a:solidFill>
                <a:latin typeface="var(--paragraph-ingress-font-family)"/>
              </a:rPr>
              <a:t>Ilmastonmuutos</a:t>
            </a:r>
          </a:p>
          <a:p>
            <a:r>
              <a:rPr lang="fi-FI" b="0" i="0" u="none" strike="noStrike" dirty="0">
                <a:solidFill>
                  <a:srgbClr val="000000"/>
                </a:solidFill>
                <a:effectLst/>
                <a:latin typeface="var(--paragraph-ingress-font-family)"/>
              </a:rPr>
              <a:t>Luonnon monimuotoisuus, biodiversiteetti</a:t>
            </a:r>
          </a:p>
          <a:p>
            <a:r>
              <a:rPr lang="fi-FI" dirty="0">
                <a:solidFill>
                  <a:srgbClr val="000000"/>
                </a:solidFill>
                <a:latin typeface="var(--paragraph-ingress-font-family)"/>
              </a:rPr>
              <a:t>Ruuan tuotanto</a:t>
            </a:r>
            <a:endParaRPr lang="fi-FI" b="0" i="0" u="none" strike="noStrike" dirty="0">
              <a:solidFill>
                <a:srgbClr val="000000"/>
              </a:solidFill>
              <a:effectLst/>
              <a:latin typeface="var(--paragraph-ingress-font-family)"/>
            </a:endParaRPr>
          </a:p>
          <a:p>
            <a:r>
              <a:rPr lang="fi-FI" b="0" i="0" u="none" strike="noStrike" dirty="0">
                <a:solidFill>
                  <a:srgbClr val="000000"/>
                </a:solidFill>
                <a:effectLst/>
                <a:latin typeface="var(--paragraph-ingress-font-family)"/>
              </a:rPr>
              <a:t>Veden riittävyys</a:t>
            </a:r>
          </a:p>
          <a:p>
            <a:r>
              <a:rPr lang="fi-FI" b="0" i="0" u="none" strike="noStrike" dirty="0">
                <a:solidFill>
                  <a:srgbClr val="000000"/>
                </a:solidFill>
                <a:effectLst/>
                <a:latin typeface="var(--paragraph-ingress-font-family)"/>
              </a:rPr>
              <a:t>Väestö ikääntyy ja monimuotoistuu</a:t>
            </a:r>
          </a:p>
          <a:p>
            <a:r>
              <a:rPr lang="fi-FI" b="0" i="0" u="none" strike="noStrike" dirty="0">
                <a:solidFill>
                  <a:srgbClr val="000000"/>
                </a:solidFill>
                <a:effectLst/>
                <a:latin typeface="var(--paragraph-ingress-font-family)"/>
              </a:rPr>
              <a:t>Verkostomainen valta voimistuu </a:t>
            </a:r>
            <a:r>
              <a:rPr lang="fi-FI" dirty="0">
                <a:solidFill>
                  <a:srgbClr val="000000"/>
                </a:solidFill>
                <a:latin typeface="var(--paragraph-ingress-font-family)"/>
              </a:rPr>
              <a:t>, myös verkoston vaikutus ihmisten eriytymiseen</a:t>
            </a:r>
          </a:p>
          <a:p>
            <a:r>
              <a:rPr lang="fi-FI" b="0" i="0" u="none" strike="noStrike" dirty="0">
                <a:solidFill>
                  <a:srgbClr val="000000"/>
                </a:solidFill>
                <a:effectLst/>
                <a:latin typeface="var(--paragraph-ingress-font-family)"/>
              </a:rPr>
              <a:t>Teknologia sulautuu kaikkeen , tekoälyn vaikutus, turvallisuus, </a:t>
            </a:r>
          </a:p>
          <a:p>
            <a:r>
              <a:rPr lang="fi-FI" b="0" i="0" u="none" strike="noStrike" dirty="0">
                <a:solidFill>
                  <a:srgbClr val="000000"/>
                </a:solidFill>
                <a:effectLst/>
                <a:latin typeface="var(--paragraph-ingress-font-family)"/>
              </a:rPr>
              <a:t>Talousjärjestelmä etsii suuntaansa </a:t>
            </a:r>
          </a:p>
          <a:p>
            <a:r>
              <a:rPr lang="fi-FI" dirty="0">
                <a:solidFill>
                  <a:srgbClr val="000000"/>
                </a:solidFill>
                <a:latin typeface="var(--paragraph-ingress-font-family)"/>
              </a:rPr>
              <a:t>Pandemia</a:t>
            </a:r>
          </a:p>
          <a:p>
            <a:r>
              <a:rPr lang="fi-FI" b="0" i="0" u="none" strike="noStrike" dirty="0">
                <a:solidFill>
                  <a:srgbClr val="000000"/>
                </a:solidFill>
                <a:effectLst/>
                <a:latin typeface="var(--paragraph-ingress-font-family)"/>
              </a:rPr>
              <a:t>Sota voi seurata myös veden ja ruuan puutteesta</a:t>
            </a:r>
          </a:p>
          <a:p>
            <a:pPr marL="0" indent="0">
              <a:buNone/>
            </a:pPr>
            <a:r>
              <a:rPr lang="fi-FI" b="0" i="0" u="none" strike="noStrike" dirty="0">
                <a:solidFill>
                  <a:srgbClr val="000000"/>
                </a:solidFill>
                <a:effectLst/>
                <a:latin typeface="var(--paragraph-ingress-font-family)"/>
                <a:hlinkClick r:id="rId3"/>
              </a:rPr>
              <a:t>Lähde: https://www.sitra.fi/aiheet/megatrendit/#megatrendit-2020</a:t>
            </a:r>
            <a:endParaRPr lang="fi-FI" b="0" i="0" u="none" strike="noStrike" dirty="0">
              <a:solidFill>
                <a:srgbClr val="000000"/>
              </a:solidFill>
              <a:effectLst/>
              <a:latin typeface="var(--paragraph-ingress-font-family)"/>
            </a:endParaRPr>
          </a:p>
          <a:p>
            <a:endParaRPr lang="fi-FI" b="0" i="0" u="none" strike="noStrike" dirty="0">
              <a:solidFill>
                <a:srgbClr val="000000"/>
              </a:solidFill>
              <a:effectLst/>
              <a:latin typeface="var(--paragraph-ingress-font-family)"/>
            </a:endParaRPr>
          </a:p>
          <a:p>
            <a:endParaRPr lang="fi-FI" b="0" i="0" u="none" strike="noStrike" dirty="0">
              <a:solidFill>
                <a:srgbClr val="000000"/>
              </a:solidFill>
              <a:effectLst/>
              <a:latin typeface="var(--paragraph-ingress-font-family)"/>
            </a:endParaRPr>
          </a:p>
          <a:p>
            <a:endParaRPr lang="fi-FI" b="0" i="0" u="none" strike="noStrike" dirty="0">
              <a:solidFill>
                <a:srgbClr val="000000"/>
              </a:solidFill>
              <a:effectLst/>
              <a:latin typeface="var(--paragraph-ingress-font-family)"/>
            </a:endParaRPr>
          </a:p>
          <a:p>
            <a:endParaRPr lang="fi-FI" dirty="0"/>
          </a:p>
        </p:txBody>
      </p:sp>
    </p:spTree>
    <p:extLst>
      <p:ext uri="{BB962C8B-B14F-4D97-AF65-F5344CB8AC3E}">
        <p14:creationId xmlns:p14="http://schemas.microsoft.com/office/powerpoint/2010/main" val="115473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1" y="539750"/>
            <a:ext cx="6635750" cy="831851"/>
          </a:xfrm>
        </p:spPr>
        <p:txBody>
          <a:bodyPr>
            <a:normAutofit fontScale="90000"/>
          </a:bodyPr>
          <a:lstStyle/>
          <a:p>
            <a:r>
              <a:rPr lang="fi-FI" dirty="0"/>
              <a:t>Kiertotaloutta tai ainakin kierrätystä on ollut ennenkin</a:t>
            </a:r>
          </a:p>
        </p:txBody>
      </p:sp>
      <p:sp>
        <p:nvSpPr>
          <p:cNvPr id="3" name="Sisällön paikkamerkki 2"/>
          <p:cNvSpPr>
            <a:spLocks noGrp="1"/>
          </p:cNvSpPr>
          <p:nvPr>
            <p:ph idx="1"/>
          </p:nvPr>
        </p:nvSpPr>
        <p:spPr>
          <a:xfrm>
            <a:off x="457201" y="1371601"/>
            <a:ext cx="8229599" cy="3568699"/>
          </a:xfrm>
        </p:spPr>
        <p:txBody>
          <a:bodyPr>
            <a:normAutofit fontScale="92500" lnSpcReduction="10000"/>
          </a:bodyPr>
          <a:lstStyle/>
          <a:p>
            <a:r>
              <a:rPr lang="fi-FI" sz="2400" dirty="0"/>
              <a:t>Kautta historian on toteutettu kierrätystä ja hieman kiertotalouttakin. Edelliset sukupolvet säästivät kaikessa ja keksivät aina uusia käyttötarkoituksia </a:t>
            </a:r>
          </a:p>
          <a:p>
            <a:r>
              <a:rPr lang="fi-FI" sz="2400" dirty="0"/>
              <a:t>Aina, kun resursseista on ollut pulaa, on täytynyt turvautua ”kiertotalouteen”</a:t>
            </a:r>
          </a:p>
          <a:p>
            <a:pPr lvl="1"/>
            <a:r>
              <a:rPr lang="fi-FI" sz="2400" dirty="0"/>
              <a:t>”Köyhällä ei varaa halpaan”</a:t>
            </a:r>
          </a:p>
          <a:p>
            <a:pPr lvl="1"/>
            <a:r>
              <a:rPr lang="fi-FI" sz="2400" dirty="0"/>
              <a:t>Tavaroiden korjaaminen</a:t>
            </a:r>
          </a:p>
          <a:p>
            <a:pPr lvl="1"/>
            <a:r>
              <a:rPr lang="fi-FI" sz="2400" dirty="0"/>
              <a:t>Uusien käyttötarkoitusten keksiminen</a:t>
            </a:r>
          </a:p>
          <a:p>
            <a:pPr lvl="1"/>
            <a:r>
              <a:rPr lang="fi-FI" sz="2400" dirty="0"/>
              <a:t>Kierrätys</a:t>
            </a:r>
          </a:p>
          <a:p>
            <a:pPr lvl="1"/>
            <a:r>
              <a:rPr lang="fi-FI" sz="2400" dirty="0"/>
              <a:t>Energiaa säästävä käyttö</a:t>
            </a:r>
          </a:p>
        </p:txBody>
      </p:sp>
    </p:spTree>
    <p:extLst>
      <p:ext uri="{BB962C8B-B14F-4D97-AF65-F5344CB8AC3E}">
        <p14:creationId xmlns:p14="http://schemas.microsoft.com/office/powerpoint/2010/main" val="33797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4BA081-996E-4247-9C93-0540C6F413EC}"/>
              </a:ext>
            </a:extLst>
          </p:cNvPr>
          <p:cNvSpPr>
            <a:spLocks noGrp="1"/>
          </p:cNvSpPr>
          <p:nvPr>
            <p:ph type="title"/>
          </p:nvPr>
        </p:nvSpPr>
        <p:spPr>
          <a:xfrm>
            <a:off x="457200" y="279400"/>
            <a:ext cx="6635750" cy="914918"/>
          </a:xfrm>
        </p:spPr>
        <p:txBody>
          <a:bodyPr>
            <a:noAutofit/>
          </a:bodyPr>
          <a:lstStyle/>
          <a:p>
            <a:r>
              <a:rPr lang="fi-FI" sz="2400" dirty="0"/>
              <a:t>Lineaaritalouden heikkoudet, kiertotalouden mahdollisuudet</a:t>
            </a:r>
          </a:p>
        </p:txBody>
      </p:sp>
      <p:pic>
        <p:nvPicPr>
          <p:cNvPr id="4" name="Picture 5" descr="Sitran julkaisu kuvaa määriä, joita hukkaamme. Esim. heitämme pois noin 80% kuluttajatuotteista ja niiden materiaaleista ja käytämme niitä tehottomasti. Keskimäärin käytämme materiaaleja Euroopassa vain kerran. Rakennusmateriaaleista noin 10-15% menee jätteeksi rakennusaikana. Autojen keskimääräinen käyttöaste on noin 8%. Toimistojen käyttöaste on vain noin 40%. 31% ruoasta menee hukkaan ja Suomessa tämä määrä on noin 300-400 miljoonaa kiloa per vuosi. Raaka-aineiden tarve kasvaa  vuoteen 2030 mennessä seuraavasti: viljelysmaan määrä pitää lisääntyä yli 200%, vedenkulutus kasvaa yli 137%, teräksen kysyntä kasvaa yli 57% ja energian kysyntä kasvaa yli 32 %. ">
            <a:extLst>
              <a:ext uri="{FF2B5EF4-FFF2-40B4-BE49-F238E27FC236}">
                <a16:creationId xmlns:a16="http://schemas.microsoft.com/office/drawing/2014/main" id="{DCDEB5F0-6582-054F-8F60-5AD16C411EAB}"/>
              </a:ext>
            </a:extLst>
          </p:cNvPr>
          <p:cNvPicPr>
            <a:picLocks noGrp="1" noChangeAspect="1"/>
          </p:cNvPicPr>
          <p:nvPr>
            <p:ph idx="1"/>
          </p:nvPr>
        </p:nvPicPr>
        <p:blipFill>
          <a:blip r:embed="rId3"/>
          <a:stretch>
            <a:fillRect/>
          </a:stretch>
        </p:blipFill>
        <p:spPr>
          <a:xfrm>
            <a:off x="887176" y="1111250"/>
            <a:ext cx="6439749" cy="3752850"/>
          </a:xfrm>
          <a:prstGeom prst="rect">
            <a:avLst/>
          </a:prstGeom>
        </p:spPr>
      </p:pic>
    </p:spTree>
    <p:extLst>
      <p:ext uri="{BB962C8B-B14F-4D97-AF65-F5344CB8AC3E}">
        <p14:creationId xmlns:p14="http://schemas.microsoft.com/office/powerpoint/2010/main" val="418498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Kiertotaloudesta tarkemmin</a:t>
            </a:r>
          </a:p>
        </p:txBody>
      </p:sp>
      <p:sp>
        <p:nvSpPr>
          <p:cNvPr id="3" name="Sisällön paikkamerkki 2"/>
          <p:cNvSpPr>
            <a:spLocks noGrp="1"/>
          </p:cNvSpPr>
          <p:nvPr>
            <p:ph idx="1"/>
          </p:nvPr>
        </p:nvSpPr>
        <p:spPr>
          <a:xfrm>
            <a:off x="457200" y="1111251"/>
            <a:ext cx="8686800" cy="4170036"/>
          </a:xfrm>
        </p:spPr>
        <p:txBody>
          <a:bodyPr>
            <a:noAutofit/>
          </a:bodyPr>
          <a:lstStyle/>
          <a:p>
            <a:r>
              <a:rPr lang="fi-FI" sz="2000" dirty="0"/>
              <a:t>Pyrkii maksimoimaan tuotteiden, komponenttien ja materiaalien sekä niihin sitoutuneen </a:t>
            </a:r>
            <a:r>
              <a:rPr lang="fi-FI" sz="2000" b="1" dirty="0"/>
              <a:t>arvon </a:t>
            </a:r>
            <a:r>
              <a:rPr lang="fi-FI" sz="2000" dirty="0"/>
              <a:t>kiertoa</a:t>
            </a:r>
            <a:r>
              <a:rPr lang="fi-FI" sz="2000" b="1" dirty="0"/>
              <a:t> </a:t>
            </a:r>
            <a:r>
              <a:rPr lang="fi-FI" sz="2000" dirty="0"/>
              <a:t>taloudessa</a:t>
            </a:r>
            <a:r>
              <a:rPr lang="fi-FI" sz="2000" b="1" dirty="0"/>
              <a:t> </a:t>
            </a:r>
            <a:r>
              <a:rPr lang="fi-FI" sz="2000" dirty="0"/>
              <a:t>mahdollisimman pitkään</a:t>
            </a:r>
          </a:p>
          <a:p>
            <a:r>
              <a:rPr lang="fi-FI" sz="2000" dirty="0"/>
              <a:t>Tuotanto ja kulutus synnyttävät mahdollisimman </a:t>
            </a:r>
            <a:r>
              <a:rPr lang="fi-FI" sz="2000" b="1" dirty="0"/>
              <a:t>vähän hukkaa ja jätettä</a:t>
            </a:r>
          </a:p>
          <a:p>
            <a:r>
              <a:rPr lang="fi-FI" sz="2000" dirty="0"/>
              <a:t>Kiertotalous säilyttää raaka-aineet ja materiaalit mahdollisimman pitkään talouden käytössä </a:t>
            </a:r>
            <a:r>
              <a:rPr lang="fi-FI" sz="2000" b="1" dirty="0"/>
              <a:t>tehokkaiden kiertojen avulla </a:t>
            </a:r>
            <a:r>
              <a:rPr lang="fi-FI" sz="2000" dirty="0"/>
              <a:t>siten, että tuotteiden ja materiaalien arvo säilyy hyvin kierrosta toiseen ja materiaalien käytön </a:t>
            </a:r>
            <a:r>
              <a:rPr lang="fi-FI" sz="2000" b="1" dirty="0"/>
              <a:t>ympäristövaikutukset minimoidaan</a:t>
            </a:r>
            <a:r>
              <a:rPr lang="fi-FI" sz="2000" dirty="0"/>
              <a:t>.</a:t>
            </a:r>
          </a:p>
          <a:p>
            <a:pPr marL="51435" indent="0">
              <a:buNone/>
            </a:pPr>
            <a:r>
              <a:rPr lang="fi-FI" sz="2000" dirty="0"/>
              <a:t>    =&gt; Vaatii tuotteen </a:t>
            </a:r>
            <a:r>
              <a:rPr lang="fi-FI" sz="2000" b="1" dirty="0"/>
              <a:t>laajempaa ja  syvempää elinkaarisuunnittelua</a:t>
            </a:r>
          </a:p>
          <a:p>
            <a:pPr marL="51435" indent="0">
              <a:buNone/>
            </a:pPr>
            <a:endParaRPr lang="fi-FI" sz="2400" dirty="0"/>
          </a:p>
        </p:txBody>
      </p:sp>
    </p:spTree>
    <p:extLst>
      <p:ext uri="{BB962C8B-B14F-4D97-AF65-F5344CB8AC3E}">
        <p14:creationId xmlns:p14="http://schemas.microsoft.com/office/powerpoint/2010/main" val="38934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D8DD59-05A4-E148-A084-F879F835C440}"/>
              </a:ext>
            </a:extLst>
          </p:cNvPr>
          <p:cNvSpPr>
            <a:spLocks noGrp="1"/>
          </p:cNvSpPr>
          <p:nvPr>
            <p:ph type="title"/>
          </p:nvPr>
        </p:nvSpPr>
        <p:spPr>
          <a:xfrm>
            <a:off x="254000" y="279400"/>
            <a:ext cx="6635750" cy="831851"/>
          </a:xfrm>
        </p:spPr>
        <p:txBody>
          <a:bodyPr/>
          <a:lstStyle/>
          <a:p>
            <a:r>
              <a:rPr lang="fi-FI" dirty="0"/>
              <a:t>Kiertotaloudesta tarkemmin </a:t>
            </a:r>
          </a:p>
        </p:txBody>
      </p:sp>
      <p:sp>
        <p:nvSpPr>
          <p:cNvPr id="3" name="Sisällön paikkamerkki 2">
            <a:extLst>
              <a:ext uri="{FF2B5EF4-FFF2-40B4-BE49-F238E27FC236}">
                <a16:creationId xmlns:a16="http://schemas.microsoft.com/office/drawing/2014/main" id="{F47DE81C-CF50-CE48-ACA6-8494E55C3247}"/>
              </a:ext>
            </a:extLst>
          </p:cNvPr>
          <p:cNvSpPr>
            <a:spLocks noGrp="1"/>
          </p:cNvSpPr>
          <p:nvPr>
            <p:ph idx="1"/>
          </p:nvPr>
        </p:nvSpPr>
        <p:spPr>
          <a:xfrm>
            <a:off x="327329" y="1022350"/>
            <a:ext cx="8816671" cy="3841750"/>
          </a:xfrm>
        </p:spPr>
        <p:txBody>
          <a:bodyPr>
            <a:normAutofit fontScale="92500"/>
          </a:bodyPr>
          <a:lstStyle/>
          <a:p>
            <a:r>
              <a:rPr lang="fi-FI" sz="1800" dirty="0"/>
              <a:t>Korhonen, Honkasalo, Seppälä (2019) määrittelevät kiertotalouden seuraavasti: ”Kiertotalous rajoittaa läpimenovirtauksen tasolle, jonka luonto sietää ja hyödyntää ekosysteemin kiertokulkuja taloussykleissä kunnioittaen niiden luonnollista lisääntymisnopeutta” </a:t>
            </a:r>
            <a:r>
              <a:rPr lang="fi-FI" sz="900" dirty="0">
                <a:hlinkClick r:id="rId2"/>
              </a:rPr>
              <a:t>https://mycourses.aalto.fi/pluginfile.php/1187882/mod_label/intro/Korhonen%20et%20al._2018_Circular%20economy%20-%20the%20concept%20and%20its%20limitations..pdf</a:t>
            </a:r>
            <a:r>
              <a:rPr lang="fi-FI" sz="900" dirty="0"/>
              <a:t> </a:t>
            </a:r>
          </a:p>
          <a:p>
            <a:r>
              <a:rPr lang="fi-FI" dirty="0"/>
              <a:t>On yksityisten, kaupunkien, yritysten ja valtioiden toimintaa</a:t>
            </a:r>
          </a:p>
          <a:p>
            <a:r>
              <a:rPr lang="fi-FI" dirty="0"/>
              <a:t>Vaatii </a:t>
            </a:r>
            <a:r>
              <a:rPr lang="fi-FI" b="1" dirty="0"/>
              <a:t>yhteistyötä ja luottamusta </a:t>
            </a:r>
          </a:p>
          <a:p>
            <a:r>
              <a:rPr lang="fi-FI" dirty="0"/>
              <a:t>Siinä tulee huomioida taloudellisen, ekologisen ja sosiaalisen toiminnan vaikutukset ja ottaa ne huomioon paikallisesti ja globaalisti eri sidosryhmien näkökulmasta. Lisäksi tulee ottaa huomioon maapallon kestävyysrajat nyt ja tulevaisuudessa </a:t>
            </a:r>
          </a:p>
          <a:p>
            <a:pPr marL="0" indent="0">
              <a:buNone/>
            </a:pPr>
            <a:r>
              <a:rPr lang="fi-FI" sz="1200" dirty="0"/>
              <a:t>          lähde</a:t>
            </a:r>
            <a:r>
              <a:rPr lang="fi-FI" dirty="0"/>
              <a:t> </a:t>
            </a:r>
            <a:r>
              <a:rPr lang="fi-FI" sz="1200" dirty="0">
                <a:hlinkClick r:id="rId3"/>
              </a:rPr>
              <a:t>https://cicat2025.turkuamk.fi/uploads/2021/02/93c29f61-cicat2025-wp2-seminaari-04022021-tutkijoiden-kalvot.pdf</a:t>
            </a:r>
            <a:r>
              <a:rPr lang="fi-FI" sz="1200" dirty="0"/>
              <a:t> dia 12 </a:t>
            </a:r>
          </a:p>
          <a:p>
            <a:endParaRPr lang="fi-FI" sz="1200" dirty="0"/>
          </a:p>
          <a:p>
            <a:r>
              <a:rPr lang="fi-FI" dirty="0"/>
              <a:t>Kiertotalouden mahdollisista tulevaisuuden kuvista voit lukea linkistä: </a:t>
            </a:r>
            <a:r>
              <a:rPr lang="fi-FI" sz="1200" dirty="0">
                <a:hlinkClick r:id="rId3"/>
              </a:rPr>
              <a:t>https://cicat2025.turkuamk.fi/uploads/2021/02/93c29f61-cicat2025-wp2-seminaari-04022021-tutkijoiden-kalvot.pdf</a:t>
            </a:r>
            <a:r>
              <a:rPr lang="fi-FI" sz="1200" dirty="0"/>
              <a:t>   </a:t>
            </a:r>
          </a:p>
        </p:txBody>
      </p:sp>
    </p:spTree>
    <p:extLst>
      <p:ext uri="{BB962C8B-B14F-4D97-AF65-F5344CB8AC3E}">
        <p14:creationId xmlns:p14="http://schemas.microsoft.com/office/powerpoint/2010/main" val="302586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780B8-945C-4C69-96D9-18A84AB64693}"/>
              </a:ext>
            </a:extLst>
          </p:cNvPr>
          <p:cNvSpPr>
            <a:spLocks noGrp="1"/>
          </p:cNvSpPr>
          <p:nvPr>
            <p:ph type="title"/>
          </p:nvPr>
        </p:nvSpPr>
        <p:spPr>
          <a:xfrm>
            <a:off x="285342" y="440324"/>
            <a:ext cx="6937615" cy="321849"/>
          </a:xfrm>
        </p:spPr>
        <p:txBody>
          <a:bodyPr>
            <a:normAutofit fontScale="90000"/>
          </a:bodyPr>
          <a:lstStyle/>
          <a:p>
            <a:r>
              <a:rPr lang="fi-FI" dirty="0"/>
              <a:t>Kiertotalousmalli</a:t>
            </a:r>
            <a:endParaRPr lang="LID4096" dirty="0"/>
          </a:p>
        </p:txBody>
      </p:sp>
      <p:pic>
        <p:nvPicPr>
          <p:cNvPr id="5" name="Content Placeholder 4" descr="Kiertotaloudessa voidaan erottaa kaksi päätyyppiä kiertoja: biologiset kierrot ja tekniset kierrot.&#10;&#10;Biologiset kierrot perustuvat biologiseen hajoamiseen ja kierrätykseen. Tämä tarkoittaa luonnonvarojen käyttöä siten, että ne voidaan palauttaa takaisin ekosysteemiin. Biologinen kierto voi sisältää esimerkiksi kasvien ja eläinten kasvattamista, jossa ravinteet ja orgaaninen materiaali palautuvat maahan ja edistävät uusien kasvien kasvua. Biologinen kierto voi myös sisältää jätteen kierrätystä, kuten biojätteen kompostointia tai lannoitteiden valmistamista orgaanisista jätteistä.&#10;&#10;Toisaalta tekniset kierrot perustuvat materiaalien kierrätykseen ja uudelleenkäyttöön. Tämä tarkoittaa sitä, että materiaaleja käytetään mahdollisimman tehokkaasti, ja että niitä käytetään uudelleen niin monta kertaa kuin mahdollista ennen kuin ne kierrätetään uudelleen. Tekninen kierto voi sisältää esimerkiksi elektroniikkajätteen kierrätystä, jossa vanhat laitteet puretaan osiin ja niitä käytetään uudelleen uusissa laitteissa. Tekninen kierto voi myös sisältää materiaalien kierrätystä, kuten metallin tai muovin uudelleenkäyttöä.&#10;&#10;Biologisten ja teknisten kiertojen yhdistelmä voi johtaa tehokkaaseen ja kestävään kiertotalousmalliin, joka perustuu resurssien tehokkaaseen  käyttöön ja kierrätykseen. Tuote pitää saada  myös sisäiseen kiertoon, joka tarkoittaa sen  uudelleenvalmistusta, uudelleenkäyttöä  ja/tai  korjaamista. &#10;Käytetyn energian tulee olla peräisin uusiutuvista  lähteistä. ">
            <a:extLst>
              <a:ext uri="{FF2B5EF4-FFF2-40B4-BE49-F238E27FC236}">
                <a16:creationId xmlns:a16="http://schemas.microsoft.com/office/drawing/2014/main" id="{3F047715-5713-4A68-A074-D52D4FE1E927}"/>
              </a:ext>
            </a:extLst>
          </p:cNvPr>
          <p:cNvPicPr>
            <a:picLocks noGrp="1" noChangeAspect="1"/>
          </p:cNvPicPr>
          <p:nvPr>
            <p:ph idx="1"/>
          </p:nvPr>
        </p:nvPicPr>
        <p:blipFill>
          <a:blip r:embed="rId2"/>
          <a:stretch>
            <a:fillRect/>
          </a:stretch>
        </p:blipFill>
        <p:spPr>
          <a:xfrm>
            <a:off x="767164" y="827781"/>
            <a:ext cx="5331419" cy="4170200"/>
          </a:xfrm>
        </p:spPr>
      </p:pic>
      <p:sp>
        <p:nvSpPr>
          <p:cNvPr id="6" name="TextBox 5">
            <a:extLst>
              <a:ext uri="{FF2B5EF4-FFF2-40B4-BE49-F238E27FC236}">
                <a16:creationId xmlns:a16="http://schemas.microsoft.com/office/drawing/2014/main" id="{8F29356F-0770-4C82-A717-639AE6CAB2C3}"/>
              </a:ext>
            </a:extLst>
          </p:cNvPr>
          <p:cNvSpPr txBox="1"/>
          <p:nvPr/>
        </p:nvSpPr>
        <p:spPr>
          <a:xfrm>
            <a:off x="5816679" y="4057869"/>
            <a:ext cx="2812556" cy="830997"/>
          </a:xfrm>
          <a:prstGeom prst="rect">
            <a:avLst/>
          </a:prstGeom>
          <a:noFill/>
        </p:spPr>
        <p:txBody>
          <a:bodyPr wrap="square" rtlCol="0">
            <a:spAutoFit/>
          </a:bodyPr>
          <a:lstStyle/>
          <a:p>
            <a:r>
              <a:rPr lang="fi-FI" sz="1200" dirty="0">
                <a:hlinkClick r:id="rId3"/>
              </a:rPr>
              <a:t>Lähde: https://blogs.helsinki.fi/kiertotaloudenkeksinnot/kiertotalous/biologiset-ja-teknologiset-kierrot/</a:t>
            </a:r>
            <a:endParaRPr lang="fi-FI" sz="1200" dirty="0"/>
          </a:p>
        </p:txBody>
      </p:sp>
    </p:spTree>
    <p:extLst>
      <p:ext uri="{BB962C8B-B14F-4D97-AF65-F5344CB8AC3E}">
        <p14:creationId xmlns:p14="http://schemas.microsoft.com/office/powerpoint/2010/main" val="210377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ECD25C-B335-604F-9BA1-2EAFBAB58131}"/>
              </a:ext>
            </a:extLst>
          </p:cNvPr>
          <p:cNvSpPr>
            <a:spLocks noGrp="1"/>
          </p:cNvSpPr>
          <p:nvPr>
            <p:ph type="title"/>
          </p:nvPr>
        </p:nvSpPr>
        <p:spPr/>
        <p:txBody>
          <a:bodyPr/>
          <a:lstStyle/>
          <a:p>
            <a:r>
              <a:rPr lang="fi-FI" dirty="0"/>
              <a:t>Kiertotalousmalli</a:t>
            </a:r>
          </a:p>
        </p:txBody>
      </p:sp>
      <p:sp>
        <p:nvSpPr>
          <p:cNvPr id="3" name="Sisällön paikkamerkki 2">
            <a:extLst>
              <a:ext uri="{FF2B5EF4-FFF2-40B4-BE49-F238E27FC236}">
                <a16:creationId xmlns:a16="http://schemas.microsoft.com/office/drawing/2014/main" id="{106CE18F-A053-AC44-B99F-D17B1CAF2CD7}"/>
              </a:ext>
            </a:extLst>
          </p:cNvPr>
          <p:cNvSpPr>
            <a:spLocks noGrp="1"/>
          </p:cNvSpPr>
          <p:nvPr>
            <p:ph idx="1"/>
          </p:nvPr>
        </p:nvSpPr>
        <p:spPr>
          <a:xfrm>
            <a:off x="457201" y="973464"/>
            <a:ext cx="8599117" cy="3568699"/>
          </a:xfrm>
        </p:spPr>
        <p:txBody>
          <a:bodyPr>
            <a:normAutofit/>
          </a:bodyPr>
          <a:lstStyle/>
          <a:p>
            <a:r>
              <a:rPr lang="fi-FI" sz="1700" dirty="0"/>
              <a:t>On oleellista pitää biologiset ja tekniset materiaalit erillään</a:t>
            </a:r>
          </a:p>
          <a:p>
            <a:pPr marL="0" indent="0">
              <a:buNone/>
            </a:pPr>
            <a:endParaRPr lang="fi-FI" sz="1700" b="1" dirty="0"/>
          </a:p>
          <a:p>
            <a:r>
              <a:rPr lang="fi-FI" sz="1700" b="1" dirty="0"/>
              <a:t>Biologiset materiaalit </a:t>
            </a:r>
            <a:r>
              <a:rPr lang="fi-FI" sz="1700" dirty="0"/>
              <a:t>(esim. ruokajäte, kasvit ) voivat palautua takaisin kiertoon biologisten prosessien kautta, joita ovat esim. kompostointi ja anaerobinen hajoaminen.</a:t>
            </a:r>
          </a:p>
          <a:p>
            <a:r>
              <a:rPr lang="fi-FI" sz="1700" dirty="0"/>
              <a:t>Niiden palautuminen kiertoon onkin tärkeää myös ravinteiden vuoksi</a:t>
            </a:r>
          </a:p>
          <a:p>
            <a:endParaRPr lang="fi-FI" sz="1700" b="1" dirty="0"/>
          </a:p>
          <a:p>
            <a:r>
              <a:rPr lang="fi-FI" sz="1700" b="1" dirty="0"/>
              <a:t>Tekniset materiaalit </a:t>
            </a:r>
            <a:r>
              <a:rPr lang="fi-FI" sz="1700" dirty="0"/>
              <a:t>ovat ihmisten tekemiä. Usein ne ovat uusiutumattomista materiaaleista, mutta myös yhdistettynä uusiutuviin. Kierrätyksen kannalta tärkeää on mahdollisuus erotteluun ja tuotteiden pitkäikäisyys. Kierrätyskin vie energiaa, mutta paljon vähemmän kuin neitseellisten materiaalien käyttö ja hylkääminen. </a:t>
            </a:r>
          </a:p>
          <a:p>
            <a:r>
              <a:rPr lang="fi-FI" sz="1700" dirty="0"/>
              <a:t>Enemmän tästä aiheesta voit lukea kiertotalouden liiketoimintamallien materiaalista</a:t>
            </a:r>
          </a:p>
          <a:p>
            <a:endParaRPr lang="fi-FI" sz="1700" dirty="0"/>
          </a:p>
        </p:txBody>
      </p:sp>
    </p:spTree>
    <p:extLst>
      <p:ext uri="{BB962C8B-B14F-4D97-AF65-F5344CB8AC3E}">
        <p14:creationId xmlns:p14="http://schemas.microsoft.com/office/powerpoint/2010/main" val="357896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1" y="148993"/>
            <a:ext cx="6635750" cy="831851"/>
          </a:xfrm>
        </p:spPr>
        <p:txBody>
          <a:bodyPr>
            <a:normAutofit/>
          </a:bodyPr>
          <a:lstStyle/>
          <a:p>
            <a:r>
              <a:rPr lang="fi-FI" dirty="0"/>
              <a:t>1. Tuotteen elinkaaren suunnittelu</a:t>
            </a:r>
          </a:p>
        </p:txBody>
      </p:sp>
      <p:sp>
        <p:nvSpPr>
          <p:cNvPr id="3" name="Sisällön paikkamerkki 2"/>
          <p:cNvSpPr>
            <a:spLocks noGrp="1"/>
          </p:cNvSpPr>
          <p:nvPr>
            <p:ph idx="1"/>
          </p:nvPr>
        </p:nvSpPr>
        <p:spPr/>
        <p:txBody>
          <a:bodyPr>
            <a:normAutofit/>
          </a:bodyPr>
          <a:lstStyle/>
          <a:p>
            <a:pPr marL="457200" lvl="1" indent="0">
              <a:buNone/>
            </a:pPr>
            <a:endParaRPr lang="fi-FI" dirty="0"/>
          </a:p>
          <a:p>
            <a:endParaRPr lang="fi-FI" dirty="0"/>
          </a:p>
          <a:p>
            <a:endParaRPr lang="fi-FI" dirty="0"/>
          </a:p>
        </p:txBody>
      </p:sp>
      <p:pic>
        <p:nvPicPr>
          <p:cNvPr id="4" name="Picture 2" descr="Sitran julkaisema ns. perhosmallikuva on alunperin peräisin Ellen MacArthur Foundationin julkaisusta. Tässä klassisessa kuvassa on kuvattu rakenteeltaan vahvistuva systeemi, jossa tuotteet ja materiaalit sekä niihin sitoutunut suurin mahdollinen arvo kiertävät mahdollisimman tehokkaasti.  Kuvassa on kuvattu biologisten ja teknisten kiertojen yksityiskohdat. Biokemiallinen hyödyntäminen sisältää mm. biokemiallisen tuotteen ekstarhoinnin, anaerobisen hajottamisen ja kompostoinnin, biokaasun valmistamisen, palauttamisen maaperään ja viljelyn sekä käytön toisella tavalla. Tekninen kierto taas sisältää ylläpidon, uusiokäytön, uudelleenvalmistuksen, kierrätyksen ja hyödyntämisen toisessa arvoketjussa sekä materiaalinen valmistuksen. Se jäte , mitä ei voida hyödyntää, pitää polttaa energiaksi. &#10;&#10;Perhoskuvassa kiertotalous esitetään kahtena siipenä, joista toinen kuvaa teknistä kiertoa ja toinen biologista kiertoa. Tekninen kierto tarkoittaa materiaalien ja resurssien kierrättämistä teollisuudessa, kun taas biologinen kierto tarkoittaa elinkaaren lopussa olevien materiaalien ja tuotteiden palautumista takaisin luonnon kiertokulkuun.&#10;&#10;Kuvan keskellä on perhosen keho, joka kuvaa talouden toimintaa, jossa materiaalit ja resurssit kiertävät jatkuvasti teknisen ja biologisen kierrossa. Tämä periaate on kiertotalouden ydinajatus: käytettävien materiaalien ja resurssien hävikki minimoidaan, ja niitä pyritään hyödyntämään mahdollisimman pitkään ja monipuolisesti.&#10;&#10;Perhoskuvan tarkoituksena on kuvata kiertotalouden holistista lähestymistapaa, jossa ympäristö, talous ja sosiaalinen kestävyys ovat tasapainossa keskenään. Kuvan avulla on helppo visualisoida kiertotalouden periaatteet ja ymmärtää, miten ne liittyvät toisiin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0438"/>
            <a:ext cx="7586420" cy="4267362"/>
          </a:xfrm>
          <a:prstGeom prst="rect">
            <a:avLst/>
          </a:prstGeom>
          <a:noFill/>
          <a:extLst>
            <a:ext uri="{909E8E84-426E-40DD-AFC4-6F175D3DCCD1}">
              <a14:hiddenFill xmlns:a14="http://schemas.microsoft.com/office/drawing/2010/main">
                <a:solidFill>
                  <a:srgbClr val="FFFFFF"/>
                </a:solidFill>
              </a14:hiddenFill>
            </a:ext>
          </a:extLst>
        </p:spPr>
      </p:pic>
      <p:sp>
        <p:nvSpPr>
          <p:cNvPr id="6" name="Tekstiruutu 5">
            <a:extLst>
              <a:ext uri="{FF2B5EF4-FFF2-40B4-BE49-F238E27FC236}">
                <a16:creationId xmlns:a16="http://schemas.microsoft.com/office/drawing/2014/main" id="{BCE4E203-00F6-45B2-00D2-4D208F494666}"/>
              </a:ext>
            </a:extLst>
          </p:cNvPr>
          <p:cNvSpPr txBox="1"/>
          <p:nvPr/>
        </p:nvSpPr>
        <p:spPr>
          <a:xfrm>
            <a:off x="4331778" y="4649556"/>
            <a:ext cx="4424764" cy="261610"/>
          </a:xfrm>
          <a:prstGeom prst="rect">
            <a:avLst/>
          </a:prstGeom>
          <a:noFill/>
        </p:spPr>
        <p:txBody>
          <a:bodyPr wrap="square">
            <a:spAutoFit/>
          </a:bodyPr>
          <a:lstStyle/>
          <a:p>
            <a:r>
              <a:rPr lang="fi-FI" sz="1100" dirty="0" err="1"/>
              <a:t>https</a:t>
            </a:r>
            <a:r>
              <a:rPr lang="fi-FI" sz="1100" dirty="0"/>
              <a:t>://</a:t>
            </a:r>
            <a:r>
              <a:rPr lang="fi-FI" sz="1100" dirty="0" err="1"/>
              <a:t>www.sitra.fi</a:t>
            </a:r>
            <a:r>
              <a:rPr lang="fi-FI" sz="1100" dirty="0"/>
              <a:t>/artikkelit/lausunto-kierto-kuntoon-selvitykseen/</a:t>
            </a:r>
          </a:p>
        </p:txBody>
      </p:sp>
    </p:spTree>
    <p:extLst>
      <p:ext uri="{BB962C8B-B14F-4D97-AF65-F5344CB8AC3E}">
        <p14:creationId xmlns:p14="http://schemas.microsoft.com/office/powerpoint/2010/main" val="245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E4B6AB12-04BF-4BF5-B3FF-31FE6F319068}"/>
              </a:ext>
            </a:extLst>
          </p:cNvPr>
          <p:cNvSpPr txBox="1">
            <a:spLocks/>
          </p:cNvSpPr>
          <p:nvPr/>
        </p:nvSpPr>
        <p:spPr>
          <a:xfrm>
            <a:off x="388505" y="290215"/>
            <a:ext cx="6635750" cy="831851"/>
          </a:xfrm>
          <a:prstGeom prst="rect">
            <a:avLst/>
          </a:prstGeom>
        </p:spPr>
        <p:txBody>
          <a:bodyPr>
            <a:normAutofit fontScale="97500"/>
          </a:bodyPr>
          <a:lstStyle>
            <a:lvl1pPr algn="l" defTabSz="457200" rtl="0" eaLnBrk="1" latinLnBrk="0" hangingPunct="1">
              <a:spcBef>
                <a:spcPct val="0"/>
              </a:spcBef>
              <a:buNone/>
              <a:defRPr sz="2800" b="1" i="0" kern="1200">
                <a:solidFill>
                  <a:srgbClr val="D10074"/>
                </a:solidFill>
                <a:latin typeface="Arial"/>
                <a:ea typeface="+mj-ea"/>
                <a:cs typeface="Arial"/>
              </a:defRPr>
            </a:lvl1pPr>
          </a:lstStyle>
          <a:p>
            <a:r>
              <a:rPr lang="fi-FI" dirty="0"/>
              <a:t>Lineaaritalous</a:t>
            </a:r>
          </a:p>
        </p:txBody>
      </p:sp>
      <p:sp>
        <p:nvSpPr>
          <p:cNvPr id="6" name="Sisällön paikkamerkki 2">
            <a:extLst>
              <a:ext uri="{FF2B5EF4-FFF2-40B4-BE49-F238E27FC236}">
                <a16:creationId xmlns:a16="http://schemas.microsoft.com/office/drawing/2014/main" id="{C541F282-7D72-4E6E-AF3B-82B7FE6D2A13}"/>
              </a:ext>
            </a:extLst>
          </p:cNvPr>
          <p:cNvSpPr txBox="1">
            <a:spLocks/>
          </p:cNvSpPr>
          <p:nvPr/>
        </p:nvSpPr>
        <p:spPr>
          <a:xfrm>
            <a:off x="361074" y="910251"/>
            <a:ext cx="8782925" cy="1402553"/>
          </a:xfrm>
          <a:prstGeom prst="rect">
            <a:avLst/>
          </a:prstGeom>
        </p:spPr>
        <p:txBody>
          <a:bodyPr>
            <a:normAutofit/>
          </a:bodyPr>
          <a:lstStyle>
            <a:lvl1pPr marL="342900" indent="-342900" algn="l" defTabSz="457200" rtl="0" eaLnBrk="1" latinLnBrk="0" hangingPunct="1">
              <a:spcBef>
                <a:spcPct val="20000"/>
              </a:spcBef>
              <a:buClr>
                <a:srgbClr val="D10074"/>
              </a:buClr>
              <a:buFont typeface="Arial"/>
              <a:buChar char="•"/>
              <a:defRPr sz="1800" b="0" i="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1600" b="0" i="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1400" b="0" i="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1200" b="0" i="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i-FI" sz="2400" dirty="0"/>
              <a:t>Nykyinen talousjärjestelmä</a:t>
            </a:r>
          </a:p>
          <a:p>
            <a:pPr lvl="1"/>
            <a:r>
              <a:rPr lang="fi-FI" sz="2400" dirty="0"/>
              <a:t>Hanki raaka-aine, Tuota tuote, Käytä se ja Hävitä lopuksi</a:t>
            </a:r>
          </a:p>
          <a:p>
            <a:pPr lvl="1"/>
            <a:endParaRPr lang="fi-FI" dirty="0"/>
          </a:p>
          <a:p>
            <a:endParaRPr lang="fi-FI" dirty="0"/>
          </a:p>
        </p:txBody>
      </p:sp>
      <p:grpSp>
        <p:nvGrpSpPr>
          <p:cNvPr id="14" name="Group 13" descr="Tässä kuvassa on kuvattu lineaaritalouden  idea eli ketju tapahtumia. Siinä raaka-ainetta hankitaan esim. kaivoksesta ja se jalostetaan tuotannon kautta tuotteiksi, jotka kulutetaan ja kulutuksen jälkeen tuotteet hävitetään jätteeksi.">
            <a:extLst>
              <a:ext uri="{FF2B5EF4-FFF2-40B4-BE49-F238E27FC236}">
                <a16:creationId xmlns:a16="http://schemas.microsoft.com/office/drawing/2014/main" id="{70045A6C-3443-406A-B92A-DA4AB3A274FC}"/>
              </a:ext>
            </a:extLst>
          </p:cNvPr>
          <p:cNvGrpSpPr/>
          <p:nvPr/>
        </p:nvGrpSpPr>
        <p:grpSpPr>
          <a:xfrm>
            <a:off x="388505" y="1968454"/>
            <a:ext cx="8654755" cy="3031131"/>
            <a:chOff x="388505" y="1968454"/>
            <a:chExt cx="8654755" cy="3031131"/>
          </a:xfrm>
        </p:grpSpPr>
        <p:grpSp>
          <p:nvGrpSpPr>
            <p:cNvPr id="20" name="Group 19">
              <a:extLst>
                <a:ext uri="{FF2B5EF4-FFF2-40B4-BE49-F238E27FC236}">
                  <a16:creationId xmlns:a16="http://schemas.microsoft.com/office/drawing/2014/main" id="{23749164-EA0D-4DA3-8AA2-439A97D8FA82}"/>
                </a:ext>
              </a:extLst>
            </p:cNvPr>
            <p:cNvGrpSpPr/>
            <p:nvPr/>
          </p:nvGrpSpPr>
          <p:grpSpPr>
            <a:xfrm>
              <a:off x="6818774" y="1968454"/>
              <a:ext cx="2224486" cy="2882446"/>
              <a:chOff x="6426611" y="2026060"/>
              <a:chExt cx="2518004" cy="2882446"/>
            </a:xfrm>
          </p:grpSpPr>
          <p:sp>
            <p:nvSpPr>
              <p:cNvPr id="4" name="Callout: Right Arrow 3">
                <a:extLst>
                  <a:ext uri="{FF2B5EF4-FFF2-40B4-BE49-F238E27FC236}">
                    <a16:creationId xmlns:a16="http://schemas.microsoft.com/office/drawing/2014/main" id="{05C53B38-37CF-47AC-827E-A158244BE105}"/>
                  </a:ext>
                </a:extLst>
              </p:cNvPr>
              <p:cNvSpPr/>
              <p:nvPr/>
            </p:nvSpPr>
            <p:spPr>
              <a:xfrm>
                <a:off x="6478231" y="2026060"/>
                <a:ext cx="2171698"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Hävitys</a:t>
                </a:r>
                <a:endParaRPr lang="LID4096" dirty="0"/>
              </a:p>
            </p:txBody>
          </p:sp>
          <p:pic>
            <p:nvPicPr>
              <p:cNvPr id="10" name="Picture 9">
                <a:extLst>
                  <a:ext uri="{FF2B5EF4-FFF2-40B4-BE49-F238E27FC236}">
                    <a16:creationId xmlns:a16="http://schemas.microsoft.com/office/drawing/2014/main" id="{3D8BEB5E-B695-4A75-BD73-D0D6C186BB19}"/>
                  </a:ext>
                </a:extLst>
              </p:cNvPr>
              <p:cNvPicPr>
                <a:picLocks noChangeAspect="1"/>
              </p:cNvPicPr>
              <p:nvPr/>
            </p:nvPicPr>
            <p:blipFill>
              <a:blip r:embed="rId2"/>
              <a:stretch>
                <a:fillRect/>
              </a:stretch>
            </p:blipFill>
            <p:spPr>
              <a:xfrm>
                <a:off x="6536803" y="3561263"/>
                <a:ext cx="1380429" cy="903750"/>
              </a:xfrm>
              <a:prstGeom prst="rect">
                <a:avLst/>
              </a:prstGeom>
            </p:spPr>
          </p:pic>
          <p:sp>
            <p:nvSpPr>
              <p:cNvPr id="11" name="TextBox 10">
                <a:extLst>
                  <a:ext uri="{FF2B5EF4-FFF2-40B4-BE49-F238E27FC236}">
                    <a16:creationId xmlns:a16="http://schemas.microsoft.com/office/drawing/2014/main" id="{C6DE395E-E19E-4E5E-A102-31E8FD623586}"/>
                  </a:ext>
                </a:extLst>
              </p:cNvPr>
              <p:cNvSpPr txBox="1"/>
              <p:nvPr/>
            </p:nvSpPr>
            <p:spPr>
              <a:xfrm>
                <a:off x="6426611" y="4539174"/>
                <a:ext cx="2518004" cy="369332"/>
              </a:xfrm>
              <a:prstGeom prst="rect">
                <a:avLst/>
              </a:prstGeom>
              <a:noFill/>
            </p:spPr>
            <p:txBody>
              <a:bodyPr wrap="square" rtlCol="0">
                <a:spAutoFit/>
              </a:bodyPr>
              <a:lstStyle/>
              <a:p>
                <a:r>
                  <a:rPr lang="fi-FI" sz="900" dirty="0" err="1"/>
                  <a:t>This</a:t>
                </a:r>
                <a:r>
                  <a:rPr lang="fi-FI" sz="900" dirty="0"/>
                  <a:t> </a:t>
                </a:r>
                <a:r>
                  <a:rPr lang="fi-FI" sz="900" dirty="0" err="1"/>
                  <a:t>free</a:t>
                </a:r>
                <a:r>
                  <a:rPr lang="fi-FI" sz="900" dirty="0"/>
                  <a:t> </a:t>
                </a:r>
                <a:r>
                  <a:rPr lang="fi-FI" sz="900" dirty="0" err="1"/>
                  <a:t>photo</a:t>
                </a:r>
                <a:r>
                  <a:rPr lang="fi-FI" sz="900" dirty="0"/>
                  <a:t> </a:t>
                </a:r>
                <a:r>
                  <a:rPr lang="fi-FI" sz="900" dirty="0" err="1"/>
                  <a:t>by</a:t>
                </a:r>
                <a:r>
                  <a:rPr lang="fi-FI" sz="900" dirty="0"/>
                  <a:t> </a:t>
                </a:r>
                <a:r>
                  <a:rPr lang="fi-FI" sz="900" dirty="0" err="1"/>
                  <a:t>RitaE</a:t>
                </a:r>
                <a:r>
                  <a:rPr lang="fi-FI" sz="900" dirty="0"/>
                  <a:t> is </a:t>
                </a:r>
                <a:r>
                  <a:rPr lang="fi-FI" sz="900" dirty="0" err="1"/>
                  <a:t>from</a:t>
                </a:r>
                <a:r>
                  <a:rPr lang="fi-FI" sz="900" dirty="0"/>
                  <a:t> </a:t>
                </a:r>
                <a:r>
                  <a:rPr lang="fi-FI" sz="900" dirty="0" err="1"/>
                  <a:t>Pixabay</a:t>
                </a:r>
                <a:endParaRPr lang="fi-FI" sz="900" dirty="0"/>
              </a:p>
              <a:p>
                <a:r>
                  <a:rPr lang="fi-FI" sz="900" dirty="0"/>
                  <a:t>https://pixabay.com/images/id-2729608/ </a:t>
                </a:r>
              </a:p>
            </p:txBody>
          </p:sp>
        </p:grpSp>
        <p:grpSp>
          <p:nvGrpSpPr>
            <p:cNvPr id="18" name="Group 17">
              <a:extLst>
                <a:ext uri="{FF2B5EF4-FFF2-40B4-BE49-F238E27FC236}">
                  <a16:creationId xmlns:a16="http://schemas.microsoft.com/office/drawing/2014/main" id="{6DAC08F8-84F5-4557-90B4-D6FB6D8E880F}"/>
                </a:ext>
              </a:extLst>
            </p:cNvPr>
            <p:cNvGrpSpPr/>
            <p:nvPr/>
          </p:nvGrpSpPr>
          <p:grpSpPr>
            <a:xfrm>
              <a:off x="4788867" y="1980486"/>
              <a:ext cx="2054691" cy="3019099"/>
              <a:chOff x="3620350" y="2020529"/>
              <a:chExt cx="2264256" cy="3019099"/>
            </a:xfrm>
          </p:grpSpPr>
          <p:sp>
            <p:nvSpPr>
              <p:cNvPr id="3" name="Callout: Right Arrow 2" descr="Kuva kuvaa lineaaritalouden toimintaketjua. Lineaaritalouden malli on perinteinen talousmalli, joka perustuu lineaariseen ajatteluun eli &quot;ota-käytä-heitä pois&quot; -periaatteeseen. Tässä mallissa raaka-aineet ja resurssit otetaan talouteen, käytetään ja heitetään lopulta pois jätteenä tai päästöinä ympäristöön.&#10;&#10;Lineaaritalouden mallissa tuotanto perustuu kasvulle ja kulutuksen lisäämiseen, ja sen tavoitteena on tuottaa mahdollisimman paljon tuotteita mahdollisimman tehokkaasti. Tämä johtaa kuitenkin usein resurssien tuhlaamiseen, ympäristön saastumiseen ja jäteongelmiin.&#10;&#10;Lineaaritalouden malli on ollut käytössä teollisuudessa ja taloudessa jo pitkään, mutta se on aiheuttanut suuria ympäristöongelmia ja haasteita kestävän kehityksen kannalta. Siksi kiertotalous on noussut yhdeksi keskeiseksi ratkaisuksi tulevaisuuden haasteisiin, ja se perustuu kiertävän talouden malliin, jossa resursseja käytetään tehokkaasti ja niiden hävikki minimoidaan.">
                <a:extLst>
                  <a:ext uri="{FF2B5EF4-FFF2-40B4-BE49-F238E27FC236}">
                    <a16:creationId xmlns:a16="http://schemas.microsoft.com/office/drawing/2014/main" id="{E41C973B-22E6-4CE0-9FF6-8D12F6C9E988}"/>
                  </a:ext>
                </a:extLst>
              </p:cNvPr>
              <p:cNvSpPr/>
              <p:nvPr/>
            </p:nvSpPr>
            <p:spPr>
              <a:xfrm>
                <a:off x="3652070" y="2020529"/>
                <a:ext cx="2232536"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Kulutus nopeasti</a:t>
                </a:r>
                <a:endParaRPr lang="LID4096" dirty="0"/>
              </a:p>
            </p:txBody>
          </p:sp>
          <p:pic>
            <p:nvPicPr>
              <p:cNvPr id="15" name="Picture 14">
                <a:extLst>
                  <a:ext uri="{FF2B5EF4-FFF2-40B4-BE49-F238E27FC236}">
                    <a16:creationId xmlns:a16="http://schemas.microsoft.com/office/drawing/2014/main" id="{1D34714A-1424-43C6-A729-52F9E95B74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52070" y="3287047"/>
                <a:ext cx="1559715" cy="1044432"/>
              </a:xfrm>
              <a:prstGeom prst="rect">
                <a:avLst/>
              </a:prstGeom>
            </p:spPr>
          </p:pic>
          <p:sp>
            <p:nvSpPr>
              <p:cNvPr id="16" name="TextBox 15">
                <a:extLst>
                  <a:ext uri="{FF2B5EF4-FFF2-40B4-BE49-F238E27FC236}">
                    <a16:creationId xmlns:a16="http://schemas.microsoft.com/office/drawing/2014/main" id="{E8A15332-A175-4F6F-B347-989E86B177BD}"/>
                  </a:ext>
                </a:extLst>
              </p:cNvPr>
              <p:cNvSpPr txBox="1"/>
              <p:nvPr/>
            </p:nvSpPr>
            <p:spPr>
              <a:xfrm>
                <a:off x="3620350" y="4531797"/>
                <a:ext cx="1419534" cy="507831"/>
              </a:xfrm>
              <a:prstGeom prst="rect">
                <a:avLst/>
              </a:prstGeom>
              <a:noFill/>
            </p:spPr>
            <p:txBody>
              <a:bodyPr wrap="square" rtlCol="0">
                <a:spAutoFit/>
              </a:bodyPr>
              <a:lstStyle/>
              <a:p>
                <a:r>
                  <a:rPr lang="LID4096" sz="900" dirty="0">
                    <a:hlinkClick r:id="rId4" tooltip="https://below2c.org/2020/06/mass-consumerism-is-the-roadblock-that-stands-in-our-way/"/>
                  </a:rPr>
                  <a:t>This Photo</a:t>
                </a:r>
                <a:r>
                  <a:rPr lang="LID4096" sz="900" dirty="0"/>
                  <a:t> by Unknown Author is licensed under </a:t>
                </a:r>
                <a:r>
                  <a:rPr lang="LID4096" sz="900" dirty="0">
                    <a:hlinkClick r:id="rId5" tooltip="https://creativecommons.org/licenses/by-nc/3.0/"/>
                  </a:rPr>
                  <a:t>CC BY-NC</a:t>
                </a:r>
                <a:endParaRPr lang="LID4096" sz="900" dirty="0"/>
              </a:p>
            </p:txBody>
          </p:sp>
        </p:grpSp>
        <p:grpSp>
          <p:nvGrpSpPr>
            <p:cNvPr id="19" name="Group 18">
              <a:extLst>
                <a:ext uri="{FF2B5EF4-FFF2-40B4-BE49-F238E27FC236}">
                  <a16:creationId xmlns:a16="http://schemas.microsoft.com/office/drawing/2014/main" id="{17A4F4C4-87EE-4DAD-A210-1C803BCA4D7B}"/>
                </a:ext>
              </a:extLst>
            </p:cNvPr>
            <p:cNvGrpSpPr/>
            <p:nvPr/>
          </p:nvGrpSpPr>
          <p:grpSpPr>
            <a:xfrm>
              <a:off x="2549714" y="1968454"/>
              <a:ext cx="2257527" cy="3019096"/>
              <a:chOff x="521059" y="2020529"/>
              <a:chExt cx="2477729" cy="3019096"/>
            </a:xfrm>
          </p:grpSpPr>
          <p:sp>
            <p:nvSpPr>
              <p:cNvPr id="2" name="Callout: Right Arrow 1">
                <a:extLst>
                  <a:ext uri="{FF2B5EF4-FFF2-40B4-BE49-F238E27FC236}">
                    <a16:creationId xmlns:a16="http://schemas.microsoft.com/office/drawing/2014/main" id="{9406B75A-A33D-4A90-941E-DE3B1C7EC44F}"/>
                  </a:ext>
                </a:extLst>
              </p:cNvPr>
              <p:cNvSpPr/>
              <p:nvPr/>
            </p:nvSpPr>
            <p:spPr>
              <a:xfrm>
                <a:off x="521059" y="2020529"/>
                <a:ext cx="2477729"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Tuotanto</a:t>
                </a:r>
                <a:endParaRPr lang="LID4096" dirty="0"/>
              </a:p>
            </p:txBody>
          </p:sp>
          <p:pic>
            <p:nvPicPr>
              <p:cNvPr id="13" name="Picture 12">
                <a:extLst>
                  <a:ext uri="{FF2B5EF4-FFF2-40B4-BE49-F238E27FC236}">
                    <a16:creationId xmlns:a16="http://schemas.microsoft.com/office/drawing/2014/main" id="{6DB8B6D2-14A2-4890-9BAF-7378F5ECA04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rot="10800000" flipV="1">
                <a:off x="671203" y="3484502"/>
                <a:ext cx="1279116" cy="896341"/>
              </a:xfrm>
              <a:prstGeom prst="rect">
                <a:avLst/>
              </a:prstGeom>
            </p:spPr>
          </p:pic>
          <p:sp>
            <p:nvSpPr>
              <p:cNvPr id="17" name="Rectangle 16">
                <a:extLst>
                  <a:ext uri="{FF2B5EF4-FFF2-40B4-BE49-F238E27FC236}">
                    <a16:creationId xmlns:a16="http://schemas.microsoft.com/office/drawing/2014/main" id="{F052E8CB-20EF-464A-8A8C-D895BE53D7BD}"/>
                  </a:ext>
                </a:extLst>
              </p:cNvPr>
              <p:cNvSpPr/>
              <p:nvPr/>
            </p:nvSpPr>
            <p:spPr>
              <a:xfrm>
                <a:off x="671203" y="4531794"/>
                <a:ext cx="1419534" cy="507831"/>
              </a:xfrm>
              <a:prstGeom prst="rect">
                <a:avLst/>
              </a:prstGeom>
            </p:spPr>
            <p:txBody>
              <a:bodyPr wrap="square">
                <a:spAutoFit/>
              </a:bodyPr>
              <a:lstStyle/>
              <a:p>
                <a:r>
                  <a:rPr lang="LID4096" sz="900" dirty="0">
                    <a:hlinkClick r:id="rId4" tooltip="https://below2c.org/2020/06/mass-consumerism-is-the-roadblock-that-stands-in-our-way/"/>
                  </a:rPr>
                  <a:t>This Photo</a:t>
                </a:r>
                <a:r>
                  <a:rPr lang="LID4096" sz="900" dirty="0"/>
                  <a:t> by Unknown Author is licensed under </a:t>
                </a:r>
                <a:r>
                  <a:rPr lang="LID4096" sz="900" dirty="0">
                    <a:hlinkClick r:id="rId5" tooltip="https://creativecommons.org/licenses/by-nc/3.0/"/>
                  </a:rPr>
                  <a:t>CC BY-NC</a:t>
                </a:r>
                <a:endParaRPr lang="LID4096" sz="900" dirty="0"/>
              </a:p>
            </p:txBody>
          </p:sp>
        </p:grpSp>
        <p:grpSp>
          <p:nvGrpSpPr>
            <p:cNvPr id="12" name="Group 11">
              <a:extLst>
                <a:ext uri="{FF2B5EF4-FFF2-40B4-BE49-F238E27FC236}">
                  <a16:creationId xmlns:a16="http://schemas.microsoft.com/office/drawing/2014/main" id="{0911BE03-E961-4016-821F-E0989E40BF5C}"/>
                </a:ext>
              </a:extLst>
            </p:cNvPr>
            <p:cNvGrpSpPr/>
            <p:nvPr/>
          </p:nvGrpSpPr>
          <p:grpSpPr>
            <a:xfrm>
              <a:off x="388505" y="1968454"/>
              <a:ext cx="2140390" cy="2808285"/>
              <a:chOff x="388505" y="1968454"/>
              <a:chExt cx="2140390" cy="2808285"/>
            </a:xfrm>
          </p:grpSpPr>
          <p:sp>
            <p:nvSpPr>
              <p:cNvPr id="23" name="Callout: Right Arrow 22">
                <a:extLst>
                  <a:ext uri="{FF2B5EF4-FFF2-40B4-BE49-F238E27FC236}">
                    <a16:creationId xmlns:a16="http://schemas.microsoft.com/office/drawing/2014/main" id="{C894FC93-536A-41F6-9A3E-F81912C4FE04}"/>
                  </a:ext>
                </a:extLst>
              </p:cNvPr>
              <p:cNvSpPr/>
              <p:nvPr/>
            </p:nvSpPr>
            <p:spPr>
              <a:xfrm>
                <a:off x="422805" y="1968454"/>
                <a:ext cx="2106090"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Raaka-aineen</a:t>
                </a:r>
              </a:p>
              <a:p>
                <a:pPr algn="ctr"/>
                <a:r>
                  <a:rPr lang="fi-FI" dirty="0"/>
                  <a:t>hankinta</a:t>
                </a:r>
                <a:endParaRPr lang="LID4096" dirty="0"/>
              </a:p>
            </p:txBody>
          </p:sp>
          <p:pic>
            <p:nvPicPr>
              <p:cNvPr id="8" name="Picture 7">
                <a:extLst>
                  <a:ext uri="{FF2B5EF4-FFF2-40B4-BE49-F238E27FC236}">
                    <a16:creationId xmlns:a16="http://schemas.microsoft.com/office/drawing/2014/main" id="{93D28F06-EA2B-4414-810F-0748792ABB4E}"/>
                  </a:ext>
                </a:extLst>
              </p:cNvPr>
              <p:cNvPicPr>
                <a:picLocks noChangeAspect="1"/>
              </p:cNvPicPr>
              <p:nvPr/>
            </p:nvPicPr>
            <p:blipFill>
              <a:blip r:embed="rId8"/>
              <a:stretch>
                <a:fillRect/>
              </a:stretch>
            </p:blipFill>
            <p:spPr>
              <a:xfrm>
                <a:off x="422805" y="3432427"/>
                <a:ext cx="1356791" cy="905234"/>
              </a:xfrm>
              <a:prstGeom prst="rect">
                <a:avLst/>
              </a:prstGeom>
            </p:spPr>
          </p:pic>
          <p:sp>
            <p:nvSpPr>
              <p:cNvPr id="9" name="TextBox 8">
                <a:extLst>
                  <a:ext uri="{FF2B5EF4-FFF2-40B4-BE49-F238E27FC236}">
                    <a16:creationId xmlns:a16="http://schemas.microsoft.com/office/drawing/2014/main" id="{7008B9BF-9F8A-46AE-89B8-CC79C27F13B6}"/>
                  </a:ext>
                </a:extLst>
              </p:cNvPr>
              <p:cNvSpPr txBox="1"/>
              <p:nvPr/>
            </p:nvSpPr>
            <p:spPr>
              <a:xfrm>
                <a:off x="388505" y="4407407"/>
                <a:ext cx="1425390" cy="369332"/>
              </a:xfrm>
              <a:prstGeom prst="rect">
                <a:avLst/>
              </a:prstGeom>
              <a:noFill/>
            </p:spPr>
            <p:txBody>
              <a:bodyPr wrap="none" rtlCol="0">
                <a:spAutoFit/>
              </a:bodyPr>
              <a:lstStyle/>
              <a:p>
                <a:r>
                  <a:rPr lang="en-US" sz="900" dirty="0"/>
                  <a:t>Photo by </a:t>
                </a:r>
                <a:r>
                  <a:rPr lang="en-US" sz="900" dirty="0">
                    <a:hlinkClick r:id="rId9"/>
                  </a:rPr>
                  <a:t>Dominik </a:t>
                </a:r>
                <a:r>
                  <a:rPr lang="en-US" sz="900" dirty="0" err="1">
                    <a:hlinkClick r:id="rId9"/>
                  </a:rPr>
                  <a:t>Vanyi</a:t>
                </a:r>
                <a:r>
                  <a:rPr lang="en-US" sz="900" dirty="0"/>
                  <a:t> </a:t>
                </a:r>
              </a:p>
              <a:p>
                <a:r>
                  <a:rPr lang="en-US" sz="900" dirty="0"/>
                  <a:t>on </a:t>
                </a:r>
                <a:r>
                  <a:rPr lang="en-US" sz="900" dirty="0" err="1">
                    <a:hlinkClick r:id="rId10"/>
                  </a:rPr>
                  <a:t>Unsplash</a:t>
                </a:r>
                <a:r>
                  <a:rPr lang="en-US" sz="900" dirty="0"/>
                  <a:t> is free for use</a:t>
                </a:r>
                <a:endParaRPr lang="LID4096" sz="900" dirty="0"/>
              </a:p>
            </p:txBody>
          </p:sp>
        </p:grpSp>
      </p:grpSp>
      <p:pic>
        <p:nvPicPr>
          <p:cNvPr id="21" name="Picture 20">
            <a:extLst>
              <a:ext uri="{FF2B5EF4-FFF2-40B4-BE49-F238E27FC236}">
                <a16:creationId xmlns:a16="http://schemas.microsoft.com/office/drawing/2014/main" id="{88C6403F-CBD9-4929-A542-29B02FF3EAF7}"/>
              </a:ext>
            </a:extLst>
          </p:cNvPr>
          <p:cNvPicPr>
            <a:picLocks noChangeAspect="1"/>
          </p:cNvPicPr>
          <p:nvPr/>
        </p:nvPicPr>
        <p:blipFill>
          <a:blip r:embed="rId11"/>
          <a:stretch>
            <a:fillRect/>
          </a:stretch>
        </p:blipFill>
        <p:spPr>
          <a:xfrm>
            <a:off x="7308764" y="131466"/>
            <a:ext cx="1543050" cy="990600"/>
          </a:xfrm>
          <a:prstGeom prst="rect">
            <a:avLst/>
          </a:prstGeom>
        </p:spPr>
      </p:pic>
    </p:spTree>
    <p:extLst>
      <p:ext uri="{BB962C8B-B14F-4D97-AF65-F5344CB8AC3E}">
        <p14:creationId xmlns:p14="http://schemas.microsoft.com/office/powerpoint/2010/main" val="253045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30591"/>
            <a:ext cx="6635750" cy="831851"/>
          </a:xfrm>
        </p:spPr>
        <p:txBody>
          <a:bodyPr>
            <a:normAutofit/>
          </a:bodyPr>
          <a:lstStyle/>
          <a:p>
            <a:r>
              <a:rPr lang="fi-FI" sz="2400" dirty="0"/>
              <a:t>Kiertotalouden perusperiaatteet</a:t>
            </a:r>
            <a:endParaRPr lang="fi-FI" sz="2100" dirty="0">
              <a:solidFill>
                <a:srgbClr val="94C600"/>
              </a:solidFill>
              <a:latin typeface="Century Gothic"/>
            </a:endParaRPr>
          </a:p>
        </p:txBody>
      </p:sp>
      <p:sp>
        <p:nvSpPr>
          <p:cNvPr id="3" name="Sisällön paikkamerkki 2"/>
          <p:cNvSpPr>
            <a:spLocks noGrp="1"/>
          </p:cNvSpPr>
          <p:nvPr>
            <p:ph idx="1"/>
          </p:nvPr>
        </p:nvSpPr>
        <p:spPr>
          <a:xfrm>
            <a:off x="457200" y="1229600"/>
            <a:ext cx="8229599" cy="3568699"/>
          </a:xfrm>
        </p:spPr>
        <p:txBody>
          <a:bodyPr vert="horz" lIns="68580" tIns="34290" rIns="68580" bIns="34290" rtlCol="0" anchor="t">
            <a:normAutofit/>
          </a:bodyPr>
          <a:lstStyle/>
          <a:p>
            <a:pPr marL="514350" indent="-514350">
              <a:buFont typeface="+mj-lt"/>
              <a:buAutoNum type="arabicPeriod"/>
            </a:pPr>
            <a:r>
              <a:rPr lang="fi-FI" sz="2000" dirty="0"/>
              <a:t>Tuotteet tulisi suunnitella siten, että ne on mahdollista</a:t>
            </a:r>
            <a:r>
              <a:rPr lang="fi-FI" sz="2000" b="1" dirty="0"/>
              <a:t> </a:t>
            </a:r>
            <a:r>
              <a:rPr lang="fi-FI" sz="2000" dirty="0"/>
              <a:t>käyttää uudelleen, </a:t>
            </a:r>
            <a:r>
              <a:rPr lang="fi-FI" sz="2000" dirty="0" err="1"/>
              <a:t>uudelleenvalmistaa</a:t>
            </a:r>
            <a:r>
              <a:rPr lang="fi-FI" sz="2000" dirty="0"/>
              <a:t> tai kierrättää uusiomateriaaliksi. </a:t>
            </a:r>
          </a:p>
          <a:p>
            <a:pPr marL="514350" indent="-514350">
              <a:buFont typeface="+mj-lt"/>
              <a:buAutoNum type="arabicPeriod"/>
            </a:pPr>
            <a:r>
              <a:rPr lang="fi-FI" sz="2000" dirty="0"/>
              <a:t>Modulaarisuus, muunneltavuus</a:t>
            </a:r>
          </a:p>
          <a:p>
            <a:pPr marL="514350" indent="-514350">
              <a:buFont typeface="+mj-lt"/>
              <a:buAutoNum type="arabicPeriod"/>
            </a:pPr>
            <a:r>
              <a:rPr lang="fi-FI" sz="2000" dirty="0"/>
              <a:t>Uusiutuvan energian käyttö</a:t>
            </a:r>
          </a:p>
          <a:p>
            <a:pPr marL="514350" indent="-514350">
              <a:buFont typeface="+mj-lt"/>
              <a:buAutoNum type="arabicPeriod"/>
            </a:pPr>
            <a:r>
              <a:rPr lang="fi-FI" sz="2000" dirty="0"/>
              <a:t>Systeemiajattelu</a:t>
            </a:r>
          </a:p>
          <a:p>
            <a:pPr marL="514350" indent="-514350">
              <a:buFont typeface="+mj-lt"/>
              <a:buAutoNum type="arabicPeriod"/>
            </a:pPr>
            <a:r>
              <a:rPr lang="fi-FI" sz="2000" dirty="0"/>
              <a:t>Bioperustan vahvistaminen </a:t>
            </a:r>
          </a:p>
        </p:txBody>
      </p:sp>
      <p:sp>
        <p:nvSpPr>
          <p:cNvPr id="7" name="TextBox 6"/>
          <p:cNvSpPr txBox="1"/>
          <p:nvPr/>
        </p:nvSpPr>
        <p:spPr>
          <a:xfrm>
            <a:off x="313204" y="3683068"/>
            <a:ext cx="5267886" cy="230832"/>
          </a:xfrm>
          <a:prstGeom prst="rect">
            <a:avLst/>
          </a:prstGeom>
        </p:spPr>
        <p:txBody>
          <a:bodyPr wrap="square" rtlCol="0">
            <a:spAutoFit/>
          </a:bodyPr>
          <a:lstStyle/>
          <a:p>
            <a:pPr algn="ctr"/>
            <a:r>
              <a:rPr lang="en-US" sz="900" dirty="0">
                <a:solidFill>
                  <a:srgbClr val="000000"/>
                </a:solidFill>
                <a:latin typeface="Century Gothic"/>
              </a:rPr>
              <a:t>LÄHDE: Webster, K. 2015: Circular Economy: A Wealth of Flows. Ellen MacArthur Foundation.</a:t>
            </a:r>
          </a:p>
        </p:txBody>
      </p:sp>
    </p:spTree>
    <p:extLst>
      <p:ext uri="{BB962C8B-B14F-4D97-AF65-F5344CB8AC3E}">
        <p14:creationId xmlns:p14="http://schemas.microsoft.com/office/powerpoint/2010/main" val="355158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539CC4-0C04-7B9A-F28C-27947E542CB6}"/>
              </a:ext>
            </a:extLst>
          </p:cNvPr>
          <p:cNvSpPr>
            <a:spLocks noGrp="1"/>
          </p:cNvSpPr>
          <p:nvPr>
            <p:ph type="title"/>
          </p:nvPr>
        </p:nvSpPr>
        <p:spPr/>
        <p:txBody>
          <a:bodyPr/>
          <a:lstStyle/>
          <a:p>
            <a:r>
              <a:rPr lang="fi-FI" dirty="0"/>
              <a:t>Tuotesuunnittelu</a:t>
            </a:r>
          </a:p>
        </p:txBody>
      </p:sp>
      <p:sp>
        <p:nvSpPr>
          <p:cNvPr id="3" name="Sisällön paikkamerkki 2">
            <a:extLst>
              <a:ext uri="{FF2B5EF4-FFF2-40B4-BE49-F238E27FC236}">
                <a16:creationId xmlns:a16="http://schemas.microsoft.com/office/drawing/2014/main" id="{C0D9C084-D64A-38D4-FC0C-52D137DDBB1A}"/>
              </a:ext>
            </a:extLst>
          </p:cNvPr>
          <p:cNvSpPr>
            <a:spLocks noGrp="1"/>
          </p:cNvSpPr>
          <p:nvPr>
            <p:ph idx="1"/>
          </p:nvPr>
        </p:nvSpPr>
        <p:spPr/>
        <p:txBody>
          <a:bodyPr/>
          <a:lstStyle/>
          <a:p>
            <a:r>
              <a:rPr lang="fi-FI" dirty="0"/>
              <a:t>Oleellinen tekijä kiertotalouden edistämisessä</a:t>
            </a:r>
          </a:p>
          <a:p>
            <a:r>
              <a:rPr lang="fi-FI" dirty="0"/>
              <a:t>Käytettävien materiaalien kierrätettävyyden  </a:t>
            </a:r>
            <a:r>
              <a:rPr lang="fi-FI" dirty="0" err="1"/>
              <a:t>ym.tehokkuus</a:t>
            </a:r>
            <a:r>
              <a:rPr lang="fi-FI" dirty="0"/>
              <a:t> tärkeää </a:t>
            </a:r>
          </a:p>
          <a:p>
            <a:r>
              <a:rPr lang="fi-FI" dirty="0"/>
              <a:t>Energiatehokkuus huomioitava</a:t>
            </a:r>
          </a:p>
          <a:p>
            <a:r>
              <a:rPr lang="fi-FI" dirty="0"/>
              <a:t>Materiaalien yhdistäminen tai sen välttäminen niin, että kierrätys ja hyötykäyttö voidaan toteuttaa. Esim. tekstiileissä elastaani vaikeuttaa kierrätystä</a:t>
            </a:r>
          </a:p>
          <a:p>
            <a:r>
              <a:rPr lang="fi-FI" dirty="0"/>
              <a:t>Mistä materiaalit tulevat eli arvoketjun ympäristö- ja sosiaaliset vaikutukset</a:t>
            </a:r>
          </a:p>
          <a:p>
            <a:r>
              <a:rPr lang="fi-FI" dirty="0"/>
              <a:t>Valmistamisen ympäristönäkökohdat huomioitava</a:t>
            </a:r>
          </a:p>
          <a:p>
            <a:r>
              <a:rPr lang="fi-FI" dirty="0"/>
              <a:t>Tuotteen elinkaaren pituus, korjattavuus ja uudelleenvalmistus ja tuotteen muunneltavuus</a:t>
            </a:r>
          </a:p>
          <a:p>
            <a:r>
              <a:rPr lang="fi-FI" dirty="0"/>
              <a:t>Kuljetuksien vaikutukset huomioitava</a:t>
            </a:r>
          </a:p>
          <a:p>
            <a:endParaRPr lang="fi-FI" dirty="0"/>
          </a:p>
          <a:p>
            <a:endParaRPr lang="fi-FI" dirty="0"/>
          </a:p>
        </p:txBody>
      </p:sp>
    </p:spTree>
    <p:extLst>
      <p:ext uri="{BB962C8B-B14F-4D97-AF65-F5344CB8AC3E}">
        <p14:creationId xmlns:p14="http://schemas.microsoft.com/office/powerpoint/2010/main" val="370442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464066"/>
            <a:ext cx="7016750" cy="831851"/>
          </a:xfrm>
        </p:spPr>
        <p:txBody>
          <a:bodyPr>
            <a:normAutofit fontScale="90000"/>
          </a:bodyPr>
          <a:lstStyle/>
          <a:p>
            <a:r>
              <a:rPr lang="fi-FI" dirty="0"/>
              <a:t>2. </a:t>
            </a:r>
            <a:r>
              <a:rPr lang="fi-FI" sz="2800" dirty="0"/>
              <a:t>Modulaarisuus, muunneltavuus</a:t>
            </a:r>
            <a:br>
              <a:rPr lang="fi-FI" sz="2800" dirty="0"/>
            </a:br>
            <a:endParaRPr lang="fi-FI" dirty="0"/>
          </a:p>
        </p:txBody>
      </p:sp>
      <p:sp>
        <p:nvSpPr>
          <p:cNvPr id="3" name="Sisällön paikkamerkki 2"/>
          <p:cNvSpPr>
            <a:spLocks noGrp="1"/>
          </p:cNvSpPr>
          <p:nvPr>
            <p:ph sz="half" idx="1"/>
          </p:nvPr>
        </p:nvSpPr>
        <p:spPr>
          <a:xfrm>
            <a:off x="457200" y="865487"/>
            <a:ext cx="8373762" cy="4044779"/>
          </a:xfrm>
        </p:spPr>
        <p:txBody>
          <a:bodyPr>
            <a:normAutofit lnSpcReduction="10000"/>
          </a:bodyPr>
          <a:lstStyle/>
          <a:p>
            <a:pPr marL="0" indent="0">
              <a:buNone/>
            </a:pPr>
            <a:endParaRPr lang="fi-FI" sz="2200" i="1" dirty="0"/>
          </a:p>
          <a:p>
            <a:r>
              <a:rPr lang="fi-FI" sz="1900" dirty="0"/>
              <a:t>Modulaarisuudella tarkoitetaan yleensä suuremman järjestelmän jakamista pienempiin osiin, joista voidaan luoda useita erilaisia lopputuotteita luomalla erilaisia kombinaatioita</a:t>
            </a:r>
          </a:p>
          <a:p>
            <a:r>
              <a:rPr lang="fi-FI" sz="1900" dirty="0"/>
              <a:t>Modulaariset tuotteet ovat helposti korjattavissa, osat vaihdettavissa ja käytön jälkeen tuotteet voidaan purkaa osiin ja </a:t>
            </a:r>
          </a:p>
          <a:p>
            <a:pPr marL="0" indent="0">
              <a:buNone/>
            </a:pPr>
            <a:r>
              <a:rPr lang="fi-FI" sz="1900" dirty="0"/>
              <a:t>      kierrättää tai käyttää uudelleen. Tuotteen elinkaari </a:t>
            </a:r>
          </a:p>
          <a:p>
            <a:pPr marL="0" indent="0">
              <a:buNone/>
            </a:pPr>
            <a:r>
              <a:rPr lang="fi-FI" sz="1900" dirty="0"/>
              <a:t>      siis pitenee</a:t>
            </a:r>
          </a:p>
          <a:p>
            <a:pPr marL="0" indent="0">
              <a:buNone/>
            </a:pPr>
            <a:r>
              <a:rPr lang="fi-FI" sz="1900" dirty="0"/>
              <a:t> </a:t>
            </a:r>
            <a:endParaRPr lang="fi-FI" sz="1900" i="1" dirty="0"/>
          </a:p>
          <a:p>
            <a:r>
              <a:rPr lang="fi-FI" sz="1900" i="1" dirty="0" err="1"/>
              <a:t>Esim</a:t>
            </a:r>
            <a:r>
              <a:rPr lang="fi-FI" sz="1900" i="1" dirty="0"/>
              <a:t> </a:t>
            </a:r>
            <a:r>
              <a:rPr lang="fi-FI" sz="1900" i="1" dirty="0" err="1"/>
              <a:t>fairphone</a:t>
            </a:r>
            <a:r>
              <a:rPr lang="fi-FI" sz="1900" i="1" dirty="0"/>
              <a:t> ja eettinen läppäri</a:t>
            </a:r>
          </a:p>
          <a:p>
            <a:r>
              <a:rPr lang="fi-FI" sz="1900" i="1" dirty="0">
                <a:hlinkClick r:id="rId2"/>
              </a:rPr>
              <a:t>https://www.youtube.com/watch?v=SoeXLVvfpVQ</a:t>
            </a:r>
            <a:r>
              <a:rPr lang="fi-FI" sz="1900" i="1" dirty="0"/>
              <a:t> </a:t>
            </a:r>
            <a:endParaRPr lang="fi-FI" sz="2400" i="1" dirty="0"/>
          </a:p>
          <a:p>
            <a:r>
              <a:rPr lang="fi-FI" sz="1800" i="1" dirty="0">
                <a:hlinkClick r:id="rId3"/>
              </a:rPr>
              <a:t>https://www.youtube.com/watch?v=5DDVps2zv1E</a:t>
            </a:r>
            <a:r>
              <a:rPr lang="fi-FI" sz="1800" i="1" dirty="0"/>
              <a:t>   </a:t>
            </a:r>
          </a:p>
          <a:p>
            <a:pPr marL="457200" lvl="1" indent="0">
              <a:buNone/>
            </a:pPr>
            <a:endParaRPr lang="fi-FI" i="1" dirty="0"/>
          </a:p>
          <a:p>
            <a:pPr marL="457200" lvl="1" indent="0">
              <a:buNone/>
            </a:pPr>
            <a:endParaRPr lang="fi-FI" i="1" dirty="0"/>
          </a:p>
          <a:p>
            <a:endParaRPr lang="fi-FI" i="1" dirty="0"/>
          </a:p>
          <a:p>
            <a:pPr marL="457200" lvl="1" indent="0">
              <a:buNone/>
            </a:pPr>
            <a:endParaRPr lang="fi-FI" i="1" dirty="0"/>
          </a:p>
          <a:p>
            <a:pPr marL="457200" lvl="1" indent="0">
              <a:buNone/>
            </a:pPr>
            <a:endParaRPr lang="fi-FI" i="1" dirty="0"/>
          </a:p>
        </p:txBody>
      </p:sp>
      <p:pic>
        <p:nvPicPr>
          <p:cNvPr id="5" name="Picture 4" descr="Kuva Fairphone puhelimesta">
            <a:extLst>
              <a:ext uri="{FF2B5EF4-FFF2-40B4-BE49-F238E27FC236}">
                <a16:creationId xmlns:a16="http://schemas.microsoft.com/office/drawing/2014/main" id="{CD6F27B8-67BF-4D7A-97BE-3F69276ACF6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628862" y="2722948"/>
            <a:ext cx="1956486" cy="1956486"/>
          </a:xfrm>
          <a:prstGeom prst="rect">
            <a:avLst/>
          </a:prstGeom>
        </p:spPr>
      </p:pic>
      <p:sp>
        <p:nvSpPr>
          <p:cNvPr id="6" name="TextBox 5">
            <a:extLst>
              <a:ext uri="{FF2B5EF4-FFF2-40B4-BE49-F238E27FC236}">
                <a16:creationId xmlns:a16="http://schemas.microsoft.com/office/drawing/2014/main" id="{B13A6211-33B5-4EBB-9375-24F0987DE4BA}"/>
              </a:ext>
            </a:extLst>
          </p:cNvPr>
          <p:cNvSpPr txBox="1"/>
          <p:nvPr/>
        </p:nvSpPr>
        <p:spPr>
          <a:xfrm>
            <a:off x="6119447" y="4676801"/>
            <a:ext cx="2975316" cy="230832"/>
          </a:xfrm>
          <a:prstGeom prst="rect">
            <a:avLst/>
          </a:prstGeom>
          <a:noFill/>
        </p:spPr>
        <p:txBody>
          <a:bodyPr wrap="square" rtlCol="0">
            <a:spAutoFit/>
          </a:bodyPr>
          <a:lstStyle/>
          <a:p>
            <a:r>
              <a:rPr lang="LID4096" sz="900" dirty="0">
                <a:hlinkClick r:id="rId5" tooltip="https://www.electronics-lab.com/fairphones-sustainable-repairable-mobile-phone-launches-soon/"/>
              </a:rPr>
              <a:t>This Photo</a:t>
            </a:r>
            <a:r>
              <a:rPr lang="LID4096" sz="900" dirty="0"/>
              <a:t> by Unknown Author is licensed under </a:t>
            </a:r>
            <a:r>
              <a:rPr lang="LID4096" sz="900" dirty="0">
                <a:hlinkClick r:id="rId6" tooltip="https://creativecommons.org/licenses/by-sa/3.0/"/>
              </a:rPr>
              <a:t>CC BY-SA</a:t>
            </a:r>
            <a:endParaRPr lang="LID4096" sz="900" dirty="0"/>
          </a:p>
        </p:txBody>
      </p:sp>
    </p:spTree>
    <p:extLst>
      <p:ext uri="{BB962C8B-B14F-4D97-AF65-F5344CB8AC3E}">
        <p14:creationId xmlns:p14="http://schemas.microsoft.com/office/powerpoint/2010/main" val="3598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7E5602-FE28-F34F-BDC3-23175CA39BDA}"/>
              </a:ext>
            </a:extLst>
          </p:cNvPr>
          <p:cNvSpPr>
            <a:spLocks noGrp="1"/>
          </p:cNvSpPr>
          <p:nvPr>
            <p:ph type="title"/>
          </p:nvPr>
        </p:nvSpPr>
        <p:spPr/>
        <p:txBody>
          <a:bodyPr/>
          <a:lstStyle/>
          <a:p>
            <a:r>
              <a:rPr lang="fi-FI" dirty="0"/>
              <a:t>3. Uusiutuvan energian käyttö</a:t>
            </a:r>
          </a:p>
        </p:txBody>
      </p:sp>
      <p:sp>
        <p:nvSpPr>
          <p:cNvPr id="3" name="Sisällön paikkamerkki 2">
            <a:extLst>
              <a:ext uri="{FF2B5EF4-FFF2-40B4-BE49-F238E27FC236}">
                <a16:creationId xmlns:a16="http://schemas.microsoft.com/office/drawing/2014/main" id="{9EB20BAC-6A71-CE4D-9972-D25AD778A16B}"/>
              </a:ext>
            </a:extLst>
          </p:cNvPr>
          <p:cNvSpPr>
            <a:spLocks noGrp="1"/>
          </p:cNvSpPr>
          <p:nvPr>
            <p:ph idx="1"/>
          </p:nvPr>
        </p:nvSpPr>
        <p:spPr/>
        <p:txBody>
          <a:bodyPr>
            <a:normAutofit/>
          </a:bodyPr>
          <a:lstStyle/>
          <a:p>
            <a:r>
              <a:rPr lang="fi-FI" sz="2000" dirty="0"/>
              <a:t>Energiaa tarvitaan aina tuottamiseen, kierrätykseen, kuljetuksiin laitteisiin ym.  Uusiutuva energia vähentää ympäristökuormaa.</a:t>
            </a:r>
          </a:p>
          <a:p>
            <a:r>
              <a:rPr lang="fi-FI" sz="2000" dirty="0"/>
              <a:t>Tosin uusiutuvaa energiaa tuottavat laitteet ja materiaalit pitää myös saada kiertämään ja hankinta vastuulliseksi. Esim. tuulivoimalat, aurinkopaneelit ja autojen akut, jotka vaativat harvinaisia mineraaleja. Näiden tuottamiseen tarvitaan kaivoksia, joiden vaikutukset tulee huomioida. Lisäksi harvinaiset metallit eivät riitä. </a:t>
            </a:r>
          </a:p>
          <a:p>
            <a:r>
              <a:rPr lang="fi-FI" sz="2000" dirty="0"/>
              <a:t>Sähkön tarve kasvaa </a:t>
            </a:r>
          </a:p>
          <a:p>
            <a:pPr marL="457200" lvl="1" indent="0">
              <a:buNone/>
            </a:pPr>
            <a:endParaRPr lang="fi-FI" sz="2400" dirty="0"/>
          </a:p>
          <a:p>
            <a:pPr marL="457200" lvl="1" indent="0">
              <a:buNone/>
            </a:pPr>
            <a:endParaRPr lang="fi-FI" sz="2400" dirty="0"/>
          </a:p>
          <a:p>
            <a:endParaRPr lang="fi-FI" dirty="0"/>
          </a:p>
        </p:txBody>
      </p:sp>
    </p:spTree>
    <p:extLst>
      <p:ext uri="{BB962C8B-B14F-4D97-AF65-F5344CB8AC3E}">
        <p14:creationId xmlns:p14="http://schemas.microsoft.com/office/powerpoint/2010/main" val="27575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3A8C8E-3149-F443-9EDD-4BCB1CB6F20B}"/>
              </a:ext>
            </a:extLst>
          </p:cNvPr>
          <p:cNvSpPr>
            <a:spLocks noGrp="1"/>
          </p:cNvSpPr>
          <p:nvPr>
            <p:ph type="title"/>
          </p:nvPr>
        </p:nvSpPr>
        <p:spPr>
          <a:xfrm>
            <a:off x="373225" y="265578"/>
            <a:ext cx="6635750" cy="728305"/>
          </a:xfrm>
        </p:spPr>
        <p:txBody>
          <a:bodyPr/>
          <a:lstStyle/>
          <a:p>
            <a:r>
              <a:rPr lang="fi-FI" dirty="0"/>
              <a:t>4. Systeemiajattelu, ekosysteemit </a:t>
            </a:r>
          </a:p>
        </p:txBody>
      </p:sp>
      <p:sp>
        <p:nvSpPr>
          <p:cNvPr id="3" name="Sisällön paikkamerkki 2">
            <a:extLst>
              <a:ext uri="{FF2B5EF4-FFF2-40B4-BE49-F238E27FC236}">
                <a16:creationId xmlns:a16="http://schemas.microsoft.com/office/drawing/2014/main" id="{2F32993D-06F0-4F45-B171-B7120BDB8C00}"/>
              </a:ext>
            </a:extLst>
          </p:cNvPr>
          <p:cNvSpPr>
            <a:spLocks noGrp="1"/>
          </p:cNvSpPr>
          <p:nvPr>
            <p:ph idx="1"/>
          </p:nvPr>
        </p:nvSpPr>
        <p:spPr>
          <a:xfrm>
            <a:off x="373225" y="659233"/>
            <a:ext cx="8686800" cy="4468456"/>
          </a:xfrm>
        </p:spPr>
        <p:txBody>
          <a:bodyPr>
            <a:normAutofit fontScale="70000" lnSpcReduction="20000"/>
          </a:bodyPr>
          <a:lstStyle/>
          <a:p>
            <a:pPr marL="0" indent="0">
              <a:buNone/>
            </a:pPr>
            <a:endParaRPr lang="fi-FI" sz="3200" dirty="0"/>
          </a:p>
          <a:p>
            <a:r>
              <a:rPr lang="fi-FI" sz="3200" dirty="0"/>
              <a:t>Kiertotaloudessa pyritään perinteisestä arvoketjuajattelusta ymmärtämään laajoja kokonaisuuksia ja kohti yritysten yhteistoimintaa, ekosysteemiä ja arvokehää. </a:t>
            </a:r>
          </a:p>
          <a:p>
            <a:r>
              <a:rPr lang="fi-FI" sz="3200" dirty="0"/>
              <a:t>Ekosysteemi on verkosto, joka voi koostua yrityksistä mutta mukana voivat olla myös julkinen sektori ja tutkimuslaitokset. </a:t>
            </a:r>
          </a:p>
          <a:p>
            <a:r>
              <a:rPr lang="fi-FI" sz="3200" dirty="0"/>
              <a:t>Ekosysteemit ovat perinteisiä liiketoimintakeskittymiä tiiviimpiä. Yhteistyö mahdollistaa tuotteiden ja materiaalien kierron ja arvon säilymisen ja jakamisen. </a:t>
            </a:r>
          </a:p>
          <a:p>
            <a:r>
              <a:rPr lang="fi-FI" sz="3200" dirty="0"/>
              <a:t>Ekosysteemeissä toiminta on avointa ja vilkasta. Perinteisessä liiketoiminnassa ostajalla on usein suurin valta. Kiertotaloudessa sen sijaan toiminta perustuu avoimeen yhteistyöhön ja kaikkien osapuolten kuulemiseen </a:t>
            </a:r>
          </a:p>
          <a:p>
            <a:pPr marL="0" indent="0">
              <a:buNone/>
            </a:pPr>
            <a:endParaRPr lang="fi-FI" dirty="0"/>
          </a:p>
          <a:p>
            <a:pPr marL="0" indent="0">
              <a:buNone/>
            </a:pPr>
            <a:r>
              <a:rPr lang="fi-FI" sz="1000" dirty="0"/>
              <a:t>               </a:t>
            </a:r>
            <a:r>
              <a:rPr lang="fi-FI" sz="1000" dirty="0">
                <a:hlinkClick r:id="rId3"/>
              </a:rPr>
              <a:t>   https://ym.fi/documents/1410903/42733297/Uusi+suunta+-+Ehdotus+kiertotalouden+strategiseksi+ohjelmaksi.pdf/ad875da1-f4c4-aec4-4fe0-f17df9746383?t=1610462062018</a:t>
            </a:r>
            <a:r>
              <a:rPr lang="fi-FI" sz="1000" dirty="0"/>
              <a:t> s 46-47</a:t>
            </a:r>
          </a:p>
        </p:txBody>
      </p:sp>
    </p:spTree>
    <p:extLst>
      <p:ext uri="{BB962C8B-B14F-4D97-AF65-F5344CB8AC3E}">
        <p14:creationId xmlns:p14="http://schemas.microsoft.com/office/powerpoint/2010/main" val="206009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B8734B-4CE3-8A43-B485-AA1484EC38FE}"/>
              </a:ext>
            </a:extLst>
          </p:cNvPr>
          <p:cNvSpPr>
            <a:spLocks noGrp="1"/>
          </p:cNvSpPr>
          <p:nvPr>
            <p:ph type="title"/>
          </p:nvPr>
        </p:nvSpPr>
        <p:spPr/>
        <p:txBody>
          <a:bodyPr/>
          <a:lstStyle/>
          <a:p>
            <a:r>
              <a:rPr lang="fi-FI" dirty="0"/>
              <a:t>5. Bioperustan vahvistaminen</a:t>
            </a:r>
          </a:p>
        </p:txBody>
      </p:sp>
      <p:sp>
        <p:nvSpPr>
          <p:cNvPr id="3" name="Sisällön paikkamerkki 2">
            <a:extLst>
              <a:ext uri="{FF2B5EF4-FFF2-40B4-BE49-F238E27FC236}">
                <a16:creationId xmlns:a16="http://schemas.microsoft.com/office/drawing/2014/main" id="{571C7E81-5ECE-FD46-B9A1-BB6BBCCE93CD}"/>
              </a:ext>
            </a:extLst>
          </p:cNvPr>
          <p:cNvSpPr>
            <a:spLocks noGrp="1"/>
          </p:cNvSpPr>
          <p:nvPr>
            <p:ph idx="1"/>
          </p:nvPr>
        </p:nvSpPr>
        <p:spPr/>
        <p:txBody>
          <a:bodyPr>
            <a:normAutofit fontScale="92500" lnSpcReduction="20000"/>
          </a:bodyPr>
          <a:lstStyle/>
          <a:p>
            <a:r>
              <a:rPr lang="fi-FI" sz="2400" dirty="0"/>
              <a:t>Myös biologisten materiaalien/tuotteiden tulee olla mahdollisimman pitkäikäisiä ja ensin tulee käyttää mahdollisimman pitkään korkeamman jalostusasteen tuotteita käyttämällä niitä uudestaan ja uudestaan. Lopulta ne tulee kierrättää materiaalina. Vasta lopussa ne käytetään energiaksi ja/tai palautetaan ravinteet luontoon. Esim. puutuotteet </a:t>
            </a:r>
          </a:p>
          <a:p>
            <a:pPr lvl="1"/>
            <a:r>
              <a:rPr lang="fi-FI" sz="2400" dirty="0"/>
              <a:t>Hylkäysvaiheessa biologisten materiaalien ravinteet otetaan talteen mahdollisuuksien mukaan.  </a:t>
            </a:r>
          </a:p>
          <a:p>
            <a:pPr lvl="1"/>
            <a:r>
              <a:rPr lang="fi-FI" sz="2400" dirty="0"/>
              <a:t>Kyky palauttaa tuotteiden ja palveluiden jäte turvallisesti ja likaamattomasti osaksi ketjua on olennainen osa kiertotaloutta </a:t>
            </a:r>
          </a:p>
          <a:p>
            <a:pPr lvl="1"/>
            <a:endParaRPr lang="fi-FI" sz="2400" dirty="0"/>
          </a:p>
          <a:p>
            <a:endParaRPr lang="fi-FI" dirty="0"/>
          </a:p>
        </p:txBody>
      </p:sp>
    </p:spTree>
    <p:extLst>
      <p:ext uri="{BB962C8B-B14F-4D97-AF65-F5344CB8AC3E}">
        <p14:creationId xmlns:p14="http://schemas.microsoft.com/office/powerpoint/2010/main" val="129880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1A1AF1-6FDB-A919-818B-7F643794CBD0}"/>
              </a:ext>
            </a:extLst>
          </p:cNvPr>
          <p:cNvSpPr>
            <a:spLocks noGrp="1"/>
          </p:cNvSpPr>
          <p:nvPr>
            <p:ph type="title"/>
          </p:nvPr>
        </p:nvSpPr>
        <p:spPr/>
        <p:txBody>
          <a:bodyPr/>
          <a:lstStyle/>
          <a:p>
            <a:r>
              <a:rPr lang="fi-FI" dirty="0"/>
              <a:t>Kiertotalouden etuja </a:t>
            </a:r>
          </a:p>
        </p:txBody>
      </p:sp>
      <p:sp>
        <p:nvSpPr>
          <p:cNvPr id="3" name="Sisällön paikkamerkki 2">
            <a:extLst>
              <a:ext uri="{FF2B5EF4-FFF2-40B4-BE49-F238E27FC236}">
                <a16:creationId xmlns:a16="http://schemas.microsoft.com/office/drawing/2014/main" id="{FF922CE9-EF0C-7A79-C2DC-98DD18FEBD68}"/>
              </a:ext>
            </a:extLst>
          </p:cNvPr>
          <p:cNvSpPr>
            <a:spLocks noGrp="1"/>
          </p:cNvSpPr>
          <p:nvPr>
            <p:ph idx="1"/>
          </p:nvPr>
        </p:nvSpPr>
        <p:spPr>
          <a:xfrm>
            <a:off x="457201" y="950383"/>
            <a:ext cx="8407399" cy="3752850"/>
          </a:xfrm>
        </p:spPr>
        <p:txBody>
          <a:bodyPr>
            <a:normAutofit/>
          </a:bodyPr>
          <a:lstStyle/>
          <a:p>
            <a:pPr marL="0" indent="0">
              <a:buNone/>
            </a:pPr>
            <a:r>
              <a:rPr lang="fi-FI" sz="2800" b="1" dirty="0">
                <a:solidFill>
                  <a:srgbClr val="D10074"/>
                </a:solidFill>
              </a:rPr>
              <a:t>Ekologiset hyödyt</a:t>
            </a:r>
          </a:p>
          <a:p>
            <a:r>
              <a:rPr lang="fi-FI" dirty="0"/>
              <a:t>Neitseellisten materiaalien (sekä uusiutuvien että uusiutumattomien) 	 tarve vähenee. Samalla vähenee energiantarve, sillä neitseellisten  materiaalien käyttö vaatii paljon enemmän energiaa. </a:t>
            </a:r>
          </a:p>
          <a:p>
            <a:pPr>
              <a:buFont typeface="Arial" panose="020B0604020202020204" pitchFamily="34" charset="0"/>
              <a:buChar char="•"/>
            </a:pPr>
            <a:r>
              <a:rPr lang="fi-FI" dirty="0"/>
              <a:t>Päästöt koko arvoketjussa vähenevät.</a:t>
            </a:r>
          </a:p>
          <a:p>
            <a:pPr>
              <a:buFont typeface="Arial" panose="020B0604020202020204" pitchFamily="34" charset="0"/>
              <a:buChar char="•"/>
            </a:pPr>
            <a:r>
              <a:rPr lang="fi-FI" dirty="0"/>
              <a:t>Veden kierrätys lisääntyy  </a:t>
            </a:r>
          </a:p>
          <a:p>
            <a:pPr>
              <a:buFont typeface="Arial" panose="020B0604020202020204" pitchFamily="34" charset="0"/>
              <a:buChar char="•"/>
            </a:pPr>
            <a:r>
              <a:rPr lang="fi-FI" dirty="0"/>
              <a:t>Vähemmästä saadaan enemmän ja pitempiaikaista hyötyä, jolloin materiaa riittää maapallolla laajemminkin. </a:t>
            </a:r>
          </a:p>
          <a:p>
            <a:pPr>
              <a:buFont typeface="Arial" panose="020B0604020202020204" pitchFamily="34" charset="0"/>
              <a:buChar char="•"/>
            </a:pPr>
            <a:r>
              <a:rPr lang="fi-FI" dirty="0"/>
              <a:t>Tuotteisiin saadaan yhä enemmän ominaisuuksia, mikä sitoo vähemmän materiaa. Tosin esim. puhelimien määrä on lisääntynyt räjähdysmäisesti.</a:t>
            </a:r>
          </a:p>
          <a:p>
            <a:pPr>
              <a:buFont typeface="Arial" panose="020B0604020202020204" pitchFamily="34" charset="0"/>
              <a:buChar char="•"/>
            </a:pPr>
            <a:r>
              <a:rPr lang="fi-FI" dirty="0"/>
              <a:t>Riippuvaisuus tuonnista vähenee, kun materia kiertää omassa maassa.</a:t>
            </a:r>
          </a:p>
          <a:p>
            <a:pPr marL="0" indent="0">
              <a:buNone/>
            </a:pPr>
            <a:endParaRPr lang="fi-FI" dirty="0"/>
          </a:p>
        </p:txBody>
      </p:sp>
    </p:spTree>
    <p:extLst>
      <p:ext uri="{BB962C8B-B14F-4D97-AF65-F5344CB8AC3E}">
        <p14:creationId xmlns:p14="http://schemas.microsoft.com/office/powerpoint/2010/main" val="219609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1E95A9-B5B9-CD40-B1FF-ADAFFCFF725F}"/>
              </a:ext>
            </a:extLst>
          </p:cNvPr>
          <p:cNvSpPr>
            <a:spLocks noGrp="1"/>
          </p:cNvSpPr>
          <p:nvPr>
            <p:ph type="title"/>
          </p:nvPr>
        </p:nvSpPr>
        <p:spPr/>
        <p:txBody>
          <a:bodyPr/>
          <a:lstStyle/>
          <a:p>
            <a:r>
              <a:rPr lang="fi-FI" dirty="0"/>
              <a:t>Taloudelliset hyödyt</a:t>
            </a:r>
          </a:p>
        </p:txBody>
      </p:sp>
      <p:sp>
        <p:nvSpPr>
          <p:cNvPr id="3" name="Sisällön paikkamerkki 2">
            <a:extLst>
              <a:ext uri="{FF2B5EF4-FFF2-40B4-BE49-F238E27FC236}">
                <a16:creationId xmlns:a16="http://schemas.microsoft.com/office/drawing/2014/main" id="{4BD7CFF1-CDAC-9349-BD51-31FF4C3B3B3D}"/>
              </a:ext>
            </a:extLst>
          </p:cNvPr>
          <p:cNvSpPr>
            <a:spLocks noGrp="1"/>
          </p:cNvSpPr>
          <p:nvPr>
            <p:ph idx="1"/>
          </p:nvPr>
        </p:nvSpPr>
        <p:spPr>
          <a:xfrm>
            <a:off x="457201" y="1111250"/>
            <a:ext cx="8348132" cy="3752850"/>
          </a:xfrm>
        </p:spPr>
        <p:txBody>
          <a:bodyPr/>
          <a:lstStyle/>
          <a:p>
            <a:r>
              <a:rPr lang="fi-FI" dirty="0"/>
              <a:t>Vastuullinen toiminta, jossa kiertotalous on mukana, tuo kustannussäästöjä mm. raaka-aineiden määrässä ja  jätemaksuissa. Tuloja voi saada sivutuotteiden myynnillä.</a:t>
            </a:r>
          </a:p>
          <a:p>
            <a:r>
              <a:rPr lang="fi-FI" dirty="0"/>
              <a:t>Liikevaihto voi kasvaa uusien innovaatioiden vuoksi, mikä tarjoaa uusia liiketoimintamalleja</a:t>
            </a:r>
          </a:p>
          <a:p>
            <a:endParaRPr lang="fi-FI" dirty="0"/>
          </a:p>
        </p:txBody>
      </p:sp>
      <p:pic>
        <p:nvPicPr>
          <p:cNvPr id="7" name="Picture 6" descr="Kuvassa näkyy rahoja.">
            <a:extLst>
              <a:ext uri="{FF2B5EF4-FFF2-40B4-BE49-F238E27FC236}">
                <a16:creationId xmlns:a16="http://schemas.microsoft.com/office/drawing/2014/main" id="{7A8DD898-6B80-499C-ABCB-D52618BAC5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06550" y="2724150"/>
            <a:ext cx="5486400" cy="1371600"/>
          </a:xfrm>
          <a:prstGeom prst="rect">
            <a:avLst/>
          </a:prstGeom>
        </p:spPr>
      </p:pic>
      <p:sp>
        <p:nvSpPr>
          <p:cNvPr id="8" name="TextBox 7">
            <a:extLst>
              <a:ext uri="{FF2B5EF4-FFF2-40B4-BE49-F238E27FC236}">
                <a16:creationId xmlns:a16="http://schemas.microsoft.com/office/drawing/2014/main" id="{8ED1CDD8-7F46-4040-8F4B-864CF9052A35}"/>
              </a:ext>
            </a:extLst>
          </p:cNvPr>
          <p:cNvSpPr txBox="1"/>
          <p:nvPr/>
        </p:nvSpPr>
        <p:spPr>
          <a:xfrm>
            <a:off x="1606550" y="4249093"/>
            <a:ext cx="5486400" cy="230832"/>
          </a:xfrm>
          <a:prstGeom prst="rect">
            <a:avLst/>
          </a:prstGeom>
          <a:noFill/>
        </p:spPr>
        <p:txBody>
          <a:bodyPr wrap="square" rtlCol="0">
            <a:spAutoFit/>
          </a:bodyPr>
          <a:lstStyle/>
          <a:p>
            <a:r>
              <a:rPr lang="LID4096" sz="900" dirty="0">
                <a:hlinkClick r:id="rId3" tooltip="http://wikitravel.org/en/Money"/>
              </a:rPr>
              <a:t>This Photo</a:t>
            </a:r>
            <a:r>
              <a:rPr lang="LID4096" sz="900" dirty="0"/>
              <a:t> by Unknown Author is licensed under </a:t>
            </a:r>
            <a:r>
              <a:rPr lang="LID4096" sz="900" dirty="0">
                <a:hlinkClick r:id="rId4" tooltip="https://creativecommons.org/licenses/by-sa/3.0/"/>
              </a:rPr>
              <a:t>CC BY-SA</a:t>
            </a:r>
            <a:endParaRPr lang="LID4096" sz="900" dirty="0"/>
          </a:p>
        </p:txBody>
      </p:sp>
    </p:spTree>
    <p:extLst>
      <p:ext uri="{BB962C8B-B14F-4D97-AF65-F5344CB8AC3E}">
        <p14:creationId xmlns:p14="http://schemas.microsoft.com/office/powerpoint/2010/main" val="40168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B58BDE-48C4-5246-BC1A-C9FE916342B3}"/>
              </a:ext>
            </a:extLst>
          </p:cNvPr>
          <p:cNvSpPr>
            <a:spLocks noGrp="1"/>
          </p:cNvSpPr>
          <p:nvPr>
            <p:ph type="title"/>
          </p:nvPr>
        </p:nvSpPr>
        <p:spPr/>
        <p:txBody>
          <a:bodyPr/>
          <a:lstStyle/>
          <a:p>
            <a:r>
              <a:rPr lang="fi-FI" dirty="0"/>
              <a:t>Sosiaaliset hyödyt</a:t>
            </a:r>
          </a:p>
        </p:txBody>
      </p:sp>
      <p:sp>
        <p:nvSpPr>
          <p:cNvPr id="3" name="Sisällön paikkamerkki 2">
            <a:extLst>
              <a:ext uri="{FF2B5EF4-FFF2-40B4-BE49-F238E27FC236}">
                <a16:creationId xmlns:a16="http://schemas.microsoft.com/office/drawing/2014/main" id="{6FB5747E-E90E-7247-8985-1F29167C37A7}"/>
              </a:ext>
            </a:extLst>
          </p:cNvPr>
          <p:cNvSpPr>
            <a:spLocks noGrp="1"/>
          </p:cNvSpPr>
          <p:nvPr>
            <p:ph idx="1"/>
          </p:nvPr>
        </p:nvSpPr>
        <p:spPr>
          <a:xfrm>
            <a:off x="281355" y="1100896"/>
            <a:ext cx="8229599" cy="3752850"/>
          </a:xfrm>
        </p:spPr>
        <p:txBody>
          <a:bodyPr>
            <a:normAutofit/>
          </a:bodyPr>
          <a:lstStyle/>
          <a:p>
            <a:r>
              <a:rPr lang="fi-FI" dirty="0"/>
              <a:t>Kiertotaloudessa on mahdollista saada helposti ja edullisesti käyttöönsä tuotteita, joita tarvitsee. Esim. yhteiskäyttöautot ja yhteiset tilat, jotka lisäävät sosiaalista toimintaa esim. taloyhtiöissä. </a:t>
            </a:r>
          </a:p>
          <a:p>
            <a:r>
              <a:rPr lang="fi-FI" dirty="0"/>
              <a:t>Kiertotalous tuo lisää työpaikkoja. </a:t>
            </a:r>
          </a:p>
          <a:p>
            <a:pPr indent="-285750"/>
            <a:r>
              <a:rPr lang="fi-FI" dirty="0"/>
              <a:t>Yhteisöllisyys voi kasvaa eri alustojen tarjoamien mahdollisuuksien  	avulla. Esim. Nappinaapuri-sovellus</a:t>
            </a:r>
          </a:p>
          <a:p>
            <a:pPr indent="-285750"/>
            <a:r>
              <a:rPr lang="fi-FI" dirty="0"/>
              <a:t>MUTTA  kiertotaloudessa ei välttämättä toteudu sosiaalinen vastuu (esim. elektroniikan purkaminen kehitysmaissa huonoissa olosuhteissa tai liian pienellä  palkalla, joka ei riitä elämiseen) </a:t>
            </a:r>
          </a:p>
          <a:p>
            <a:pPr indent="-285750"/>
            <a:r>
              <a:rPr lang="fi-FI" dirty="0"/>
              <a:t>Kiertotalouden tulee kuitenkin edistää kestävän kehityksen kaikkia kolmea osa-aluetta</a:t>
            </a:r>
          </a:p>
          <a:p>
            <a:endParaRPr lang="fi-FI" dirty="0"/>
          </a:p>
        </p:txBody>
      </p:sp>
    </p:spTree>
    <p:extLst>
      <p:ext uri="{BB962C8B-B14F-4D97-AF65-F5344CB8AC3E}">
        <p14:creationId xmlns:p14="http://schemas.microsoft.com/office/powerpoint/2010/main" val="265248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8DF0B3-D840-7F30-29D2-3293F4D775B9}"/>
              </a:ext>
            </a:extLst>
          </p:cNvPr>
          <p:cNvSpPr>
            <a:spLocks noGrp="1"/>
          </p:cNvSpPr>
          <p:nvPr>
            <p:ph type="title"/>
          </p:nvPr>
        </p:nvSpPr>
        <p:spPr/>
        <p:txBody>
          <a:bodyPr/>
          <a:lstStyle/>
          <a:p>
            <a:r>
              <a:rPr lang="fi-FI" dirty="0"/>
              <a:t>Kiertotalouden rajoitteet</a:t>
            </a:r>
          </a:p>
        </p:txBody>
      </p:sp>
      <p:sp>
        <p:nvSpPr>
          <p:cNvPr id="3" name="Sisällön paikkamerkki 2">
            <a:extLst>
              <a:ext uri="{FF2B5EF4-FFF2-40B4-BE49-F238E27FC236}">
                <a16:creationId xmlns:a16="http://schemas.microsoft.com/office/drawing/2014/main" id="{51897D60-ECEF-2A09-BB96-F761CB5A2213}"/>
              </a:ext>
            </a:extLst>
          </p:cNvPr>
          <p:cNvSpPr>
            <a:spLocks noGrp="1"/>
          </p:cNvSpPr>
          <p:nvPr>
            <p:ph idx="1"/>
          </p:nvPr>
        </p:nvSpPr>
        <p:spPr>
          <a:xfrm>
            <a:off x="457201" y="1111250"/>
            <a:ext cx="8619066" cy="3858683"/>
          </a:xfrm>
        </p:spPr>
        <p:txBody>
          <a:bodyPr>
            <a:normAutofit/>
          </a:bodyPr>
          <a:lstStyle/>
          <a:p>
            <a:r>
              <a:rPr lang="fi-FI" dirty="0"/>
              <a:t>Kiertotaloudessa monet keskeiset kysymykset ovat vielä avoinna johtuen monimutkaisista kokonaisuuksista eri yhteyksissä.</a:t>
            </a:r>
          </a:p>
          <a:p>
            <a:r>
              <a:rPr lang="fi-FI" dirty="0"/>
              <a:t>Kiertotalouden tieteellinen tutkimussisältö on suurelta osin vielä tutkimatta, sillä kiertotaloutta on edistetty poliittisesti ja eri järjestöjen kautta. Tieteellistä tutkimusta tarvitaan runsaasti, jotta saadaan lisää teoreettista tietoa ja ohjausta. Esim. Ekologinen taloustiede ja mikrotaloustiede tutkii asiaa. </a:t>
            </a:r>
          </a:p>
          <a:p>
            <a:r>
              <a:rPr lang="fi-FI" dirty="0"/>
              <a:t>Lähde: </a:t>
            </a:r>
            <a:r>
              <a:rPr lang="fi-FI" sz="1800" dirty="0" err="1">
                <a:effectLst/>
                <a:latin typeface="AdvTT5235d5a9"/>
              </a:rPr>
              <a:t>Circular</a:t>
            </a:r>
            <a:r>
              <a:rPr lang="fi-FI" sz="1800" dirty="0">
                <a:effectLst/>
                <a:latin typeface="AdvTT5235d5a9"/>
              </a:rPr>
              <a:t> </a:t>
            </a:r>
            <a:r>
              <a:rPr lang="fi-FI" sz="1800" dirty="0" err="1">
                <a:effectLst/>
                <a:latin typeface="AdvTT5235d5a9"/>
              </a:rPr>
              <a:t>Economy</a:t>
            </a:r>
            <a:r>
              <a:rPr lang="fi-FI" sz="1800" dirty="0">
                <a:effectLst/>
                <a:latin typeface="AdvTT5235d5a9"/>
              </a:rPr>
              <a:t>: </a:t>
            </a:r>
            <a:r>
              <a:rPr lang="fi-FI" sz="1800" dirty="0" err="1">
                <a:effectLst/>
                <a:latin typeface="AdvTT5235d5a9"/>
              </a:rPr>
              <a:t>The</a:t>
            </a:r>
            <a:r>
              <a:rPr lang="fi-FI" sz="1800" dirty="0">
                <a:effectLst/>
                <a:latin typeface="AdvTT5235d5a9"/>
              </a:rPr>
              <a:t> </a:t>
            </a:r>
            <a:r>
              <a:rPr lang="fi-FI" sz="1800" dirty="0" err="1">
                <a:effectLst/>
                <a:latin typeface="AdvTT5235d5a9"/>
              </a:rPr>
              <a:t>Concept</a:t>
            </a:r>
            <a:r>
              <a:rPr lang="fi-FI" sz="1800" dirty="0">
                <a:effectLst/>
                <a:latin typeface="AdvTT5235d5a9"/>
              </a:rPr>
              <a:t> and </a:t>
            </a:r>
            <a:r>
              <a:rPr lang="fi-FI" sz="1800" dirty="0" err="1">
                <a:effectLst/>
                <a:latin typeface="AdvTT5235d5a9"/>
              </a:rPr>
              <a:t>its</a:t>
            </a:r>
            <a:r>
              <a:rPr lang="fi-FI" sz="1800" dirty="0">
                <a:effectLst/>
                <a:latin typeface="AdvTT5235d5a9"/>
              </a:rPr>
              <a:t> </a:t>
            </a:r>
            <a:r>
              <a:rPr lang="fi-FI" sz="1800" dirty="0" err="1">
                <a:effectLst/>
                <a:latin typeface="AdvTT5235d5a9"/>
              </a:rPr>
              <a:t>Limitations</a:t>
            </a:r>
            <a:r>
              <a:rPr lang="fi-FI" sz="1800" dirty="0">
                <a:effectLst/>
                <a:latin typeface="AdvTT5235d5a9"/>
              </a:rPr>
              <a:t> , Korhonen ym. 2019</a:t>
            </a:r>
            <a:endParaRPr lang="fi-FI" dirty="0"/>
          </a:p>
          <a:p>
            <a:pPr marL="0" indent="0">
              <a:buNone/>
            </a:pPr>
            <a:r>
              <a:rPr lang="fi-FI" dirty="0"/>
              <a:t>       </a:t>
            </a:r>
            <a:r>
              <a:rPr lang="fi-FI" sz="800" dirty="0">
                <a:hlinkClick r:id="rId2"/>
              </a:rPr>
              <a:t>https://mycourses.aalto.fi/pluginfile.php/1187882/mod_label/intro/Korhonen%20et%20al._2018_Circular%20economy%20-%20the%20concept%20and%20its%20limitations..pdf</a:t>
            </a:r>
            <a:r>
              <a:rPr lang="fi-FI" sz="800" dirty="0"/>
              <a:t> </a:t>
            </a:r>
          </a:p>
        </p:txBody>
      </p:sp>
    </p:spTree>
    <p:extLst>
      <p:ext uri="{BB962C8B-B14F-4D97-AF65-F5344CB8AC3E}">
        <p14:creationId xmlns:p14="http://schemas.microsoft.com/office/powerpoint/2010/main" val="372693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35281D-1386-0E45-331C-59BFEE49C106}"/>
              </a:ext>
            </a:extLst>
          </p:cNvPr>
          <p:cNvSpPr>
            <a:spLocks noGrp="1"/>
          </p:cNvSpPr>
          <p:nvPr>
            <p:ph type="title"/>
          </p:nvPr>
        </p:nvSpPr>
        <p:spPr/>
        <p:txBody>
          <a:bodyPr>
            <a:normAutofit fontScale="90000"/>
          </a:bodyPr>
          <a:lstStyle/>
          <a:p>
            <a:r>
              <a:rPr lang="fi-FI" dirty="0"/>
              <a:t>Ihmisen luoma systeemi, lineaaritalous</a:t>
            </a:r>
          </a:p>
        </p:txBody>
      </p:sp>
      <p:sp>
        <p:nvSpPr>
          <p:cNvPr id="3" name="Sisällön paikkamerkki 2">
            <a:extLst>
              <a:ext uri="{FF2B5EF4-FFF2-40B4-BE49-F238E27FC236}">
                <a16:creationId xmlns:a16="http://schemas.microsoft.com/office/drawing/2014/main" id="{F284C2AC-3EED-064A-7351-8958C910E7F5}"/>
              </a:ext>
            </a:extLst>
          </p:cNvPr>
          <p:cNvSpPr>
            <a:spLocks noGrp="1"/>
          </p:cNvSpPr>
          <p:nvPr>
            <p:ph idx="1"/>
          </p:nvPr>
        </p:nvSpPr>
        <p:spPr>
          <a:xfrm>
            <a:off x="457201" y="1111250"/>
            <a:ext cx="7882466" cy="3752850"/>
          </a:xfrm>
        </p:spPr>
        <p:txBody>
          <a:bodyPr/>
          <a:lstStyle/>
          <a:p>
            <a:r>
              <a:rPr lang="fi-FI" sz="1800" dirty="0"/>
              <a:t>Lineaaritaloudessa ihmisen perinteisesti käyttämässä systeemissä on käytetty uusiutumattomia, neitseellisiä raaka-aineita ja uusiutumatonta energiaa. Niiden hankinnassa ja tuotannossa syntyy ylimääräisiä, usein haitallisia yhdisteitä, jotka joutuvat luontoon. Käyttö on ollut nopeaa ja usein saastuttavaa ja lopuksi tavarat ovat päätyneet kaatopaikoille, joista aiheutuu monenlaista ongelmaa</a:t>
            </a:r>
          </a:p>
          <a:p>
            <a:r>
              <a:rPr lang="fi-FI" dirty="0"/>
              <a:t>Niin kauan kuin tuotannontekijät ovat halpoja ja niitä on riittävästi ja helposti  saatavilla, järjestelmä toimii ja on toiminut näihin päiviin asti. </a:t>
            </a:r>
            <a:endParaRPr lang="fi-FI" sz="1800" dirty="0"/>
          </a:p>
          <a:p>
            <a:endParaRPr lang="fi-FI" dirty="0"/>
          </a:p>
        </p:txBody>
      </p:sp>
    </p:spTree>
    <p:extLst>
      <p:ext uri="{BB962C8B-B14F-4D97-AF65-F5344CB8AC3E}">
        <p14:creationId xmlns:p14="http://schemas.microsoft.com/office/powerpoint/2010/main" val="14314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FBDCD8-4C8A-6E3C-DB06-560E5FE36116}"/>
              </a:ext>
            </a:extLst>
          </p:cNvPr>
          <p:cNvSpPr>
            <a:spLocks noGrp="1"/>
          </p:cNvSpPr>
          <p:nvPr>
            <p:ph type="title"/>
          </p:nvPr>
        </p:nvSpPr>
        <p:spPr/>
        <p:txBody>
          <a:bodyPr/>
          <a:lstStyle/>
          <a:p>
            <a:r>
              <a:rPr lang="fi-FI" dirty="0"/>
              <a:t>Kiertotalouden rajoitteet</a:t>
            </a:r>
          </a:p>
        </p:txBody>
      </p:sp>
      <p:sp>
        <p:nvSpPr>
          <p:cNvPr id="3" name="Sisällön paikkamerkki 2">
            <a:extLst>
              <a:ext uri="{FF2B5EF4-FFF2-40B4-BE49-F238E27FC236}">
                <a16:creationId xmlns:a16="http://schemas.microsoft.com/office/drawing/2014/main" id="{79DCB834-8A49-5BFC-6A47-3794CBDBA04B}"/>
              </a:ext>
            </a:extLst>
          </p:cNvPr>
          <p:cNvSpPr>
            <a:spLocks noGrp="1"/>
          </p:cNvSpPr>
          <p:nvPr>
            <p:ph idx="1"/>
          </p:nvPr>
        </p:nvSpPr>
        <p:spPr/>
        <p:txBody>
          <a:bodyPr/>
          <a:lstStyle/>
          <a:p>
            <a:pPr marL="0" indent="0">
              <a:buNone/>
            </a:pPr>
            <a:r>
              <a:rPr lang="fi-FI" b="1" dirty="0"/>
              <a:t>1. Termodynaamiset rajoitteet</a:t>
            </a:r>
          </a:p>
          <a:p>
            <a:pPr marL="0" indent="0">
              <a:buNone/>
            </a:pPr>
            <a:endParaRPr lang="fi-FI" b="1" dirty="0"/>
          </a:p>
          <a:p>
            <a:r>
              <a:rPr lang="fi-FI" dirty="0"/>
              <a:t>Kierrätys vaatii aina energiaa. Sen tuottaminen on aina epätäydellistä.</a:t>
            </a:r>
          </a:p>
          <a:p>
            <a:r>
              <a:rPr lang="fi-FI" dirty="0"/>
              <a:t>Lopulta jos kiertotalouden fyysinen mittakaava kasvaa, myös kiertotalous johtaa saastumiseen ja jätteiden syntymiseen.</a:t>
            </a:r>
          </a:p>
          <a:p>
            <a:r>
              <a:rPr lang="fi-FI" dirty="0"/>
              <a:t>Tärkeää onkin toimia luonnollisen syklin rajoissa.</a:t>
            </a:r>
          </a:p>
          <a:p>
            <a:r>
              <a:rPr lang="fi-FI" dirty="0"/>
              <a:t>Kaikki toiminta on fysiikan lakien alaista.</a:t>
            </a:r>
          </a:p>
        </p:txBody>
      </p:sp>
    </p:spTree>
    <p:extLst>
      <p:ext uri="{BB962C8B-B14F-4D97-AF65-F5344CB8AC3E}">
        <p14:creationId xmlns:p14="http://schemas.microsoft.com/office/powerpoint/2010/main" val="29735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C7F433-A63A-B9A0-2A84-D28CAAC0FAB8}"/>
              </a:ext>
            </a:extLst>
          </p:cNvPr>
          <p:cNvSpPr>
            <a:spLocks noGrp="1"/>
          </p:cNvSpPr>
          <p:nvPr>
            <p:ph type="title"/>
          </p:nvPr>
        </p:nvSpPr>
        <p:spPr/>
        <p:txBody>
          <a:bodyPr/>
          <a:lstStyle/>
          <a:p>
            <a:r>
              <a:rPr lang="fi-FI" dirty="0"/>
              <a:t>Kiertotalouden rajoitteet </a:t>
            </a:r>
          </a:p>
        </p:txBody>
      </p:sp>
      <p:sp>
        <p:nvSpPr>
          <p:cNvPr id="3" name="Sisällön paikkamerkki 2">
            <a:extLst>
              <a:ext uri="{FF2B5EF4-FFF2-40B4-BE49-F238E27FC236}">
                <a16:creationId xmlns:a16="http://schemas.microsoft.com/office/drawing/2014/main" id="{031BBF5B-3B34-6CE0-DF68-69A8C9A9EFD5}"/>
              </a:ext>
            </a:extLst>
          </p:cNvPr>
          <p:cNvSpPr>
            <a:spLocks noGrp="1"/>
          </p:cNvSpPr>
          <p:nvPr>
            <p:ph idx="1"/>
          </p:nvPr>
        </p:nvSpPr>
        <p:spPr>
          <a:xfrm>
            <a:off x="457201" y="1111250"/>
            <a:ext cx="8390466" cy="3689350"/>
          </a:xfrm>
        </p:spPr>
        <p:txBody>
          <a:bodyPr/>
          <a:lstStyle/>
          <a:p>
            <a:pPr marL="0" indent="0">
              <a:buNone/>
            </a:pPr>
            <a:r>
              <a:rPr lang="fi-FI" b="1" dirty="0"/>
              <a:t>2. Alueelliset rajoitteet</a:t>
            </a:r>
          </a:p>
          <a:p>
            <a:pPr marL="0" indent="0">
              <a:buNone/>
            </a:pPr>
            <a:endParaRPr lang="fi-FI" b="1" dirty="0"/>
          </a:p>
          <a:p>
            <a:r>
              <a:rPr lang="fi-FI" dirty="0"/>
              <a:t>Kiertotaloutta edistetään paikallisesti, mutta toimitusketjut ovat globaaleja ja monimutkaisia.</a:t>
            </a:r>
          </a:p>
          <a:p>
            <a:r>
              <a:rPr lang="fi-FI" dirty="0"/>
              <a:t>Muutos paikallisesti saattaa aiheuttaa suuriakin ongelmia toisessa osassa maapalloa.</a:t>
            </a:r>
          </a:p>
          <a:p>
            <a:r>
              <a:rPr lang="fi-FI" dirty="0"/>
              <a:t>Ongelmia ei saa siirtää muualle, vaikka aina ei havaitakaan heti syntyviä ongelmia. </a:t>
            </a:r>
          </a:p>
        </p:txBody>
      </p:sp>
    </p:spTree>
    <p:extLst>
      <p:ext uri="{BB962C8B-B14F-4D97-AF65-F5344CB8AC3E}">
        <p14:creationId xmlns:p14="http://schemas.microsoft.com/office/powerpoint/2010/main" val="53978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97B839-3763-5EAB-039C-E9890764A90A}"/>
              </a:ext>
            </a:extLst>
          </p:cNvPr>
          <p:cNvSpPr>
            <a:spLocks noGrp="1"/>
          </p:cNvSpPr>
          <p:nvPr>
            <p:ph type="title"/>
          </p:nvPr>
        </p:nvSpPr>
        <p:spPr>
          <a:xfrm>
            <a:off x="457200" y="152400"/>
            <a:ext cx="6635750" cy="831851"/>
          </a:xfrm>
        </p:spPr>
        <p:txBody>
          <a:bodyPr/>
          <a:lstStyle/>
          <a:p>
            <a:r>
              <a:rPr lang="fi-FI" dirty="0"/>
              <a:t>Kiertotalouden rajoitteet </a:t>
            </a:r>
          </a:p>
        </p:txBody>
      </p:sp>
      <p:sp>
        <p:nvSpPr>
          <p:cNvPr id="3" name="Sisällön paikkamerkki 2">
            <a:extLst>
              <a:ext uri="{FF2B5EF4-FFF2-40B4-BE49-F238E27FC236}">
                <a16:creationId xmlns:a16="http://schemas.microsoft.com/office/drawing/2014/main" id="{DD2606D3-8471-B0FC-069E-CED2B722727C}"/>
              </a:ext>
            </a:extLst>
          </p:cNvPr>
          <p:cNvSpPr>
            <a:spLocks noGrp="1"/>
          </p:cNvSpPr>
          <p:nvPr>
            <p:ph idx="1"/>
          </p:nvPr>
        </p:nvSpPr>
        <p:spPr>
          <a:xfrm>
            <a:off x="457200" y="889577"/>
            <a:ext cx="8229599" cy="4253923"/>
          </a:xfrm>
        </p:spPr>
        <p:txBody>
          <a:bodyPr>
            <a:noAutofit/>
          </a:bodyPr>
          <a:lstStyle/>
          <a:p>
            <a:pPr marL="0" indent="0">
              <a:buNone/>
            </a:pPr>
            <a:r>
              <a:rPr lang="fi-FI" b="1" dirty="0"/>
              <a:t>3. Ajalliset ja taloudelliset rajoitteet	</a:t>
            </a:r>
            <a:endParaRPr lang="fi-FI" dirty="0"/>
          </a:p>
          <a:p>
            <a:r>
              <a:rPr lang="fi-FI" dirty="0"/>
              <a:t>Yritystoiminnan tulee aina olla kannattavaa, joten kiertotalouden tulee olla kustannustehokasta</a:t>
            </a:r>
          </a:p>
          <a:p>
            <a:r>
              <a:rPr lang="fi-FI" dirty="0"/>
              <a:t>Pitkällä aikavälillä tuotannon tehokkuuden kasvaessa hinnat laskevat, mikä voikin sitten lisätä kulutusta. Syntyy ns. </a:t>
            </a:r>
            <a:r>
              <a:rPr lang="fi-FI" dirty="0" err="1"/>
              <a:t>r</a:t>
            </a:r>
            <a:r>
              <a:rPr lang="fi-FI" b="1" dirty="0" err="1"/>
              <a:t>ebound</a:t>
            </a:r>
            <a:r>
              <a:rPr lang="fi-FI" b="1" dirty="0"/>
              <a:t>-ilmiö</a:t>
            </a:r>
            <a:r>
              <a:rPr lang="fi-FI" dirty="0"/>
              <a:t>. Esim. sähköauton omistaja ostaa energiatehokkaamman auton, jolloin hän voi ajaa enemmän. Toisaalta rahaa säästyy polttoainekustannuksissa, jolloin säästyneen rahan voi käyttää muuhun kulutukseen, mikä lisääkin energian ja materian kulutusta. </a:t>
            </a:r>
            <a:r>
              <a:rPr lang="fi-FI" sz="800" dirty="0">
                <a:hlinkClick r:id="rId2"/>
              </a:rPr>
              <a:t>https://tekniikanmaailma.fi/tutkimus-paljasti-energiaa-saastavan-teknologian-paradoksin-se-voi-johtaa-energian-kulutuksen-kasvuun/</a:t>
            </a:r>
            <a:r>
              <a:rPr lang="fi-FI" sz="800" dirty="0"/>
              <a:t> </a:t>
            </a:r>
          </a:p>
          <a:p>
            <a:r>
              <a:rPr lang="fi-FI" dirty="0"/>
              <a:t>Tärkeää onkin miettiä, kuinka kiertotaloudessa säästetyt resurssit ja rahat voidaan ohjata </a:t>
            </a:r>
            <a:r>
              <a:rPr lang="fi-FI" b="1" dirty="0"/>
              <a:t>kestävään kulutukseen</a:t>
            </a:r>
            <a:r>
              <a:rPr lang="fi-FI" dirty="0"/>
              <a:t>.</a:t>
            </a:r>
          </a:p>
          <a:p>
            <a:r>
              <a:rPr lang="fi-FI" dirty="0"/>
              <a:t>Jos ekosysteemissä jonkin sivuvirtoja käyttävän yrityksen tuotanto kasvaa, pitääkö toisen sivuvirtoja myyvän yrityksen lisätä omaa tuotantoaan, jotta sivuvirtaraaka-ainetta riittää ?</a:t>
            </a:r>
          </a:p>
        </p:txBody>
      </p:sp>
    </p:spTree>
    <p:extLst>
      <p:ext uri="{BB962C8B-B14F-4D97-AF65-F5344CB8AC3E}">
        <p14:creationId xmlns:p14="http://schemas.microsoft.com/office/powerpoint/2010/main" val="198610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CFEB00-55D3-9A22-3733-7695654B9459}"/>
              </a:ext>
            </a:extLst>
          </p:cNvPr>
          <p:cNvSpPr>
            <a:spLocks noGrp="1"/>
          </p:cNvSpPr>
          <p:nvPr>
            <p:ph type="title"/>
          </p:nvPr>
        </p:nvSpPr>
        <p:spPr/>
        <p:txBody>
          <a:bodyPr/>
          <a:lstStyle/>
          <a:p>
            <a:r>
              <a:rPr lang="fi-FI" dirty="0"/>
              <a:t>Kiertotalouden rajoitteet </a:t>
            </a:r>
          </a:p>
        </p:txBody>
      </p:sp>
      <p:sp>
        <p:nvSpPr>
          <p:cNvPr id="3" name="Sisällön paikkamerkki 2">
            <a:extLst>
              <a:ext uri="{FF2B5EF4-FFF2-40B4-BE49-F238E27FC236}">
                <a16:creationId xmlns:a16="http://schemas.microsoft.com/office/drawing/2014/main" id="{FC250D86-7376-7EC8-8609-49E3F42182F5}"/>
              </a:ext>
            </a:extLst>
          </p:cNvPr>
          <p:cNvSpPr>
            <a:spLocks noGrp="1"/>
          </p:cNvSpPr>
          <p:nvPr>
            <p:ph idx="1"/>
          </p:nvPr>
        </p:nvSpPr>
        <p:spPr/>
        <p:txBody>
          <a:bodyPr/>
          <a:lstStyle/>
          <a:p>
            <a:pPr marL="0" indent="0">
              <a:buNone/>
            </a:pPr>
            <a:r>
              <a:rPr lang="fi-FI" b="1" dirty="0"/>
              <a:t>4. Lainsäädännölliset rajoitteet ja ohjaus</a:t>
            </a:r>
          </a:p>
          <a:p>
            <a:pPr marL="0" indent="0">
              <a:buNone/>
            </a:pPr>
            <a:endParaRPr lang="fi-FI" b="1" dirty="0"/>
          </a:p>
          <a:p>
            <a:r>
              <a:rPr lang="fi-FI" dirty="0"/>
              <a:t>Laissa määritellään tarkasti jätteen käytöstä. Miten jäte luokitellaan ja mikä voidaan käyttää toisen yrityksen raaka-aineena lainsäädännön puitteissa. Lait ovat vielä melko tiukkoja.</a:t>
            </a:r>
          </a:p>
          <a:p>
            <a:r>
              <a:rPr lang="fi-FI" dirty="0"/>
              <a:t>Toisaalta on tärkeää ohjata virtoja niin, että esim. niiden puhtaus ja muu turvallisuus voidaan taata.</a:t>
            </a:r>
          </a:p>
          <a:p>
            <a:r>
              <a:rPr lang="fi-FI" dirty="0"/>
              <a:t>Verotukselliset seikat voivat hidastaa kiertotalouteen siirtymistä.</a:t>
            </a:r>
          </a:p>
          <a:p>
            <a:r>
              <a:rPr lang="fi-FI" dirty="0"/>
              <a:t>Lainsäädäntöä vasta kehitetään, esim. jakamistalous ja sen verotus.</a:t>
            </a:r>
          </a:p>
          <a:p>
            <a:r>
              <a:rPr lang="fi-FI" dirty="0"/>
              <a:t>Keskinäiset sopimukset yritysten ja organisaatioiden välillä ovat keskeisiä.</a:t>
            </a:r>
          </a:p>
          <a:p>
            <a:r>
              <a:rPr lang="fi-FI" dirty="0"/>
              <a:t>Poliittisesti voidaan kannustaa/estää  kiertotalouteen siirtymistä.</a:t>
            </a:r>
          </a:p>
          <a:p>
            <a:endParaRPr lang="fi-FI" dirty="0"/>
          </a:p>
        </p:txBody>
      </p:sp>
    </p:spTree>
    <p:extLst>
      <p:ext uri="{BB962C8B-B14F-4D97-AF65-F5344CB8AC3E}">
        <p14:creationId xmlns:p14="http://schemas.microsoft.com/office/powerpoint/2010/main" val="7989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8D6660-EF71-4319-9B76-09F16CD57EB1}"/>
              </a:ext>
            </a:extLst>
          </p:cNvPr>
          <p:cNvSpPr>
            <a:spLocks noGrp="1"/>
          </p:cNvSpPr>
          <p:nvPr>
            <p:ph type="title"/>
          </p:nvPr>
        </p:nvSpPr>
        <p:spPr/>
        <p:txBody>
          <a:bodyPr/>
          <a:lstStyle/>
          <a:p>
            <a:r>
              <a:rPr lang="fi-FI" dirty="0"/>
              <a:t>Kiertotalouden rajoitteet </a:t>
            </a:r>
          </a:p>
        </p:txBody>
      </p:sp>
      <p:sp>
        <p:nvSpPr>
          <p:cNvPr id="3" name="Sisällön paikkamerkki 2">
            <a:extLst>
              <a:ext uri="{FF2B5EF4-FFF2-40B4-BE49-F238E27FC236}">
                <a16:creationId xmlns:a16="http://schemas.microsoft.com/office/drawing/2014/main" id="{D861A54B-2422-B156-9D81-CA4ED8673DD3}"/>
              </a:ext>
            </a:extLst>
          </p:cNvPr>
          <p:cNvSpPr>
            <a:spLocks noGrp="1"/>
          </p:cNvSpPr>
          <p:nvPr>
            <p:ph idx="1"/>
          </p:nvPr>
        </p:nvSpPr>
        <p:spPr/>
        <p:txBody>
          <a:bodyPr/>
          <a:lstStyle/>
          <a:p>
            <a:pPr marL="0" indent="0">
              <a:buNone/>
            </a:pPr>
            <a:r>
              <a:rPr lang="fi-FI" b="1" dirty="0"/>
              <a:t>5. Ihmisten asenteet ja arvot</a:t>
            </a:r>
          </a:p>
          <a:p>
            <a:pPr marL="0" indent="0">
              <a:buNone/>
            </a:pPr>
            <a:endParaRPr lang="fi-FI" b="1" dirty="0"/>
          </a:p>
          <a:p>
            <a:r>
              <a:rPr lang="fi-FI" dirty="0"/>
              <a:t>Ihmiset haluavat käyttäytyä perinteisten toimintatapojen mukaan.</a:t>
            </a:r>
          </a:p>
          <a:p>
            <a:r>
              <a:rPr lang="fi-FI" dirty="0"/>
              <a:t>Toisaalta jakamistalouden hyötyjen näkeminen voi kannustaa muutosta kiertotalouden suuntaan.</a:t>
            </a:r>
          </a:p>
          <a:p>
            <a:r>
              <a:rPr lang="fi-FI" dirty="0"/>
              <a:t>Kustannusten pieneneminen kannustaa myös muutosta kiertotalouden suuntaan, kunhan kulutus sitten pysyy kohtuuden rajoissa.</a:t>
            </a:r>
          </a:p>
          <a:p>
            <a:pPr marL="0" indent="0">
              <a:buNone/>
            </a:pPr>
            <a:endParaRPr lang="fi-FI" dirty="0"/>
          </a:p>
        </p:txBody>
      </p:sp>
    </p:spTree>
    <p:extLst>
      <p:ext uri="{BB962C8B-B14F-4D97-AF65-F5344CB8AC3E}">
        <p14:creationId xmlns:p14="http://schemas.microsoft.com/office/powerpoint/2010/main" val="17262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uva selostaa kiertotalouden tasoja ja ohjauskeinoja. Biologisten materiaalinen puolella ohjauskeinoja ovat mm. maatalouden kehittämisohjelma, YSL, nitraattiasetus, kaatopaikkakielto, kierrätysvelvoitteet, jätevero, lannoitevero, polttorajoitukset, YSL, lupakäytännöt, EOW, REACH, lannoitelainsäädäntö, biopolttoaineiden tuki ja jakeluvelvoitteet. Teknisten materiaalinen puolella ohjauskeinoja ovat tuotetakut, tuotevaatimukset, veropohjan muutokset, alv-helpotukset, materiaaliverot, panttijärjestelmät, tuottajavastuu, REACH, kaatopaikkakileto, jätemaksut, kierrätysvelvoitteet, jätevero, YSL, lupakäytännöt, polttorajoitukset, EOW, materiaali- ja tuotevaatimukset, tuottajavastuu."/>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4780" y="361374"/>
            <a:ext cx="6694652" cy="4782126"/>
          </a:xfrm>
        </p:spPr>
      </p:pic>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29A2BC-2FE1-437A-BF4D-785B41ADD371}" type="slidenum">
              <a:rPr lang="fi-FI" smtClean="0"/>
              <a:pPr/>
              <a:t>35</a:t>
            </a:fld>
            <a:endParaRPr lang="fi-FI"/>
          </a:p>
        </p:txBody>
      </p:sp>
    </p:spTree>
    <p:extLst>
      <p:ext uri="{BB962C8B-B14F-4D97-AF65-F5344CB8AC3E}">
        <p14:creationId xmlns:p14="http://schemas.microsoft.com/office/powerpoint/2010/main" val="14359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21DE8-67F3-FC46-B2D9-8C27B3223D34}"/>
              </a:ext>
            </a:extLst>
          </p:cNvPr>
          <p:cNvSpPr>
            <a:spLocks noGrp="1"/>
          </p:cNvSpPr>
          <p:nvPr>
            <p:ph type="title"/>
          </p:nvPr>
        </p:nvSpPr>
        <p:spPr/>
        <p:txBody>
          <a:bodyPr/>
          <a:lstStyle/>
          <a:p>
            <a:r>
              <a:rPr lang="fi-FI" dirty="0"/>
              <a:t>Uusimpia tuloksia yritysten käyttöön</a:t>
            </a:r>
          </a:p>
        </p:txBody>
      </p:sp>
      <p:sp>
        <p:nvSpPr>
          <p:cNvPr id="3" name="Sisällön paikkamerkki 2">
            <a:extLst>
              <a:ext uri="{FF2B5EF4-FFF2-40B4-BE49-F238E27FC236}">
                <a16:creationId xmlns:a16="http://schemas.microsoft.com/office/drawing/2014/main" id="{C57438D1-14A8-CC47-B11B-F27A3CED02CC}"/>
              </a:ext>
            </a:extLst>
          </p:cNvPr>
          <p:cNvSpPr>
            <a:spLocks noGrp="1"/>
          </p:cNvSpPr>
          <p:nvPr>
            <p:ph idx="1"/>
          </p:nvPr>
        </p:nvSpPr>
        <p:spPr/>
        <p:txBody>
          <a:bodyPr/>
          <a:lstStyle/>
          <a:p>
            <a:r>
              <a:rPr lang="fi-FI" dirty="0"/>
              <a:t>Vinkkejä, miten siirtyä kiertotalouteen löytyy esim. täältä: </a:t>
            </a:r>
          </a:p>
          <a:p>
            <a:pPr marL="0" indent="0">
              <a:buNone/>
            </a:pPr>
            <a:r>
              <a:rPr lang="fi-FI" dirty="0"/>
              <a:t>	CICAT2025 –hankkeen politiikkasuositukset liittyen kiertotalouteen 	</a:t>
            </a:r>
            <a:r>
              <a:rPr lang="fi-FI" dirty="0">
                <a:hlinkClick r:id="rId2"/>
              </a:rPr>
              <a:t>https://cicat2025.turkuamk.fi/fi/politiikkasuositukset/</a:t>
            </a:r>
            <a:r>
              <a:rPr lang="fi-FI" dirty="0"/>
              <a:t> </a:t>
            </a:r>
          </a:p>
          <a:p>
            <a:r>
              <a:rPr lang="fi-FI" dirty="0"/>
              <a:t>ja saman hankkeen ”Uusimmat kiertotalouden tutkimustulokset yritysten käyttöön” – webinaarisarja </a:t>
            </a:r>
            <a:r>
              <a:rPr lang="fi-FI" dirty="0">
                <a:hlinkClick r:id="rId3"/>
              </a:rPr>
              <a:t>https://cicat2025.turkuamk.fi/fi/seminaarimateriaalit/</a:t>
            </a:r>
            <a:endParaRPr lang="fi-FI" dirty="0"/>
          </a:p>
          <a:p>
            <a:endParaRPr lang="fi-FI" dirty="0"/>
          </a:p>
          <a:p>
            <a:endParaRPr lang="fi-FI" dirty="0"/>
          </a:p>
          <a:p>
            <a:endParaRPr lang="fi-FI" dirty="0"/>
          </a:p>
        </p:txBody>
      </p:sp>
    </p:spTree>
    <p:extLst>
      <p:ext uri="{BB962C8B-B14F-4D97-AF65-F5344CB8AC3E}">
        <p14:creationId xmlns:p14="http://schemas.microsoft.com/office/powerpoint/2010/main" val="2167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697DA4-7A8D-E96C-9F88-1361E6A73491}"/>
              </a:ext>
            </a:extLst>
          </p:cNvPr>
          <p:cNvSpPr>
            <a:spLocks noGrp="1"/>
          </p:cNvSpPr>
          <p:nvPr>
            <p:ph type="title"/>
          </p:nvPr>
        </p:nvSpPr>
        <p:spPr/>
        <p:txBody>
          <a:bodyPr/>
          <a:lstStyle/>
          <a:p>
            <a:r>
              <a:rPr lang="fi-FI" dirty="0"/>
              <a:t>Kierrätystalous</a:t>
            </a:r>
          </a:p>
        </p:txBody>
      </p:sp>
      <p:sp>
        <p:nvSpPr>
          <p:cNvPr id="25" name="TextBox 24">
            <a:extLst>
              <a:ext uri="{FF2B5EF4-FFF2-40B4-BE49-F238E27FC236}">
                <a16:creationId xmlns:a16="http://schemas.microsoft.com/office/drawing/2014/main" id="{2084149D-48F4-4472-8111-5188CC668E84}"/>
              </a:ext>
            </a:extLst>
          </p:cNvPr>
          <p:cNvSpPr txBox="1"/>
          <p:nvPr/>
        </p:nvSpPr>
        <p:spPr>
          <a:xfrm>
            <a:off x="4378730" y="741750"/>
            <a:ext cx="1310487" cy="646331"/>
          </a:xfrm>
          <a:prstGeom prst="rect">
            <a:avLst/>
          </a:prstGeom>
          <a:noFill/>
        </p:spPr>
        <p:txBody>
          <a:bodyPr wrap="none" rtlCol="0">
            <a:spAutoFit/>
          </a:bodyPr>
          <a:lstStyle/>
          <a:p>
            <a:r>
              <a:rPr lang="fi-FI" sz="1200" dirty="0"/>
              <a:t>Joku materiaali/t</a:t>
            </a:r>
          </a:p>
          <a:p>
            <a:r>
              <a:rPr lang="fi-FI" sz="1200" dirty="0"/>
              <a:t>palaa tuotantoon</a:t>
            </a:r>
          </a:p>
          <a:p>
            <a:r>
              <a:rPr lang="fi-FI" sz="1200" dirty="0"/>
              <a:t>(esim. romurauta)</a:t>
            </a:r>
            <a:endParaRPr lang="LID4096" sz="1200" dirty="0"/>
          </a:p>
        </p:txBody>
      </p:sp>
      <p:grpSp>
        <p:nvGrpSpPr>
          <p:cNvPr id="28" name="Group 27" descr="Tässä kuvassa on kuvattu kierrätystalouden idea eli ketju tapahtumia. Siinä raaka-ainetta hankitaan esim. kaivoksesta ja se jalostetaan tuotannon kautta tuotteiksi, jotka kulutetaan ja kulutuksen jälkeen osa tuotteista tai tuotteiden raaka-aineista kierrätetään takaisin tuotantoon, mutta suurin osa käytetystä tuotteesta menee kuitenkin hävityksen kautta jätteeksi. ">
            <a:extLst>
              <a:ext uri="{FF2B5EF4-FFF2-40B4-BE49-F238E27FC236}">
                <a16:creationId xmlns:a16="http://schemas.microsoft.com/office/drawing/2014/main" id="{1CE5DE15-EF92-483C-BCDB-4AEA5DA0F565}"/>
              </a:ext>
            </a:extLst>
          </p:cNvPr>
          <p:cNvGrpSpPr/>
          <p:nvPr/>
        </p:nvGrpSpPr>
        <p:grpSpPr>
          <a:xfrm>
            <a:off x="450951" y="82196"/>
            <a:ext cx="8519516" cy="4781904"/>
            <a:chOff x="450951" y="82196"/>
            <a:chExt cx="8519516" cy="4781904"/>
          </a:xfrm>
        </p:grpSpPr>
        <p:grpSp>
          <p:nvGrpSpPr>
            <p:cNvPr id="5" name="Group 4">
              <a:extLst>
                <a:ext uri="{FF2B5EF4-FFF2-40B4-BE49-F238E27FC236}">
                  <a16:creationId xmlns:a16="http://schemas.microsoft.com/office/drawing/2014/main" id="{6B60D2D4-77AE-4498-B51B-4DDB13F54445}"/>
                </a:ext>
              </a:extLst>
            </p:cNvPr>
            <p:cNvGrpSpPr/>
            <p:nvPr/>
          </p:nvGrpSpPr>
          <p:grpSpPr>
            <a:xfrm>
              <a:off x="450951" y="1206836"/>
              <a:ext cx="2140390" cy="2808285"/>
              <a:chOff x="388505" y="1968454"/>
              <a:chExt cx="2140390" cy="2808285"/>
            </a:xfrm>
          </p:grpSpPr>
          <p:sp>
            <p:nvSpPr>
              <p:cNvPr id="6" name="Callout: Right Arrow 5">
                <a:extLst>
                  <a:ext uri="{FF2B5EF4-FFF2-40B4-BE49-F238E27FC236}">
                    <a16:creationId xmlns:a16="http://schemas.microsoft.com/office/drawing/2014/main" id="{E9E2B606-E83E-471F-967F-4C0BE21EF5B2}"/>
                  </a:ext>
                </a:extLst>
              </p:cNvPr>
              <p:cNvSpPr/>
              <p:nvPr/>
            </p:nvSpPr>
            <p:spPr>
              <a:xfrm>
                <a:off x="422805" y="1968454"/>
                <a:ext cx="2106090"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Raaka-aineen</a:t>
                </a:r>
              </a:p>
              <a:p>
                <a:pPr algn="ctr"/>
                <a:r>
                  <a:rPr lang="fi-FI" dirty="0"/>
                  <a:t>hankinta</a:t>
                </a:r>
                <a:endParaRPr lang="LID4096" dirty="0"/>
              </a:p>
            </p:txBody>
          </p:sp>
          <p:pic>
            <p:nvPicPr>
              <p:cNvPr id="7" name="Picture 6">
                <a:extLst>
                  <a:ext uri="{FF2B5EF4-FFF2-40B4-BE49-F238E27FC236}">
                    <a16:creationId xmlns:a16="http://schemas.microsoft.com/office/drawing/2014/main" id="{5A628F6C-D88E-4184-B5F8-C70D1FF73794}"/>
                  </a:ext>
                </a:extLst>
              </p:cNvPr>
              <p:cNvPicPr>
                <a:picLocks noChangeAspect="1"/>
              </p:cNvPicPr>
              <p:nvPr/>
            </p:nvPicPr>
            <p:blipFill>
              <a:blip r:embed="rId2"/>
              <a:stretch>
                <a:fillRect/>
              </a:stretch>
            </p:blipFill>
            <p:spPr>
              <a:xfrm>
                <a:off x="422805" y="3432427"/>
                <a:ext cx="1356791" cy="905234"/>
              </a:xfrm>
              <a:prstGeom prst="rect">
                <a:avLst/>
              </a:prstGeom>
            </p:spPr>
          </p:pic>
          <p:sp>
            <p:nvSpPr>
              <p:cNvPr id="8" name="TextBox 7">
                <a:extLst>
                  <a:ext uri="{FF2B5EF4-FFF2-40B4-BE49-F238E27FC236}">
                    <a16:creationId xmlns:a16="http://schemas.microsoft.com/office/drawing/2014/main" id="{9E54BB44-0F13-494D-81F1-A9712829394F}"/>
                  </a:ext>
                </a:extLst>
              </p:cNvPr>
              <p:cNvSpPr txBox="1"/>
              <p:nvPr/>
            </p:nvSpPr>
            <p:spPr>
              <a:xfrm>
                <a:off x="388505" y="4407407"/>
                <a:ext cx="1425390" cy="369332"/>
              </a:xfrm>
              <a:prstGeom prst="rect">
                <a:avLst/>
              </a:prstGeom>
              <a:noFill/>
            </p:spPr>
            <p:txBody>
              <a:bodyPr wrap="none" rtlCol="0">
                <a:spAutoFit/>
              </a:bodyPr>
              <a:lstStyle/>
              <a:p>
                <a:r>
                  <a:rPr lang="en-US" sz="900" dirty="0"/>
                  <a:t>Photo by </a:t>
                </a:r>
                <a:r>
                  <a:rPr lang="en-US" sz="900" dirty="0">
                    <a:hlinkClick r:id="rId3"/>
                  </a:rPr>
                  <a:t>Dominik </a:t>
                </a:r>
                <a:r>
                  <a:rPr lang="en-US" sz="900" dirty="0" err="1">
                    <a:hlinkClick r:id="rId3"/>
                  </a:rPr>
                  <a:t>Vanyi</a:t>
                </a:r>
                <a:r>
                  <a:rPr lang="en-US" sz="900" dirty="0"/>
                  <a:t> </a:t>
                </a:r>
              </a:p>
              <a:p>
                <a:r>
                  <a:rPr lang="en-US" sz="900" dirty="0"/>
                  <a:t>on </a:t>
                </a:r>
                <a:r>
                  <a:rPr lang="en-US" sz="900" dirty="0" err="1">
                    <a:hlinkClick r:id="rId4"/>
                  </a:rPr>
                  <a:t>Unsplash</a:t>
                </a:r>
                <a:r>
                  <a:rPr lang="en-US" sz="900" dirty="0"/>
                  <a:t> is free for use</a:t>
                </a:r>
                <a:endParaRPr lang="LID4096" sz="900" dirty="0"/>
              </a:p>
            </p:txBody>
          </p:sp>
        </p:grpSp>
        <p:grpSp>
          <p:nvGrpSpPr>
            <p:cNvPr id="9" name="Group 8">
              <a:extLst>
                <a:ext uri="{FF2B5EF4-FFF2-40B4-BE49-F238E27FC236}">
                  <a16:creationId xmlns:a16="http://schemas.microsoft.com/office/drawing/2014/main" id="{ABC36662-10E6-4BE5-A5E5-A544FC8F3B93}"/>
                </a:ext>
              </a:extLst>
            </p:cNvPr>
            <p:cNvGrpSpPr/>
            <p:nvPr/>
          </p:nvGrpSpPr>
          <p:grpSpPr>
            <a:xfrm>
              <a:off x="2612160" y="1206836"/>
              <a:ext cx="2257527" cy="3019096"/>
              <a:chOff x="521059" y="2020529"/>
              <a:chExt cx="2477729" cy="3019096"/>
            </a:xfrm>
          </p:grpSpPr>
          <p:sp>
            <p:nvSpPr>
              <p:cNvPr id="10" name="Callout: Right Arrow 9">
                <a:extLst>
                  <a:ext uri="{FF2B5EF4-FFF2-40B4-BE49-F238E27FC236}">
                    <a16:creationId xmlns:a16="http://schemas.microsoft.com/office/drawing/2014/main" id="{56B7DCDA-ACFE-48D1-95AD-408749964107}"/>
                  </a:ext>
                </a:extLst>
              </p:cNvPr>
              <p:cNvSpPr/>
              <p:nvPr/>
            </p:nvSpPr>
            <p:spPr>
              <a:xfrm>
                <a:off x="521059" y="2020529"/>
                <a:ext cx="2477729"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Tuotanto</a:t>
                </a:r>
                <a:endParaRPr lang="LID4096" dirty="0"/>
              </a:p>
            </p:txBody>
          </p:sp>
          <p:pic>
            <p:nvPicPr>
              <p:cNvPr id="11" name="Picture 10">
                <a:extLst>
                  <a:ext uri="{FF2B5EF4-FFF2-40B4-BE49-F238E27FC236}">
                    <a16:creationId xmlns:a16="http://schemas.microsoft.com/office/drawing/2014/main" id="{21DC2286-1622-41F7-AEE1-625A2656433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0800000" flipV="1">
                <a:off x="671203" y="3484502"/>
                <a:ext cx="1279116" cy="896341"/>
              </a:xfrm>
              <a:prstGeom prst="rect">
                <a:avLst/>
              </a:prstGeom>
            </p:spPr>
          </p:pic>
          <p:sp>
            <p:nvSpPr>
              <p:cNvPr id="12" name="Rectangle 11">
                <a:extLst>
                  <a:ext uri="{FF2B5EF4-FFF2-40B4-BE49-F238E27FC236}">
                    <a16:creationId xmlns:a16="http://schemas.microsoft.com/office/drawing/2014/main" id="{385DBAFF-FBCE-47DB-B6EF-5C8FFE0D771A}"/>
                  </a:ext>
                </a:extLst>
              </p:cNvPr>
              <p:cNvSpPr/>
              <p:nvPr/>
            </p:nvSpPr>
            <p:spPr>
              <a:xfrm>
                <a:off x="671203" y="4531794"/>
                <a:ext cx="1419534" cy="507831"/>
              </a:xfrm>
              <a:prstGeom prst="rect">
                <a:avLst/>
              </a:prstGeom>
            </p:spPr>
            <p:txBody>
              <a:bodyPr wrap="square">
                <a:spAutoFit/>
              </a:bodyPr>
              <a:lstStyle/>
              <a:p>
                <a:r>
                  <a:rPr lang="LID4096" sz="900" dirty="0">
                    <a:hlinkClick r:id="rId7" tooltip="https://below2c.org/2020/06/mass-consumerism-is-the-roadblock-that-stands-in-our-way/"/>
                  </a:rPr>
                  <a:t>This Photo</a:t>
                </a:r>
                <a:r>
                  <a:rPr lang="LID4096" sz="900" dirty="0"/>
                  <a:t> by Unknown Author is licensed under </a:t>
                </a:r>
                <a:r>
                  <a:rPr lang="LID4096" sz="900" dirty="0">
                    <a:hlinkClick r:id="rId8" tooltip="https://creativecommons.org/licenses/by-nc/3.0/"/>
                  </a:rPr>
                  <a:t>CC BY-NC</a:t>
                </a:r>
                <a:endParaRPr lang="LID4096" sz="900" dirty="0"/>
              </a:p>
            </p:txBody>
          </p:sp>
        </p:grpSp>
        <p:grpSp>
          <p:nvGrpSpPr>
            <p:cNvPr id="13" name="Group 12">
              <a:extLst>
                <a:ext uri="{FF2B5EF4-FFF2-40B4-BE49-F238E27FC236}">
                  <a16:creationId xmlns:a16="http://schemas.microsoft.com/office/drawing/2014/main" id="{1A04C82E-5194-4A62-84EC-423A358F20F6}"/>
                </a:ext>
              </a:extLst>
            </p:cNvPr>
            <p:cNvGrpSpPr/>
            <p:nvPr/>
          </p:nvGrpSpPr>
          <p:grpSpPr>
            <a:xfrm>
              <a:off x="4836357" y="1845001"/>
              <a:ext cx="2054691" cy="3019099"/>
              <a:chOff x="3620350" y="2020529"/>
              <a:chExt cx="2264256" cy="3019099"/>
            </a:xfrm>
          </p:grpSpPr>
          <p:sp>
            <p:nvSpPr>
              <p:cNvPr id="14" name="Callout: Right Arrow 13">
                <a:extLst>
                  <a:ext uri="{FF2B5EF4-FFF2-40B4-BE49-F238E27FC236}">
                    <a16:creationId xmlns:a16="http://schemas.microsoft.com/office/drawing/2014/main" id="{DC7CA101-4535-438B-BF17-BE96B97C7D8A}"/>
                  </a:ext>
                </a:extLst>
              </p:cNvPr>
              <p:cNvSpPr/>
              <p:nvPr/>
            </p:nvSpPr>
            <p:spPr>
              <a:xfrm>
                <a:off x="3652070" y="2020529"/>
                <a:ext cx="2232536"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Kulutus nopeasti</a:t>
                </a:r>
                <a:endParaRPr lang="LID4096" dirty="0"/>
              </a:p>
            </p:txBody>
          </p:sp>
          <p:pic>
            <p:nvPicPr>
              <p:cNvPr id="15" name="Picture 14">
                <a:extLst>
                  <a:ext uri="{FF2B5EF4-FFF2-40B4-BE49-F238E27FC236}">
                    <a16:creationId xmlns:a16="http://schemas.microsoft.com/office/drawing/2014/main" id="{B7803E4C-9805-4064-A748-E97E01838D8E}"/>
                  </a:ext>
                </a:extLst>
              </p:cNvPr>
              <p:cNvPicPr>
                <a:picLocks noChangeAspect="1"/>
              </p:cNvPicPr>
              <p:nvPr/>
            </p:nvPicPr>
            <p:blipFill>
              <a:blip r:embed="rId9">
                <a:extLst>
                  <a:ext uri="{837473B0-CC2E-450A-ABE3-18F120FF3D39}">
                    <a1611:picAttrSrcUrl xmlns:a1611="http://schemas.microsoft.com/office/drawing/2016/11/main" r:id="rId7"/>
                  </a:ext>
                </a:extLst>
              </a:blip>
              <a:stretch>
                <a:fillRect/>
              </a:stretch>
            </p:blipFill>
            <p:spPr>
              <a:xfrm>
                <a:off x="3652070" y="3287047"/>
                <a:ext cx="1559715" cy="1044432"/>
              </a:xfrm>
              <a:prstGeom prst="rect">
                <a:avLst/>
              </a:prstGeom>
            </p:spPr>
          </p:pic>
          <p:sp>
            <p:nvSpPr>
              <p:cNvPr id="16" name="TextBox 15">
                <a:extLst>
                  <a:ext uri="{FF2B5EF4-FFF2-40B4-BE49-F238E27FC236}">
                    <a16:creationId xmlns:a16="http://schemas.microsoft.com/office/drawing/2014/main" id="{73E01990-8036-41DA-AACA-D75464998539}"/>
                  </a:ext>
                </a:extLst>
              </p:cNvPr>
              <p:cNvSpPr txBox="1"/>
              <p:nvPr/>
            </p:nvSpPr>
            <p:spPr>
              <a:xfrm>
                <a:off x="3620350" y="4531797"/>
                <a:ext cx="1419534" cy="507831"/>
              </a:xfrm>
              <a:prstGeom prst="rect">
                <a:avLst/>
              </a:prstGeom>
              <a:noFill/>
            </p:spPr>
            <p:txBody>
              <a:bodyPr wrap="square" rtlCol="0">
                <a:spAutoFit/>
              </a:bodyPr>
              <a:lstStyle/>
              <a:p>
                <a:r>
                  <a:rPr lang="LID4096" sz="900" dirty="0">
                    <a:hlinkClick r:id="rId7" tooltip="https://below2c.org/2020/06/mass-consumerism-is-the-roadblock-that-stands-in-our-way/"/>
                  </a:rPr>
                  <a:t>This Photo</a:t>
                </a:r>
                <a:r>
                  <a:rPr lang="LID4096" sz="900" dirty="0"/>
                  <a:t> by Unknown Author is licensed under </a:t>
                </a:r>
                <a:r>
                  <a:rPr lang="LID4096" sz="900" dirty="0">
                    <a:hlinkClick r:id="rId8" tooltip="https://creativecommons.org/licenses/by-nc/3.0/"/>
                  </a:rPr>
                  <a:t>CC BY-NC</a:t>
                </a:r>
                <a:endParaRPr lang="LID4096" sz="900" dirty="0"/>
              </a:p>
            </p:txBody>
          </p:sp>
        </p:grpSp>
        <p:grpSp>
          <p:nvGrpSpPr>
            <p:cNvPr id="17" name="Group 16">
              <a:extLst>
                <a:ext uri="{FF2B5EF4-FFF2-40B4-BE49-F238E27FC236}">
                  <a16:creationId xmlns:a16="http://schemas.microsoft.com/office/drawing/2014/main" id="{4DF13E24-E283-4326-BDFA-ED50895A48DB}"/>
                </a:ext>
              </a:extLst>
            </p:cNvPr>
            <p:cNvGrpSpPr/>
            <p:nvPr/>
          </p:nvGrpSpPr>
          <p:grpSpPr>
            <a:xfrm>
              <a:off x="6864377" y="1867868"/>
              <a:ext cx="2106090" cy="2913224"/>
              <a:chOff x="6426612" y="2026060"/>
              <a:chExt cx="2383986" cy="2913224"/>
            </a:xfrm>
          </p:grpSpPr>
          <p:sp>
            <p:nvSpPr>
              <p:cNvPr id="18" name="Callout: Right Arrow 17">
                <a:extLst>
                  <a:ext uri="{FF2B5EF4-FFF2-40B4-BE49-F238E27FC236}">
                    <a16:creationId xmlns:a16="http://schemas.microsoft.com/office/drawing/2014/main" id="{501ECA7F-9312-4EB9-8A6C-A07E164987C6}"/>
                  </a:ext>
                </a:extLst>
              </p:cNvPr>
              <p:cNvSpPr/>
              <p:nvPr/>
            </p:nvSpPr>
            <p:spPr>
              <a:xfrm>
                <a:off x="6478231" y="2026060"/>
                <a:ext cx="2171698" cy="1260987"/>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Hävitys</a:t>
                </a:r>
                <a:endParaRPr lang="LID4096" dirty="0"/>
              </a:p>
            </p:txBody>
          </p:sp>
          <p:pic>
            <p:nvPicPr>
              <p:cNvPr id="19" name="Picture 18">
                <a:extLst>
                  <a:ext uri="{FF2B5EF4-FFF2-40B4-BE49-F238E27FC236}">
                    <a16:creationId xmlns:a16="http://schemas.microsoft.com/office/drawing/2014/main" id="{97BDEBDD-3B1C-4D5E-999D-C28E7E293856}"/>
                  </a:ext>
                </a:extLst>
              </p:cNvPr>
              <p:cNvPicPr>
                <a:picLocks noChangeAspect="1"/>
              </p:cNvPicPr>
              <p:nvPr/>
            </p:nvPicPr>
            <p:blipFill>
              <a:blip r:embed="rId10"/>
              <a:stretch>
                <a:fillRect/>
              </a:stretch>
            </p:blipFill>
            <p:spPr>
              <a:xfrm>
                <a:off x="6536803" y="3561263"/>
                <a:ext cx="1380429" cy="903750"/>
              </a:xfrm>
              <a:prstGeom prst="rect">
                <a:avLst/>
              </a:prstGeom>
            </p:spPr>
          </p:pic>
          <p:sp>
            <p:nvSpPr>
              <p:cNvPr id="20" name="TextBox 19">
                <a:extLst>
                  <a:ext uri="{FF2B5EF4-FFF2-40B4-BE49-F238E27FC236}">
                    <a16:creationId xmlns:a16="http://schemas.microsoft.com/office/drawing/2014/main" id="{DF451958-BEA5-404A-A8AD-6F9546572297}"/>
                  </a:ext>
                </a:extLst>
              </p:cNvPr>
              <p:cNvSpPr txBox="1"/>
              <p:nvPr/>
            </p:nvSpPr>
            <p:spPr>
              <a:xfrm>
                <a:off x="6426612" y="4539174"/>
                <a:ext cx="2383986" cy="400110"/>
              </a:xfrm>
              <a:prstGeom prst="rect">
                <a:avLst/>
              </a:prstGeom>
              <a:noFill/>
            </p:spPr>
            <p:txBody>
              <a:bodyPr wrap="none" rtlCol="0">
                <a:spAutoFit/>
              </a:bodyPr>
              <a:lstStyle/>
              <a:p>
                <a:r>
                  <a:rPr lang="fi-FI" sz="1000" dirty="0" err="1"/>
                  <a:t>This</a:t>
                </a:r>
                <a:r>
                  <a:rPr lang="fi-FI" sz="1000" dirty="0"/>
                  <a:t> </a:t>
                </a:r>
                <a:r>
                  <a:rPr lang="fi-FI" sz="1000" dirty="0" err="1"/>
                  <a:t>free</a:t>
                </a:r>
                <a:r>
                  <a:rPr lang="fi-FI" sz="1000" dirty="0"/>
                  <a:t> </a:t>
                </a:r>
                <a:r>
                  <a:rPr lang="fi-FI" sz="1000" dirty="0" err="1"/>
                  <a:t>photo</a:t>
                </a:r>
                <a:r>
                  <a:rPr lang="fi-FI" sz="1000" dirty="0"/>
                  <a:t> </a:t>
                </a:r>
                <a:r>
                  <a:rPr lang="fi-FI" sz="1000" dirty="0" err="1"/>
                  <a:t>by</a:t>
                </a:r>
                <a:r>
                  <a:rPr lang="fi-FI" sz="1000" dirty="0"/>
                  <a:t> </a:t>
                </a:r>
                <a:r>
                  <a:rPr lang="fi-FI" sz="1000" dirty="0" err="1"/>
                  <a:t>RitaE</a:t>
                </a:r>
                <a:r>
                  <a:rPr lang="fi-FI" sz="1000" dirty="0"/>
                  <a:t> is </a:t>
                </a:r>
                <a:r>
                  <a:rPr lang="fi-FI" sz="1000" dirty="0" err="1"/>
                  <a:t>from</a:t>
                </a:r>
                <a:r>
                  <a:rPr lang="fi-FI" sz="1000" dirty="0"/>
                  <a:t> </a:t>
                </a:r>
                <a:r>
                  <a:rPr lang="fi-FI" sz="1000" dirty="0" err="1"/>
                  <a:t>Pixabay</a:t>
                </a:r>
                <a:endParaRPr lang="fi-FI" sz="1000" dirty="0"/>
              </a:p>
              <a:p>
                <a:r>
                  <a:rPr lang="fi-FI" sz="1000" dirty="0"/>
                  <a:t>https://pixabay.com/images/id-2729608/ </a:t>
                </a:r>
                <a:endParaRPr lang="LID4096" sz="1000" dirty="0"/>
              </a:p>
            </p:txBody>
          </p:sp>
        </p:grpSp>
        <p:sp>
          <p:nvSpPr>
            <p:cNvPr id="24" name="Arrow: Curved Right 23">
              <a:extLst>
                <a:ext uri="{FF2B5EF4-FFF2-40B4-BE49-F238E27FC236}">
                  <a16:creationId xmlns:a16="http://schemas.microsoft.com/office/drawing/2014/main" id="{82D4D9E5-128F-4180-9200-77385CEB9F03}"/>
                </a:ext>
              </a:extLst>
            </p:cNvPr>
            <p:cNvSpPr/>
            <p:nvPr/>
          </p:nvSpPr>
          <p:spPr>
            <a:xfrm rot="5819647">
              <a:off x="4245687" y="-810396"/>
              <a:ext cx="1576575" cy="3725986"/>
            </a:xfrm>
            <a:prstGeom prst="curvedRightArrow">
              <a:avLst>
                <a:gd name="adj1" fmla="val 35207"/>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solidFill>
                  <a:schemeClr val="tx1"/>
                </a:solidFill>
              </a:endParaRPr>
            </a:p>
          </p:txBody>
        </p:sp>
        <p:pic>
          <p:nvPicPr>
            <p:cNvPr id="26" name="Picture 25">
              <a:extLst>
                <a:ext uri="{FF2B5EF4-FFF2-40B4-BE49-F238E27FC236}">
                  <a16:creationId xmlns:a16="http://schemas.microsoft.com/office/drawing/2014/main" id="{39CC27A6-84C0-4ED8-9017-B7295E7A3CAC}"/>
                </a:ext>
              </a:extLst>
            </p:cNvPr>
            <p:cNvPicPr>
              <a:picLocks noChangeAspect="1"/>
            </p:cNvPicPr>
            <p:nvPr/>
          </p:nvPicPr>
          <p:blipFill>
            <a:blip r:embed="rId11"/>
            <a:stretch>
              <a:fillRect/>
            </a:stretch>
          </p:blipFill>
          <p:spPr>
            <a:xfrm>
              <a:off x="4242522" y="96779"/>
              <a:ext cx="1651321" cy="638853"/>
            </a:xfrm>
            <a:prstGeom prst="rect">
              <a:avLst/>
            </a:prstGeom>
          </p:spPr>
        </p:pic>
        <p:sp>
          <p:nvSpPr>
            <p:cNvPr id="27" name="TextBox 26">
              <a:extLst>
                <a:ext uri="{FF2B5EF4-FFF2-40B4-BE49-F238E27FC236}">
                  <a16:creationId xmlns:a16="http://schemas.microsoft.com/office/drawing/2014/main" id="{281F2498-251C-42DA-80EF-BD726B525F44}"/>
                </a:ext>
              </a:extLst>
            </p:cNvPr>
            <p:cNvSpPr txBox="1"/>
            <p:nvPr/>
          </p:nvSpPr>
          <p:spPr>
            <a:xfrm>
              <a:off x="5878094" y="82196"/>
              <a:ext cx="1518364" cy="369332"/>
            </a:xfrm>
            <a:prstGeom prst="rect">
              <a:avLst/>
            </a:prstGeom>
            <a:noFill/>
          </p:spPr>
          <p:txBody>
            <a:bodyPr wrap="none" rtlCol="0">
              <a:spAutoFit/>
            </a:bodyPr>
            <a:lstStyle/>
            <a:p>
              <a:r>
                <a:rPr lang="fi-FI" sz="900" dirty="0" err="1"/>
                <a:t>Free</a:t>
              </a:r>
              <a:r>
                <a:rPr lang="fi-FI" sz="900" dirty="0"/>
                <a:t> </a:t>
              </a:r>
              <a:r>
                <a:rPr lang="fi-FI" sz="900" dirty="0" err="1"/>
                <a:t>photo</a:t>
              </a:r>
              <a:r>
                <a:rPr lang="fi-FI" sz="900" dirty="0"/>
                <a:t> </a:t>
              </a:r>
              <a:r>
                <a:rPr lang="fi-FI" sz="900" dirty="0" err="1"/>
                <a:t>from</a:t>
              </a:r>
              <a:endParaRPr lang="fi-FI" sz="900" dirty="0"/>
            </a:p>
            <a:p>
              <a:r>
                <a:rPr lang="fi-FI" sz="900" dirty="0"/>
                <a:t>http://shutterstock.7eer.net</a:t>
              </a:r>
              <a:endParaRPr lang="LID4096" sz="900" dirty="0"/>
            </a:p>
          </p:txBody>
        </p:sp>
      </p:grpSp>
      <p:sp>
        <p:nvSpPr>
          <p:cNvPr id="29" name="Rectangle 28">
            <a:extLst>
              <a:ext uri="{FF2B5EF4-FFF2-40B4-BE49-F238E27FC236}">
                <a16:creationId xmlns:a16="http://schemas.microsoft.com/office/drawing/2014/main" id="{F32922C0-99AA-4781-9BE6-4485477223B8}"/>
              </a:ext>
            </a:extLst>
          </p:cNvPr>
          <p:cNvSpPr/>
          <p:nvPr/>
        </p:nvSpPr>
        <p:spPr>
          <a:xfrm>
            <a:off x="0" y="4155951"/>
            <a:ext cx="4572000" cy="1015663"/>
          </a:xfrm>
          <a:prstGeom prst="rect">
            <a:avLst/>
          </a:prstGeom>
        </p:spPr>
        <p:txBody>
          <a:bodyPr>
            <a:spAutoFit/>
          </a:bodyPr>
          <a:lstStyle/>
          <a:p>
            <a:pPr lvl="1"/>
            <a:r>
              <a:rPr lang="fi-FI" sz="2000" dirty="0"/>
              <a:t>Hanki raaka-aine, tuota tuote, käytä se, kierrätä osa tuotteen materiaaleista  ja hävitä loput</a:t>
            </a:r>
          </a:p>
        </p:txBody>
      </p:sp>
    </p:spTree>
    <p:extLst>
      <p:ext uri="{BB962C8B-B14F-4D97-AF65-F5344CB8AC3E}">
        <p14:creationId xmlns:p14="http://schemas.microsoft.com/office/powerpoint/2010/main" val="39819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54BDCD-AE11-564C-E933-DB26A9210BDB}"/>
              </a:ext>
            </a:extLst>
          </p:cNvPr>
          <p:cNvSpPr>
            <a:spLocks noGrp="1"/>
          </p:cNvSpPr>
          <p:nvPr>
            <p:ph type="title"/>
          </p:nvPr>
        </p:nvSpPr>
        <p:spPr/>
        <p:txBody>
          <a:bodyPr/>
          <a:lstStyle/>
          <a:p>
            <a:r>
              <a:rPr lang="fi-FI" dirty="0"/>
              <a:t>Kierrätystalous</a:t>
            </a:r>
          </a:p>
        </p:txBody>
      </p:sp>
      <p:sp>
        <p:nvSpPr>
          <p:cNvPr id="3" name="Sisällön paikkamerkki 2">
            <a:extLst>
              <a:ext uri="{FF2B5EF4-FFF2-40B4-BE49-F238E27FC236}">
                <a16:creationId xmlns:a16="http://schemas.microsoft.com/office/drawing/2014/main" id="{8E7DCC2B-CF20-D6E6-0DE2-4165128E7C36}"/>
              </a:ext>
            </a:extLst>
          </p:cNvPr>
          <p:cNvSpPr>
            <a:spLocks noGrp="1"/>
          </p:cNvSpPr>
          <p:nvPr>
            <p:ph idx="1"/>
          </p:nvPr>
        </p:nvSpPr>
        <p:spPr>
          <a:xfrm>
            <a:off x="457201" y="1111250"/>
            <a:ext cx="8339666" cy="3752850"/>
          </a:xfrm>
        </p:spPr>
        <p:txBody>
          <a:bodyPr/>
          <a:lstStyle/>
          <a:p>
            <a:r>
              <a:rPr lang="fi-FI" dirty="0"/>
              <a:t>Kierrätystalous on lineaaritaloudesta ”parannettu” versio</a:t>
            </a:r>
          </a:p>
          <a:p>
            <a:r>
              <a:rPr lang="fi-FI" dirty="0"/>
              <a:t>Kierrätystaloudessa käytetään osin neitseellisiä uusia raaka-aineita ja osin kierrätettyjä jo käytössä olleita raaka-aineita, jotka on suoraan voitu ottaa uuden tuotteen valmistukseen raaka-aineeksi tai jonkun puhdistus/jalostusprosessin kautta palauttaen ne alkuperäiseksi raaka-aineeksi (esim. kierrätyspaperi selluloosaksi tai romumetalli metallurgisten prosessien kautta takaisin alkuperäiseksi metalliraaka-aineeksi)</a:t>
            </a:r>
          </a:p>
          <a:p>
            <a:r>
              <a:rPr lang="fi-FI" dirty="0"/>
              <a:t>Kierrätystaloudessa syntyy kuitenkin loppujen lopuksi myös jätettä, jolle ei ole mitään käyttöä, jolloin resursseja menee hukkaan</a:t>
            </a:r>
          </a:p>
        </p:txBody>
      </p:sp>
    </p:spTree>
    <p:extLst>
      <p:ext uri="{BB962C8B-B14F-4D97-AF65-F5344CB8AC3E}">
        <p14:creationId xmlns:p14="http://schemas.microsoft.com/office/powerpoint/2010/main" val="382775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3C8863-CDEF-86E4-47FD-116C48772D86}"/>
              </a:ext>
            </a:extLst>
          </p:cNvPr>
          <p:cNvSpPr>
            <a:spLocks noGrp="1"/>
          </p:cNvSpPr>
          <p:nvPr>
            <p:ph type="title"/>
          </p:nvPr>
        </p:nvSpPr>
        <p:spPr>
          <a:xfrm>
            <a:off x="457200" y="144444"/>
            <a:ext cx="6635750" cy="831851"/>
          </a:xfrm>
        </p:spPr>
        <p:txBody>
          <a:bodyPr>
            <a:normAutofit/>
          </a:bodyPr>
          <a:lstStyle/>
          <a:p>
            <a:r>
              <a:rPr lang="fi-FI" dirty="0"/>
              <a:t>Kiertotalous</a:t>
            </a:r>
          </a:p>
        </p:txBody>
      </p:sp>
      <p:sp>
        <p:nvSpPr>
          <p:cNvPr id="3" name="Sisällön paikkamerkki 2">
            <a:extLst>
              <a:ext uri="{FF2B5EF4-FFF2-40B4-BE49-F238E27FC236}">
                <a16:creationId xmlns:a16="http://schemas.microsoft.com/office/drawing/2014/main" id="{6C2550F4-9577-B227-D438-90BE9810F573}"/>
              </a:ext>
            </a:extLst>
          </p:cNvPr>
          <p:cNvSpPr>
            <a:spLocks noGrp="1"/>
          </p:cNvSpPr>
          <p:nvPr>
            <p:ph idx="1"/>
          </p:nvPr>
        </p:nvSpPr>
        <p:spPr>
          <a:xfrm>
            <a:off x="435500" y="787400"/>
            <a:ext cx="8229599" cy="3568699"/>
          </a:xfrm>
        </p:spPr>
        <p:txBody>
          <a:bodyPr/>
          <a:lstStyle/>
          <a:p>
            <a:r>
              <a:rPr lang="fi-FI" dirty="0"/>
              <a:t>Kiertotalous on uusi </a:t>
            </a:r>
            <a:r>
              <a:rPr lang="fi-FI" dirty="0">
                <a:solidFill>
                  <a:srgbClr val="FF0000"/>
                </a:solidFill>
              </a:rPr>
              <a:t>talousmalli,</a:t>
            </a:r>
            <a:r>
              <a:rPr lang="fi-FI" dirty="0"/>
              <a:t> jossa pyritään noudattamaan luonnon omaa kiertoa. Kiertotaloudesta lisää diasta 14 alkaen </a:t>
            </a:r>
          </a:p>
          <a:p>
            <a:r>
              <a:rPr lang="fi-FI" dirty="0"/>
              <a:t>Huomaa, että kiertotalous ei ole (vain) kierrätystä (</a:t>
            </a:r>
            <a:r>
              <a:rPr lang="fi-FI" dirty="0" err="1"/>
              <a:t>Recycling</a:t>
            </a:r>
            <a:r>
              <a:rPr lang="fi-FI" dirty="0"/>
              <a:t> </a:t>
            </a:r>
            <a:r>
              <a:rPr lang="fi-FI" dirty="0" err="1"/>
              <a:t>Economy</a:t>
            </a:r>
            <a:r>
              <a:rPr lang="fi-FI" dirty="0"/>
              <a:t>), vaikka kierrätys kuuluukin osana kiertotalouteen</a:t>
            </a:r>
          </a:p>
          <a:p>
            <a:pPr marL="0" indent="0">
              <a:buNone/>
            </a:pPr>
            <a:endParaRPr lang="fi-FI" dirty="0"/>
          </a:p>
        </p:txBody>
      </p:sp>
      <p:grpSp>
        <p:nvGrpSpPr>
          <p:cNvPr id="22" name="Group 21" descr="Tässä kuvassa kuvataan lineaaritalouden, kierrätystalouden ja kiertotalouden eroja. Lineaaritaloudessa kaikki päättyys jätteeksi, kierrätystaloudessa osa materiaaleista palautuu kierrätyksen kautta kiertoon ja kiertotaloudessa kaikki kiertää eli jätteeseen ei mene enää mitään. ">
            <a:extLst>
              <a:ext uri="{FF2B5EF4-FFF2-40B4-BE49-F238E27FC236}">
                <a16:creationId xmlns:a16="http://schemas.microsoft.com/office/drawing/2014/main" id="{89F2F676-01D0-4275-A693-FF17C5725FB2}"/>
              </a:ext>
            </a:extLst>
          </p:cNvPr>
          <p:cNvGrpSpPr/>
          <p:nvPr/>
        </p:nvGrpSpPr>
        <p:grpSpPr>
          <a:xfrm>
            <a:off x="847613" y="2230585"/>
            <a:ext cx="8113480" cy="2497562"/>
            <a:chOff x="847613" y="2230585"/>
            <a:chExt cx="8113480" cy="2497562"/>
          </a:xfrm>
        </p:grpSpPr>
        <p:sp>
          <p:nvSpPr>
            <p:cNvPr id="8" name="TextBox 7">
              <a:extLst>
                <a:ext uri="{FF2B5EF4-FFF2-40B4-BE49-F238E27FC236}">
                  <a16:creationId xmlns:a16="http://schemas.microsoft.com/office/drawing/2014/main" id="{1A2AF02E-AB37-422A-98B2-95481F417BFC}"/>
                </a:ext>
              </a:extLst>
            </p:cNvPr>
            <p:cNvSpPr txBox="1"/>
            <p:nvPr/>
          </p:nvSpPr>
          <p:spPr>
            <a:xfrm>
              <a:off x="847613" y="2230585"/>
              <a:ext cx="1854575" cy="369332"/>
            </a:xfrm>
            <a:prstGeom prst="rect">
              <a:avLst/>
            </a:prstGeom>
            <a:noFill/>
          </p:spPr>
          <p:txBody>
            <a:bodyPr wrap="square" rtlCol="0">
              <a:spAutoFit/>
            </a:bodyPr>
            <a:lstStyle/>
            <a:p>
              <a:r>
                <a:rPr lang="fi-FI" dirty="0"/>
                <a:t>LINEAARITALOUS</a:t>
              </a:r>
              <a:endParaRPr lang="LID4096" dirty="0"/>
            </a:p>
          </p:txBody>
        </p:sp>
        <p:sp>
          <p:nvSpPr>
            <p:cNvPr id="9" name="TextBox 8">
              <a:extLst>
                <a:ext uri="{FF2B5EF4-FFF2-40B4-BE49-F238E27FC236}">
                  <a16:creationId xmlns:a16="http://schemas.microsoft.com/office/drawing/2014/main" id="{F87682DD-E3C4-4FF3-A330-826003BA0A3E}"/>
                </a:ext>
              </a:extLst>
            </p:cNvPr>
            <p:cNvSpPr txBox="1"/>
            <p:nvPr/>
          </p:nvSpPr>
          <p:spPr>
            <a:xfrm>
              <a:off x="3104432" y="2242194"/>
              <a:ext cx="1927907" cy="369332"/>
            </a:xfrm>
            <a:prstGeom prst="rect">
              <a:avLst/>
            </a:prstGeom>
            <a:noFill/>
          </p:spPr>
          <p:txBody>
            <a:bodyPr wrap="square" rtlCol="0">
              <a:spAutoFit/>
            </a:bodyPr>
            <a:lstStyle/>
            <a:p>
              <a:r>
                <a:rPr lang="fi-FI" dirty="0"/>
                <a:t>KIERRÄTYSTALOUS</a:t>
              </a:r>
              <a:endParaRPr lang="LID4096" dirty="0"/>
            </a:p>
          </p:txBody>
        </p:sp>
        <p:sp>
          <p:nvSpPr>
            <p:cNvPr id="10" name="TextBox 9">
              <a:extLst>
                <a:ext uri="{FF2B5EF4-FFF2-40B4-BE49-F238E27FC236}">
                  <a16:creationId xmlns:a16="http://schemas.microsoft.com/office/drawing/2014/main" id="{097C6F51-FE5D-4B96-BC87-7461D2836F4F}"/>
                </a:ext>
              </a:extLst>
            </p:cNvPr>
            <p:cNvSpPr txBox="1"/>
            <p:nvPr/>
          </p:nvSpPr>
          <p:spPr>
            <a:xfrm>
              <a:off x="5406146" y="2246035"/>
              <a:ext cx="1854575" cy="369332"/>
            </a:xfrm>
            <a:prstGeom prst="rect">
              <a:avLst/>
            </a:prstGeom>
            <a:noFill/>
          </p:spPr>
          <p:txBody>
            <a:bodyPr wrap="square" rtlCol="0">
              <a:spAutoFit/>
            </a:bodyPr>
            <a:lstStyle/>
            <a:p>
              <a:r>
                <a:rPr lang="fi-FI" dirty="0"/>
                <a:t>KIERTOTALOUS</a:t>
              </a:r>
              <a:endParaRPr lang="LID4096" dirty="0"/>
            </a:p>
          </p:txBody>
        </p:sp>
        <p:grpSp>
          <p:nvGrpSpPr>
            <p:cNvPr id="5" name="Group 4">
              <a:extLst>
                <a:ext uri="{FF2B5EF4-FFF2-40B4-BE49-F238E27FC236}">
                  <a16:creationId xmlns:a16="http://schemas.microsoft.com/office/drawing/2014/main" id="{8B721C4B-F3D9-480D-9E0F-966F0B20DB21}"/>
                </a:ext>
              </a:extLst>
            </p:cNvPr>
            <p:cNvGrpSpPr/>
            <p:nvPr/>
          </p:nvGrpSpPr>
          <p:grpSpPr>
            <a:xfrm>
              <a:off x="3260971" y="2594067"/>
              <a:ext cx="1614831" cy="2134080"/>
              <a:chOff x="2714682" y="2553005"/>
              <a:chExt cx="1614831" cy="2134080"/>
            </a:xfrm>
          </p:grpSpPr>
          <p:pic>
            <p:nvPicPr>
              <p:cNvPr id="6" name="Picture 5">
                <a:extLst>
                  <a:ext uri="{FF2B5EF4-FFF2-40B4-BE49-F238E27FC236}">
                    <a16:creationId xmlns:a16="http://schemas.microsoft.com/office/drawing/2014/main" id="{E0CF5F1D-2CE4-478A-8A95-96A32BF3957A}"/>
                  </a:ext>
                </a:extLst>
              </p:cNvPr>
              <p:cNvPicPr>
                <a:picLocks noChangeAspect="1"/>
              </p:cNvPicPr>
              <p:nvPr/>
            </p:nvPicPr>
            <p:blipFill>
              <a:blip r:embed="rId2"/>
              <a:stretch>
                <a:fillRect/>
              </a:stretch>
            </p:blipFill>
            <p:spPr>
              <a:xfrm>
                <a:off x="2714682" y="3475962"/>
                <a:ext cx="1614831" cy="1211123"/>
              </a:xfrm>
              <a:prstGeom prst="rect">
                <a:avLst/>
              </a:prstGeom>
            </p:spPr>
          </p:pic>
          <p:sp>
            <p:nvSpPr>
              <p:cNvPr id="12" name="Freeform: Shape 11">
                <a:extLst>
                  <a:ext uri="{FF2B5EF4-FFF2-40B4-BE49-F238E27FC236}">
                    <a16:creationId xmlns:a16="http://schemas.microsoft.com/office/drawing/2014/main" id="{F35B7F62-1B87-46B9-9858-920740359EA7}"/>
                  </a:ext>
                </a:extLst>
              </p:cNvPr>
              <p:cNvSpPr/>
              <p:nvPr/>
            </p:nvSpPr>
            <p:spPr>
              <a:xfrm>
                <a:off x="3159913" y="2553005"/>
                <a:ext cx="322123" cy="863193"/>
              </a:xfrm>
              <a:custGeom>
                <a:avLst/>
                <a:gdLst>
                  <a:gd name="connsiteX0" fmla="*/ 168503 w 322123"/>
                  <a:gd name="connsiteY0" fmla="*/ 0 h 863193"/>
                  <a:gd name="connsiteX1" fmla="*/ 139242 w 322123"/>
                  <a:gd name="connsiteY1" fmla="*/ 58521 h 863193"/>
                  <a:gd name="connsiteX2" fmla="*/ 153873 w 322123"/>
                  <a:gd name="connsiteY2" fmla="*/ 241401 h 863193"/>
                  <a:gd name="connsiteX3" fmla="*/ 161188 w 322123"/>
                  <a:gd name="connsiteY3" fmla="*/ 270662 h 863193"/>
                  <a:gd name="connsiteX4" fmla="*/ 175818 w 322123"/>
                  <a:gd name="connsiteY4" fmla="*/ 292608 h 863193"/>
                  <a:gd name="connsiteX5" fmla="*/ 183133 w 322123"/>
                  <a:gd name="connsiteY5" fmla="*/ 314553 h 863193"/>
                  <a:gd name="connsiteX6" fmla="*/ 197764 w 322123"/>
                  <a:gd name="connsiteY6" fmla="*/ 329184 h 863193"/>
                  <a:gd name="connsiteX7" fmla="*/ 212394 w 322123"/>
                  <a:gd name="connsiteY7" fmla="*/ 351129 h 863193"/>
                  <a:gd name="connsiteX8" fmla="*/ 270916 w 322123"/>
                  <a:gd name="connsiteY8" fmla="*/ 321869 h 863193"/>
                  <a:gd name="connsiteX9" fmla="*/ 278231 w 322123"/>
                  <a:gd name="connsiteY9" fmla="*/ 299923 h 863193"/>
                  <a:gd name="connsiteX10" fmla="*/ 270916 w 322123"/>
                  <a:gd name="connsiteY10" fmla="*/ 256032 h 863193"/>
                  <a:gd name="connsiteX11" fmla="*/ 234340 w 322123"/>
                  <a:gd name="connsiteY11" fmla="*/ 226771 h 863193"/>
                  <a:gd name="connsiteX12" fmla="*/ 139242 w 322123"/>
                  <a:gd name="connsiteY12" fmla="*/ 234086 h 863193"/>
                  <a:gd name="connsiteX13" fmla="*/ 124612 w 322123"/>
                  <a:gd name="connsiteY13" fmla="*/ 248717 h 863193"/>
                  <a:gd name="connsiteX14" fmla="*/ 95351 w 322123"/>
                  <a:gd name="connsiteY14" fmla="*/ 263347 h 863193"/>
                  <a:gd name="connsiteX15" fmla="*/ 66090 w 322123"/>
                  <a:gd name="connsiteY15" fmla="*/ 329184 h 863193"/>
                  <a:gd name="connsiteX16" fmla="*/ 80721 w 322123"/>
                  <a:gd name="connsiteY16" fmla="*/ 380390 h 863193"/>
                  <a:gd name="connsiteX17" fmla="*/ 95351 w 322123"/>
                  <a:gd name="connsiteY17" fmla="*/ 402336 h 863193"/>
                  <a:gd name="connsiteX18" fmla="*/ 131927 w 322123"/>
                  <a:gd name="connsiteY18" fmla="*/ 438912 h 863193"/>
                  <a:gd name="connsiteX19" fmla="*/ 168503 w 322123"/>
                  <a:gd name="connsiteY19" fmla="*/ 416966 h 863193"/>
                  <a:gd name="connsiteX20" fmla="*/ 190449 w 322123"/>
                  <a:gd name="connsiteY20" fmla="*/ 402336 h 863193"/>
                  <a:gd name="connsiteX21" fmla="*/ 234340 w 322123"/>
                  <a:gd name="connsiteY21" fmla="*/ 387705 h 863193"/>
                  <a:gd name="connsiteX22" fmla="*/ 256285 w 322123"/>
                  <a:gd name="connsiteY22" fmla="*/ 373075 h 863193"/>
                  <a:gd name="connsiteX23" fmla="*/ 270916 w 322123"/>
                  <a:gd name="connsiteY23" fmla="*/ 358445 h 863193"/>
                  <a:gd name="connsiteX24" fmla="*/ 248970 w 322123"/>
                  <a:gd name="connsiteY24" fmla="*/ 365760 h 863193"/>
                  <a:gd name="connsiteX25" fmla="*/ 205079 w 322123"/>
                  <a:gd name="connsiteY25" fmla="*/ 373075 h 863193"/>
                  <a:gd name="connsiteX26" fmla="*/ 80721 w 322123"/>
                  <a:gd name="connsiteY26" fmla="*/ 380390 h 863193"/>
                  <a:gd name="connsiteX27" fmla="*/ 58775 w 322123"/>
                  <a:gd name="connsiteY27" fmla="*/ 387705 h 863193"/>
                  <a:gd name="connsiteX28" fmla="*/ 51460 w 322123"/>
                  <a:gd name="connsiteY28" fmla="*/ 490118 h 863193"/>
                  <a:gd name="connsiteX29" fmla="*/ 66090 w 322123"/>
                  <a:gd name="connsiteY29" fmla="*/ 504749 h 863193"/>
                  <a:gd name="connsiteX30" fmla="*/ 95351 w 322123"/>
                  <a:gd name="connsiteY30" fmla="*/ 548640 h 863193"/>
                  <a:gd name="connsiteX31" fmla="*/ 109981 w 322123"/>
                  <a:gd name="connsiteY31" fmla="*/ 570585 h 863193"/>
                  <a:gd name="connsiteX32" fmla="*/ 131927 w 322123"/>
                  <a:gd name="connsiteY32" fmla="*/ 577901 h 863193"/>
                  <a:gd name="connsiteX33" fmla="*/ 190449 w 322123"/>
                  <a:gd name="connsiteY33" fmla="*/ 599846 h 863193"/>
                  <a:gd name="connsiteX34" fmla="*/ 212394 w 322123"/>
                  <a:gd name="connsiteY34" fmla="*/ 614477 h 863193"/>
                  <a:gd name="connsiteX35" fmla="*/ 300177 w 322123"/>
                  <a:gd name="connsiteY35" fmla="*/ 614477 h 863193"/>
                  <a:gd name="connsiteX36" fmla="*/ 314807 w 322123"/>
                  <a:gd name="connsiteY36" fmla="*/ 599846 h 863193"/>
                  <a:gd name="connsiteX37" fmla="*/ 314807 w 322123"/>
                  <a:gd name="connsiteY37" fmla="*/ 548640 h 863193"/>
                  <a:gd name="connsiteX38" fmla="*/ 307492 w 322123"/>
                  <a:gd name="connsiteY38" fmla="*/ 526694 h 863193"/>
                  <a:gd name="connsiteX39" fmla="*/ 270916 w 322123"/>
                  <a:gd name="connsiteY39" fmla="*/ 519379 h 863193"/>
                  <a:gd name="connsiteX40" fmla="*/ 197764 w 322123"/>
                  <a:gd name="connsiteY40" fmla="*/ 541325 h 863193"/>
                  <a:gd name="connsiteX41" fmla="*/ 117297 w 322123"/>
                  <a:gd name="connsiteY41" fmla="*/ 570585 h 863193"/>
                  <a:gd name="connsiteX42" fmla="*/ 102666 w 322123"/>
                  <a:gd name="connsiteY42" fmla="*/ 585216 h 863193"/>
                  <a:gd name="connsiteX43" fmla="*/ 88036 w 322123"/>
                  <a:gd name="connsiteY43" fmla="*/ 621792 h 863193"/>
                  <a:gd name="connsiteX44" fmla="*/ 102666 w 322123"/>
                  <a:gd name="connsiteY44" fmla="*/ 760781 h 863193"/>
                  <a:gd name="connsiteX45" fmla="*/ 109981 w 322123"/>
                  <a:gd name="connsiteY45" fmla="*/ 797357 h 863193"/>
                  <a:gd name="connsiteX46" fmla="*/ 117297 w 322123"/>
                  <a:gd name="connsiteY46" fmla="*/ 826617 h 863193"/>
                  <a:gd name="connsiteX47" fmla="*/ 102666 w 322123"/>
                  <a:gd name="connsiteY47" fmla="*/ 811987 h 863193"/>
                  <a:gd name="connsiteX48" fmla="*/ 80721 w 322123"/>
                  <a:gd name="connsiteY48" fmla="*/ 797357 h 863193"/>
                  <a:gd name="connsiteX49" fmla="*/ 44145 w 322123"/>
                  <a:gd name="connsiteY49" fmla="*/ 753465 h 863193"/>
                  <a:gd name="connsiteX50" fmla="*/ 22199 w 322123"/>
                  <a:gd name="connsiteY50" fmla="*/ 738835 h 863193"/>
                  <a:gd name="connsiteX51" fmla="*/ 253 w 322123"/>
                  <a:gd name="connsiteY51" fmla="*/ 746150 h 863193"/>
                  <a:gd name="connsiteX52" fmla="*/ 14884 w 322123"/>
                  <a:gd name="connsiteY52" fmla="*/ 760781 h 863193"/>
                  <a:gd name="connsiteX53" fmla="*/ 44145 w 322123"/>
                  <a:gd name="connsiteY53" fmla="*/ 797357 h 863193"/>
                  <a:gd name="connsiteX54" fmla="*/ 66090 w 322123"/>
                  <a:gd name="connsiteY54" fmla="*/ 804672 h 863193"/>
                  <a:gd name="connsiteX55" fmla="*/ 95351 w 322123"/>
                  <a:gd name="connsiteY55" fmla="*/ 833933 h 863193"/>
                  <a:gd name="connsiteX56" fmla="*/ 139242 w 322123"/>
                  <a:gd name="connsiteY56" fmla="*/ 863193 h 863193"/>
                  <a:gd name="connsiteX57" fmla="*/ 153873 w 322123"/>
                  <a:gd name="connsiteY57" fmla="*/ 848563 h 863193"/>
                  <a:gd name="connsiteX58" fmla="*/ 175818 w 322123"/>
                  <a:gd name="connsiteY58" fmla="*/ 841248 h 863193"/>
                  <a:gd name="connsiteX59" fmla="*/ 183133 w 322123"/>
                  <a:gd name="connsiteY59" fmla="*/ 819302 h 863193"/>
                  <a:gd name="connsiteX60" fmla="*/ 205079 w 322123"/>
                  <a:gd name="connsiteY60" fmla="*/ 811987 h 863193"/>
                  <a:gd name="connsiteX61" fmla="*/ 241655 w 322123"/>
                  <a:gd name="connsiteY61" fmla="*/ 782726 h 863193"/>
                  <a:gd name="connsiteX62" fmla="*/ 256285 w 322123"/>
                  <a:gd name="connsiteY62" fmla="*/ 775411 h 86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22123" h="863193">
                    <a:moveTo>
                      <a:pt x="168503" y="0"/>
                    </a:moveTo>
                    <a:cubicBezTo>
                      <a:pt x="164369" y="6889"/>
                      <a:pt x="139242" y="42772"/>
                      <a:pt x="139242" y="58521"/>
                    </a:cubicBezTo>
                    <a:cubicBezTo>
                      <a:pt x="139242" y="284988"/>
                      <a:pt x="130674" y="160208"/>
                      <a:pt x="153873" y="241401"/>
                    </a:cubicBezTo>
                    <a:cubicBezTo>
                      <a:pt x="156635" y="251068"/>
                      <a:pt x="157228" y="261421"/>
                      <a:pt x="161188" y="270662"/>
                    </a:cubicBezTo>
                    <a:cubicBezTo>
                      <a:pt x="164651" y="278743"/>
                      <a:pt x="171886" y="284744"/>
                      <a:pt x="175818" y="292608"/>
                    </a:cubicBezTo>
                    <a:cubicBezTo>
                      <a:pt x="179266" y="299505"/>
                      <a:pt x="179166" y="307941"/>
                      <a:pt x="183133" y="314553"/>
                    </a:cubicBezTo>
                    <a:cubicBezTo>
                      <a:pt x="186682" y="320467"/>
                      <a:pt x="193455" y="323798"/>
                      <a:pt x="197764" y="329184"/>
                    </a:cubicBezTo>
                    <a:cubicBezTo>
                      <a:pt x="203256" y="336049"/>
                      <a:pt x="207517" y="343814"/>
                      <a:pt x="212394" y="351129"/>
                    </a:cubicBezTo>
                    <a:cubicBezTo>
                      <a:pt x="262828" y="334318"/>
                      <a:pt x="245380" y="347403"/>
                      <a:pt x="270916" y="321869"/>
                    </a:cubicBezTo>
                    <a:cubicBezTo>
                      <a:pt x="273354" y="314554"/>
                      <a:pt x="278231" y="307634"/>
                      <a:pt x="278231" y="299923"/>
                    </a:cubicBezTo>
                    <a:cubicBezTo>
                      <a:pt x="278231" y="285091"/>
                      <a:pt x="276124" y="269920"/>
                      <a:pt x="270916" y="256032"/>
                    </a:cubicBezTo>
                    <a:cubicBezTo>
                      <a:pt x="267441" y="246766"/>
                      <a:pt x="239879" y="230464"/>
                      <a:pt x="234340" y="226771"/>
                    </a:cubicBezTo>
                    <a:cubicBezTo>
                      <a:pt x="202641" y="229209"/>
                      <a:pt x="170418" y="227851"/>
                      <a:pt x="139242" y="234086"/>
                    </a:cubicBezTo>
                    <a:cubicBezTo>
                      <a:pt x="132479" y="235439"/>
                      <a:pt x="130351" y="244891"/>
                      <a:pt x="124612" y="248717"/>
                    </a:cubicBezTo>
                    <a:cubicBezTo>
                      <a:pt x="115539" y="254766"/>
                      <a:pt x="105105" y="258470"/>
                      <a:pt x="95351" y="263347"/>
                    </a:cubicBezTo>
                    <a:cubicBezTo>
                      <a:pt x="80341" y="285863"/>
                      <a:pt x="69163" y="298461"/>
                      <a:pt x="66090" y="329184"/>
                    </a:cubicBezTo>
                    <a:cubicBezTo>
                      <a:pt x="65699" y="333094"/>
                      <a:pt x="77570" y="374088"/>
                      <a:pt x="80721" y="380390"/>
                    </a:cubicBezTo>
                    <a:cubicBezTo>
                      <a:pt x="84653" y="388254"/>
                      <a:pt x="89562" y="395719"/>
                      <a:pt x="95351" y="402336"/>
                    </a:cubicBezTo>
                    <a:cubicBezTo>
                      <a:pt x="106705" y="415312"/>
                      <a:pt x="131927" y="438912"/>
                      <a:pt x="131927" y="438912"/>
                    </a:cubicBezTo>
                    <a:cubicBezTo>
                      <a:pt x="160501" y="410336"/>
                      <a:pt x="130520" y="435957"/>
                      <a:pt x="168503" y="416966"/>
                    </a:cubicBezTo>
                    <a:cubicBezTo>
                      <a:pt x="176367" y="413034"/>
                      <a:pt x="182415" y="405907"/>
                      <a:pt x="190449" y="402336"/>
                    </a:cubicBezTo>
                    <a:cubicBezTo>
                      <a:pt x="204542" y="396073"/>
                      <a:pt x="221508" y="396259"/>
                      <a:pt x="234340" y="387705"/>
                    </a:cubicBezTo>
                    <a:cubicBezTo>
                      <a:pt x="241655" y="382828"/>
                      <a:pt x="249420" y="378567"/>
                      <a:pt x="256285" y="373075"/>
                    </a:cubicBezTo>
                    <a:cubicBezTo>
                      <a:pt x="261671" y="368767"/>
                      <a:pt x="275793" y="363322"/>
                      <a:pt x="270916" y="358445"/>
                    </a:cubicBezTo>
                    <a:cubicBezTo>
                      <a:pt x="265463" y="352992"/>
                      <a:pt x="256497" y="364087"/>
                      <a:pt x="248970" y="365760"/>
                    </a:cubicBezTo>
                    <a:cubicBezTo>
                      <a:pt x="234491" y="368977"/>
                      <a:pt x="219855" y="371790"/>
                      <a:pt x="205079" y="373075"/>
                    </a:cubicBezTo>
                    <a:cubicBezTo>
                      <a:pt x="163711" y="376672"/>
                      <a:pt x="122174" y="377952"/>
                      <a:pt x="80721" y="380390"/>
                    </a:cubicBezTo>
                    <a:cubicBezTo>
                      <a:pt x="73406" y="382828"/>
                      <a:pt x="64796" y="382888"/>
                      <a:pt x="58775" y="387705"/>
                    </a:cubicBezTo>
                    <a:cubicBezTo>
                      <a:pt x="28612" y="411836"/>
                      <a:pt x="45168" y="462853"/>
                      <a:pt x="51460" y="490118"/>
                    </a:cubicBezTo>
                    <a:cubicBezTo>
                      <a:pt x="53011" y="496838"/>
                      <a:pt x="61213" y="499872"/>
                      <a:pt x="66090" y="504749"/>
                    </a:cubicBezTo>
                    <a:cubicBezTo>
                      <a:pt x="78945" y="543315"/>
                      <a:pt x="64909" y="512109"/>
                      <a:pt x="95351" y="548640"/>
                    </a:cubicBezTo>
                    <a:cubicBezTo>
                      <a:pt x="100979" y="555394"/>
                      <a:pt x="103116" y="565093"/>
                      <a:pt x="109981" y="570585"/>
                    </a:cubicBezTo>
                    <a:cubicBezTo>
                      <a:pt x="116002" y="575402"/>
                      <a:pt x="124839" y="574863"/>
                      <a:pt x="131927" y="577901"/>
                    </a:cubicBezTo>
                    <a:cubicBezTo>
                      <a:pt x="185477" y="600851"/>
                      <a:pt x="136506" y="586361"/>
                      <a:pt x="190449" y="599846"/>
                    </a:cubicBezTo>
                    <a:cubicBezTo>
                      <a:pt x="197764" y="604723"/>
                      <a:pt x="204530" y="610545"/>
                      <a:pt x="212394" y="614477"/>
                    </a:cubicBezTo>
                    <a:cubicBezTo>
                      <a:pt x="243588" y="630074"/>
                      <a:pt x="260179" y="618921"/>
                      <a:pt x="300177" y="614477"/>
                    </a:cubicBezTo>
                    <a:cubicBezTo>
                      <a:pt x="305054" y="609600"/>
                      <a:pt x="311259" y="605760"/>
                      <a:pt x="314807" y="599846"/>
                    </a:cubicBezTo>
                    <a:cubicBezTo>
                      <a:pt x="327328" y="578978"/>
                      <a:pt x="321350" y="571541"/>
                      <a:pt x="314807" y="548640"/>
                    </a:cubicBezTo>
                    <a:cubicBezTo>
                      <a:pt x="312689" y="541226"/>
                      <a:pt x="313908" y="530971"/>
                      <a:pt x="307492" y="526694"/>
                    </a:cubicBezTo>
                    <a:cubicBezTo>
                      <a:pt x="297147" y="519797"/>
                      <a:pt x="283108" y="521817"/>
                      <a:pt x="270916" y="519379"/>
                    </a:cubicBezTo>
                    <a:cubicBezTo>
                      <a:pt x="217487" y="537188"/>
                      <a:pt x="241986" y="530268"/>
                      <a:pt x="197764" y="541325"/>
                    </a:cubicBezTo>
                    <a:cubicBezTo>
                      <a:pt x="232109" y="592842"/>
                      <a:pt x="213640" y="551316"/>
                      <a:pt x="117297" y="570585"/>
                    </a:cubicBezTo>
                    <a:cubicBezTo>
                      <a:pt x="110534" y="571938"/>
                      <a:pt x="107543" y="580339"/>
                      <a:pt x="102666" y="585216"/>
                    </a:cubicBezTo>
                    <a:cubicBezTo>
                      <a:pt x="97789" y="597408"/>
                      <a:pt x="88807" y="608684"/>
                      <a:pt x="88036" y="621792"/>
                    </a:cubicBezTo>
                    <a:cubicBezTo>
                      <a:pt x="86603" y="646148"/>
                      <a:pt x="97176" y="727843"/>
                      <a:pt x="102666" y="760781"/>
                    </a:cubicBezTo>
                    <a:cubicBezTo>
                      <a:pt x="104710" y="773045"/>
                      <a:pt x="107284" y="785220"/>
                      <a:pt x="109981" y="797357"/>
                    </a:cubicBezTo>
                    <a:cubicBezTo>
                      <a:pt x="112162" y="807171"/>
                      <a:pt x="121793" y="817625"/>
                      <a:pt x="117297" y="826617"/>
                    </a:cubicBezTo>
                    <a:cubicBezTo>
                      <a:pt x="114213" y="832786"/>
                      <a:pt x="108052" y="816295"/>
                      <a:pt x="102666" y="811987"/>
                    </a:cubicBezTo>
                    <a:cubicBezTo>
                      <a:pt x="95801" y="806495"/>
                      <a:pt x="88036" y="802234"/>
                      <a:pt x="80721" y="797357"/>
                    </a:cubicBezTo>
                    <a:cubicBezTo>
                      <a:pt x="66337" y="775781"/>
                      <a:pt x="65264" y="771064"/>
                      <a:pt x="44145" y="753465"/>
                    </a:cubicBezTo>
                    <a:cubicBezTo>
                      <a:pt x="37391" y="747837"/>
                      <a:pt x="29514" y="743712"/>
                      <a:pt x="22199" y="738835"/>
                    </a:cubicBezTo>
                    <a:cubicBezTo>
                      <a:pt x="14884" y="741273"/>
                      <a:pt x="2691" y="738835"/>
                      <a:pt x="253" y="746150"/>
                    </a:cubicBezTo>
                    <a:cubicBezTo>
                      <a:pt x="-1928" y="752693"/>
                      <a:pt x="10575" y="755395"/>
                      <a:pt x="14884" y="760781"/>
                    </a:cubicBezTo>
                    <a:cubicBezTo>
                      <a:pt x="24086" y="772283"/>
                      <a:pt x="30558" y="789204"/>
                      <a:pt x="44145" y="797357"/>
                    </a:cubicBezTo>
                    <a:cubicBezTo>
                      <a:pt x="50757" y="801324"/>
                      <a:pt x="58775" y="802234"/>
                      <a:pt x="66090" y="804672"/>
                    </a:cubicBezTo>
                    <a:cubicBezTo>
                      <a:pt x="75844" y="814426"/>
                      <a:pt x="83874" y="826282"/>
                      <a:pt x="95351" y="833933"/>
                    </a:cubicBezTo>
                    <a:lnTo>
                      <a:pt x="139242" y="863193"/>
                    </a:lnTo>
                    <a:cubicBezTo>
                      <a:pt x="144119" y="858316"/>
                      <a:pt x="147959" y="852111"/>
                      <a:pt x="153873" y="848563"/>
                    </a:cubicBezTo>
                    <a:cubicBezTo>
                      <a:pt x="160485" y="844596"/>
                      <a:pt x="170366" y="846700"/>
                      <a:pt x="175818" y="841248"/>
                    </a:cubicBezTo>
                    <a:cubicBezTo>
                      <a:pt x="181270" y="835795"/>
                      <a:pt x="177680" y="824755"/>
                      <a:pt x="183133" y="819302"/>
                    </a:cubicBezTo>
                    <a:cubicBezTo>
                      <a:pt x="188586" y="813849"/>
                      <a:pt x="198182" y="815435"/>
                      <a:pt x="205079" y="811987"/>
                    </a:cubicBezTo>
                    <a:cubicBezTo>
                      <a:pt x="240884" y="794085"/>
                      <a:pt x="214438" y="803139"/>
                      <a:pt x="241655" y="782726"/>
                    </a:cubicBezTo>
                    <a:cubicBezTo>
                      <a:pt x="246017" y="779455"/>
                      <a:pt x="251408" y="777849"/>
                      <a:pt x="256285" y="775411"/>
                    </a:cubicBezTo>
                  </a:path>
                </a:pathLst>
              </a:custGeom>
              <a:noFill/>
              <a:ln w="69850"/>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grpSp>
        <p:grpSp>
          <p:nvGrpSpPr>
            <p:cNvPr id="11" name="Group 10">
              <a:extLst>
                <a:ext uri="{FF2B5EF4-FFF2-40B4-BE49-F238E27FC236}">
                  <a16:creationId xmlns:a16="http://schemas.microsoft.com/office/drawing/2014/main" id="{C379665E-BBA2-41BA-9258-554A2A608F47}"/>
                </a:ext>
              </a:extLst>
            </p:cNvPr>
            <p:cNvGrpSpPr/>
            <p:nvPr/>
          </p:nvGrpSpPr>
          <p:grpSpPr>
            <a:xfrm>
              <a:off x="1074395" y="2571750"/>
              <a:ext cx="1358705" cy="2061070"/>
              <a:chOff x="906589" y="2611526"/>
              <a:chExt cx="1358705" cy="2061070"/>
            </a:xfrm>
          </p:grpSpPr>
          <p:pic>
            <p:nvPicPr>
              <p:cNvPr id="7" name="Picture 6">
                <a:extLst>
                  <a:ext uri="{FF2B5EF4-FFF2-40B4-BE49-F238E27FC236}">
                    <a16:creationId xmlns:a16="http://schemas.microsoft.com/office/drawing/2014/main" id="{3A51792A-37A3-42A7-A9D1-85CACAE83476}"/>
                  </a:ext>
                </a:extLst>
              </p:cNvPr>
              <p:cNvPicPr>
                <a:picLocks noChangeAspect="1"/>
              </p:cNvPicPr>
              <p:nvPr/>
            </p:nvPicPr>
            <p:blipFill>
              <a:blip r:embed="rId3"/>
              <a:stretch>
                <a:fillRect/>
              </a:stretch>
            </p:blipFill>
            <p:spPr>
              <a:xfrm>
                <a:off x="906589" y="3391903"/>
                <a:ext cx="1358705" cy="1280693"/>
              </a:xfrm>
              <a:prstGeom prst="rect">
                <a:avLst/>
              </a:prstGeom>
            </p:spPr>
          </p:pic>
          <p:sp>
            <p:nvSpPr>
              <p:cNvPr id="13" name="Freeform: Shape 12">
                <a:extLst>
                  <a:ext uri="{FF2B5EF4-FFF2-40B4-BE49-F238E27FC236}">
                    <a16:creationId xmlns:a16="http://schemas.microsoft.com/office/drawing/2014/main" id="{C0FEB3F6-D4CB-4EE5-901D-262326EA1794}"/>
                  </a:ext>
                </a:extLst>
              </p:cNvPr>
              <p:cNvSpPr/>
              <p:nvPr/>
            </p:nvSpPr>
            <p:spPr>
              <a:xfrm>
                <a:off x="1360627" y="2611526"/>
                <a:ext cx="286997" cy="697290"/>
              </a:xfrm>
              <a:custGeom>
                <a:avLst/>
                <a:gdLst>
                  <a:gd name="connsiteX0" fmla="*/ 102413 w 286997"/>
                  <a:gd name="connsiteY0" fmla="*/ 0 h 697290"/>
                  <a:gd name="connsiteX1" fmla="*/ 109728 w 286997"/>
                  <a:gd name="connsiteY1" fmla="*/ 380391 h 697290"/>
                  <a:gd name="connsiteX2" fmla="*/ 117043 w 286997"/>
                  <a:gd name="connsiteY2" fmla="*/ 504749 h 697290"/>
                  <a:gd name="connsiteX3" fmla="*/ 131674 w 286997"/>
                  <a:gd name="connsiteY3" fmla="*/ 599847 h 697290"/>
                  <a:gd name="connsiteX4" fmla="*/ 138989 w 286997"/>
                  <a:gd name="connsiteY4" fmla="*/ 651053 h 697290"/>
                  <a:gd name="connsiteX5" fmla="*/ 124359 w 286997"/>
                  <a:gd name="connsiteY5" fmla="*/ 629108 h 697290"/>
                  <a:gd name="connsiteX6" fmla="*/ 131674 w 286997"/>
                  <a:gd name="connsiteY6" fmla="*/ 665684 h 697290"/>
                  <a:gd name="connsiteX7" fmla="*/ 109728 w 286997"/>
                  <a:gd name="connsiteY7" fmla="*/ 672999 h 697290"/>
                  <a:gd name="connsiteX8" fmla="*/ 95098 w 286997"/>
                  <a:gd name="connsiteY8" fmla="*/ 680314 h 697290"/>
                  <a:gd name="connsiteX9" fmla="*/ 65837 w 286997"/>
                  <a:gd name="connsiteY9" fmla="*/ 636423 h 697290"/>
                  <a:gd name="connsiteX10" fmla="*/ 36576 w 286997"/>
                  <a:gd name="connsiteY10" fmla="*/ 607162 h 697290"/>
                  <a:gd name="connsiteX11" fmla="*/ 29261 w 286997"/>
                  <a:gd name="connsiteY11" fmla="*/ 585216 h 697290"/>
                  <a:gd name="connsiteX12" fmla="*/ 0 w 286997"/>
                  <a:gd name="connsiteY12" fmla="*/ 548640 h 697290"/>
                  <a:gd name="connsiteX13" fmla="*/ 7315 w 286997"/>
                  <a:gd name="connsiteY13" fmla="*/ 585216 h 697290"/>
                  <a:gd name="connsiteX14" fmla="*/ 21946 w 286997"/>
                  <a:gd name="connsiteY14" fmla="*/ 599847 h 697290"/>
                  <a:gd name="connsiteX15" fmla="*/ 36576 w 286997"/>
                  <a:gd name="connsiteY15" fmla="*/ 621792 h 697290"/>
                  <a:gd name="connsiteX16" fmla="*/ 43891 w 286997"/>
                  <a:gd name="connsiteY16" fmla="*/ 643738 h 697290"/>
                  <a:gd name="connsiteX17" fmla="*/ 58522 w 286997"/>
                  <a:gd name="connsiteY17" fmla="*/ 658368 h 697290"/>
                  <a:gd name="connsiteX18" fmla="*/ 73152 w 286997"/>
                  <a:gd name="connsiteY18" fmla="*/ 680314 h 697290"/>
                  <a:gd name="connsiteX19" fmla="*/ 87783 w 286997"/>
                  <a:gd name="connsiteY19" fmla="*/ 665684 h 697290"/>
                  <a:gd name="connsiteX20" fmla="*/ 87783 w 286997"/>
                  <a:gd name="connsiteY20" fmla="*/ 658368 h 697290"/>
                  <a:gd name="connsiteX21" fmla="*/ 124359 w 286997"/>
                  <a:gd name="connsiteY21" fmla="*/ 687629 h 697290"/>
                  <a:gd name="connsiteX22" fmla="*/ 131674 w 286997"/>
                  <a:gd name="connsiteY22" fmla="*/ 658368 h 697290"/>
                  <a:gd name="connsiteX23" fmla="*/ 153619 w 286997"/>
                  <a:gd name="connsiteY23" fmla="*/ 651053 h 697290"/>
                  <a:gd name="connsiteX24" fmla="*/ 226771 w 286997"/>
                  <a:gd name="connsiteY24" fmla="*/ 607162 h 697290"/>
                  <a:gd name="connsiteX25" fmla="*/ 248717 w 286997"/>
                  <a:gd name="connsiteY25" fmla="*/ 599847 h 697290"/>
                  <a:gd name="connsiteX26" fmla="*/ 270663 w 286997"/>
                  <a:gd name="connsiteY26" fmla="*/ 592532 h 697290"/>
                  <a:gd name="connsiteX27" fmla="*/ 263347 w 286997"/>
                  <a:gd name="connsiteY27" fmla="*/ 570586 h 697290"/>
                  <a:gd name="connsiteX28" fmla="*/ 241402 w 286997"/>
                  <a:gd name="connsiteY28" fmla="*/ 585216 h 697290"/>
                  <a:gd name="connsiteX29" fmla="*/ 219456 w 286997"/>
                  <a:gd name="connsiteY29" fmla="*/ 592532 h 697290"/>
                  <a:gd name="connsiteX30" fmla="*/ 182880 w 286997"/>
                  <a:gd name="connsiteY30" fmla="*/ 621792 h 697290"/>
                  <a:gd name="connsiteX31" fmla="*/ 175565 w 286997"/>
                  <a:gd name="connsiteY31" fmla="*/ 643738 h 697290"/>
                  <a:gd name="connsiteX32" fmla="*/ 153619 w 286997"/>
                  <a:gd name="connsiteY32" fmla="*/ 651053 h 697290"/>
                  <a:gd name="connsiteX33" fmla="*/ 146304 w 286997"/>
                  <a:gd name="connsiteY33" fmla="*/ 680314 h 69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6997" h="697290">
                    <a:moveTo>
                      <a:pt x="102413" y="0"/>
                    </a:moveTo>
                    <a:cubicBezTo>
                      <a:pt x="104851" y="126797"/>
                      <a:pt x="106054" y="253624"/>
                      <a:pt x="109728" y="380391"/>
                    </a:cubicBezTo>
                    <a:cubicBezTo>
                      <a:pt x="110931" y="421898"/>
                      <a:pt x="113975" y="463338"/>
                      <a:pt x="117043" y="504749"/>
                    </a:cubicBezTo>
                    <a:cubicBezTo>
                      <a:pt x="122431" y="577488"/>
                      <a:pt x="117458" y="557197"/>
                      <a:pt x="131674" y="599847"/>
                    </a:cubicBezTo>
                    <a:cubicBezTo>
                      <a:pt x="134112" y="616916"/>
                      <a:pt x="143171" y="634326"/>
                      <a:pt x="138989" y="651053"/>
                    </a:cubicBezTo>
                    <a:cubicBezTo>
                      <a:pt x="136857" y="659582"/>
                      <a:pt x="128290" y="621245"/>
                      <a:pt x="124359" y="629108"/>
                    </a:cubicBezTo>
                    <a:cubicBezTo>
                      <a:pt x="118799" y="640229"/>
                      <a:pt x="129236" y="653492"/>
                      <a:pt x="131674" y="665684"/>
                    </a:cubicBezTo>
                    <a:cubicBezTo>
                      <a:pt x="124359" y="668122"/>
                      <a:pt x="113177" y="666102"/>
                      <a:pt x="109728" y="672999"/>
                    </a:cubicBezTo>
                    <a:cubicBezTo>
                      <a:pt x="100894" y="690665"/>
                      <a:pt x="145041" y="713609"/>
                      <a:pt x="95098" y="680314"/>
                    </a:cubicBezTo>
                    <a:cubicBezTo>
                      <a:pt x="85344" y="665684"/>
                      <a:pt x="78270" y="648856"/>
                      <a:pt x="65837" y="636423"/>
                    </a:cubicBezTo>
                    <a:lnTo>
                      <a:pt x="36576" y="607162"/>
                    </a:lnTo>
                    <a:cubicBezTo>
                      <a:pt x="34138" y="599847"/>
                      <a:pt x="32709" y="592113"/>
                      <a:pt x="29261" y="585216"/>
                    </a:cubicBezTo>
                    <a:cubicBezTo>
                      <a:pt x="20034" y="566761"/>
                      <a:pt x="13608" y="562248"/>
                      <a:pt x="0" y="548640"/>
                    </a:cubicBezTo>
                    <a:cubicBezTo>
                      <a:pt x="2438" y="560832"/>
                      <a:pt x="2417" y="573788"/>
                      <a:pt x="7315" y="585216"/>
                    </a:cubicBezTo>
                    <a:cubicBezTo>
                      <a:pt x="10032" y="591555"/>
                      <a:pt x="17637" y="594461"/>
                      <a:pt x="21946" y="599847"/>
                    </a:cubicBezTo>
                    <a:cubicBezTo>
                      <a:pt x="27438" y="606712"/>
                      <a:pt x="31699" y="614477"/>
                      <a:pt x="36576" y="621792"/>
                    </a:cubicBezTo>
                    <a:cubicBezTo>
                      <a:pt x="39014" y="629107"/>
                      <a:pt x="39924" y="637126"/>
                      <a:pt x="43891" y="643738"/>
                    </a:cubicBezTo>
                    <a:cubicBezTo>
                      <a:pt x="47439" y="649652"/>
                      <a:pt x="54214" y="652982"/>
                      <a:pt x="58522" y="658368"/>
                    </a:cubicBezTo>
                    <a:cubicBezTo>
                      <a:pt x="64014" y="665233"/>
                      <a:pt x="68275" y="672999"/>
                      <a:pt x="73152" y="680314"/>
                    </a:cubicBezTo>
                    <a:cubicBezTo>
                      <a:pt x="78029" y="675437"/>
                      <a:pt x="90867" y="671853"/>
                      <a:pt x="87783" y="665684"/>
                    </a:cubicBezTo>
                    <a:cubicBezTo>
                      <a:pt x="82318" y="654753"/>
                      <a:pt x="17714" y="640851"/>
                      <a:pt x="87783" y="658368"/>
                    </a:cubicBezTo>
                    <a:cubicBezTo>
                      <a:pt x="91739" y="662324"/>
                      <a:pt x="118205" y="690706"/>
                      <a:pt x="124359" y="687629"/>
                    </a:cubicBezTo>
                    <a:cubicBezTo>
                      <a:pt x="133351" y="683133"/>
                      <a:pt x="125394" y="666219"/>
                      <a:pt x="131674" y="658368"/>
                    </a:cubicBezTo>
                    <a:cubicBezTo>
                      <a:pt x="136491" y="652347"/>
                      <a:pt x="146304" y="653491"/>
                      <a:pt x="153619" y="651053"/>
                    </a:cubicBezTo>
                    <a:cubicBezTo>
                      <a:pt x="193785" y="610887"/>
                      <a:pt x="169794" y="626154"/>
                      <a:pt x="226771" y="607162"/>
                    </a:cubicBezTo>
                    <a:lnTo>
                      <a:pt x="248717" y="599847"/>
                    </a:lnTo>
                    <a:lnTo>
                      <a:pt x="270663" y="592532"/>
                    </a:lnTo>
                    <a:cubicBezTo>
                      <a:pt x="275459" y="587736"/>
                      <a:pt x="308927" y="562989"/>
                      <a:pt x="263347" y="570586"/>
                    </a:cubicBezTo>
                    <a:cubicBezTo>
                      <a:pt x="254675" y="572031"/>
                      <a:pt x="249265" y="581284"/>
                      <a:pt x="241402" y="585216"/>
                    </a:cubicBezTo>
                    <a:cubicBezTo>
                      <a:pt x="234505" y="588665"/>
                      <a:pt x="226353" y="589083"/>
                      <a:pt x="219456" y="592532"/>
                    </a:cubicBezTo>
                    <a:cubicBezTo>
                      <a:pt x="201001" y="601760"/>
                      <a:pt x="196488" y="608185"/>
                      <a:pt x="182880" y="621792"/>
                    </a:cubicBezTo>
                    <a:cubicBezTo>
                      <a:pt x="180442" y="629107"/>
                      <a:pt x="181018" y="638285"/>
                      <a:pt x="175565" y="643738"/>
                    </a:cubicBezTo>
                    <a:cubicBezTo>
                      <a:pt x="170112" y="649191"/>
                      <a:pt x="159072" y="645600"/>
                      <a:pt x="153619" y="651053"/>
                    </a:cubicBezTo>
                    <a:cubicBezTo>
                      <a:pt x="145533" y="659139"/>
                      <a:pt x="146304" y="670402"/>
                      <a:pt x="146304" y="680314"/>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grpSp>
        <p:grpSp>
          <p:nvGrpSpPr>
            <p:cNvPr id="4" name="Group 3">
              <a:extLst>
                <a:ext uri="{FF2B5EF4-FFF2-40B4-BE49-F238E27FC236}">
                  <a16:creationId xmlns:a16="http://schemas.microsoft.com/office/drawing/2014/main" id="{3FD3AA82-4D1A-4176-B7A8-C7BB45557CB6}"/>
                </a:ext>
              </a:extLst>
            </p:cNvPr>
            <p:cNvGrpSpPr/>
            <p:nvPr/>
          </p:nvGrpSpPr>
          <p:grpSpPr>
            <a:xfrm>
              <a:off x="5585490" y="2620895"/>
              <a:ext cx="2003007" cy="1986532"/>
              <a:chOff x="4678012" y="2743199"/>
              <a:chExt cx="2003007" cy="1986532"/>
            </a:xfrm>
          </p:grpSpPr>
          <p:grpSp>
            <p:nvGrpSpPr>
              <p:cNvPr id="16" name="Group 15">
                <a:extLst>
                  <a:ext uri="{FF2B5EF4-FFF2-40B4-BE49-F238E27FC236}">
                    <a16:creationId xmlns:a16="http://schemas.microsoft.com/office/drawing/2014/main" id="{CBD9D319-46DB-40AC-A76C-7A04B1A9E1A0}"/>
                  </a:ext>
                </a:extLst>
              </p:cNvPr>
              <p:cNvGrpSpPr/>
              <p:nvPr/>
            </p:nvGrpSpPr>
            <p:grpSpPr>
              <a:xfrm>
                <a:off x="5041908" y="2743199"/>
                <a:ext cx="780991" cy="629106"/>
                <a:chOff x="5041908" y="2596896"/>
                <a:chExt cx="780991" cy="629106"/>
              </a:xfrm>
            </p:grpSpPr>
            <p:sp>
              <p:nvSpPr>
                <p:cNvPr id="14" name="Freeform: Shape 13">
                  <a:extLst>
                    <a:ext uri="{FF2B5EF4-FFF2-40B4-BE49-F238E27FC236}">
                      <a16:creationId xmlns:a16="http://schemas.microsoft.com/office/drawing/2014/main" id="{89F6CEE1-564B-48C2-BAC0-9E89EAA9DB45}"/>
                    </a:ext>
                  </a:extLst>
                </p:cNvPr>
                <p:cNvSpPr/>
                <p:nvPr/>
              </p:nvSpPr>
              <p:spPr>
                <a:xfrm>
                  <a:off x="5041908" y="2743199"/>
                  <a:ext cx="768096" cy="482803"/>
                </a:xfrm>
                <a:custGeom>
                  <a:avLst/>
                  <a:gdLst>
                    <a:gd name="connsiteX0" fmla="*/ 416966 w 768096"/>
                    <a:gd name="connsiteY0" fmla="*/ 0 h 482803"/>
                    <a:gd name="connsiteX1" fmla="*/ 351129 w 768096"/>
                    <a:gd name="connsiteY1" fmla="*/ 14630 h 482803"/>
                    <a:gd name="connsiteX2" fmla="*/ 321868 w 768096"/>
                    <a:gd name="connsiteY2" fmla="*/ 7315 h 482803"/>
                    <a:gd name="connsiteX3" fmla="*/ 226771 w 768096"/>
                    <a:gd name="connsiteY3" fmla="*/ 14630 h 482803"/>
                    <a:gd name="connsiteX4" fmla="*/ 182880 w 768096"/>
                    <a:gd name="connsiteY4" fmla="*/ 29260 h 482803"/>
                    <a:gd name="connsiteX5" fmla="*/ 160934 w 768096"/>
                    <a:gd name="connsiteY5" fmla="*/ 36576 h 482803"/>
                    <a:gd name="connsiteX6" fmla="*/ 117043 w 768096"/>
                    <a:gd name="connsiteY6" fmla="*/ 65836 h 482803"/>
                    <a:gd name="connsiteX7" fmla="*/ 95097 w 768096"/>
                    <a:gd name="connsiteY7" fmla="*/ 80467 h 482803"/>
                    <a:gd name="connsiteX8" fmla="*/ 73152 w 768096"/>
                    <a:gd name="connsiteY8" fmla="*/ 95097 h 482803"/>
                    <a:gd name="connsiteX9" fmla="*/ 51206 w 768096"/>
                    <a:gd name="connsiteY9" fmla="*/ 138988 h 482803"/>
                    <a:gd name="connsiteX10" fmla="*/ 29260 w 768096"/>
                    <a:gd name="connsiteY10" fmla="*/ 153619 h 482803"/>
                    <a:gd name="connsiteX11" fmla="*/ 7315 w 768096"/>
                    <a:gd name="connsiteY11" fmla="*/ 219456 h 482803"/>
                    <a:gd name="connsiteX12" fmla="*/ 0 w 768096"/>
                    <a:gd name="connsiteY12" fmla="*/ 241401 h 482803"/>
                    <a:gd name="connsiteX13" fmla="*/ 21945 w 768096"/>
                    <a:gd name="connsiteY13" fmla="*/ 365760 h 482803"/>
                    <a:gd name="connsiteX14" fmla="*/ 29260 w 768096"/>
                    <a:gd name="connsiteY14" fmla="*/ 387705 h 482803"/>
                    <a:gd name="connsiteX15" fmla="*/ 80467 w 768096"/>
                    <a:gd name="connsiteY15" fmla="*/ 446227 h 482803"/>
                    <a:gd name="connsiteX16" fmla="*/ 65836 w 768096"/>
                    <a:gd name="connsiteY16" fmla="*/ 431596 h 482803"/>
                    <a:gd name="connsiteX17" fmla="*/ 51206 w 768096"/>
                    <a:gd name="connsiteY17" fmla="*/ 409651 h 482803"/>
                    <a:gd name="connsiteX18" fmla="*/ 73152 w 768096"/>
                    <a:gd name="connsiteY18" fmla="*/ 402336 h 482803"/>
                    <a:gd name="connsiteX19" fmla="*/ 117043 w 768096"/>
                    <a:gd name="connsiteY19" fmla="*/ 416966 h 482803"/>
                    <a:gd name="connsiteX20" fmla="*/ 168249 w 768096"/>
                    <a:gd name="connsiteY20" fmla="*/ 431596 h 482803"/>
                    <a:gd name="connsiteX21" fmla="*/ 212140 w 768096"/>
                    <a:gd name="connsiteY21" fmla="*/ 446227 h 482803"/>
                    <a:gd name="connsiteX22" fmla="*/ 277977 w 768096"/>
                    <a:gd name="connsiteY22" fmla="*/ 438912 h 482803"/>
                    <a:gd name="connsiteX23" fmla="*/ 351129 w 768096"/>
                    <a:gd name="connsiteY23" fmla="*/ 460857 h 482803"/>
                    <a:gd name="connsiteX24" fmla="*/ 373075 w 768096"/>
                    <a:gd name="connsiteY24" fmla="*/ 468172 h 482803"/>
                    <a:gd name="connsiteX25" fmla="*/ 395020 w 768096"/>
                    <a:gd name="connsiteY25" fmla="*/ 475488 h 482803"/>
                    <a:gd name="connsiteX26" fmla="*/ 431596 w 768096"/>
                    <a:gd name="connsiteY26" fmla="*/ 482803 h 482803"/>
                    <a:gd name="connsiteX27" fmla="*/ 563270 w 768096"/>
                    <a:gd name="connsiteY27" fmla="*/ 475488 h 482803"/>
                    <a:gd name="connsiteX28" fmla="*/ 607161 w 768096"/>
                    <a:gd name="connsiteY28" fmla="*/ 460857 h 482803"/>
                    <a:gd name="connsiteX29" fmla="*/ 629107 w 768096"/>
                    <a:gd name="connsiteY29" fmla="*/ 453542 h 482803"/>
                    <a:gd name="connsiteX30" fmla="*/ 694944 w 768096"/>
                    <a:gd name="connsiteY30" fmla="*/ 424281 h 482803"/>
                    <a:gd name="connsiteX31" fmla="*/ 716889 w 768096"/>
                    <a:gd name="connsiteY31" fmla="*/ 416966 h 482803"/>
                    <a:gd name="connsiteX32" fmla="*/ 760780 w 768096"/>
                    <a:gd name="connsiteY32" fmla="*/ 365760 h 482803"/>
                    <a:gd name="connsiteX33" fmla="*/ 768096 w 768096"/>
                    <a:gd name="connsiteY33" fmla="*/ 343814 h 482803"/>
                    <a:gd name="connsiteX34" fmla="*/ 760780 w 768096"/>
                    <a:gd name="connsiteY34" fmla="*/ 277977 h 482803"/>
                    <a:gd name="connsiteX35" fmla="*/ 702259 w 768096"/>
                    <a:gd name="connsiteY35" fmla="*/ 204825 h 482803"/>
                    <a:gd name="connsiteX36" fmla="*/ 680313 w 768096"/>
                    <a:gd name="connsiteY36" fmla="*/ 190195 h 482803"/>
                    <a:gd name="connsiteX37" fmla="*/ 621792 w 768096"/>
                    <a:gd name="connsiteY37" fmla="*/ 160934 h 482803"/>
                    <a:gd name="connsiteX38" fmla="*/ 599846 w 768096"/>
                    <a:gd name="connsiteY38" fmla="*/ 153619 h 482803"/>
                    <a:gd name="connsiteX39" fmla="*/ 585216 w 768096"/>
                    <a:gd name="connsiteY39" fmla="*/ 138988 h 482803"/>
                    <a:gd name="connsiteX40" fmla="*/ 526694 w 768096"/>
                    <a:gd name="connsiteY40" fmla="*/ 124358 h 482803"/>
                    <a:gd name="connsiteX41" fmla="*/ 504748 w 768096"/>
                    <a:gd name="connsiteY41" fmla="*/ 109728 h 482803"/>
                    <a:gd name="connsiteX42" fmla="*/ 380390 w 768096"/>
                    <a:gd name="connsiteY42" fmla="*/ 109728 h 482803"/>
                    <a:gd name="connsiteX43" fmla="*/ 358444 w 768096"/>
                    <a:gd name="connsiteY43" fmla="*/ 117043 h 482803"/>
                    <a:gd name="connsiteX44" fmla="*/ 307238 w 768096"/>
                    <a:gd name="connsiteY44" fmla="*/ 124358 h 482803"/>
                    <a:gd name="connsiteX45" fmla="*/ 277977 w 768096"/>
                    <a:gd name="connsiteY45" fmla="*/ 138988 h 482803"/>
                    <a:gd name="connsiteX46" fmla="*/ 263347 w 768096"/>
                    <a:gd name="connsiteY46" fmla="*/ 153619 h 482803"/>
                    <a:gd name="connsiteX47" fmla="*/ 241401 w 768096"/>
                    <a:gd name="connsiteY47" fmla="*/ 160934 h 482803"/>
                    <a:gd name="connsiteX48" fmla="*/ 212140 w 768096"/>
                    <a:gd name="connsiteY48" fmla="*/ 175564 h 482803"/>
                    <a:gd name="connsiteX49" fmla="*/ 197510 w 768096"/>
                    <a:gd name="connsiteY49" fmla="*/ 190195 h 482803"/>
                    <a:gd name="connsiteX50" fmla="*/ 175564 w 768096"/>
                    <a:gd name="connsiteY50" fmla="*/ 197510 h 482803"/>
                    <a:gd name="connsiteX51" fmla="*/ 168249 w 768096"/>
                    <a:gd name="connsiteY51" fmla="*/ 219456 h 482803"/>
                    <a:gd name="connsiteX52" fmla="*/ 175564 w 768096"/>
                    <a:gd name="connsiteY52" fmla="*/ 256032 h 482803"/>
                    <a:gd name="connsiteX53" fmla="*/ 190195 w 768096"/>
                    <a:gd name="connsiteY53" fmla="*/ 270662 h 482803"/>
                    <a:gd name="connsiteX54" fmla="*/ 212140 w 768096"/>
                    <a:gd name="connsiteY54" fmla="*/ 285292 h 482803"/>
                    <a:gd name="connsiteX55" fmla="*/ 241401 w 768096"/>
                    <a:gd name="connsiteY55" fmla="*/ 292608 h 482803"/>
                    <a:gd name="connsiteX56" fmla="*/ 263347 w 768096"/>
                    <a:gd name="connsiteY56" fmla="*/ 299923 h 482803"/>
                    <a:gd name="connsiteX57" fmla="*/ 307238 w 768096"/>
                    <a:gd name="connsiteY57" fmla="*/ 329184 h 482803"/>
                    <a:gd name="connsiteX58" fmla="*/ 351129 w 768096"/>
                    <a:gd name="connsiteY58" fmla="*/ 351129 h 482803"/>
                    <a:gd name="connsiteX59" fmla="*/ 460857 w 768096"/>
                    <a:gd name="connsiteY59" fmla="*/ 358444 h 482803"/>
                    <a:gd name="connsiteX60" fmla="*/ 490118 w 768096"/>
                    <a:gd name="connsiteY60" fmla="*/ 365760 h 482803"/>
                    <a:gd name="connsiteX61" fmla="*/ 534009 w 768096"/>
                    <a:gd name="connsiteY61" fmla="*/ 380390 h 482803"/>
                    <a:gd name="connsiteX62" fmla="*/ 577900 w 768096"/>
                    <a:gd name="connsiteY62" fmla="*/ 365760 h 482803"/>
                    <a:gd name="connsiteX63" fmla="*/ 636422 w 768096"/>
                    <a:gd name="connsiteY63" fmla="*/ 321868 h 482803"/>
                    <a:gd name="connsiteX64" fmla="*/ 643737 w 768096"/>
                    <a:gd name="connsiteY64" fmla="*/ 299923 h 482803"/>
                    <a:gd name="connsiteX65" fmla="*/ 658368 w 768096"/>
                    <a:gd name="connsiteY65" fmla="*/ 285292 h 482803"/>
                    <a:gd name="connsiteX66" fmla="*/ 651052 w 768096"/>
                    <a:gd name="connsiteY66" fmla="*/ 263347 h 482803"/>
                    <a:gd name="connsiteX67" fmla="*/ 636422 w 768096"/>
                    <a:gd name="connsiteY67" fmla="*/ 241401 h 482803"/>
                    <a:gd name="connsiteX68" fmla="*/ 592531 w 768096"/>
                    <a:gd name="connsiteY68" fmla="*/ 219456 h 482803"/>
                    <a:gd name="connsiteX69" fmla="*/ 555955 w 768096"/>
                    <a:gd name="connsiteY69" fmla="*/ 197510 h 482803"/>
                    <a:gd name="connsiteX70" fmla="*/ 497433 w 768096"/>
                    <a:gd name="connsiteY70" fmla="*/ 182880 h 482803"/>
                    <a:gd name="connsiteX71" fmla="*/ 373075 w 768096"/>
                    <a:gd name="connsiteY71" fmla="*/ 190195 h 482803"/>
                    <a:gd name="connsiteX72" fmla="*/ 351129 w 768096"/>
                    <a:gd name="connsiteY72" fmla="*/ 197510 h 482803"/>
                    <a:gd name="connsiteX73" fmla="*/ 314553 w 768096"/>
                    <a:gd name="connsiteY73" fmla="*/ 204825 h 482803"/>
                    <a:gd name="connsiteX74" fmla="*/ 285292 w 768096"/>
                    <a:gd name="connsiteY74" fmla="*/ 212140 h 482803"/>
                    <a:gd name="connsiteX75" fmla="*/ 277977 w 768096"/>
                    <a:gd name="connsiteY75" fmla="*/ 234086 h 482803"/>
                    <a:gd name="connsiteX76" fmla="*/ 299923 w 768096"/>
                    <a:gd name="connsiteY76" fmla="*/ 256032 h 482803"/>
                    <a:gd name="connsiteX77" fmla="*/ 321868 w 768096"/>
                    <a:gd name="connsiteY77" fmla="*/ 270662 h 482803"/>
                    <a:gd name="connsiteX78" fmla="*/ 358444 w 768096"/>
                    <a:gd name="connsiteY78" fmla="*/ 277977 h 482803"/>
                    <a:gd name="connsiteX79" fmla="*/ 380390 w 768096"/>
                    <a:gd name="connsiteY79" fmla="*/ 285292 h 482803"/>
                    <a:gd name="connsiteX80" fmla="*/ 424281 w 768096"/>
                    <a:gd name="connsiteY80" fmla="*/ 307238 h 482803"/>
                    <a:gd name="connsiteX81" fmla="*/ 438912 w 768096"/>
                    <a:gd name="connsiteY81" fmla="*/ 292608 h 482803"/>
                    <a:gd name="connsiteX82" fmla="*/ 475488 w 768096"/>
                    <a:gd name="connsiteY82" fmla="*/ 270662 h 482803"/>
                    <a:gd name="connsiteX83" fmla="*/ 570585 w 768096"/>
                    <a:gd name="connsiteY83" fmla="*/ 263347 h 482803"/>
                    <a:gd name="connsiteX84" fmla="*/ 555955 w 768096"/>
                    <a:gd name="connsiteY84" fmla="*/ 248716 h 482803"/>
                    <a:gd name="connsiteX85" fmla="*/ 409651 w 768096"/>
                    <a:gd name="connsiteY85" fmla="*/ 234086 h 48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68096" h="482803">
                      <a:moveTo>
                        <a:pt x="416966" y="0"/>
                      </a:moveTo>
                      <a:cubicBezTo>
                        <a:pt x="395020" y="4877"/>
                        <a:pt x="373544" y="12906"/>
                        <a:pt x="351129" y="14630"/>
                      </a:cubicBezTo>
                      <a:cubicBezTo>
                        <a:pt x="341105" y="15401"/>
                        <a:pt x="331922" y="7315"/>
                        <a:pt x="321868" y="7315"/>
                      </a:cubicBezTo>
                      <a:cubicBezTo>
                        <a:pt x="290075" y="7315"/>
                        <a:pt x="258470" y="12192"/>
                        <a:pt x="226771" y="14630"/>
                      </a:cubicBezTo>
                      <a:lnTo>
                        <a:pt x="182880" y="29260"/>
                      </a:lnTo>
                      <a:cubicBezTo>
                        <a:pt x="175565" y="31699"/>
                        <a:pt x="167350" y="32299"/>
                        <a:pt x="160934" y="36576"/>
                      </a:cubicBezTo>
                      <a:lnTo>
                        <a:pt x="117043" y="65836"/>
                      </a:lnTo>
                      <a:lnTo>
                        <a:pt x="95097" y="80467"/>
                      </a:lnTo>
                      <a:lnTo>
                        <a:pt x="73152" y="95097"/>
                      </a:lnTo>
                      <a:cubicBezTo>
                        <a:pt x="67202" y="112945"/>
                        <a:pt x="65386" y="124808"/>
                        <a:pt x="51206" y="138988"/>
                      </a:cubicBezTo>
                      <a:cubicBezTo>
                        <a:pt x="44989" y="145205"/>
                        <a:pt x="36575" y="148742"/>
                        <a:pt x="29260" y="153619"/>
                      </a:cubicBezTo>
                      <a:lnTo>
                        <a:pt x="7315" y="219456"/>
                      </a:lnTo>
                      <a:lnTo>
                        <a:pt x="0" y="241401"/>
                      </a:lnTo>
                      <a:cubicBezTo>
                        <a:pt x="8344" y="324843"/>
                        <a:pt x="1117" y="296332"/>
                        <a:pt x="21945" y="365760"/>
                      </a:cubicBezTo>
                      <a:cubicBezTo>
                        <a:pt x="24161" y="373146"/>
                        <a:pt x="25812" y="380808"/>
                        <a:pt x="29260" y="387705"/>
                      </a:cubicBezTo>
                      <a:cubicBezTo>
                        <a:pt x="41357" y="411899"/>
                        <a:pt x="61400" y="427160"/>
                        <a:pt x="80467" y="446227"/>
                      </a:cubicBezTo>
                      <a:cubicBezTo>
                        <a:pt x="85344" y="451104"/>
                        <a:pt x="69662" y="437335"/>
                        <a:pt x="65836" y="431596"/>
                      </a:cubicBezTo>
                      <a:lnTo>
                        <a:pt x="51206" y="409651"/>
                      </a:lnTo>
                      <a:cubicBezTo>
                        <a:pt x="58521" y="407213"/>
                        <a:pt x="65488" y="401484"/>
                        <a:pt x="73152" y="402336"/>
                      </a:cubicBezTo>
                      <a:cubicBezTo>
                        <a:pt x="88479" y="404039"/>
                        <a:pt x="102413" y="412089"/>
                        <a:pt x="117043" y="416966"/>
                      </a:cubicBezTo>
                      <a:cubicBezTo>
                        <a:pt x="190824" y="441559"/>
                        <a:pt x="76356" y="404028"/>
                        <a:pt x="168249" y="431596"/>
                      </a:cubicBezTo>
                      <a:cubicBezTo>
                        <a:pt x="183020" y="436027"/>
                        <a:pt x="212140" y="446227"/>
                        <a:pt x="212140" y="446227"/>
                      </a:cubicBezTo>
                      <a:cubicBezTo>
                        <a:pt x="179561" y="413646"/>
                        <a:pt x="186367" y="426697"/>
                        <a:pt x="277977" y="438912"/>
                      </a:cubicBezTo>
                      <a:cubicBezTo>
                        <a:pt x="296404" y="441369"/>
                        <a:pt x="337267" y="456236"/>
                        <a:pt x="351129" y="460857"/>
                      </a:cubicBezTo>
                      <a:lnTo>
                        <a:pt x="373075" y="468172"/>
                      </a:lnTo>
                      <a:cubicBezTo>
                        <a:pt x="380390" y="470610"/>
                        <a:pt x="387459" y="473976"/>
                        <a:pt x="395020" y="475488"/>
                      </a:cubicBezTo>
                      <a:lnTo>
                        <a:pt x="431596" y="482803"/>
                      </a:lnTo>
                      <a:cubicBezTo>
                        <a:pt x="475487" y="480365"/>
                        <a:pt x="519650" y="480941"/>
                        <a:pt x="563270" y="475488"/>
                      </a:cubicBezTo>
                      <a:cubicBezTo>
                        <a:pt x="578573" y="473575"/>
                        <a:pt x="592531" y="465734"/>
                        <a:pt x="607161" y="460857"/>
                      </a:cubicBezTo>
                      <a:lnTo>
                        <a:pt x="629107" y="453542"/>
                      </a:lnTo>
                      <a:cubicBezTo>
                        <a:pt x="663884" y="430358"/>
                        <a:pt x="642712" y="441692"/>
                        <a:pt x="694944" y="424281"/>
                      </a:cubicBezTo>
                      <a:lnTo>
                        <a:pt x="716889" y="416966"/>
                      </a:lnTo>
                      <a:cubicBezTo>
                        <a:pt x="734888" y="398967"/>
                        <a:pt x="749639" y="388042"/>
                        <a:pt x="760780" y="365760"/>
                      </a:cubicBezTo>
                      <a:cubicBezTo>
                        <a:pt x="764229" y="358863"/>
                        <a:pt x="765657" y="351129"/>
                        <a:pt x="768096" y="343814"/>
                      </a:cubicBezTo>
                      <a:cubicBezTo>
                        <a:pt x="765657" y="321868"/>
                        <a:pt x="767763" y="298925"/>
                        <a:pt x="760780" y="277977"/>
                      </a:cubicBezTo>
                      <a:cubicBezTo>
                        <a:pt x="755190" y="261207"/>
                        <a:pt x="719383" y="216240"/>
                        <a:pt x="702259" y="204825"/>
                      </a:cubicBezTo>
                      <a:cubicBezTo>
                        <a:pt x="694944" y="199948"/>
                        <a:pt x="687178" y="195687"/>
                        <a:pt x="680313" y="190195"/>
                      </a:cubicBezTo>
                      <a:cubicBezTo>
                        <a:pt x="643832" y="161010"/>
                        <a:pt x="696702" y="185903"/>
                        <a:pt x="621792" y="160934"/>
                      </a:cubicBezTo>
                      <a:lnTo>
                        <a:pt x="599846" y="153619"/>
                      </a:lnTo>
                      <a:cubicBezTo>
                        <a:pt x="594969" y="148742"/>
                        <a:pt x="591620" y="141549"/>
                        <a:pt x="585216" y="138988"/>
                      </a:cubicBezTo>
                      <a:cubicBezTo>
                        <a:pt x="566547" y="131520"/>
                        <a:pt x="526694" y="124358"/>
                        <a:pt x="526694" y="124358"/>
                      </a:cubicBezTo>
                      <a:cubicBezTo>
                        <a:pt x="519379" y="119481"/>
                        <a:pt x="513169" y="112254"/>
                        <a:pt x="504748" y="109728"/>
                      </a:cubicBezTo>
                      <a:cubicBezTo>
                        <a:pt x="458926" y="95981"/>
                        <a:pt x="428566" y="104910"/>
                        <a:pt x="380390" y="109728"/>
                      </a:cubicBezTo>
                      <a:cubicBezTo>
                        <a:pt x="373075" y="112166"/>
                        <a:pt x="366005" y="115531"/>
                        <a:pt x="358444" y="117043"/>
                      </a:cubicBezTo>
                      <a:cubicBezTo>
                        <a:pt x="341537" y="120424"/>
                        <a:pt x="323872" y="119821"/>
                        <a:pt x="307238" y="124358"/>
                      </a:cubicBezTo>
                      <a:cubicBezTo>
                        <a:pt x="296717" y="127227"/>
                        <a:pt x="287731" y="134111"/>
                        <a:pt x="277977" y="138988"/>
                      </a:cubicBezTo>
                      <a:cubicBezTo>
                        <a:pt x="273100" y="143865"/>
                        <a:pt x="269261" y="150071"/>
                        <a:pt x="263347" y="153619"/>
                      </a:cubicBezTo>
                      <a:cubicBezTo>
                        <a:pt x="256735" y="157586"/>
                        <a:pt x="248489" y="157897"/>
                        <a:pt x="241401" y="160934"/>
                      </a:cubicBezTo>
                      <a:cubicBezTo>
                        <a:pt x="231378" y="165229"/>
                        <a:pt x="221894" y="170687"/>
                        <a:pt x="212140" y="175564"/>
                      </a:cubicBezTo>
                      <a:cubicBezTo>
                        <a:pt x="207263" y="180441"/>
                        <a:pt x="203424" y="186647"/>
                        <a:pt x="197510" y="190195"/>
                      </a:cubicBezTo>
                      <a:cubicBezTo>
                        <a:pt x="190898" y="194162"/>
                        <a:pt x="181017" y="192057"/>
                        <a:pt x="175564" y="197510"/>
                      </a:cubicBezTo>
                      <a:cubicBezTo>
                        <a:pt x="170111" y="202963"/>
                        <a:pt x="170687" y="212141"/>
                        <a:pt x="168249" y="219456"/>
                      </a:cubicBezTo>
                      <a:cubicBezTo>
                        <a:pt x="170687" y="231648"/>
                        <a:pt x="170666" y="244604"/>
                        <a:pt x="175564" y="256032"/>
                      </a:cubicBezTo>
                      <a:cubicBezTo>
                        <a:pt x="178281" y="262371"/>
                        <a:pt x="184809" y="266354"/>
                        <a:pt x="190195" y="270662"/>
                      </a:cubicBezTo>
                      <a:cubicBezTo>
                        <a:pt x="197060" y="276154"/>
                        <a:pt x="204059" y="281829"/>
                        <a:pt x="212140" y="285292"/>
                      </a:cubicBezTo>
                      <a:cubicBezTo>
                        <a:pt x="221381" y="289253"/>
                        <a:pt x="231734" y="289846"/>
                        <a:pt x="241401" y="292608"/>
                      </a:cubicBezTo>
                      <a:cubicBezTo>
                        <a:pt x="248815" y="294726"/>
                        <a:pt x="256032" y="297485"/>
                        <a:pt x="263347" y="299923"/>
                      </a:cubicBezTo>
                      <a:lnTo>
                        <a:pt x="307238" y="329184"/>
                      </a:lnTo>
                      <a:cubicBezTo>
                        <a:pt x="321785" y="338882"/>
                        <a:pt x="332959" y="349110"/>
                        <a:pt x="351129" y="351129"/>
                      </a:cubicBezTo>
                      <a:cubicBezTo>
                        <a:pt x="387562" y="355177"/>
                        <a:pt x="424281" y="356006"/>
                        <a:pt x="460857" y="358444"/>
                      </a:cubicBezTo>
                      <a:cubicBezTo>
                        <a:pt x="470611" y="360883"/>
                        <a:pt x="480488" y="362871"/>
                        <a:pt x="490118" y="365760"/>
                      </a:cubicBezTo>
                      <a:cubicBezTo>
                        <a:pt x="504889" y="370191"/>
                        <a:pt x="534009" y="380390"/>
                        <a:pt x="534009" y="380390"/>
                      </a:cubicBezTo>
                      <a:cubicBezTo>
                        <a:pt x="548639" y="375513"/>
                        <a:pt x="566995" y="376665"/>
                        <a:pt x="577900" y="365760"/>
                      </a:cubicBezTo>
                      <a:cubicBezTo>
                        <a:pt x="619929" y="323731"/>
                        <a:pt x="598119" y="334637"/>
                        <a:pt x="636422" y="321868"/>
                      </a:cubicBezTo>
                      <a:cubicBezTo>
                        <a:pt x="638860" y="314553"/>
                        <a:pt x="639770" y="306535"/>
                        <a:pt x="643737" y="299923"/>
                      </a:cubicBezTo>
                      <a:cubicBezTo>
                        <a:pt x="647286" y="294009"/>
                        <a:pt x="657015" y="292055"/>
                        <a:pt x="658368" y="285292"/>
                      </a:cubicBezTo>
                      <a:cubicBezTo>
                        <a:pt x="659880" y="277731"/>
                        <a:pt x="654500" y="270244"/>
                        <a:pt x="651052" y="263347"/>
                      </a:cubicBezTo>
                      <a:cubicBezTo>
                        <a:pt x="647120" y="255483"/>
                        <a:pt x="642639" y="247618"/>
                        <a:pt x="636422" y="241401"/>
                      </a:cubicBezTo>
                      <a:cubicBezTo>
                        <a:pt x="622242" y="227221"/>
                        <a:pt x="610378" y="225405"/>
                        <a:pt x="592531" y="219456"/>
                      </a:cubicBezTo>
                      <a:cubicBezTo>
                        <a:pt x="574571" y="201496"/>
                        <a:pt x="582069" y="204632"/>
                        <a:pt x="555955" y="197510"/>
                      </a:cubicBezTo>
                      <a:cubicBezTo>
                        <a:pt x="536556" y="192219"/>
                        <a:pt x="497433" y="182880"/>
                        <a:pt x="497433" y="182880"/>
                      </a:cubicBezTo>
                      <a:cubicBezTo>
                        <a:pt x="455980" y="185318"/>
                        <a:pt x="414393" y="186063"/>
                        <a:pt x="373075" y="190195"/>
                      </a:cubicBezTo>
                      <a:cubicBezTo>
                        <a:pt x="365402" y="190962"/>
                        <a:pt x="358610" y="195640"/>
                        <a:pt x="351129" y="197510"/>
                      </a:cubicBezTo>
                      <a:cubicBezTo>
                        <a:pt x="339067" y="200525"/>
                        <a:pt x="326690" y="202128"/>
                        <a:pt x="314553" y="204825"/>
                      </a:cubicBezTo>
                      <a:cubicBezTo>
                        <a:pt x="304739" y="207006"/>
                        <a:pt x="295046" y="209702"/>
                        <a:pt x="285292" y="212140"/>
                      </a:cubicBezTo>
                      <a:cubicBezTo>
                        <a:pt x="282854" y="219455"/>
                        <a:pt x="275539" y="226771"/>
                        <a:pt x="277977" y="234086"/>
                      </a:cubicBezTo>
                      <a:cubicBezTo>
                        <a:pt x="281249" y="243901"/>
                        <a:pt x="291975" y="249409"/>
                        <a:pt x="299923" y="256032"/>
                      </a:cubicBezTo>
                      <a:cubicBezTo>
                        <a:pt x="306677" y="261660"/>
                        <a:pt x="313636" y="267575"/>
                        <a:pt x="321868" y="270662"/>
                      </a:cubicBezTo>
                      <a:cubicBezTo>
                        <a:pt x="333510" y="275028"/>
                        <a:pt x="346382" y="274962"/>
                        <a:pt x="358444" y="277977"/>
                      </a:cubicBezTo>
                      <a:cubicBezTo>
                        <a:pt x="365925" y="279847"/>
                        <a:pt x="373075" y="282854"/>
                        <a:pt x="380390" y="285292"/>
                      </a:cubicBezTo>
                      <a:cubicBezTo>
                        <a:pt x="387501" y="290033"/>
                        <a:pt x="412632" y="309568"/>
                        <a:pt x="424281" y="307238"/>
                      </a:cubicBezTo>
                      <a:cubicBezTo>
                        <a:pt x="431044" y="305885"/>
                        <a:pt x="433300" y="296617"/>
                        <a:pt x="438912" y="292608"/>
                      </a:cubicBezTo>
                      <a:cubicBezTo>
                        <a:pt x="450482" y="284344"/>
                        <a:pt x="461608" y="273746"/>
                        <a:pt x="475488" y="270662"/>
                      </a:cubicBezTo>
                      <a:cubicBezTo>
                        <a:pt x="506524" y="263765"/>
                        <a:pt x="538886" y="265785"/>
                        <a:pt x="570585" y="263347"/>
                      </a:cubicBezTo>
                      <a:cubicBezTo>
                        <a:pt x="565708" y="258470"/>
                        <a:pt x="561341" y="253024"/>
                        <a:pt x="555955" y="248716"/>
                      </a:cubicBezTo>
                      <a:cubicBezTo>
                        <a:pt x="508926" y="211093"/>
                        <a:pt x="498440" y="234086"/>
                        <a:pt x="409651" y="234086"/>
                      </a:cubicBezTo>
                    </a:path>
                  </a:pathLst>
                </a:cu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15" name="Freeform: Shape 14">
                  <a:extLst>
                    <a:ext uri="{FF2B5EF4-FFF2-40B4-BE49-F238E27FC236}">
                      <a16:creationId xmlns:a16="http://schemas.microsoft.com/office/drawing/2014/main" id="{DF3FF80F-1685-457E-8B81-4C6F59644E0D}"/>
                    </a:ext>
                  </a:extLst>
                </p:cNvPr>
                <p:cNvSpPr/>
                <p:nvPr/>
              </p:nvSpPr>
              <p:spPr>
                <a:xfrm>
                  <a:off x="5485576" y="2596896"/>
                  <a:ext cx="337323" cy="438912"/>
                </a:xfrm>
                <a:custGeom>
                  <a:avLst/>
                  <a:gdLst>
                    <a:gd name="connsiteX0" fmla="*/ 337323 w 337323"/>
                    <a:gd name="connsiteY0" fmla="*/ 438912 h 438912"/>
                    <a:gd name="connsiteX1" fmla="*/ 286117 w 337323"/>
                    <a:gd name="connsiteY1" fmla="*/ 358445 h 438912"/>
                    <a:gd name="connsiteX2" fmla="*/ 271486 w 337323"/>
                    <a:gd name="connsiteY2" fmla="*/ 336499 h 438912"/>
                    <a:gd name="connsiteX3" fmla="*/ 256856 w 337323"/>
                    <a:gd name="connsiteY3" fmla="*/ 292608 h 438912"/>
                    <a:gd name="connsiteX4" fmla="*/ 242226 w 337323"/>
                    <a:gd name="connsiteY4" fmla="*/ 270662 h 438912"/>
                    <a:gd name="connsiteX5" fmla="*/ 212965 w 337323"/>
                    <a:gd name="connsiteY5" fmla="*/ 204826 h 438912"/>
                    <a:gd name="connsiteX6" fmla="*/ 205650 w 337323"/>
                    <a:gd name="connsiteY6" fmla="*/ 182880 h 438912"/>
                    <a:gd name="connsiteX7" fmla="*/ 191019 w 337323"/>
                    <a:gd name="connsiteY7" fmla="*/ 168250 h 438912"/>
                    <a:gd name="connsiteX8" fmla="*/ 161758 w 337323"/>
                    <a:gd name="connsiteY8" fmla="*/ 102413 h 438912"/>
                    <a:gd name="connsiteX9" fmla="*/ 139813 w 337323"/>
                    <a:gd name="connsiteY9" fmla="*/ 51206 h 438912"/>
                    <a:gd name="connsiteX10" fmla="*/ 117867 w 337323"/>
                    <a:gd name="connsiteY10" fmla="*/ 43891 h 438912"/>
                    <a:gd name="connsiteX11" fmla="*/ 95922 w 337323"/>
                    <a:gd name="connsiteY11" fmla="*/ 29261 h 438912"/>
                    <a:gd name="connsiteX12" fmla="*/ 44715 w 337323"/>
                    <a:gd name="connsiteY12" fmla="*/ 14630 h 438912"/>
                    <a:gd name="connsiteX13" fmla="*/ 22770 w 337323"/>
                    <a:gd name="connsiteY13" fmla="*/ 21946 h 438912"/>
                    <a:gd name="connsiteX14" fmla="*/ 37400 w 337323"/>
                    <a:gd name="connsiteY14" fmla="*/ 87782 h 438912"/>
                    <a:gd name="connsiteX15" fmla="*/ 8139 w 337323"/>
                    <a:gd name="connsiteY15" fmla="*/ 43891 h 438912"/>
                    <a:gd name="connsiteX16" fmla="*/ 824 w 337323"/>
                    <a:gd name="connsiteY16" fmla="*/ 21946 h 438912"/>
                    <a:gd name="connsiteX17" fmla="*/ 22770 w 337323"/>
                    <a:gd name="connsiteY17" fmla="*/ 14630 h 438912"/>
                    <a:gd name="connsiteX18" fmla="*/ 154443 w 337323"/>
                    <a:gd name="connsiteY18" fmla="*/ 7315 h 438912"/>
                    <a:gd name="connsiteX19" fmla="*/ 249541 w 337323"/>
                    <a:gd name="connsiteY19"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7323" h="438912">
                      <a:moveTo>
                        <a:pt x="337323" y="438912"/>
                      </a:moveTo>
                      <a:cubicBezTo>
                        <a:pt x="306333" y="387260"/>
                        <a:pt x="323264" y="414164"/>
                        <a:pt x="286117" y="358445"/>
                      </a:cubicBezTo>
                      <a:lnTo>
                        <a:pt x="271486" y="336499"/>
                      </a:lnTo>
                      <a:cubicBezTo>
                        <a:pt x="266609" y="321869"/>
                        <a:pt x="265410" y="305440"/>
                        <a:pt x="256856" y="292608"/>
                      </a:cubicBezTo>
                      <a:cubicBezTo>
                        <a:pt x="251979" y="285293"/>
                        <a:pt x="245797" y="278696"/>
                        <a:pt x="242226" y="270662"/>
                      </a:cubicBezTo>
                      <a:cubicBezTo>
                        <a:pt x="207406" y="192318"/>
                        <a:pt x="246074" y="254489"/>
                        <a:pt x="212965" y="204826"/>
                      </a:cubicBezTo>
                      <a:cubicBezTo>
                        <a:pt x="210527" y="197511"/>
                        <a:pt x="209617" y="189492"/>
                        <a:pt x="205650" y="182880"/>
                      </a:cubicBezTo>
                      <a:cubicBezTo>
                        <a:pt x="202102" y="176966"/>
                        <a:pt x="194103" y="174419"/>
                        <a:pt x="191019" y="168250"/>
                      </a:cubicBezTo>
                      <a:cubicBezTo>
                        <a:pt x="138791" y="63794"/>
                        <a:pt x="204793" y="166961"/>
                        <a:pt x="161758" y="102413"/>
                      </a:cubicBezTo>
                      <a:cubicBezTo>
                        <a:pt x="156929" y="78269"/>
                        <a:pt x="161105" y="63981"/>
                        <a:pt x="139813" y="51206"/>
                      </a:cubicBezTo>
                      <a:cubicBezTo>
                        <a:pt x="133201" y="47239"/>
                        <a:pt x="125182" y="46329"/>
                        <a:pt x="117867" y="43891"/>
                      </a:cubicBezTo>
                      <a:cubicBezTo>
                        <a:pt x="110552" y="39014"/>
                        <a:pt x="103785" y="33193"/>
                        <a:pt x="95922" y="29261"/>
                      </a:cubicBezTo>
                      <a:cubicBezTo>
                        <a:pt x="85431" y="24016"/>
                        <a:pt x="54085" y="16973"/>
                        <a:pt x="44715" y="14630"/>
                      </a:cubicBezTo>
                      <a:cubicBezTo>
                        <a:pt x="37400" y="17069"/>
                        <a:pt x="26218" y="15049"/>
                        <a:pt x="22770" y="21946"/>
                      </a:cubicBezTo>
                      <a:cubicBezTo>
                        <a:pt x="18148" y="31191"/>
                        <a:pt x="60802" y="87782"/>
                        <a:pt x="37400" y="87782"/>
                      </a:cubicBezTo>
                      <a:cubicBezTo>
                        <a:pt x="19816" y="87782"/>
                        <a:pt x="8139" y="43891"/>
                        <a:pt x="8139" y="43891"/>
                      </a:cubicBezTo>
                      <a:cubicBezTo>
                        <a:pt x="5701" y="36576"/>
                        <a:pt x="-2624" y="28843"/>
                        <a:pt x="824" y="21946"/>
                      </a:cubicBezTo>
                      <a:cubicBezTo>
                        <a:pt x="4273" y="15049"/>
                        <a:pt x="15094" y="15361"/>
                        <a:pt x="22770" y="14630"/>
                      </a:cubicBezTo>
                      <a:cubicBezTo>
                        <a:pt x="66531" y="10462"/>
                        <a:pt x="110582" y="10239"/>
                        <a:pt x="154443" y="7315"/>
                      </a:cubicBezTo>
                      <a:cubicBezTo>
                        <a:pt x="267208" y="-202"/>
                        <a:pt x="210991" y="0"/>
                        <a:pt x="249541" y="0"/>
                      </a:cubicBezTo>
                    </a:path>
                  </a:pathLst>
                </a:cu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grpSp>
          <p:pic>
            <p:nvPicPr>
              <p:cNvPr id="17" name="Picture 16">
                <a:extLst>
                  <a:ext uri="{FF2B5EF4-FFF2-40B4-BE49-F238E27FC236}">
                    <a16:creationId xmlns:a16="http://schemas.microsoft.com/office/drawing/2014/main" id="{06480864-EF5F-48C4-AE27-FBD279F8B952}"/>
                  </a:ext>
                </a:extLst>
              </p:cNvPr>
              <p:cNvPicPr>
                <a:picLocks noChangeAspect="1"/>
              </p:cNvPicPr>
              <p:nvPr/>
            </p:nvPicPr>
            <p:blipFill>
              <a:blip r:embed="rId2"/>
              <a:stretch>
                <a:fillRect/>
              </a:stretch>
            </p:blipFill>
            <p:spPr>
              <a:xfrm>
                <a:off x="4846821" y="3518608"/>
                <a:ext cx="1614831" cy="1211123"/>
              </a:xfrm>
              <a:prstGeom prst="rect">
                <a:avLst/>
              </a:prstGeom>
            </p:spPr>
          </p:pic>
          <p:cxnSp>
            <p:nvCxnSpPr>
              <p:cNvPr id="19" name="Straight Connector 18">
                <a:extLst>
                  <a:ext uri="{FF2B5EF4-FFF2-40B4-BE49-F238E27FC236}">
                    <a16:creationId xmlns:a16="http://schemas.microsoft.com/office/drawing/2014/main" id="{FF6B7BE2-ACF2-426D-8E13-FDEA68E8C4A1}"/>
                  </a:ext>
                </a:extLst>
              </p:cNvPr>
              <p:cNvCxnSpPr>
                <a:cxnSpLocks/>
              </p:cNvCxnSpPr>
              <p:nvPr/>
            </p:nvCxnSpPr>
            <p:spPr>
              <a:xfrm>
                <a:off x="4678012" y="3416198"/>
                <a:ext cx="2003007" cy="1313533"/>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00CA241-38DF-46EF-8DEB-F50712165F87}"/>
                  </a:ext>
                </a:extLst>
              </p:cNvPr>
              <p:cNvCxnSpPr>
                <a:cxnSpLocks/>
              </p:cNvCxnSpPr>
              <p:nvPr/>
            </p:nvCxnSpPr>
            <p:spPr>
              <a:xfrm flipV="1">
                <a:off x="4678012" y="3416198"/>
                <a:ext cx="1908982" cy="1290684"/>
              </a:xfrm>
              <a:prstGeom prst="line">
                <a:avLst/>
              </a:prstGeom>
              <a:ln w="44450"/>
            </p:spPr>
            <p:style>
              <a:lnRef idx="2">
                <a:schemeClr val="accent1"/>
              </a:lnRef>
              <a:fillRef idx="0">
                <a:schemeClr val="accent1"/>
              </a:fillRef>
              <a:effectRef idx="1">
                <a:schemeClr val="accent1"/>
              </a:effectRef>
              <a:fontRef idx="minor">
                <a:schemeClr val="tx1"/>
              </a:fontRef>
            </p:style>
          </p:cxnSp>
        </p:grpSp>
        <p:pic>
          <p:nvPicPr>
            <p:cNvPr id="18" name="Picture 17">
              <a:extLst>
                <a:ext uri="{FF2B5EF4-FFF2-40B4-BE49-F238E27FC236}">
                  <a16:creationId xmlns:a16="http://schemas.microsoft.com/office/drawing/2014/main" id="{D4E1B1AD-F64D-4215-8473-16E404845A18}"/>
                </a:ext>
              </a:extLst>
            </p:cNvPr>
            <p:cNvPicPr>
              <a:picLocks noChangeAspect="1"/>
            </p:cNvPicPr>
            <p:nvPr/>
          </p:nvPicPr>
          <p:blipFill>
            <a:blip r:embed="rId4"/>
            <a:stretch>
              <a:fillRect/>
            </a:stretch>
          </p:blipFill>
          <p:spPr>
            <a:xfrm>
              <a:off x="7757305" y="3351567"/>
              <a:ext cx="911285" cy="1310559"/>
            </a:xfrm>
            <a:prstGeom prst="rect">
              <a:avLst/>
            </a:prstGeom>
          </p:spPr>
        </p:pic>
        <p:sp>
          <p:nvSpPr>
            <p:cNvPr id="20" name="TextBox 19">
              <a:extLst>
                <a:ext uri="{FF2B5EF4-FFF2-40B4-BE49-F238E27FC236}">
                  <a16:creationId xmlns:a16="http://schemas.microsoft.com/office/drawing/2014/main" id="{38891893-5A39-494F-B717-8D13B7CF8C7B}"/>
                </a:ext>
              </a:extLst>
            </p:cNvPr>
            <p:cNvSpPr txBox="1"/>
            <p:nvPr/>
          </p:nvSpPr>
          <p:spPr>
            <a:xfrm>
              <a:off x="7618907" y="2370564"/>
              <a:ext cx="1342186" cy="1061829"/>
            </a:xfrm>
            <a:prstGeom prst="rect">
              <a:avLst/>
            </a:prstGeom>
            <a:noFill/>
          </p:spPr>
          <p:txBody>
            <a:bodyPr wrap="square" rtlCol="0">
              <a:spAutoFit/>
            </a:bodyPr>
            <a:lstStyle/>
            <a:p>
              <a:r>
                <a:rPr lang="fi-FI" sz="900" dirty="0" err="1"/>
                <a:t>Free</a:t>
              </a:r>
              <a:r>
                <a:rPr lang="fi-FI" sz="900" dirty="0"/>
                <a:t> </a:t>
              </a:r>
              <a:r>
                <a:rPr lang="fi-FI" sz="900" dirty="0" err="1"/>
                <a:t>photo</a:t>
              </a:r>
              <a:r>
                <a:rPr lang="fi-FI" sz="900" dirty="0"/>
                <a:t> </a:t>
              </a:r>
              <a:r>
                <a:rPr lang="fi-FI" sz="900" dirty="0">
                  <a:hlinkClick r:id="rId5"/>
                </a:rPr>
                <a:t>https://www.shutterstock.com/fi/image-photo/green-bin-dressed-black-bag-1628154580</a:t>
              </a:r>
              <a:endParaRPr lang="fi-FI" sz="900" dirty="0"/>
            </a:p>
            <a:p>
              <a:endParaRPr lang="LID4096" sz="900" dirty="0"/>
            </a:p>
          </p:txBody>
        </p:sp>
      </p:grpSp>
    </p:spTree>
    <p:extLst>
      <p:ext uri="{BB962C8B-B14F-4D97-AF65-F5344CB8AC3E}">
        <p14:creationId xmlns:p14="http://schemas.microsoft.com/office/powerpoint/2010/main" val="33130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a:t>Lineaari</a:t>
            </a:r>
            <a:r>
              <a:rPr lang="fi-FI" dirty="0"/>
              <a:t> – ja kierrätystalouden heikkoudet</a:t>
            </a:r>
          </a:p>
        </p:txBody>
      </p:sp>
      <p:sp>
        <p:nvSpPr>
          <p:cNvPr id="3" name="Sisällön paikkamerkki 2"/>
          <p:cNvSpPr>
            <a:spLocks noGrp="1"/>
          </p:cNvSpPr>
          <p:nvPr>
            <p:ph idx="1"/>
          </p:nvPr>
        </p:nvSpPr>
        <p:spPr>
          <a:xfrm>
            <a:off x="425892" y="1111251"/>
            <a:ext cx="8158271" cy="3752849"/>
          </a:xfrm>
        </p:spPr>
        <p:txBody>
          <a:bodyPr>
            <a:normAutofit/>
          </a:bodyPr>
          <a:lstStyle/>
          <a:p>
            <a:r>
              <a:rPr lang="fi-FI" sz="2400" dirty="0"/>
              <a:t>Ei kierrätystä ollenkaan tai kierrätys usein vain raaka-</a:t>
            </a:r>
            <a:r>
              <a:rPr lang="fi-FI" sz="2400" dirty="0" err="1"/>
              <a:t>ainetasolla</a:t>
            </a:r>
            <a:r>
              <a:rPr lang="fi-FI" sz="2400" dirty="0"/>
              <a:t>, ei komponentti- tai </a:t>
            </a:r>
            <a:r>
              <a:rPr lang="fi-FI" sz="2400" dirty="0" err="1"/>
              <a:t>tavaratasolla</a:t>
            </a:r>
            <a:endParaRPr lang="fi-FI" sz="2400" dirty="0"/>
          </a:p>
          <a:p>
            <a:r>
              <a:rPr lang="fi-FI" sz="2400" dirty="0"/>
              <a:t>Toimivaa/kestävää  ei kannata tehdä, vaan halpa, koska tuotteen 1. myyjä ei vastaa useinkaan enää uusiokäytöstä/valmistuksesta eikä jätteiden kustannuksista</a:t>
            </a:r>
          </a:p>
          <a:p>
            <a:r>
              <a:rPr lang="fi-FI" sz="2400" dirty="0"/>
              <a:t>Katso video eettisestä läppäristä: </a:t>
            </a:r>
          </a:p>
          <a:p>
            <a:r>
              <a:rPr lang="fi-FI" sz="2400" dirty="0">
                <a:hlinkClick r:id="rId3"/>
              </a:rPr>
              <a:t>https://www.youtube.com/watch?v=DtPE3XFepcw</a:t>
            </a:r>
            <a:r>
              <a:rPr lang="fi-FI" sz="2400" dirty="0"/>
              <a:t> </a:t>
            </a:r>
          </a:p>
          <a:p>
            <a:endParaRPr lang="fi-FI" sz="2400" dirty="0"/>
          </a:p>
          <a:p>
            <a:endParaRPr lang="fi-FI" sz="2400" dirty="0"/>
          </a:p>
          <a:p>
            <a:pPr marL="0" indent="0">
              <a:buNone/>
            </a:pPr>
            <a:endParaRPr lang="fi-FI" sz="2400" dirty="0"/>
          </a:p>
          <a:p>
            <a:pPr marL="274320" lvl="1" indent="0">
              <a:buNone/>
            </a:pPr>
            <a:endParaRPr lang="fi-FI" dirty="0"/>
          </a:p>
          <a:p>
            <a:endParaRPr lang="fi-FI" dirty="0"/>
          </a:p>
        </p:txBody>
      </p:sp>
    </p:spTree>
    <p:extLst>
      <p:ext uri="{BB962C8B-B14F-4D97-AF65-F5344CB8AC3E}">
        <p14:creationId xmlns:p14="http://schemas.microsoft.com/office/powerpoint/2010/main" val="12711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9EE5DC-303A-83A8-F097-7AF59A9E1C40}"/>
              </a:ext>
            </a:extLst>
          </p:cNvPr>
          <p:cNvSpPr>
            <a:spLocks noGrp="1"/>
          </p:cNvSpPr>
          <p:nvPr>
            <p:ph type="title"/>
          </p:nvPr>
        </p:nvSpPr>
        <p:spPr>
          <a:xfrm>
            <a:off x="535516" y="457201"/>
            <a:ext cx="6635750" cy="831851"/>
          </a:xfrm>
        </p:spPr>
        <p:txBody>
          <a:bodyPr>
            <a:normAutofit fontScale="90000"/>
          </a:bodyPr>
          <a:lstStyle/>
          <a:p>
            <a:r>
              <a:rPr lang="fi-FI" dirty="0"/>
              <a:t>Vertaa edellisiä talouksia luonnon toimintaan, ekosysteemiin</a:t>
            </a:r>
          </a:p>
        </p:txBody>
      </p:sp>
      <p:pic>
        <p:nvPicPr>
          <p:cNvPr id="5" name="Sisällön paikkamerkki 4" descr="Kuva kuvaa luonnon ekosysteemiä, jossa tuotanto, kulutus ja hävitys ovat täydellisessä kierrossa eli kaikki kiertää. Luonto tuottaa hiilihydraatteja ja happea kuluttaessaan energiaa, hiilidioksidia, vettä ja mineraaleja.">
            <a:extLst>
              <a:ext uri="{FF2B5EF4-FFF2-40B4-BE49-F238E27FC236}">
                <a16:creationId xmlns:a16="http://schemas.microsoft.com/office/drawing/2014/main" id="{E44EA8CF-4013-8967-A3B5-A271B3EB4201}"/>
              </a:ext>
            </a:extLst>
          </p:cNvPr>
          <p:cNvPicPr>
            <a:picLocks noGrp="1" noChangeAspect="1"/>
          </p:cNvPicPr>
          <p:nvPr>
            <p:ph idx="1"/>
          </p:nvPr>
        </p:nvPicPr>
        <p:blipFill>
          <a:blip r:embed="rId2"/>
          <a:stretch>
            <a:fillRect/>
          </a:stretch>
        </p:blipFill>
        <p:spPr>
          <a:xfrm>
            <a:off x="1972734" y="1289052"/>
            <a:ext cx="5221319" cy="3568700"/>
          </a:xfrm>
        </p:spPr>
      </p:pic>
    </p:spTree>
    <p:extLst>
      <p:ext uri="{BB962C8B-B14F-4D97-AF65-F5344CB8AC3E}">
        <p14:creationId xmlns:p14="http://schemas.microsoft.com/office/powerpoint/2010/main" val="11116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F4F902-1AD7-5491-BFB0-C0BAB4C8E6D9}"/>
              </a:ext>
            </a:extLst>
          </p:cNvPr>
          <p:cNvSpPr>
            <a:spLocks noGrp="1"/>
          </p:cNvSpPr>
          <p:nvPr>
            <p:ph type="title"/>
          </p:nvPr>
        </p:nvSpPr>
        <p:spPr/>
        <p:txBody>
          <a:bodyPr/>
          <a:lstStyle/>
          <a:p>
            <a:r>
              <a:rPr lang="fi-FI" dirty="0"/>
              <a:t>Tuotanto luonnossa</a:t>
            </a:r>
          </a:p>
        </p:txBody>
      </p:sp>
      <p:sp>
        <p:nvSpPr>
          <p:cNvPr id="3" name="Sisällön paikkamerkki 2">
            <a:extLst>
              <a:ext uri="{FF2B5EF4-FFF2-40B4-BE49-F238E27FC236}">
                <a16:creationId xmlns:a16="http://schemas.microsoft.com/office/drawing/2014/main" id="{417EF150-38ED-9519-A186-8BC932C167C7}"/>
              </a:ext>
            </a:extLst>
          </p:cNvPr>
          <p:cNvSpPr>
            <a:spLocks noGrp="1"/>
          </p:cNvSpPr>
          <p:nvPr>
            <p:ph idx="1"/>
          </p:nvPr>
        </p:nvSpPr>
        <p:spPr>
          <a:xfrm>
            <a:off x="457201" y="1111250"/>
            <a:ext cx="8348132" cy="3850217"/>
          </a:xfrm>
        </p:spPr>
        <p:txBody>
          <a:bodyPr/>
          <a:lstStyle/>
          <a:p>
            <a:pPr marL="0" indent="0">
              <a:buNone/>
            </a:pPr>
            <a:r>
              <a:rPr lang="fi-FI" dirty="0"/>
              <a:t>Luonnon ekosysteemissä </a:t>
            </a:r>
          </a:p>
          <a:p>
            <a:r>
              <a:rPr lang="fi-FI" dirty="0"/>
              <a:t>materia kiertää, </a:t>
            </a:r>
          </a:p>
          <a:p>
            <a:r>
              <a:rPr lang="fi-FI" dirty="0"/>
              <a:t>siinä on käytössä vain uusiutuvia raaka-aineita, </a:t>
            </a:r>
          </a:p>
          <a:p>
            <a:r>
              <a:rPr lang="fi-FI" dirty="0"/>
              <a:t>tuotannossa syntyy vain hyviä ja tarpeellisia tuotteita (happea ja hiilihydraatteja), </a:t>
            </a:r>
          </a:p>
          <a:p>
            <a:r>
              <a:rPr lang="fi-FI" dirty="0"/>
              <a:t>energia on uusiutuvaa (auringosta), </a:t>
            </a:r>
          </a:p>
          <a:p>
            <a:r>
              <a:rPr lang="fi-FI" dirty="0"/>
              <a:t>raaka-aineet riittävät ja ne palautuvat aina uudelleen kiertoon,</a:t>
            </a:r>
          </a:p>
          <a:p>
            <a:r>
              <a:rPr lang="fi-FI" dirty="0"/>
              <a:t>kaatopaikkoja ei synny,</a:t>
            </a:r>
          </a:p>
          <a:p>
            <a:r>
              <a:rPr lang="fi-FI" dirty="0"/>
              <a:t>missään vaiheessa ei synny mitään haitallisia aineita ilmaan, veteen tai maaperään. </a:t>
            </a:r>
          </a:p>
          <a:p>
            <a:endParaRPr lang="fi-FI" dirty="0"/>
          </a:p>
        </p:txBody>
      </p:sp>
    </p:spTree>
    <p:extLst>
      <p:ext uri="{BB962C8B-B14F-4D97-AF65-F5344CB8AC3E}">
        <p14:creationId xmlns:p14="http://schemas.microsoft.com/office/powerpoint/2010/main" val="31656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siakirjatyyppi xmlns="5c0a84fe-414f-4709-83f0-5d8c99eae7ae">Esitys</Asiakirjatyyppi>
    <Ala_x002f_yksikko xmlns="7678d9bf-da17-4a74-a66a-956406381341">Yleinen</Ala_x002f_yksikko>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4F74FFD5305F489FBFEC31CBF5EB2B" ma:contentTypeVersion="1" ma:contentTypeDescription="Create a new document." ma:contentTypeScope="" ma:versionID="ec87f750d9d70b306fd270d0e746502b">
  <xsd:schema xmlns:xsd="http://www.w3.org/2001/XMLSchema" xmlns:xs="http://www.w3.org/2001/XMLSchema" xmlns:p="http://schemas.microsoft.com/office/2006/metadata/properties" xmlns:ns2="5c0a84fe-414f-4709-83f0-5d8c99eae7ae" xmlns:ns3="7678d9bf-da17-4a74-a66a-956406381341" targetNamespace="http://schemas.microsoft.com/office/2006/metadata/properties" ma:root="true" ma:fieldsID="079c7d37b0a75bb40a0699e9746a4859" ns2:_="" ns3:_="">
    <xsd:import namespace="5c0a84fe-414f-4709-83f0-5d8c99eae7ae"/>
    <xsd:import namespace="7678d9bf-da17-4a74-a66a-956406381341"/>
    <xsd:element name="properties">
      <xsd:complexType>
        <xsd:sequence>
          <xsd:element name="documentManagement">
            <xsd:complexType>
              <xsd:all>
                <xsd:element ref="ns2:Asiakirjatyyppi" minOccurs="0"/>
                <xsd:element ref="ns3:Ala_x002f_yksikk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a84fe-414f-4709-83f0-5d8c99eae7ae" elementFormDefault="qualified">
    <xsd:import namespace="http://schemas.microsoft.com/office/2006/documentManagement/types"/>
    <xsd:import namespace="http://schemas.microsoft.com/office/infopath/2007/PartnerControls"/>
    <xsd:element name="Asiakirjatyyppi" ma:index="8" nillable="true" ma:displayName="Asiakirjatyyppi" ma:format="Dropdown" ma:internalName="Asiakirjatyyppi">
      <xsd:simpleType>
        <xsd:restriction base="dms:Choice">
          <xsd:enumeration value="Anomus"/>
          <xsd:enumeration value="Esite"/>
          <xsd:enumeration value="Esitys"/>
          <xsd:enumeration value="Esityslista"/>
          <xsd:enumeration value="Hakemus"/>
          <xsd:enumeration value="Hankintapäätös"/>
          <xsd:enumeration value="Henkilöstöpäätös"/>
          <xsd:enumeration value="Kalenterimerkintä"/>
          <xsd:enumeration value="Kutsu"/>
          <xsd:enumeration value="Lausunto"/>
          <xsd:enumeration value="Lausuntopyyntö"/>
          <xsd:enumeration value="Lomake"/>
          <xsd:enumeration value="Mainos"/>
          <xsd:enumeration value="Maksatushakemus"/>
          <xsd:enumeration value="Maksupäätös"/>
          <xsd:enumeration value="Muistio"/>
          <xsd:enumeration value="Muu asiakirja"/>
          <xsd:enumeration value="Ohje"/>
          <xsd:enumeration value="Opetusmateriaali"/>
          <xsd:enumeration value="Opintokuvaus"/>
          <xsd:enumeration value="Opiskelijapäätös"/>
          <xsd:enumeration value="OPS"/>
          <xsd:enumeration value="Prosessikuvaus"/>
          <xsd:enumeration value="Päätös"/>
          <xsd:enumeration value="Pöytäkirja"/>
          <xsd:enumeration value="Rahoituspäätös"/>
          <xsd:enumeration value="Raportti"/>
          <xsd:enumeration value="Reklamaatio"/>
          <xsd:enumeration value="Selvitys"/>
          <xsd:enumeration value="Sopimus"/>
          <xsd:enumeration value="Suunnitelma"/>
          <xsd:enumeration value="Tarjous"/>
          <xsd:enumeration value="Tarjouspyyntö"/>
          <xsd:enumeration value="Tarkastuslausunto"/>
          <xsd:enumeration value="Tiedoksianto"/>
          <xsd:enumeration value="Tiedote"/>
          <xsd:enumeration value="Tilasto"/>
          <xsd:enumeration value="Tilaus"/>
          <xsd:enumeration value="Toimintakertomus"/>
          <xsd:enumeration value="Toimintasuunnitelma"/>
          <xsd:enumeration value="Valitusosoitus"/>
          <xsd:enumeration value="Yhteenveto"/>
        </xsd:restriction>
      </xsd:simpleType>
    </xsd:element>
  </xsd:schema>
  <xsd:schema xmlns:xsd="http://www.w3.org/2001/XMLSchema" xmlns:xs="http://www.w3.org/2001/XMLSchema" xmlns:dms="http://schemas.microsoft.com/office/2006/documentManagement/types" xmlns:pc="http://schemas.microsoft.com/office/infopath/2007/PartnerControls" targetNamespace="7678d9bf-da17-4a74-a66a-956406381341" elementFormDefault="qualified">
    <xsd:import namespace="http://schemas.microsoft.com/office/2006/documentManagement/types"/>
    <xsd:import namespace="http://schemas.microsoft.com/office/infopath/2007/PartnerControls"/>
    <xsd:element name="Ala_x002f_yksikko" ma:index="9" nillable="true" ma:displayName="Ala/yksikko" ma:default="Yleinen" ma:format="Dropdown" ma:internalName="Ala_x002f_yksikko">
      <xsd:simpleType>
        <xsd:restriction base="dms:Choice">
          <xsd:enumeration value="Yleinen"/>
          <xsd:enumeration value="Kansainvälisyys"/>
          <xsd:enumeration value="Liiketalous"/>
          <xsd:enumeration value="Matkailu"/>
          <xsd:enumeration value="Sos. ja Terv.ala"/>
          <xsd:enumeration value="Tekniikka"/>
          <xsd:enumeration value="Tietojenkäsittely"/>
          <xsd:enumeration value="Vaas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EE2C67-2BD1-415B-A85C-D41613375CBA}">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www.w3.org/XML/1998/namespace"/>
    <ds:schemaRef ds:uri="7678d9bf-da17-4a74-a66a-956406381341"/>
    <ds:schemaRef ds:uri="5c0a84fe-414f-4709-83f0-5d8c99eae7ae"/>
    <ds:schemaRef ds:uri="http://purl.org/dc/elements/1.1/"/>
  </ds:schemaRefs>
</ds:datastoreItem>
</file>

<file path=customXml/itemProps2.xml><?xml version="1.0" encoding="utf-8"?>
<ds:datastoreItem xmlns:ds="http://schemas.openxmlformats.org/officeDocument/2006/customXml" ds:itemID="{2D9F7EA1-AA46-4827-8D26-AD059D93C1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a84fe-414f-4709-83f0-5d8c99eae7ae"/>
    <ds:schemaRef ds:uri="7678d9bf-da17-4a74-a66a-956406381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C1D2C8-1A4B-493B-AB3A-5393D6C205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29569</TotalTime>
  <Words>2343</Words>
  <Application>Microsoft Office PowerPoint</Application>
  <PresentationFormat>On-screen Show (16:9)</PresentationFormat>
  <Paragraphs>246</Paragraphs>
  <Slides>36</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AdvTT5235d5a9</vt:lpstr>
      <vt:lpstr>Arial</vt:lpstr>
      <vt:lpstr>Calibri</vt:lpstr>
      <vt:lpstr>Century Gothic</vt:lpstr>
      <vt:lpstr>Palatino</vt:lpstr>
      <vt:lpstr>var(--paragraph-ingress-font-family)</vt:lpstr>
      <vt:lpstr>Office-teema</vt:lpstr>
      <vt:lpstr>JOHDANTO KIERTOTALOUTEEN </vt:lpstr>
      <vt:lpstr>PowerPoint Presentation</vt:lpstr>
      <vt:lpstr>Ihmisen luoma systeemi, lineaaritalous</vt:lpstr>
      <vt:lpstr>Kierrätystalous</vt:lpstr>
      <vt:lpstr>Kierrätystalous</vt:lpstr>
      <vt:lpstr>Kiertotalous</vt:lpstr>
      <vt:lpstr>Lineaari – ja kierrätystalouden heikkoudet</vt:lpstr>
      <vt:lpstr>Vertaa edellisiä talouksia luonnon toimintaan, ekosysteemiin</vt:lpstr>
      <vt:lpstr>Tuotanto luonnossa</vt:lpstr>
      <vt:lpstr>Lineaarisesta kierrätyksen kautta kiertotalouteen</vt:lpstr>
      <vt:lpstr>   Tuntiharjoitus </vt:lpstr>
      <vt:lpstr>Megatrendejä, riskejä ja ongelmia</vt:lpstr>
      <vt:lpstr>Kiertotaloutta tai ainakin kierrätystä on ollut ennenkin</vt:lpstr>
      <vt:lpstr>Lineaaritalouden heikkoudet, kiertotalouden mahdollisuudet</vt:lpstr>
      <vt:lpstr>Kiertotaloudesta tarkemmin</vt:lpstr>
      <vt:lpstr>Kiertotaloudesta tarkemmin </vt:lpstr>
      <vt:lpstr>Kiertotalousmalli</vt:lpstr>
      <vt:lpstr>Kiertotalousmalli</vt:lpstr>
      <vt:lpstr>1. Tuotteen elinkaaren suunnittelu</vt:lpstr>
      <vt:lpstr>Kiertotalouden perusperiaatteet</vt:lpstr>
      <vt:lpstr>Tuotesuunnittelu</vt:lpstr>
      <vt:lpstr>2. Modulaarisuus, muunneltavuus </vt:lpstr>
      <vt:lpstr>3. Uusiutuvan energian käyttö</vt:lpstr>
      <vt:lpstr>4. Systeemiajattelu, ekosysteemit </vt:lpstr>
      <vt:lpstr>5. Bioperustan vahvistaminen</vt:lpstr>
      <vt:lpstr>Kiertotalouden etuja </vt:lpstr>
      <vt:lpstr>Taloudelliset hyödyt</vt:lpstr>
      <vt:lpstr>Sosiaaliset hyödyt</vt:lpstr>
      <vt:lpstr>Kiertotalouden rajoitteet</vt:lpstr>
      <vt:lpstr>Kiertotalouden rajoitteet</vt:lpstr>
      <vt:lpstr>Kiertotalouden rajoitteet </vt:lpstr>
      <vt:lpstr>Kiertotalouden rajoitteet </vt:lpstr>
      <vt:lpstr>Kiertotalouden rajoitteet </vt:lpstr>
      <vt:lpstr>Kiertotalouden rajoitteet </vt:lpstr>
      <vt:lpstr>PowerPoint Presentation</vt:lpstr>
      <vt:lpstr>Uusimpia tuloksia yritysten käyttöön</vt:lpstr>
    </vt:vector>
  </TitlesOfParts>
  <Company>C2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VAMK markkinointikalvot</dc:title>
  <dc:creator>Anu Valkama</dc:creator>
  <cp:lastModifiedBy>Saarikoski, Lotta</cp:lastModifiedBy>
  <cp:revision>274</cp:revision>
  <dcterms:created xsi:type="dcterms:W3CDTF">2014-12-09T08:52:31Z</dcterms:created>
  <dcterms:modified xsi:type="dcterms:W3CDTF">2023-05-28T12:21:33Z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0x010100CB4F74FFD5305F489FBFEC31CBF5EB2B</vt:lpwstr>
  </property>
</Properties>
</file>