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4"/>
    <p:sldMasterId id="2147483694" r:id="rId5"/>
    <p:sldMasterId id="2147483728" r:id="rId6"/>
  </p:sldMasterIdLst>
  <p:notesMasterIdLst>
    <p:notesMasterId r:id="rId61"/>
  </p:notesMasterIdLst>
  <p:sldIdLst>
    <p:sldId id="258" r:id="rId7"/>
    <p:sldId id="420" r:id="rId8"/>
    <p:sldId id="357" r:id="rId9"/>
    <p:sldId id="425" r:id="rId10"/>
    <p:sldId id="374" r:id="rId11"/>
    <p:sldId id="362" r:id="rId12"/>
    <p:sldId id="363" r:id="rId13"/>
    <p:sldId id="418" r:id="rId14"/>
    <p:sldId id="404" r:id="rId15"/>
    <p:sldId id="421" r:id="rId16"/>
    <p:sldId id="365" r:id="rId17"/>
    <p:sldId id="366" r:id="rId18"/>
    <p:sldId id="387" r:id="rId19"/>
    <p:sldId id="368" r:id="rId20"/>
    <p:sldId id="413" r:id="rId21"/>
    <p:sldId id="385" r:id="rId22"/>
    <p:sldId id="370" r:id="rId23"/>
    <p:sldId id="371" r:id="rId24"/>
    <p:sldId id="372" r:id="rId25"/>
    <p:sldId id="389" r:id="rId26"/>
    <p:sldId id="390" r:id="rId27"/>
    <p:sldId id="391" r:id="rId28"/>
    <p:sldId id="401" r:id="rId29"/>
    <p:sldId id="373" r:id="rId30"/>
    <p:sldId id="392" r:id="rId31"/>
    <p:sldId id="398" r:id="rId32"/>
    <p:sldId id="399" r:id="rId33"/>
    <p:sldId id="422" r:id="rId34"/>
    <p:sldId id="393" r:id="rId35"/>
    <p:sldId id="394" r:id="rId36"/>
    <p:sldId id="381" r:id="rId37"/>
    <p:sldId id="414" r:id="rId38"/>
    <p:sldId id="416" r:id="rId39"/>
    <p:sldId id="384" r:id="rId40"/>
    <p:sldId id="395" r:id="rId41"/>
    <p:sldId id="402" r:id="rId42"/>
    <p:sldId id="383" r:id="rId43"/>
    <p:sldId id="379" r:id="rId44"/>
    <p:sldId id="380" r:id="rId45"/>
    <p:sldId id="415" r:id="rId46"/>
    <p:sldId id="423" r:id="rId47"/>
    <p:sldId id="424" r:id="rId48"/>
    <p:sldId id="396" r:id="rId49"/>
    <p:sldId id="397" r:id="rId50"/>
    <p:sldId id="417" r:id="rId51"/>
    <p:sldId id="400" r:id="rId52"/>
    <p:sldId id="405" r:id="rId53"/>
    <p:sldId id="412" r:id="rId54"/>
    <p:sldId id="407" r:id="rId55"/>
    <p:sldId id="408" r:id="rId56"/>
    <p:sldId id="409" r:id="rId57"/>
    <p:sldId id="410" r:id="rId58"/>
    <p:sldId id="359" r:id="rId59"/>
    <p:sldId id="264" r:id="rId6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75F613-1407-97AA-D56E-55DCF62A3C8B}" name="Kukka-Maaria Raatikainen" initials="" userId="S::Kukka-Maaria.Raatikainen@savonia.fi::d250515c-8cc5-4081-8b82-c1c092aee2e9" providerId="AD"/>
  <p188:author id="{67831852-EAFE-B6AC-ED3D-141F4EFE0729}" name="Anna Mäntykoski" initials="AM" userId="S::anna.mantykoski@savonia.fi::5d8b8a14-3bff-4e30-86e4-373974515d4a" providerId="AD"/>
  <p188:author id="{21E9D259-D26A-CA77-ED1E-E37E693BD841}" name="Merja Natunen" initials="MN" userId="S::merja.natunen@savonia.fi::c891c83a-e051-49bc-be1a-c8d547181451" providerId="AD"/>
  <p188:author id="{5E05745D-6193-A692-D916-E5D084261555}" name="Kukka-Maaria Raatikainen" initials="KR" userId="S::kukka-maaria.raatikainen@savonia.fi::d250515c-8cc5-4081-8b82-c1c092aee2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8A"/>
    <a:srgbClr val="FEBCDA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F22AC-3F5C-440E-B4AC-4D34C5D1564A}" v="2" dt="2025-12-05T10:33:24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6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kka-Maaria Raatikainen" userId="d250515c-8cc5-4081-8b82-c1c092aee2e9" providerId="ADAL" clId="{F5D962C5-B937-4EA6-8C1B-33DCD29E6CBF}"/>
    <pc:docChg chg="undo custSel modSld">
      <pc:chgData name="Kukka-Maaria Raatikainen" userId="d250515c-8cc5-4081-8b82-c1c092aee2e9" providerId="ADAL" clId="{F5D962C5-B937-4EA6-8C1B-33DCD29E6CBF}" dt="2025-12-05T10:33:24.552" v="60"/>
      <pc:docMkLst>
        <pc:docMk/>
      </pc:docMkLst>
      <pc:sldChg chg="addSp modSp mod">
        <pc:chgData name="Kukka-Maaria Raatikainen" userId="d250515c-8cc5-4081-8b82-c1c092aee2e9" providerId="ADAL" clId="{F5D962C5-B937-4EA6-8C1B-33DCD29E6CBF}" dt="2025-12-05T10:31:11.730" v="49" actId="13244"/>
        <pc:sldMkLst>
          <pc:docMk/>
          <pc:sldMk cId="2954479599" sldId="258"/>
        </pc:sldMkLst>
        <pc:spChg chg="add mod ord">
          <ac:chgData name="Kukka-Maaria Raatikainen" userId="d250515c-8cc5-4081-8b82-c1c092aee2e9" providerId="ADAL" clId="{F5D962C5-B937-4EA6-8C1B-33DCD29E6CBF}" dt="2025-12-05T10:31:11.730" v="49" actId="13244"/>
          <ac:spMkLst>
            <pc:docMk/>
            <pc:sldMk cId="2954479599" sldId="258"/>
            <ac:spMk id="2" creationId="{C453E367-CC66-14A1-3CBD-EE1FC2B1CAEB}"/>
          </ac:spMkLst>
        </pc:spChg>
        <pc:spChg chg="mod">
          <ac:chgData name="Kukka-Maaria Raatikainen" userId="d250515c-8cc5-4081-8b82-c1c092aee2e9" providerId="ADAL" clId="{F5D962C5-B937-4EA6-8C1B-33DCD29E6CBF}" dt="2025-12-05T10:29:34.047" v="17" actId="14100"/>
          <ac:spMkLst>
            <pc:docMk/>
            <pc:sldMk cId="2954479599" sldId="258"/>
            <ac:spMk id="4" creationId="{C7F23395-AF2C-E348-7801-12BDC233D492}"/>
          </ac:spMkLst>
        </pc:spChg>
      </pc:sldChg>
      <pc:sldChg chg="addSp modSp mod">
        <pc:chgData name="Kukka-Maaria Raatikainen" userId="d250515c-8cc5-4081-8b82-c1c092aee2e9" providerId="ADAL" clId="{F5D962C5-B937-4EA6-8C1B-33DCD29E6CBF}" dt="2025-12-05T10:30:13.737" v="48" actId="1036"/>
        <pc:sldMkLst>
          <pc:docMk/>
          <pc:sldMk cId="356891511" sldId="264"/>
        </pc:sldMkLst>
        <pc:spChg chg="add mod">
          <ac:chgData name="Kukka-Maaria Raatikainen" userId="d250515c-8cc5-4081-8b82-c1c092aee2e9" providerId="ADAL" clId="{F5D962C5-B937-4EA6-8C1B-33DCD29E6CBF}" dt="2025-12-05T10:30:13.737" v="48" actId="1036"/>
          <ac:spMkLst>
            <pc:docMk/>
            <pc:sldMk cId="356891511" sldId="264"/>
            <ac:spMk id="2" creationId="{FC376347-5947-DB17-48DE-3907D48F2C0C}"/>
          </ac:spMkLst>
        </pc:spChg>
      </pc:sldChg>
      <pc:sldChg chg="modSp mod">
        <pc:chgData name="Kukka-Maaria Raatikainen" userId="d250515c-8cc5-4081-8b82-c1c092aee2e9" providerId="ADAL" clId="{F5D962C5-B937-4EA6-8C1B-33DCD29E6CBF}" dt="2025-12-05T10:31:57.546" v="50" actId="13244"/>
        <pc:sldMkLst>
          <pc:docMk/>
          <pc:sldMk cId="2744233689" sldId="362"/>
        </pc:sldMkLst>
        <pc:spChg chg="ord">
          <ac:chgData name="Kukka-Maaria Raatikainen" userId="d250515c-8cc5-4081-8b82-c1c092aee2e9" providerId="ADAL" clId="{F5D962C5-B937-4EA6-8C1B-33DCD29E6CBF}" dt="2025-12-05T10:31:57.546" v="50" actId="13244"/>
          <ac:spMkLst>
            <pc:docMk/>
            <pc:sldMk cId="2744233689" sldId="362"/>
            <ac:spMk id="11" creationId="{9AC118FA-CAE1-ED17-D18F-A6B000BB31AB}"/>
          </ac:spMkLst>
        </pc:spChg>
        <pc:grpChg chg="mod">
          <ac:chgData name="Kukka-Maaria Raatikainen" userId="d250515c-8cc5-4081-8b82-c1c092aee2e9" providerId="ADAL" clId="{F5D962C5-B937-4EA6-8C1B-33DCD29E6CBF}" dt="2025-12-05T10:28:24.517" v="3" actId="962"/>
          <ac:grpSpMkLst>
            <pc:docMk/>
            <pc:sldMk cId="2744233689" sldId="362"/>
            <ac:grpSpMk id="3" creationId="{E8AFBBC7-5DD7-8E89-8D94-19E321BFB4D2}"/>
          </ac:grpSpMkLst>
        </pc:grpChg>
      </pc:sldChg>
      <pc:sldChg chg="modSp mod">
        <pc:chgData name="Kukka-Maaria Raatikainen" userId="d250515c-8cc5-4081-8b82-c1c092aee2e9" providerId="ADAL" clId="{F5D962C5-B937-4EA6-8C1B-33DCD29E6CBF}" dt="2025-12-05T10:32:56.562" v="52" actId="13244"/>
        <pc:sldMkLst>
          <pc:docMk/>
          <pc:sldMk cId="1868196050" sldId="363"/>
        </pc:sldMkLst>
        <pc:spChg chg="ord">
          <ac:chgData name="Kukka-Maaria Raatikainen" userId="d250515c-8cc5-4081-8b82-c1c092aee2e9" providerId="ADAL" clId="{F5D962C5-B937-4EA6-8C1B-33DCD29E6CBF}" dt="2025-12-05T10:32:56.562" v="52" actId="13244"/>
          <ac:spMkLst>
            <pc:docMk/>
            <pc:sldMk cId="1868196050" sldId="363"/>
            <ac:spMk id="3" creationId="{53F8BC1F-A845-1B6C-C92D-EDCF143063C9}"/>
          </ac:spMkLst>
        </pc:spChg>
      </pc:sldChg>
      <pc:sldChg chg="modSp mod">
        <pc:chgData name="Kukka-Maaria Raatikainen" userId="d250515c-8cc5-4081-8b82-c1c092aee2e9" providerId="ADAL" clId="{F5D962C5-B937-4EA6-8C1B-33DCD29E6CBF}" dt="2025-12-05T10:32:27.449" v="51" actId="13244"/>
        <pc:sldMkLst>
          <pc:docMk/>
          <pc:sldMk cId="2224647589" sldId="379"/>
        </pc:sldMkLst>
        <pc:spChg chg="ord">
          <ac:chgData name="Kukka-Maaria Raatikainen" userId="d250515c-8cc5-4081-8b82-c1c092aee2e9" providerId="ADAL" clId="{F5D962C5-B937-4EA6-8C1B-33DCD29E6CBF}" dt="2025-12-05T10:32:27.449" v="51" actId="13244"/>
          <ac:spMkLst>
            <pc:docMk/>
            <pc:sldMk cId="2224647589" sldId="379"/>
            <ac:spMk id="6" creationId="{5D35E757-772C-5987-E244-ACB3BFD1D060}"/>
          </ac:spMkLst>
        </pc:spChg>
      </pc:sldChg>
      <pc:sldChg chg="modSp mod">
        <pc:chgData name="Kukka-Maaria Raatikainen" userId="d250515c-8cc5-4081-8b82-c1c092aee2e9" providerId="ADAL" clId="{F5D962C5-B937-4EA6-8C1B-33DCD29E6CBF}" dt="2025-12-05T10:28:54.244" v="11" actId="962"/>
        <pc:sldMkLst>
          <pc:docMk/>
          <pc:sldMk cId="3786973572" sldId="380"/>
        </pc:sldMkLst>
        <pc:spChg chg="mod">
          <ac:chgData name="Kukka-Maaria Raatikainen" userId="d250515c-8cc5-4081-8b82-c1c092aee2e9" providerId="ADAL" clId="{F5D962C5-B937-4EA6-8C1B-33DCD29E6CBF}" dt="2025-12-05T10:28:54.244" v="11" actId="962"/>
          <ac:spMkLst>
            <pc:docMk/>
            <pc:sldMk cId="3786973572" sldId="380"/>
            <ac:spMk id="8" creationId="{31EB3239-ACCD-B412-7AD5-6F0024E9C1C8}"/>
          </ac:spMkLst>
        </pc:spChg>
      </pc:sldChg>
      <pc:sldChg chg="modSp mod">
        <pc:chgData name="Kukka-Maaria Raatikainen" userId="d250515c-8cc5-4081-8b82-c1c092aee2e9" providerId="ADAL" clId="{F5D962C5-B937-4EA6-8C1B-33DCD29E6CBF}" dt="2025-12-05T10:28:45.755" v="9" actId="962"/>
        <pc:sldMkLst>
          <pc:docMk/>
          <pc:sldMk cId="2298691207" sldId="381"/>
        </pc:sldMkLst>
        <pc:grpChg chg="mod">
          <ac:chgData name="Kukka-Maaria Raatikainen" userId="d250515c-8cc5-4081-8b82-c1c092aee2e9" providerId="ADAL" clId="{F5D962C5-B937-4EA6-8C1B-33DCD29E6CBF}" dt="2025-12-05T10:28:45.755" v="9" actId="962"/>
          <ac:grpSpMkLst>
            <pc:docMk/>
            <pc:sldMk cId="2298691207" sldId="381"/>
            <ac:grpSpMk id="4" creationId="{D42B05C0-8B2D-B6B6-8A60-06CA3283C4A5}"/>
          </ac:grpSpMkLst>
        </pc:grpChg>
      </pc:sldChg>
      <pc:sldChg chg="modSp mod">
        <pc:chgData name="Kukka-Maaria Raatikainen" userId="d250515c-8cc5-4081-8b82-c1c092aee2e9" providerId="ADAL" clId="{F5D962C5-B937-4EA6-8C1B-33DCD29E6CBF}" dt="2025-12-05T10:28:43.288" v="7" actId="962"/>
        <pc:sldMkLst>
          <pc:docMk/>
          <pc:sldMk cId="2126357142" sldId="385"/>
        </pc:sldMkLst>
        <pc:grpChg chg="mod">
          <ac:chgData name="Kukka-Maaria Raatikainen" userId="d250515c-8cc5-4081-8b82-c1c092aee2e9" providerId="ADAL" clId="{F5D962C5-B937-4EA6-8C1B-33DCD29E6CBF}" dt="2025-12-05T10:28:43.288" v="7" actId="962"/>
          <ac:grpSpMkLst>
            <pc:docMk/>
            <pc:sldMk cId="2126357142" sldId="385"/>
            <ac:grpSpMk id="6" creationId="{7C0F7093-F952-19DA-7851-85ABFD70F3BA}"/>
          </ac:grpSpMkLst>
        </pc:grpChg>
      </pc:sldChg>
      <pc:sldChg chg="addSp delSp modSp mod">
        <pc:chgData name="Kukka-Maaria Raatikainen" userId="d250515c-8cc5-4081-8b82-c1c092aee2e9" providerId="ADAL" clId="{F5D962C5-B937-4EA6-8C1B-33DCD29E6CBF}" dt="2025-12-05T10:33:24.552" v="60"/>
        <pc:sldMkLst>
          <pc:docMk/>
          <pc:sldMk cId="1205660526" sldId="413"/>
        </pc:sldMkLst>
        <pc:spChg chg="add del mod">
          <ac:chgData name="Kukka-Maaria Raatikainen" userId="d250515c-8cc5-4081-8b82-c1c092aee2e9" providerId="ADAL" clId="{F5D962C5-B937-4EA6-8C1B-33DCD29E6CBF}" dt="2025-12-05T10:33:24.552" v="60"/>
          <ac:spMkLst>
            <pc:docMk/>
            <pc:sldMk cId="1205660526" sldId="413"/>
            <ac:spMk id="2" creationId="{66F1D9AA-5464-1FB0-918E-A7AEA2D9D51C}"/>
          </ac:spMkLst>
        </pc:spChg>
        <pc:spChg chg="add del mod">
          <ac:chgData name="Kukka-Maaria Raatikainen" userId="d250515c-8cc5-4081-8b82-c1c092aee2e9" providerId="ADAL" clId="{F5D962C5-B937-4EA6-8C1B-33DCD29E6CBF}" dt="2025-12-05T10:33:08.154" v="54" actId="478"/>
          <ac:spMkLst>
            <pc:docMk/>
            <pc:sldMk cId="1205660526" sldId="413"/>
            <ac:spMk id="6" creationId="{37F8047C-079D-2BC8-5A26-4F8D06C82C18}"/>
          </ac:spMkLst>
        </pc:spChg>
        <pc:spChg chg="add del">
          <ac:chgData name="Kukka-Maaria Raatikainen" userId="d250515c-8cc5-4081-8b82-c1c092aee2e9" providerId="ADAL" clId="{F5D962C5-B937-4EA6-8C1B-33DCD29E6CBF}" dt="2025-12-05T10:33:22.534" v="58" actId="22"/>
          <ac:spMkLst>
            <pc:docMk/>
            <pc:sldMk cId="1205660526" sldId="413"/>
            <ac:spMk id="8" creationId="{F5DAFBFF-AD54-0C66-D3D3-45451E97CC46}"/>
          </ac:spMkLst>
        </pc:spChg>
      </pc:sldChg>
      <pc:sldChg chg="modSp mod">
        <pc:chgData name="Kukka-Maaria Raatikainen" userId="d250515c-8cc5-4081-8b82-c1c092aee2e9" providerId="ADAL" clId="{F5D962C5-B937-4EA6-8C1B-33DCD29E6CBF}" dt="2025-12-05T10:28:40.720" v="5" actId="962"/>
        <pc:sldMkLst>
          <pc:docMk/>
          <pc:sldMk cId="3265460828" sldId="421"/>
        </pc:sldMkLst>
        <pc:picChg chg="mod">
          <ac:chgData name="Kukka-Maaria Raatikainen" userId="d250515c-8cc5-4081-8b82-c1c092aee2e9" providerId="ADAL" clId="{F5D962C5-B937-4EA6-8C1B-33DCD29E6CBF}" dt="2025-12-05T10:28:40.720" v="5" actId="962"/>
          <ac:picMkLst>
            <pc:docMk/>
            <pc:sldMk cId="3265460828" sldId="421"/>
            <ac:picMk id="4" creationId="{7C36E6C1-C0D0-2E14-99C5-5CB81CC1EC46}"/>
          </ac:picMkLst>
        </pc:picChg>
      </pc:sldChg>
      <pc:sldChg chg="modSp mod">
        <pc:chgData name="Kukka-Maaria Raatikainen" userId="d250515c-8cc5-4081-8b82-c1c092aee2e9" providerId="ADAL" clId="{F5D962C5-B937-4EA6-8C1B-33DCD29E6CBF}" dt="2025-12-05T10:28:21.692" v="1" actId="962"/>
        <pc:sldMkLst>
          <pc:docMk/>
          <pc:sldMk cId="2857356472" sldId="425"/>
        </pc:sldMkLst>
        <pc:grpChg chg="mod">
          <ac:chgData name="Kukka-Maaria Raatikainen" userId="d250515c-8cc5-4081-8b82-c1c092aee2e9" providerId="ADAL" clId="{F5D962C5-B937-4EA6-8C1B-33DCD29E6CBF}" dt="2025-12-05T10:28:21.692" v="1" actId="962"/>
          <ac:grpSpMkLst>
            <pc:docMk/>
            <pc:sldMk cId="2857356472" sldId="425"/>
            <ac:grpSpMk id="4" creationId="{F500A17F-4F85-A5D6-4730-BDEBCA957C19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32DB5-F4BC-47F3-A789-DD89B05BC342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5DEA7-D210-4AF9-AF2F-0ECEF3EB76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716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hl.fi/aiheet/infektiotaudit-ja-rokotukset/taudit-ja-torjunta/infektioiden-ehkaisy-ja-torjuntaohjeita/tavanomaiset-varotoimet-ja-varotoimiluokat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/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"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Tavanomaisia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varotoimia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on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suositeltavaa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noudattaa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kaikkien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asiakkaiden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hoidossa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, ja ne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ovat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perustana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muiden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varotoimiluokkien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lisätoimille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." -THL </a:t>
            </a:r>
          </a:p>
          <a:p>
            <a:pPr marL="285750" indent="-285750"/>
            <a:r>
              <a:rPr lang="en-US" sz="1000" err="1">
                <a:ea typeface="Tahoma"/>
                <a:cs typeface="Tahoma"/>
                <a:hlinkClick r:id="rId3"/>
              </a:rPr>
              <a:t>Tavanomaiset</a:t>
            </a:r>
            <a:r>
              <a:rPr lang="en-US" sz="1000">
                <a:ea typeface="Tahoma"/>
                <a:cs typeface="Tahoma"/>
                <a:hlinkClick r:id="rId3"/>
              </a:rPr>
              <a:t> </a:t>
            </a:r>
            <a:r>
              <a:rPr lang="en-US" sz="1000" err="1">
                <a:ea typeface="Tahoma"/>
                <a:cs typeface="Tahoma"/>
                <a:hlinkClick r:id="rId3"/>
              </a:rPr>
              <a:t>varotoimet</a:t>
            </a:r>
            <a:r>
              <a:rPr lang="en-US" sz="1000">
                <a:ea typeface="Tahoma"/>
                <a:cs typeface="Tahoma"/>
                <a:hlinkClick r:id="rId3"/>
              </a:rPr>
              <a:t> ja </a:t>
            </a:r>
            <a:r>
              <a:rPr lang="en-US" sz="1000" err="1">
                <a:ea typeface="Tahoma"/>
                <a:cs typeface="Tahoma"/>
                <a:hlinkClick r:id="rId3"/>
              </a:rPr>
              <a:t>varotoimiluokat</a:t>
            </a:r>
            <a:r>
              <a:rPr lang="en-US" sz="1000">
                <a:ea typeface="Tahoma"/>
                <a:cs typeface="Tahoma"/>
                <a:hlinkClick r:id="rId3"/>
              </a:rPr>
              <a:t> - THL</a:t>
            </a:r>
            <a:endParaRPr lang="en-US" sz="1000">
              <a:ea typeface="Tahoma"/>
              <a:cs typeface="Tahoma"/>
            </a:endParaRPr>
          </a:p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5DEA7-D210-4AF9-AF2F-0ECEF3EB76F4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5869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Mikrobit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voivat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levitä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useita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eri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tartuntareittejä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: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kosketustartunta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,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pisaratartunta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,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ilmavälitteinen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tartunta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,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välineen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tai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aineen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kautta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(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vehikkeli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/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vektori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).</a:t>
            </a:r>
            <a:endParaRPr lang="en-US">
              <a:solidFill>
                <a:srgbClr val="303030"/>
              </a:solidFill>
              <a:latin typeface="Tahoma"/>
              <a:ea typeface="Source Sans Pro"/>
              <a:cs typeface="Tahoma"/>
            </a:endParaRPr>
          </a:p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5DEA7-D210-4AF9-AF2F-0ECEF3EB76F4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52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Aine tai valine: </a:t>
            </a:r>
            <a:r>
              <a:rPr lang="en-US" err="1"/>
              <a:t>yhteinen</a:t>
            </a:r>
            <a:r>
              <a:rPr lang="en-US"/>
              <a:t> </a:t>
            </a:r>
            <a:r>
              <a:rPr lang="en-US" err="1"/>
              <a:t>vehikkeli</a:t>
            </a:r>
            <a:r>
              <a:rPr lang="en-US"/>
              <a:t>/</a:t>
            </a:r>
            <a:r>
              <a:rPr lang="en-US" err="1"/>
              <a:t>vektori</a:t>
            </a:r>
            <a:endParaRPr lang="en-US"/>
          </a:p>
          <a:p>
            <a:r>
              <a:rPr lang="en-US" err="1"/>
              <a:t>Vierasesineet</a:t>
            </a:r>
            <a:r>
              <a:rPr lang="en-US"/>
              <a:t> (</a:t>
            </a:r>
            <a:r>
              <a:rPr lang="en-US" err="1"/>
              <a:t>kuumemittari</a:t>
            </a:r>
            <a:r>
              <a:rPr lang="en-US"/>
              <a:t>, </a:t>
            </a:r>
            <a:r>
              <a:rPr lang="en-US" err="1"/>
              <a:t>alusastia</a:t>
            </a:r>
            <a:r>
              <a:rPr lang="en-US"/>
              <a:t>)</a:t>
            </a:r>
            <a:br>
              <a:rPr lang="en-US"/>
            </a:br>
            <a:r>
              <a:rPr lang="en-US" err="1"/>
              <a:t>Katetrit</a:t>
            </a:r>
            <a:br>
              <a:rPr lang="en-US"/>
            </a:br>
            <a:r>
              <a:rPr lang="en-US" err="1"/>
              <a:t>Lääkkeet</a:t>
            </a:r>
            <a:br>
              <a:rPr lang="en-US"/>
            </a:br>
            <a:r>
              <a:rPr lang="en-US" err="1"/>
              <a:t>Avohoitolähteet</a:t>
            </a:r>
            <a:r>
              <a:rPr lang="en-US"/>
              <a:t> (</a:t>
            </a:r>
            <a:r>
              <a:rPr lang="en-US" err="1"/>
              <a:t>ruoka</a:t>
            </a:r>
            <a:r>
              <a:rPr lang="en-US"/>
              <a:t> &gt; listeria)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5DEA7-D210-4AF9-AF2F-0ECEF3EB76F4}" type="slidenum">
              <a:rPr lang="fi-FI" smtClean="0"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526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/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Kun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mikrobilla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on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monta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eri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tartuntareittiä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ja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käytössä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on 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useita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varotoimiluokkia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samanaikaisesti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,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pitää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kiinnittää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 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erityistä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huomiota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 </a:t>
            </a:r>
            <a:r>
              <a:rPr lang="en-US" sz="1200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suojainten</a:t>
            </a:r>
            <a:r>
              <a:rPr lang="en-US" sz="1200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riisumisjärjestykseen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.</a:t>
            </a:r>
            <a:endParaRPr lang="en-US"/>
          </a:p>
          <a:p>
            <a:pPr marL="514350" indent="-514350"/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Oikea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riisumisjärjestys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estää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mikrobin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leviämisen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omien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käsien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kautta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 </a:t>
            </a:r>
            <a:r>
              <a:rPr lang="en-US" sz="1200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itseen</a:t>
            </a:r>
            <a:r>
              <a:rPr lang="en-US" sz="1200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ja</a:t>
            </a:r>
            <a:r>
              <a:rPr lang="en-US" sz="1200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1200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ympäristöön</a:t>
            </a:r>
            <a:r>
              <a:rPr lang="en-US" sz="1200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.</a:t>
            </a:r>
          </a:p>
          <a:p>
            <a:pPr marL="514350" indent="-514350"/>
            <a:endParaRPr lang="en-US" b="1">
              <a:solidFill>
                <a:srgbClr val="303030"/>
              </a:solidFill>
              <a:latin typeface="Source Sans Pro"/>
              <a:ea typeface="Source Sans Pro"/>
              <a:cs typeface="Tahoma"/>
            </a:endParaRPr>
          </a:p>
          <a:p>
            <a:endParaRPr lang="en-US">
              <a:ea typeface="Tahoma"/>
              <a:cs typeface="Tahoma"/>
            </a:endParaRPr>
          </a:p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5DEA7-D210-4AF9-AF2F-0ECEF3EB76F4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389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err="1"/>
              <a:t>Avustava</a:t>
            </a:r>
            <a:r>
              <a:rPr lang="en-US" sz="1200"/>
              <a:t> </a:t>
            </a:r>
            <a:r>
              <a:rPr lang="en-US" sz="1200" err="1"/>
              <a:t>hoitaja</a:t>
            </a:r>
            <a:r>
              <a:rPr lang="en-US" sz="1200"/>
              <a:t> </a:t>
            </a:r>
            <a:r>
              <a:rPr lang="en-US" sz="1200" err="1"/>
              <a:t>avaa</a:t>
            </a:r>
            <a:r>
              <a:rPr lang="en-US" sz="1200"/>
              <a:t> </a:t>
            </a:r>
            <a:r>
              <a:rPr lang="en-US" sz="1200" err="1"/>
              <a:t>steriilit</a:t>
            </a:r>
            <a:r>
              <a:rPr lang="en-US" sz="1200"/>
              <a:t> </a:t>
            </a:r>
            <a:r>
              <a:rPr lang="en-US" sz="1200" err="1"/>
              <a:t>tarvikkeet</a:t>
            </a:r>
            <a:r>
              <a:rPr lang="en-US" sz="1200"/>
              <a:t> </a:t>
            </a:r>
            <a:r>
              <a:rPr lang="en-US" sz="1200" err="1"/>
              <a:t>toimenpidelääkärille</a:t>
            </a:r>
            <a:r>
              <a:rPr lang="en-US" sz="1200"/>
              <a:t> tai -</a:t>
            </a:r>
            <a:r>
              <a:rPr lang="en-US" sz="1200" err="1"/>
              <a:t>hoitajalle</a:t>
            </a:r>
            <a:r>
              <a:rPr lang="en-US" sz="1200"/>
              <a:t>. </a:t>
            </a:r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5DEA7-D210-4AF9-AF2F-0ECEF3EB76F4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839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258CD-0251-5065-DE31-652446DB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28ACAC-31EC-027A-F532-0FC69AA5C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2EC4F5-E1FA-7A5F-F7F4-2C881E17D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err="1"/>
              <a:t>Avustava</a:t>
            </a:r>
            <a:r>
              <a:rPr lang="en-US" sz="1200"/>
              <a:t> </a:t>
            </a:r>
            <a:r>
              <a:rPr lang="en-US" sz="1200" err="1"/>
              <a:t>hoitaja</a:t>
            </a:r>
            <a:r>
              <a:rPr lang="en-US" sz="1200"/>
              <a:t> </a:t>
            </a:r>
            <a:r>
              <a:rPr lang="en-US" sz="1200" err="1"/>
              <a:t>avaa</a:t>
            </a:r>
            <a:r>
              <a:rPr lang="en-US" sz="1200"/>
              <a:t> </a:t>
            </a:r>
            <a:r>
              <a:rPr lang="en-US" sz="1200" err="1"/>
              <a:t>steriilit</a:t>
            </a:r>
            <a:r>
              <a:rPr lang="en-US" sz="1200"/>
              <a:t> </a:t>
            </a:r>
            <a:r>
              <a:rPr lang="en-US" sz="1200" err="1"/>
              <a:t>tarvikkeet</a:t>
            </a:r>
            <a:r>
              <a:rPr lang="en-US" sz="1200"/>
              <a:t> </a:t>
            </a:r>
            <a:r>
              <a:rPr lang="en-US" sz="1200" err="1"/>
              <a:t>toimenpidelääkärille</a:t>
            </a:r>
            <a:r>
              <a:rPr lang="en-US" sz="1200"/>
              <a:t> tai -</a:t>
            </a:r>
            <a:r>
              <a:rPr lang="en-US" sz="1200" err="1"/>
              <a:t>hoitajalle</a:t>
            </a:r>
            <a:r>
              <a:rPr lang="en-US" sz="1200"/>
              <a:t>. </a:t>
            </a:r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4F1F1-2C85-5C46-7C6A-06D883499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5DEA7-D210-4AF9-AF2F-0ECEF3EB76F4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40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42D7F85-6034-4F66-A4E2-A937D3794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54718"/>
          <a:stretch/>
        </p:blipFill>
        <p:spPr>
          <a:xfrm>
            <a:off x="2328895" y="4846644"/>
            <a:ext cx="9863105" cy="2011356"/>
          </a:xfrm>
          <a:prstGeom prst="rect">
            <a:avLst/>
          </a:prstGeom>
        </p:spPr>
      </p:pic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38F83BD6-F510-41C2-B333-54336251B201}"/>
              </a:ext>
            </a:extLst>
          </p:cNvPr>
          <p:cNvSpPr/>
          <p:nvPr userDrawn="1"/>
        </p:nvSpPr>
        <p:spPr>
          <a:xfrm>
            <a:off x="1" y="1"/>
            <a:ext cx="12191999" cy="1543051"/>
          </a:xfrm>
          <a:custGeom>
            <a:avLst/>
            <a:gdLst>
              <a:gd name="connsiteX0" fmla="*/ 0 w 12191999"/>
              <a:gd name="connsiteY0" fmla="*/ 0 h 1543051"/>
              <a:gd name="connsiteX1" fmla="*/ 12191999 w 12191999"/>
              <a:gd name="connsiteY1" fmla="*/ 0 h 1543051"/>
              <a:gd name="connsiteX2" fmla="*/ 12191999 w 12191999"/>
              <a:gd name="connsiteY2" fmla="*/ 1543051 h 1543051"/>
              <a:gd name="connsiteX3" fmla="*/ 12044694 w 12191999"/>
              <a:gd name="connsiteY3" fmla="*/ 1453982 h 1543051"/>
              <a:gd name="connsiteX4" fmla="*/ 6095999 w 12191999"/>
              <a:gd name="connsiteY4" fmla="*/ 227918 h 1543051"/>
              <a:gd name="connsiteX5" fmla="*/ 147303 w 12191999"/>
              <a:gd name="connsiteY5" fmla="*/ 1453982 h 1543051"/>
              <a:gd name="connsiteX6" fmla="*/ 0 w 12191999"/>
              <a:gd name="connsiteY6" fmla="*/ 1543049 h 154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1543051">
                <a:moveTo>
                  <a:pt x="0" y="0"/>
                </a:moveTo>
                <a:lnTo>
                  <a:pt x="12191999" y="0"/>
                </a:lnTo>
                <a:lnTo>
                  <a:pt x="12191999" y="1543051"/>
                </a:lnTo>
                <a:lnTo>
                  <a:pt x="12044694" y="1453982"/>
                </a:lnTo>
                <a:cubicBezTo>
                  <a:pt x="10755497" y="714263"/>
                  <a:pt x="8572266" y="227918"/>
                  <a:pt x="6095999" y="227918"/>
                </a:cubicBezTo>
                <a:cubicBezTo>
                  <a:pt x="3619734" y="227918"/>
                  <a:pt x="1436501" y="714263"/>
                  <a:pt x="147303" y="1453982"/>
                </a:cubicBezTo>
                <a:lnTo>
                  <a:pt x="0" y="1543049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686E6CF-3990-4920-9DF0-2B6D3E1BC2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537" y="6065908"/>
            <a:ext cx="1610436" cy="6341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271B7B3-BE85-46CB-90DB-2E0FDA51C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A535BA-8EC0-4A9F-A497-BABABA65E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4A7CCA-D119-4289-88DD-40C0E2C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82104D-0358-4DE0-AEE9-6E592899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6003E4-601F-43B5-8796-D2ABAFED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4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2DA15B48-C3AB-4F37-9AF2-5ECE1C2D8C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8219" y="2333767"/>
            <a:ext cx="2195045" cy="4531464"/>
            <a:chOff x="8866785" y="-125835"/>
            <a:chExt cx="3386479" cy="6991066"/>
          </a:xfrm>
        </p:grpSpPr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37BC5F75-98CF-45A5-89F2-E599E022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2793" t="3376" r="26874" b="4328"/>
            <a:stretch/>
          </p:blipFill>
          <p:spPr>
            <a:xfrm rot="21540000">
              <a:off x="8866785" y="-125835"/>
              <a:ext cx="3386479" cy="6991066"/>
            </a:xfrm>
            <a:custGeom>
              <a:avLst/>
              <a:gdLst>
                <a:gd name="connsiteX0" fmla="*/ 3386479 w 3386479"/>
                <a:gd name="connsiteY0" fmla="*/ 0 h 6991066"/>
                <a:gd name="connsiteX1" fmla="*/ 3264450 w 3386479"/>
                <a:gd name="connsiteY1" fmla="*/ 6991066 h 6991066"/>
                <a:gd name="connsiteX2" fmla="*/ 0 w 3386479"/>
                <a:gd name="connsiteY2" fmla="*/ 6991066 h 6991066"/>
                <a:gd name="connsiteX3" fmla="*/ 0 w 3386479"/>
                <a:gd name="connsiteY3" fmla="*/ 0 h 69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479" h="6991066">
                  <a:moveTo>
                    <a:pt x="3386479" y="0"/>
                  </a:moveTo>
                  <a:lnTo>
                    <a:pt x="3264450" y="6991066"/>
                  </a:lnTo>
                  <a:lnTo>
                    <a:pt x="0" y="699106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Picture 8" descr="Logo&#10;&#10;Description automatically generated">
              <a:extLst>
                <a:ext uri="{FF2B5EF4-FFF2-40B4-BE49-F238E27FC236}">
                  <a16:creationId xmlns:a16="http://schemas.microsoft.com/office/drawing/2014/main" id="{571D7E67-2919-4383-91F8-CC48CE53F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10776327" y="3231169"/>
              <a:ext cx="548869" cy="373147"/>
            </a:xfrm>
            <a:prstGeom prst="rect">
              <a:avLst/>
            </a:prstGeom>
          </p:spPr>
        </p:pic>
        <p:pic>
          <p:nvPicPr>
            <p:cNvPr id="20" name="Picture 8" descr="Logo&#10;&#10;Description automatically generated">
              <a:extLst>
                <a:ext uri="{FF2B5EF4-FFF2-40B4-BE49-F238E27FC236}">
                  <a16:creationId xmlns:a16="http://schemas.microsoft.com/office/drawing/2014/main" id="{FFB6BC09-4215-4EEA-A950-D0535E635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9683430" y="6196898"/>
              <a:ext cx="548869" cy="373147"/>
            </a:xfrm>
            <a:prstGeom prst="rect">
              <a:avLst/>
            </a:prstGeom>
          </p:spPr>
        </p:pic>
        <p:pic>
          <p:nvPicPr>
            <p:cNvPr id="21" name="Picture 8" descr="Logo&#10;&#10;Description automatically generated">
              <a:extLst>
                <a:ext uri="{FF2B5EF4-FFF2-40B4-BE49-F238E27FC236}">
                  <a16:creationId xmlns:a16="http://schemas.microsoft.com/office/drawing/2014/main" id="{A26A0FA9-E073-4623-9A2C-549E4AE36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10583343" y="6299902"/>
              <a:ext cx="548869" cy="373147"/>
            </a:xfrm>
            <a:prstGeom prst="rect">
              <a:avLst/>
            </a:prstGeom>
          </p:spPr>
        </p:pic>
        <p:pic>
          <p:nvPicPr>
            <p:cNvPr id="22" name="Picture 8" descr="Logo&#10;&#10;Description automatically generated">
              <a:extLst>
                <a:ext uri="{FF2B5EF4-FFF2-40B4-BE49-F238E27FC236}">
                  <a16:creationId xmlns:a16="http://schemas.microsoft.com/office/drawing/2014/main" id="{F453D8F4-E9F7-4355-9AB5-28A6F04CF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11446692" y="4677108"/>
              <a:ext cx="548869" cy="373147"/>
            </a:xfrm>
            <a:prstGeom prst="rect">
              <a:avLst/>
            </a:prstGeom>
          </p:spPr>
        </p:pic>
        <p:pic>
          <p:nvPicPr>
            <p:cNvPr id="23" name="Picture 8" descr="Logo&#10;&#10;Description automatically generated">
              <a:extLst>
                <a:ext uri="{FF2B5EF4-FFF2-40B4-BE49-F238E27FC236}">
                  <a16:creationId xmlns:a16="http://schemas.microsoft.com/office/drawing/2014/main" id="{89251EFB-A890-4BFE-9080-9FC97DA9A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10150654" y="5402021"/>
              <a:ext cx="548869" cy="373147"/>
            </a:xfrm>
            <a:prstGeom prst="rect">
              <a:avLst/>
            </a:prstGeom>
          </p:spPr>
        </p:pic>
      </p:grpSp>
      <p:sp>
        <p:nvSpPr>
          <p:cNvPr id="24" name="Vapaamuotoinen: Muoto 23">
            <a:extLst>
              <a:ext uri="{FF2B5EF4-FFF2-40B4-BE49-F238E27FC236}">
                <a16:creationId xmlns:a16="http://schemas.microsoft.com/office/drawing/2014/main" id="{F7E468A8-6D61-4B49-82FB-E187D6D4A74E}"/>
              </a:ext>
            </a:extLst>
          </p:cNvPr>
          <p:cNvSpPr/>
          <p:nvPr userDrawn="1"/>
        </p:nvSpPr>
        <p:spPr>
          <a:xfrm rot="21241928">
            <a:off x="-148173" y="-224395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D30CDA4B-39BE-418C-9898-ADBE49D612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27710"/>
            <a:ext cx="2075982" cy="8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4CF57F-3902-4E07-8BAF-0B994F4FA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00" y="133154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FCEF40-6418-4DA7-8D85-539A7C11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89C154-CCC8-408B-9607-0B1C5730B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C7415C1-AEAD-46BF-BB65-F11A047C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8D5E8BBF-5CAF-44E1-88DF-6F25D708F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9447" y="3106844"/>
            <a:ext cx="9448800" cy="29083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70573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1E734105-A935-4302-9B8C-C88AFF68505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3339548"/>
          </a:xfrm>
          <a:custGeom>
            <a:avLst/>
            <a:gdLst>
              <a:gd name="connsiteX0" fmla="*/ 0 w 13874449"/>
              <a:gd name="connsiteY0" fmla="*/ 0 h 2748842"/>
              <a:gd name="connsiteX1" fmla="*/ 13874449 w 13874449"/>
              <a:gd name="connsiteY1" fmla="*/ 0 h 2748842"/>
              <a:gd name="connsiteX2" fmla="*/ 13874449 w 13874449"/>
              <a:gd name="connsiteY2" fmla="*/ 2748842 h 2748842"/>
              <a:gd name="connsiteX3" fmla="*/ 6937224 w 13874449"/>
              <a:gd name="connsiteY3" fmla="*/ 637603 h 2748842"/>
              <a:gd name="connsiteX4" fmla="*/ 9026 w 13874449"/>
              <a:gd name="connsiteY4" fmla="*/ 2640198 h 2748842"/>
              <a:gd name="connsiteX5" fmla="*/ 0 w 13874449"/>
              <a:gd name="connsiteY5" fmla="*/ 2748828 h 27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74449" h="2748842">
                <a:moveTo>
                  <a:pt x="0" y="0"/>
                </a:moveTo>
                <a:lnTo>
                  <a:pt x="13874449" y="0"/>
                </a:lnTo>
                <a:lnTo>
                  <a:pt x="13874449" y="2748842"/>
                </a:lnTo>
                <a:cubicBezTo>
                  <a:pt x="13874449" y="1582837"/>
                  <a:pt x="10768548" y="637603"/>
                  <a:pt x="6937224" y="637603"/>
                </a:cubicBezTo>
                <a:cubicBezTo>
                  <a:pt x="3225630" y="637603"/>
                  <a:pt x="194827" y="1524683"/>
                  <a:pt x="9026" y="2640198"/>
                </a:cubicBezTo>
                <a:lnTo>
                  <a:pt x="0" y="2748828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5398B0D-4266-4CF0-8BF0-ADCCF007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792" t="9596" r="42752" b="4328"/>
          <a:stretch/>
        </p:blipFill>
        <p:spPr>
          <a:xfrm rot="21600000">
            <a:off x="9986598" y="606175"/>
            <a:ext cx="2208881" cy="6229388"/>
          </a:xfrm>
          <a:prstGeom prst="rect">
            <a:avLst/>
          </a:prstGeom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C1AF311-4D87-49E2-8ADB-7F2CF4D56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56576"/>
            <a:ext cx="2501900" cy="9845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37F5516-E4D0-4FCE-919E-E31A0C716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7349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1E06E3A-185B-4899-8A3E-E9CBE0586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AAE28F-01E8-4F5A-B01A-170CDCBF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1881E32-FF5A-44DC-84DA-000D5759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9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835A2EAC-547A-44EC-9825-E6D0744647B8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9" r="18482" b="2317"/>
          <a:stretch/>
        </p:blipFill>
        <p:spPr bwMode="auto">
          <a:xfrm>
            <a:off x="9320213" y="0"/>
            <a:ext cx="2871787" cy="682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Vapaamuotoinen: Muoto 15">
            <a:extLst>
              <a:ext uri="{FF2B5EF4-FFF2-40B4-BE49-F238E27FC236}">
                <a16:creationId xmlns:a16="http://schemas.microsoft.com/office/drawing/2014/main" id="{3489AD3E-CC3D-48A2-8D01-3FBFCF21D4AE}"/>
              </a:ext>
            </a:extLst>
          </p:cNvPr>
          <p:cNvSpPr/>
          <p:nvPr userDrawn="1"/>
        </p:nvSpPr>
        <p:spPr>
          <a:xfrm rot="21241928">
            <a:off x="-148173" y="-224395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B13EA2A3-447A-4D1C-B1AB-8F29E7B286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27710"/>
            <a:ext cx="2075982" cy="8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4BE47BE-B4BF-46A7-978F-6C82F47F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701" y="1465004"/>
            <a:ext cx="8845083" cy="9367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544F76E-E9C1-445F-B045-E6A90264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3D6CFF-C035-4F71-961E-CE611FD2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72E811-BCDE-42E2-A886-D64FF588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4FF3D10E-316E-4374-9212-AA8690253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701" y="2776461"/>
            <a:ext cx="8613558" cy="274604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4166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5CEA01F-33EC-45F6-9CBD-A741FE216F04}"/>
              </a:ext>
            </a:extLst>
          </p:cNvPr>
          <p:cNvSpPr/>
          <p:nvPr userDrawn="1"/>
        </p:nvSpPr>
        <p:spPr>
          <a:xfrm rot="10800000">
            <a:off x="0" y="-785"/>
            <a:ext cx="11321154" cy="6857216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5703F62-E47E-434B-86E1-5B71D7D5C014}"/>
              </a:ext>
            </a:extLst>
          </p:cNvPr>
          <p:cNvSpPr/>
          <p:nvPr userDrawn="1"/>
        </p:nvSpPr>
        <p:spPr>
          <a:xfrm rot="10800000">
            <a:off x="10360967" y="0"/>
            <a:ext cx="1831033" cy="6857217"/>
          </a:xfrm>
          <a:prstGeom prst="rect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F882E7A-157B-4662-9B8F-FEDDCCBE454E}"/>
              </a:ext>
            </a:extLst>
          </p:cNvPr>
          <p:cNvGrpSpPr/>
          <p:nvPr userDrawn="1"/>
        </p:nvGrpSpPr>
        <p:grpSpPr>
          <a:xfrm>
            <a:off x="9966312" y="783"/>
            <a:ext cx="2114477" cy="6857217"/>
            <a:chOff x="9798908" y="783"/>
            <a:chExt cx="2114477" cy="6857217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FC9B8591-BC3C-48B9-9045-BF7162C675E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798908" y="1374156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153E77AE-25D5-4F48-A03A-BF348ED33F3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922663" y="783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0B5F5AF8-073C-4FC5-BEAE-3D053CAC2DD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922663" y="2745141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347D8D87-054D-4E1E-8205-536616DA6B3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798908" y="4119303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F1B9280-6E0E-45BF-9DA3-7738972718E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922663" y="5483843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2D456E7E-0DAF-454E-8E5F-34679982DA6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420724" y="2744016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19357848-A667-42ED-95B8-8D303010EDC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296968" y="1373259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B572053-043D-4D45-A0A0-760982292B0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420724" y="5484627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4D203D4B-55CF-4884-A1B6-1105BD4843D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296968" y="4116077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9EBB4F08-1B0E-482D-A496-744E73A8006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420724" y="783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70C6AA2-A17D-4DC5-B55C-DF6F904B189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793509" y="1374356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60F819C9-977A-4348-A7E5-E3A7B183FA4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7264" y="984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3F0E74F3-4015-40AC-A46F-C0B55489B06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7264" y="2742560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61B3926E-29EC-4B3A-B8DE-339828A283D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793509" y="4115886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7527F3B7-02CE-4C44-853F-9DD06345F95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7264" y="5484044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AF127E92-7C2D-44F1-87DD-91E852EB1AA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15325" y="2743877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uorakulmio 23">
              <a:extLst>
                <a:ext uri="{FF2B5EF4-FFF2-40B4-BE49-F238E27FC236}">
                  <a16:creationId xmlns:a16="http://schemas.microsoft.com/office/drawing/2014/main" id="{03AE9FD8-E806-4094-B57A-06A310FEE81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291569" y="1371691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uorakulmio 24">
              <a:extLst>
                <a:ext uri="{FF2B5EF4-FFF2-40B4-BE49-F238E27FC236}">
                  <a16:creationId xmlns:a16="http://schemas.microsoft.com/office/drawing/2014/main" id="{4F565E1D-AF3B-413C-9677-BDE224BF55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15325" y="5483843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Suorakulmio 25">
              <a:extLst>
                <a:ext uri="{FF2B5EF4-FFF2-40B4-BE49-F238E27FC236}">
                  <a16:creationId xmlns:a16="http://schemas.microsoft.com/office/drawing/2014/main" id="{A8E34E16-D18B-4C8D-B3E5-CDDAFC9A03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291569" y="4113838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Suorakulmio 26">
              <a:extLst>
                <a:ext uri="{FF2B5EF4-FFF2-40B4-BE49-F238E27FC236}">
                  <a16:creationId xmlns:a16="http://schemas.microsoft.com/office/drawing/2014/main" id="{9E1B6ADE-A5CF-4040-AC37-B7E07DCB3A4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15325" y="984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B3438C4-1E0A-4B90-B47D-9A807F6F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566634-81E5-4627-90A7-6809A73D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4AF0D0-F847-476B-927B-EB11E39C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CC635C59-8D1A-47C0-ACF8-FA1EC3F8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701" y="1465004"/>
            <a:ext cx="8845083" cy="9367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9" name="Tekstin paikkamerkki 2">
            <a:extLst>
              <a:ext uri="{FF2B5EF4-FFF2-40B4-BE49-F238E27FC236}">
                <a16:creationId xmlns:a16="http://schemas.microsoft.com/office/drawing/2014/main" id="{B6F98C72-539B-4685-B9E7-6662AD57D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701" y="2776461"/>
            <a:ext cx="8613558" cy="274604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1687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uorakulmio 34">
            <a:extLst>
              <a:ext uri="{FF2B5EF4-FFF2-40B4-BE49-F238E27FC236}">
                <a16:creationId xmlns:a16="http://schemas.microsoft.com/office/drawing/2014/main" id="{022ACEDB-E692-4B2B-AF7A-0F984E9965F4}"/>
              </a:ext>
            </a:extLst>
          </p:cNvPr>
          <p:cNvSpPr/>
          <p:nvPr userDrawn="1"/>
        </p:nvSpPr>
        <p:spPr>
          <a:xfrm rot="10800000">
            <a:off x="0" y="-785"/>
            <a:ext cx="12192000" cy="6857216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Vapaamuotoinen: Muoto 35">
            <a:extLst>
              <a:ext uri="{FF2B5EF4-FFF2-40B4-BE49-F238E27FC236}">
                <a16:creationId xmlns:a16="http://schemas.microsoft.com/office/drawing/2014/main" id="{F4719821-26B8-4019-8A83-CE647032B086}"/>
              </a:ext>
            </a:extLst>
          </p:cNvPr>
          <p:cNvSpPr>
            <a:spLocks noChangeAspect="1"/>
          </p:cNvSpPr>
          <p:nvPr userDrawn="1"/>
        </p:nvSpPr>
        <p:spPr>
          <a:xfrm rot="14862205" flipH="1">
            <a:off x="6260944" y="741760"/>
            <a:ext cx="6927220" cy="6769076"/>
          </a:xfrm>
          <a:custGeom>
            <a:avLst/>
            <a:gdLst>
              <a:gd name="connsiteX0" fmla="*/ 284497 w 6927220"/>
              <a:gd name="connsiteY0" fmla="*/ 5085252 h 6769076"/>
              <a:gd name="connsiteX1" fmla="*/ 1569134 w 6927220"/>
              <a:gd name="connsiteY1" fmla="*/ 6677119 h 6769076"/>
              <a:gd name="connsiteX2" fmla="*/ 1713386 w 6927220"/>
              <a:gd name="connsiteY2" fmla="*/ 6769076 h 6769076"/>
              <a:gd name="connsiteX3" fmla="*/ 3582880 w 6927220"/>
              <a:gd name="connsiteY3" fmla="*/ 6002470 h 6769076"/>
              <a:gd name="connsiteX4" fmla="*/ 3582880 w 6927220"/>
              <a:gd name="connsiteY4" fmla="*/ 6002471 h 6769076"/>
              <a:gd name="connsiteX5" fmla="*/ 6927220 w 6927220"/>
              <a:gd name="connsiteY5" fmla="*/ 4631091 h 6769076"/>
              <a:gd name="connsiteX6" fmla="*/ 5175287 w 6927220"/>
              <a:gd name="connsiteY6" fmla="*/ 358711 h 6769076"/>
              <a:gd name="connsiteX7" fmla="*/ 5029405 w 6927220"/>
              <a:gd name="connsiteY7" fmla="*/ 287656 h 6769076"/>
              <a:gd name="connsiteX8" fmla="*/ 3620243 w 6927220"/>
              <a:gd name="connsiteY8" fmla="*/ 0 h 6769076"/>
              <a:gd name="connsiteX9" fmla="*/ 0 w 6927220"/>
              <a:gd name="connsiteY9" fmla="*/ 3660443 h 6769076"/>
              <a:gd name="connsiteX10" fmla="*/ 284497 w 6927220"/>
              <a:gd name="connsiteY10" fmla="*/ 5085252 h 676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27220" h="6769076">
                <a:moveTo>
                  <a:pt x="284497" y="5085252"/>
                </a:moveTo>
                <a:cubicBezTo>
                  <a:pt x="554995" y="5731883"/>
                  <a:pt x="1004036" y="6283565"/>
                  <a:pt x="1569134" y="6677119"/>
                </a:cubicBezTo>
                <a:lnTo>
                  <a:pt x="1713386" y="6769076"/>
                </a:lnTo>
                <a:lnTo>
                  <a:pt x="3582880" y="6002470"/>
                </a:lnTo>
                <a:lnTo>
                  <a:pt x="3582880" y="6002471"/>
                </a:lnTo>
                <a:lnTo>
                  <a:pt x="6927220" y="4631091"/>
                </a:lnTo>
                <a:lnTo>
                  <a:pt x="5175287" y="358711"/>
                </a:lnTo>
                <a:lnTo>
                  <a:pt x="5029405" y="287656"/>
                </a:lnTo>
                <a:cubicBezTo>
                  <a:pt x="4596285" y="102427"/>
                  <a:pt x="4120094" y="0"/>
                  <a:pt x="3620243" y="0"/>
                </a:cubicBezTo>
                <a:cubicBezTo>
                  <a:pt x="1620838" y="0"/>
                  <a:pt x="0" y="1638836"/>
                  <a:pt x="0" y="3660443"/>
                </a:cubicBezTo>
                <a:cubicBezTo>
                  <a:pt x="0" y="4165844"/>
                  <a:pt x="101303" y="4647323"/>
                  <a:pt x="284497" y="5085252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Kuva 36">
            <a:extLst>
              <a:ext uri="{FF2B5EF4-FFF2-40B4-BE49-F238E27FC236}">
                <a16:creationId xmlns:a16="http://schemas.microsoft.com/office/drawing/2014/main" id="{CEC29DB4-4820-402E-9F56-36C9F81D0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3" t="5066" r="45631" b="2870"/>
          <a:stretch/>
        </p:blipFill>
        <p:spPr>
          <a:xfrm rot="3704082" flipH="1">
            <a:off x="5995136" y="159664"/>
            <a:ext cx="7420197" cy="7292905"/>
          </a:xfrm>
          <a:custGeom>
            <a:avLst/>
            <a:gdLst>
              <a:gd name="connsiteX0" fmla="*/ 6971580 w 7420197"/>
              <a:gd name="connsiteY0" fmla="*/ 1649897 h 7292905"/>
              <a:gd name="connsiteX1" fmla="*/ 5415387 w 7420197"/>
              <a:gd name="connsiteY1" fmla="*/ 78645 h 7292905"/>
              <a:gd name="connsiteX2" fmla="*/ 5255372 w 7420197"/>
              <a:gd name="connsiteY2" fmla="*/ 0 h 7292905"/>
              <a:gd name="connsiteX3" fmla="*/ 168228 w 7420197"/>
              <a:gd name="connsiteY3" fmla="*/ 2735172 h 7292905"/>
              <a:gd name="connsiteX4" fmla="*/ 89767 w 7420197"/>
              <a:gd name="connsiteY4" fmla="*/ 2589242 h 7292905"/>
              <a:gd name="connsiteX5" fmla="*/ 57215 w 7420197"/>
              <a:gd name="connsiteY5" fmla="*/ 2724624 h 7292905"/>
              <a:gd name="connsiteX6" fmla="*/ 5463 w 7420197"/>
              <a:gd name="connsiteY6" fmla="*/ 3080713 h 7292905"/>
              <a:gd name="connsiteX7" fmla="*/ 0 w 7420197"/>
              <a:gd name="connsiteY7" fmla="*/ 3191944 h 7292905"/>
              <a:gd name="connsiteX8" fmla="*/ 1912 w 7420197"/>
              <a:gd name="connsiteY8" fmla="*/ 3190916 h 7292905"/>
              <a:gd name="connsiteX9" fmla="*/ 1970436 w 7420197"/>
              <a:gd name="connsiteY9" fmla="*/ 6852171 h 7292905"/>
              <a:gd name="connsiteX10" fmla="*/ 2091778 w 7420197"/>
              <a:gd name="connsiteY10" fmla="*/ 6916067 h 7292905"/>
              <a:gd name="connsiteX11" fmla="*/ 3703235 w 7420197"/>
              <a:gd name="connsiteY11" fmla="*/ 7292905 h 7292905"/>
              <a:gd name="connsiteX12" fmla="*/ 7420197 w 7420197"/>
              <a:gd name="connsiteY12" fmla="*/ 3471436 h 7292905"/>
              <a:gd name="connsiteX13" fmla="*/ 6971580 w 7420197"/>
              <a:gd name="connsiteY13" fmla="*/ 1649897 h 72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20197" h="7292905">
                <a:moveTo>
                  <a:pt x="6971580" y="1649897"/>
                </a:moveTo>
                <a:cubicBezTo>
                  <a:pt x="6617526" y="979820"/>
                  <a:pt x="6074207" y="430789"/>
                  <a:pt x="5415387" y="78645"/>
                </a:cubicBezTo>
                <a:lnTo>
                  <a:pt x="5255372" y="0"/>
                </a:lnTo>
                <a:lnTo>
                  <a:pt x="168228" y="2735172"/>
                </a:lnTo>
                <a:lnTo>
                  <a:pt x="89767" y="2589242"/>
                </a:lnTo>
                <a:lnTo>
                  <a:pt x="57215" y="2724624"/>
                </a:lnTo>
                <a:cubicBezTo>
                  <a:pt x="34697" y="2841492"/>
                  <a:pt x="17360" y="2960276"/>
                  <a:pt x="5463" y="3080713"/>
                </a:cubicBezTo>
                <a:lnTo>
                  <a:pt x="0" y="3191944"/>
                </a:lnTo>
                <a:lnTo>
                  <a:pt x="1912" y="3190916"/>
                </a:lnTo>
                <a:lnTo>
                  <a:pt x="1970436" y="6852171"/>
                </a:lnTo>
                <a:lnTo>
                  <a:pt x="2091778" y="6916067"/>
                </a:lnTo>
                <a:cubicBezTo>
                  <a:pt x="2579268" y="7157568"/>
                  <a:pt x="3125879" y="7292905"/>
                  <a:pt x="3703235" y="7292905"/>
                </a:cubicBezTo>
                <a:cubicBezTo>
                  <a:pt x="5756056" y="7292905"/>
                  <a:pt x="7420196" y="5581975"/>
                  <a:pt x="7420197" y="3471436"/>
                </a:cubicBezTo>
                <a:cubicBezTo>
                  <a:pt x="7420197" y="2811893"/>
                  <a:pt x="7257683" y="2191374"/>
                  <a:pt x="6971580" y="1649897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38" name="Suorakulmio 37">
            <a:extLst>
              <a:ext uri="{FF2B5EF4-FFF2-40B4-BE49-F238E27FC236}">
                <a16:creationId xmlns:a16="http://schemas.microsoft.com/office/drawing/2014/main" id="{928972A3-2ABF-4951-AD34-EB82B71A6719}"/>
              </a:ext>
            </a:extLst>
          </p:cNvPr>
          <p:cNvSpPr/>
          <p:nvPr userDrawn="1"/>
        </p:nvSpPr>
        <p:spPr>
          <a:xfrm rot="10800000">
            <a:off x="0" y="-786"/>
            <a:ext cx="12192000" cy="3429786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8" descr="Logo&#10;&#10;Description automatically generated">
            <a:extLst>
              <a:ext uri="{FF2B5EF4-FFF2-40B4-BE49-F238E27FC236}">
                <a16:creationId xmlns:a16="http://schemas.microsoft.com/office/drawing/2014/main" id="{5A54F83A-8169-4C2E-861A-403EEA34F7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44" y="5916039"/>
            <a:ext cx="1039318" cy="775501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75703F62-E47E-434B-86E1-5B71D7D5C014}"/>
              </a:ext>
            </a:extLst>
          </p:cNvPr>
          <p:cNvSpPr/>
          <p:nvPr userDrawn="1"/>
        </p:nvSpPr>
        <p:spPr>
          <a:xfrm rot="10800000">
            <a:off x="12026096" y="-3"/>
            <a:ext cx="165902" cy="4157433"/>
          </a:xfrm>
          <a:prstGeom prst="rect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B3438C4-1E0A-4B90-B47D-9A807F6F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566634-81E5-4627-90A7-6809A73D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4AF0D0-F847-476B-927B-EB11E39C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tsikko 1">
            <a:extLst>
              <a:ext uri="{FF2B5EF4-FFF2-40B4-BE49-F238E27FC236}">
                <a16:creationId xmlns:a16="http://schemas.microsoft.com/office/drawing/2014/main" id="{D0320210-C550-4902-931A-E466689B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215" y="694432"/>
            <a:ext cx="9928302" cy="1273261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2" name="Tekstin paikkamerkki 2">
            <a:extLst>
              <a:ext uri="{FF2B5EF4-FFF2-40B4-BE49-F238E27FC236}">
                <a16:creationId xmlns:a16="http://schemas.microsoft.com/office/drawing/2014/main" id="{66EDF37D-A05C-486B-B34F-4BFB5F44E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215" y="2353346"/>
            <a:ext cx="9928302" cy="293233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02771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FF807F4C-5097-4FE5-AD7F-66A34A0B3442}"/>
              </a:ext>
            </a:extLst>
          </p:cNvPr>
          <p:cNvSpPr>
            <a:spLocks noChangeAspect="1"/>
          </p:cNvSpPr>
          <p:nvPr userDrawn="1"/>
        </p:nvSpPr>
        <p:spPr>
          <a:xfrm>
            <a:off x="-1" y="0"/>
            <a:ext cx="1990419" cy="6858000"/>
          </a:xfrm>
          <a:custGeom>
            <a:avLst/>
            <a:gdLst>
              <a:gd name="connsiteX0" fmla="*/ 0 w 1354927"/>
              <a:gd name="connsiteY0" fmla="*/ 0 h 6858000"/>
              <a:gd name="connsiteX1" fmla="*/ 448395 w 1354927"/>
              <a:gd name="connsiteY1" fmla="*/ 0 h 6858000"/>
              <a:gd name="connsiteX2" fmla="*/ 566568 w 1354927"/>
              <a:gd name="connsiteY2" fmla="*/ 198516 h 6858000"/>
              <a:gd name="connsiteX3" fmla="*/ 1354927 w 1354927"/>
              <a:gd name="connsiteY3" fmla="*/ 3505745 h 6858000"/>
              <a:gd name="connsiteX4" fmla="*/ 661950 w 1354927"/>
              <a:gd name="connsiteY4" fmla="*/ 6634502 h 6858000"/>
              <a:gd name="connsiteX5" fmla="*/ 536626 w 1354927"/>
              <a:gd name="connsiteY5" fmla="*/ 6858000 h 6858000"/>
              <a:gd name="connsiteX6" fmla="*/ 0 w 13549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927" h="6858000">
                <a:moveTo>
                  <a:pt x="0" y="0"/>
                </a:moveTo>
                <a:lnTo>
                  <a:pt x="448395" y="0"/>
                </a:lnTo>
                <a:lnTo>
                  <a:pt x="566568" y="198516"/>
                </a:lnTo>
                <a:cubicBezTo>
                  <a:pt x="1056389" y="1072015"/>
                  <a:pt x="1354927" y="2232372"/>
                  <a:pt x="1354927" y="3505745"/>
                </a:cubicBezTo>
                <a:cubicBezTo>
                  <a:pt x="1354927" y="4694227"/>
                  <a:pt x="1094867" y="5784259"/>
                  <a:pt x="661950" y="6634502"/>
                </a:cubicBezTo>
                <a:lnTo>
                  <a:pt x="53662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CF7B25-DB80-4AAE-94EB-4C9B055C7EDF}"/>
              </a:ext>
            </a:extLst>
          </p:cNvPr>
          <p:cNvSpPr txBox="1">
            <a:spLocks/>
          </p:cNvSpPr>
          <p:nvPr userDrawn="1"/>
        </p:nvSpPr>
        <p:spPr>
          <a:xfrm>
            <a:off x="190418" y="1751225"/>
            <a:ext cx="3600000" cy="3600000"/>
          </a:xfrm>
          <a:prstGeom prst="ellipse">
            <a:avLst/>
          </a:prstGeom>
          <a:solidFill>
            <a:srgbClr val="004175"/>
          </a:solidFill>
          <a:ln w="174625" cmpd="thinThick">
            <a:solidFill>
              <a:srgbClr val="00417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53512A-E4FB-4885-AC3C-C3715BF1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577" y="457200"/>
            <a:ext cx="792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C58BC7-CCE5-4A76-B25E-894B3EBA6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3501" y="2209800"/>
            <a:ext cx="700887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04A6E3B-08F6-45B9-AF6A-D9FEA06A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8E3296E-3B2B-4907-AC2C-B7DB5E03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207EA8F-50AF-444A-8C93-8FD39C2A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2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henkilö, sisä, sininen, poseeraaminen&#10;&#10;Kuvaus luotu automaattisesti">
            <a:extLst>
              <a:ext uri="{FF2B5EF4-FFF2-40B4-BE49-F238E27FC236}">
                <a16:creationId xmlns:a16="http://schemas.microsoft.com/office/drawing/2014/main" id="{12B8FA6C-2F8E-4CF1-9639-52015E174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" b="32850"/>
          <a:stretch/>
        </p:blipFill>
        <p:spPr>
          <a:xfrm>
            <a:off x="0" y="1781346"/>
            <a:ext cx="12192000" cy="5076654"/>
          </a:xfrm>
          <a:custGeom>
            <a:avLst/>
            <a:gdLst>
              <a:gd name="connsiteX0" fmla="*/ 6094838 w 12192000"/>
              <a:gd name="connsiteY0" fmla="*/ 0 h 5076654"/>
              <a:gd name="connsiteX1" fmla="*/ 12144181 w 12192000"/>
              <a:gd name="connsiteY1" fmla="*/ 2221321 h 5076654"/>
              <a:gd name="connsiteX2" fmla="*/ 12192000 w 12192000"/>
              <a:gd name="connsiteY2" fmla="*/ 2295608 h 5076654"/>
              <a:gd name="connsiteX3" fmla="*/ 12192000 w 12192000"/>
              <a:gd name="connsiteY3" fmla="*/ 5076654 h 5076654"/>
              <a:gd name="connsiteX4" fmla="*/ 0 w 12192000"/>
              <a:gd name="connsiteY4" fmla="*/ 5076654 h 5076654"/>
              <a:gd name="connsiteX5" fmla="*/ 0 w 12192000"/>
              <a:gd name="connsiteY5" fmla="*/ 2291998 h 5076654"/>
              <a:gd name="connsiteX6" fmla="*/ 45495 w 12192000"/>
              <a:gd name="connsiteY6" fmla="*/ 2221321 h 5076654"/>
              <a:gd name="connsiteX7" fmla="*/ 6094838 w 12192000"/>
              <a:gd name="connsiteY7" fmla="*/ 0 h 507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76654">
                <a:moveTo>
                  <a:pt x="6094838" y="0"/>
                </a:moveTo>
                <a:cubicBezTo>
                  <a:pt x="8873576" y="0"/>
                  <a:pt x="11241279" y="925080"/>
                  <a:pt x="12144181" y="2221321"/>
                </a:cubicBezTo>
                <a:lnTo>
                  <a:pt x="12192000" y="2295608"/>
                </a:lnTo>
                <a:lnTo>
                  <a:pt x="12192000" y="5076654"/>
                </a:lnTo>
                <a:lnTo>
                  <a:pt x="0" y="5076654"/>
                </a:lnTo>
                <a:lnTo>
                  <a:pt x="0" y="2291998"/>
                </a:lnTo>
                <a:lnTo>
                  <a:pt x="45495" y="2221321"/>
                </a:lnTo>
                <a:cubicBezTo>
                  <a:pt x="948398" y="925080"/>
                  <a:pt x="3316100" y="0"/>
                  <a:pt x="6094838" y="0"/>
                </a:cubicBezTo>
                <a:close/>
              </a:path>
            </a:pathLst>
          </a:cu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9A532CC-B1C5-45A5-97D9-4DEC57CA7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FD578DC-1355-43BB-9220-2C4D67C3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391" y="373078"/>
            <a:ext cx="9928302" cy="1273261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72BB2A41-B7BB-43CE-9B88-02E01362C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8430" y="3233853"/>
            <a:ext cx="4215162" cy="2754351"/>
          </a:xfrm>
          <a:solidFill>
            <a:schemeClr val="bg1">
              <a:alpha val="72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57817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sisä&#10;&#10;Kuvaus luotu automaattisesti">
            <a:extLst>
              <a:ext uri="{FF2B5EF4-FFF2-40B4-BE49-F238E27FC236}">
                <a16:creationId xmlns:a16="http://schemas.microsoft.com/office/drawing/2014/main" id="{2D5737C5-9406-4C7B-8140-4F8FE7D5C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24358" r="23121" b="14124"/>
          <a:stretch/>
        </p:blipFill>
        <p:spPr>
          <a:xfrm>
            <a:off x="55944" y="0"/>
            <a:ext cx="12136055" cy="7920038"/>
          </a:xfrm>
          <a:prstGeom prst="rect">
            <a:avLst/>
          </a:prstGeom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D2979014-1AC4-429B-8295-41B3672CC264}"/>
              </a:ext>
            </a:extLst>
          </p:cNvPr>
          <p:cNvSpPr/>
          <p:nvPr userDrawn="1"/>
        </p:nvSpPr>
        <p:spPr>
          <a:xfrm>
            <a:off x="-866275" y="-208547"/>
            <a:ext cx="9929823" cy="7920038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glow rad="228600">
              <a:schemeClr val="bg1">
                <a:alpha val="0"/>
              </a:schemeClr>
            </a:glow>
            <a:softEdge rad="876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F7924EAA-893A-470E-98CF-1730458BF3EB}"/>
              </a:ext>
            </a:extLst>
          </p:cNvPr>
          <p:cNvSpPr/>
          <p:nvPr userDrawn="1"/>
        </p:nvSpPr>
        <p:spPr>
          <a:xfrm>
            <a:off x="0" y="0"/>
            <a:ext cx="11552663" cy="7920037"/>
          </a:xfrm>
          <a:custGeom>
            <a:avLst/>
            <a:gdLst>
              <a:gd name="connsiteX0" fmla="*/ 0 w 10115825"/>
              <a:gd name="connsiteY0" fmla="*/ 0 h 7920038"/>
              <a:gd name="connsiteX1" fmla="*/ 10115825 w 10115825"/>
              <a:gd name="connsiteY1" fmla="*/ 0 h 7920038"/>
              <a:gd name="connsiteX2" fmla="*/ 10070446 w 10115825"/>
              <a:gd name="connsiteY2" fmla="*/ 53600 h 7920038"/>
              <a:gd name="connsiteX3" fmla="*/ 8405353 w 10115825"/>
              <a:gd name="connsiteY3" fmla="*/ 3149688 h 7920038"/>
              <a:gd name="connsiteX4" fmla="*/ 7951177 w 10115825"/>
              <a:gd name="connsiteY4" fmla="*/ 7721977 h 7920038"/>
              <a:gd name="connsiteX5" fmla="*/ 7998616 w 10115825"/>
              <a:gd name="connsiteY5" fmla="*/ 7920038 h 7920038"/>
              <a:gd name="connsiteX6" fmla="*/ 0 w 10115825"/>
              <a:gd name="connsiteY6" fmla="*/ 7920038 h 7920038"/>
              <a:gd name="connsiteX7" fmla="*/ 0 w 10115825"/>
              <a:gd name="connsiteY7" fmla="*/ 0 h 792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5825" h="7920038">
                <a:moveTo>
                  <a:pt x="0" y="0"/>
                </a:moveTo>
                <a:lnTo>
                  <a:pt x="10115825" y="0"/>
                </a:lnTo>
                <a:lnTo>
                  <a:pt x="10070446" y="53600"/>
                </a:lnTo>
                <a:cubicBezTo>
                  <a:pt x="9416694" y="852152"/>
                  <a:pt x="8826332" y="1919080"/>
                  <a:pt x="8405353" y="3149688"/>
                </a:cubicBezTo>
                <a:cubicBezTo>
                  <a:pt x="7822459" y="4853606"/>
                  <a:pt x="7688458" y="6508376"/>
                  <a:pt x="7951177" y="7721977"/>
                </a:cubicBezTo>
                <a:lnTo>
                  <a:pt x="7998616" y="7920038"/>
                </a:lnTo>
                <a:lnTo>
                  <a:pt x="0" y="79200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8274A26-3C24-43E5-AF26-1FC256BB0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C36005F-A884-4B4B-B378-648CA4AB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951485E-FA94-4790-B15D-450DE6F96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431E4F6-EF35-47A8-8196-DE911B56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82437F-5F70-4351-9346-BB062358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78E29C23-3BE1-4A87-95CA-DAC8DA4FF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215" y="2353346"/>
            <a:ext cx="9928302" cy="29323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0799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D5737C5-9406-4C7B-8140-4F8FE7D5C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 r="10808" b="11408"/>
          <a:stretch/>
        </p:blipFill>
        <p:spPr>
          <a:xfrm>
            <a:off x="30401" y="-1"/>
            <a:ext cx="12161599" cy="6965879"/>
          </a:xfrm>
          <a:prstGeom prst="rect">
            <a:avLst/>
          </a:prstGeom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D2979014-1AC4-429B-8295-41B3672CC264}"/>
              </a:ext>
            </a:extLst>
          </p:cNvPr>
          <p:cNvSpPr/>
          <p:nvPr userDrawn="1"/>
        </p:nvSpPr>
        <p:spPr>
          <a:xfrm>
            <a:off x="30401" y="-227691"/>
            <a:ext cx="8883941" cy="708569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glow rad="228600">
              <a:schemeClr val="bg1">
                <a:alpha val="0"/>
              </a:schemeClr>
            </a:glow>
            <a:softEdge rad="876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951485E-FA94-4790-B15D-450DE6F96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431E4F6-EF35-47A8-8196-DE911B56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82437F-5F70-4351-9346-BB062358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3A00382B-ED9D-4BCA-B8BD-8F10F27DD9DD}"/>
              </a:ext>
            </a:extLst>
          </p:cNvPr>
          <p:cNvSpPr/>
          <p:nvPr userDrawn="1"/>
        </p:nvSpPr>
        <p:spPr>
          <a:xfrm>
            <a:off x="361849" y="-227691"/>
            <a:ext cx="7467060" cy="6301858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glow rad="228600">
              <a:schemeClr val="bg1">
                <a:alpha val="0"/>
              </a:schemeClr>
            </a:glow>
            <a:softEdge rad="876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33CED651-845B-4F13-BB05-5619F110F825}"/>
              </a:ext>
            </a:extLst>
          </p:cNvPr>
          <p:cNvSpPr/>
          <p:nvPr userDrawn="1"/>
        </p:nvSpPr>
        <p:spPr>
          <a:xfrm>
            <a:off x="4013074" y="633447"/>
            <a:ext cx="8153399" cy="4062609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glow rad="228600">
              <a:schemeClr val="bg1">
                <a:alpha val="0"/>
              </a:schemeClr>
            </a:glow>
            <a:softEdge rad="876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1AC1330-9B4D-41CB-9045-1A9EBB5DF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t="6989" r="1209" b="6257"/>
          <a:stretch/>
        </p:blipFill>
        <p:spPr>
          <a:xfrm rot="5400000">
            <a:off x="4821513" y="-4853319"/>
            <a:ext cx="2548973" cy="12192002"/>
          </a:xfrm>
          <a:prstGeom prst="rect">
            <a:avLst/>
          </a:prstGeom>
        </p:spPr>
      </p:pic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78E29C23-3BE1-4A87-95CA-DAC8DA4FF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2817" y="2801277"/>
            <a:ext cx="6183479" cy="34687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C36005F-A884-4B4B-B378-648CA4AB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19" y="813056"/>
            <a:ext cx="984636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8274A26-3C24-43E5-AF26-1FC256BB0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9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Vials katto">
            <a:extLst>
              <a:ext uri="{FF2B5EF4-FFF2-40B4-BE49-F238E27FC236}">
                <a16:creationId xmlns:a16="http://schemas.microsoft.com/office/drawing/2014/main" id="{65A0C066-AA12-4760-89AB-43E98422F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79200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B5868F93-58D5-4CA5-9DE4-2F21A50CF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7559" b="6537"/>
          <a:stretch/>
        </p:blipFill>
        <p:spPr>
          <a:xfrm>
            <a:off x="-1" y="-1"/>
            <a:ext cx="12052917" cy="7920037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FA5ADED3-21E2-40C5-9A64-4A936D10C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9A6A254-6EB4-45E5-972D-9360F7D9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058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3906DDFE-E8E7-47E2-9DD1-99F335CC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87" y="3078806"/>
            <a:ext cx="9716429" cy="29323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3631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828AEC4C-A123-431D-9534-7549AF0C840C}"/>
              </a:ext>
            </a:extLst>
          </p:cNvPr>
          <p:cNvSpPr/>
          <p:nvPr userDrawn="1"/>
        </p:nvSpPr>
        <p:spPr>
          <a:xfrm rot="21241928">
            <a:off x="-148173" y="-224395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3C239B2-FF71-49C1-8395-26FECCAE9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128102"/>
            <a:ext cx="1855681" cy="7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42D7F85-6034-4F66-A4E2-A937D3794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54718"/>
          <a:stretch/>
        </p:blipFill>
        <p:spPr>
          <a:xfrm>
            <a:off x="2328895" y="4846644"/>
            <a:ext cx="9863105" cy="201135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271B7B3-BE85-46CB-90DB-2E0FDA51C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A535BA-8EC0-4A9F-A497-BABABA65E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4A7CCA-D119-4289-88DD-40C0E2C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82104D-0358-4DE0-AEE9-6E592899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6003E4-601F-43B5-8796-D2ABAFED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3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irurgi käyttää digitaalista tablettia leikkaussalissa">
            <a:extLst>
              <a:ext uri="{FF2B5EF4-FFF2-40B4-BE49-F238E27FC236}">
                <a16:creationId xmlns:a16="http://schemas.microsoft.com/office/drawing/2014/main" id="{B5868F93-58D5-4CA5-9DE4-2F21A50CF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-209" r="-1743" b="26321"/>
          <a:stretch/>
        </p:blipFill>
        <p:spPr>
          <a:xfrm flipH="1">
            <a:off x="-223025" y="-31805"/>
            <a:ext cx="12415024" cy="688980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F62BB45-058C-4335-AD13-631AA57A1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19123" b="16974"/>
          <a:stretch/>
        </p:blipFill>
        <p:spPr>
          <a:xfrm>
            <a:off x="0" y="-31805"/>
            <a:ext cx="12052916" cy="688980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9A6A254-6EB4-45E5-972D-9360F7D9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058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3906DDFE-E8E7-47E2-9DD1-99F335CC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87" y="3078806"/>
            <a:ext cx="9716429" cy="29323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A5ADED3-21E2-40C5-9A64-4A936D10C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05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Varaston sukkavalikko">
            <a:extLst>
              <a:ext uri="{FF2B5EF4-FFF2-40B4-BE49-F238E27FC236}">
                <a16:creationId xmlns:a16="http://schemas.microsoft.com/office/drawing/2014/main" id="{B5868F93-58D5-4CA5-9DE4-2F21A50CF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8389"/>
          <a:stretch/>
        </p:blipFill>
        <p:spPr>
          <a:xfrm flipH="1">
            <a:off x="0" y="-31805"/>
            <a:ext cx="12192000" cy="691085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F62BB45-058C-4335-AD13-631AA57A1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t="6989" r="1209" b="6257"/>
          <a:stretch/>
        </p:blipFill>
        <p:spPr>
          <a:xfrm rot="5400000">
            <a:off x="4821513" y="-4853319"/>
            <a:ext cx="2548973" cy="12192002"/>
          </a:xfrm>
          <a:prstGeom prst="rect">
            <a:avLst/>
          </a:prstGeom>
        </p:spPr>
      </p:pic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3906DDFE-E8E7-47E2-9DD1-99F335CC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4814" y="2598947"/>
            <a:ext cx="4553593" cy="3538759"/>
          </a:xfrm>
          <a:solidFill>
            <a:schemeClr val="bg1">
              <a:alpha val="90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A5ADED3-21E2-40C5-9A64-4A936D10C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9A6A254-6EB4-45E5-972D-9360F7D9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164" y="532038"/>
            <a:ext cx="8757863" cy="132556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7A82021E-4193-41D8-8686-A0A7EE482C7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583594" y="2598947"/>
            <a:ext cx="4553593" cy="3538759"/>
          </a:xfrm>
          <a:solidFill>
            <a:schemeClr val="bg1">
              <a:alpha val="90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1723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56739" y="1530771"/>
            <a:ext cx="5348597" cy="5347577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8597" h="5347577">
                <a:moveTo>
                  <a:pt x="287722" y="4170565"/>
                </a:moveTo>
                <a:cubicBezTo>
                  <a:pt x="-277677" y="3204086"/>
                  <a:pt x="102455" y="1800114"/>
                  <a:pt x="471714" y="1255581"/>
                </a:cubicBezTo>
                <a:cubicBezTo>
                  <a:pt x="840973" y="711048"/>
                  <a:pt x="1360988" y="176364"/>
                  <a:pt x="1893677" y="415689"/>
                </a:cubicBezTo>
                <a:cubicBezTo>
                  <a:pt x="1885861" y="60380"/>
                  <a:pt x="2802571" y="421"/>
                  <a:pt x="3231670" y="2"/>
                </a:cubicBezTo>
                <a:cubicBezTo>
                  <a:pt x="3660769" y="-417"/>
                  <a:pt x="4074812" y="85379"/>
                  <a:pt x="4468273" y="413176"/>
                </a:cubicBezTo>
                <a:cubicBezTo>
                  <a:pt x="4808142" y="696325"/>
                  <a:pt x="5208723" y="1351119"/>
                  <a:pt x="5348597" y="1601023"/>
                </a:cubicBezTo>
                <a:cubicBezTo>
                  <a:pt x="5343085" y="2808914"/>
                  <a:pt x="5351122" y="3170140"/>
                  <a:pt x="5345610" y="4323845"/>
                </a:cubicBezTo>
                <a:lnTo>
                  <a:pt x="5254444" y="4312805"/>
                </a:lnTo>
                <a:cubicBezTo>
                  <a:pt x="5388484" y="4578724"/>
                  <a:pt x="4991660" y="4687489"/>
                  <a:pt x="4857312" y="4859951"/>
                </a:cubicBezTo>
                <a:cubicBezTo>
                  <a:pt x="4722964" y="5032413"/>
                  <a:pt x="4674983" y="5241479"/>
                  <a:pt x="4448354" y="5347577"/>
                </a:cubicBezTo>
                <a:lnTo>
                  <a:pt x="1425707" y="5347577"/>
                </a:lnTo>
                <a:cubicBezTo>
                  <a:pt x="1127659" y="5045551"/>
                  <a:pt x="641332" y="4775018"/>
                  <a:pt x="287722" y="4170565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3787-9005-480A-A7C1-9A518650FBFA}" type="datetime1">
              <a:rPr lang="fi-FI" smtClean="0"/>
              <a:t>5.12.2025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www.savonia.fi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/>
              <a:t>K</a:t>
            </a:r>
            <a:r>
              <a:rPr lang="qaa-Latn-001"/>
              <a:t>irjoita dian otsikko tähän...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12373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lkkä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3787-9005-480A-A7C1-9A518650FBFA}" type="datetime1">
              <a:rPr lang="fi-FI" smtClean="0"/>
              <a:t>5.12.2025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www.savonia.fi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102600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/>
              <a:t>K</a:t>
            </a:r>
            <a:r>
              <a:rPr lang="qaa-Latn-001"/>
              <a:t>irjoita dian otsikko tähän...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102600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91383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petusdia (AM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000" y="6327194"/>
            <a:ext cx="10259999" cy="25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www.savonia.fi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000" y="3429000"/>
            <a:ext cx="10260000" cy="2616868"/>
          </a:xfrm>
        </p:spPr>
        <p:txBody>
          <a:bodyPr anchor="ctr">
            <a:normAutofit/>
          </a:bodyPr>
          <a:lstStyle>
            <a:lvl1pPr algn="ctr">
              <a:defRPr sz="1800">
                <a:latin typeface="+mn-lt"/>
              </a:defRPr>
            </a:lvl1pPr>
          </a:lstStyle>
          <a:p>
            <a:r>
              <a:rPr lang="en-GB"/>
              <a:t>K</a:t>
            </a:r>
            <a:r>
              <a:rPr lang="qaa-Latn-001"/>
              <a:t>irjoita kiitossanat tähän...</a:t>
            </a:r>
            <a:endParaRPr lang="en-FI"/>
          </a:p>
        </p:txBody>
      </p:sp>
      <p:pic>
        <p:nvPicPr>
          <p:cNvPr id="8" name="Picture 7" descr="Savonia-ammattikorkeakoulu">
            <a:extLst>
              <a:ext uri="{FF2B5EF4-FFF2-40B4-BE49-F238E27FC236}">
                <a16:creationId xmlns:a16="http://schemas.microsoft.com/office/drawing/2014/main" id="{87106E79-5B51-C053-C6C9-59BC93B12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4" y="2460879"/>
            <a:ext cx="1885950" cy="9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07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ääotsikkodia_Sininen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>
            <a:extLst>
              <a:ext uri="{FF2B5EF4-FFF2-40B4-BE49-F238E27FC236}">
                <a16:creationId xmlns:a16="http://schemas.microsoft.com/office/drawing/2014/main" id="{E4EE24FE-2A69-EAB2-0ABA-809A137F6D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5789" y="2298493"/>
            <a:ext cx="7798362" cy="113050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fi-FI"/>
              <a:t>Pääotsikko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EE283B64-2CEE-6E7D-085A-B30AE08638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5788" y="3523629"/>
            <a:ext cx="7798362" cy="124639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0196F-5E15-1F80-35AA-B9EEF752D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95" y="2179170"/>
            <a:ext cx="2100691" cy="2590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35FDF-A519-5DCB-9B19-BBEB71DFD4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73"/>
          <a:stretch/>
        </p:blipFill>
        <p:spPr>
          <a:xfrm rot="16200000">
            <a:off x="367053" y="4450767"/>
            <a:ext cx="2040181" cy="2774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04A6A-CDB7-3A20-9F65-37CCB46733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04355" y="100489"/>
            <a:ext cx="3188138" cy="2987158"/>
          </a:xfrm>
          <a:prstGeom prst="rect">
            <a:avLst/>
          </a:prstGeom>
        </p:spPr>
      </p:pic>
      <p:sp>
        <p:nvSpPr>
          <p:cNvPr id="2" name="Rectangle: Top Corners Rounded 7">
            <a:extLst>
              <a:ext uri="{FF2B5EF4-FFF2-40B4-BE49-F238E27FC236}">
                <a16:creationId xmlns:a16="http://schemas.microsoft.com/office/drawing/2014/main" id="{53EFCB06-6D85-97F2-6895-FD6E0AD57F4D}"/>
              </a:ext>
            </a:extLst>
          </p:cNvPr>
          <p:cNvSpPr/>
          <p:nvPr userDrawn="1"/>
        </p:nvSpPr>
        <p:spPr>
          <a:xfrm>
            <a:off x="8460508" y="5958654"/>
            <a:ext cx="3629891" cy="899346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F16D02D-D4B5-169F-A559-A56B6E484B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8684" y="6090530"/>
            <a:ext cx="1706899" cy="62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B1B0720-4C1D-C8B8-605F-8DC3235C43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5583" y="6061538"/>
            <a:ext cx="1706899" cy="6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6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in 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9ED3712A-99CE-8A98-9E91-667075A83EF8}"/>
              </a:ext>
            </a:extLst>
          </p:cNvPr>
          <p:cNvSpPr txBox="1">
            <a:spLocks/>
          </p:cNvSpPr>
          <p:nvPr userDrawn="1"/>
        </p:nvSpPr>
        <p:spPr>
          <a:xfrm>
            <a:off x="8770950" y="631478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508D-FA22-49AF-87E1-97A6A178FD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A5FF094-0438-AADB-2DF5-8F68B2B8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4720" y="61070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5FB508D-FA22-49AF-87E1-97A6A178FD0A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B4300-9567-1E3E-A545-ED354B872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421" y="618662"/>
            <a:ext cx="848939" cy="1047025"/>
          </a:xfrm>
          <a:prstGeom prst="rect">
            <a:avLst/>
          </a:prstGeom>
        </p:spPr>
      </p:pic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47366396-640F-3441-4CD3-6D39CB08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161969" cy="772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Otsikko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9C3EAD0-18C9-C691-8E48-83161288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9161968" cy="502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0BB6A-A7AA-B357-7370-E39915E1CB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9872" y="4541475"/>
            <a:ext cx="2536397" cy="209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58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K Log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64534427-CF24-B132-1451-49BC6F9D9314}"/>
              </a:ext>
            </a:extLst>
          </p:cNvPr>
          <p:cNvSpPr/>
          <p:nvPr userDrawn="1"/>
        </p:nvSpPr>
        <p:spPr>
          <a:xfrm rot="16200000">
            <a:off x="7768963" y="2434963"/>
            <a:ext cx="6858000" cy="1988074"/>
          </a:xfrm>
          <a:prstGeom prst="round2SameRect">
            <a:avLst/>
          </a:prstGeom>
          <a:solidFill>
            <a:schemeClr val="accent1"/>
          </a:solidFill>
          <a:ln>
            <a:solidFill>
              <a:srgbClr val="3B3F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062" name="Picture 14" descr="Medialle | LAB.fi">
            <a:extLst>
              <a:ext uri="{FF2B5EF4-FFF2-40B4-BE49-F238E27FC236}">
                <a16:creationId xmlns:a16="http://schemas.microsoft.com/office/drawing/2014/main" id="{851271E0-D537-D4AA-E177-E134D0D5F2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526" y="2279240"/>
            <a:ext cx="2197827" cy="44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E24C733F-F0EB-8C85-3DC8-97C4F1B8C6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73" y="4527398"/>
            <a:ext cx="1698536" cy="104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Materiaalit | PDM2pk | Tampereen korkeakouluyhteisö">
            <a:extLst>
              <a:ext uri="{FF2B5EF4-FFF2-40B4-BE49-F238E27FC236}">
                <a16:creationId xmlns:a16="http://schemas.microsoft.com/office/drawing/2014/main" id="{47D61021-35A0-AB91-FABF-E3D111236C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078" y="4235913"/>
            <a:ext cx="1920544" cy="75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undefined">
            <a:extLst>
              <a:ext uri="{FF2B5EF4-FFF2-40B4-BE49-F238E27FC236}">
                <a16:creationId xmlns:a16="http://schemas.microsoft.com/office/drawing/2014/main" id="{AD6AEB5C-EBD6-D0D8-C034-0C7F5B0C10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250" y="5800210"/>
            <a:ext cx="1272077" cy="6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24753E-396F-F66E-96F4-C1D64B7D32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540" y="657180"/>
            <a:ext cx="809565" cy="9984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1350A1-66C5-D3A7-F42B-3C9E1E43A80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9371778" y="3436428"/>
            <a:ext cx="1401329" cy="3978834"/>
          </a:xfrm>
          <a:prstGeom prst="rect">
            <a:avLst/>
          </a:prstGeom>
        </p:spPr>
      </p:pic>
      <p:pic>
        <p:nvPicPr>
          <p:cNvPr id="1028" name="Picture 4" descr="Elintarviketietäjä - oamk">
            <a:extLst>
              <a:ext uri="{FF2B5EF4-FFF2-40B4-BE49-F238E27FC236}">
                <a16:creationId xmlns:a16="http://schemas.microsoft.com/office/drawing/2014/main" id="{50E011F9-FA74-5609-2592-50B4BD2C97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261" y="3132491"/>
            <a:ext cx="2043000" cy="9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A8601B-0E38-D6DB-31EF-C8B83AD5ED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65543" cy="2577947"/>
          </a:xfrm>
          <a:prstGeom prst="rect">
            <a:avLst/>
          </a:prstGeom>
        </p:spPr>
      </p:pic>
      <p:pic>
        <p:nvPicPr>
          <p:cNvPr id="3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1F19946-90B0-63B5-7AA4-7C4701515E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3281" y="110696"/>
            <a:ext cx="2320799" cy="8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B5E9F68-7413-9676-F61A-5E604F440D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3377" y="88247"/>
            <a:ext cx="2443813" cy="9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entria-ammattikorkeakoulu uudistaa ilmettään ja verkkosivustoaan - ePressi">
            <a:extLst>
              <a:ext uri="{FF2B5EF4-FFF2-40B4-BE49-F238E27FC236}">
                <a16:creationId xmlns:a16="http://schemas.microsoft.com/office/drawing/2014/main" id="{E5EB7419-EDAE-289F-61C4-557001A5F4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948" y="1235386"/>
            <a:ext cx="1419302" cy="3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5208EEC-FCC5-F88D-5484-45DA2D353E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066" y="4530882"/>
            <a:ext cx="1838308" cy="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jaanin Ammattikorkeakoulu Oy - Pohjoinen teollisuus">
            <a:extLst>
              <a:ext uri="{FF2B5EF4-FFF2-40B4-BE49-F238E27FC236}">
                <a16:creationId xmlns:a16="http://schemas.microsoft.com/office/drawing/2014/main" id="{055723F6-86D6-0B78-522A-4FB98B6DE3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346" y="1979768"/>
            <a:ext cx="1241131" cy="124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arelia-ammattikorkeakoulu - Karelia-ammattikorkeakoulu">
            <a:extLst>
              <a:ext uri="{FF2B5EF4-FFF2-40B4-BE49-F238E27FC236}">
                <a16:creationId xmlns:a16="http://schemas.microsoft.com/office/drawing/2014/main" id="{984F98F5-2BB6-75AA-6DEF-DC07862FF8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4998" y="2109773"/>
            <a:ext cx="2197484" cy="9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aurea medialle - Laurea-ammattikorkeakoulu">
            <a:extLst>
              <a:ext uri="{FF2B5EF4-FFF2-40B4-BE49-F238E27FC236}">
                <a16:creationId xmlns:a16="http://schemas.microsoft.com/office/drawing/2014/main" id="{44636221-2EA3-21F3-66E7-5A9C830FF7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149" y="3429000"/>
            <a:ext cx="2663112" cy="83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voimet työpaikat Yrkeshögskolan Novia - Laura.fi">
            <a:extLst>
              <a:ext uri="{FF2B5EF4-FFF2-40B4-BE49-F238E27FC236}">
                <a16:creationId xmlns:a16="http://schemas.microsoft.com/office/drawing/2014/main" id="{7804C13F-3DCE-1B69-DB73-7FE953B18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005" y="5348026"/>
            <a:ext cx="1678202" cy="58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len Lapin AMK - Hauska tutustua!">
            <a:extLst>
              <a:ext uri="{FF2B5EF4-FFF2-40B4-BE49-F238E27FC236}">
                <a16:creationId xmlns:a16="http://schemas.microsoft.com/office/drawing/2014/main" id="{108125DE-131F-53AF-FF1F-842A8E767A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0" y="3435158"/>
            <a:ext cx="2498673" cy="9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edialle | Jamk">
            <a:extLst>
              <a:ext uri="{FF2B5EF4-FFF2-40B4-BE49-F238E27FC236}">
                <a16:creationId xmlns:a16="http://schemas.microsoft.com/office/drawing/2014/main" id="{78C30970-F41D-444D-F484-7544D108A7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236" y="909447"/>
            <a:ext cx="2319972" cy="103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rtaa Varustamoista">
            <a:extLst>
              <a:ext uri="{FF2B5EF4-FFF2-40B4-BE49-F238E27FC236}">
                <a16:creationId xmlns:a16="http://schemas.microsoft.com/office/drawing/2014/main" id="{8BAF44CF-3DA4-BFDE-CB87-B20355A09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327" y="1137604"/>
            <a:ext cx="1649284" cy="5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XAMK - Kotka Maritime Centre">
            <a:extLst>
              <a:ext uri="{FF2B5EF4-FFF2-40B4-BE49-F238E27FC236}">
                <a16:creationId xmlns:a16="http://schemas.microsoft.com/office/drawing/2014/main" id="{9C137A89-0931-1267-E868-A02FA80678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790" y="2121010"/>
            <a:ext cx="1658914" cy="10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Savonia-ammattikorkeakoulu, Varkaus / Savonia University of Applied  Sciences, Varkaus • MyTech">
            <a:extLst>
              <a:ext uri="{FF2B5EF4-FFF2-40B4-BE49-F238E27FC236}">
                <a16:creationId xmlns:a16="http://schemas.microsoft.com/office/drawing/2014/main" id="{65D5ADDC-ABFF-D57C-0F15-28548ACCD6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4016" y="4463662"/>
            <a:ext cx="1845981" cy="9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Turun ammattikorkeakoulu - ePressi">
            <a:extLst>
              <a:ext uri="{FF2B5EF4-FFF2-40B4-BE49-F238E27FC236}">
                <a16:creationId xmlns:a16="http://schemas.microsoft.com/office/drawing/2014/main" id="{97BED80A-168A-4A74-72C1-629F344FAE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34" y="5639314"/>
            <a:ext cx="2398295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Tiitus oppilaitokset">
            <a:extLst>
              <a:ext uri="{FF2B5EF4-FFF2-40B4-BE49-F238E27FC236}">
                <a16:creationId xmlns:a16="http://schemas.microsoft.com/office/drawing/2014/main" id="{00FE3E23-CEBE-EE48-5B07-A1A71A513D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027" y="1096229"/>
            <a:ext cx="2018209" cy="7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229A50D8-3642-6191-47E4-0D5DB8CF9B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236" y="3346798"/>
            <a:ext cx="2421097" cy="5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Arcada logo | Start">
            <a:extLst>
              <a:ext uri="{FF2B5EF4-FFF2-40B4-BE49-F238E27FC236}">
                <a16:creationId xmlns:a16="http://schemas.microsoft.com/office/drawing/2014/main" id="{D3C1F450-9DC1-5142-0CBE-3E1FB71204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593" y="5512846"/>
            <a:ext cx="2454442" cy="10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803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3787-9005-480A-A7C1-9A518650FBFA}" type="datetime1">
              <a:rPr lang="fi-FI" smtClean="0"/>
              <a:t>5.12.2025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www.savonia.fi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187947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/>
              <a:t>K</a:t>
            </a:r>
            <a:r>
              <a:rPr lang="qaa-Latn-001"/>
              <a:t>irjoita kolumnin otsikko tähän...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187949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D402E0-53C6-CCA1-2F1B-BEA493F7DD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99" y="2133600"/>
            <a:ext cx="5072051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B4B899-F4A3-E327-3E14-B646CE908F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86" y="1106696"/>
            <a:ext cx="5072077" cy="102690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 sz="2400">
                <a:latin typeface="+mj-lt"/>
              </a:defRPr>
            </a:lvl2pPr>
            <a:lvl3pPr marL="914400" indent="0">
              <a:buNone/>
              <a:defRPr sz="2400">
                <a:latin typeface="+mj-lt"/>
              </a:defRPr>
            </a:lvl3pPr>
            <a:lvl4pPr marL="1371600" indent="0">
              <a:buNone/>
              <a:defRPr sz="2400">
                <a:latin typeface="+mj-lt"/>
              </a:defRPr>
            </a:lvl4pPr>
            <a:lvl5pPr marL="182880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GB"/>
              <a:t>K</a:t>
            </a:r>
            <a:r>
              <a:rPr lang="qaa-Latn-001"/>
              <a:t>irjoita kolumnin otsikko tähän...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54945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4082EEA0-E2F1-DB0A-3F97-6FEF8077C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2427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0B9237-3783-B1D4-4A2C-9A8F50D7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0" y="638324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2B4E05-3573-54C7-0A2C-5BE8C2C5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8324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C54D69-7FF8-18A2-0E45-6F018CAD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8324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5935868-CD20-9B12-C123-E460F8F85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275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FC7516C4-EF66-A224-F726-2C9EBB64C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/>
          <a:stretch/>
        </p:blipFill>
        <p:spPr>
          <a:xfrm rot="20929744" flipH="1" flipV="1">
            <a:off x="6849223" y="5760548"/>
            <a:ext cx="5308859" cy="1215213"/>
          </a:xfrm>
          <a:prstGeom prst="rect">
            <a:avLst/>
          </a:prstGeom>
        </p:spPr>
      </p:pic>
      <p:pic>
        <p:nvPicPr>
          <p:cNvPr id="7" name="Kuva 6" descr="Kuva, joka sisältää kohteen logo&#10;&#10;Kuvaus luotu automaattisesti">
            <a:extLst>
              <a:ext uri="{FF2B5EF4-FFF2-40B4-BE49-F238E27FC236}">
                <a16:creationId xmlns:a16="http://schemas.microsoft.com/office/drawing/2014/main" id="{D0DDF9B4-36E8-9A08-49F6-F2D03E9B0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2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828AEC4C-A123-431D-9534-7549AF0C840C}"/>
              </a:ext>
            </a:extLst>
          </p:cNvPr>
          <p:cNvSpPr/>
          <p:nvPr userDrawn="1"/>
        </p:nvSpPr>
        <p:spPr>
          <a:xfrm rot="358072" flipH="1">
            <a:off x="7554129" y="-225570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3C239B2-FF71-49C1-8395-26FECCAE9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644" y="207751"/>
            <a:ext cx="1855681" cy="7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42D7F85-6034-4F66-A4E2-A937D3794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54718"/>
          <a:stretch/>
        </p:blipFill>
        <p:spPr>
          <a:xfrm flipH="1">
            <a:off x="0" y="4845056"/>
            <a:ext cx="9863105" cy="201135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271B7B3-BE85-46CB-90DB-2E0FDA51C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A535BA-8EC0-4A9F-A497-BABABA65E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4A7CCA-D119-4289-88DD-40C0E2C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82104D-0358-4DE0-AEE9-6E592899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6003E4-601F-43B5-8796-D2ABAFED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481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D6543A-0D14-A074-4FB8-1828D2242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6E41CA74-6DB6-F3D9-1218-346B80ACC60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764473" y="5520911"/>
            <a:ext cx="344443" cy="347060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04FD9735-DF18-89CA-0858-05066FE1059D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383661" y="6009712"/>
            <a:ext cx="414663" cy="417812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3F39FF83-3E69-8FDB-47D5-3DE6354E1DCF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956600" y="5184395"/>
            <a:ext cx="347281" cy="349918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34D8B2B2-C336-5098-1312-7DB2DAB5358C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535688" y="5636795"/>
            <a:ext cx="326672" cy="329153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EFBA6237-B6F3-A87A-7423-511D52F6043D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953166" y="5604521"/>
            <a:ext cx="306247" cy="308573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83C330A2-5FDD-20F7-E3B7-10B648A4A02F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634215" y="6107830"/>
            <a:ext cx="511799" cy="515686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D998EADF-2519-9D1D-B7F5-7BF976AE8F7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004119" y="5984712"/>
            <a:ext cx="403313" cy="406378"/>
          </a:xfrm>
          <a:prstGeom prst="ellipse">
            <a:avLst/>
          </a:prstGeom>
          <a:solidFill>
            <a:srgbClr val="11698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8B40806D-C94A-7BD7-9FC3-207EE39FABC2}"/>
              </a:ext>
            </a:extLst>
          </p:cNvPr>
          <p:cNvGrpSpPr/>
          <p:nvPr userDrawn="1"/>
        </p:nvGrpSpPr>
        <p:grpSpPr>
          <a:xfrm rot="14061745" flipH="1" flipV="1">
            <a:off x="6287468" y="5769653"/>
            <a:ext cx="815424" cy="956609"/>
            <a:chOff x="1530755" y="8753106"/>
            <a:chExt cx="875388" cy="1026954"/>
          </a:xfrm>
        </p:grpSpPr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4B7FAB17-CE4E-D570-54F1-FDB4F0A56C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6305" y="9336313"/>
              <a:ext cx="148013" cy="148013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50A62590-E112-41FD-E5CD-CF603F508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8776" y="8942615"/>
              <a:ext cx="204634" cy="204634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B23FCA7C-2114-0E16-2B78-AEC0BE08D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4882" y="8753106"/>
              <a:ext cx="301261" cy="301261"/>
            </a:xfrm>
            <a:prstGeom prst="ellipse">
              <a:avLst/>
            </a:prstGeom>
            <a:solidFill>
              <a:srgbClr val="004C8A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E158A9E2-5A50-6552-8C63-F7AA01C989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0755" y="9543505"/>
              <a:ext cx="236555" cy="236555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9" name="Ellipsi 18">
            <a:extLst>
              <a:ext uri="{FF2B5EF4-FFF2-40B4-BE49-F238E27FC236}">
                <a16:creationId xmlns:a16="http://schemas.microsoft.com/office/drawing/2014/main" id="{F37A7CC9-9B3C-E100-E55F-85A8CEA549D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384877" y="6210677"/>
            <a:ext cx="179052" cy="180413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5727AD6E-956C-540B-AAD2-DAE8B80424A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498029" y="6376769"/>
            <a:ext cx="296313" cy="298565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E7D8759D-3115-ADB1-3D71-6B18E60EED4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019" y="6043289"/>
            <a:ext cx="174007" cy="175329"/>
          </a:xfrm>
          <a:prstGeom prst="ellipse">
            <a:avLst/>
          </a:prstGeom>
          <a:solidFill>
            <a:srgbClr val="F7B7D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78F14E61-A096-893D-20EC-03498B5A72C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846575" y="6043289"/>
            <a:ext cx="116769" cy="116769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F0D74F08-40C8-5F58-5D00-31DC70CB939E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699533" y="6288279"/>
            <a:ext cx="93975" cy="93975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514900A1-4866-B0B4-8887-DFFE6C7038CC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0209870" y="5172463"/>
            <a:ext cx="1481837" cy="1474619"/>
            <a:chOff x="5601888" y="1766700"/>
            <a:chExt cx="202789" cy="201801"/>
          </a:xfrm>
        </p:grpSpPr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8E87C676-8563-B5B1-A4CB-33FEE7F956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4034" y="1778446"/>
              <a:ext cx="184138" cy="184138"/>
            </a:xfrm>
            <a:prstGeom prst="ellipse">
              <a:avLst/>
            </a:prstGeom>
            <a:solidFill>
              <a:srgbClr val="004C8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522BE13F-E3D7-42A7-0146-9923AC80AA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5191" y="1808648"/>
              <a:ext cx="117879" cy="117879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7" name="Kaari 26">
              <a:extLst>
                <a:ext uri="{FF2B5EF4-FFF2-40B4-BE49-F238E27FC236}">
                  <a16:creationId xmlns:a16="http://schemas.microsoft.com/office/drawing/2014/main" id="{05D85F84-24AC-93CA-C0F8-8DF363638C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2876" y="1766700"/>
              <a:ext cx="201801" cy="201801"/>
            </a:xfrm>
            <a:prstGeom prst="arc">
              <a:avLst>
                <a:gd name="adj1" fmla="val 13499537"/>
                <a:gd name="adj2" fmla="val 18736577"/>
              </a:avLst>
            </a:prstGeom>
            <a:ln w="3175">
              <a:solidFill>
                <a:srgbClr val="00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8" name="Kaari 27">
              <a:extLst>
                <a:ext uri="{FF2B5EF4-FFF2-40B4-BE49-F238E27FC236}">
                  <a16:creationId xmlns:a16="http://schemas.microsoft.com/office/drawing/2014/main" id="{D871900C-D7E3-A0F4-FCC6-A63B885E8D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1888" y="1766700"/>
              <a:ext cx="201801" cy="201801"/>
            </a:xfrm>
            <a:prstGeom prst="arc">
              <a:avLst>
                <a:gd name="adj1" fmla="val 20583298"/>
                <a:gd name="adj2" fmla="val 9350956"/>
              </a:avLst>
            </a:prstGeom>
            <a:ln w="3175">
              <a:solidFill>
                <a:srgbClr val="00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9" name="Ellipsi 28">
            <a:extLst>
              <a:ext uri="{FF2B5EF4-FFF2-40B4-BE49-F238E27FC236}">
                <a16:creationId xmlns:a16="http://schemas.microsoft.com/office/drawing/2014/main" id="{4F6D8ED3-9470-B9A3-074A-A7A072F57C3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501634" y="6261067"/>
            <a:ext cx="191294" cy="191294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F7F37A82-99B7-1735-8B62-E62093E056D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145510" y="6288279"/>
            <a:ext cx="93975" cy="93975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3F5DB0A-3DD0-AF1B-8B7A-66870FFB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A8FDA53-B41F-F92C-97CA-01FA4D72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F10B988-D07F-9498-18F3-68322B86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608410-5263-A5BD-A2F8-44859940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1" name="Kuva 30" descr="Kuva, joka sisältää kohteen logo&#10;&#10;Kuvaus luotu automaattisesti">
            <a:extLst>
              <a:ext uri="{FF2B5EF4-FFF2-40B4-BE49-F238E27FC236}">
                <a16:creationId xmlns:a16="http://schemas.microsoft.com/office/drawing/2014/main" id="{940BA033-D0FE-78CB-FD5D-1A32EEF0F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86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i 3">
            <a:extLst>
              <a:ext uri="{FF2B5EF4-FFF2-40B4-BE49-F238E27FC236}">
                <a16:creationId xmlns:a16="http://schemas.microsoft.com/office/drawing/2014/main" id="{8A53B874-2D10-8DBF-CD86-6C205BB5C079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898334" y="4974664"/>
            <a:ext cx="347281" cy="349918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4C6B1544-892C-AA62-7EE3-C87FCAC0F459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535688" y="5636795"/>
            <a:ext cx="326672" cy="329153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6C8DF055-647C-9FF4-999E-EF98FB57776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953166" y="5604521"/>
            <a:ext cx="306247" cy="308573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2D14AC43-C2B2-F371-FE05-8B6D0336FA4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634215" y="6107830"/>
            <a:ext cx="511799" cy="515686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C8FC2434-194F-A7BF-C69A-F7E124A04A1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004119" y="5984712"/>
            <a:ext cx="403313" cy="406378"/>
          </a:xfrm>
          <a:prstGeom prst="ellipse">
            <a:avLst/>
          </a:prstGeom>
          <a:solidFill>
            <a:srgbClr val="11698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9854E384-51FB-C23A-AF4C-DCB367326CDD}"/>
              </a:ext>
            </a:extLst>
          </p:cNvPr>
          <p:cNvGrpSpPr/>
          <p:nvPr userDrawn="1"/>
        </p:nvGrpSpPr>
        <p:grpSpPr>
          <a:xfrm rot="14061745" flipH="1" flipV="1">
            <a:off x="6287468" y="5769653"/>
            <a:ext cx="815424" cy="956609"/>
            <a:chOff x="1530755" y="8753106"/>
            <a:chExt cx="875388" cy="1026954"/>
          </a:xfrm>
        </p:grpSpPr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C0206671-7DA3-6375-3EE1-8B2C725E8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6305" y="9336313"/>
              <a:ext cx="148013" cy="148013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69B920EF-91A0-24AB-EE7C-1A881FE6CB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8776" y="8942615"/>
              <a:ext cx="204634" cy="204634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42D0D674-814A-36D9-3960-F1BF31DBAE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4882" y="8753106"/>
              <a:ext cx="301261" cy="301261"/>
            </a:xfrm>
            <a:prstGeom prst="ellipse">
              <a:avLst/>
            </a:prstGeom>
            <a:solidFill>
              <a:srgbClr val="004C8A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46FD8149-0561-509A-0D0A-C84468905D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0755" y="9543505"/>
              <a:ext cx="236555" cy="236555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9" name="Ellipsi 18">
            <a:extLst>
              <a:ext uri="{FF2B5EF4-FFF2-40B4-BE49-F238E27FC236}">
                <a16:creationId xmlns:a16="http://schemas.microsoft.com/office/drawing/2014/main" id="{D2A5E68A-C6CC-78C2-8267-687CA2F9500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384877" y="6210677"/>
            <a:ext cx="179052" cy="180413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792A2A49-4F3E-52CB-8806-8458F5C5D39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498029" y="6376769"/>
            <a:ext cx="296313" cy="298565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87FF44B4-DDAB-25C4-8093-64916B173404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019" y="6043289"/>
            <a:ext cx="174007" cy="175329"/>
          </a:xfrm>
          <a:prstGeom prst="ellipse">
            <a:avLst/>
          </a:prstGeom>
          <a:solidFill>
            <a:srgbClr val="F7B7D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88366D32-0449-B23C-FB98-DEC9B88A198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846575" y="6043289"/>
            <a:ext cx="116769" cy="116769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36AF3DED-B444-8C49-DF0C-7FCFD98B7656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699533" y="6288279"/>
            <a:ext cx="93975" cy="93975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F71E8E43-4E42-7154-0382-CA95D16B001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0040331" y="4762408"/>
            <a:ext cx="2046763" cy="2036793"/>
            <a:chOff x="1142735" y="324339"/>
            <a:chExt cx="1241785" cy="1235736"/>
          </a:xfrm>
        </p:grpSpPr>
        <p:grpSp>
          <p:nvGrpSpPr>
            <p:cNvPr id="25" name="Ryhmä 24">
              <a:extLst>
                <a:ext uri="{FF2B5EF4-FFF2-40B4-BE49-F238E27FC236}">
                  <a16:creationId xmlns:a16="http://schemas.microsoft.com/office/drawing/2014/main" id="{AAA3094F-3495-F5B1-0003-9FFB02719F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2735" y="324339"/>
              <a:ext cx="1241785" cy="1235736"/>
              <a:chOff x="5601888" y="1766700"/>
              <a:chExt cx="202789" cy="201801"/>
            </a:xfrm>
          </p:grpSpPr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DB071F7F-54E8-F09D-492F-889FF0D5E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D2B6751B-E3F9-1B97-96B9-DD28C14023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Kaari 28">
                <a:extLst>
                  <a:ext uri="{FF2B5EF4-FFF2-40B4-BE49-F238E27FC236}">
                    <a16:creationId xmlns:a16="http://schemas.microsoft.com/office/drawing/2014/main" id="{65CFBC50-01BA-7046-14AF-458CB3581B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Kaari 29">
                <a:extLst>
                  <a:ext uri="{FF2B5EF4-FFF2-40B4-BE49-F238E27FC236}">
                    <a16:creationId xmlns:a16="http://schemas.microsoft.com/office/drawing/2014/main" id="{735145E8-BEE4-D11E-D384-6549DBE23F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26" name="Kuva 25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F4F9CE0A-8643-8622-9035-70A55F78D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1377785" y="537047"/>
              <a:ext cx="916087" cy="916087"/>
            </a:xfrm>
            <a:prstGeom prst="flowChartConnector">
              <a:avLst/>
            </a:prstGeom>
            <a:ln w="76200">
              <a:solidFill>
                <a:srgbClr val="004C8A"/>
              </a:solidFill>
            </a:ln>
          </p:spPr>
        </p:pic>
      </p:grpSp>
      <p:sp>
        <p:nvSpPr>
          <p:cNvPr id="31" name="Ellipsi 30">
            <a:extLst>
              <a:ext uri="{FF2B5EF4-FFF2-40B4-BE49-F238E27FC236}">
                <a16:creationId xmlns:a16="http://schemas.microsoft.com/office/drawing/2014/main" id="{BBB1B5CE-22B9-279F-E2A4-BCA595A0B59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501634" y="6261067"/>
            <a:ext cx="191294" cy="191294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Ellipsi 31">
            <a:extLst>
              <a:ext uri="{FF2B5EF4-FFF2-40B4-BE49-F238E27FC236}">
                <a16:creationId xmlns:a16="http://schemas.microsoft.com/office/drawing/2014/main" id="{42529FCA-565D-9601-32CD-6332BC0F54C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145510" y="6288279"/>
            <a:ext cx="93975" cy="93975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9C140B91-412E-439D-DC58-40690A89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C05FD74B-EAC8-CDE1-5B00-2922EA76B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05D27FA0-7AD1-5CCC-6F1E-661D4CE3E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5D88B636-FCEE-0EF3-F864-CC83BECC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2691604C-540E-C119-BCC1-6245339F4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3" name="Kuva 32" descr="Kuva, joka sisältää kohteen logo&#10;&#10;Kuvaus luotu automaattisesti">
            <a:extLst>
              <a:ext uri="{FF2B5EF4-FFF2-40B4-BE49-F238E27FC236}">
                <a16:creationId xmlns:a16="http://schemas.microsoft.com/office/drawing/2014/main" id="{FBFBFECD-9E74-2679-9C63-0DA5E1102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34" name="Vapaamuotoinen: Muoto 33">
            <a:extLst>
              <a:ext uri="{FF2B5EF4-FFF2-40B4-BE49-F238E27FC236}">
                <a16:creationId xmlns:a16="http://schemas.microsoft.com/office/drawing/2014/main" id="{01792981-05CA-3B1C-290A-0C1469B4D0B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2120305" y="5185792"/>
            <a:ext cx="69470" cy="215367"/>
          </a:xfrm>
          <a:custGeom>
            <a:avLst/>
            <a:gdLst>
              <a:gd name="connsiteX0" fmla="*/ 0 w 113753"/>
              <a:gd name="connsiteY0" fmla="*/ 0 h 352649"/>
              <a:gd name="connsiteX1" fmla="*/ 0 w 113753"/>
              <a:gd name="connsiteY1" fmla="*/ 352649 h 352649"/>
              <a:gd name="connsiteX2" fmla="*/ 57259 w 113753"/>
              <a:gd name="connsiteY2" fmla="*/ 313750 h 352649"/>
              <a:gd name="connsiteX3" fmla="*/ 113753 w 113753"/>
              <a:gd name="connsiteY3" fmla="*/ 176324 h 352649"/>
              <a:gd name="connsiteX4" fmla="*/ 57259 w 113753"/>
              <a:gd name="connsiteY4" fmla="*/ 38898 h 35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53" h="352649">
                <a:moveTo>
                  <a:pt x="0" y="0"/>
                </a:moveTo>
                <a:lnTo>
                  <a:pt x="0" y="352649"/>
                </a:lnTo>
                <a:lnTo>
                  <a:pt x="57259" y="313750"/>
                </a:lnTo>
                <a:cubicBezTo>
                  <a:pt x="92164" y="278580"/>
                  <a:pt x="113753" y="229993"/>
                  <a:pt x="113753" y="176324"/>
                </a:cubicBezTo>
                <a:cubicBezTo>
                  <a:pt x="113753" y="122656"/>
                  <a:pt x="92164" y="74068"/>
                  <a:pt x="57259" y="38898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Vapaamuotoinen: Muoto 34">
            <a:extLst>
              <a:ext uri="{FF2B5EF4-FFF2-40B4-BE49-F238E27FC236}">
                <a16:creationId xmlns:a16="http://schemas.microsoft.com/office/drawing/2014/main" id="{722FFCD0-A611-A766-45AD-CD64FE8EFE79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64503" y="5713674"/>
            <a:ext cx="227497" cy="488217"/>
          </a:xfrm>
          <a:custGeom>
            <a:avLst/>
            <a:gdLst>
              <a:gd name="connsiteX0" fmla="*/ 0 w 157496"/>
              <a:gd name="connsiteY0" fmla="*/ 0 h 337992"/>
              <a:gd name="connsiteX1" fmla="*/ 0 w 157496"/>
              <a:gd name="connsiteY1" fmla="*/ 337992 h 337992"/>
              <a:gd name="connsiteX2" fmla="*/ 53478 w 157496"/>
              <a:gd name="connsiteY2" fmla="*/ 327114 h 337992"/>
              <a:gd name="connsiteX3" fmla="*/ 157496 w 157496"/>
              <a:gd name="connsiteY3" fmla="*/ 168996 h 337992"/>
              <a:gd name="connsiteX4" fmla="*/ 53478 w 157496"/>
              <a:gd name="connsiteY4" fmla="*/ 10878 h 3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96" h="337992">
                <a:moveTo>
                  <a:pt x="0" y="0"/>
                </a:moveTo>
                <a:lnTo>
                  <a:pt x="0" y="337992"/>
                </a:lnTo>
                <a:lnTo>
                  <a:pt x="53478" y="327114"/>
                </a:lnTo>
                <a:cubicBezTo>
                  <a:pt x="114605" y="301063"/>
                  <a:pt x="157496" y="240077"/>
                  <a:pt x="157496" y="168996"/>
                </a:cubicBezTo>
                <a:cubicBezTo>
                  <a:pt x="157496" y="97916"/>
                  <a:pt x="114605" y="36929"/>
                  <a:pt x="53478" y="10878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83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yhmä 1">
            <a:extLst>
              <a:ext uri="{FF2B5EF4-FFF2-40B4-BE49-F238E27FC236}">
                <a16:creationId xmlns:a16="http://schemas.microsoft.com/office/drawing/2014/main" id="{DBA7E4BC-5D2C-4518-0CB9-BC40208746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16573" y="-35627"/>
            <a:ext cx="3715214" cy="1272360"/>
            <a:chOff x="7654546" y="46245"/>
            <a:chExt cx="3715214" cy="1272360"/>
          </a:xfrm>
        </p:grpSpPr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2830E255-3CC0-B550-BC63-959CAD402FE7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82903" flipH="1" flipV="1">
              <a:off x="7654546" y="46245"/>
              <a:ext cx="2697118" cy="930654"/>
              <a:chOff x="2101367" y="1302104"/>
              <a:chExt cx="5087780" cy="1755563"/>
            </a:xfrm>
          </p:grpSpPr>
          <p:sp>
            <p:nvSpPr>
              <p:cNvPr id="20" name="Ellipsi 19">
                <a:extLst>
                  <a:ext uri="{FF2B5EF4-FFF2-40B4-BE49-F238E27FC236}">
                    <a16:creationId xmlns:a16="http://schemas.microsoft.com/office/drawing/2014/main" id="{D75D926A-2AC3-178D-767C-A1821C7B69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01367" y="1302104"/>
                <a:ext cx="466442" cy="469985"/>
              </a:xfrm>
              <a:prstGeom prst="ellipse">
                <a:avLst/>
              </a:prstGeom>
              <a:solidFill>
                <a:srgbClr val="11698C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1F76D72A-4CB7-D9D1-993C-4BC8DA6942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6013" y="1708145"/>
                <a:ext cx="371906" cy="374731"/>
              </a:xfrm>
              <a:prstGeom prst="ellipse">
                <a:avLst/>
              </a:prstGeom>
              <a:solidFill>
                <a:srgbClr val="FCBAAE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2" name="Ellipsi 21">
                <a:extLst>
                  <a:ext uri="{FF2B5EF4-FFF2-40B4-BE49-F238E27FC236}">
                    <a16:creationId xmlns:a16="http://schemas.microsoft.com/office/drawing/2014/main" id="{AB08B1BC-AD90-F400-6714-157188EA6E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916" y="1523837"/>
                <a:ext cx="327393" cy="329879"/>
              </a:xfrm>
              <a:prstGeom prst="ellipse">
                <a:avLst/>
              </a:prstGeom>
              <a:solidFill>
                <a:srgbClr val="004C8A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92BFD9C5-7BF2-DF48-366F-7787A03D7D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067" y="1808664"/>
                <a:ext cx="547138" cy="551293"/>
              </a:xfrm>
              <a:prstGeom prst="ellipse">
                <a:avLst/>
              </a:prstGeom>
              <a:solidFill>
                <a:srgbClr val="F7B7D3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58755A6B-2113-BBEF-E73F-8BFD38209E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29996" y="2092720"/>
                <a:ext cx="431161" cy="434437"/>
              </a:xfrm>
              <a:prstGeom prst="ellipse">
                <a:avLst/>
              </a:prstGeom>
              <a:solidFill>
                <a:srgbClr val="11698C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25" name="Ryhmä 24">
                <a:extLst>
                  <a:ext uri="{FF2B5EF4-FFF2-40B4-BE49-F238E27FC236}">
                    <a16:creationId xmlns:a16="http://schemas.microsoft.com/office/drawing/2014/main" id="{71C6AE44-9D8E-CF15-AEC9-52256838E95E}"/>
                  </a:ext>
                </a:extLst>
              </p:cNvPr>
              <p:cNvGrpSpPr/>
              <p:nvPr/>
            </p:nvGrpSpPr>
            <p:grpSpPr>
              <a:xfrm rot="14061745">
                <a:off x="5680557" y="2204972"/>
                <a:ext cx="475432" cy="891399"/>
                <a:chOff x="1724843" y="8860361"/>
                <a:chExt cx="477428" cy="895141"/>
              </a:xfrm>
            </p:grpSpPr>
            <p:sp>
              <p:nvSpPr>
                <p:cNvPr id="32" name="Ellipsi 31">
                  <a:extLst>
                    <a:ext uri="{FF2B5EF4-FFF2-40B4-BE49-F238E27FC236}">
                      <a16:creationId xmlns:a16="http://schemas.microsoft.com/office/drawing/2014/main" id="{21CCD858-387F-7739-BC07-6C8F2B59E7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46305" y="9336313"/>
                  <a:ext cx="148013" cy="148013"/>
                </a:xfrm>
                <a:prstGeom prst="ellipse">
                  <a:avLst/>
                </a:prstGeom>
                <a:solidFill>
                  <a:srgbClr val="F7B7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Ellipsi 32">
                  <a:extLst>
                    <a:ext uri="{FF2B5EF4-FFF2-40B4-BE49-F238E27FC236}">
                      <a16:creationId xmlns:a16="http://schemas.microsoft.com/office/drawing/2014/main" id="{1636AAC1-728C-8996-7540-20F49D0619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4843" y="9163712"/>
                  <a:ext cx="204634" cy="204634"/>
                </a:xfrm>
                <a:prstGeom prst="ellipse">
                  <a:avLst/>
                </a:prstGeom>
                <a:solidFill>
                  <a:srgbClr val="116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Ellipsi 33">
                  <a:extLst>
                    <a:ext uri="{FF2B5EF4-FFF2-40B4-BE49-F238E27FC236}">
                      <a16:creationId xmlns:a16="http://schemas.microsoft.com/office/drawing/2014/main" id="{36E6B0E2-407C-1D78-503C-487D8400CB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01010" y="8860361"/>
                  <a:ext cx="301261" cy="301261"/>
                </a:xfrm>
                <a:prstGeom prst="ellipse">
                  <a:avLst/>
                </a:prstGeom>
                <a:solidFill>
                  <a:srgbClr val="004C8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Ellipsi 34">
                  <a:extLst>
                    <a:ext uri="{FF2B5EF4-FFF2-40B4-BE49-F238E27FC236}">
                      <a16:creationId xmlns:a16="http://schemas.microsoft.com/office/drawing/2014/main" id="{2240E831-7608-B003-5ED5-FB9FF36D67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61206" y="9550868"/>
                  <a:ext cx="204634" cy="204634"/>
                </a:xfrm>
                <a:prstGeom prst="ellipse">
                  <a:avLst/>
                </a:prstGeom>
                <a:solidFill>
                  <a:srgbClr val="FCBA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B91E1D51-F3CD-641F-0A79-EF09EE8C18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31891" y="2396558"/>
                <a:ext cx="275593" cy="277686"/>
              </a:xfrm>
              <a:prstGeom prst="ellipse">
                <a:avLst/>
              </a:prstGeom>
              <a:solidFill>
                <a:srgbClr val="004C8A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66421742-1849-752B-0991-4508D2409B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54749" y="2738487"/>
                <a:ext cx="316773" cy="319180"/>
              </a:xfrm>
              <a:prstGeom prst="ellipse">
                <a:avLst/>
              </a:prstGeom>
              <a:solidFill>
                <a:srgbClr val="F7B7D3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255C16AB-8D7F-381F-4369-2B35E80B0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1490" y="2657234"/>
                <a:ext cx="253066" cy="254989"/>
              </a:xfrm>
              <a:prstGeom prst="ellipse">
                <a:avLst/>
              </a:prstGeom>
              <a:solidFill>
                <a:srgbClr val="FCBAAE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Ellipsi 28">
                <a:extLst>
                  <a:ext uri="{FF2B5EF4-FFF2-40B4-BE49-F238E27FC236}">
                    <a16:creationId xmlns:a16="http://schemas.microsoft.com/office/drawing/2014/main" id="{6D00B694-07A0-D7F0-A8C8-CA9A21E938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46326" y="2558843"/>
                <a:ext cx="124832" cy="124832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Ellipsi 29">
                <a:extLst>
                  <a:ext uri="{FF2B5EF4-FFF2-40B4-BE49-F238E27FC236}">
                    <a16:creationId xmlns:a16="http://schemas.microsoft.com/office/drawing/2014/main" id="{F0DAD9E3-CFC0-9115-95F1-7C64D0A44D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8684" y="2686280"/>
                <a:ext cx="100463" cy="100463"/>
              </a:xfrm>
              <a:prstGeom prst="ellipse">
                <a:avLst/>
              </a:prstGeom>
              <a:solidFill>
                <a:srgbClr val="11698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1" name="Ellipsi 30">
                <a:extLst>
                  <a:ext uri="{FF2B5EF4-FFF2-40B4-BE49-F238E27FC236}">
                    <a16:creationId xmlns:a16="http://schemas.microsoft.com/office/drawing/2014/main" id="{4F056803-CA3B-972C-2358-06EF22AE20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1289" y="2188434"/>
                <a:ext cx="184611" cy="184611"/>
              </a:xfrm>
              <a:prstGeom prst="ellipse">
                <a:avLst/>
              </a:prstGeom>
              <a:solidFill>
                <a:srgbClr val="783552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Ryhmä 3">
              <a:extLst>
                <a:ext uri="{FF2B5EF4-FFF2-40B4-BE49-F238E27FC236}">
                  <a16:creationId xmlns:a16="http://schemas.microsoft.com/office/drawing/2014/main" id="{07939DCE-4F79-CB07-3BC0-4AAF7E6979EB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0284314" y="238446"/>
              <a:ext cx="1085446" cy="1080159"/>
              <a:chOff x="5601888" y="1766700"/>
              <a:chExt cx="202789" cy="201801"/>
            </a:xfrm>
          </p:grpSpPr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46A24069-4A6F-1046-CE39-4A4642A483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BD7FE09D-D52F-4345-1A40-35ED1A7FF1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Kaari 17">
                <a:extLst>
                  <a:ext uri="{FF2B5EF4-FFF2-40B4-BE49-F238E27FC236}">
                    <a16:creationId xmlns:a16="http://schemas.microsoft.com/office/drawing/2014/main" id="{BEE3F2CE-3721-284F-2846-061089628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Kaari 18">
                <a:extLst>
                  <a:ext uri="{FF2B5EF4-FFF2-40B4-BE49-F238E27FC236}">
                    <a16:creationId xmlns:a16="http://schemas.microsoft.com/office/drawing/2014/main" id="{CCD11ED9-ABAC-7060-3EC1-BA8D35F8C4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Otsikko 1">
            <a:extLst>
              <a:ext uri="{FF2B5EF4-FFF2-40B4-BE49-F238E27FC236}">
                <a16:creationId xmlns:a16="http://schemas.microsoft.com/office/drawing/2014/main" id="{2B8D1C39-5A48-0152-3F44-85FAD36B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DB3884BE-9DAA-41D2-C8B5-CA67B435A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B13CE3C0-3C86-4B9D-8189-D039F6F8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D4F10D62-47ED-A415-20B5-F86E1FA3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B77F17-41CA-AC43-8143-0235D630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Kuva 35" descr="Kuva, joka sisältää kohteen logo&#10;&#10;Kuvaus luotu automaattisesti">
            <a:extLst>
              <a:ext uri="{FF2B5EF4-FFF2-40B4-BE49-F238E27FC236}">
                <a16:creationId xmlns:a16="http://schemas.microsoft.com/office/drawing/2014/main" id="{6A7790E4-6B75-9F71-91B0-9C296B070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813334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94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BCA3E4BE-AE44-D94F-CCBC-E1708AAB7F9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54836" y="-5474"/>
            <a:ext cx="4359364" cy="1324079"/>
            <a:chOff x="7654836" y="-5474"/>
            <a:chExt cx="4359364" cy="1324079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25983E02-099F-603F-6A28-F2E1AF51006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82903" flipH="1" flipV="1">
              <a:off x="7654836" y="-5474"/>
              <a:ext cx="2597968" cy="1046215"/>
              <a:chOff x="2288402" y="1198457"/>
              <a:chExt cx="4900745" cy="1973555"/>
            </a:xfrm>
          </p:grpSpPr>
          <p:sp>
            <p:nvSpPr>
              <p:cNvPr id="20" name="Ellipsi 19">
                <a:extLst>
                  <a:ext uri="{FF2B5EF4-FFF2-40B4-BE49-F238E27FC236}">
                    <a16:creationId xmlns:a16="http://schemas.microsoft.com/office/drawing/2014/main" id="{3562D171-D91B-F1B3-CA68-FB4785FAB2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8402" y="1198457"/>
                <a:ext cx="466443" cy="469985"/>
              </a:xfrm>
              <a:prstGeom prst="ellipse">
                <a:avLst/>
              </a:prstGeom>
              <a:solidFill>
                <a:srgbClr val="11698C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FD8186A4-D3FF-6FBB-D11D-121F095E41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6013" y="1708145"/>
                <a:ext cx="371906" cy="374731"/>
              </a:xfrm>
              <a:prstGeom prst="ellipse">
                <a:avLst/>
              </a:prstGeom>
              <a:solidFill>
                <a:srgbClr val="FCBAAE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2" name="Ellipsi 21">
                <a:extLst>
                  <a:ext uri="{FF2B5EF4-FFF2-40B4-BE49-F238E27FC236}">
                    <a16:creationId xmlns:a16="http://schemas.microsoft.com/office/drawing/2014/main" id="{B3CE2B11-EB21-BE82-4043-1056B5D1AD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916" y="1523837"/>
                <a:ext cx="327393" cy="329879"/>
              </a:xfrm>
              <a:prstGeom prst="ellipse">
                <a:avLst/>
              </a:prstGeom>
              <a:solidFill>
                <a:srgbClr val="004C8A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7C809DFA-6409-033F-582C-B957727145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067" y="1808664"/>
                <a:ext cx="547138" cy="551293"/>
              </a:xfrm>
              <a:prstGeom prst="ellipse">
                <a:avLst/>
              </a:prstGeom>
              <a:solidFill>
                <a:srgbClr val="F7B7D3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52839A88-98E2-697D-72C3-6DB85FCC54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29996" y="2092720"/>
                <a:ext cx="431161" cy="434437"/>
              </a:xfrm>
              <a:prstGeom prst="ellipse">
                <a:avLst/>
              </a:prstGeom>
              <a:solidFill>
                <a:srgbClr val="11698C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25" name="Ryhmä 24">
                <a:extLst>
                  <a:ext uri="{FF2B5EF4-FFF2-40B4-BE49-F238E27FC236}">
                    <a16:creationId xmlns:a16="http://schemas.microsoft.com/office/drawing/2014/main" id="{0B6D16BE-6ECF-79B3-917F-4A9F7FAAEE08}"/>
                  </a:ext>
                </a:extLst>
              </p:cNvPr>
              <p:cNvGrpSpPr/>
              <p:nvPr/>
            </p:nvGrpSpPr>
            <p:grpSpPr>
              <a:xfrm rot="14061745">
                <a:off x="5680557" y="2204972"/>
                <a:ext cx="475432" cy="891399"/>
                <a:chOff x="1724843" y="8860361"/>
                <a:chExt cx="477428" cy="895141"/>
              </a:xfrm>
            </p:grpSpPr>
            <p:sp>
              <p:nvSpPr>
                <p:cNvPr id="32" name="Ellipsi 31">
                  <a:extLst>
                    <a:ext uri="{FF2B5EF4-FFF2-40B4-BE49-F238E27FC236}">
                      <a16:creationId xmlns:a16="http://schemas.microsoft.com/office/drawing/2014/main" id="{2E2C3DE2-D252-30FB-36EC-B103120B98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46305" y="9336313"/>
                  <a:ext cx="148013" cy="148013"/>
                </a:xfrm>
                <a:prstGeom prst="ellipse">
                  <a:avLst/>
                </a:prstGeom>
                <a:solidFill>
                  <a:srgbClr val="F7B7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Ellipsi 32">
                  <a:extLst>
                    <a:ext uri="{FF2B5EF4-FFF2-40B4-BE49-F238E27FC236}">
                      <a16:creationId xmlns:a16="http://schemas.microsoft.com/office/drawing/2014/main" id="{E8186521-C7FC-83FA-735C-DB48645198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4843" y="9163712"/>
                  <a:ext cx="204634" cy="204634"/>
                </a:xfrm>
                <a:prstGeom prst="ellipse">
                  <a:avLst/>
                </a:prstGeom>
                <a:solidFill>
                  <a:srgbClr val="116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Ellipsi 33">
                  <a:extLst>
                    <a:ext uri="{FF2B5EF4-FFF2-40B4-BE49-F238E27FC236}">
                      <a16:creationId xmlns:a16="http://schemas.microsoft.com/office/drawing/2014/main" id="{9894C492-4063-C71F-5BBC-E4738C6EA6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01010" y="8860361"/>
                  <a:ext cx="301261" cy="301261"/>
                </a:xfrm>
                <a:prstGeom prst="ellipse">
                  <a:avLst/>
                </a:prstGeom>
                <a:solidFill>
                  <a:srgbClr val="004C8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Ellipsi 34">
                  <a:extLst>
                    <a:ext uri="{FF2B5EF4-FFF2-40B4-BE49-F238E27FC236}">
                      <a16:creationId xmlns:a16="http://schemas.microsoft.com/office/drawing/2014/main" id="{6A0C6F8D-5FC9-6025-B98F-BC644CA8C5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61206" y="9550868"/>
                  <a:ext cx="204634" cy="204634"/>
                </a:xfrm>
                <a:prstGeom prst="ellipse">
                  <a:avLst/>
                </a:prstGeom>
                <a:solidFill>
                  <a:srgbClr val="FCBA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3069B58C-CD1A-3EAE-DC63-5CF03D2198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31891" y="2396558"/>
                <a:ext cx="275593" cy="277686"/>
              </a:xfrm>
              <a:prstGeom prst="ellipse">
                <a:avLst/>
              </a:prstGeom>
              <a:solidFill>
                <a:srgbClr val="004C8A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BEFB71F0-A018-E615-3355-F9C8A1F1E5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91098" y="2852832"/>
                <a:ext cx="316773" cy="319180"/>
              </a:xfrm>
              <a:prstGeom prst="ellipse">
                <a:avLst/>
              </a:prstGeom>
              <a:solidFill>
                <a:srgbClr val="F7B7D3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143A2762-73D2-1D0F-5B4A-3E3E993E91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1490" y="2657234"/>
                <a:ext cx="253066" cy="254989"/>
              </a:xfrm>
              <a:prstGeom prst="ellipse">
                <a:avLst/>
              </a:prstGeom>
              <a:solidFill>
                <a:srgbClr val="FCBAAE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Ellipsi 28">
                <a:extLst>
                  <a:ext uri="{FF2B5EF4-FFF2-40B4-BE49-F238E27FC236}">
                    <a16:creationId xmlns:a16="http://schemas.microsoft.com/office/drawing/2014/main" id="{1857379E-6236-C43C-7F0E-715E06F933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46326" y="2558843"/>
                <a:ext cx="124832" cy="124832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Ellipsi 29">
                <a:extLst>
                  <a:ext uri="{FF2B5EF4-FFF2-40B4-BE49-F238E27FC236}">
                    <a16:creationId xmlns:a16="http://schemas.microsoft.com/office/drawing/2014/main" id="{A42640E9-D679-CB95-F0AF-DBF454D3CC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8684" y="2686280"/>
                <a:ext cx="100463" cy="100463"/>
              </a:xfrm>
              <a:prstGeom prst="ellipse">
                <a:avLst/>
              </a:prstGeom>
              <a:solidFill>
                <a:srgbClr val="11698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1" name="Ellipsi 30">
                <a:extLst>
                  <a:ext uri="{FF2B5EF4-FFF2-40B4-BE49-F238E27FC236}">
                    <a16:creationId xmlns:a16="http://schemas.microsoft.com/office/drawing/2014/main" id="{287C0449-BEAA-4952-B506-54399CCD13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1289" y="2188434"/>
                <a:ext cx="184611" cy="184611"/>
              </a:xfrm>
              <a:prstGeom prst="ellipse">
                <a:avLst/>
              </a:prstGeom>
              <a:solidFill>
                <a:srgbClr val="783552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54AD8382-940F-18FC-9234-872CB3D3D51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0284314" y="238446"/>
              <a:ext cx="1085446" cy="1080159"/>
              <a:chOff x="5601888" y="1766700"/>
              <a:chExt cx="202789" cy="201801"/>
            </a:xfrm>
          </p:grpSpPr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A0DB3502-8DA7-6C3C-4B85-8E9D6FB47D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1DB83C4C-C57F-99F6-7E0F-788F375521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Kaari 17">
                <a:extLst>
                  <a:ext uri="{FF2B5EF4-FFF2-40B4-BE49-F238E27FC236}">
                    <a16:creationId xmlns:a16="http://schemas.microsoft.com/office/drawing/2014/main" id="{4F74FDA5-44A2-369B-BC17-38C0E5A957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Kaari 18">
                <a:extLst>
                  <a:ext uri="{FF2B5EF4-FFF2-40B4-BE49-F238E27FC236}">
                    <a16:creationId xmlns:a16="http://schemas.microsoft.com/office/drawing/2014/main" id="{2C9997CE-9CA6-8654-80D4-EE297FAD6B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9" name="Kuva 8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DD377FE2-E681-8AEE-A3C9-4C6D7F510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 flipH="1">
              <a:off x="10356411" y="424314"/>
              <a:ext cx="800753" cy="800753"/>
            </a:xfrm>
            <a:prstGeom prst="flowChartConnector">
              <a:avLst/>
            </a:prstGeom>
            <a:ln w="28575">
              <a:solidFill>
                <a:srgbClr val="004C8A"/>
              </a:solidFill>
            </a:ln>
          </p:spPr>
        </p:pic>
        <p:grpSp>
          <p:nvGrpSpPr>
            <p:cNvPr id="10" name="Ryhmä 9">
              <a:extLst>
                <a:ext uri="{FF2B5EF4-FFF2-40B4-BE49-F238E27FC236}">
                  <a16:creationId xmlns:a16="http://schemas.microsoft.com/office/drawing/2014/main" id="{A2A38852-4BD3-9FE2-C0F9-31357A42A339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1390058" y="296271"/>
              <a:ext cx="624142" cy="589179"/>
              <a:chOff x="-718812" y="1248838"/>
              <a:chExt cx="1353320" cy="1277510"/>
            </a:xfrm>
          </p:grpSpPr>
          <p:sp>
            <p:nvSpPr>
              <p:cNvPr id="11" name="Ellipsi 10">
                <a:extLst>
                  <a:ext uri="{FF2B5EF4-FFF2-40B4-BE49-F238E27FC236}">
                    <a16:creationId xmlns:a16="http://schemas.microsoft.com/office/drawing/2014/main" id="{C093B1A4-FC08-E115-7301-B6B864BCD4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94063" y="1366717"/>
                <a:ext cx="251566" cy="251566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2" name="Ellipsi 11">
                <a:extLst>
                  <a:ext uri="{FF2B5EF4-FFF2-40B4-BE49-F238E27FC236}">
                    <a16:creationId xmlns:a16="http://schemas.microsoft.com/office/drawing/2014/main" id="{20DC8D13-7443-48E9-E412-71224CFA0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25069" y="1844607"/>
                <a:ext cx="305420" cy="307739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3" name="Ellipsi 12">
                <a:extLst>
                  <a:ext uri="{FF2B5EF4-FFF2-40B4-BE49-F238E27FC236}">
                    <a16:creationId xmlns:a16="http://schemas.microsoft.com/office/drawing/2014/main" id="{5037F4D5-F342-896C-94EF-872992A71B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87" y="1372048"/>
                <a:ext cx="472846" cy="47643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4" name="Ellipsi 13">
                <a:extLst>
                  <a:ext uri="{FF2B5EF4-FFF2-40B4-BE49-F238E27FC236}">
                    <a16:creationId xmlns:a16="http://schemas.microsoft.com/office/drawing/2014/main" id="{9547A2F9-3A97-5C86-74D2-D24B0181EC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9078" y="2127915"/>
                <a:ext cx="395430" cy="39843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5" name="Ellipsi 14">
                <a:extLst>
                  <a:ext uri="{FF2B5EF4-FFF2-40B4-BE49-F238E27FC236}">
                    <a16:creationId xmlns:a16="http://schemas.microsoft.com/office/drawing/2014/main" id="{EC0B1F12-9065-4BA6-98D9-869C1BE6C3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718812" y="1248838"/>
                <a:ext cx="173639" cy="173639"/>
              </a:xfrm>
              <a:prstGeom prst="ellipse">
                <a:avLst/>
              </a:prstGeom>
              <a:solidFill>
                <a:srgbClr val="783552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FF52717-1718-9E6D-42FE-0E51E303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1351"/>
            <a:ext cx="10478655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DA857F2-8D64-BFEC-8232-63366661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D36F11-3BCC-B086-10EC-9CAE7361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E0C4BFA-ADB0-9584-03C0-F90A0C1D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6" name="Tekstin paikkamerkki 2">
            <a:extLst>
              <a:ext uri="{FF2B5EF4-FFF2-40B4-BE49-F238E27FC236}">
                <a16:creationId xmlns:a16="http://schemas.microsoft.com/office/drawing/2014/main" id="{753B4D2F-3F76-3D25-8910-0CEC4BBE5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7" name="Kuva 36" descr="Kuva, joka sisältää kohteen logo&#10;&#10;Kuvaus luotu automaattisesti">
            <a:extLst>
              <a:ext uri="{FF2B5EF4-FFF2-40B4-BE49-F238E27FC236}">
                <a16:creationId xmlns:a16="http://schemas.microsoft.com/office/drawing/2014/main" id="{97457830-D9FA-C4FB-29C7-DC0E5D9B4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813334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28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orakulmio 36">
            <a:extLst>
              <a:ext uri="{FF2B5EF4-FFF2-40B4-BE49-F238E27FC236}">
                <a16:creationId xmlns:a16="http://schemas.microsoft.com/office/drawing/2014/main" id="{1634F2CF-2348-4107-BA0C-00D95662F55F}"/>
              </a:ext>
            </a:extLst>
          </p:cNvPr>
          <p:cNvSpPr/>
          <p:nvPr userDrawn="1"/>
        </p:nvSpPr>
        <p:spPr>
          <a:xfrm>
            <a:off x="0" y="5754038"/>
            <a:ext cx="12192000" cy="631604"/>
          </a:xfrm>
          <a:prstGeom prst="rect">
            <a:avLst/>
          </a:prstGeom>
          <a:solidFill>
            <a:srgbClr val="004C8A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Ellipsi 37">
            <a:extLst>
              <a:ext uri="{FF2B5EF4-FFF2-40B4-BE49-F238E27FC236}">
                <a16:creationId xmlns:a16="http://schemas.microsoft.com/office/drawing/2014/main" id="{7AD44D3D-E030-DD5D-0F15-7675D04CAFD2}"/>
              </a:ext>
            </a:extLst>
          </p:cNvPr>
          <p:cNvSpPr>
            <a:spLocks noChangeAspect="1"/>
          </p:cNvSpPr>
          <p:nvPr userDrawn="1"/>
        </p:nvSpPr>
        <p:spPr>
          <a:xfrm>
            <a:off x="10302672" y="6323429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9" name="Ellipsi 38">
            <a:extLst>
              <a:ext uri="{FF2B5EF4-FFF2-40B4-BE49-F238E27FC236}">
                <a16:creationId xmlns:a16="http://schemas.microsoft.com/office/drawing/2014/main" id="{CB774843-EFCA-BE0A-A0F0-C23A9583874F}"/>
              </a:ext>
            </a:extLst>
          </p:cNvPr>
          <p:cNvSpPr>
            <a:spLocks noChangeAspect="1"/>
          </p:cNvSpPr>
          <p:nvPr userDrawn="1"/>
        </p:nvSpPr>
        <p:spPr>
          <a:xfrm>
            <a:off x="9689921" y="6110429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0" name="Ellipsi 39">
            <a:extLst>
              <a:ext uri="{FF2B5EF4-FFF2-40B4-BE49-F238E27FC236}">
                <a16:creationId xmlns:a16="http://schemas.microsoft.com/office/drawing/2014/main" id="{A105816B-4FC1-17A8-7D0B-426578050C90}"/>
              </a:ext>
            </a:extLst>
          </p:cNvPr>
          <p:cNvSpPr>
            <a:spLocks noChangeAspect="1"/>
          </p:cNvSpPr>
          <p:nvPr userDrawn="1"/>
        </p:nvSpPr>
        <p:spPr>
          <a:xfrm>
            <a:off x="10408925" y="5797160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1" name="Ellipsi 40">
            <a:extLst>
              <a:ext uri="{FF2B5EF4-FFF2-40B4-BE49-F238E27FC236}">
                <a16:creationId xmlns:a16="http://schemas.microsoft.com/office/drawing/2014/main" id="{30790A87-1054-4981-5B39-137E126AB229}"/>
              </a:ext>
            </a:extLst>
          </p:cNvPr>
          <p:cNvSpPr>
            <a:spLocks noChangeAspect="1"/>
          </p:cNvSpPr>
          <p:nvPr userDrawn="1"/>
        </p:nvSpPr>
        <p:spPr>
          <a:xfrm>
            <a:off x="10017393" y="5643344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Ellipsi 41">
            <a:extLst>
              <a:ext uri="{FF2B5EF4-FFF2-40B4-BE49-F238E27FC236}">
                <a16:creationId xmlns:a16="http://schemas.microsoft.com/office/drawing/2014/main" id="{AE66CB28-DC84-89B2-2C8E-A3F126DB448B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9459739" y="5867722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43" name="Ryhmä 42">
            <a:extLst>
              <a:ext uri="{FF2B5EF4-FFF2-40B4-BE49-F238E27FC236}">
                <a16:creationId xmlns:a16="http://schemas.microsoft.com/office/drawing/2014/main" id="{0D0DF965-7A46-E358-AAD5-C37D441DB1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6135" y="5204427"/>
            <a:ext cx="1580129" cy="1572432"/>
            <a:chOff x="5668308" y="1168932"/>
            <a:chExt cx="1790998" cy="1782274"/>
          </a:xfrm>
        </p:grpSpPr>
        <p:sp>
          <p:nvSpPr>
            <p:cNvPr id="44" name="Ellipsi 43">
              <a:extLst>
                <a:ext uri="{FF2B5EF4-FFF2-40B4-BE49-F238E27FC236}">
                  <a16:creationId xmlns:a16="http://schemas.microsoft.com/office/drawing/2014/main" id="{0C0BF065-7789-E27A-78C5-CCD17873E6F0}"/>
                </a:ext>
              </a:extLst>
            </p:cNvPr>
            <p:cNvSpPr>
              <a:spLocks noChangeAspect="1"/>
            </p:cNvSpPr>
            <p:nvPr/>
          </p:nvSpPr>
          <p:spPr>
            <a:xfrm rot="21181281">
              <a:off x="5968451" y="1274236"/>
              <a:ext cx="165566" cy="166823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5" name="Kaari 44">
              <a:extLst>
                <a:ext uri="{FF2B5EF4-FFF2-40B4-BE49-F238E27FC236}">
                  <a16:creationId xmlns:a16="http://schemas.microsoft.com/office/drawing/2014/main" id="{10CD443E-8CF2-9B5F-AE69-6DBBC9456C58}"/>
                </a:ext>
              </a:extLst>
            </p:cNvPr>
            <p:cNvSpPr>
              <a:spLocks noChangeAspect="1"/>
            </p:cNvSpPr>
            <p:nvPr/>
          </p:nvSpPr>
          <p:spPr>
            <a:xfrm rot="21181281">
              <a:off x="5668308" y="1168932"/>
              <a:ext cx="1782272" cy="1782274"/>
            </a:xfrm>
            <a:custGeom>
              <a:avLst/>
              <a:gdLst>
                <a:gd name="connsiteX0" fmla="*/ 1471194 w 1782272"/>
                <a:gd name="connsiteY0" fmla="*/ 1567640 h 1782274"/>
                <a:gd name="connsiteX1" fmla="*/ 562129 w 1782272"/>
                <a:gd name="connsiteY1" fmla="*/ 1719315 h 1782274"/>
                <a:gd name="connsiteX2" fmla="*/ 4974 w 1782272"/>
                <a:gd name="connsiteY2" fmla="*/ 985161 h 1782274"/>
                <a:gd name="connsiteX3" fmla="*/ 421470 w 1782272"/>
                <a:gd name="connsiteY3" fmla="*/ 940970 h 1782274"/>
                <a:gd name="connsiteX4" fmla="*/ 891136 w 1782272"/>
                <a:gd name="connsiteY4" fmla="*/ 891137 h 1782274"/>
                <a:gd name="connsiteX5" fmla="*/ 1175364 w 1782272"/>
                <a:gd name="connsiteY5" fmla="*/ 1222623 h 1782274"/>
                <a:gd name="connsiteX6" fmla="*/ 1471194 w 1782272"/>
                <a:gd name="connsiteY6" fmla="*/ 1567640 h 1782274"/>
                <a:gd name="connsiteX0" fmla="*/ 1471194 w 1782272"/>
                <a:gd name="connsiteY0" fmla="*/ 1567640 h 1782274"/>
                <a:gd name="connsiteX1" fmla="*/ 562129 w 1782272"/>
                <a:gd name="connsiteY1" fmla="*/ 1719315 h 1782274"/>
                <a:gd name="connsiteX2" fmla="*/ 4974 w 1782272"/>
                <a:gd name="connsiteY2" fmla="*/ 985161 h 178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2272" h="1782274" stroke="0" extrusionOk="0">
                  <a:moveTo>
                    <a:pt x="1471194" y="1567640"/>
                  </a:moveTo>
                  <a:cubicBezTo>
                    <a:pt x="1176239" y="1847395"/>
                    <a:pt x="876915" y="1855168"/>
                    <a:pt x="562129" y="1719315"/>
                  </a:cubicBezTo>
                  <a:cubicBezTo>
                    <a:pt x="304341" y="1623606"/>
                    <a:pt x="47733" y="1331907"/>
                    <a:pt x="4974" y="985161"/>
                  </a:cubicBezTo>
                  <a:cubicBezTo>
                    <a:pt x="143101" y="939754"/>
                    <a:pt x="326092" y="997967"/>
                    <a:pt x="421470" y="940970"/>
                  </a:cubicBezTo>
                  <a:cubicBezTo>
                    <a:pt x="516848" y="883973"/>
                    <a:pt x="675200" y="925689"/>
                    <a:pt x="891136" y="891137"/>
                  </a:cubicBezTo>
                  <a:cubicBezTo>
                    <a:pt x="989711" y="958374"/>
                    <a:pt x="1016254" y="1116426"/>
                    <a:pt x="1175364" y="1222623"/>
                  </a:cubicBezTo>
                  <a:cubicBezTo>
                    <a:pt x="1334474" y="1328820"/>
                    <a:pt x="1309803" y="1406757"/>
                    <a:pt x="1471194" y="1567640"/>
                  </a:cubicBezTo>
                  <a:close/>
                </a:path>
                <a:path w="1782272" h="1782274" fill="none" extrusionOk="0">
                  <a:moveTo>
                    <a:pt x="1471194" y="1567640"/>
                  </a:moveTo>
                  <a:cubicBezTo>
                    <a:pt x="1260979" y="1758272"/>
                    <a:pt x="871892" y="1815249"/>
                    <a:pt x="562129" y="1719315"/>
                  </a:cubicBezTo>
                  <a:cubicBezTo>
                    <a:pt x="239637" y="1636811"/>
                    <a:pt x="86714" y="1371894"/>
                    <a:pt x="4974" y="985161"/>
                  </a:cubicBezTo>
                </a:path>
                <a:path w="1782272" h="1782274" fill="none" stroke="0" extrusionOk="0">
                  <a:moveTo>
                    <a:pt x="1471194" y="1567640"/>
                  </a:moveTo>
                  <a:cubicBezTo>
                    <a:pt x="1223127" y="1728476"/>
                    <a:pt x="833910" y="1821764"/>
                    <a:pt x="562129" y="1719315"/>
                  </a:cubicBezTo>
                  <a:cubicBezTo>
                    <a:pt x="261215" y="1608041"/>
                    <a:pt x="80950" y="1367027"/>
                    <a:pt x="4974" y="985161"/>
                  </a:cubicBezTo>
                </a:path>
              </a:pathLst>
            </a:custGeom>
            <a:ln w="3175">
              <a:solidFill>
                <a:srgbClr val="004C8A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2804992971">
                    <a:prstGeom prst="arc">
                      <a:avLst>
                        <a:gd name="adj1" fmla="val 2963341"/>
                        <a:gd name="adj2" fmla="val 1043660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6" name="Kaari 45">
              <a:extLst>
                <a:ext uri="{FF2B5EF4-FFF2-40B4-BE49-F238E27FC236}">
                  <a16:creationId xmlns:a16="http://schemas.microsoft.com/office/drawing/2014/main" id="{F0E90600-D396-0394-FE15-427623913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034" y="1168932"/>
              <a:ext cx="1782272" cy="1782274"/>
            </a:xfrm>
            <a:custGeom>
              <a:avLst/>
              <a:gdLst>
                <a:gd name="connsiteX0" fmla="*/ 30325 w 1782272"/>
                <a:gd name="connsiteY0" fmla="*/ 660641 h 1782274"/>
                <a:gd name="connsiteX1" fmla="*/ 703507 w 1782272"/>
                <a:gd name="connsiteY1" fmla="*/ 19977 h 1782274"/>
                <a:gd name="connsiteX2" fmla="*/ 1580739 w 1782272"/>
                <a:gd name="connsiteY2" fmla="*/ 326717 h 1782274"/>
                <a:gd name="connsiteX3" fmla="*/ 1708013 w 1782272"/>
                <a:gd name="connsiteY3" fmla="*/ 1247274 h 1782274"/>
                <a:gd name="connsiteX4" fmla="*/ 1324081 w 1782272"/>
                <a:gd name="connsiteY4" fmla="*/ 1079890 h 1782274"/>
                <a:gd name="connsiteX5" fmla="*/ 891136 w 1782272"/>
                <a:gd name="connsiteY5" fmla="*/ 891137 h 1782274"/>
                <a:gd name="connsiteX6" fmla="*/ 443514 w 1782272"/>
                <a:gd name="connsiteY6" fmla="*/ 771279 h 1782274"/>
                <a:gd name="connsiteX7" fmla="*/ 30325 w 1782272"/>
                <a:gd name="connsiteY7" fmla="*/ 660641 h 1782274"/>
                <a:gd name="connsiteX0" fmla="*/ 30325 w 1782272"/>
                <a:gd name="connsiteY0" fmla="*/ 660641 h 1782274"/>
                <a:gd name="connsiteX1" fmla="*/ 703507 w 1782272"/>
                <a:gd name="connsiteY1" fmla="*/ 19977 h 1782274"/>
                <a:gd name="connsiteX2" fmla="*/ 1580739 w 1782272"/>
                <a:gd name="connsiteY2" fmla="*/ 326717 h 1782274"/>
                <a:gd name="connsiteX3" fmla="*/ 1708013 w 1782272"/>
                <a:gd name="connsiteY3" fmla="*/ 1247274 h 178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2272" h="1782274" stroke="0" extrusionOk="0">
                  <a:moveTo>
                    <a:pt x="30325" y="660641"/>
                  </a:moveTo>
                  <a:cubicBezTo>
                    <a:pt x="91952" y="381740"/>
                    <a:pt x="351121" y="162390"/>
                    <a:pt x="703507" y="19977"/>
                  </a:cubicBezTo>
                  <a:cubicBezTo>
                    <a:pt x="1005051" y="4174"/>
                    <a:pt x="1359041" y="49747"/>
                    <a:pt x="1580739" y="326717"/>
                  </a:cubicBezTo>
                  <a:cubicBezTo>
                    <a:pt x="1832033" y="548511"/>
                    <a:pt x="1853435" y="947298"/>
                    <a:pt x="1708013" y="1247274"/>
                  </a:cubicBezTo>
                  <a:cubicBezTo>
                    <a:pt x="1533414" y="1177971"/>
                    <a:pt x="1499076" y="1155807"/>
                    <a:pt x="1324081" y="1079890"/>
                  </a:cubicBezTo>
                  <a:cubicBezTo>
                    <a:pt x="1149086" y="1003973"/>
                    <a:pt x="1098025" y="961328"/>
                    <a:pt x="891136" y="891137"/>
                  </a:cubicBezTo>
                  <a:cubicBezTo>
                    <a:pt x="782770" y="917662"/>
                    <a:pt x="620534" y="802566"/>
                    <a:pt x="443514" y="771279"/>
                  </a:cubicBezTo>
                  <a:cubicBezTo>
                    <a:pt x="266494" y="739992"/>
                    <a:pt x="147622" y="686702"/>
                    <a:pt x="30325" y="660641"/>
                  </a:cubicBezTo>
                  <a:close/>
                </a:path>
                <a:path w="1782272" h="1782274" fill="none" extrusionOk="0">
                  <a:moveTo>
                    <a:pt x="30325" y="660641"/>
                  </a:moveTo>
                  <a:cubicBezTo>
                    <a:pt x="103056" y="352550"/>
                    <a:pt x="378487" y="141997"/>
                    <a:pt x="703507" y="19977"/>
                  </a:cubicBezTo>
                  <a:cubicBezTo>
                    <a:pt x="1045045" y="-59397"/>
                    <a:pt x="1359965" y="78499"/>
                    <a:pt x="1580739" y="326717"/>
                  </a:cubicBezTo>
                  <a:cubicBezTo>
                    <a:pt x="1825847" y="525269"/>
                    <a:pt x="1784181" y="936906"/>
                    <a:pt x="1708013" y="1247274"/>
                  </a:cubicBezTo>
                </a:path>
                <a:path w="1782272" h="1782274" fill="none" stroke="0" extrusionOk="0">
                  <a:moveTo>
                    <a:pt x="30325" y="660641"/>
                  </a:moveTo>
                  <a:cubicBezTo>
                    <a:pt x="127632" y="330066"/>
                    <a:pt x="355936" y="42435"/>
                    <a:pt x="703507" y="19977"/>
                  </a:cubicBezTo>
                  <a:cubicBezTo>
                    <a:pt x="1047086" y="-67576"/>
                    <a:pt x="1307344" y="143778"/>
                    <a:pt x="1580739" y="326717"/>
                  </a:cubicBezTo>
                  <a:cubicBezTo>
                    <a:pt x="1717013" y="649172"/>
                    <a:pt x="1803113" y="939564"/>
                    <a:pt x="1708013" y="1247274"/>
                  </a:cubicBezTo>
                </a:path>
              </a:pathLst>
            </a:custGeom>
            <a:ln w="3175">
              <a:solidFill>
                <a:srgbClr val="004C8A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2838763260">
                    <a:prstGeom prst="arc">
                      <a:avLst>
                        <a:gd name="adj1" fmla="val 11699414"/>
                        <a:gd name="adj2" fmla="val 141335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7" name="Ellipsi 46">
              <a:extLst>
                <a:ext uri="{FF2B5EF4-FFF2-40B4-BE49-F238E27FC236}">
                  <a16:creationId xmlns:a16="http://schemas.microsoft.com/office/drawing/2014/main" id="{1EF0A16B-4995-0C7F-2D28-B3BA04954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5996" y="2719415"/>
              <a:ext cx="173639" cy="173639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8" name="Ellipsi 47">
              <a:extLst>
                <a:ext uri="{FF2B5EF4-FFF2-40B4-BE49-F238E27FC236}">
                  <a16:creationId xmlns:a16="http://schemas.microsoft.com/office/drawing/2014/main" id="{BB1829B9-77D6-047B-BEB2-4E24CBF5B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0334" y="1324557"/>
              <a:ext cx="1467224" cy="1478366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49" name="Kuva 48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096F8014-9729-68FB-7489-06BE209FA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5946569" y="1440840"/>
              <a:ext cx="1254754" cy="1254754"/>
            </a:xfrm>
            <a:prstGeom prst="flowChartConnector">
              <a:avLst/>
            </a:prstGeom>
            <a:ln w="76200">
              <a:noFill/>
            </a:ln>
          </p:spPr>
        </p:pic>
      </p:grpSp>
      <p:grpSp>
        <p:nvGrpSpPr>
          <p:cNvPr id="50" name="Ryhmä 49">
            <a:extLst>
              <a:ext uri="{FF2B5EF4-FFF2-40B4-BE49-F238E27FC236}">
                <a16:creationId xmlns:a16="http://schemas.microsoft.com/office/drawing/2014/main" id="{5E9259E3-5D5A-D3B4-64CF-D6CA76360A55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7495344" y="5306630"/>
            <a:ext cx="2471444" cy="966987"/>
            <a:chOff x="2786013" y="1385182"/>
            <a:chExt cx="4403134" cy="1722788"/>
          </a:xfrm>
        </p:grpSpPr>
        <p:sp>
          <p:nvSpPr>
            <p:cNvPr id="51" name="Ellipsi 50">
              <a:extLst>
                <a:ext uri="{FF2B5EF4-FFF2-40B4-BE49-F238E27FC236}">
                  <a16:creationId xmlns:a16="http://schemas.microsoft.com/office/drawing/2014/main" id="{3A78FC01-7FC9-3472-9CE1-39B3443152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2" name="Ellipsi 51">
              <a:extLst>
                <a:ext uri="{FF2B5EF4-FFF2-40B4-BE49-F238E27FC236}">
                  <a16:creationId xmlns:a16="http://schemas.microsoft.com/office/drawing/2014/main" id="{D3E4F994-05CA-BDAF-E796-9B7AB16F1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3" name="Ellipsi 52">
              <a:extLst>
                <a:ext uri="{FF2B5EF4-FFF2-40B4-BE49-F238E27FC236}">
                  <a16:creationId xmlns:a16="http://schemas.microsoft.com/office/drawing/2014/main" id="{19B3397D-285D-2B49-CC81-86729D69B7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4" name="Ellipsi 53">
              <a:extLst>
                <a:ext uri="{FF2B5EF4-FFF2-40B4-BE49-F238E27FC236}">
                  <a16:creationId xmlns:a16="http://schemas.microsoft.com/office/drawing/2014/main" id="{C0057137-70A6-561C-C494-DEB703BC3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55" name="Ryhmä 54">
              <a:extLst>
                <a:ext uri="{FF2B5EF4-FFF2-40B4-BE49-F238E27FC236}">
                  <a16:creationId xmlns:a16="http://schemas.microsoft.com/office/drawing/2014/main" id="{7C9C692D-C94C-1B4E-FF62-60C2CB617574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62" name="Ellipsi 61">
                <a:extLst>
                  <a:ext uri="{FF2B5EF4-FFF2-40B4-BE49-F238E27FC236}">
                    <a16:creationId xmlns:a16="http://schemas.microsoft.com/office/drawing/2014/main" id="{8CC2BD8F-E280-F9F2-ACD5-D44435A92A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3" name="Ellipsi 62">
                <a:extLst>
                  <a:ext uri="{FF2B5EF4-FFF2-40B4-BE49-F238E27FC236}">
                    <a16:creationId xmlns:a16="http://schemas.microsoft.com/office/drawing/2014/main" id="{E6C27231-33B4-096F-9122-D7F29D6987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4" name="Ellipsi 63">
                <a:extLst>
                  <a:ext uri="{FF2B5EF4-FFF2-40B4-BE49-F238E27FC236}">
                    <a16:creationId xmlns:a16="http://schemas.microsoft.com/office/drawing/2014/main" id="{C11C516F-DEEA-3078-0F9E-C74D151FA7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5" name="Ellipsi 64">
                <a:extLst>
                  <a:ext uri="{FF2B5EF4-FFF2-40B4-BE49-F238E27FC236}">
                    <a16:creationId xmlns:a16="http://schemas.microsoft.com/office/drawing/2014/main" id="{A8FBC24B-FAB8-BABA-DCFB-EE2E2190EB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56" name="Ellipsi 55">
              <a:extLst>
                <a:ext uri="{FF2B5EF4-FFF2-40B4-BE49-F238E27FC236}">
                  <a16:creationId xmlns:a16="http://schemas.microsoft.com/office/drawing/2014/main" id="{E9CEB3BF-36DD-FE3F-C0E3-564BFE9781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7" name="Ellipsi 56">
              <a:extLst>
                <a:ext uri="{FF2B5EF4-FFF2-40B4-BE49-F238E27FC236}">
                  <a16:creationId xmlns:a16="http://schemas.microsoft.com/office/drawing/2014/main" id="{9405E591-4734-FD5E-17BA-5128EF559F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8" name="Ellipsi 57">
              <a:extLst>
                <a:ext uri="{FF2B5EF4-FFF2-40B4-BE49-F238E27FC236}">
                  <a16:creationId xmlns:a16="http://schemas.microsoft.com/office/drawing/2014/main" id="{D9AC2465-022D-F210-0446-8E0EE955A2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9" name="Ellipsi 58">
              <a:extLst>
                <a:ext uri="{FF2B5EF4-FFF2-40B4-BE49-F238E27FC236}">
                  <a16:creationId xmlns:a16="http://schemas.microsoft.com/office/drawing/2014/main" id="{BF91E19D-CB17-7B5A-840B-E2C3262794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0" name="Ellipsi 59">
              <a:extLst>
                <a:ext uri="{FF2B5EF4-FFF2-40B4-BE49-F238E27FC236}">
                  <a16:creationId xmlns:a16="http://schemas.microsoft.com/office/drawing/2014/main" id="{C1D390FE-3F67-4403-029B-B707B6EE8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1" name="Ellipsi 60">
              <a:extLst>
                <a:ext uri="{FF2B5EF4-FFF2-40B4-BE49-F238E27FC236}">
                  <a16:creationId xmlns:a16="http://schemas.microsoft.com/office/drawing/2014/main" id="{699A1257-9D37-E30C-81C5-6E411837F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FF52717-1718-9E6D-42FE-0E51E303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1351"/>
            <a:ext cx="10478655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DA857F2-8D64-BFEC-8232-63366661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D36F11-3BCC-B086-10EC-9CAE7361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E0C4BFA-ADB0-9584-03C0-F90A0C1D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6" name="Tekstin paikkamerkki 2">
            <a:extLst>
              <a:ext uri="{FF2B5EF4-FFF2-40B4-BE49-F238E27FC236}">
                <a16:creationId xmlns:a16="http://schemas.microsoft.com/office/drawing/2014/main" id="{753B4D2F-3F76-3D25-8910-0CEC4BBE5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6" name="Kuva 65" descr="Kuva, joka sisältää kohteen logo&#10;&#10;Kuvaus luotu automaattisesti">
            <a:extLst>
              <a:ext uri="{FF2B5EF4-FFF2-40B4-BE49-F238E27FC236}">
                <a16:creationId xmlns:a16="http://schemas.microsoft.com/office/drawing/2014/main" id="{AA77AE47-2FFD-AC2B-70C2-50F460AE6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85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F6D16BAF-7135-6B20-3516-0CAC188F59BA}"/>
              </a:ext>
            </a:extLst>
          </p:cNvPr>
          <p:cNvSpPr/>
          <p:nvPr userDrawn="1"/>
        </p:nvSpPr>
        <p:spPr>
          <a:xfrm>
            <a:off x="0" y="6063982"/>
            <a:ext cx="12192000" cy="375497"/>
          </a:xfrm>
          <a:prstGeom prst="rect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93749DA0-E668-89F6-E389-4EADFABFEC5A}"/>
              </a:ext>
            </a:extLst>
          </p:cNvPr>
          <p:cNvSpPr>
            <a:spLocks noChangeAspect="1"/>
          </p:cNvSpPr>
          <p:nvPr userDrawn="1"/>
        </p:nvSpPr>
        <p:spPr>
          <a:xfrm>
            <a:off x="11771333" y="6355191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DBBB952F-64F8-42D4-EEE6-6A2FFD16BA36}"/>
              </a:ext>
            </a:extLst>
          </p:cNvPr>
          <p:cNvSpPr>
            <a:spLocks noChangeAspect="1"/>
          </p:cNvSpPr>
          <p:nvPr userDrawn="1"/>
        </p:nvSpPr>
        <p:spPr>
          <a:xfrm>
            <a:off x="10820170" y="6412074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16673920-C5BD-209B-918D-D6B9A78B4A17}"/>
              </a:ext>
            </a:extLst>
          </p:cNvPr>
          <p:cNvSpPr>
            <a:spLocks noChangeAspect="1"/>
          </p:cNvSpPr>
          <p:nvPr userDrawn="1"/>
        </p:nvSpPr>
        <p:spPr>
          <a:xfrm>
            <a:off x="11672066" y="5967211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1A512423-07CA-1E9C-9C6C-664E180D9F52}"/>
              </a:ext>
            </a:extLst>
          </p:cNvPr>
          <p:cNvSpPr>
            <a:spLocks noChangeAspect="1"/>
          </p:cNvSpPr>
          <p:nvPr userDrawn="1"/>
        </p:nvSpPr>
        <p:spPr>
          <a:xfrm>
            <a:off x="11147642" y="5944989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89F06054-0B53-96A8-7E4F-302D7FC0F766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10589988" y="6169367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BB12C32B-75C0-A7D9-A724-E72A9B1A0159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8625593" y="5608275"/>
            <a:ext cx="2471444" cy="966987"/>
            <a:chOff x="2786013" y="1385182"/>
            <a:chExt cx="4403134" cy="1722788"/>
          </a:xfrm>
        </p:grpSpPr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6C04D618-20C4-4D29-926F-E0D0B1DFDA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FAB1D4B5-29E2-FDB2-D2F7-C788B76D37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F06698D4-4C2F-2ACC-D89A-935529E98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6268F749-CDBE-8958-3B5E-00529A283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02566212-5DFE-7AA0-6E61-424E355F5ED5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921E4737-850B-723C-91A0-7C8BDBFF93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C156EBF1-B51C-C4D7-1F81-9E00C9A9D2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8E4A3DAD-468A-147B-9D81-B320FFDADE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1E27646C-0BE6-CD23-BF8F-482D0AF4A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53A73696-3390-26EE-7002-FFCEC8ADC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CA7FEC2C-F9B2-D2FE-D8F4-F336A7A9E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630FE3B8-B287-25B8-198B-32EA206DCF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975D7883-DA6C-0E7D-DD8F-54C798AA60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A8383E47-BDAA-0311-613A-25983114B7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45C8EAC2-38BA-28DE-F607-E9E70B119B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0" name="Kuva 29" descr="Kuva, joka sisältää kohteen logo&#10;&#10;Kuvaus luotu automaattisesti">
            <a:extLst>
              <a:ext uri="{FF2B5EF4-FFF2-40B4-BE49-F238E27FC236}">
                <a16:creationId xmlns:a16="http://schemas.microsoft.com/office/drawing/2014/main" id="{34288F4C-F4FB-9E89-E2C5-B3A97EF2A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89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02B41A7-119D-71F5-9CC2-D91C5E05A375}"/>
              </a:ext>
            </a:extLst>
          </p:cNvPr>
          <p:cNvSpPr/>
          <p:nvPr userDrawn="1"/>
        </p:nvSpPr>
        <p:spPr>
          <a:xfrm>
            <a:off x="0" y="6100867"/>
            <a:ext cx="12192000" cy="375497"/>
          </a:xfrm>
          <a:prstGeom prst="rect">
            <a:avLst/>
          </a:prstGeom>
          <a:solidFill>
            <a:srgbClr val="F7B7D3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9ECFEF55-061E-6856-DFB7-93ED8D01DCE8}"/>
              </a:ext>
            </a:extLst>
          </p:cNvPr>
          <p:cNvSpPr>
            <a:spLocks noChangeAspect="1"/>
          </p:cNvSpPr>
          <p:nvPr userDrawn="1"/>
        </p:nvSpPr>
        <p:spPr>
          <a:xfrm>
            <a:off x="11771333" y="6355191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E793135C-2D45-6A89-0556-CE901CBF8B9E}"/>
              </a:ext>
            </a:extLst>
          </p:cNvPr>
          <p:cNvSpPr>
            <a:spLocks noChangeAspect="1"/>
          </p:cNvSpPr>
          <p:nvPr userDrawn="1"/>
        </p:nvSpPr>
        <p:spPr>
          <a:xfrm>
            <a:off x="10820170" y="6412074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42EA2D8E-91D4-364E-D117-EC9B5C96D910}"/>
              </a:ext>
            </a:extLst>
          </p:cNvPr>
          <p:cNvSpPr>
            <a:spLocks noChangeAspect="1"/>
          </p:cNvSpPr>
          <p:nvPr userDrawn="1"/>
        </p:nvSpPr>
        <p:spPr>
          <a:xfrm>
            <a:off x="11672066" y="5967211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C90530CD-85E5-8CC8-C1B5-DAA71AD5356F}"/>
              </a:ext>
            </a:extLst>
          </p:cNvPr>
          <p:cNvSpPr>
            <a:spLocks noChangeAspect="1"/>
          </p:cNvSpPr>
          <p:nvPr userDrawn="1"/>
        </p:nvSpPr>
        <p:spPr>
          <a:xfrm>
            <a:off x="11147642" y="5944989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EA7D7154-5D22-567A-3E4B-086238269360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10589988" y="6169367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0BBC899C-057C-5308-51E4-E2EADAAC9B11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8625593" y="5608275"/>
            <a:ext cx="2471444" cy="966987"/>
            <a:chOff x="2786013" y="1385182"/>
            <a:chExt cx="4403134" cy="1722788"/>
          </a:xfrm>
        </p:grpSpPr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E29A77C8-0B3F-C324-F31E-30EC7CA2DA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2E0C595B-2760-44C9-AB3A-CB929E59CA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073E415C-A457-C7B4-B222-6AFF42360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EB927AEC-4A54-1C5B-544E-39B8613CE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2891B9B2-9E2A-3162-05AC-C1E136C560ED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8960B131-9BBD-762F-2CE9-4BD8213A6C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B326625D-8D2A-028F-9545-44E3446771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1D878404-D28D-148E-8BD2-8C3B9EA63D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4C5620FA-D4AF-ECDD-8417-5CAD04DCDB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86678F96-F149-E8C2-9F7E-A57994439D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776573A2-6D07-F12C-4E1C-BB2B2D8BDE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0B70ABA1-0C1F-3AA4-45EA-30FCF3DD8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BF953A9F-B951-114F-7FEB-7EE0CFD9E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3482BD00-EBE6-EE40-B418-44AB2EA193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F3EC634B-0F36-561B-679B-B6232E1FA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0" name="Kuva 29" descr="Kuva, joka sisältää kohteen logo&#10;&#10;Kuvaus luotu automaattisesti">
            <a:extLst>
              <a:ext uri="{FF2B5EF4-FFF2-40B4-BE49-F238E27FC236}">
                <a16:creationId xmlns:a16="http://schemas.microsoft.com/office/drawing/2014/main" id="{9E6D5866-F12B-28DF-A8CC-6EBDC9771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45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i 6">
            <a:extLst>
              <a:ext uri="{FF2B5EF4-FFF2-40B4-BE49-F238E27FC236}">
                <a16:creationId xmlns:a16="http://schemas.microsoft.com/office/drawing/2014/main" id="{AAB8AC04-DF8F-3BEA-B1C0-05463614E6DD}"/>
              </a:ext>
            </a:extLst>
          </p:cNvPr>
          <p:cNvSpPr>
            <a:spLocks noChangeAspect="1"/>
          </p:cNvSpPr>
          <p:nvPr userDrawn="1"/>
        </p:nvSpPr>
        <p:spPr>
          <a:xfrm>
            <a:off x="10302672" y="6323429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5E8FC6DA-9A96-72B9-BCAF-6E31485DD139}"/>
              </a:ext>
            </a:extLst>
          </p:cNvPr>
          <p:cNvSpPr>
            <a:spLocks noChangeAspect="1"/>
          </p:cNvSpPr>
          <p:nvPr userDrawn="1"/>
        </p:nvSpPr>
        <p:spPr>
          <a:xfrm>
            <a:off x="9689921" y="6110429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80FC7C21-122F-8CE5-9187-444675885ACF}"/>
              </a:ext>
            </a:extLst>
          </p:cNvPr>
          <p:cNvSpPr>
            <a:spLocks noChangeAspect="1"/>
          </p:cNvSpPr>
          <p:nvPr userDrawn="1"/>
        </p:nvSpPr>
        <p:spPr>
          <a:xfrm>
            <a:off x="10408925" y="5797160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EC7A2DD6-A43A-4DF4-6A1A-4801C9C3E5C8}"/>
              </a:ext>
            </a:extLst>
          </p:cNvPr>
          <p:cNvSpPr>
            <a:spLocks noChangeAspect="1"/>
          </p:cNvSpPr>
          <p:nvPr userDrawn="1"/>
        </p:nvSpPr>
        <p:spPr>
          <a:xfrm>
            <a:off x="10017393" y="5643344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0203DB5B-225A-FBBB-0B1E-230866FB43BD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9459739" y="5867722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98C54C3F-F956-DD65-B693-E31D834807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6135" y="5204427"/>
            <a:ext cx="1580129" cy="1572432"/>
            <a:chOff x="5668308" y="1168932"/>
            <a:chExt cx="1790998" cy="1782274"/>
          </a:xfrm>
        </p:grpSpPr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7EE9452F-501E-2FDE-E001-D2F86B95371C}"/>
                </a:ext>
              </a:extLst>
            </p:cNvPr>
            <p:cNvSpPr>
              <a:spLocks noChangeAspect="1"/>
            </p:cNvSpPr>
            <p:nvPr/>
          </p:nvSpPr>
          <p:spPr>
            <a:xfrm rot="21181281">
              <a:off x="5968451" y="1274236"/>
              <a:ext cx="165566" cy="166823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4" name="Kaari 13">
              <a:extLst>
                <a:ext uri="{FF2B5EF4-FFF2-40B4-BE49-F238E27FC236}">
                  <a16:creationId xmlns:a16="http://schemas.microsoft.com/office/drawing/2014/main" id="{95AAB8D0-FD81-A120-2658-1B3DE92A7569}"/>
                </a:ext>
              </a:extLst>
            </p:cNvPr>
            <p:cNvSpPr>
              <a:spLocks noChangeAspect="1"/>
            </p:cNvSpPr>
            <p:nvPr/>
          </p:nvSpPr>
          <p:spPr>
            <a:xfrm rot="21181281">
              <a:off x="5668308" y="1168932"/>
              <a:ext cx="1782272" cy="1782274"/>
            </a:xfrm>
            <a:custGeom>
              <a:avLst/>
              <a:gdLst>
                <a:gd name="connsiteX0" fmla="*/ 1471194 w 1782272"/>
                <a:gd name="connsiteY0" fmla="*/ 1567640 h 1782274"/>
                <a:gd name="connsiteX1" fmla="*/ 562129 w 1782272"/>
                <a:gd name="connsiteY1" fmla="*/ 1719315 h 1782274"/>
                <a:gd name="connsiteX2" fmla="*/ 4974 w 1782272"/>
                <a:gd name="connsiteY2" fmla="*/ 985161 h 1782274"/>
                <a:gd name="connsiteX3" fmla="*/ 421470 w 1782272"/>
                <a:gd name="connsiteY3" fmla="*/ 940970 h 1782274"/>
                <a:gd name="connsiteX4" fmla="*/ 891136 w 1782272"/>
                <a:gd name="connsiteY4" fmla="*/ 891137 h 1782274"/>
                <a:gd name="connsiteX5" fmla="*/ 1175364 w 1782272"/>
                <a:gd name="connsiteY5" fmla="*/ 1222623 h 1782274"/>
                <a:gd name="connsiteX6" fmla="*/ 1471194 w 1782272"/>
                <a:gd name="connsiteY6" fmla="*/ 1567640 h 1782274"/>
                <a:gd name="connsiteX0" fmla="*/ 1471194 w 1782272"/>
                <a:gd name="connsiteY0" fmla="*/ 1567640 h 1782274"/>
                <a:gd name="connsiteX1" fmla="*/ 562129 w 1782272"/>
                <a:gd name="connsiteY1" fmla="*/ 1719315 h 1782274"/>
                <a:gd name="connsiteX2" fmla="*/ 4974 w 1782272"/>
                <a:gd name="connsiteY2" fmla="*/ 985161 h 178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2272" h="1782274" stroke="0" extrusionOk="0">
                  <a:moveTo>
                    <a:pt x="1471194" y="1567640"/>
                  </a:moveTo>
                  <a:cubicBezTo>
                    <a:pt x="1176239" y="1847395"/>
                    <a:pt x="876915" y="1855168"/>
                    <a:pt x="562129" y="1719315"/>
                  </a:cubicBezTo>
                  <a:cubicBezTo>
                    <a:pt x="304341" y="1623606"/>
                    <a:pt x="47733" y="1331907"/>
                    <a:pt x="4974" y="985161"/>
                  </a:cubicBezTo>
                  <a:cubicBezTo>
                    <a:pt x="143101" y="939754"/>
                    <a:pt x="326092" y="997967"/>
                    <a:pt x="421470" y="940970"/>
                  </a:cubicBezTo>
                  <a:cubicBezTo>
                    <a:pt x="516848" y="883973"/>
                    <a:pt x="675200" y="925689"/>
                    <a:pt x="891136" y="891137"/>
                  </a:cubicBezTo>
                  <a:cubicBezTo>
                    <a:pt x="989711" y="958374"/>
                    <a:pt x="1016254" y="1116426"/>
                    <a:pt x="1175364" y="1222623"/>
                  </a:cubicBezTo>
                  <a:cubicBezTo>
                    <a:pt x="1334474" y="1328820"/>
                    <a:pt x="1309803" y="1406757"/>
                    <a:pt x="1471194" y="1567640"/>
                  </a:cubicBezTo>
                  <a:close/>
                </a:path>
                <a:path w="1782272" h="1782274" fill="none" extrusionOk="0">
                  <a:moveTo>
                    <a:pt x="1471194" y="1567640"/>
                  </a:moveTo>
                  <a:cubicBezTo>
                    <a:pt x="1260979" y="1758272"/>
                    <a:pt x="871892" y="1815249"/>
                    <a:pt x="562129" y="1719315"/>
                  </a:cubicBezTo>
                  <a:cubicBezTo>
                    <a:pt x="239637" y="1636811"/>
                    <a:pt x="86714" y="1371894"/>
                    <a:pt x="4974" y="985161"/>
                  </a:cubicBezTo>
                </a:path>
                <a:path w="1782272" h="1782274" fill="none" stroke="0" extrusionOk="0">
                  <a:moveTo>
                    <a:pt x="1471194" y="1567640"/>
                  </a:moveTo>
                  <a:cubicBezTo>
                    <a:pt x="1223127" y="1728476"/>
                    <a:pt x="833910" y="1821764"/>
                    <a:pt x="562129" y="1719315"/>
                  </a:cubicBezTo>
                  <a:cubicBezTo>
                    <a:pt x="261215" y="1608041"/>
                    <a:pt x="80950" y="1367027"/>
                    <a:pt x="4974" y="985161"/>
                  </a:cubicBezTo>
                </a:path>
              </a:pathLst>
            </a:custGeom>
            <a:ln w="3175">
              <a:solidFill>
                <a:srgbClr val="004C8A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2804992971">
                    <a:prstGeom prst="arc">
                      <a:avLst>
                        <a:gd name="adj1" fmla="val 2963341"/>
                        <a:gd name="adj2" fmla="val 1043660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Kaari 14">
              <a:extLst>
                <a:ext uri="{FF2B5EF4-FFF2-40B4-BE49-F238E27FC236}">
                  <a16:creationId xmlns:a16="http://schemas.microsoft.com/office/drawing/2014/main" id="{8A222309-66A9-C8BA-0DDB-0F5DABE14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034" y="1168932"/>
              <a:ext cx="1782272" cy="1782274"/>
            </a:xfrm>
            <a:custGeom>
              <a:avLst/>
              <a:gdLst>
                <a:gd name="connsiteX0" fmla="*/ 30325 w 1782272"/>
                <a:gd name="connsiteY0" fmla="*/ 660641 h 1782274"/>
                <a:gd name="connsiteX1" fmla="*/ 703507 w 1782272"/>
                <a:gd name="connsiteY1" fmla="*/ 19977 h 1782274"/>
                <a:gd name="connsiteX2" fmla="*/ 1580739 w 1782272"/>
                <a:gd name="connsiteY2" fmla="*/ 326717 h 1782274"/>
                <a:gd name="connsiteX3" fmla="*/ 1708013 w 1782272"/>
                <a:gd name="connsiteY3" fmla="*/ 1247274 h 1782274"/>
                <a:gd name="connsiteX4" fmla="*/ 1324081 w 1782272"/>
                <a:gd name="connsiteY4" fmla="*/ 1079890 h 1782274"/>
                <a:gd name="connsiteX5" fmla="*/ 891136 w 1782272"/>
                <a:gd name="connsiteY5" fmla="*/ 891137 h 1782274"/>
                <a:gd name="connsiteX6" fmla="*/ 443514 w 1782272"/>
                <a:gd name="connsiteY6" fmla="*/ 771279 h 1782274"/>
                <a:gd name="connsiteX7" fmla="*/ 30325 w 1782272"/>
                <a:gd name="connsiteY7" fmla="*/ 660641 h 1782274"/>
                <a:gd name="connsiteX0" fmla="*/ 30325 w 1782272"/>
                <a:gd name="connsiteY0" fmla="*/ 660641 h 1782274"/>
                <a:gd name="connsiteX1" fmla="*/ 703507 w 1782272"/>
                <a:gd name="connsiteY1" fmla="*/ 19977 h 1782274"/>
                <a:gd name="connsiteX2" fmla="*/ 1580739 w 1782272"/>
                <a:gd name="connsiteY2" fmla="*/ 326717 h 1782274"/>
                <a:gd name="connsiteX3" fmla="*/ 1708013 w 1782272"/>
                <a:gd name="connsiteY3" fmla="*/ 1247274 h 178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2272" h="1782274" stroke="0" extrusionOk="0">
                  <a:moveTo>
                    <a:pt x="30325" y="660641"/>
                  </a:moveTo>
                  <a:cubicBezTo>
                    <a:pt x="91952" y="381740"/>
                    <a:pt x="351121" y="162390"/>
                    <a:pt x="703507" y="19977"/>
                  </a:cubicBezTo>
                  <a:cubicBezTo>
                    <a:pt x="1005051" y="4174"/>
                    <a:pt x="1359041" y="49747"/>
                    <a:pt x="1580739" y="326717"/>
                  </a:cubicBezTo>
                  <a:cubicBezTo>
                    <a:pt x="1832033" y="548511"/>
                    <a:pt x="1853435" y="947298"/>
                    <a:pt x="1708013" y="1247274"/>
                  </a:cubicBezTo>
                  <a:cubicBezTo>
                    <a:pt x="1533414" y="1177971"/>
                    <a:pt x="1499076" y="1155807"/>
                    <a:pt x="1324081" y="1079890"/>
                  </a:cubicBezTo>
                  <a:cubicBezTo>
                    <a:pt x="1149086" y="1003973"/>
                    <a:pt x="1098025" y="961328"/>
                    <a:pt x="891136" y="891137"/>
                  </a:cubicBezTo>
                  <a:cubicBezTo>
                    <a:pt x="782770" y="917662"/>
                    <a:pt x="620534" y="802566"/>
                    <a:pt x="443514" y="771279"/>
                  </a:cubicBezTo>
                  <a:cubicBezTo>
                    <a:pt x="266494" y="739992"/>
                    <a:pt x="147622" y="686702"/>
                    <a:pt x="30325" y="660641"/>
                  </a:cubicBezTo>
                  <a:close/>
                </a:path>
                <a:path w="1782272" h="1782274" fill="none" extrusionOk="0">
                  <a:moveTo>
                    <a:pt x="30325" y="660641"/>
                  </a:moveTo>
                  <a:cubicBezTo>
                    <a:pt x="103056" y="352550"/>
                    <a:pt x="378487" y="141997"/>
                    <a:pt x="703507" y="19977"/>
                  </a:cubicBezTo>
                  <a:cubicBezTo>
                    <a:pt x="1045045" y="-59397"/>
                    <a:pt x="1359965" y="78499"/>
                    <a:pt x="1580739" y="326717"/>
                  </a:cubicBezTo>
                  <a:cubicBezTo>
                    <a:pt x="1825847" y="525269"/>
                    <a:pt x="1784181" y="936906"/>
                    <a:pt x="1708013" y="1247274"/>
                  </a:cubicBezTo>
                </a:path>
                <a:path w="1782272" h="1782274" fill="none" stroke="0" extrusionOk="0">
                  <a:moveTo>
                    <a:pt x="30325" y="660641"/>
                  </a:moveTo>
                  <a:cubicBezTo>
                    <a:pt x="127632" y="330066"/>
                    <a:pt x="355936" y="42435"/>
                    <a:pt x="703507" y="19977"/>
                  </a:cubicBezTo>
                  <a:cubicBezTo>
                    <a:pt x="1047086" y="-67576"/>
                    <a:pt x="1307344" y="143778"/>
                    <a:pt x="1580739" y="326717"/>
                  </a:cubicBezTo>
                  <a:cubicBezTo>
                    <a:pt x="1717013" y="649172"/>
                    <a:pt x="1803113" y="939564"/>
                    <a:pt x="1708013" y="1247274"/>
                  </a:cubicBezTo>
                </a:path>
              </a:pathLst>
            </a:custGeom>
            <a:ln w="3175">
              <a:solidFill>
                <a:srgbClr val="004C8A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2838763260">
                    <a:prstGeom prst="arc">
                      <a:avLst>
                        <a:gd name="adj1" fmla="val 11699414"/>
                        <a:gd name="adj2" fmla="val 141335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0FF47F43-0242-94C4-D3FE-51024807C8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5996" y="2719415"/>
              <a:ext cx="173639" cy="173639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70D14E13-76A1-13DE-63D6-077BC43BE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0334" y="1324557"/>
              <a:ext cx="1467224" cy="1478366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18" name="Kuva 17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F7EB2297-A5F7-02CC-80DC-31EFA6B11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5946569" y="1440840"/>
              <a:ext cx="1254754" cy="1254754"/>
            </a:xfrm>
            <a:prstGeom prst="flowChartConnector">
              <a:avLst/>
            </a:prstGeom>
            <a:ln w="76200">
              <a:noFill/>
            </a:ln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0" name="Kuva 19" descr="Kuva, joka sisältää kohteen logo&#10;&#10;Kuvaus luotu automaattisesti">
            <a:extLst>
              <a:ext uri="{FF2B5EF4-FFF2-40B4-BE49-F238E27FC236}">
                <a16:creationId xmlns:a16="http://schemas.microsoft.com/office/drawing/2014/main" id="{474C9197-D602-8CF5-1EB3-A9ECDE267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04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ED0F3264-EA87-B1EC-145C-198A9759B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17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Kuva 35" descr="Kuva, joka sisältää kohteen logo&#10;&#10;Kuvaus luotu automaattisesti">
            <a:extLst>
              <a:ext uri="{FF2B5EF4-FFF2-40B4-BE49-F238E27FC236}">
                <a16:creationId xmlns:a16="http://schemas.microsoft.com/office/drawing/2014/main" id="{FCD555E1-067D-6F0E-7283-82095C7B1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pic>
        <p:nvPicPr>
          <p:cNvPr id="38" name="Kuva 37" descr="Kuva, joka sisältää kohteen henkilö, vektorigrafiikka&#10;&#10;Kuvaus luotu automaattisesti">
            <a:extLst>
              <a:ext uri="{FF2B5EF4-FFF2-40B4-BE49-F238E27FC236}">
                <a16:creationId xmlns:a16="http://schemas.microsoft.com/office/drawing/2014/main" id="{0652BFA4-8EE8-C82D-98BC-458A42AD8A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135" y="4849071"/>
            <a:ext cx="3654865" cy="20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6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apaamuotoinen: Muoto 15">
            <a:extLst>
              <a:ext uri="{FF2B5EF4-FFF2-40B4-BE49-F238E27FC236}">
                <a16:creationId xmlns:a16="http://schemas.microsoft.com/office/drawing/2014/main" id="{803E6506-34C6-4678-BAAC-2C3D15D99608}"/>
              </a:ext>
            </a:extLst>
          </p:cNvPr>
          <p:cNvSpPr/>
          <p:nvPr userDrawn="1"/>
        </p:nvSpPr>
        <p:spPr>
          <a:xfrm>
            <a:off x="0" y="-203222"/>
            <a:ext cx="12192002" cy="1727320"/>
          </a:xfrm>
          <a:custGeom>
            <a:avLst/>
            <a:gdLst>
              <a:gd name="connsiteX0" fmla="*/ 0 w 12192002"/>
              <a:gd name="connsiteY0" fmla="*/ 0 h 1245781"/>
              <a:gd name="connsiteX1" fmla="*/ 4 w 12192002"/>
              <a:gd name="connsiteY1" fmla="*/ 0 h 1245781"/>
              <a:gd name="connsiteX2" fmla="*/ 4 w 12192002"/>
              <a:gd name="connsiteY2" fmla="*/ 505041 h 1245781"/>
              <a:gd name="connsiteX3" fmla="*/ 3048006 w 12192002"/>
              <a:gd name="connsiteY3" fmla="*/ 824744 h 1245781"/>
              <a:gd name="connsiteX4" fmla="*/ 6096006 w 12192002"/>
              <a:gd name="connsiteY4" fmla="*/ 505041 h 1245781"/>
              <a:gd name="connsiteX5" fmla="*/ 9144005 w 12192002"/>
              <a:gd name="connsiteY5" fmla="*/ 185337 h 1245781"/>
              <a:gd name="connsiteX6" fmla="*/ 12176273 w 12192002"/>
              <a:gd name="connsiteY6" fmla="*/ 472368 h 1245781"/>
              <a:gd name="connsiteX7" fmla="*/ 12192002 w 12192002"/>
              <a:gd name="connsiteY7" fmla="*/ 505033 h 1245781"/>
              <a:gd name="connsiteX8" fmla="*/ 12192002 w 12192002"/>
              <a:gd name="connsiteY8" fmla="*/ 899610 h 1245781"/>
              <a:gd name="connsiteX9" fmla="*/ 9144002 w 12192002"/>
              <a:gd name="connsiteY9" fmla="*/ 553440 h 1245781"/>
              <a:gd name="connsiteX10" fmla="*/ 6096001 w 12192002"/>
              <a:gd name="connsiteY10" fmla="*/ 899610 h 1245781"/>
              <a:gd name="connsiteX11" fmla="*/ 3048001 w 12192002"/>
              <a:gd name="connsiteY11" fmla="*/ 1245781 h 1245781"/>
              <a:gd name="connsiteX12" fmla="*/ 0 w 12192002"/>
              <a:gd name="connsiteY12" fmla="*/ 899610 h 124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2" h="1245781">
                <a:moveTo>
                  <a:pt x="0" y="0"/>
                </a:moveTo>
                <a:lnTo>
                  <a:pt x="4" y="0"/>
                </a:lnTo>
                <a:lnTo>
                  <a:pt x="4" y="505041"/>
                </a:lnTo>
                <a:cubicBezTo>
                  <a:pt x="4" y="681517"/>
                  <a:pt x="1364290" y="824744"/>
                  <a:pt x="3048006" y="824744"/>
                </a:cubicBezTo>
                <a:cubicBezTo>
                  <a:pt x="4731720" y="824744"/>
                  <a:pt x="6096006" y="681517"/>
                  <a:pt x="6096006" y="505041"/>
                </a:cubicBezTo>
                <a:cubicBezTo>
                  <a:pt x="6096006" y="328565"/>
                  <a:pt x="7460290" y="185337"/>
                  <a:pt x="9144005" y="185337"/>
                </a:cubicBezTo>
                <a:cubicBezTo>
                  <a:pt x="10722490" y="185337"/>
                  <a:pt x="12020223" y="311221"/>
                  <a:pt x="12176273" y="472368"/>
                </a:cubicBezTo>
                <a:lnTo>
                  <a:pt x="12192002" y="505033"/>
                </a:lnTo>
                <a:lnTo>
                  <a:pt x="12192002" y="899610"/>
                </a:lnTo>
                <a:cubicBezTo>
                  <a:pt x="12192002" y="708524"/>
                  <a:pt x="10827717" y="553440"/>
                  <a:pt x="9144002" y="553440"/>
                </a:cubicBezTo>
                <a:cubicBezTo>
                  <a:pt x="7460286" y="553440"/>
                  <a:pt x="6096001" y="708524"/>
                  <a:pt x="6096001" y="899610"/>
                </a:cubicBezTo>
                <a:cubicBezTo>
                  <a:pt x="6096001" y="1090697"/>
                  <a:pt x="4731716" y="1245781"/>
                  <a:pt x="3048001" y="1245781"/>
                </a:cubicBezTo>
                <a:cubicBezTo>
                  <a:pt x="1364286" y="1245781"/>
                  <a:pt x="0" y="1090697"/>
                  <a:pt x="0" y="899610"/>
                </a:cubicBezTo>
                <a:close/>
              </a:path>
            </a:pathLst>
          </a:custGeom>
          <a:solidFill>
            <a:srgbClr val="4D3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uva 16" descr="Kuva, joka sisältää kohteen henkilö, sisä, sininen, poseeraaminen&#10;&#10;Kuvaus luotu automaattisesti">
            <a:extLst>
              <a:ext uri="{FF2B5EF4-FFF2-40B4-BE49-F238E27FC236}">
                <a16:creationId xmlns:a16="http://schemas.microsoft.com/office/drawing/2014/main" id="{1E63B5F6-C621-473D-8A43-B328A577E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3" t="-60" r="64405" b="100000"/>
          <a:stretch>
            <a:fillRect/>
          </a:stretch>
        </p:blipFill>
        <p:spPr>
          <a:xfrm>
            <a:off x="3769403" y="289197"/>
            <a:ext cx="356499" cy="4507"/>
          </a:xfrm>
          <a:custGeom>
            <a:avLst/>
            <a:gdLst>
              <a:gd name="connsiteX0" fmla="*/ 178249 w 356499"/>
              <a:gd name="connsiteY0" fmla="*/ 0 h 4507"/>
              <a:gd name="connsiteX1" fmla="*/ 356499 w 356499"/>
              <a:gd name="connsiteY1" fmla="*/ 4507 h 4507"/>
              <a:gd name="connsiteX2" fmla="*/ 0 w 356499"/>
              <a:gd name="connsiteY2" fmla="*/ 4507 h 4507"/>
              <a:gd name="connsiteX3" fmla="*/ 178249 w 356499"/>
              <a:gd name="connsiteY3" fmla="*/ 0 h 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499" h="4507">
                <a:moveTo>
                  <a:pt x="178249" y="0"/>
                </a:moveTo>
                <a:lnTo>
                  <a:pt x="356499" y="4507"/>
                </a:lnTo>
                <a:lnTo>
                  <a:pt x="0" y="4507"/>
                </a:lnTo>
                <a:lnTo>
                  <a:pt x="178249" y="0"/>
                </a:lnTo>
                <a:close/>
              </a:path>
            </a:pathLst>
          </a:custGeom>
        </p:spPr>
      </p:pic>
      <p:sp>
        <p:nvSpPr>
          <p:cNvPr id="18" name="Vapaamuotoinen: Muoto 17">
            <a:extLst>
              <a:ext uri="{FF2B5EF4-FFF2-40B4-BE49-F238E27FC236}">
                <a16:creationId xmlns:a16="http://schemas.microsoft.com/office/drawing/2014/main" id="{5C27DD10-378C-4D92-92D2-29003CCF5D2F}"/>
              </a:ext>
            </a:extLst>
          </p:cNvPr>
          <p:cNvSpPr/>
          <p:nvPr userDrawn="1"/>
        </p:nvSpPr>
        <p:spPr>
          <a:xfrm>
            <a:off x="1" y="0"/>
            <a:ext cx="12192002" cy="1142110"/>
          </a:xfrm>
          <a:custGeom>
            <a:avLst/>
            <a:gdLst>
              <a:gd name="connsiteX0" fmla="*/ 0 w 12192002"/>
              <a:gd name="connsiteY0" fmla="*/ 0 h 1142110"/>
              <a:gd name="connsiteX1" fmla="*/ 12192002 w 12192002"/>
              <a:gd name="connsiteY1" fmla="*/ 0 h 1142110"/>
              <a:gd name="connsiteX2" fmla="*/ 12192002 w 12192002"/>
              <a:gd name="connsiteY2" fmla="*/ 638848 h 1142110"/>
              <a:gd name="connsiteX3" fmla="*/ 9144001 w 12192002"/>
              <a:gd name="connsiteY3" fmla="*/ 135584 h 1142110"/>
              <a:gd name="connsiteX4" fmla="*/ 6096002 w 12192002"/>
              <a:gd name="connsiteY4" fmla="*/ 638848 h 1142110"/>
              <a:gd name="connsiteX5" fmla="*/ 3048001 w 12192002"/>
              <a:gd name="connsiteY5" fmla="*/ 1142110 h 1142110"/>
              <a:gd name="connsiteX6" fmla="*/ 0 w 12192002"/>
              <a:gd name="connsiteY6" fmla="*/ 638848 h 114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2" h="1142110">
                <a:moveTo>
                  <a:pt x="0" y="0"/>
                </a:moveTo>
                <a:lnTo>
                  <a:pt x="12192002" y="0"/>
                </a:lnTo>
                <a:lnTo>
                  <a:pt x="12192002" y="638848"/>
                </a:lnTo>
                <a:cubicBezTo>
                  <a:pt x="12192002" y="361047"/>
                  <a:pt x="10827718" y="135584"/>
                  <a:pt x="9144001" y="135584"/>
                </a:cubicBezTo>
                <a:cubicBezTo>
                  <a:pt x="7460286" y="135584"/>
                  <a:pt x="6096002" y="361047"/>
                  <a:pt x="6096002" y="638848"/>
                </a:cubicBezTo>
                <a:cubicBezTo>
                  <a:pt x="6096002" y="916649"/>
                  <a:pt x="4731717" y="1142110"/>
                  <a:pt x="3048001" y="1142110"/>
                </a:cubicBezTo>
                <a:cubicBezTo>
                  <a:pt x="1364286" y="1142110"/>
                  <a:pt x="0" y="916649"/>
                  <a:pt x="0" y="638848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Vapaamuotoinen: Muoto 18">
            <a:extLst>
              <a:ext uri="{FF2B5EF4-FFF2-40B4-BE49-F238E27FC236}">
                <a16:creationId xmlns:a16="http://schemas.microsoft.com/office/drawing/2014/main" id="{4C6D52A5-6316-4C53-9E81-F9B076E7F476}"/>
              </a:ext>
            </a:extLst>
          </p:cNvPr>
          <p:cNvSpPr/>
          <p:nvPr userDrawn="1"/>
        </p:nvSpPr>
        <p:spPr>
          <a:xfrm>
            <a:off x="0" y="0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apaamuotoinen: Muoto 19">
            <a:extLst>
              <a:ext uri="{FF2B5EF4-FFF2-40B4-BE49-F238E27FC236}">
                <a16:creationId xmlns:a16="http://schemas.microsoft.com/office/drawing/2014/main" id="{9B43B9B4-E3A0-49F2-B130-084B8779B391}"/>
              </a:ext>
            </a:extLst>
          </p:cNvPr>
          <p:cNvSpPr/>
          <p:nvPr userDrawn="1"/>
        </p:nvSpPr>
        <p:spPr>
          <a:xfrm>
            <a:off x="0" y="920946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apaamuotoinen: Muoto 20">
            <a:extLst>
              <a:ext uri="{FF2B5EF4-FFF2-40B4-BE49-F238E27FC236}">
                <a16:creationId xmlns:a16="http://schemas.microsoft.com/office/drawing/2014/main" id="{052FBD13-7045-4DB3-ADAF-C561F3028CE2}"/>
              </a:ext>
            </a:extLst>
          </p:cNvPr>
          <p:cNvSpPr/>
          <p:nvPr userDrawn="1"/>
        </p:nvSpPr>
        <p:spPr>
          <a:xfrm>
            <a:off x="0" y="1841892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Vapaamuotoinen: Muoto 21">
            <a:extLst>
              <a:ext uri="{FF2B5EF4-FFF2-40B4-BE49-F238E27FC236}">
                <a16:creationId xmlns:a16="http://schemas.microsoft.com/office/drawing/2014/main" id="{A90395E9-F32F-4208-A110-F146C46160E9}"/>
              </a:ext>
            </a:extLst>
          </p:cNvPr>
          <p:cNvSpPr/>
          <p:nvPr userDrawn="1"/>
        </p:nvSpPr>
        <p:spPr>
          <a:xfrm>
            <a:off x="0" y="2841591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8" descr="Logo&#10;&#10;Description automatically generated">
            <a:extLst>
              <a:ext uri="{FF2B5EF4-FFF2-40B4-BE49-F238E27FC236}">
                <a16:creationId xmlns:a16="http://schemas.microsoft.com/office/drawing/2014/main" id="{4930ECAE-1408-47CD-9041-4D3ABC927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35"/>
            <a:ext cx="1043750" cy="778808"/>
          </a:xfrm>
          <a:prstGeom prst="rect">
            <a:avLst/>
          </a:prstGeom>
        </p:spPr>
      </p:pic>
      <p:sp>
        <p:nvSpPr>
          <p:cNvPr id="24" name="Vapaamuotoinen: Muoto 23">
            <a:extLst>
              <a:ext uri="{FF2B5EF4-FFF2-40B4-BE49-F238E27FC236}">
                <a16:creationId xmlns:a16="http://schemas.microsoft.com/office/drawing/2014/main" id="{B4448F17-142C-4779-8A46-B90DC1ECAB23}"/>
              </a:ext>
            </a:extLst>
          </p:cNvPr>
          <p:cNvSpPr/>
          <p:nvPr userDrawn="1"/>
        </p:nvSpPr>
        <p:spPr>
          <a:xfrm>
            <a:off x="-2" y="3857240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Kuva 24" descr="Kuva, joka sisältää kohteen henkilö, sisä, sininen, poseeraaminen&#10;&#10;Kuvaus luotu automaattisesti">
            <a:extLst>
              <a:ext uri="{FF2B5EF4-FFF2-40B4-BE49-F238E27FC236}">
                <a16:creationId xmlns:a16="http://schemas.microsoft.com/office/drawing/2014/main" id="{3673F010-8EBF-4A91-8BD2-08431A6CE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32655"/>
          <a:stretch>
            <a:fillRect/>
          </a:stretch>
        </p:blipFill>
        <p:spPr>
          <a:xfrm>
            <a:off x="7792871" y="3762537"/>
            <a:ext cx="2715905" cy="2715544"/>
          </a:xfrm>
          <a:custGeom>
            <a:avLst/>
            <a:gdLst>
              <a:gd name="connsiteX0" fmla="*/ 3602255 w 7561008"/>
              <a:gd name="connsiteY0" fmla="*/ 0 h 7556500"/>
              <a:gd name="connsiteX1" fmla="*/ 3958754 w 7561008"/>
              <a:gd name="connsiteY1" fmla="*/ 0 h 7556500"/>
              <a:gd name="connsiteX2" fmla="*/ 3975048 w 7561008"/>
              <a:gd name="connsiteY2" fmla="*/ 412 h 7556500"/>
              <a:gd name="connsiteX3" fmla="*/ 7561008 w 7561008"/>
              <a:gd name="connsiteY3" fmla="*/ 3775997 h 7556500"/>
              <a:gd name="connsiteX4" fmla="*/ 3975048 w 7561008"/>
              <a:gd name="connsiteY4" fmla="*/ 7551582 h 7556500"/>
              <a:gd name="connsiteX5" fmla="*/ 3780544 w 7561008"/>
              <a:gd name="connsiteY5" fmla="*/ 7556500 h 7556500"/>
              <a:gd name="connsiteX6" fmla="*/ 3780465 w 7561008"/>
              <a:gd name="connsiteY6" fmla="*/ 7556500 h 7556500"/>
              <a:gd name="connsiteX7" fmla="*/ 3585960 w 7561008"/>
              <a:gd name="connsiteY7" fmla="*/ 7551582 h 7556500"/>
              <a:gd name="connsiteX8" fmla="*/ 0 w 7561008"/>
              <a:gd name="connsiteY8" fmla="*/ 3775997 h 7556500"/>
              <a:gd name="connsiteX9" fmla="*/ 3585960 w 7561008"/>
              <a:gd name="connsiteY9" fmla="*/ 412 h 7556500"/>
              <a:gd name="connsiteX10" fmla="*/ 3602255 w 7561008"/>
              <a:gd name="connsiteY10" fmla="*/ 0 h 755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61008" h="7556500">
                <a:moveTo>
                  <a:pt x="3602255" y="0"/>
                </a:moveTo>
                <a:lnTo>
                  <a:pt x="3958754" y="0"/>
                </a:lnTo>
                <a:lnTo>
                  <a:pt x="3975048" y="412"/>
                </a:lnTo>
                <a:cubicBezTo>
                  <a:pt x="5972553" y="101666"/>
                  <a:pt x="7561008" y="1753329"/>
                  <a:pt x="7561008" y="3775997"/>
                </a:cubicBezTo>
                <a:cubicBezTo>
                  <a:pt x="7561008" y="5798665"/>
                  <a:pt x="5972553" y="7450328"/>
                  <a:pt x="3975048" y="7551582"/>
                </a:cubicBezTo>
                <a:lnTo>
                  <a:pt x="3780544" y="7556500"/>
                </a:lnTo>
                <a:lnTo>
                  <a:pt x="3780465" y="7556500"/>
                </a:lnTo>
                <a:lnTo>
                  <a:pt x="3585960" y="7551582"/>
                </a:lnTo>
                <a:cubicBezTo>
                  <a:pt x="1588455" y="7450328"/>
                  <a:pt x="0" y="5798665"/>
                  <a:pt x="0" y="3775997"/>
                </a:cubicBezTo>
                <a:cubicBezTo>
                  <a:pt x="0" y="1753329"/>
                  <a:pt x="1588455" y="101666"/>
                  <a:pt x="3585960" y="412"/>
                </a:cubicBezTo>
                <a:lnTo>
                  <a:pt x="3602255" y="0"/>
                </a:lnTo>
                <a:close/>
              </a:path>
            </a:pathLst>
          </a:custGeom>
          <a:ln w="190500">
            <a:solidFill>
              <a:srgbClr val="004C8A"/>
            </a:solidFill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A483693-B9DE-4DFD-936E-11349CEA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003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5357B3-AF4D-444F-A108-46C919436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0049"/>
            <a:ext cx="10515600" cy="36069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41329C-EA76-4757-BF70-93F9686EC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1DF265-7136-42BA-BE25-941C1B64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2A07BD2-B10C-45D4-948B-F9F751AA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088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51272EBC-54AD-4B98-ED63-1EA5495CE72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52301" y="4935978"/>
            <a:ext cx="3918370" cy="1903204"/>
            <a:chOff x="-2915567" y="5408903"/>
            <a:chExt cx="4068406" cy="1976078"/>
          </a:xfrm>
        </p:grpSpPr>
        <p:sp>
          <p:nvSpPr>
            <p:cNvPr id="8" name="SININEN 1">
              <a:extLst>
                <a:ext uri="{FF2B5EF4-FFF2-40B4-BE49-F238E27FC236}">
                  <a16:creationId xmlns:a16="http://schemas.microsoft.com/office/drawing/2014/main" id="{FE5F003C-5CD3-96DE-DD65-D8C6E4F31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700036" y="5408903"/>
              <a:ext cx="1852875" cy="1866947"/>
            </a:xfrm>
            <a:prstGeom prst="ellipse">
              <a:avLst/>
            </a:prstGeom>
            <a:solidFill>
              <a:srgbClr val="003B6C">
                <a:alpha val="3568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VAALEANPUNAINEN 1">
              <a:extLst>
                <a:ext uri="{FF2B5EF4-FFF2-40B4-BE49-F238E27FC236}">
                  <a16:creationId xmlns:a16="http://schemas.microsoft.com/office/drawing/2014/main" id="{60F202E7-21C7-6135-D5E6-A9E6080B7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24934" y="5533904"/>
              <a:ext cx="1395692" cy="1406292"/>
            </a:xfrm>
            <a:prstGeom prst="ellipse">
              <a:avLst/>
            </a:prstGeom>
            <a:solidFill>
              <a:srgbClr val="F49AC1">
                <a:alpha val="3568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TURKOOSI">
              <a:extLst>
                <a:ext uri="{FF2B5EF4-FFF2-40B4-BE49-F238E27FC236}">
                  <a16:creationId xmlns:a16="http://schemas.microsoft.com/office/drawing/2014/main" id="{3C835831-5FD5-3073-CFBD-E28F71DB53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359855" y="6166420"/>
              <a:ext cx="1209375" cy="1218561"/>
            </a:xfrm>
            <a:prstGeom prst="ellipse">
              <a:avLst/>
            </a:prstGeom>
            <a:solidFill>
              <a:srgbClr val="0E5470">
                <a:alpha val="3568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2" name="Ryhmä 11">
              <a:extLst>
                <a:ext uri="{FF2B5EF4-FFF2-40B4-BE49-F238E27FC236}">
                  <a16:creationId xmlns:a16="http://schemas.microsoft.com/office/drawing/2014/main" id="{DD439F5F-2906-BEA2-C9B1-C210948B04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915567" y="6237050"/>
              <a:ext cx="1865909" cy="336160"/>
              <a:chOff x="163134" y="1446588"/>
              <a:chExt cx="6186764" cy="1114600"/>
            </a:xfrm>
          </p:grpSpPr>
          <p:sp>
            <p:nvSpPr>
              <p:cNvPr id="13" name="Ellipsi 12">
                <a:extLst>
                  <a:ext uri="{FF2B5EF4-FFF2-40B4-BE49-F238E27FC236}">
                    <a16:creationId xmlns:a16="http://schemas.microsoft.com/office/drawing/2014/main" id="{A19C2F03-709D-D463-669F-C82C3B6CFA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3134" y="1693506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4" name="Ellipsi 13">
                <a:extLst>
                  <a:ext uri="{FF2B5EF4-FFF2-40B4-BE49-F238E27FC236}">
                    <a16:creationId xmlns:a16="http://schemas.microsoft.com/office/drawing/2014/main" id="{88887C05-F6CB-5D78-0284-71CD104D6C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9306" y="1889102"/>
                <a:ext cx="256899" cy="258850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5" name="Ellipsi 14">
                <a:extLst>
                  <a:ext uri="{FF2B5EF4-FFF2-40B4-BE49-F238E27FC236}">
                    <a16:creationId xmlns:a16="http://schemas.microsoft.com/office/drawing/2014/main" id="{FB7109A9-648A-31EC-29A4-656ABFA60C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7325" y="1446588"/>
                <a:ext cx="575020" cy="579388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75FF5E82-EE29-5FFC-7F6A-BDEF29E6B1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741" y="1693507"/>
                <a:ext cx="485980" cy="489670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22D69E69-EFCA-073E-E454-8C0BB513F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1389" y="1461798"/>
                <a:ext cx="365511" cy="368287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Ellipsi 17">
                <a:extLst>
                  <a:ext uri="{FF2B5EF4-FFF2-40B4-BE49-F238E27FC236}">
                    <a16:creationId xmlns:a16="http://schemas.microsoft.com/office/drawing/2014/main" id="{978971E3-BAA4-54DF-13B4-ED52AE416A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2828" y="1696982"/>
                <a:ext cx="278376" cy="280490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Ellipsi 18">
                <a:extLst>
                  <a:ext uri="{FF2B5EF4-FFF2-40B4-BE49-F238E27FC236}">
                    <a16:creationId xmlns:a16="http://schemas.microsoft.com/office/drawing/2014/main" id="{C8BD2D99-B266-9D17-0A58-6B091FD3BC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76642" y="1446588"/>
                <a:ext cx="245057" cy="246918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0" name="Ellipsi 19">
                <a:extLst>
                  <a:ext uri="{FF2B5EF4-FFF2-40B4-BE49-F238E27FC236}">
                    <a16:creationId xmlns:a16="http://schemas.microsoft.com/office/drawing/2014/main" id="{FDF54A0C-4B37-3116-6520-C6E60CE10A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46811" y="1612462"/>
                <a:ext cx="409539" cy="412649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FC0B035A-776A-AE11-2F65-98A057AC9C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3604" y="1862618"/>
                <a:ext cx="322729" cy="325181"/>
              </a:xfrm>
              <a:prstGeom prst="ellipse">
                <a:avLst/>
              </a:prstGeom>
              <a:solidFill>
                <a:srgbClr val="11698C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22" name="Ryhmä 21">
                <a:extLst>
                  <a:ext uri="{FF2B5EF4-FFF2-40B4-BE49-F238E27FC236}">
                    <a16:creationId xmlns:a16="http://schemas.microsoft.com/office/drawing/2014/main" id="{7202C21F-4CE3-26CD-182A-71F05A4AB4E0}"/>
                  </a:ext>
                </a:extLst>
              </p:cNvPr>
              <p:cNvGrpSpPr/>
              <p:nvPr/>
            </p:nvGrpSpPr>
            <p:grpSpPr>
              <a:xfrm rot="14061745">
                <a:off x="5220702" y="1771993"/>
                <a:ext cx="355866" cy="667222"/>
                <a:chOff x="1724843" y="8860361"/>
                <a:chExt cx="477428" cy="895141"/>
              </a:xfrm>
            </p:grpSpPr>
            <p:sp>
              <p:nvSpPr>
                <p:cNvPr id="28" name="Ellipsi 27">
                  <a:extLst>
                    <a:ext uri="{FF2B5EF4-FFF2-40B4-BE49-F238E27FC236}">
                      <a16:creationId xmlns:a16="http://schemas.microsoft.com/office/drawing/2014/main" id="{315246B0-7807-EF00-1F33-2A751EE1D0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46305" y="9336313"/>
                  <a:ext cx="148013" cy="148013"/>
                </a:xfrm>
                <a:prstGeom prst="ellipse">
                  <a:avLst/>
                </a:prstGeom>
                <a:solidFill>
                  <a:srgbClr val="F7B7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Ellipsi 28">
                  <a:extLst>
                    <a:ext uri="{FF2B5EF4-FFF2-40B4-BE49-F238E27FC236}">
                      <a16:creationId xmlns:a16="http://schemas.microsoft.com/office/drawing/2014/main" id="{194594F1-2A88-BF56-8802-519759581A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4843" y="9163712"/>
                  <a:ext cx="204634" cy="204634"/>
                </a:xfrm>
                <a:prstGeom prst="ellipse">
                  <a:avLst/>
                </a:prstGeom>
                <a:solidFill>
                  <a:srgbClr val="116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Ellipsi 29">
                  <a:extLst>
                    <a:ext uri="{FF2B5EF4-FFF2-40B4-BE49-F238E27FC236}">
                      <a16:creationId xmlns:a16="http://schemas.microsoft.com/office/drawing/2014/main" id="{E2692AC3-55B6-C8D6-3E7B-AAD9037E76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01010" y="8860361"/>
                  <a:ext cx="301261" cy="301261"/>
                </a:xfrm>
                <a:prstGeom prst="ellipse">
                  <a:avLst/>
                </a:prstGeom>
                <a:solidFill>
                  <a:srgbClr val="004C8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Ellipsi 30">
                  <a:extLst>
                    <a:ext uri="{FF2B5EF4-FFF2-40B4-BE49-F238E27FC236}">
                      <a16:creationId xmlns:a16="http://schemas.microsoft.com/office/drawing/2014/main" id="{EEA6E19E-8D6C-6C16-F6BB-36708FD14F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61206" y="9550868"/>
                  <a:ext cx="204634" cy="204634"/>
                </a:xfrm>
                <a:prstGeom prst="ellipse">
                  <a:avLst/>
                </a:prstGeom>
                <a:solidFill>
                  <a:srgbClr val="FCBA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082B35F7-832A-1E16-BE88-A41D1AB827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3516" y="1820961"/>
                <a:ext cx="206284" cy="207851"/>
              </a:xfrm>
              <a:prstGeom prst="ellipse">
                <a:avLst/>
              </a:prstGeom>
              <a:solidFill>
                <a:srgbClr val="004C8A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52DF951F-43BA-5D5D-035B-91A960D193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73665" y="2236006"/>
                <a:ext cx="322730" cy="325182"/>
              </a:xfrm>
              <a:prstGeom prst="ellipse">
                <a:avLst/>
              </a:prstGeom>
              <a:solidFill>
                <a:srgbClr val="F7B7D3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0E5D03F8-2778-4A85-DDDB-5BAED4CD64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45358" y="2110516"/>
                <a:ext cx="189423" cy="190862"/>
              </a:xfrm>
              <a:prstGeom prst="ellipse">
                <a:avLst/>
              </a:prstGeom>
              <a:solidFill>
                <a:srgbClr val="FCBAAE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C1053463-6C59-E63C-9D21-C5727FA19B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293" y="2036869"/>
                <a:ext cx="93438" cy="93438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9F4A7804-32AA-A8B2-37F5-7E4628E694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4700" y="2132257"/>
                <a:ext cx="75198" cy="75198"/>
              </a:xfrm>
              <a:prstGeom prst="ellipse">
                <a:avLst/>
              </a:prstGeom>
              <a:solidFill>
                <a:srgbClr val="11698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Kuva 35" descr="Kuva, joka sisältää kohteen logo&#10;&#10;Kuvaus luotu automaattisesti">
            <a:extLst>
              <a:ext uri="{FF2B5EF4-FFF2-40B4-BE49-F238E27FC236}">
                <a16:creationId xmlns:a16="http://schemas.microsoft.com/office/drawing/2014/main" id="{49FF94CD-4645-9B23-1058-F92B5E967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972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47CF2A44-89D8-0034-4219-DB2AE6AE34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77511" y="3860800"/>
            <a:ext cx="3536481" cy="2722093"/>
            <a:chOff x="556975" y="9883582"/>
            <a:chExt cx="2610060" cy="2009010"/>
          </a:xfrm>
        </p:grpSpPr>
        <p:pic>
          <p:nvPicPr>
            <p:cNvPr id="35" name="Kuva 34" descr="Kuva, joka sisältää kohteen ympyrä&#10;&#10;Kuvaus luotu automaattisesti">
              <a:extLst>
                <a:ext uri="{FF2B5EF4-FFF2-40B4-BE49-F238E27FC236}">
                  <a16:creationId xmlns:a16="http://schemas.microsoft.com/office/drawing/2014/main" id="{376C4D52-29EA-451B-606A-887FF444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31" y="9883582"/>
              <a:ext cx="2459304" cy="2009010"/>
            </a:xfrm>
            <a:prstGeom prst="rect">
              <a:avLst/>
            </a:prstGeom>
          </p:spPr>
        </p:pic>
        <p:sp>
          <p:nvSpPr>
            <p:cNvPr id="36" name="Ellipsi 35">
              <a:extLst>
                <a:ext uri="{FF2B5EF4-FFF2-40B4-BE49-F238E27FC236}">
                  <a16:creationId xmlns:a16="http://schemas.microsoft.com/office/drawing/2014/main" id="{C1795CB4-3AE8-990C-0D51-EDC1310A7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975" y="10864984"/>
              <a:ext cx="184611" cy="184611"/>
            </a:xfrm>
            <a:prstGeom prst="ellipse">
              <a:avLst/>
            </a:prstGeom>
            <a:solidFill>
              <a:srgbClr val="783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37" name="Kuva 36" descr="Kuva, joka sisältää kohteen logo&#10;&#10;Kuvaus luotu automaattisesti">
            <a:extLst>
              <a:ext uri="{FF2B5EF4-FFF2-40B4-BE49-F238E27FC236}">
                <a16:creationId xmlns:a16="http://schemas.microsoft.com/office/drawing/2014/main" id="{5CCCC374-4D2A-E64D-A836-B9BCE2531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Otsikko 1">
            <a:extLst>
              <a:ext uri="{FF2B5EF4-FFF2-40B4-BE49-F238E27FC236}">
                <a16:creationId xmlns:a16="http://schemas.microsoft.com/office/drawing/2014/main" id="{D7F43F22-A6D8-0CC2-0649-E354C207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0" y="856194"/>
            <a:ext cx="10515600" cy="1086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9" name="Tekstin paikkamerkki 2">
            <a:extLst>
              <a:ext uri="{FF2B5EF4-FFF2-40B4-BE49-F238E27FC236}">
                <a16:creationId xmlns:a16="http://schemas.microsoft.com/office/drawing/2014/main" id="{1D3AB9EA-057B-0D74-ED48-D3F6397AF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81962"/>
            <a:ext cx="7420451" cy="386109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0" name="Tekstin paikkamerkki 2">
            <a:extLst>
              <a:ext uri="{FF2B5EF4-FFF2-40B4-BE49-F238E27FC236}">
                <a16:creationId xmlns:a16="http://schemas.microsoft.com/office/drawing/2014/main" id="{698C25D9-3142-F988-4876-9D332EF7D79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793080" y="4382562"/>
            <a:ext cx="1567070" cy="1678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94239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>
            <a:extLst>
              <a:ext uri="{FF2B5EF4-FFF2-40B4-BE49-F238E27FC236}">
                <a16:creationId xmlns:a16="http://schemas.microsoft.com/office/drawing/2014/main" id="{D54D29E1-A9FF-3D1E-8DC1-E8689A675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7" b="22922"/>
          <a:stretch/>
        </p:blipFill>
        <p:spPr>
          <a:xfrm>
            <a:off x="7391172" y="2766629"/>
            <a:ext cx="4800828" cy="4091371"/>
          </a:xfrm>
          <a:prstGeom prst="rect">
            <a:avLst/>
          </a:prstGeom>
        </p:spPr>
      </p:pic>
      <p:pic>
        <p:nvPicPr>
          <p:cNvPr id="7" name="Kuva 6" descr="Kuva, joka sisältää kohteen logo&#10;&#10;Kuvaus luotu automaattisesti">
            <a:extLst>
              <a:ext uri="{FF2B5EF4-FFF2-40B4-BE49-F238E27FC236}">
                <a16:creationId xmlns:a16="http://schemas.microsoft.com/office/drawing/2014/main" id="{2D8B5522-B619-4BD8-3561-9902820D3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" y="148283"/>
            <a:ext cx="1610138" cy="1174308"/>
          </a:xfrm>
          <a:prstGeom prst="rect">
            <a:avLst/>
          </a:prstGeom>
        </p:spPr>
      </p:pic>
      <p:pic>
        <p:nvPicPr>
          <p:cNvPr id="15" name="Kuva 14" descr="Kuva, joka sisältää kohteen ympyrä&#10;&#10;Kuvaus luotu automaattisesti">
            <a:extLst>
              <a:ext uri="{FF2B5EF4-FFF2-40B4-BE49-F238E27FC236}">
                <a16:creationId xmlns:a16="http://schemas.microsoft.com/office/drawing/2014/main" id="{BA187F83-C2D2-5E5D-54AD-89364404E4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695" y="3960036"/>
            <a:ext cx="2416325" cy="241632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0" y="856194"/>
            <a:ext cx="10515600" cy="1086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81962"/>
            <a:ext cx="6736763" cy="386109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BB8710A2-57C8-A798-F0B3-EBFA6B2975D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872167" y="4338539"/>
            <a:ext cx="1591231" cy="1678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48398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Kuva 91">
            <a:extLst>
              <a:ext uri="{FF2B5EF4-FFF2-40B4-BE49-F238E27FC236}">
                <a16:creationId xmlns:a16="http://schemas.microsoft.com/office/drawing/2014/main" id="{F99EA6A6-FA6E-F7BC-516C-3912081A8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" y="1211141"/>
            <a:ext cx="11302079" cy="558780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07707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9" name="Kuva 88" descr="Kuva, joka sisältää kohteen logo&#10;&#10;Kuvaus luotu automaattisesti">
            <a:extLst>
              <a:ext uri="{FF2B5EF4-FFF2-40B4-BE49-F238E27FC236}">
                <a16:creationId xmlns:a16="http://schemas.microsoft.com/office/drawing/2014/main" id="{452E0034-71C5-10B7-79CB-6CDDBBD74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0617698" y="15964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04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apaamuotoinen: Muoto 19">
            <a:extLst>
              <a:ext uri="{FF2B5EF4-FFF2-40B4-BE49-F238E27FC236}">
                <a16:creationId xmlns:a16="http://schemas.microsoft.com/office/drawing/2014/main" id="{49E0DAA1-43D7-FCBB-96A2-E43B87B9421F}"/>
              </a:ext>
            </a:extLst>
          </p:cNvPr>
          <p:cNvSpPr>
            <a:spLocks noChangeAspect="1"/>
          </p:cNvSpPr>
          <p:nvPr userDrawn="1"/>
        </p:nvSpPr>
        <p:spPr>
          <a:xfrm>
            <a:off x="-5763" y="742465"/>
            <a:ext cx="107786" cy="231312"/>
          </a:xfrm>
          <a:custGeom>
            <a:avLst/>
            <a:gdLst>
              <a:gd name="connsiteX0" fmla="*/ 0 w 157496"/>
              <a:gd name="connsiteY0" fmla="*/ 0 h 337992"/>
              <a:gd name="connsiteX1" fmla="*/ 0 w 157496"/>
              <a:gd name="connsiteY1" fmla="*/ 337992 h 337992"/>
              <a:gd name="connsiteX2" fmla="*/ 53478 w 157496"/>
              <a:gd name="connsiteY2" fmla="*/ 327114 h 337992"/>
              <a:gd name="connsiteX3" fmla="*/ 157496 w 157496"/>
              <a:gd name="connsiteY3" fmla="*/ 168996 h 337992"/>
              <a:gd name="connsiteX4" fmla="*/ 53478 w 157496"/>
              <a:gd name="connsiteY4" fmla="*/ 10878 h 3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96" h="337992">
                <a:moveTo>
                  <a:pt x="0" y="0"/>
                </a:moveTo>
                <a:lnTo>
                  <a:pt x="0" y="337992"/>
                </a:lnTo>
                <a:lnTo>
                  <a:pt x="53478" y="327114"/>
                </a:lnTo>
                <a:cubicBezTo>
                  <a:pt x="114605" y="301063"/>
                  <a:pt x="157496" y="240077"/>
                  <a:pt x="157496" y="168996"/>
                </a:cubicBezTo>
                <a:cubicBezTo>
                  <a:pt x="157496" y="97916"/>
                  <a:pt x="114605" y="36929"/>
                  <a:pt x="53478" y="10878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211C70-05CD-D520-77AE-8258822E8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9129"/>
            <a:ext cx="10515600" cy="915689"/>
          </a:xfrm>
        </p:spPr>
        <p:txBody>
          <a:bodyPr anchor="t">
            <a:normAutofit/>
          </a:bodyPr>
          <a:lstStyle>
            <a:lvl1pPr algn="ctr"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EA52AC-5F5E-B7C1-942F-A1D8557C2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C85944-472F-4427-0526-0B61C548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A0C5CBE-B9B5-210C-44A9-C8627994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29909B-FE79-104D-8023-48ED79EC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C5D0E0DE-DA0A-2137-C2D8-B58D726DE1ED}"/>
              </a:ext>
            </a:extLst>
          </p:cNvPr>
          <p:cNvSpPr>
            <a:spLocks noChangeAspect="1"/>
          </p:cNvSpPr>
          <p:nvPr/>
        </p:nvSpPr>
        <p:spPr>
          <a:xfrm>
            <a:off x="1421373" y="232577"/>
            <a:ext cx="116166" cy="116166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FFC12B03-C1D0-F1EE-A34A-13E1469E8F83}"/>
              </a:ext>
            </a:extLst>
          </p:cNvPr>
          <p:cNvSpPr>
            <a:spLocks noChangeAspect="1"/>
          </p:cNvSpPr>
          <p:nvPr/>
        </p:nvSpPr>
        <p:spPr>
          <a:xfrm>
            <a:off x="1107575" y="192443"/>
            <a:ext cx="204329" cy="205880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16C0AB2D-0A29-4960-30B9-B0B56D941C15}"/>
              </a:ext>
            </a:extLst>
          </p:cNvPr>
          <p:cNvGrpSpPr>
            <a:grpSpLocks noChangeAspect="1"/>
          </p:cNvGrpSpPr>
          <p:nvPr/>
        </p:nvGrpSpPr>
        <p:grpSpPr>
          <a:xfrm>
            <a:off x="-32101" y="80407"/>
            <a:ext cx="1369302" cy="1362632"/>
            <a:chOff x="5601888" y="1766700"/>
            <a:chExt cx="202789" cy="201801"/>
          </a:xfrm>
        </p:grpSpPr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ECE4A9E8-DB26-C95C-05A2-188536A2B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4034" y="1778446"/>
              <a:ext cx="184138" cy="184138"/>
            </a:xfrm>
            <a:prstGeom prst="ellipse">
              <a:avLst/>
            </a:prstGeom>
            <a:solidFill>
              <a:srgbClr val="004C8A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B0B0349A-5204-02A3-D451-81C9F59A8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5191" y="1808648"/>
              <a:ext cx="117879" cy="117879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Kaari 16">
              <a:extLst>
                <a:ext uri="{FF2B5EF4-FFF2-40B4-BE49-F238E27FC236}">
                  <a16:creationId xmlns:a16="http://schemas.microsoft.com/office/drawing/2014/main" id="{15861506-F9BC-E545-30FE-BABCF7AED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2876" y="1766700"/>
              <a:ext cx="201801" cy="201801"/>
            </a:xfrm>
            <a:prstGeom prst="arc">
              <a:avLst>
                <a:gd name="adj1" fmla="val 13499537"/>
                <a:gd name="adj2" fmla="val 18736577"/>
              </a:avLst>
            </a:prstGeom>
            <a:ln w="3175">
              <a:solidFill>
                <a:srgbClr val="00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Kaari 17">
              <a:extLst>
                <a:ext uri="{FF2B5EF4-FFF2-40B4-BE49-F238E27FC236}">
                  <a16:creationId xmlns:a16="http://schemas.microsoft.com/office/drawing/2014/main" id="{E8F0D7A7-27E6-C758-45C7-0AC5D682C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1888" y="1766700"/>
              <a:ext cx="201801" cy="201801"/>
            </a:xfrm>
            <a:prstGeom prst="arc">
              <a:avLst>
                <a:gd name="adj1" fmla="val 20583298"/>
                <a:gd name="adj2" fmla="val 9350956"/>
              </a:avLst>
            </a:prstGeom>
            <a:ln w="3175">
              <a:solidFill>
                <a:srgbClr val="00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3" name="Ellipsi 12">
            <a:extLst>
              <a:ext uri="{FF2B5EF4-FFF2-40B4-BE49-F238E27FC236}">
                <a16:creationId xmlns:a16="http://schemas.microsoft.com/office/drawing/2014/main" id="{4F1445DD-987B-2F4A-1D96-74BECFE13326}"/>
              </a:ext>
            </a:extLst>
          </p:cNvPr>
          <p:cNvSpPr>
            <a:spLocks noChangeAspect="1"/>
          </p:cNvSpPr>
          <p:nvPr/>
        </p:nvSpPr>
        <p:spPr>
          <a:xfrm>
            <a:off x="1560707" y="46029"/>
            <a:ext cx="68754" cy="68754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3488D721-EA3E-5802-8E72-4F0D023CACB6}"/>
              </a:ext>
            </a:extLst>
          </p:cNvPr>
          <p:cNvSpPr>
            <a:spLocks noChangeAspect="1"/>
          </p:cNvSpPr>
          <p:nvPr/>
        </p:nvSpPr>
        <p:spPr>
          <a:xfrm>
            <a:off x="1852968" y="46029"/>
            <a:ext cx="33605" cy="33860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Vapaamuotoinen: Muoto 18">
            <a:extLst>
              <a:ext uri="{FF2B5EF4-FFF2-40B4-BE49-F238E27FC236}">
                <a16:creationId xmlns:a16="http://schemas.microsoft.com/office/drawing/2014/main" id="{93A6C103-9298-4372-058C-5FC7CABDD5F7}"/>
              </a:ext>
            </a:extLst>
          </p:cNvPr>
          <p:cNvSpPr>
            <a:spLocks noChangeAspect="1"/>
          </p:cNvSpPr>
          <p:nvPr userDrawn="1"/>
        </p:nvSpPr>
        <p:spPr>
          <a:xfrm>
            <a:off x="363" y="154768"/>
            <a:ext cx="113753" cy="352649"/>
          </a:xfrm>
          <a:custGeom>
            <a:avLst/>
            <a:gdLst>
              <a:gd name="connsiteX0" fmla="*/ 0 w 113753"/>
              <a:gd name="connsiteY0" fmla="*/ 0 h 352649"/>
              <a:gd name="connsiteX1" fmla="*/ 0 w 113753"/>
              <a:gd name="connsiteY1" fmla="*/ 352649 h 352649"/>
              <a:gd name="connsiteX2" fmla="*/ 57259 w 113753"/>
              <a:gd name="connsiteY2" fmla="*/ 313750 h 352649"/>
              <a:gd name="connsiteX3" fmla="*/ 113753 w 113753"/>
              <a:gd name="connsiteY3" fmla="*/ 176324 h 352649"/>
              <a:gd name="connsiteX4" fmla="*/ 57259 w 113753"/>
              <a:gd name="connsiteY4" fmla="*/ 38898 h 35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53" h="352649">
                <a:moveTo>
                  <a:pt x="0" y="0"/>
                </a:moveTo>
                <a:lnTo>
                  <a:pt x="0" y="352649"/>
                </a:lnTo>
                <a:lnTo>
                  <a:pt x="57259" y="313750"/>
                </a:lnTo>
                <a:cubicBezTo>
                  <a:pt x="92164" y="278580"/>
                  <a:pt x="113753" y="229993"/>
                  <a:pt x="113753" y="176324"/>
                </a:cubicBezTo>
                <a:cubicBezTo>
                  <a:pt x="113753" y="122656"/>
                  <a:pt x="92164" y="74068"/>
                  <a:pt x="57259" y="38898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A6A894EF-BA06-3407-D2C1-93A04AFC0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 bwMode="auto">
          <a:xfrm>
            <a:off x="10813243" y="62959"/>
            <a:ext cx="1378757" cy="919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1674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i 6">
            <a:extLst>
              <a:ext uri="{FF2B5EF4-FFF2-40B4-BE49-F238E27FC236}">
                <a16:creationId xmlns:a16="http://schemas.microsoft.com/office/drawing/2014/main" id="{60D9C1C2-29B4-2863-C2B7-9426DAD6FACA}"/>
              </a:ext>
            </a:extLst>
          </p:cNvPr>
          <p:cNvSpPr>
            <a:spLocks noChangeAspect="1"/>
          </p:cNvSpPr>
          <p:nvPr/>
        </p:nvSpPr>
        <p:spPr>
          <a:xfrm flipH="1">
            <a:off x="10420944" y="231510"/>
            <a:ext cx="133421" cy="133421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C88259B7-B630-DF87-F000-0F764E25DE7B}"/>
              </a:ext>
            </a:extLst>
          </p:cNvPr>
          <p:cNvSpPr>
            <a:spLocks noChangeAspect="1"/>
          </p:cNvSpPr>
          <p:nvPr/>
        </p:nvSpPr>
        <p:spPr>
          <a:xfrm flipH="1">
            <a:off x="10680093" y="185414"/>
            <a:ext cx="234678" cy="236460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Vapaamuotoinen: Muoto 23">
            <a:extLst>
              <a:ext uri="{FF2B5EF4-FFF2-40B4-BE49-F238E27FC236}">
                <a16:creationId xmlns:a16="http://schemas.microsoft.com/office/drawing/2014/main" id="{513A8BE9-2BCC-117A-FC65-772CB8A6B85A}"/>
              </a:ext>
            </a:extLst>
          </p:cNvPr>
          <p:cNvSpPr>
            <a:spLocks noChangeAspect="1"/>
          </p:cNvSpPr>
          <p:nvPr/>
        </p:nvSpPr>
        <p:spPr>
          <a:xfrm flipH="1">
            <a:off x="12076024" y="316246"/>
            <a:ext cx="113753" cy="352649"/>
          </a:xfrm>
          <a:custGeom>
            <a:avLst/>
            <a:gdLst>
              <a:gd name="connsiteX0" fmla="*/ 0 w 113753"/>
              <a:gd name="connsiteY0" fmla="*/ 0 h 352649"/>
              <a:gd name="connsiteX1" fmla="*/ 0 w 113753"/>
              <a:gd name="connsiteY1" fmla="*/ 352649 h 352649"/>
              <a:gd name="connsiteX2" fmla="*/ 57259 w 113753"/>
              <a:gd name="connsiteY2" fmla="*/ 313750 h 352649"/>
              <a:gd name="connsiteX3" fmla="*/ 113753 w 113753"/>
              <a:gd name="connsiteY3" fmla="*/ 176324 h 352649"/>
              <a:gd name="connsiteX4" fmla="*/ 57259 w 113753"/>
              <a:gd name="connsiteY4" fmla="*/ 38898 h 35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53" h="352649">
                <a:moveTo>
                  <a:pt x="0" y="0"/>
                </a:moveTo>
                <a:lnTo>
                  <a:pt x="0" y="352649"/>
                </a:lnTo>
                <a:lnTo>
                  <a:pt x="57259" y="313750"/>
                </a:lnTo>
                <a:cubicBezTo>
                  <a:pt x="92164" y="278580"/>
                  <a:pt x="113753" y="229993"/>
                  <a:pt x="113753" y="176324"/>
                </a:cubicBezTo>
                <a:cubicBezTo>
                  <a:pt x="113753" y="122656"/>
                  <a:pt x="92164" y="74068"/>
                  <a:pt x="57259" y="38898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Vapaamuotoinen: Muoto 24">
            <a:extLst>
              <a:ext uri="{FF2B5EF4-FFF2-40B4-BE49-F238E27FC236}">
                <a16:creationId xmlns:a16="http://schemas.microsoft.com/office/drawing/2014/main" id="{5AA45631-2E01-D3D8-C25B-BDF52745DF57}"/>
              </a:ext>
            </a:extLst>
          </p:cNvPr>
          <p:cNvSpPr>
            <a:spLocks noChangeAspect="1"/>
          </p:cNvSpPr>
          <p:nvPr/>
        </p:nvSpPr>
        <p:spPr>
          <a:xfrm flipH="1">
            <a:off x="12034504" y="898991"/>
            <a:ext cx="157496" cy="337992"/>
          </a:xfrm>
          <a:custGeom>
            <a:avLst/>
            <a:gdLst>
              <a:gd name="connsiteX0" fmla="*/ 0 w 157496"/>
              <a:gd name="connsiteY0" fmla="*/ 0 h 337992"/>
              <a:gd name="connsiteX1" fmla="*/ 0 w 157496"/>
              <a:gd name="connsiteY1" fmla="*/ 337992 h 337992"/>
              <a:gd name="connsiteX2" fmla="*/ 53478 w 157496"/>
              <a:gd name="connsiteY2" fmla="*/ 327114 h 337992"/>
              <a:gd name="connsiteX3" fmla="*/ 157496 w 157496"/>
              <a:gd name="connsiteY3" fmla="*/ 168996 h 337992"/>
              <a:gd name="connsiteX4" fmla="*/ 53478 w 157496"/>
              <a:gd name="connsiteY4" fmla="*/ 10878 h 3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96" h="337992">
                <a:moveTo>
                  <a:pt x="0" y="0"/>
                </a:moveTo>
                <a:lnTo>
                  <a:pt x="0" y="337992"/>
                </a:lnTo>
                <a:lnTo>
                  <a:pt x="53478" y="327114"/>
                </a:lnTo>
                <a:cubicBezTo>
                  <a:pt x="114605" y="301063"/>
                  <a:pt x="157496" y="240077"/>
                  <a:pt x="157496" y="168996"/>
                </a:cubicBezTo>
                <a:cubicBezTo>
                  <a:pt x="157496" y="97916"/>
                  <a:pt x="114605" y="36929"/>
                  <a:pt x="53478" y="10878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CACB69F8-328B-B89B-AA6D-6563CD9BB711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0651039" y="56737"/>
            <a:ext cx="1572689" cy="1565029"/>
            <a:chOff x="1142735" y="324339"/>
            <a:chExt cx="1241785" cy="1235736"/>
          </a:xfrm>
        </p:grpSpPr>
        <p:grpSp>
          <p:nvGrpSpPr>
            <p:cNvPr id="14" name="Ryhmä 13">
              <a:extLst>
                <a:ext uri="{FF2B5EF4-FFF2-40B4-BE49-F238E27FC236}">
                  <a16:creationId xmlns:a16="http://schemas.microsoft.com/office/drawing/2014/main" id="{E72F24BF-23BE-2571-1985-7922BF6842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2735" y="324339"/>
              <a:ext cx="1241785" cy="1235736"/>
              <a:chOff x="5601888" y="1766700"/>
              <a:chExt cx="202789" cy="201801"/>
            </a:xfrm>
          </p:grpSpPr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E2C683AE-F8F1-F68D-E082-CD3141EBC3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8FBB0B8A-F39E-F325-2884-3A00FF1CF0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Kaari 17">
                <a:extLst>
                  <a:ext uri="{FF2B5EF4-FFF2-40B4-BE49-F238E27FC236}">
                    <a16:creationId xmlns:a16="http://schemas.microsoft.com/office/drawing/2014/main" id="{865FA0E4-3225-192A-98E0-EC8EE990AD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Kaari 18">
                <a:extLst>
                  <a:ext uri="{FF2B5EF4-FFF2-40B4-BE49-F238E27FC236}">
                    <a16:creationId xmlns:a16="http://schemas.microsoft.com/office/drawing/2014/main" id="{08AEE14C-9220-B084-107C-404AF2B300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15" name="Kuva 14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CC1658DF-2C05-9863-DC99-B31953848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1385952" y="536978"/>
              <a:ext cx="916087" cy="916087"/>
            </a:xfrm>
            <a:prstGeom prst="flowChartConnector">
              <a:avLst/>
            </a:prstGeom>
            <a:ln w="76200">
              <a:solidFill>
                <a:srgbClr val="004C8A"/>
              </a:solidFill>
            </a:ln>
          </p:spPr>
        </p:pic>
      </p:grpSp>
      <p:sp>
        <p:nvSpPr>
          <p:cNvPr id="12" name="Ellipsi 11">
            <a:extLst>
              <a:ext uri="{FF2B5EF4-FFF2-40B4-BE49-F238E27FC236}">
                <a16:creationId xmlns:a16="http://schemas.microsoft.com/office/drawing/2014/main" id="{85470016-640B-0E73-D6EE-7996817B0C9B}"/>
              </a:ext>
            </a:extLst>
          </p:cNvPr>
          <p:cNvSpPr>
            <a:spLocks noChangeAspect="1"/>
          </p:cNvSpPr>
          <p:nvPr/>
        </p:nvSpPr>
        <p:spPr>
          <a:xfrm flipH="1">
            <a:off x="10315368" y="17253"/>
            <a:ext cx="78966" cy="78966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7F6603B0-FB19-D2A1-0E15-0CE0033358CD}"/>
              </a:ext>
            </a:extLst>
          </p:cNvPr>
          <p:cNvSpPr>
            <a:spLocks noChangeAspect="1"/>
          </p:cNvSpPr>
          <p:nvPr/>
        </p:nvSpPr>
        <p:spPr>
          <a:xfrm flipH="1">
            <a:off x="10020066" y="17253"/>
            <a:ext cx="38596" cy="38889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0173F5-823E-EF35-C879-B4DBFF6D984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25902" y="770034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A7D2E7C-6F38-4D06-EF45-B0E434AB82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890902E-8390-6E6B-DF1E-A53967F2972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E932692-400E-3643-4125-7A0FCFC294B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A028DB04-9780-07D8-F8D8-762D30DEFC27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1" name="Kuva 20" descr="Kuva, joka sisältää kohteen logo&#10;&#10;Kuvaus luotu automaattisesti">
            <a:extLst>
              <a:ext uri="{FF2B5EF4-FFF2-40B4-BE49-F238E27FC236}">
                <a16:creationId xmlns:a16="http://schemas.microsoft.com/office/drawing/2014/main" id="{49647F0C-D8D1-1FEB-3A4F-444386048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7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i 5">
            <a:extLst>
              <a:ext uri="{FF2B5EF4-FFF2-40B4-BE49-F238E27FC236}">
                <a16:creationId xmlns:a16="http://schemas.microsoft.com/office/drawing/2014/main" id="{2AEF38A8-A0DB-5F68-DA1D-25A0DC6D69D1}"/>
              </a:ext>
            </a:extLst>
          </p:cNvPr>
          <p:cNvSpPr>
            <a:spLocks noChangeAspect="1"/>
          </p:cNvSpPr>
          <p:nvPr userDrawn="1"/>
        </p:nvSpPr>
        <p:spPr>
          <a:xfrm>
            <a:off x="8647783" y="4973538"/>
            <a:ext cx="1931900" cy="1946572"/>
          </a:xfrm>
          <a:prstGeom prst="ellipse">
            <a:avLst/>
          </a:prstGeom>
          <a:solidFill>
            <a:srgbClr val="F7B7D3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84235CC9-4FBA-5887-51B0-3B41F1AD50B5}"/>
              </a:ext>
            </a:extLst>
          </p:cNvPr>
          <p:cNvSpPr>
            <a:spLocks noChangeAspect="1"/>
          </p:cNvSpPr>
          <p:nvPr userDrawn="1"/>
        </p:nvSpPr>
        <p:spPr>
          <a:xfrm>
            <a:off x="10216063" y="5729486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A6F24B25-70E2-4380-912F-CA34E0D16DF6}"/>
              </a:ext>
            </a:extLst>
          </p:cNvPr>
          <p:cNvSpPr>
            <a:spLocks noChangeAspect="1"/>
          </p:cNvSpPr>
          <p:nvPr userDrawn="1"/>
        </p:nvSpPr>
        <p:spPr>
          <a:xfrm>
            <a:off x="10672000" y="5150631"/>
            <a:ext cx="165566" cy="166823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6A11C9E8-A6AD-94E2-4263-BA0BBE268582}"/>
              </a:ext>
            </a:extLst>
          </p:cNvPr>
          <p:cNvSpPr>
            <a:spLocks noChangeAspect="1"/>
          </p:cNvSpPr>
          <p:nvPr userDrawn="1"/>
        </p:nvSpPr>
        <p:spPr>
          <a:xfrm>
            <a:off x="9447362" y="6167213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8C415139-7C38-EBD8-6A77-194F86082B40}"/>
              </a:ext>
            </a:extLst>
          </p:cNvPr>
          <p:cNvGrpSpPr>
            <a:grpSpLocks noChangeAspect="1"/>
          </p:cNvGrpSpPr>
          <p:nvPr userDrawn="1"/>
        </p:nvGrpSpPr>
        <p:grpSpPr>
          <a:xfrm rot="640034" flipH="1">
            <a:off x="6043267" y="5400205"/>
            <a:ext cx="4145171" cy="1534015"/>
            <a:chOff x="2786013" y="1385182"/>
            <a:chExt cx="4839826" cy="1791088"/>
          </a:xfrm>
        </p:grpSpPr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E2A7E215-A138-A0F3-69A3-AEB7DAD2FE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E87AB0E9-F27F-5B1C-2773-0E550FFBD6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E356F941-9C9C-6C3B-B598-E38BF4E4C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6345" y="1605699"/>
              <a:ext cx="481446" cy="48510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67EA143B-2AB7-E109-2DBB-9E092ACAD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58185"/>
              <a:ext cx="337391" cy="339955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6" name="Ryhmä 15">
              <a:extLst>
                <a:ext uri="{FF2B5EF4-FFF2-40B4-BE49-F238E27FC236}">
                  <a16:creationId xmlns:a16="http://schemas.microsoft.com/office/drawing/2014/main" id="{5589C4A2-F6EC-57A9-137B-2128114A6ED4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3D71F810-E3CF-4F40-39A0-82D2E237B4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157942A6-E1F2-6183-A9CD-49D207B9F2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CC83B184-B4BD-8776-AC5F-19DC88055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52819EF4-6A75-97BF-D143-F518686424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5B0FE2DF-5D2B-BCD4-F17D-0D03D28136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0B558D5C-395A-48CE-9A12-328D274AD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5989" y="2714651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EBB57FAF-6C85-70EB-6551-B13EFE71A9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7A9C8674-E17F-7603-B77B-89008E287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60ECF8F0-BE56-E15F-B818-9D070E55A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A85C1DE3-ADCF-D108-2A4C-47CC5B21B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228" y="2991659"/>
              <a:ext cx="184611" cy="184611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7" name="Kaari 26">
            <a:extLst>
              <a:ext uri="{FF2B5EF4-FFF2-40B4-BE49-F238E27FC236}">
                <a16:creationId xmlns:a16="http://schemas.microsoft.com/office/drawing/2014/main" id="{470C5FF2-D929-420D-9B8E-AF8728576C78}"/>
              </a:ext>
            </a:extLst>
          </p:cNvPr>
          <p:cNvSpPr>
            <a:spLocks noChangeAspect="1"/>
          </p:cNvSpPr>
          <p:nvPr userDrawn="1"/>
        </p:nvSpPr>
        <p:spPr>
          <a:xfrm>
            <a:off x="10371857" y="5045327"/>
            <a:ext cx="1782272" cy="1782274"/>
          </a:xfrm>
          <a:custGeom>
            <a:avLst/>
            <a:gdLst>
              <a:gd name="connsiteX0" fmla="*/ 1471194 w 1782272"/>
              <a:gd name="connsiteY0" fmla="*/ 1567640 h 1782274"/>
              <a:gd name="connsiteX1" fmla="*/ 562129 w 1782272"/>
              <a:gd name="connsiteY1" fmla="*/ 1719315 h 1782274"/>
              <a:gd name="connsiteX2" fmla="*/ 4974 w 1782272"/>
              <a:gd name="connsiteY2" fmla="*/ 985161 h 1782274"/>
              <a:gd name="connsiteX3" fmla="*/ 421470 w 1782272"/>
              <a:gd name="connsiteY3" fmla="*/ 940970 h 1782274"/>
              <a:gd name="connsiteX4" fmla="*/ 891136 w 1782272"/>
              <a:gd name="connsiteY4" fmla="*/ 891137 h 1782274"/>
              <a:gd name="connsiteX5" fmla="*/ 1175364 w 1782272"/>
              <a:gd name="connsiteY5" fmla="*/ 1222623 h 1782274"/>
              <a:gd name="connsiteX6" fmla="*/ 1471194 w 1782272"/>
              <a:gd name="connsiteY6" fmla="*/ 1567640 h 1782274"/>
              <a:gd name="connsiteX0" fmla="*/ 1471194 w 1782272"/>
              <a:gd name="connsiteY0" fmla="*/ 1567640 h 1782274"/>
              <a:gd name="connsiteX1" fmla="*/ 562129 w 1782272"/>
              <a:gd name="connsiteY1" fmla="*/ 1719315 h 1782274"/>
              <a:gd name="connsiteX2" fmla="*/ 4974 w 1782272"/>
              <a:gd name="connsiteY2" fmla="*/ 985161 h 17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2272" h="1782274" stroke="0" extrusionOk="0">
                <a:moveTo>
                  <a:pt x="1471194" y="1567640"/>
                </a:moveTo>
                <a:cubicBezTo>
                  <a:pt x="1176239" y="1847395"/>
                  <a:pt x="876915" y="1855168"/>
                  <a:pt x="562129" y="1719315"/>
                </a:cubicBezTo>
                <a:cubicBezTo>
                  <a:pt x="304341" y="1623606"/>
                  <a:pt x="47733" y="1331907"/>
                  <a:pt x="4974" y="985161"/>
                </a:cubicBezTo>
                <a:cubicBezTo>
                  <a:pt x="143101" y="939754"/>
                  <a:pt x="326092" y="997967"/>
                  <a:pt x="421470" y="940970"/>
                </a:cubicBezTo>
                <a:cubicBezTo>
                  <a:pt x="516848" y="883973"/>
                  <a:pt x="675200" y="925689"/>
                  <a:pt x="891136" y="891137"/>
                </a:cubicBezTo>
                <a:cubicBezTo>
                  <a:pt x="989711" y="958374"/>
                  <a:pt x="1016254" y="1116426"/>
                  <a:pt x="1175364" y="1222623"/>
                </a:cubicBezTo>
                <a:cubicBezTo>
                  <a:pt x="1334474" y="1328820"/>
                  <a:pt x="1309803" y="1406757"/>
                  <a:pt x="1471194" y="1567640"/>
                </a:cubicBezTo>
                <a:close/>
              </a:path>
              <a:path w="1782272" h="1782274" fill="none" extrusionOk="0">
                <a:moveTo>
                  <a:pt x="1471194" y="1567640"/>
                </a:moveTo>
                <a:cubicBezTo>
                  <a:pt x="1260979" y="1758272"/>
                  <a:pt x="871892" y="1815249"/>
                  <a:pt x="562129" y="1719315"/>
                </a:cubicBezTo>
                <a:cubicBezTo>
                  <a:pt x="239637" y="1636811"/>
                  <a:pt x="86714" y="1371894"/>
                  <a:pt x="4974" y="985161"/>
                </a:cubicBezTo>
              </a:path>
              <a:path w="1782272" h="1782274" fill="none" stroke="0" extrusionOk="0">
                <a:moveTo>
                  <a:pt x="1471194" y="1567640"/>
                </a:moveTo>
                <a:cubicBezTo>
                  <a:pt x="1223127" y="1728476"/>
                  <a:pt x="833910" y="1821764"/>
                  <a:pt x="562129" y="1719315"/>
                </a:cubicBezTo>
                <a:cubicBezTo>
                  <a:pt x="261215" y="1608041"/>
                  <a:pt x="80950" y="1367027"/>
                  <a:pt x="4974" y="985161"/>
                </a:cubicBezTo>
              </a:path>
            </a:pathLst>
          </a:custGeom>
          <a:ln w="3175">
            <a:solidFill>
              <a:srgbClr val="004C8A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2804992971">
                  <a:prstGeom prst="arc">
                    <a:avLst>
                      <a:gd name="adj1" fmla="val 2963341"/>
                      <a:gd name="adj2" fmla="val 1043660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Kaari 27">
            <a:extLst>
              <a:ext uri="{FF2B5EF4-FFF2-40B4-BE49-F238E27FC236}">
                <a16:creationId xmlns:a16="http://schemas.microsoft.com/office/drawing/2014/main" id="{3B20FD88-8ACC-54BC-BFF5-DA34D1E675FA}"/>
              </a:ext>
            </a:extLst>
          </p:cNvPr>
          <p:cNvSpPr>
            <a:spLocks noChangeAspect="1"/>
          </p:cNvSpPr>
          <p:nvPr userDrawn="1"/>
        </p:nvSpPr>
        <p:spPr>
          <a:xfrm>
            <a:off x="10380583" y="5045327"/>
            <a:ext cx="1782272" cy="1782274"/>
          </a:xfrm>
          <a:custGeom>
            <a:avLst/>
            <a:gdLst>
              <a:gd name="connsiteX0" fmla="*/ 30325 w 1782272"/>
              <a:gd name="connsiteY0" fmla="*/ 660641 h 1782274"/>
              <a:gd name="connsiteX1" fmla="*/ 703507 w 1782272"/>
              <a:gd name="connsiteY1" fmla="*/ 19977 h 1782274"/>
              <a:gd name="connsiteX2" fmla="*/ 1580739 w 1782272"/>
              <a:gd name="connsiteY2" fmla="*/ 326717 h 1782274"/>
              <a:gd name="connsiteX3" fmla="*/ 1708013 w 1782272"/>
              <a:gd name="connsiteY3" fmla="*/ 1247274 h 1782274"/>
              <a:gd name="connsiteX4" fmla="*/ 1324081 w 1782272"/>
              <a:gd name="connsiteY4" fmla="*/ 1079890 h 1782274"/>
              <a:gd name="connsiteX5" fmla="*/ 891136 w 1782272"/>
              <a:gd name="connsiteY5" fmla="*/ 891137 h 1782274"/>
              <a:gd name="connsiteX6" fmla="*/ 443514 w 1782272"/>
              <a:gd name="connsiteY6" fmla="*/ 771279 h 1782274"/>
              <a:gd name="connsiteX7" fmla="*/ 30325 w 1782272"/>
              <a:gd name="connsiteY7" fmla="*/ 660641 h 1782274"/>
              <a:gd name="connsiteX0" fmla="*/ 30325 w 1782272"/>
              <a:gd name="connsiteY0" fmla="*/ 660641 h 1782274"/>
              <a:gd name="connsiteX1" fmla="*/ 703507 w 1782272"/>
              <a:gd name="connsiteY1" fmla="*/ 19977 h 1782274"/>
              <a:gd name="connsiteX2" fmla="*/ 1580739 w 1782272"/>
              <a:gd name="connsiteY2" fmla="*/ 326717 h 1782274"/>
              <a:gd name="connsiteX3" fmla="*/ 1708013 w 1782272"/>
              <a:gd name="connsiteY3" fmla="*/ 1247274 h 17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2272" h="1782274" stroke="0" extrusionOk="0">
                <a:moveTo>
                  <a:pt x="30325" y="660641"/>
                </a:moveTo>
                <a:cubicBezTo>
                  <a:pt x="91952" y="381740"/>
                  <a:pt x="351121" y="162390"/>
                  <a:pt x="703507" y="19977"/>
                </a:cubicBezTo>
                <a:cubicBezTo>
                  <a:pt x="1005051" y="4174"/>
                  <a:pt x="1359041" y="49747"/>
                  <a:pt x="1580739" y="326717"/>
                </a:cubicBezTo>
                <a:cubicBezTo>
                  <a:pt x="1832033" y="548511"/>
                  <a:pt x="1853435" y="947298"/>
                  <a:pt x="1708013" y="1247274"/>
                </a:cubicBezTo>
                <a:cubicBezTo>
                  <a:pt x="1533414" y="1177971"/>
                  <a:pt x="1499076" y="1155807"/>
                  <a:pt x="1324081" y="1079890"/>
                </a:cubicBezTo>
                <a:cubicBezTo>
                  <a:pt x="1149086" y="1003973"/>
                  <a:pt x="1098025" y="961328"/>
                  <a:pt x="891136" y="891137"/>
                </a:cubicBezTo>
                <a:cubicBezTo>
                  <a:pt x="782770" y="917662"/>
                  <a:pt x="620534" y="802566"/>
                  <a:pt x="443514" y="771279"/>
                </a:cubicBezTo>
                <a:cubicBezTo>
                  <a:pt x="266494" y="739992"/>
                  <a:pt x="147622" y="686702"/>
                  <a:pt x="30325" y="660641"/>
                </a:cubicBezTo>
                <a:close/>
              </a:path>
              <a:path w="1782272" h="1782274" fill="none" extrusionOk="0">
                <a:moveTo>
                  <a:pt x="30325" y="660641"/>
                </a:moveTo>
                <a:cubicBezTo>
                  <a:pt x="103056" y="352550"/>
                  <a:pt x="378487" y="141997"/>
                  <a:pt x="703507" y="19977"/>
                </a:cubicBezTo>
                <a:cubicBezTo>
                  <a:pt x="1045045" y="-59397"/>
                  <a:pt x="1359965" y="78499"/>
                  <a:pt x="1580739" y="326717"/>
                </a:cubicBezTo>
                <a:cubicBezTo>
                  <a:pt x="1825847" y="525269"/>
                  <a:pt x="1784181" y="936906"/>
                  <a:pt x="1708013" y="1247274"/>
                </a:cubicBezTo>
              </a:path>
              <a:path w="1782272" h="1782274" fill="none" stroke="0" extrusionOk="0">
                <a:moveTo>
                  <a:pt x="30325" y="660641"/>
                </a:moveTo>
                <a:cubicBezTo>
                  <a:pt x="127632" y="330066"/>
                  <a:pt x="355936" y="42435"/>
                  <a:pt x="703507" y="19977"/>
                </a:cubicBezTo>
                <a:cubicBezTo>
                  <a:pt x="1047086" y="-67576"/>
                  <a:pt x="1307344" y="143778"/>
                  <a:pt x="1580739" y="326717"/>
                </a:cubicBezTo>
                <a:cubicBezTo>
                  <a:pt x="1717013" y="649172"/>
                  <a:pt x="1803113" y="939564"/>
                  <a:pt x="1708013" y="1247274"/>
                </a:cubicBezTo>
              </a:path>
            </a:pathLst>
          </a:custGeom>
          <a:ln w="3175">
            <a:solidFill>
              <a:srgbClr val="004C8A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2838763260">
                  <a:prstGeom prst="arc">
                    <a:avLst>
                      <a:gd name="adj1" fmla="val 11699414"/>
                      <a:gd name="adj2" fmla="val 14133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Ellipsi 28">
            <a:extLst>
              <a:ext uri="{FF2B5EF4-FFF2-40B4-BE49-F238E27FC236}">
                <a16:creationId xmlns:a16="http://schemas.microsoft.com/office/drawing/2014/main" id="{C95FCCEB-CFFF-882B-0BB1-769ED8286D77}"/>
              </a:ext>
            </a:extLst>
          </p:cNvPr>
          <p:cNvSpPr>
            <a:spLocks noChangeAspect="1"/>
          </p:cNvSpPr>
          <p:nvPr userDrawn="1"/>
        </p:nvSpPr>
        <p:spPr>
          <a:xfrm>
            <a:off x="11629545" y="6595810"/>
            <a:ext cx="173639" cy="173639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16848C11-6348-656D-C1B8-466170AD795A}"/>
              </a:ext>
            </a:extLst>
          </p:cNvPr>
          <p:cNvSpPr>
            <a:spLocks noChangeAspect="1"/>
          </p:cNvSpPr>
          <p:nvPr userDrawn="1"/>
        </p:nvSpPr>
        <p:spPr>
          <a:xfrm>
            <a:off x="10579683" y="5207641"/>
            <a:ext cx="1467224" cy="1478366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CF970D0-AB24-9301-BF96-0CB21A5E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AC34C41-502F-7E54-3510-76420CB6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9059453-4532-F874-25B8-98527BF7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721" y="650365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1" name="Kuva 30" descr="Kuva, joka sisältää kohteen logo&#10;&#10;Kuvaus luotu automaattisesti">
            <a:extLst>
              <a:ext uri="{FF2B5EF4-FFF2-40B4-BE49-F238E27FC236}">
                <a16:creationId xmlns:a16="http://schemas.microsoft.com/office/drawing/2014/main" id="{A39B86E7-D2C8-9E75-DB65-C5F0575C8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32" name="Vapaamuotoinen: Muoto 31">
            <a:extLst>
              <a:ext uri="{FF2B5EF4-FFF2-40B4-BE49-F238E27FC236}">
                <a16:creationId xmlns:a16="http://schemas.microsoft.com/office/drawing/2014/main" id="{D3D453EC-073C-713F-B420-769306587517}"/>
              </a:ext>
            </a:extLst>
          </p:cNvPr>
          <p:cNvSpPr>
            <a:spLocks noChangeAspect="1"/>
          </p:cNvSpPr>
          <p:nvPr userDrawn="1"/>
        </p:nvSpPr>
        <p:spPr>
          <a:xfrm>
            <a:off x="9501456" y="5235970"/>
            <a:ext cx="1904478" cy="1628514"/>
          </a:xfrm>
          <a:custGeom>
            <a:avLst/>
            <a:gdLst>
              <a:gd name="connsiteX0" fmla="*/ 952239 w 1904478"/>
              <a:gd name="connsiteY0" fmla="*/ 0 h 1628514"/>
              <a:gd name="connsiteX1" fmla="*/ 1904478 w 1904478"/>
              <a:gd name="connsiteY1" fmla="*/ 959472 h 1628514"/>
              <a:gd name="connsiteX2" fmla="*/ 1741851 w 1904478"/>
              <a:gd name="connsiteY2" fmla="*/ 1495922 h 1628514"/>
              <a:gd name="connsiteX3" fmla="*/ 1633277 w 1904478"/>
              <a:gd name="connsiteY3" fmla="*/ 1628514 h 1628514"/>
              <a:gd name="connsiteX4" fmla="*/ 271201 w 1904478"/>
              <a:gd name="connsiteY4" fmla="*/ 1628514 h 1628514"/>
              <a:gd name="connsiteX5" fmla="*/ 162628 w 1904478"/>
              <a:gd name="connsiteY5" fmla="*/ 1495922 h 1628514"/>
              <a:gd name="connsiteX6" fmla="*/ 0 w 1904478"/>
              <a:gd name="connsiteY6" fmla="*/ 959472 h 1628514"/>
              <a:gd name="connsiteX7" fmla="*/ 952239 w 1904478"/>
              <a:gd name="connsiteY7" fmla="*/ 0 h 162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4478" h="1628514">
                <a:moveTo>
                  <a:pt x="952239" y="0"/>
                </a:moveTo>
                <a:cubicBezTo>
                  <a:pt x="1478146" y="0"/>
                  <a:pt x="1904478" y="429570"/>
                  <a:pt x="1904478" y="959472"/>
                </a:cubicBezTo>
                <a:cubicBezTo>
                  <a:pt x="1904478" y="1158186"/>
                  <a:pt x="1844525" y="1342790"/>
                  <a:pt x="1741851" y="1495922"/>
                </a:cubicBezTo>
                <a:lnTo>
                  <a:pt x="1633277" y="1628514"/>
                </a:lnTo>
                <a:lnTo>
                  <a:pt x="271201" y="1628514"/>
                </a:lnTo>
                <a:lnTo>
                  <a:pt x="162628" y="1495922"/>
                </a:lnTo>
                <a:cubicBezTo>
                  <a:pt x="59953" y="1342790"/>
                  <a:pt x="0" y="1158186"/>
                  <a:pt x="0" y="959472"/>
                </a:cubicBezTo>
                <a:cubicBezTo>
                  <a:pt x="0" y="429570"/>
                  <a:pt x="426332" y="0"/>
                  <a:pt x="952239" y="0"/>
                </a:cubicBezTo>
                <a:close/>
              </a:path>
            </a:pathLst>
          </a:custGeom>
          <a:solidFill>
            <a:srgbClr val="004C8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tsikko 1">
            <a:extLst>
              <a:ext uri="{FF2B5EF4-FFF2-40B4-BE49-F238E27FC236}">
                <a16:creationId xmlns:a16="http://schemas.microsoft.com/office/drawing/2014/main" id="{0E8FCA24-7B78-EF34-AFE9-F3CC3BB3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554"/>
            <a:ext cx="10515600" cy="91568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6" name="Tekstin paikkamerkki 2">
            <a:extLst>
              <a:ext uri="{FF2B5EF4-FFF2-40B4-BE49-F238E27FC236}">
                <a16:creationId xmlns:a16="http://schemas.microsoft.com/office/drawing/2014/main" id="{BAA2F197-E311-3173-B996-EB35A05A8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01984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9569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i 5">
            <a:extLst>
              <a:ext uri="{FF2B5EF4-FFF2-40B4-BE49-F238E27FC236}">
                <a16:creationId xmlns:a16="http://schemas.microsoft.com/office/drawing/2014/main" id="{2AEF38A8-A0DB-5F68-DA1D-25A0DC6D69D1}"/>
              </a:ext>
            </a:extLst>
          </p:cNvPr>
          <p:cNvSpPr>
            <a:spLocks noChangeAspect="1"/>
          </p:cNvSpPr>
          <p:nvPr userDrawn="1"/>
        </p:nvSpPr>
        <p:spPr>
          <a:xfrm>
            <a:off x="8647783" y="4957496"/>
            <a:ext cx="1931900" cy="1946572"/>
          </a:xfrm>
          <a:prstGeom prst="ellipse">
            <a:avLst/>
          </a:prstGeom>
          <a:solidFill>
            <a:srgbClr val="F7B7D3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84235CC9-4FBA-5887-51B0-3B41F1AD50B5}"/>
              </a:ext>
            </a:extLst>
          </p:cNvPr>
          <p:cNvSpPr>
            <a:spLocks noChangeAspect="1"/>
          </p:cNvSpPr>
          <p:nvPr userDrawn="1"/>
        </p:nvSpPr>
        <p:spPr>
          <a:xfrm>
            <a:off x="10200021" y="5681360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A6F24B25-70E2-4380-912F-CA34E0D16DF6}"/>
              </a:ext>
            </a:extLst>
          </p:cNvPr>
          <p:cNvSpPr>
            <a:spLocks noChangeAspect="1"/>
          </p:cNvSpPr>
          <p:nvPr userDrawn="1"/>
        </p:nvSpPr>
        <p:spPr>
          <a:xfrm>
            <a:off x="10655958" y="5102505"/>
            <a:ext cx="165566" cy="166823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6A11C9E8-A6AD-94E2-4263-BA0BBE268582}"/>
              </a:ext>
            </a:extLst>
          </p:cNvPr>
          <p:cNvSpPr>
            <a:spLocks noChangeAspect="1"/>
          </p:cNvSpPr>
          <p:nvPr userDrawn="1"/>
        </p:nvSpPr>
        <p:spPr>
          <a:xfrm>
            <a:off x="9447362" y="6167213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Vapaamuotoinen: Muoto 33">
            <a:extLst>
              <a:ext uri="{FF2B5EF4-FFF2-40B4-BE49-F238E27FC236}">
                <a16:creationId xmlns:a16="http://schemas.microsoft.com/office/drawing/2014/main" id="{4EF78C63-BB01-CF99-979E-DCB88DB36BB6}"/>
              </a:ext>
            </a:extLst>
          </p:cNvPr>
          <p:cNvSpPr>
            <a:spLocks noChangeAspect="1"/>
          </p:cNvSpPr>
          <p:nvPr userDrawn="1"/>
        </p:nvSpPr>
        <p:spPr>
          <a:xfrm>
            <a:off x="9501456" y="5235970"/>
            <a:ext cx="1904478" cy="1628514"/>
          </a:xfrm>
          <a:custGeom>
            <a:avLst/>
            <a:gdLst>
              <a:gd name="connsiteX0" fmla="*/ 952239 w 1904478"/>
              <a:gd name="connsiteY0" fmla="*/ 0 h 1628514"/>
              <a:gd name="connsiteX1" fmla="*/ 1904478 w 1904478"/>
              <a:gd name="connsiteY1" fmla="*/ 959472 h 1628514"/>
              <a:gd name="connsiteX2" fmla="*/ 1741851 w 1904478"/>
              <a:gd name="connsiteY2" fmla="*/ 1495922 h 1628514"/>
              <a:gd name="connsiteX3" fmla="*/ 1633277 w 1904478"/>
              <a:gd name="connsiteY3" fmla="*/ 1628514 h 1628514"/>
              <a:gd name="connsiteX4" fmla="*/ 271201 w 1904478"/>
              <a:gd name="connsiteY4" fmla="*/ 1628514 h 1628514"/>
              <a:gd name="connsiteX5" fmla="*/ 162628 w 1904478"/>
              <a:gd name="connsiteY5" fmla="*/ 1495922 h 1628514"/>
              <a:gd name="connsiteX6" fmla="*/ 0 w 1904478"/>
              <a:gd name="connsiteY6" fmla="*/ 959472 h 1628514"/>
              <a:gd name="connsiteX7" fmla="*/ 952239 w 1904478"/>
              <a:gd name="connsiteY7" fmla="*/ 0 h 162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4478" h="1628514">
                <a:moveTo>
                  <a:pt x="952239" y="0"/>
                </a:moveTo>
                <a:cubicBezTo>
                  <a:pt x="1478146" y="0"/>
                  <a:pt x="1904478" y="429570"/>
                  <a:pt x="1904478" y="959472"/>
                </a:cubicBezTo>
                <a:cubicBezTo>
                  <a:pt x="1904478" y="1158186"/>
                  <a:pt x="1844525" y="1342790"/>
                  <a:pt x="1741851" y="1495922"/>
                </a:cubicBezTo>
                <a:lnTo>
                  <a:pt x="1633277" y="1628514"/>
                </a:lnTo>
                <a:lnTo>
                  <a:pt x="271201" y="1628514"/>
                </a:lnTo>
                <a:lnTo>
                  <a:pt x="162628" y="1495922"/>
                </a:lnTo>
                <a:cubicBezTo>
                  <a:pt x="59953" y="1342790"/>
                  <a:pt x="0" y="1158186"/>
                  <a:pt x="0" y="959472"/>
                </a:cubicBezTo>
                <a:cubicBezTo>
                  <a:pt x="0" y="429570"/>
                  <a:pt x="426332" y="0"/>
                  <a:pt x="952239" y="0"/>
                </a:cubicBezTo>
                <a:close/>
              </a:path>
            </a:pathLst>
          </a:custGeom>
          <a:solidFill>
            <a:srgbClr val="004C8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8C415139-7C38-EBD8-6A77-194F86082B40}"/>
              </a:ext>
            </a:extLst>
          </p:cNvPr>
          <p:cNvGrpSpPr>
            <a:grpSpLocks noChangeAspect="1"/>
          </p:cNvGrpSpPr>
          <p:nvPr userDrawn="1"/>
        </p:nvGrpSpPr>
        <p:grpSpPr>
          <a:xfrm rot="640034" flipH="1">
            <a:off x="6043267" y="5400205"/>
            <a:ext cx="4145171" cy="1534015"/>
            <a:chOff x="2786013" y="1385182"/>
            <a:chExt cx="4839826" cy="1791088"/>
          </a:xfrm>
        </p:grpSpPr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E2A7E215-A138-A0F3-69A3-AEB7DAD2FE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E87AB0E9-F27F-5B1C-2773-0E550FFBD6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E356F941-9C9C-6C3B-B598-E38BF4E4C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6345" y="1605699"/>
              <a:ext cx="481446" cy="48510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67EA143B-2AB7-E109-2DBB-9E092ACAD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58185"/>
              <a:ext cx="337391" cy="339955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6" name="Ryhmä 15">
              <a:extLst>
                <a:ext uri="{FF2B5EF4-FFF2-40B4-BE49-F238E27FC236}">
                  <a16:creationId xmlns:a16="http://schemas.microsoft.com/office/drawing/2014/main" id="{5589C4A2-F6EC-57A9-137B-2128114A6ED4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3D71F810-E3CF-4F40-39A0-82D2E237B4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157942A6-E1F2-6183-A9CD-49D207B9F2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CC83B184-B4BD-8776-AC5F-19DC88055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52819EF4-6A75-97BF-D143-F518686424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5B0FE2DF-5D2B-BCD4-F17D-0D03D28136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0B558D5C-395A-48CE-9A12-328D274AD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5989" y="2714651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EBB57FAF-6C85-70EB-6551-B13EFE71A9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7A9C8674-E17F-7603-B77B-89008E287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60ECF8F0-BE56-E15F-B818-9D070E55A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A85C1DE3-ADCF-D108-2A4C-47CC5B21B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228" y="2991659"/>
              <a:ext cx="184611" cy="184611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7" name="Kaari 26">
            <a:extLst>
              <a:ext uri="{FF2B5EF4-FFF2-40B4-BE49-F238E27FC236}">
                <a16:creationId xmlns:a16="http://schemas.microsoft.com/office/drawing/2014/main" id="{470C5FF2-D929-420D-9B8E-AF8728576C78}"/>
              </a:ext>
            </a:extLst>
          </p:cNvPr>
          <p:cNvSpPr>
            <a:spLocks noChangeAspect="1"/>
          </p:cNvSpPr>
          <p:nvPr userDrawn="1"/>
        </p:nvSpPr>
        <p:spPr>
          <a:xfrm>
            <a:off x="10355815" y="4997201"/>
            <a:ext cx="1782272" cy="1782274"/>
          </a:xfrm>
          <a:custGeom>
            <a:avLst/>
            <a:gdLst>
              <a:gd name="connsiteX0" fmla="*/ 1471194 w 1782272"/>
              <a:gd name="connsiteY0" fmla="*/ 1567640 h 1782274"/>
              <a:gd name="connsiteX1" fmla="*/ 562129 w 1782272"/>
              <a:gd name="connsiteY1" fmla="*/ 1719315 h 1782274"/>
              <a:gd name="connsiteX2" fmla="*/ 4974 w 1782272"/>
              <a:gd name="connsiteY2" fmla="*/ 985161 h 1782274"/>
              <a:gd name="connsiteX3" fmla="*/ 421470 w 1782272"/>
              <a:gd name="connsiteY3" fmla="*/ 940970 h 1782274"/>
              <a:gd name="connsiteX4" fmla="*/ 891136 w 1782272"/>
              <a:gd name="connsiteY4" fmla="*/ 891137 h 1782274"/>
              <a:gd name="connsiteX5" fmla="*/ 1175364 w 1782272"/>
              <a:gd name="connsiteY5" fmla="*/ 1222623 h 1782274"/>
              <a:gd name="connsiteX6" fmla="*/ 1471194 w 1782272"/>
              <a:gd name="connsiteY6" fmla="*/ 1567640 h 1782274"/>
              <a:gd name="connsiteX0" fmla="*/ 1471194 w 1782272"/>
              <a:gd name="connsiteY0" fmla="*/ 1567640 h 1782274"/>
              <a:gd name="connsiteX1" fmla="*/ 562129 w 1782272"/>
              <a:gd name="connsiteY1" fmla="*/ 1719315 h 1782274"/>
              <a:gd name="connsiteX2" fmla="*/ 4974 w 1782272"/>
              <a:gd name="connsiteY2" fmla="*/ 985161 h 17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2272" h="1782274" stroke="0" extrusionOk="0">
                <a:moveTo>
                  <a:pt x="1471194" y="1567640"/>
                </a:moveTo>
                <a:cubicBezTo>
                  <a:pt x="1176239" y="1847395"/>
                  <a:pt x="876915" y="1855168"/>
                  <a:pt x="562129" y="1719315"/>
                </a:cubicBezTo>
                <a:cubicBezTo>
                  <a:pt x="304341" y="1623606"/>
                  <a:pt x="47733" y="1331907"/>
                  <a:pt x="4974" y="985161"/>
                </a:cubicBezTo>
                <a:cubicBezTo>
                  <a:pt x="143101" y="939754"/>
                  <a:pt x="326092" y="997967"/>
                  <a:pt x="421470" y="940970"/>
                </a:cubicBezTo>
                <a:cubicBezTo>
                  <a:pt x="516848" y="883973"/>
                  <a:pt x="675200" y="925689"/>
                  <a:pt x="891136" y="891137"/>
                </a:cubicBezTo>
                <a:cubicBezTo>
                  <a:pt x="989711" y="958374"/>
                  <a:pt x="1016254" y="1116426"/>
                  <a:pt x="1175364" y="1222623"/>
                </a:cubicBezTo>
                <a:cubicBezTo>
                  <a:pt x="1334474" y="1328820"/>
                  <a:pt x="1309803" y="1406757"/>
                  <a:pt x="1471194" y="1567640"/>
                </a:cubicBezTo>
                <a:close/>
              </a:path>
              <a:path w="1782272" h="1782274" fill="none" extrusionOk="0">
                <a:moveTo>
                  <a:pt x="1471194" y="1567640"/>
                </a:moveTo>
                <a:cubicBezTo>
                  <a:pt x="1260979" y="1758272"/>
                  <a:pt x="871892" y="1815249"/>
                  <a:pt x="562129" y="1719315"/>
                </a:cubicBezTo>
                <a:cubicBezTo>
                  <a:pt x="239637" y="1636811"/>
                  <a:pt x="86714" y="1371894"/>
                  <a:pt x="4974" y="985161"/>
                </a:cubicBezTo>
              </a:path>
              <a:path w="1782272" h="1782274" fill="none" stroke="0" extrusionOk="0">
                <a:moveTo>
                  <a:pt x="1471194" y="1567640"/>
                </a:moveTo>
                <a:cubicBezTo>
                  <a:pt x="1223127" y="1728476"/>
                  <a:pt x="833910" y="1821764"/>
                  <a:pt x="562129" y="1719315"/>
                </a:cubicBezTo>
                <a:cubicBezTo>
                  <a:pt x="261215" y="1608041"/>
                  <a:pt x="80950" y="1367027"/>
                  <a:pt x="4974" y="985161"/>
                </a:cubicBezTo>
              </a:path>
            </a:pathLst>
          </a:custGeom>
          <a:ln w="3175">
            <a:solidFill>
              <a:srgbClr val="004C8A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2804992971">
                  <a:prstGeom prst="arc">
                    <a:avLst>
                      <a:gd name="adj1" fmla="val 2963341"/>
                      <a:gd name="adj2" fmla="val 1043660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Kaari 27">
            <a:extLst>
              <a:ext uri="{FF2B5EF4-FFF2-40B4-BE49-F238E27FC236}">
                <a16:creationId xmlns:a16="http://schemas.microsoft.com/office/drawing/2014/main" id="{3B20FD88-8ACC-54BC-BFF5-DA34D1E675FA}"/>
              </a:ext>
            </a:extLst>
          </p:cNvPr>
          <p:cNvSpPr>
            <a:spLocks noChangeAspect="1"/>
          </p:cNvSpPr>
          <p:nvPr userDrawn="1"/>
        </p:nvSpPr>
        <p:spPr>
          <a:xfrm>
            <a:off x="10364541" y="4997201"/>
            <a:ext cx="1782272" cy="1782274"/>
          </a:xfrm>
          <a:custGeom>
            <a:avLst/>
            <a:gdLst>
              <a:gd name="connsiteX0" fmla="*/ 30325 w 1782272"/>
              <a:gd name="connsiteY0" fmla="*/ 660641 h 1782274"/>
              <a:gd name="connsiteX1" fmla="*/ 703507 w 1782272"/>
              <a:gd name="connsiteY1" fmla="*/ 19977 h 1782274"/>
              <a:gd name="connsiteX2" fmla="*/ 1580739 w 1782272"/>
              <a:gd name="connsiteY2" fmla="*/ 326717 h 1782274"/>
              <a:gd name="connsiteX3" fmla="*/ 1708013 w 1782272"/>
              <a:gd name="connsiteY3" fmla="*/ 1247274 h 1782274"/>
              <a:gd name="connsiteX4" fmla="*/ 1324081 w 1782272"/>
              <a:gd name="connsiteY4" fmla="*/ 1079890 h 1782274"/>
              <a:gd name="connsiteX5" fmla="*/ 891136 w 1782272"/>
              <a:gd name="connsiteY5" fmla="*/ 891137 h 1782274"/>
              <a:gd name="connsiteX6" fmla="*/ 443514 w 1782272"/>
              <a:gd name="connsiteY6" fmla="*/ 771279 h 1782274"/>
              <a:gd name="connsiteX7" fmla="*/ 30325 w 1782272"/>
              <a:gd name="connsiteY7" fmla="*/ 660641 h 1782274"/>
              <a:gd name="connsiteX0" fmla="*/ 30325 w 1782272"/>
              <a:gd name="connsiteY0" fmla="*/ 660641 h 1782274"/>
              <a:gd name="connsiteX1" fmla="*/ 703507 w 1782272"/>
              <a:gd name="connsiteY1" fmla="*/ 19977 h 1782274"/>
              <a:gd name="connsiteX2" fmla="*/ 1580739 w 1782272"/>
              <a:gd name="connsiteY2" fmla="*/ 326717 h 1782274"/>
              <a:gd name="connsiteX3" fmla="*/ 1708013 w 1782272"/>
              <a:gd name="connsiteY3" fmla="*/ 1247274 h 17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2272" h="1782274" stroke="0" extrusionOk="0">
                <a:moveTo>
                  <a:pt x="30325" y="660641"/>
                </a:moveTo>
                <a:cubicBezTo>
                  <a:pt x="91952" y="381740"/>
                  <a:pt x="351121" y="162390"/>
                  <a:pt x="703507" y="19977"/>
                </a:cubicBezTo>
                <a:cubicBezTo>
                  <a:pt x="1005051" y="4174"/>
                  <a:pt x="1359041" y="49747"/>
                  <a:pt x="1580739" y="326717"/>
                </a:cubicBezTo>
                <a:cubicBezTo>
                  <a:pt x="1832033" y="548511"/>
                  <a:pt x="1853435" y="947298"/>
                  <a:pt x="1708013" y="1247274"/>
                </a:cubicBezTo>
                <a:cubicBezTo>
                  <a:pt x="1533414" y="1177971"/>
                  <a:pt x="1499076" y="1155807"/>
                  <a:pt x="1324081" y="1079890"/>
                </a:cubicBezTo>
                <a:cubicBezTo>
                  <a:pt x="1149086" y="1003973"/>
                  <a:pt x="1098025" y="961328"/>
                  <a:pt x="891136" y="891137"/>
                </a:cubicBezTo>
                <a:cubicBezTo>
                  <a:pt x="782770" y="917662"/>
                  <a:pt x="620534" y="802566"/>
                  <a:pt x="443514" y="771279"/>
                </a:cubicBezTo>
                <a:cubicBezTo>
                  <a:pt x="266494" y="739992"/>
                  <a:pt x="147622" y="686702"/>
                  <a:pt x="30325" y="660641"/>
                </a:cubicBezTo>
                <a:close/>
              </a:path>
              <a:path w="1782272" h="1782274" fill="none" extrusionOk="0">
                <a:moveTo>
                  <a:pt x="30325" y="660641"/>
                </a:moveTo>
                <a:cubicBezTo>
                  <a:pt x="103056" y="352550"/>
                  <a:pt x="378487" y="141997"/>
                  <a:pt x="703507" y="19977"/>
                </a:cubicBezTo>
                <a:cubicBezTo>
                  <a:pt x="1045045" y="-59397"/>
                  <a:pt x="1359965" y="78499"/>
                  <a:pt x="1580739" y="326717"/>
                </a:cubicBezTo>
                <a:cubicBezTo>
                  <a:pt x="1825847" y="525269"/>
                  <a:pt x="1784181" y="936906"/>
                  <a:pt x="1708013" y="1247274"/>
                </a:cubicBezTo>
              </a:path>
              <a:path w="1782272" h="1782274" fill="none" stroke="0" extrusionOk="0">
                <a:moveTo>
                  <a:pt x="30325" y="660641"/>
                </a:moveTo>
                <a:cubicBezTo>
                  <a:pt x="127632" y="330066"/>
                  <a:pt x="355936" y="42435"/>
                  <a:pt x="703507" y="19977"/>
                </a:cubicBezTo>
                <a:cubicBezTo>
                  <a:pt x="1047086" y="-67576"/>
                  <a:pt x="1307344" y="143778"/>
                  <a:pt x="1580739" y="326717"/>
                </a:cubicBezTo>
                <a:cubicBezTo>
                  <a:pt x="1717013" y="649172"/>
                  <a:pt x="1803113" y="939564"/>
                  <a:pt x="1708013" y="1247274"/>
                </a:cubicBezTo>
              </a:path>
            </a:pathLst>
          </a:custGeom>
          <a:ln w="3175">
            <a:solidFill>
              <a:srgbClr val="004C8A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2838763260">
                  <a:prstGeom prst="arc">
                    <a:avLst>
                      <a:gd name="adj1" fmla="val 11699414"/>
                      <a:gd name="adj2" fmla="val 14133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Ellipsi 28">
            <a:extLst>
              <a:ext uri="{FF2B5EF4-FFF2-40B4-BE49-F238E27FC236}">
                <a16:creationId xmlns:a16="http://schemas.microsoft.com/office/drawing/2014/main" id="{C95FCCEB-CFFF-882B-0BB1-769ED8286D77}"/>
              </a:ext>
            </a:extLst>
          </p:cNvPr>
          <p:cNvSpPr>
            <a:spLocks noChangeAspect="1"/>
          </p:cNvSpPr>
          <p:nvPr userDrawn="1"/>
        </p:nvSpPr>
        <p:spPr>
          <a:xfrm>
            <a:off x="11613503" y="6547684"/>
            <a:ext cx="173639" cy="173639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16848C11-6348-656D-C1B8-466170AD795A}"/>
              </a:ext>
            </a:extLst>
          </p:cNvPr>
          <p:cNvSpPr>
            <a:spLocks noChangeAspect="1"/>
          </p:cNvSpPr>
          <p:nvPr userDrawn="1"/>
        </p:nvSpPr>
        <p:spPr>
          <a:xfrm>
            <a:off x="10540588" y="5162653"/>
            <a:ext cx="1467224" cy="1478366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34A2062-0ABC-CCE9-BA6B-908E31F8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02" y="754792"/>
            <a:ext cx="1042154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CF970D0-AB24-9301-BF96-0CB21A5E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AC34C41-502F-7E54-3510-76420CB6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1" name="Kuva 30" descr="Kuva, joka sisältää kohteen henkilö, sisä-, sininen, poseeraaminen&#10;&#10;Kuvaus luotu automaattisesti">
            <a:extLst>
              <a:ext uri="{FF2B5EF4-FFF2-40B4-BE49-F238E27FC236}">
                <a16:creationId xmlns:a16="http://schemas.microsoft.com/office/drawing/2014/main" id="{21E5ABEF-5032-25C5-844F-2E6CDA3F9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678" r="38047" b="7833"/>
          <a:stretch/>
        </p:blipFill>
        <p:spPr>
          <a:xfrm>
            <a:off x="10637803" y="5276949"/>
            <a:ext cx="1254754" cy="1254754"/>
          </a:xfrm>
          <a:prstGeom prst="flowChartConnector">
            <a:avLst/>
          </a:prstGeom>
          <a:ln w="76200">
            <a:noFill/>
          </a:ln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9059453-4532-F874-25B8-98527BF7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228" y="634198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2" name="Kuva 31" descr="Kuva, joka sisältää kohteen logo&#10;&#10;Kuvaus luotu automaattisesti">
            <a:extLst>
              <a:ext uri="{FF2B5EF4-FFF2-40B4-BE49-F238E27FC236}">
                <a16:creationId xmlns:a16="http://schemas.microsoft.com/office/drawing/2014/main" id="{C3E38BAC-BE68-43C5-412F-0C6857A88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36" name="Tekstin paikkamerkki 2">
            <a:extLst>
              <a:ext uri="{FF2B5EF4-FFF2-40B4-BE49-F238E27FC236}">
                <a16:creationId xmlns:a16="http://schemas.microsoft.com/office/drawing/2014/main" id="{78604DFD-7F6B-0B3C-0720-97E113782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6312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39C8BDEC-56AF-08A9-56C9-E3DC96C98B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03382" y="5168923"/>
            <a:ext cx="6152523" cy="1673035"/>
            <a:chOff x="4100325" y="4570217"/>
            <a:chExt cx="7957719" cy="2163916"/>
          </a:xfrm>
        </p:grpSpPr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A5636249-7737-73D8-2456-7E37C11E135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404748" y="5357307"/>
              <a:ext cx="607411" cy="612026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C4CDC527-3B0D-A8B8-48DC-B4E54CBCCF9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92946" y="6091120"/>
              <a:ext cx="414663" cy="41781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95301E3E-49A8-260E-0206-057D9DA4E18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16022" y="6161242"/>
              <a:ext cx="347281" cy="349918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70D0E59D-594A-D74C-B4A7-75E72E2D068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551081" y="5909567"/>
              <a:ext cx="326672" cy="329153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81847AC1-4AED-47EC-8BC0-B8ABDB6A82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907981" y="5663320"/>
              <a:ext cx="306247" cy="308573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77133BA6-5621-921B-C5A6-0C5B84CD7ED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589030" y="6166629"/>
              <a:ext cx="511799" cy="515686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E9AAEEE5-5C13-A31E-925F-4EF89738187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958934" y="6043511"/>
              <a:ext cx="403313" cy="406378"/>
            </a:xfrm>
            <a:prstGeom prst="ellipse">
              <a:avLst/>
            </a:prstGeom>
            <a:solidFill>
              <a:srgbClr val="11698C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4" name="Ryhmä 13">
              <a:extLst>
                <a:ext uri="{FF2B5EF4-FFF2-40B4-BE49-F238E27FC236}">
                  <a16:creationId xmlns:a16="http://schemas.microsoft.com/office/drawing/2014/main" id="{1FE44721-12AA-2C37-6E1D-E97BDE851BC5}"/>
                </a:ext>
              </a:extLst>
            </p:cNvPr>
            <p:cNvGrpSpPr/>
            <p:nvPr/>
          </p:nvGrpSpPr>
          <p:grpSpPr>
            <a:xfrm rot="14061745" flipH="1" flipV="1">
              <a:off x="6242283" y="5828452"/>
              <a:ext cx="815424" cy="956609"/>
              <a:chOff x="1530755" y="8753106"/>
              <a:chExt cx="875388" cy="1026954"/>
            </a:xfrm>
          </p:grpSpPr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E3CC36D6-6DBB-8006-7DEA-26BD355770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436A16F1-1FF7-12DC-344D-A099CB01AA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8776" y="8942615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Ellipsi 28">
                <a:extLst>
                  <a:ext uri="{FF2B5EF4-FFF2-40B4-BE49-F238E27FC236}">
                    <a16:creationId xmlns:a16="http://schemas.microsoft.com/office/drawing/2014/main" id="{68C59F88-23F4-BA1E-C872-A9C0FF4C8C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04882" y="8753106"/>
                <a:ext cx="301261" cy="301261"/>
              </a:xfrm>
              <a:prstGeom prst="ellipse">
                <a:avLst/>
              </a:prstGeom>
              <a:solidFill>
                <a:srgbClr val="004C8A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Ellipsi 29">
                <a:extLst>
                  <a:ext uri="{FF2B5EF4-FFF2-40B4-BE49-F238E27FC236}">
                    <a16:creationId xmlns:a16="http://schemas.microsoft.com/office/drawing/2014/main" id="{A60D289C-BB32-3489-07E7-81E77A5E73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30755" y="9543505"/>
                <a:ext cx="236555" cy="236555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406A6ED3-1B23-6970-83C3-4331610E3E4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00270" y="6483449"/>
              <a:ext cx="179052" cy="180413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E52063A6-685B-87C8-3215-2087036564F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52844" y="6435568"/>
              <a:ext cx="296313" cy="298565"/>
            </a:xfrm>
            <a:prstGeom prst="ellipse">
              <a:avLst/>
            </a:prstGeom>
            <a:solidFill>
              <a:srgbClr val="783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33C828B4-47A2-860F-435E-5D5A52C6D04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035834" y="6102088"/>
              <a:ext cx="174007" cy="175329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50F94119-169F-CC34-50E2-1A2264E8843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801390" y="6102088"/>
              <a:ext cx="116769" cy="116769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32068103-F0FD-5BD0-E459-97B728A59B7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654348" y="6347078"/>
              <a:ext cx="93975" cy="93975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908761D1-2262-3FD4-C047-8FDB3CF6F38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456449" y="6319866"/>
              <a:ext cx="191294" cy="191294"/>
            </a:xfrm>
            <a:prstGeom prst="ellipse">
              <a:avLst/>
            </a:prstGeom>
            <a:solidFill>
              <a:srgbClr val="783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0DCF1476-B275-FED4-9B96-CD09519D35C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100325" y="6347078"/>
              <a:ext cx="93975" cy="93975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28313974-36BA-39E4-6527-9B9048297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09785" y="4906500"/>
              <a:ext cx="162424" cy="162424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79E0C888-E4E0-B8DB-D0C7-7E54D296EA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88294" y="4744955"/>
              <a:ext cx="369750" cy="372559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0AC4DD38-A053-6336-9676-7DAE68C545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0997" y="5519041"/>
              <a:ext cx="296313" cy="298565"/>
            </a:xfrm>
            <a:prstGeom prst="ellipse">
              <a:avLst/>
            </a:prstGeom>
            <a:solidFill>
              <a:srgbClr val="783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AEDC4230-C6FF-DBA9-CEFA-752F14EF5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86679" y="4570217"/>
              <a:ext cx="142602" cy="14260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12D1053F-26FA-E528-5D42-C9FB1CE2B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73169" y="6248108"/>
              <a:ext cx="93975" cy="93975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31" name="Kuva 30">
            <a:extLst>
              <a:ext uri="{FF2B5EF4-FFF2-40B4-BE49-F238E27FC236}">
                <a16:creationId xmlns:a16="http://schemas.microsoft.com/office/drawing/2014/main" id="{4C65253F-AD0F-7B1B-7E43-7C478B7C7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2662">
            <a:off x="170319" y="153688"/>
            <a:ext cx="2425700" cy="24999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0A08093-80A1-7EAC-8133-620CEC39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252" y="757100"/>
            <a:ext cx="10421548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ECF567B-0A58-DE80-E3FA-E9C291E51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909D3E2-0A68-A073-1734-3408DB77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B47EE95-47A0-6B12-0CB1-E16C4BF6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2" name="Kuva 31" descr="Kuva, joka sisältää kohteen logo&#10;&#10;Kuvaus luotu automaattisesti">
            <a:extLst>
              <a:ext uri="{FF2B5EF4-FFF2-40B4-BE49-F238E27FC236}">
                <a16:creationId xmlns:a16="http://schemas.microsoft.com/office/drawing/2014/main" id="{A0D6798E-DA0B-81C2-5332-82ADF0270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0592283" y="53068"/>
            <a:ext cx="1489098" cy="1086031"/>
          </a:xfrm>
          <a:prstGeom prst="rect">
            <a:avLst/>
          </a:prstGeom>
        </p:spPr>
      </p:pic>
      <p:sp>
        <p:nvSpPr>
          <p:cNvPr id="33" name="Tekstin paikkamerkki 2">
            <a:extLst>
              <a:ext uri="{FF2B5EF4-FFF2-40B4-BE49-F238E27FC236}">
                <a16:creationId xmlns:a16="http://schemas.microsoft.com/office/drawing/2014/main" id="{D89B9D71-8800-6CFA-3D35-80D32000E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61955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C1C41ED-C8ED-A487-0E26-0544692F6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2662">
            <a:off x="2805" y="-138894"/>
            <a:ext cx="2425700" cy="249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F80C9B1-BA7A-755F-7683-A0C3B0AF9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22076"/>
          <a:stretch/>
        </p:blipFill>
        <p:spPr>
          <a:xfrm flipH="1" flipV="1">
            <a:off x="6929240" y="5967562"/>
            <a:ext cx="5262760" cy="89043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F0E0E9B-62FF-4089-D728-2C04C341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071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B8FE12F-E97E-0448-62A7-C33D3C689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E712B8-5EA5-1354-C6D3-6E5E794E3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E74684E-FE68-847A-2367-767FADD4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DC47A680-251C-A3B1-8819-B8DA438A3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0609251" y="136525"/>
            <a:ext cx="1489098" cy="1086031"/>
          </a:xfrm>
          <a:prstGeom prst="rect">
            <a:avLst/>
          </a:prstGeom>
        </p:spPr>
      </p:pic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2D4C2194-8CFB-71FF-298F-36B06B458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8749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874C2323-15EF-4D6D-8465-0AF4A7E9DEE0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2748842"/>
          </a:xfrm>
          <a:custGeom>
            <a:avLst/>
            <a:gdLst>
              <a:gd name="connsiteX0" fmla="*/ 0 w 13874449"/>
              <a:gd name="connsiteY0" fmla="*/ 0 h 2748842"/>
              <a:gd name="connsiteX1" fmla="*/ 13874449 w 13874449"/>
              <a:gd name="connsiteY1" fmla="*/ 0 h 2748842"/>
              <a:gd name="connsiteX2" fmla="*/ 13874449 w 13874449"/>
              <a:gd name="connsiteY2" fmla="*/ 2748842 h 2748842"/>
              <a:gd name="connsiteX3" fmla="*/ 6937224 w 13874449"/>
              <a:gd name="connsiteY3" fmla="*/ 637603 h 2748842"/>
              <a:gd name="connsiteX4" fmla="*/ 9026 w 13874449"/>
              <a:gd name="connsiteY4" fmla="*/ 2640198 h 2748842"/>
              <a:gd name="connsiteX5" fmla="*/ 0 w 13874449"/>
              <a:gd name="connsiteY5" fmla="*/ 2748828 h 27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74449" h="2748842">
                <a:moveTo>
                  <a:pt x="0" y="0"/>
                </a:moveTo>
                <a:lnTo>
                  <a:pt x="13874449" y="0"/>
                </a:lnTo>
                <a:lnTo>
                  <a:pt x="13874449" y="2748842"/>
                </a:lnTo>
                <a:cubicBezTo>
                  <a:pt x="13874449" y="1582837"/>
                  <a:pt x="10768548" y="637603"/>
                  <a:pt x="6937224" y="637603"/>
                </a:cubicBezTo>
                <a:cubicBezTo>
                  <a:pt x="3225630" y="637603"/>
                  <a:pt x="194827" y="1524683"/>
                  <a:pt x="9026" y="2640198"/>
                </a:cubicBezTo>
                <a:lnTo>
                  <a:pt x="0" y="2748828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 descr="Kuva, joka sisältää kohteen henkilö, sisä, sininen, poseeraaminen&#10;&#10;Kuvaus luotu automaattisesti">
            <a:extLst>
              <a:ext uri="{FF2B5EF4-FFF2-40B4-BE49-F238E27FC236}">
                <a16:creationId xmlns:a16="http://schemas.microsoft.com/office/drawing/2014/main" id="{CDC8C292-2B96-4E89-B74C-954D80440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32655"/>
          <a:stretch>
            <a:fillRect/>
          </a:stretch>
        </p:blipFill>
        <p:spPr>
          <a:xfrm>
            <a:off x="9754477" y="381917"/>
            <a:ext cx="2095748" cy="2095469"/>
          </a:xfrm>
          <a:custGeom>
            <a:avLst/>
            <a:gdLst>
              <a:gd name="connsiteX0" fmla="*/ 3602255 w 7561008"/>
              <a:gd name="connsiteY0" fmla="*/ 0 h 7556500"/>
              <a:gd name="connsiteX1" fmla="*/ 3958754 w 7561008"/>
              <a:gd name="connsiteY1" fmla="*/ 0 h 7556500"/>
              <a:gd name="connsiteX2" fmla="*/ 3975048 w 7561008"/>
              <a:gd name="connsiteY2" fmla="*/ 412 h 7556500"/>
              <a:gd name="connsiteX3" fmla="*/ 7561008 w 7561008"/>
              <a:gd name="connsiteY3" fmla="*/ 3775997 h 7556500"/>
              <a:gd name="connsiteX4" fmla="*/ 3975048 w 7561008"/>
              <a:gd name="connsiteY4" fmla="*/ 7551582 h 7556500"/>
              <a:gd name="connsiteX5" fmla="*/ 3780544 w 7561008"/>
              <a:gd name="connsiteY5" fmla="*/ 7556500 h 7556500"/>
              <a:gd name="connsiteX6" fmla="*/ 3780465 w 7561008"/>
              <a:gd name="connsiteY6" fmla="*/ 7556500 h 7556500"/>
              <a:gd name="connsiteX7" fmla="*/ 3585960 w 7561008"/>
              <a:gd name="connsiteY7" fmla="*/ 7551582 h 7556500"/>
              <a:gd name="connsiteX8" fmla="*/ 0 w 7561008"/>
              <a:gd name="connsiteY8" fmla="*/ 3775997 h 7556500"/>
              <a:gd name="connsiteX9" fmla="*/ 3585960 w 7561008"/>
              <a:gd name="connsiteY9" fmla="*/ 412 h 7556500"/>
              <a:gd name="connsiteX10" fmla="*/ 3602255 w 7561008"/>
              <a:gd name="connsiteY10" fmla="*/ 0 h 755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61008" h="7556500">
                <a:moveTo>
                  <a:pt x="3602255" y="0"/>
                </a:moveTo>
                <a:lnTo>
                  <a:pt x="3958754" y="0"/>
                </a:lnTo>
                <a:lnTo>
                  <a:pt x="3975048" y="412"/>
                </a:lnTo>
                <a:cubicBezTo>
                  <a:pt x="5972553" y="101666"/>
                  <a:pt x="7561008" y="1753329"/>
                  <a:pt x="7561008" y="3775997"/>
                </a:cubicBezTo>
                <a:cubicBezTo>
                  <a:pt x="7561008" y="5798665"/>
                  <a:pt x="5972553" y="7450328"/>
                  <a:pt x="3975048" y="7551582"/>
                </a:cubicBezTo>
                <a:lnTo>
                  <a:pt x="3780544" y="7556500"/>
                </a:lnTo>
                <a:lnTo>
                  <a:pt x="3780465" y="7556500"/>
                </a:lnTo>
                <a:lnTo>
                  <a:pt x="3585960" y="7551582"/>
                </a:lnTo>
                <a:cubicBezTo>
                  <a:pt x="1588455" y="7450328"/>
                  <a:pt x="0" y="5798665"/>
                  <a:pt x="0" y="3775997"/>
                </a:cubicBezTo>
                <a:cubicBezTo>
                  <a:pt x="0" y="1753329"/>
                  <a:pt x="1588455" y="101666"/>
                  <a:pt x="3585960" y="412"/>
                </a:cubicBezTo>
                <a:lnTo>
                  <a:pt x="3602255" y="0"/>
                </a:lnTo>
                <a:close/>
              </a:path>
            </a:pathLst>
          </a:custGeom>
          <a:ln w="152400">
            <a:solidFill>
              <a:srgbClr val="004C8A"/>
            </a:solidFill>
          </a:ln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CBB3C75-3385-4830-B583-CE3E77CE37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128102"/>
            <a:ext cx="1855681" cy="7306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D3FD58E-15F0-40FB-8E53-EDAC46C1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7671AFC-92EE-44BD-9C7E-3318E60EC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85C4C47-6A04-4D7F-B2F9-17658058D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68A9CD-474C-4596-BA32-041B3FF4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05E033-3B89-4690-B7FC-C9FEDB79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647ACA6-FAF5-6010-E7B9-4A4EEE878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-1" b="2158"/>
          <a:stretch/>
        </p:blipFill>
        <p:spPr bwMode="auto">
          <a:xfrm rot="10800000" flipV="1">
            <a:off x="9950530" y="4411949"/>
            <a:ext cx="2241470" cy="24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4D9417CB-5686-D3C3-4F6F-3940CF3CE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6"/>
          <a:stretch/>
        </p:blipFill>
        <p:spPr>
          <a:xfrm>
            <a:off x="6293186" y="5667175"/>
            <a:ext cx="5517558" cy="11426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0B649DB-4A2B-A67E-9173-1FB0E235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271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5B3BC5D-C856-32FF-148B-97FD1D58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52EC37-0059-A239-6BF3-1FC273E5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8029854-9324-748A-8608-C966298B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4B02F6E4-58C0-52BA-68C1-A7EA10316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067B3316-7604-BB1A-1C54-FBB4C9C33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831035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0380B0C-2A6B-6FA9-3810-358417C20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b="19546"/>
          <a:stretch/>
        </p:blipFill>
        <p:spPr>
          <a:xfrm>
            <a:off x="0" y="5938651"/>
            <a:ext cx="5753026" cy="91935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1EDA456-91E4-39EA-4B3F-BB43E9C82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6"/>
          <a:stretch/>
        </p:blipFill>
        <p:spPr>
          <a:xfrm>
            <a:off x="4151377" y="5935434"/>
            <a:ext cx="6105917" cy="91935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80B3A52-7DEF-3333-14D8-3E0115AFD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1" t="19546"/>
          <a:stretch/>
        </p:blipFill>
        <p:spPr>
          <a:xfrm rot="10800000">
            <a:off x="7588840" y="5935430"/>
            <a:ext cx="4603159" cy="9193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28E8D6A-AB6E-BE68-A05D-22A6B4B0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536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6484DAF-1270-ED31-F7EB-1AC2E616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A88E9D9-09A2-03C5-4DCB-8C912F6A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486AEEA-1300-41A4-DBB6-3DC2FF16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Kuva 8" descr="Kuva, joka sisältää kohteen logo&#10;&#10;Kuvaus luotu automaattisesti">
            <a:extLst>
              <a:ext uri="{FF2B5EF4-FFF2-40B4-BE49-F238E27FC236}">
                <a16:creationId xmlns:a16="http://schemas.microsoft.com/office/drawing/2014/main" id="{20823474-F39E-833A-4279-7446B0E3B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961A9DAB-933A-B526-F362-4D48AD899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47556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D2F82D-10B3-C6EF-3052-981C6690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76" y="613906"/>
            <a:ext cx="10515600" cy="1325563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43D8228-74C3-2332-BD59-C7C10AF6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69E939D-BEDC-AD0E-C0C8-7D77DEDC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B9EB645-6789-F9EA-4DAD-3E981C68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5B55504-D724-8F5F-A013-8774D5F74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57932" y="1265998"/>
            <a:ext cx="3117139" cy="58336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4840C1C0-EC3A-4A9A-CB20-742FB3227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41749" y="3566369"/>
            <a:ext cx="3117139" cy="58336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E3FA59F-CCEE-0A21-BFA7-8626606FA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8244">
            <a:off x="10325706" y="4995128"/>
            <a:ext cx="3117139" cy="583360"/>
          </a:xfrm>
          <a:prstGeom prst="rect">
            <a:avLst/>
          </a:prstGeom>
        </p:spPr>
      </p:pic>
      <p:pic>
        <p:nvPicPr>
          <p:cNvPr id="9" name="Kuva 8" descr="Kuva, joka sisältää kohteen logo&#10;&#10;Kuvaus luotu automaattisesti">
            <a:extLst>
              <a:ext uri="{FF2B5EF4-FFF2-40B4-BE49-F238E27FC236}">
                <a16:creationId xmlns:a16="http://schemas.microsoft.com/office/drawing/2014/main" id="{9F3905FD-4070-695E-40F0-9866CD703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53DC4FFC-0ABA-0F82-B767-6620926B0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107957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D0B233A-9728-1FEF-77C7-8EE4BEC7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/>
        </p:blipFill>
        <p:spPr bwMode="auto">
          <a:xfrm rot="10800000">
            <a:off x="9836451" y="0"/>
            <a:ext cx="2355549" cy="225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30ECB63-13B3-27FC-709C-E6F42ABDC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/>
          <a:stretch/>
        </p:blipFill>
        <p:spPr>
          <a:xfrm rot="16200000">
            <a:off x="8894097" y="3560096"/>
            <a:ext cx="5453108" cy="11426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6E27426-4547-7A1C-02F4-3724BE4E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76" y="76964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07AC55B-DC94-1248-5F16-91EBAC363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023BC4-9C92-947D-C031-9B64D5B19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706C3C3-5366-9FFE-C406-E09525CD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06329A8B-55EC-7444-CABD-2FCF6160C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287C1043-2EF9-0901-9669-26E425D5B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23793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1578A7-0822-421C-A2B3-B2975C1FE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F77FE4-E150-EA0D-6659-43251FA9A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10FC752-91D5-8488-4820-ED0A7E2B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457B6BF-4044-5DCF-42DD-BF947AD5E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02F0EFE-2435-8461-990F-FD6A9906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920875B-7C26-5EA9-836C-87963FA8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7C9E6C4B-7A8B-5485-73C2-17E26403B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2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>
            <a:extLst>
              <a:ext uri="{FF2B5EF4-FFF2-40B4-BE49-F238E27FC236}">
                <a16:creationId xmlns:a16="http://schemas.microsoft.com/office/drawing/2014/main" id="{81E2DEA9-D401-7169-0218-EC9CEE71FE6F}"/>
              </a:ext>
            </a:extLst>
          </p:cNvPr>
          <p:cNvGrpSpPr>
            <a:grpSpLocks noChangeAspect="1"/>
          </p:cNvGrpSpPr>
          <p:nvPr userDrawn="1"/>
        </p:nvGrpSpPr>
        <p:grpSpPr>
          <a:xfrm rot="221686" flipH="1">
            <a:off x="9678826" y="5888898"/>
            <a:ext cx="2471444" cy="966987"/>
            <a:chOff x="2786013" y="1385182"/>
            <a:chExt cx="4403134" cy="1722788"/>
          </a:xfrm>
        </p:grpSpPr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2E6F8A42-CF5E-F154-C9C1-38DAA0688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511B677C-1364-FFD0-4081-B17451C084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736B2F4A-4C1C-CE7E-C2E8-C7851AF243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763FBB75-8D34-7474-E285-A9D0D9378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2" name="Ryhmä 11">
              <a:extLst>
                <a:ext uri="{FF2B5EF4-FFF2-40B4-BE49-F238E27FC236}">
                  <a16:creationId xmlns:a16="http://schemas.microsoft.com/office/drawing/2014/main" id="{391DA3AA-9F91-3C9C-D0A9-C78CA4C45C80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19" name="Ellipsi 18">
                <a:extLst>
                  <a:ext uri="{FF2B5EF4-FFF2-40B4-BE49-F238E27FC236}">
                    <a16:creationId xmlns:a16="http://schemas.microsoft.com/office/drawing/2014/main" id="{A17FD048-054A-8201-7DEF-FABB8EC24B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0" name="Ellipsi 19">
                <a:extLst>
                  <a:ext uri="{FF2B5EF4-FFF2-40B4-BE49-F238E27FC236}">
                    <a16:creationId xmlns:a16="http://schemas.microsoft.com/office/drawing/2014/main" id="{7D09151E-EB30-49E4-D832-87DF07BB79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F3E383DA-7F81-2ED2-7354-9570351D3C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2" name="Ellipsi 21">
                <a:extLst>
                  <a:ext uri="{FF2B5EF4-FFF2-40B4-BE49-F238E27FC236}">
                    <a16:creationId xmlns:a16="http://schemas.microsoft.com/office/drawing/2014/main" id="{81C74D1A-5CF8-1090-99BE-1198FB5F17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090611DA-68AA-52C3-F5DA-88CB5C5FB9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65D8014D-7FDF-F3D4-A007-D897A01DEB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1585AF42-E96D-66FE-031C-4F12F8D02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2C33EB7F-3AD2-C4A7-B323-28C9801BDA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F23A232C-A24C-AE20-3E51-4F56254B53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31146355-751C-514A-6ABF-5F9C687BF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DD017E0-E850-9F1F-A4A9-1C92C8D8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33" y="1785405"/>
            <a:ext cx="105156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AB3E926-A458-E18C-1CA4-F4B3F54B7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F5DA85B-E8AC-F9EA-3F68-7D2405C1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9E2448D-8DAB-506C-E1BC-9408A519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Kuva 5" descr="Kuva, joka sisältää kohteen logo&#10;&#10;Kuvaus luotu automaattisesti">
            <a:extLst>
              <a:ext uri="{FF2B5EF4-FFF2-40B4-BE49-F238E27FC236}">
                <a16:creationId xmlns:a16="http://schemas.microsoft.com/office/drawing/2014/main" id="{FB323A03-D5D4-F851-5786-0942276B2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16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07B8BEF-199F-A1AA-5A41-7D05F2BA7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 bwMode="auto">
          <a:xfrm>
            <a:off x="0" y="5938829"/>
            <a:ext cx="1378757" cy="919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4E4C88E-AD92-7201-8BB2-27B87F57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6857" y="639182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0F7F90F-83D2-7669-3933-C5F72A92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7257" y="639182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F9CE7D3-CF33-B7AB-45E8-AFD8303C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257" y="639182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E12143D-6CF6-B665-381F-D25AEDDC9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02">
            <a:off x="5915077" y="23448"/>
            <a:ext cx="6238714" cy="1612932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F4E162DB-8824-8A81-2891-38AB3C7A728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645868" y="2126478"/>
            <a:ext cx="307763" cy="310100"/>
          </a:xfrm>
          <a:prstGeom prst="ellipse">
            <a:avLst/>
          </a:prstGeom>
          <a:solidFill>
            <a:srgbClr val="FCBAAE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8BBE2F88-D308-BDAD-73B3-25EA20A76BF0}"/>
              </a:ext>
            </a:extLst>
          </p:cNvPr>
          <p:cNvSpPr>
            <a:spLocks noChangeAspect="1"/>
          </p:cNvSpPr>
          <p:nvPr userDrawn="1"/>
        </p:nvSpPr>
        <p:spPr>
          <a:xfrm>
            <a:off x="11941228" y="1711964"/>
            <a:ext cx="193049" cy="194516"/>
          </a:xfrm>
          <a:prstGeom prst="ellipse">
            <a:avLst/>
          </a:prstGeom>
          <a:solidFill>
            <a:srgbClr val="004C8A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47B13ABF-2CF1-27EA-7A4D-36249AE4908E}"/>
              </a:ext>
            </a:extLst>
          </p:cNvPr>
          <p:cNvSpPr>
            <a:spLocks noChangeAspect="1"/>
          </p:cNvSpPr>
          <p:nvPr userDrawn="1"/>
        </p:nvSpPr>
        <p:spPr>
          <a:xfrm>
            <a:off x="11469521" y="1460833"/>
            <a:ext cx="256940" cy="254009"/>
          </a:xfrm>
          <a:prstGeom prst="ellipse">
            <a:avLst/>
          </a:prstGeom>
          <a:solidFill>
            <a:srgbClr val="783552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34E83BFF-FE9A-EF26-9227-BDC793A0E98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768388" y="2794825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F5D70887-B2C8-F52B-315A-AA96FCCA0F2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4212" y="2529639"/>
            <a:ext cx="168245" cy="169523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F87854C6-7749-0DE9-032B-E33E86A3A95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530274" y="724447"/>
            <a:ext cx="152724" cy="153884"/>
          </a:xfrm>
          <a:prstGeom prst="ellipse">
            <a:avLst/>
          </a:prstGeom>
          <a:noFill/>
          <a:ln w="38100">
            <a:solidFill>
              <a:srgbClr val="FCBAAE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0BCB00AE-3F6B-13CF-C3D1-6F2A70DDC3D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83752" y="147099"/>
            <a:ext cx="1542519" cy="1535005"/>
            <a:chOff x="1142735" y="324339"/>
            <a:chExt cx="1241785" cy="1235736"/>
          </a:xfrm>
        </p:grpSpPr>
        <p:grpSp>
          <p:nvGrpSpPr>
            <p:cNvPr id="14" name="Ryhmä 13">
              <a:extLst>
                <a:ext uri="{FF2B5EF4-FFF2-40B4-BE49-F238E27FC236}">
                  <a16:creationId xmlns:a16="http://schemas.microsoft.com/office/drawing/2014/main" id="{4B25C131-6D77-5B85-880B-AE79822F93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2735" y="324339"/>
              <a:ext cx="1241785" cy="1235736"/>
              <a:chOff x="5601888" y="1766700"/>
              <a:chExt cx="202789" cy="201801"/>
            </a:xfrm>
          </p:grpSpPr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E675C6F7-F78D-7AC4-1C20-73F5BBDADF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BDEFA013-C71A-C30D-12F5-0A67AA1EF5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Kaari 17">
                <a:extLst>
                  <a:ext uri="{FF2B5EF4-FFF2-40B4-BE49-F238E27FC236}">
                    <a16:creationId xmlns:a16="http://schemas.microsoft.com/office/drawing/2014/main" id="{F8020FC6-8E7C-79C8-A990-C1653A155F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Kaari 18">
                <a:extLst>
                  <a:ext uri="{FF2B5EF4-FFF2-40B4-BE49-F238E27FC236}">
                    <a16:creationId xmlns:a16="http://schemas.microsoft.com/office/drawing/2014/main" id="{679B4333-7C57-56EC-7C02-258760C00B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15" name="Kuva 14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CD66176B-8FD7-6081-2460-CA1C514E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1424376" y="575656"/>
              <a:ext cx="828027" cy="828027"/>
            </a:xfrm>
            <a:prstGeom prst="flowChartConnector">
              <a:avLst/>
            </a:prstGeom>
            <a:ln w="76200">
              <a:solidFill>
                <a:srgbClr val="004C8A"/>
              </a:solidFill>
            </a:ln>
          </p:spPr>
        </p:pic>
      </p:grp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32DB45DD-D8AD-3B7C-2838-01BDADFA9D61}"/>
              </a:ext>
            </a:extLst>
          </p:cNvPr>
          <p:cNvGrpSpPr>
            <a:grpSpLocks noChangeAspect="1"/>
          </p:cNvGrpSpPr>
          <p:nvPr userDrawn="1"/>
        </p:nvGrpSpPr>
        <p:grpSpPr>
          <a:xfrm rot="1543581" flipH="1">
            <a:off x="7296558" y="129255"/>
            <a:ext cx="3698706" cy="1368790"/>
            <a:chOff x="2786013" y="1385182"/>
            <a:chExt cx="4839826" cy="1791088"/>
          </a:xfrm>
        </p:grpSpPr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20060A1D-849C-0CC6-310E-3F25B25DB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311B1F42-710E-DF2A-C61C-D597AA091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C3745CD2-8A40-0B5A-20EE-39E404379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6345" y="1605699"/>
              <a:ext cx="481446" cy="48510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5BC31F58-64E1-50A7-0ECF-152AEAB30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58185"/>
              <a:ext cx="337391" cy="339955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25" name="Ryhmä 24">
              <a:extLst>
                <a:ext uri="{FF2B5EF4-FFF2-40B4-BE49-F238E27FC236}">
                  <a16:creationId xmlns:a16="http://schemas.microsoft.com/office/drawing/2014/main" id="{95CB4F93-889B-690C-3D08-97FE1FAC149B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32" name="Ellipsi 31">
                <a:extLst>
                  <a:ext uri="{FF2B5EF4-FFF2-40B4-BE49-F238E27FC236}">
                    <a16:creationId xmlns:a16="http://schemas.microsoft.com/office/drawing/2014/main" id="{28A093CD-B714-7A49-ADB2-46E80A6BCB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3" name="Ellipsi 32">
                <a:extLst>
                  <a:ext uri="{FF2B5EF4-FFF2-40B4-BE49-F238E27FC236}">
                    <a16:creationId xmlns:a16="http://schemas.microsoft.com/office/drawing/2014/main" id="{430B8E70-A5C4-8BCF-9603-E3526E01B0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4" name="Ellipsi 33">
                <a:extLst>
                  <a:ext uri="{FF2B5EF4-FFF2-40B4-BE49-F238E27FC236}">
                    <a16:creationId xmlns:a16="http://schemas.microsoft.com/office/drawing/2014/main" id="{EFE1A151-CE6A-915E-3036-95BF35C91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5" name="Ellipsi 34">
                <a:extLst>
                  <a:ext uri="{FF2B5EF4-FFF2-40B4-BE49-F238E27FC236}">
                    <a16:creationId xmlns:a16="http://schemas.microsoft.com/office/drawing/2014/main" id="{B8CC83A2-CFC8-148A-A505-B77EAFE0B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C98A23FA-4C2D-F616-E422-4BF6F3EC29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7" name="Ellipsi 26">
              <a:extLst>
                <a:ext uri="{FF2B5EF4-FFF2-40B4-BE49-F238E27FC236}">
                  <a16:creationId xmlns:a16="http://schemas.microsoft.com/office/drawing/2014/main" id="{4E08EE6F-7582-877C-3D2D-A8B8CEBC1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5989" y="2714651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8" name="Ellipsi 27">
              <a:extLst>
                <a:ext uri="{FF2B5EF4-FFF2-40B4-BE49-F238E27FC236}">
                  <a16:creationId xmlns:a16="http://schemas.microsoft.com/office/drawing/2014/main" id="{BC07DB23-A10B-6968-2644-569C86D49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71A870FD-BFB0-6764-6FFD-2564E24C83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3BC45C46-5FD0-72C6-547C-34B685440A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3BBB23D7-44CB-8FB7-083F-50FD361CB9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228" y="2991659"/>
              <a:ext cx="184611" cy="184611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6" name="Ellipsi 35">
            <a:extLst>
              <a:ext uri="{FF2B5EF4-FFF2-40B4-BE49-F238E27FC236}">
                <a16:creationId xmlns:a16="http://schemas.microsoft.com/office/drawing/2014/main" id="{6317CB5C-9340-4DA5-20CF-8CA3CA559A6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191847" y="813650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7" name="Ellipsi 36">
            <a:extLst>
              <a:ext uri="{FF2B5EF4-FFF2-40B4-BE49-F238E27FC236}">
                <a16:creationId xmlns:a16="http://schemas.microsoft.com/office/drawing/2014/main" id="{35686AE4-B56E-A5CC-FFF9-FEAF6FF5F9D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893472" y="589241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Ellipsi 37">
            <a:extLst>
              <a:ext uri="{FF2B5EF4-FFF2-40B4-BE49-F238E27FC236}">
                <a16:creationId xmlns:a16="http://schemas.microsoft.com/office/drawing/2014/main" id="{29AB6EFF-26CE-AD5D-675B-7B50886C1478}"/>
              </a:ext>
            </a:extLst>
          </p:cNvPr>
          <p:cNvSpPr>
            <a:spLocks noChangeAspect="1"/>
          </p:cNvSpPr>
          <p:nvPr userDrawn="1"/>
        </p:nvSpPr>
        <p:spPr>
          <a:xfrm>
            <a:off x="11846591" y="228009"/>
            <a:ext cx="302366" cy="304662"/>
          </a:xfrm>
          <a:prstGeom prst="ellipse">
            <a:avLst/>
          </a:prstGeom>
          <a:solidFill>
            <a:srgbClr val="F7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8880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869BD6-BCFE-8BBD-6C02-FFA41514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5B4E8A9-3F63-B441-6A84-E8562F6CD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0986708-0C18-C87E-4DE8-16E092BE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A494142-C719-8C01-3C6F-3922BBCD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95EA741-E55D-D333-EDBB-4152E14D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EFD33A9D-5D81-3A7B-7265-3FA8ECB64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" y="148283"/>
            <a:ext cx="1610138" cy="1174308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0D6DCE96-B637-19ED-3B5B-BBB3D7751F18}"/>
              </a:ext>
            </a:extLst>
          </p:cNvPr>
          <p:cNvSpPr>
            <a:spLocks noChangeAspect="1"/>
          </p:cNvSpPr>
          <p:nvPr/>
        </p:nvSpPr>
        <p:spPr>
          <a:xfrm flipH="1">
            <a:off x="6030802" y="706581"/>
            <a:ext cx="152724" cy="153884"/>
          </a:xfrm>
          <a:prstGeom prst="ellipse">
            <a:avLst/>
          </a:prstGeom>
          <a:noFill/>
          <a:ln w="38100">
            <a:solidFill>
              <a:srgbClr val="FCBAAE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3556E71-1421-31F7-6EC1-4BB040312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"/>
          <a:stretch/>
        </p:blipFill>
        <p:spPr>
          <a:xfrm>
            <a:off x="6401273" y="148283"/>
            <a:ext cx="5786856" cy="1612932"/>
          </a:xfrm>
          <a:prstGeom prst="rect">
            <a:avLst/>
          </a:prstGeom>
        </p:spPr>
      </p:pic>
      <p:sp>
        <p:nvSpPr>
          <p:cNvPr id="13" name="Ellipsi 12">
            <a:extLst>
              <a:ext uri="{FF2B5EF4-FFF2-40B4-BE49-F238E27FC236}">
                <a16:creationId xmlns:a16="http://schemas.microsoft.com/office/drawing/2014/main" id="{C9FBCEA6-E4AF-9A55-143C-05B851E8A327}"/>
              </a:ext>
            </a:extLst>
          </p:cNvPr>
          <p:cNvSpPr>
            <a:spLocks noChangeAspect="1"/>
          </p:cNvSpPr>
          <p:nvPr/>
        </p:nvSpPr>
        <p:spPr>
          <a:xfrm>
            <a:off x="11942975" y="359942"/>
            <a:ext cx="193049" cy="194516"/>
          </a:xfrm>
          <a:prstGeom prst="ellipse">
            <a:avLst/>
          </a:prstGeom>
          <a:solidFill>
            <a:srgbClr val="004C8A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CDAA059B-3D14-41A4-79DB-16A1FCE56FBA}"/>
              </a:ext>
            </a:extLst>
          </p:cNvPr>
          <p:cNvSpPr>
            <a:spLocks noChangeAspect="1"/>
          </p:cNvSpPr>
          <p:nvPr/>
        </p:nvSpPr>
        <p:spPr>
          <a:xfrm>
            <a:off x="11268916" y="174958"/>
            <a:ext cx="496240" cy="500008"/>
          </a:xfrm>
          <a:prstGeom prst="ellipse">
            <a:avLst/>
          </a:prstGeom>
          <a:solidFill>
            <a:srgbClr val="F7B7D3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97425F7E-AC78-9F45-0FDC-434A14F952CB}"/>
              </a:ext>
            </a:extLst>
          </p:cNvPr>
          <p:cNvGrpSpPr>
            <a:grpSpLocks noChangeAspect="1"/>
          </p:cNvGrpSpPr>
          <p:nvPr/>
        </p:nvGrpSpPr>
        <p:grpSpPr>
          <a:xfrm>
            <a:off x="9984280" y="129233"/>
            <a:ext cx="1542519" cy="1535005"/>
            <a:chOff x="1142735" y="324339"/>
            <a:chExt cx="1241785" cy="1235736"/>
          </a:xfrm>
        </p:grpSpPr>
        <p:grpSp>
          <p:nvGrpSpPr>
            <p:cNvPr id="37" name="Ryhmä 36">
              <a:extLst>
                <a:ext uri="{FF2B5EF4-FFF2-40B4-BE49-F238E27FC236}">
                  <a16:creationId xmlns:a16="http://schemas.microsoft.com/office/drawing/2014/main" id="{C625EA94-F273-CF8C-AD2C-CF7191C8A5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2735" y="324339"/>
              <a:ext cx="1241785" cy="1235736"/>
              <a:chOff x="5601888" y="1766700"/>
              <a:chExt cx="202789" cy="201801"/>
            </a:xfrm>
          </p:grpSpPr>
          <p:sp>
            <p:nvSpPr>
              <p:cNvPr id="39" name="Ellipsi 38">
                <a:extLst>
                  <a:ext uri="{FF2B5EF4-FFF2-40B4-BE49-F238E27FC236}">
                    <a16:creationId xmlns:a16="http://schemas.microsoft.com/office/drawing/2014/main" id="{1F57F656-2E0B-6B35-CC78-6BDB9BB51C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40" name="Ellipsi 39">
                <a:extLst>
                  <a:ext uri="{FF2B5EF4-FFF2-40B4-BE49-F238E27FC236}">
                    <a16:creationId xmlns:a16="http://schemas.microsoft.com/office/drawing/2014/main" id="{437D2C5E-4F03-9749-8F42-F68F59D95F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41" name="Kaari 40">
                <a:extLst>
                  <a:ext uri="{FF2B5EF4-FFF2-40B4-BE49-F238E27FC236}">
                    <a16:creationId xmlns:a16="http://schemas.microsoft.com/office/drawing/2014/main" id="{5084C08E-B13E-3138-41D5-79973625A7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42" name="Kaari 41">
                <a:extLst>
                  <a:ext uri="{FF2B5EF4-FFF2-40B4-BE49-F238E27FC236}">
                    <a16:creationId xmlns:a16="http://schemas.microsoft.com/office/drawing/2014/main" id="{AA8B9888-C4EE-C031-625B-E671133CB4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38" name="Kuva 37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1B89C399-9A0C-47D2-7C4B-9D34A410B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1424376" y="575656"/>
              <a:ext cx="828027" cy="828027"/>
            </a:xfrm>
            <a:prstGeom prst="flowChartConnector">
              <a:avLst/>
            </a:prstGeom>
            <a:ln w="76200">
              <a:solidFill>
                <a:srgbClr val="004C8A"/>
              </a:solidFill>
            </a:ln>
          </p:spPr>
        </p:pic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80C7BF7F-3502-EAF9-BDAB-566809FDF659}"/>
              </a:ext>
            </a:extLst>
          </p:cNvPr>
          <p:cNvGrpSpPr>
            <a:grpSpLocks noChangeAspect="1"/>
          </p:cNvGrpSpPr>
          <p:nvPr/>
        </p:nvGrpSpPr>
        <p:grpSpPr>
          <a:xfrm rot="1252849" flipH="1">
            <a:off x="6809488" y="272816"/>
            <a:ext cx="3698706" cy="1368790"/>
            <a:chOff x="2786013" y="1385182"/>
            <a:chExt cx="4839826" cy="1791088"/>
          </a:xfrm>
        </p:grpSpPr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FA8C589B-9FC1-B292-4290-FB79804059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1558CF73-E1CF-E19A-5DFE-EDDCB53F1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F47E839C-7660-7969-55FD-105EC7E927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6345" y="1605699"/>
              <a:ext cx="481446" cy="48510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C462D5E9-CE13-643B-F13E-ADF049AB3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58185"/>
              <a:ext cx="337391" cy="339955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26" name="Ryhmä 25">
              <a:extLst>
                <a:ext uri="{FF2B5EF4-FFF2-40B4-BE49-F238E27FC236}">
                  <a16:creationId xmlns:a16="http://schemas.microsoft.com/office/drawing/2014/main" id="{56B52CF3-10A1-4316-8149-9A808BE15D29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33" name="Ellipsi 32">
                <a:extLst>
                  <a:ext uri="{FF2B5EF4-FFF2-40B4-BE49-F238E27FC236}">
                    <a16:creationId xmlns:a16="http://schemas.microsoft.com/office/drawing/2014/main" id="{4BFEF6AA-566D-5F00-2CD7-F42595F1FB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4" name="Ellipsi 33">
                <a:extLst>
                  <a:ext uri="{FF2B5EF4-FFF2-40B4-BE49-F238E27FC236}">
                    <a16:creationId xmlns:a16="http://schemas.microsoft.com/office/drawing/2014/main" id="{832E345D-C002-F202-C997-E5CA8F337A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5" name="Ellipsi 34">
                <a:extLst>
                  <a:ext uri="{FF2B5EF4-FFF2-40B4-BE49-F238E27FC236}">
                    <a16:creationId xmlns:a16="http://schemas.microsoft.com/office/drawing/2014/main" id="{8A117D97-634C-0487-25D5-6076B27CC7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6" name="Ellipsi 35">
                <a:extLst>
                  <a:ext uri="{FF2B5EF4-FFF2-40B4-BE49-F238E27FC236}">
                    <a16:creationId xmlns:a16="http://schemas.microsoft.com/office/drawing/2014/main" id="{B732CE08-6D7B-9D1E-9B15-8305CD82F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27" name="Ellipsi 26">
              <a:extLst>
                <a:ext uri="{FF2B5EF4-FFF2-40B4-BE49-F238E27FC236}">
                  <a16:creationId xmlns:a16="http://schemas.microsoft.com/office/drawing/2014/main" id="{CE8CC16D-1DE1-8180-21AF-9453C8673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8" name="Ellipsi 27">
              <a:extLst>
                <a:ext uri="{FF2B5EF4-FFF2-40B4-BE49-F238E27FC236}">
                  <a16:creationId xmlns:a16="http://schemas.microsoft.com/office/drawing/2014/main" id="{72934238-437E-D381-66C6-4F61B4B723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5989" y="2714651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BBC6C562-1747-2DED-BCF2-A673F1347B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2A1CFC69-2FE5-15D1-147E-ED7C31806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44DF4D0B-7B3E-E175-F5FF-0CF17B362A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2" name="Ellipsi 31">
              <a:extLst>
                <a:ext uri="{FF2B5EF4-FFF2-40B4-BE49-F238E27FC236}">
                  <a16:creationId xmlns:a16="http://schemas.microsoft.com/office/drawing/2014/main" id="{96B10413-7D1D-C931-8E79-99F7D96C1B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228" y="2991659"/>
              <a:ext cx="184611" cy="184611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7" name="Ellipsi 16">
            <a:extLst>
              <a:ext uri="{FF2B5EF4-FFF2-40B4-BE49-F238E27FC236}">
                <a16:creationId xmlns:a16="http://schemas.microsoft.com/office/drawing/2014/main" id="{E5A252E5-F1EA-A02C-A388-72ACA937A94B}"/>
              </a:ext>
            </a:extLst>
          </p:cNvPr>
          <p:cNvSpPr>
            <a:spLocks noChangeAspect="1"/>
          </p:cNvSpPr>
          <p:nvPr/>
        </p:nvSpPr>
        <p:spPr>
          <a:xfrm>
            <a:off x="11657845" y="725987"/>
            <a:ext cx="256940" cy="254009"/>
          </a:xfrm>
          <a:prstGeom prst="ellipse">
            <a:avLst/>
          </a:prstGeom>
          <a:solidFill>
            <a:srgbClr val="783552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FF53B906-A22A-1282-97A4-768E594062A5}"/>
              </a:ext>
            </a:extLst>
          </p:cNvPr>
          <p:cNvSpPr>
            <a:spLocks noChangeAspect="1"/>
          </p:cNvSpPr>
          <p:nvPr/>
        </p:nvSpPr>
        <p:spPr>
          <a:xfrm flipH="1">
            <a:off x="5692375" y="795784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2232B5B9-382B-92CD-E98C-F4F2C026640E}"/>
              </a:ext>
            </a:extLst>
          </p:cNvPr>
          <p:cNvSpPr>
            <a:spLocks noChangeAspect="1"/>
          </p:cNvSpPr>
          <p:nvPr/>
        </p:nvSpPr>
        <p:spPr>
          <a:xfrm flipH="1">
            <a:off x="5394000" y="571375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3" name="Sisällön paikkamerkki 2">
            <a:extLst>
              <a:ext uri="{FF2B5EF4-FFF2-40B4-BE49-F238E27FC236}">
                <a16:creationId xmlns:a16="http://schemas.microsoft.com/office/drawing/2014/main" id="{C1C663E4-491E-97FD-5A58-386767746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65881"/>
            <a:ext cx="6172200" cy="39951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420578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3CD9F382-34A6-2F22-FF0E-47588DBC8E08}"/>
              </a:ext>
            </a:extLst>
          </p:cNvPr>
          <p:cNvSpPr/>
          <p:nvPr userDrawn="1"/>
        </p:nvSpPr>
        <p:spPr>
          <a:xfrm rot="5400000">
            <a:off x="8065725" y="3161224"/>
            <a:ext cx="6857998" cy="535554"/>
          </a:xfrm>
          <a:prstGeom prst="rect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1A78BD81-FBCE-DF7D-18B9-EAFA96CAD2A1}"/>
              </a:ext>
            </a:extLst>
          </p:cNvPr>
          <p:cNvSpPr>
            <a:spLocks noChangeAspect="1"/>
          </p:cNvSpPr>
          <p:nvPr userDrawn="1"/>
        </p:nvSpPr>
        <p:spPr>
          <a:xfrm>
            <a:off x="11771333" y="6355191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D44FE575-C9DE-3863-92BD-F2D40D86DD25}"/>
              </a:ext>
            </a:extLst>
          </p:cNvPr>
          <p:cNvSpPr>
            <a:spLocks noChangeAspect="1"/>
          </p:cNvSpPr>
          <p:nvPr userDrawn="1"/>
        </p:nvSpPr>
        <p:spPr>
          <a:xfrm>
            <a:off x="10820170" y="6412074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E908424E-56D6-B4DB-F06C-E46FE63A4B4A}"/>
              </a:ext>
            </a:extLst>
          </p:cNvPr>
          <p:cNvSpPr>
            <a:spLocks noChangeAspect="1"/>
          </p:cNvSpPr>
          <p:nvPr userDrawn="1"/>
        </p:nvSpPr>
        <p:spPr>
          <a:xfrm>
            <a:off x="11672066" y="5967211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3D501BD7-C1A9-ACC1-62D4-9F6E284CB24E}"/>
              </a:ext>
            </a:extLst>
          </p:cNvPr>
          <p:cNvSpPr>
            <a:spLocks noChangeAspect="1"/>
          </p:cNvSpPr>
          <p:nvPr userDrawn="1"/>
        </p:nvSpPr>
        <p:spPr>
          <a:xfrm>
            <a:off x="11147642" y="5944989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60E10D09-EF43-059E-B0C9-1D74BC3FCB70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10589988" y="6169367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121B4D28-F082-924B-FBD5-3851E80D7758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8625593" y="5608275"/>
            <a:ext cx="2471444" cy="966987"/>
            <a:chOff x="2786013" y="1385182"/>
            <a:chExt cx="4403134" cy="1722788"/>
          </a:xfrm>
        </p:grpSpPr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54E59544-8F75-C26C-4F0E-E125EC761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76954CBB-0B71-067C-8BA2-53DD61115A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3DA5641D-C4BE-EA82-0AB2-CF588F70A7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922DC227-9406-809B-0F7D-A813F35A1E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3F46DBBA-D932-4185-F724-56DC216E7D33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16DBC644-5FAA-ED51-F9C0-0C03EFD11D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E523286B-F5DA-9493-2147-B972494C3A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Ellipsi 28">
                <a:extLst>
                  <a:ext uri="{FF2B5EF4-FFF2-40B4-BE49-F238E27FC236}">
                    <a16:creationId xmlns:a16="http://schemas.microsoft.com/office/drawing/2014/main" id="{53602E3C-1133-7A47-9A13-EB6C04C89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Ellipsi 29">
                <a:extLst>
                  <a:ext uri="{FF2B5EF4-FFF2-40B4-BE49-F238E27FC236}">
                    <a16:creationId xmlns:a16="http://schemas.microsoft.com/office/drawing/2014/main" id="{F8C10222-3F7A-11BD-A106-D28784C011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534345AA-5498-908D-1335-F4D01F0787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E9DB26BE-8931-C333-340A-C5E29F32A2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38AB2240-9545-9542-41E7-8271B412F5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F31E8CA4-DC5E-5B68-C500-AD4A3A8D6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6458D0D3-5055-E329-0AA9-BDDD7EC51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DAE39C2C-FA3D-CC8B-01A9-91B5C8FD3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572DEDF-D441-889F-12E3-D48DAFAFA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B7335D9-F0B5-0C31-6879-7EC711D4EE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2849A6-5399-6CD6-CB28-19EF17BC0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8867375-06D3-4D66-0C2E-21BD1B7A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D1100D2-88E3-6D49-E34B-A7F66712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BB624-ED48-6247-14B7-1B8A3503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1" name="Kuva 30" descr="Kuva, joka sisältää kohteen logo&#10;&#10;Kuvaus luotu automaattisesti">
            <a:extLst>
              <a:ext uri="{FF2B5EF4-FFF2-40B4-BE49-F238E27FC236}">
                <a16:creationId xmlns:a16="http://schemas.microsoft.com/office/drawing/2014/main" id="{F5840682-FD2C-5E67-62AF-C965D0643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" y="148283"/>
            <a:ext cx="1610138" cy="11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500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orakulmio 28">
            <a:extLst>
              <a:ext uri="{FF2B5EF4-FFF2-40B4-BE49-F238E27FC236}">
                <a16:creationId xmlns:a16="http://schemas.microsoft.com/office/drawing/2014/main" id="{95A0C474-0C71-2494-7F03-2046D666D3D3}"/>
              </a:ext>
            </a:extLst>
          </p:cNvPr>
          <p:cNvSpPr/>
          <p:nvPr userDrawn="1"/>
        </p:nvSpPr>
        <p:spPr>
          <a:xfrm>
            <a:off x="11214469" y="0"/>
            <a:ext cx="556864" cy="6858000"/>
          </a:xfrm>
          <a:prstGeom prst="rect">
            <a:avLst/>
          </a:prstGeom>
          <a:solidFill>
            <a:srgbClr val="F7B7D3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6E970136-BF61-5EAB-C4E7-8FCACB8C7E16}"/>
              </a:ext>
            </a:extLst>
          </p:cNvPr>
          <p:cNvSpPr>
            <a:spLocks noChangeAspect="1"/>
          </p:cNvSpPr>
          <p:nvPr userDrawn="1"/>
        </p:nvSpPr>
        <p:spPr>
          <a:xfrm>
            <a:off x="11771333" y="6355191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5646E94E-0291-6964-C63E-1A1CD8193E31}"/>
              </a:ext>
            </a:extLst>
          </p:cNvPr>
          <p:cNvSpPr>
            <a:spLocks noChangeAspect="1"/>
          </p:cNvSpPr>
          <p:nvPr userDrawn="1"/>
        </p:nvSpPr>
        <p:spPr>
          <a:xfrm>
            <a:off x="10820170" y="6412074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D8B057BD-D30C-90D5-F490-26CD8CD077FA}"/>
              </a:ext>
            </a:extLst>
          </p:cNvPr>
          <p:cNvSpPr>
            <a:spLocks noChangeAspect="1"/>
          </p:cNvSpPr>
          <p:nvPr userDrawn="1"/>
        </p:nvSpPr>
        <p:spPr>
          <a:xfrm>
            <a:off x="11672066" y="5967211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F6204A03-DE1E-3CC5-6955-30E5C8C60EAB}"/>
              </a:ext>
            </a:extLst>
          </p:cNvPr>
          <p:cNvSpPr>
            <a:spLocks noChangeAspect="1"/>
          </p:cNvSpPr>
          <p:nvPr userDrawn="1"/>
        </p:nvSpPr>
        <p:spPr>
          <a:xfrm>
            <a:off x="11147642" y="5944989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C94D78EF-AF88-1E35-7949-283A454478D0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10589988" y="6169367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E01A2CD9-1B32-B928-7E20-FF6F9CB6FC19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8625593" y="5608275"/>
            <a:ext cx="2471444" cy="966987"/>
            <a:chOff x="2786013" y="1385182"/>
            <a:chExt cx="4403134" cy="1722788"/>
          </a:xfrm>
        </p:grpSpPr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451702D1-6391-EF39-6902-6BDCA2CBC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772C6E80-1E4A-1CC0-685B-3FF0BB71F7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7C559CF1-2412-DE78-30CD-ADD104198B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7A6107C2-1E3E-3A51-4E6E-D8481C924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6106C62A-66F9-1E93-A71E-2C0B898F39B3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84A8C96E-0003-FF0D-D18D-77C5E1406D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3E18B141-DE15-E720-1749-197F4C6B6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FCBDBFE7-7CE8-AE3D-AABA-B0372283E1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C436CC93-6C2B-0EBA-5AA8-B8849F4A1A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27833726-59CA-1357-B4A5-CB52707662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F058F257-66DF-585F-3737-B207D28540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B936C600-F870-26CD-5F77-D2ABE8126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28D84C5B-BE4B-4EC7-08B7-51AA39C499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1B9B7C5A-2C70-BC4E-C07F-4253AACDD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C4CE5205-F183-95A2-9546-010A511DF9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A2ED61-D81A-A7C5-408E-FBDA983A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7BDB37-12D0-1013-5109-C632E249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5505BE-3979-1111-50FA-FDAB6B8C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0" name="Kuva 29" descr="Kuva, joka sisältää kohteen logo&#10;&#10;Kuvaus luotu automaattisesti">
            <a:extLst>
              <a:ext uri="{FF2B5EF4-FFF2-40B4-BE49-F238E27FC236}">
                <a16:creationId xmlns:a16="http://schemas.microsoft.com/office/drawing/2014/main" id="{328C2887-6654-B2C8-B28E-AF911D019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" y="148283"/>
            <a:ext cx="1610138" cy="1174308"/>
          </a:xfrm>
          <a:prstGeom prst="rect">
            <a:avLst/>
          </a:prstGeom>
        </p:spPr>
      </p:pic>
      <p:sp>
        <p:nvSpPr>
          <p:cNvPr id="32" name="Otsikko 1">
            <a:extLst>
              <a:ext uri="{FF2B5EF4-FFF2-40B4-BE49-F238E27FC236}">
                <a16:creationId xmlns:a16="http://schemas.microsoft.com/office/drawing/2014/main" id="{F0FEA630-F605-17EF-16C9-1782E45C9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9129"/>
            <a:ext cx="10515600" cy="915689"/>
          </a:xfrm>
        </p:spPr>
        <p:txBody>
          <a:bodyPr anchor="t">
            <a:normAutofit/>
          </a:bodyPr>
          <a:lstStyle>
            <a:lvl1pPr algn="ctr"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3" name="Tekstin paikkamerkki 2">
            <a:extLst>
              <a:ext uri="{FF2B5EF4-FFF2-40B4-BE49-F238E27FC236}">
                <a16:creationId xmlns:a16="http://schemas.microsoft.com/office/drawing/2014/main" id="{355031B0-3946-84F6-CC7D-3F3B856E7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4547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4FDF092-212F-42C4-9B13-A13EB30E4A25}"/>
              </a:ext>
            </a:extLst>
          </p:cNvPr>
          <p:cNvSpPr/>
          <p:nvPr userDrawn="1"/>
        </p:nvSpPr>
        <p:spPr>
          <a:xfrm rot="21241928">
            <a:off x="-197285" y="-241598"/>
            <a:ext cx="5550792" cy="3027038"/>
          </a:xfrm>
          <a:custGeom>
            <a:avLst/>
            <a:gdLst>
              <a:gd name="connsiteX0" fmla="*/ 5868009 w 5962628"/>
              <a:gd name="connsiteY0" fmla="*/ 770843 h 3478159"/>
              <a:gd name="connsiteX1" fmla="*/ 5473912 w 5962628"/>
              <a:gd name="connsiteY1" fmla="*/ 864630 h 3478159"/>
              <a:gd name="connsiteX2" fmla="*/ 155853 w 5962628"/>
              <a:gd name="connsiteY2" fmla="*/ 3448208 h 3478159"/>
              <a:gd name="connsiteX3" fmla="*/ 120473 w 5962628"/>
              <a:gd name="connsiteY3" fmla="*/ 3478159 h 3478159"/>
              <a:gd name="connsiteX4" fmla="*/ 161910 w 5962628"/>
              <a:gd name="connsiteY4" fmla="*/ 3085080 h 3478159"/>
              <a:gd name="connsiteX5" fmla="*/ 318670 w 5962628"/>
              <a:gd name="connsiteY5" fmla="*/ 2935215 h 3478159"/>
              <a:gd name="connsiteX6" fmla="*/ 4907615 w 5962628"/>
              <a:gd name="connsiteY6" fmla="*/ 752123 h 3478159"/>
              <a:gd name="connsiteX7" fmla="*/ 5187717 w 5962628"/>
              <a:gd name="connsiteY7" fmla="*/ 700320 h 3478159"/>
              <a:gd name="connsiteX8" fmla="*/ 362618 w 5962628"/>
              <a:gd name="connsiteY8" fmla="*/ 0 h 3478159"/>
              <a:gd name="connsiteX9" fmla="*/ 5962628 w 5962628"/>
              <a:gd name="connsiteY9" fmla="*/ 587062 h 3478159"/>
              <a:gd name="connsiteX10" fmla="*/ 5780803 w 5962628"/>
              <a:gd name="connsiteY10" fmla="*/ 606754 h 3478159"/>
              <a:gd name="connsiteX11" fmla="*/ 5340007 w 5962628"/>
              <a:gd name="connsiteY11" fmla="*/ 672155 h 3478159"/>
              <a:gd name="connsiteX12" fmla="*/ 5187717 w 5962628"/>
              <a:gd name="connsiteY12" fmla="*/ 700320 h 3478159"/>
              <a:gd name="connsiteX13" fmla="*/ 1565564 w 5962628"/>
              <a:gd name="connsiteY13" fmla="*/ 324828 h 3478159"/>
              <a:gd name="connsiteX14" fmla="*/ 349856 w 5962628"/>
              <a:gd name="connsiteY14" fmla="*/ 1302197 h 3478159"/>
              <a:gd name="connsiteX15" fmla="*/ 161910 w 5962628"/>
              <a:gd name="connsiteY15" fmla="*/ 3085080 h 3478159"/>
              <a:gd name="connsiteX16" fmla="*/ 65647 w 5962628"/>
              <a:gd name="connsiteY16" fmla="*/ 3177108 h 3478159"/>
              <a:gd name="connsiteX17" fmla="*/ 0 w 5962628"/>
              <a:gd name="connsiteY17" fmla="*/ 3246777 h 3478159"/>
              <a:gd name="connsiteX18" fmla="*/ 338454 w 5962628"/>
              <a:gd name="connsiteY18" fmla="*/ 0 h 347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62628" h="3478159">
                <a:moveTo>
                  <a:pt x="5868009" y="770843"/>
                </a:moveTo>
                <a:lnTo>
                  <a:pt x="5473912" y="864630"/>
                </a:lnTo>
                <a:cubicBezTo>
                  <a:pt x="3404792" y="1390416"/>
                  <a:pt x="1578107" y="2290389"/>
                  <a:pt x="155853" y="3448208"/>
                </a:cubicBezTo>
                <a:lnTo>
                  <a:pt x="120473" y="3478159"/>
                </a:lnTo>
                <a:lnTo>
                  <a:pt x="161910" y="3085080"/>
                </a:lnTo>
                <a:lnTo>
                  <a:pt x="318670" y="2935215"/>
                </a:lnTo>
                <a:cubicBezTo>
                  <a:pt x="1451566" y="1906149"/>
                  <a:pt x="3052968" y="1129631"/>
                  <a:pt x="4907615" y="752123"/>
                </a:cubicBezTo>
                <a:lnTo>
                  <a:pt x="5187717" y="700320"/>
                </a:lnTo>
                <a:close/>
                <a:moveTo>
                  <a:pt x="362618" y="0"/>
                </a:moveTo>
                <a:lnTo>
                  <a:pt x="5962628" y="587062"/>
                </a:lnTo>
                <a:lnTo>
                  <a:pt x="5780803" y="606754"/>
                </a:lnTo>
                <a:cubicBezTo>
                  <a:pt x="5632536" y="626082"/>
                  <a:pt x="5485571" y="647905"/>
                  <a:pt x="5340007" y="672155"/>
                </a:cubicBezTo>
                <a:lnTo>
                  <a:pt x="5187717" y="700320"/>
                </a:lnTo>
                <a:lnTo>
                  <a:pt x="1565564" y="324828"/>
                </a:lnTo>
                <a:cubicBezTo>
                  <a:pt x="957693" y="261814"/>
                  <a:pt x="413401" y="699397"/>
                  <a:pt x="349856" y="1302197"/>
                </a:cubicBezTo>
                <a:lnTo>
                  <a:pt x="161910" y="3085080"/>
                </a:lnTo>
                <a:lnTo>
                  <a:pt x="65647" y="3177108"/>
                </a:lnTo>
                <a:lnTo>
                  <a:pt x="0" y="3246777"/>
                </a:lnTo>
                <a:lnTo>
                  <a:pt x="338454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8" descr="Logo&#10;&#10;Description automatically generated">
            <a:extLst>
              <a:ext uri="{FF2B5EF4-FFF2-40B4-BE49-F238E27FC236}">
                <a16:creationId xmlns:a16="http://schemas.microsoft.com/office/drawing/2014/main" id="{9B8D54B3-0DB5-4593-83A7-B34DD2BEC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9" y="227412"/>
            <a:ext cx="1634254" cy="121942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3D4C34F-44F1-4194-AAAA-768DB79E1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54718"/>
          <a:stretch/>
        </p:blipFill>
        <p:spPr>
          <a:xfrm>
            <a:off x="2328895" y="4846644"/>
            <a:ext cx="9863105" cy="201135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4BE47BE-B4BF-46A7-978F-6C82F47F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06" y="1446833"/>
            <a:ext cx="8845083" cy="9367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544F76E-E9C1-445F-B045-E6A90264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3D6CFF-C035-4F71-961E-CE611FD2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72E811-BCDE-42E2-A886-D64FF588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07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 descr="Kuva, joka sisältää kohteen logo&#10;&#10;Kuvaus luotu automaattisesti">
            <a:extLst>
              <a:ext uri="{FF2B5EF4-FFF2-40B4-BE49-F238E27FC236}">
                <a16:creationId xmlns:a16="http://schemas.microsoft.com/office/drawing/2014/main" id="{5B6ADE8A-DC2F-0341-5C9D-CC1A63E6A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0469453" y="60415"/>
            <a:ext cx="1610138" cy="1174308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18DC2DAA-85D8-4967-6FD1-F34B8611B3B3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15609" y="5486400"/>
            <a:ext cx="2113929" cy="1255990"/>
            <a:chOff x="9459739" y="5204427"/>
            <a:chExt cx="2646525" cy="1572432"/>
          </a:xfrm>
        </p:grpSpPr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D141AE7B-C00F-E275-38DC-621855AD5FC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02672" y="6323429"/>
              <a:ext cx="382567" cy="385473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999E3812-3920-7014-88A0-1FC326460B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89921" y="6110429"/>
              <a:ext cx="168587" cy="168587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51AFD3C8-B0F8-EA7C-0F62-CC8F2D0414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08925" y="5797160"/>
              <a:ext cx="215700" cy="217338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106FE824-1F2D-9446-7396-1BB9D24320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17393" y="5643344"/>
              <a:ext cx="291344" cy="293556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FC58243E-43D5-513D-CCB5-ADA5E4A3832D}"/>
                </a:ext>
              </a:extLst>
            </p:cNvPr>
            <p:cNvSpPr>
              <a:spLocks noChangeAspect="1"/>
            </p:cNvSpPr>
            <p:nvPr userDrawn="1"/>
          </p:nvSpPr>
          <p:spPr>
            <a:xfrm rot="21181281">
              <a:off x="9459739" y="5867722"/>
              <a:ext cx="166371" cy="167634"/>
            </a:xfrm>
            <a:prstGeom prst="ellipse">
              <a:avLst/>
            </a:prstGeom>
            <a:solidFill>
              <a:srgbClr val="783552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2" name="Ryhmä 11">
              <a:extLst>
                <a:ext uri="{FF2B5EF4-FFF2-40B4-BE49-F238E27FC236}">
                  <a16:creationId xmlns:a16="http://schemas.microsoft.com/office/drawing/2014/main" id="{8A927C78-C97F-DD91-DD66-10FC8E43356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0526135" y="5204427"/>
              <a:ext cx="1580129" cy="1572432"/>
              <a:chOff x="5668308" y="1168932"/>
              <a:chExt cx="1790998" cy="1782274"/>
            </a:xfrm>
          </p:grpSpPr>
          <p:sp>
            <p:nvSpPr>
              <p:cNvPr id="13" name="Ellipsi 12">
                <a:extLst>
                  <a:ext uri="{FF2B5EF4-FFF2-40B4-BE49-F238E27FC236}">
                    <a16:creationId xmlns:a16="http://schemas.microsoft.com/office/drawing/2014/main" id="{DF7F88D5-B1F2-C495-08D2-F41FB0F2AA9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81281">
                <a:off x="5968451" y="1274236"/>
                <a:ext cx="165566" cy="166823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4" name="Kaari 13">
                <a:extLst>
                  <a:ext uri="{FF2B5EF4-FFF2-40B4-BE49-F238E27FC236}">
                    <a16:creationId xmlns:a16="http://schemas.microsoft.com/office/drawing/2014/main" id="{693B66D1-A526-0897-5159-A2D78DF646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81281">
                <a:off x="5668308" y="1168932"/>
                <a:ext cx="1782272" cy="1782274"/>
              </a:xfrm>
              <a:custGeom>
                <a:avLst/>
                <a:gdLst>
                  <a:gd name="connsiteX0" fmla="*/ 1471194 w 1782272"/>
                  <a:gd name="connsiteY0" fmla="*/ 1567640 h 1782274"/>
                  <a:gd name="connsiteX1" fmla="*/ 562129 w 1782272"/>
                  <a:gd name="connsiteY1" fmla="*/ 1719315 h 1782274"/>
                  <a:gd name="connsiteX2" fmla="*/ 4974 w 1782272"/>
                  <a:gd name="connsiteY2" fmla="*/ 985161 h 1782274"/>
                  <a:gd name="connsiteX3" fmla="*/ 421470 w 1782272"/>
                  <a:gd name="connsiteY3" fmla="*/ 940970 h 1782274"/>
                  <a:gd name="connsiteX4" fmla="*/ 891136 w 1782272"/>
                  <a:gd name="connsiteY4" fmla="*/ 891137 h 1782274"/>
                  <a:gd name="connsiteX5" fmla="*/ 1175364 w 1782272"/>
                  <a:gd name="connsiteY5" fmla="*/ 1222623 h 1782274"/>
                  <a:gd name="connsiteX6" fmla="*/ 1471194 w 1782272"/>
                  <a:gd name="connsiteY6" fmla="*/ 1567640 h 1782274"/>
                  <a:gd name="connsiteX0" fmla="*/ 1471194 w 1782272"/>
                  <a:gd name="connsiteY0" fmla="*/ 1567640 h 1782274"/>
                  <a:gd name="connsiteX1" fmla="*/ 562129 w 1782272"/>
                  <a:gd name="connsiteY1" fmla="*/ 1719315 h 1782274"/>
                  <a:gd name="connsiteX2" fmla="*/ 4974 w 1782272"/>
                  <a:gd name="connsiteY2" fmla="*/ 985161 h 178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2272" h="1782274" stroke="0" extrusionOk="0">
                    <a:moveTo>
                      <a:pt x="1471194" y="1567640"/>
                    </a:moveTo>
                    <a:cubicBezTo>
                      <a:pt x="1176239" y="1847395"/>
                      <a:pt x="876915" y="1855168"/>
                      <a:pt x="562129" y="1719315"/>
                    </a:cubicBezTo>
                    <a:cubicBezTo>
                      <a:pt x="304341" y="1623606"/>
                      <a:pt x="47733" y="1331907"/>
                      <a:pt x="4974" y="985161"/>
                    </a:cubicBezTo>
                    <a:cubicBezTo>
                      <a:pt x="143101" y="939754"/>
                      <a:pt x="326092" y="997967"/>
                      <a:pt x="421470" y="940970"/>
                    </a:cubicBezTo>
                    <a:cubicBezTo>
                      <a:pt x="516848" y="883973"/>
                      <a:pt x="675200" y="925689"/>
                      <a:pt x="891136" y="891137"/>
                    </a:cubicBezTo>
                    <a:cubicBezTo>
                      <a:pt x="989711" y="958374"/>
                      <a:pt x="1016254" y="1116426"/>
                      <a:pt x="1175364" y="1222623"/>
                    </a:cubicBezTo>
                    <a:cubicBezTo>
                      <a:pt x="1334474" y="1328820"/>
                      <a:pt x="1309803" y="1406757"/>
                      <a:pt x="1471194" y="1567640"/>
                    </a:cubicBezTo>
                    <a:close/>
                  </a:path>
                  <a:path w="1782272" h="1782274" fill="none" extrusionOk="0">
                    <a:moveTo>
                      <a:pt x="1471194" y="1567640"/>
                    </a:moveTo>
                    <a:cubicBezTo>
                      <a:pt x="1260979" y="1758272"/>
                      <a:pt x="871892" y="1815249"/>
                      <a:pt x="562129" y="1719315"/>
                    </a:cubicBezTo>
                    <a:cubicBezTo>
                      <a:pt x="239637" y="1636811"/>
                      <a:pt x="86714" y="1371894"/>
                      <a:pt x="4974" y="985161"/>
                    </a:cubicBezTo>
                  </a:path>
                  <a:path w="1782272" h="1782274" fill="none" stroke="0" extrusionOk="0">
                    <a:moveTo>
                      <a:pt x="1471194" y="1567640"/>
                    </a:moveTo>
                    <a:cubicBezTo>
                      <a:pt x="1223127" y="1728476"/>
                      <a:pt x="833910" y="1821764"/>
                      <a:pt x="562129" y="1719315"/>
                    </a:cubicBezTo>
                    <a:cubicBezTo>
                      <a:pt x="261215" y="1608041"/>
                      <a:pt x="80950" y="1367027"/>
                      <a:pt x="4974" y="985161"/>
                    </a:cubicBezTo>
                  </a:path>
                </a:pathLst>
              </a:custGeom>
              <a:ln w="3175">
                <a:solidFill>
                  <a:srgbClr val="004C8A"/>
                </a:solidFill>
                <a:prstDash val="lgDashDotDot"/>
                <a:extLst>
                  <a:ext uri="{C807C97D-BFC1-408E-A445-0C87EB9F89A2}">
                    <ask:lineSketchStyleProps xmlns:ask="http://schemas.microsoft.com/office/drawing/2018/sketchyshapes" sd="2804992971">
                      <a:prstGeom prst="arc">
                        <a:avLst>
                          <a:gd name="adj1" fmla="val 2963341"/>
                          <a:gd name="adj2" fmla="val 10436605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5" name="Kaari 14">
                <a:extLst>
                  <a:ext uri="{FF2B5EF4-FFF2-40B4-BE49-F238E27FC236}">
                    <a16:creationId xmlns:a16="http://schemas.microsoft.com/office/drawing/2014/main" id="{0ABFFD49-4C4E-16E9-6777-7D08DB10D5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7034" y="1168932"/>
                <a:ext cx="1782272" cy="1782274"/>
              </a:xfrm>
              <a:custGeom>
                <a:avLst/>
                <a:gdLst>
                  <a:gd name="connsiteX0" fmla="*/ 30325 w 1782272"/>
                  <a:gd name="connsiteY0" fmla="*/ 660641 h 1782274"/>
                  <a:gd name="connsiteX1" fmla="*/ 703507 w 1782272"/>
                  <a:gd name="connsiteY1" fmla="*/ 19977 h 1782274"/>
                  <a:gd name="connsiteX2" fmla="*/ 1580739 w 1782272"/>
                  <a:gd name="connsiteY2" fmla="*/ 326717 h 1782274"/>
                  <a:gd name="connsiteX3" fmla="*/ 1708013 w 1782272"/>
                  <a:gd name="connsiteY3" fmla="*/ 1247274 h 1782274"/>
                  <a:gd name="connsiteX4" fmla="*/ 1324081 w 1782272"/>
                  <a:gd name="connsiteY4" fmla="*/ 1079890 h 1782274"/>
                  <a:gd name="connsiteX5" fmla="*/ 891136 w 1782272"/>
                  <a:gd name="connsiteY5" fmla="*/ 891137 h 1782274"/>
                  <a:gd name="connsiteX6" fmla="*/ 443514 w 1782272"/>
                  <a:gd name="connsiteY6" fmla="*/ 771279 h 1782274"/>
                  <a:gd name="connsiteX7" fmla="*/ 30325 w 1782272"/>
                  <a:gd name="connsiteY7" fmla="*/ 660641 h 1782274"/>
                  <a:gd name="connsiteX0" fmla="*/ 30325 w 1782272"/>
                  <a:gd name="connsiteY0" fmla="*/ 660641 h 1782274"/>
                  <a:gd name="connsiteX1" fmla="*/ 703507 w 1782272"/>
                  <a:gd name="connsiteY1" fmla="*/ 19977 h 1782274"/>
                  <a:gd name="connsiteX2" fmla="*/ 1580739 w 1782272"/>
                  <a:gd name="connsiteY2" fmla="*/ 326717 h 1782274"/>
                  <a:gd name="connsiteX3" fmla="*/ 1708013 w 1782272"/>
                  <a:gd name="connsiteY3" fmla="*/ 1247274 h 178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2272" h="1782274" stroke="0" extrusionOk="0">
                    <a:moveTo>
                      <a:pt x="30325" y="660641"/>
                    </a:moveTo>
                    <a:cubicBezTo>
                      <a:pt x="91952" y="381740"/>
                      <a:pt x="351121" y="162390"/>
                      <a:pt x="703507" y="19977"/>
                    </a:cubicBezTo>
                    <a:cubicBezTo>
                      <a:pt x="1005051" y="4174"/>
                      <a:pt x="1359041" y="49747"/>
                      <a:pt x="1580739" y="326717"/>
                    </a:cubicBezTo>
                    <a:cubicBezTo>
                      <a:pt x="1832033" y="548511"/>
                      <a:pt x="1853435" y="947298"/>
                      <a:pt x="1708013" y="1247274"/>
                    </a:cubicBezTo>
                    <a:cubicBezTo>
                      <a:pt x="1533414" y="1177971"/>
                      <a:pt x="1499076" y="1155807"/>
                      <a:pt x="1324081" y="1079890"/>
                    </a:cubicBezTo>
                    <a:cubicBezTo>
                      <a:pt x="1149086" y="1003973"/>
                      <a:pt x="1098025" y="961328"/>
                      <a:pt x="891136" y="891137"/>
                    </a:cubicBezTo>
                    <a:cubicBezTo>
                      <a:pt x="782770" y="917662"/>
                      <a:pt x="620534" y="802566"/>
                      <a:pt x="443514" y="771279"/>
                    </a:cubicBezTo>
                    <a:cubicBezTo>
                      <a:pt x="266494" y="739992"/>
                      <a:pt x="147622" y="686702"/>
                      <a:pt x="30325" y="660641"/>
                    </a:cubicBezTo>
                    <a:close/>
                  </a:path>
                  <a:path w="1782272" h="1782274" fill="none" extrusionOk="0">
                    <a:moveTo>
                      <a:pt x="30325" y="660641"/>
                    </a:moveTo>
                    <a:cubicBezTo>
                      <a:pt x="103056" y="352550"/>
                      <a:pt x="378487" y="141997"/>
                      <a:pt x="703507" y="19977"/>
                    </a:cubicBezTo>
                    <a:cubicBezTo>
                      <a:pt x="1045045" y="-59397"/>
                      <a:pt x="1359965" y="78499"/>
                      <a:pt x="1580739" y="326717"/>
                    </a:cubicBezTo>
                    <a:cubicBezTo>
                      <a:pt x="1825847" y="525269"/>
                      <a:pt x="1784181" y="936906"/>
                      <a:pt x="1708013" y="1247274"/>
                    </a:cubicBezTo>
                  </a:path>
                  <a:path w="1782272" h="1782274" fill="none" stroke="0" extrusionOk="0">
                    <a:moveTo>
                      <a:pt x="30325" y="660641"/>
                    </a:moveTo>
                    <a:cubicBezTo>
                      <a:pt x="127632" y="330066"/>
                      <a:pt x="355936" y="42435"/>
                      <a:pt x="703507" y="19977"/>
                    </a:cubicBezTo>
                    <a:cubicBezTo>
                      <a:pt x="1047086" y="-67576"/>
                      <a:pt x="1307344" y="143778"/>
                      <a:pt x="1580739" y="326717"/>
                    </a:cubicBezTo>
                    <a:cubicBezTo>
                      <a:pt x="1717013" y="649172"/>
                      <a:pt x="1803113" y="939564"/>
                      <a:pt x="1708013" y="1247274"/>
                    </a:cubicBezTo>
                  </a:path>
                </a:pathLst>
              </a:custGeom>
              <a:ln w="3175">
                <a:solidFill>
                  <a:srgbClr val="004C8A"/>
                </a:solidFill>
                <a:prstDash val="lgDashDotDot"/>
                <a:extLst>
                  <a:ext uri="{C807C97D-BFC1-408E-A445-0C87EB9F89A2}">
                    <ask:lineSketchStyleProps xmlns:ask="http://schemas.microsoft.com/office/drawing/2018/sketchyshapes" sd="2838763260">
                      <a:prstGeom prst="arc">
                        <a:avLst>
                          <a:gd name="adj1" fmla="val 11699414"/>
                          <a:gd name="adj2" fmla="val 1413354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86558808-4F38-B15D-B851-F132D4D595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25996" y="2719415"/>
                <a:ext cx="173639" cy="173639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07E9A185-E5D4-32D3-882D-FF226316DA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40334" y="1324557"/>
                <a:ext cx="1467224" cy="1478366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E6DF9CA-D1AC-CAA4-3329-CB6BC82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BF7BDF6-B20B-F80C-CAC3-4703516B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35D750-85DD-89B9-DC44-A7CF729B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5DB9848C-39B5-DAA5-5F41-233C84A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4826"/>
            <a:ext cx="10515600" cy="915689"/>
          </a:xfrm>
        </p:spPr>
        <p:txBody>
          <a:bodyPr anchor="t">
            <a:normAutofit/>
          </a:bodyPr>
          <a:lstStyle>
            <a:lvl1pPr algn="ctr"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A2EFC07A-AEB9-72AB-6EA9-2BFD32267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14256"/>
            <a:ext cx="10515600" cy="38610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05123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89AF44D-F2E7-B87E-699F-577EC7671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1"/>
          <a:stretch/>
        </p:blipFill>
        <p:spPr>
          <a:xfrm rot="5227916" flipV="1">
            <a:off x="8151024" y="3311599"/>
            <a:ext cx="635864" cy="6414907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8C7AE6C5-E79C-E298-C896-82F3ED0BB127}"/>
              </a:ext>
            </a:extLst>
          </p:cNvPr>
          <p:cNvSpPr>
            <a:spLocks noChangeAspect="1"/>
          </p:cNvSpPr>
          <p:nvPr userDrawn="1"/>
        </p:nvSpPr>
        <p:spPr>
          <a:xfrm rot="18510367" flipH="1" flipV="1">
            <a:off x="9567772" y="3877712"/>
            <a:ext cx="151389" cy="14635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9FF35E1-D3CB-1532-BAD0-CA22E7D5B563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10888036" y="4166764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A22937A3-545F-0400-17FE-169F3D0BF96F}"/>
              </a:ext>
            </a:extLst>
          </p:cNvPr>
          <p:cNvSpPr>
            <a:spLocks noChangeAspect="1"/>
          </p:cNvSpPr>
          <p:nvPr userDrawn="1"/>
        </p:nvSpPr>
        <p:spPr>
          <a:xfrm rot="18510367" flipH="1" flipV="1">
            <a:off x="5428513" y="6883438"/>
            <a:ext cx="151389" cy="146356"/>
          </a:xfrm>
          <a:prstGeom prst="rect">
            <a:avLst/>
          </a:prstGeom>
          <a:solidFill>
            <a:srgbClr val="003560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89443AB-1A50-2E47-A6D3-F9511BED0CB4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4665805" y="6257587"/>
            <a:ext cx="85014" cy="82188"/>
          </a:xfrm>
          <a:prstGeom prst="rect">
            <a:avLst/>
          </a:prstGeom>
          <a:solidFill>
            <a:srgbClr val="003560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545117B-4D4D-F040-46AF-29F699EBAB2A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11820358" y="713787"/>
            <a:ext cx="85014" cy="82188"/>
          </a:xfrm>
          <a:prstGeom prst="rect">
            <a:avLst/>
          </a:prstGeom>
          <a:solidFill>
            <a:srgbClr val="003560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C562F714-868C-2CFC-0D4D-8F9E21EE46FF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9607815" y="4710105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AEA19B1-5607-924D-9761-E5E7EE48B398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10710799" y="5102417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29085A9C-D541-9C81-EB43-43C97BA96E17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3800393" y="6543069"/>
            <a:ext cx="85014" cy="82188"/>
          </a:xfrm>
          <a:prstGeom prst="rect">
            <a:avLst/>
          </a:prstGeom>
          <a:solidFill>
            <a:srgbClr val="003560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72B456B8-692E-7C5E-AA00-2ED1E330759B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8821631" y="2196590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3B57AEF6-9544-C15D-BE90-3A6F4605ACB7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4434417" y="6498972"/>
            <a:ext cx="85014" cy="82188"/>
          </a:xfrm>
          <a:prstGeom prst="rect">
            <a:avLst/>
          </a:prstGeom>
          <a:solidFill>
            <a:srgbClr val="003560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B982E34A-5D81-58DC-98FB-9A00A77E3435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11483324" y="511058"/>
            <a:ext cx="85014" cy="82188"/>
          </a:xfrm>
          <a:prstGeom prst="rect">
            <a:avLst/>
          </a:prstGeom>
          <a:solidFill>
            <a:srgbClr val="003560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9A2737D3-4152-DAE7-041F-85182170BC9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12071320" y="580631"/>
            <a:ext cx="69538" cy="67226"/>
          </a:xfrm>
          <a:prstGeom prst="rect">
            <a:avLst/>
          </a:prstGeom>
          <a:solidFill>
            <a:srgbClr val="003560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BE7B7E45-19EB-309B-B486-069D414391E3}"/>
              </a:ext>
            </a:extLst>
          </p:cNvPr>
          <p:cNvSpPr>
            <a:spLocks noChangeAspect="1"/>
          </p:cNvSpPr>
          <p:nvPr userDrawn="1"/>
        </p:nvSpPr>
        <p:spPr>
          <a:xfrm rot="18510367">
            <a:off x="9096051" y="5637794"/>
            <a:ext cx="123830" cy="119713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8114C382-C88E-4DCB-20F7-DC7DACF9D5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"/>
          <a:stretch/>
        </p:blipFill>
        <p:spPr>
          <a:xfrm>
            <a:off x="11266406" y="-128107"/>
            <a:ext cx="635864" cy="6541674"/>
          </a:xfrm>
          <a:prstGeom prst="rect">
            <a:avLst/>
          </a:prstGeom>
        </p:spPr>
      </p:pic>
      <p:pic>
        <p:nvPicPr>
          <p:cNvPr id="22" name="Kuva 21" descr="Kuva, joka sisältää kohteen henkilö, sisä-, sininen, poseeraaminen&#10;&#10;Kuvaus luotu automaattisesti">
            <a:extLst>
              <a:ext uri="{FF2B5EF4-FFF2-40B4-BE49-F238E27FC236}">
                <a16:creationId xmlns:a16="http://schemas.microsoft.com/office/drawing/2014/main" id="{6DDBB12C-7C13-F3C5-5DE9-0B055BCD45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678" r="38047" b="7833"/>
          <a:stretch/>
        </p:blipFill>
        <p:spPr>
          <a:xfrm>
            <a:off x="10970000" y="5611931"/>
            <a:ext cx="1112920" cy="1112919"/>
          </a:xfrm>
          <a:prstGeom prst="flowChartConnector">
            <a:avLst/>
          </a:prstGeom>
          <a:ln w="76200">
            <a:solidFill>
              <a:srgbClr val="004C8A"/>
            </a:solidFill>
          </a:ln>
        </p:spPr>
      </p:pic>
      <p:sp>
        <p:nvSpPr>
          <p:cNvPr id="23" name="Suorakulmio 22">
            <a:extLst>
              <a:ext uri="{FF2B5EF4-FFF2-40B4-BE49-F238E27FC236}">
                <a16:creationId xmlns:a16="http://schemas.microsoft.com/office/drawing/2014/main" id="{B8036E34-3640-C725-8E22-588244930DDF}"/>
              </a:ext>
            </a:extLst>
          </p:cNvPr>
          <p:cNvSpPr>
            <a:spLocks noChangeAspect="1"/>
          </p:cNvSpPr>
          <p:nvPr userDrawn="1"/>
        </p:nvSpPr>
        <p:spPr>
          <a:xfrm rot="18039707">
            <a:off x="10957926" y="6663760"/>
            <a:ext cx="85459" cy="82618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66F2CA8D-CDDA-1947-9248-0A718B0BD03C}"/>
              </a:ext>
            </a:extLst>
          </p:cNvPr>
          <p:cNvSpPr>
            <a:spLocks noChangeAspect="1"/>
          </p:cNvSpPr>
          <p:nvPr userDrawn="1"/>
        </p:nvSpPr>
        <p:spPr>
          <a:xfrm rot="19312236">
            <a:off x="10752428" y="5977401"/>
            <a:ext cx="75192" cy="72692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148086BA-B011-54A5-7EBD-8939BB492FBB}"/>
              </a:ext>
            </a:extLst>
          </p:cNvPr>
          <p:cNvSpPr>
            <a:spLocks noChangeAspect="1"/>
          </p:cNvSpPr>
          <p:nvPr userDrawn="1"/>
        </p:nvSpPr>
        <p:spPr>
          <a:xfrm rot="1308374">
            <a:off x="10802671" y="6300351"/>
            <a:ext cx="47291" cy="45719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AD7C6A92-4868-9B12-F85B-C458B3F69B8B}"/>
              </a:ext>
            </a:extLst>
          </p:cNvPr>
          <p:cNvSpPr>
            <a:spLocks noChangeAspect="1"/>
          </p:cNvSpPr>
          <p:nvPr userDrawn="1"/>
        </p:nvSpPr>
        <p:spPr>
          <a:xfrm rot="19312236">
            <a:off x="11935792" y="5575586"/>
            <a:ext cx="75192" cy="72692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1671B441-C539-EFC1-2FC7-C2790F5E67D8}"/>
              </a:ext>
            </a:extLst>
          </p:cNvPr>
          <p:cNvSpPr>
            <a:spLocks noChangeAspect="1"/>
          </p:cNvSpPr>
          <p:nvPr userDrawn="1"/>
        </p:nvSpPr>
        <p:spPr>
          <a:xfrm rot="2817664">
            <a:off x="10622727" y="6086647"/>
            <a:ext cx="47291" cy="45719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BCDF29D2-7945-6EAE-CB71-EF1798E0D44D}"/>
              </a:ext>
            </a:extLst>
          </p:cNvPr>
          <p:cNvSpPr>
            <a:spLocks noChangeAspect="1"/>
          </p:cNvSpPr>
          <p:nvPr userDrawn="1"/>
        </p:nvSpPr>
        <p:spPr>
          <a:xfrm rot="19312236">
            <a:off x="11107660" y="5518948"/>
            <a:ext cx="75192" cy="72692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3BAE1C21-2761-31CE-86E0-EA80F3599F2E}"/>
              </a:ext>
            </a:extLst>
          </p:cNvPr>
          <p:cNvSpPr>
            <a:spLocks noChangeAspect="1"/>
          </p:cNvSpPr>
          <p:nvPr userDrawn="1"/>
        </p:nvSpPr>
        <p:spPr>
          <a:xfrm rot="2297160">
            <a:off x="11209914" y="5244904"/>
            <a:ext cx="47291" cy="45719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86E7E5EB-85CD-C3FA-C97D-00B9F94F5B26}"/>
              </a:ext>
            </a:extLst>
          </p:cNvPr>
          <p:cNvSpPr>
            <a:spLocks noChangeAspect="1"/>
          </p:cNvSpPr>
          <p:nvPr userDrawn="1"/>
        </p:nvSpPr>
        <p:spPr>
          <a:xfrm rot="15308146" flipH="1" flipV="1">
            <a:off x="6667508" y="2065092"/>
            <a:ext cx="151389" cy="146356"/>
          </a:xfrm>
          <a:prstGeom prst="rect">
            <a:avLst/>
          </a:prstGeom>
          <a:solidFill>
            <a:srgbClr val="00356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E848B3E1-E3DC-4637-EE49-40A8F96A1ADD}"/>
              </a:ext>
            </a:extLst>
          </p:cNvPr>
          <p:cNvSpPr>
            <a:spLocks noChangeAspect="1"/>
          </p:cNvSpPr>
          <p:nvPr userDrawn="1"/>
        </p:nvSpPr>
        <p:spPr>
          <a:xfrm rot="21487412" flipH="1">
            <a:off x="2751367" y="2594000"/>
            <a:ext cx="69538" cy="67226"/>
          </a:xfrm>
          <a:prstGeom prst="rect">
            <a:avLst/>
          </a:prstGeom>
          <a:solidFill>
            <a:srgbClr val="00356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81A1D81E-DD1B-7696-1F6E-73CC23217D9F}"/>
              </a:ext>
            </a:extLst>
          </p:cNvPr>
          <p:cNvSpPr>
            <a:spLocks noChangeAspect="1"/>
          </p:cNvSpPr>
          <p:nvPr userDrawn="1"/>
        </p:nvSpPr>
        <p:spPr>
          <a:xfrm rot="21487412" flipH="1">
            <a:off x="5757829" y="4312206"/>
            <a:ext cx="69538" cy="67226"/>
          </a:xfrm>
          <a:prstGeom prst="rect">
            <a:avLst/>
          </a:prstGeom>
          <a:solidFill>
            <a:srgbClr val="00356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C67ABCFF-0400-DE7D-2A8C-E70ECAADAA05}"/>
              </a:ext>
            </a:extLst>
          </p:cNvPr>
          <p:cNvSpPr>
            <a:spLocks noChangeAspect="1"/>
          </p:cNvSpPr>
          <p:nvPr userDrawn="1"/>
        </p:nvSpPr>
        <p:spPr>
          <a:xfrm rot="15308146">
            <a:off x="3648626" y="995621"/>
            <a:ext cx="123830" cy="119713"/>
          </a:xfrm>
          <a:prstGeom prst="rect">
            <a:avLst/>
          </a:prstGeom>
          <a:solidFill>
            <a:srgbClr val="003560">
              <a:alpha val="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9459E4E3-DBE4-79B5-D95F-1F8D25D98DBA}"/>
              </a:ext>
            </a:extLst>
          </p:cNvPr>
          <p:cNvSpPr>
            <a:spLocks noChangeAspect="1"/>
          </p:cNvSpPr>
          <p:nvPr userDrawn="1"/>
        </p:nvSpPr>
        <p:spPr>
          <a:xfrm rot="16462804" flipH="1" flipV="1">
            <a:off x="2674589" y="4307375"/>
            <a:ext cx="151389" cy="146356"/>
          </a:xfrm>
          <a:prstGeom prst="rect">
            <a:avLst/>
          </a:prstGeom>
          <a:solidFill>
            <a:srgbClr val="003560">
              <a:alpha val="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3277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8" name="Kuva 37" descr="Kuva, joka sisältää kohteen logo&#10;&#10;Kuvaus luotu automaattisesti">
            <a:extLst>
              <a:ext uri="{FF2B5EF4-FFF2-40B4-BE49-F238E27FC236}">
                <a16:creationId xmlns:a16="http://schemas.microsoft.com/office/drawing/2014/main" id="{9149C312-495D-AF12-3E16-30412CA4C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613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4BB2E5-8644-49A1-8232-C61D086D8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06BCF93-0354-4927-A0A3-4ACD9E4A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B53D1F-9B83-4512-B1F9-78397616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8FED82-56EE-4B3D-92A1-986EDC32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D472B1-B747-4AA5-B8F4-813CB599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6922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AEEC6D-53A5-4DFC-9C0E-F05A4B86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691E66-8DE8-4A06-A45D-4A5376F6E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FDD4C7-CF97-4285-BD2D-6ACC2779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379BB7-9B5F-491D-A07D-A04D8E8FF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FAAD5A-323B-47E0-BADB-2BC85181A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5521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3F0DB4-6F33-447B-84A4-CDF044A6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D7EE34A-6E98-4BDE-AFAC-F73B36933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3667B2-CD25-4A02-98B5-BC432B11A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A0A18F7-257B-4C5C-8B38-C6B41AD4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813EA1-3713-444E-835A-7CC08BDE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47847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DA4AF2-DA9F-4B43-9403-3D5F926A4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F7F10F-9D79-4401-B53E-92D471670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03DE743-4109-4DC5-800F-B1FDC23FC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2ED19C9-97CD-4363-BF4C-FD724A0B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396CFC9-9C6F-4E3B-972A-356E5B9B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90B6AFA-49A6-4B8B-92F1-997411BC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0155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CAD174-BD31-4233-B725-487E3562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A74E66-5C14-4B34-8AF0-A55404B7C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B794C2D-6537-4E1D-BB28-3330D0536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4BF22E5-6E36-482A-A447-DEB274139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EE73808-10B8-428E-8D0F-CD6ECC0096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D439E5-FD44-4939-8E85-BA6420B0F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4479692-2D75-4BBF-9DEF-ECCDD2C2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3C985C8-6F94-45EE-9289-4CDF75FF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8874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8706E5-ED44-4307-A0EA-A6081507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584BA64-EF35-473C-9E27-B70E5FE4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7026D6-EA16-41F8-AB43-68B152EF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10C990C-32D2-463A-94AC-7F83F1B4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215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94CB765-519C-48B3-99A5-A7A3A8FD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6BCF32B-22EC-4CC1-BD99-807EBCDE3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8DE6B25-B25E-48B7-9762-A4C3A98C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4433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3FF995-80B0-438F-919D-01D62AB7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74CC81-296A-44AD-94FB-CFF01D21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F8FA607-1609-45BC-AA22-52DAECCE1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FF927F6-0ED1-4FB6-BA13-34CFA9A9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38E45DC-1014-4743-B95F-C2C8893B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361BB4-317F-4300-89C2-DF559F34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411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F2EFBBD4-FD25-4241-B799-124BB9601E4B}"/>
              </a:ext>
            </a:extLst>
          </p:cNvPr>
          <p:cNvSpPr/>
          <p:nvPr userDrawn="1"/>
        </p:nvSpPr>
        <p:spPr>
          <a:xfrm rot="21241928">
            <a:off x="-148173" y="-224395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988F7CD5-15A5-47CC-ABC3-677F6601A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128102"/>
            <a:ext cx="1855681" cy="7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uva 9" descr="Kuva, joka sisältää kohteen jalokello, lentokone, vektorigrafiikka&#10;&#10;Kuvaus luotu automaattisesti">
            <a:extLst>
              <a:ext uri="{FF2B5EF4-FFF2-40B4-BE49-F238E27FC236}">
                <a16:creationId xmlns:a16="http://schemas.microsoft.com/office/drawing/2014/main" id="{D796162D-AC95-4443-B8A5-DE1FF4A94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2" r="82"/>
          <a:stretch/>
        </p:blipFill>
        <p:spPr>
          <a:xfrm flipV="1">
            <a:off x="1" y="6692677"/>
            <a:ext cx="6360160" cy="165321"/>
          </a:xfrm>
          <a:prstGeom prst="rect">
            <a:avLst/>
          </a:prstGeom>
        </p:spPr>
      </p:pic>
      <p:pic>
        <p:nvPicPr>
          <p:cNvPr id="11" name="Kuva 10" descr="Kuva, joka sisältää kohteen jalokello, lentokone, vektorigrafiikka&#10;&#10;Kuvaus luotu automaattisesti">
            <a:extLst>
              <a:ext uri="{FF2B5EF4-FFF2-40B4-BE49-F238E27FC236}">
                <a16:creationId xmlns:a16="http://schemas.microsoft.com/office/drawing/2014/main" id="{A668AB3A-AB3A-4311-9C1E-3FC8BFADD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74722" b="-1"/>
          <a:stretch/>
        </p:blipFill>
        <p:spPr>
          <a:xfrm flipV="1">
            <a:off x="5862935" y="6692678"/>
            <a:ext cx="6329065" cy="165322"/>
          </a:xfrm>
          <a:prstGeom prst="rect">
            <a:avLst/>
          </a:prstGeom>
        </p:spPr>
      </p:pic>
      <p:pic>
        <p:nvPicPr>
          <p:cNvPr id="12" name="Kuva 11" descr="Kuva, joka sisältää kohteen jalokello, lentokone, vektorigrafiikka&#10;&#10;Kuvaus luotu automaattisesti">
            <a:extLst>
              <a:ext uri="{FF2B5EF4-FFF2-40B4-BE49-F238E27FC236}">
                <a16:creationId xmlns:a16="http://schemas.microsoft.com/office/drawing/2014/main" id="{63814F5B-45DE-4894-900B-1C6C77062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74722" b="-1"/>
          <a:stretch/>
        </p:blipFill>
        <p:spPr>
          <a:xfrm rot="16200000" flipV="1">
            <a:off x="8672594" y="3338592"/>
            <a:ext cx="6857998" cy="18081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09D9988-B9A2-4111-AAFE-8F2CBC0A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DBB8BF-793E-4D66-A6F7-AA6B472C2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BA4DE9D-75BD-46A1-8611-E132D4AFB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C217160-0EED-40AD-A9EF-BBFB5EC9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E10412D-DA4F-4FD8-B766-FB85C1CE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B92C28D-9977-4C2D-8C55-1ADB972D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449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CDB820-A56A-4DF0-8695-E395ED4E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5D307D8-BE95-48FA-82B1-B334565C5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B2CC71E-F2D3-4A97-AA22-487CCFDB5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BA699C6-96F8-4722-A104-FC80C357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907845C-1625-4BD1-B1D4-3B52BD832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5E4185F-E3E5-421D-A7CE-C3E4B7B5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68107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F114D2-45D2-46D5-88C8-F1CAAF3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89E71BC-9C43-456E-A691-10727F659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FA2260-0755-4644-83B8-B81985A63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4F5D73-CFFA-41F6-B8E1-A4CBA21D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443DF6C-6D66-4F2D-B934-67894E83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47218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65FE935-5AA5-4F3E-B3E5-5124DB706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66D6BE5-E235-4E2C-9DC9-CD28953AC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85F0E8-71C7-4F91-8F85-9E7749FB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C538C0C-8D1B-4397-9ABC-22C45CEF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F97C5F-0BF6-4D47-AAF8-9E44D350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0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neliö&#10;&#10;Kuvaus luotu automaattisesti">
            <a:extLst>
              <a:ext uri="{FF2B5EF4-FFF2-40B4-BE49-F238E27FC236}">
                <a16:creationId xmlns:a16="http://schemas.microsoft.com/office/drawing/2014/main" id="{D200B67B-4397-4D76-8B5F-9912B2711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 r="65332" b="724"/>
          <a:stretch/>
        </p:blipFill>
        <p:spPr>
          <a:xfrm>
            <a:off x="11017771" y="0"/>
            <a:ext cx="1174230" cy="6858000"/>
          </a:xfrm>
          <a:custGeom>
            <a:avLst/>
            <a:gdLst>
              <a:gd name="connsiteX0" fmla="*/ 0 w 574623"/>
              <a:gd name="connsiteY0" fmla="*/ 0 h 6858000"/>
              <a:gd name="connsiteX1" fmla="*/ 574623 w 574623"/>
              <a:gd name="connsiteY1" fmla="*/ 0 h 6858000"/>
              <a:gd name="connsiteX2" fmla="*/ 574623 w 574623"/>
              <a:gd name="connsiteY2" fmla="*/ 6858000 h 6858000"/>
              <a:gd name="connsiteX3" fmla="*/ 0 w 5746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623" h="6858000">
                <a:moveTo>
                  <a:pt x="0" y="0"/>
                </a:moveTo>
                <a:lnTo>
                  <a:pt x="574623" y="0"/>
                </a:lnTo>
                <a:lnTo>
                  <a:pt x="57462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8" descr="Logo&#10;&#10;Description automatically generated">
            <a:extLst>
              <a:ext uri="{FF2B5EF4-FFF2-40B4-BE49-F238E27FC236}">
                <a16:creationId xmlns:a16="http://schemas.microsoft.com/office/drawing/2014/main" id="{0495D4EE-44B1-4A95-A323-67DE5CCA75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0"/>
            <a:ext cx="1681715" cy="125483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305DD99-487B-4E19-907C-D21AA9BB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6C1B8AC-F4CA-4B4F-9D65-995D35D4E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41B9355-6983-46D0-9DB5-62C8CC57E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E4DDE40-1118-493D-BF0C-2F7DD4236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0038B19-5D86-41AC-BA83-D535B904B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0BD477F-D0C6-46DF-BB23-9ECC4FF7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26EE6FF-826F-447C-8254-5C3D247CD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1A8833D-CA46-4409-8A51-8A87D610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38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A1C008EB-98E9-48BA-9868-307345778C97}"/>
              </a:ext>
            </a:extLst>
          </p:cNvPr>
          <p:cNvSpPr/>
          <p:nvPr userDrawn="1"/>
        </p:nvSpPr>
        <p:spPr>
          <a:xfrm rot="10800000">
            <a:off x="0" y="-4"/>
            <a:ext cx="12192000" cy="1142990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20FA0AC8-8E24-413F-B60D-4D4BAAA8031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61933" y="181879"/>
            <a:ext cx="1502965" cy="1795547"/>
            <a:chOff x="8383171" y="2006752"/>
            <a:chExt cx="3672530" cy="4673561"/>
          </a:xfrm>
        </p:grpSpPr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35719FC4-7934-4EBB-9E04-F270C761F42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383171" y="2710997"/>
              <a:ext cx="3580416" cy="3580416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sittainen ympyrä 10">
              <a:extLst>
                <a:ext uri="{FF2B5EF4-FFF2-40B4-BE49-F238E27FC236}">
                  <a16:creationId xmlns:a16="http://schemas.microsoft.com/office/drawing/2014/main" id="{4D8352AD-6632-43A9-B607-6C1D669DEE3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475285" y="2710997"/>
              <a:ext cx="3580416" cy="3580416"/>
            </a:xfrm>
            <a:prstGeom prst="pie">
              <a:avLst>
                <a:gd name="adj1" fmla="val 5413614"/>
                <a:gd name="adj2" fmla="val 16200000"/>
              </a:avLst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4A39E360-0CE8-4113-AFE2-7C13FBDB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">
              <a:off x="8901131" y="2006752"/>
              <a:ext cx="2544494" cy="467356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6AC4CBAE-CB12-4942-8320-CB39DF94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42" y="7786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4B2D84-D606-4874-BEF6-AD1AF8535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642" y="130888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63D80E8-97EF-47BB-AA94-73CE26697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242" y="23788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D9F6C25-D5BA-4E36-89C4-28277888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0A35846-118C-4160-B4D6-37943F26D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1150630-7F3B-4239-AEE3-4E1188EB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46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8B3B87C-F344-4265-B149-50A20AE2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FF0C656-AA32-486B-B96C-3B0120EC6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7BE559-92CE-456E-A26D-E2EA5CBD6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F9EF4B-81A9-4675-9E35-D9A010286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A03853-4C3F-4D21-9478-5B064FFBC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26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6" r:id="rId2"/>
    <p:sldLayoutId id="2147483757" r:id="rId3"/>
    <p:sldLayoutId id="2147483752" r:id="rId4"/>
    <p:sldLayoutId id="2147483753" r:id="rId5"/>
    <p:sldLayoutId id="2147483758" r:id="rId6"/>
    <p:sldLayoutId id="2147483759" r:id="rId7"/>
    <p:sldLayoutId id="2147483748" r:id="rId8"/>
    <p:sldLayoutId id="2147483749" r:id="rId9"/>
    <p:sldLayoutId id="2147483760" r:id="rId10"/>
    <p:sldLayoutId id="2147483750" r:id="rId11"/>
    <p:sldLayoutId id="2147483761" r:id="rId12"/>
    <p:sldLayoutId id="2147483751" r:id="rId13"/>
    <p:sldLayoutId id="2147483762" r:id="rId14"/>
    <p:sldLayoutId id="2147483755" r:id="rId15"/>
    <p:sldLayoutId id="2147483763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72EBD24-78E6-1A0A-F50D-003508DC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9239D70-0728-1254-8CB1-03D9E8D71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06995A-47F3-C5ED-5356-CB28F1201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B4A104-5E35-2812-97B4-A069DA00B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14F0711-A574-D633-D296-2DE82FD4A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54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26C5609-2323-4189-BDB3-29C349F7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B6EA6A9-1116-4FC8-896B-0C6535AC7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18C154-1DB5-4700-A332-8054EF4D2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80F1BED-FF3E-444F-9F90-6CB7BDA05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51161F-2292-4B5D-80AF-FA2243E27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754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terveyskyla.fi/kivunhallintatalo/itsehoito/opi-arvioimaan-kipua" TargetMode="Externa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omenkipu.fi/" TargetMode="External"/><Relationship Id="rId2" Type="http://schemas.openxmlformats.org/officeDocument/2006/relationships/hyperlink" Target="https://www.terveyskyla.fi/kivunhallintatalo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hteistyotilat.fi/wiki08/display/FLKJ1/Liite+3.+SHTuL+versio+3.0" TargetMode="Externa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8i7KXvFQIqQ?si=rddNvmZP6AKP7-Jo" TargetMode="Externa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hl.fi/aiheet/infektiotaudit-ja-rokotukset/taudit-ja-torjunta/infektioiden-ehkaisy-ja-torjuntaohjeita/tavanomaiset-varotoimet-ja-varotoimiluok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hl.fi/documents/155392151/190385611/Varotoimiluokat+29.1.2020.pdf/64581012-b8b1-08f2-bf7f-ec07cf178a98/Varotoimiluokat+29.1.2020.pdf?t=158046568380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7zaTCPlFBM?si=LHUkmrCafNhrs3Zs" TargetMode="External"/><Relationship Id="rId2" Type="http://schemas.openxmlformats.org/officeDocument/2006/relationships/hyperlink" Target="https://youtu.be/1nbUm0lTELQ?si=qtiiq8KRt8Fp-j9o" TargetMode="Externa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youtu.be/-Jbk1yAwa5Y?si=qw3gTQkPhasnMN9d" TargetMode="External"/><Relationship Id="rId4" Type="http://schemas.openxmlformats.org/officeDocument/2006/relationships/hyperlink" Target="https://youtu.be/nH1FoA6tHvA?si=6HoTO5bqrOrXDHS_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kymenhva.fi/wp-content/uploads/2024/06/Pientoimenpiteiden-suojainsuositukset.pdf" TargetMode="External"/><Relationship Id="rId2" Type="http://schemas.openxmlformats.org/officeDocument/2006/relationships/hyperlink" Target="https://www.hus.fi/sites/default/files/2022-01/Aseptinen%20toiminta%20pientoimenpiteiss%C3%A4%20leikkaussalin%20ulkopuolella.pdf" TargetMode="Externa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E367-CC66-14A1-3CBD-EE1FC2B1CA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ea typeface="Tahoma"/>
                <a:cs typeface="Tahoma"/>
              </a:rPr>
              <a:t>Kliininen hoitotyö:</a:t>
            </a:r>
            <a:br>
              <a:rPr lang="fi-FI" b="1" dirty="0">
                <a:ea typeface="Tahoma"/>
                <a:cs typeface="Tahoma"/>
              </a:rPr>
            </a:br>
            <a:r>
              <a:rPr lang="fi-FI" b="1" dirty="0">
                <a:ea typeface="Tahoma"/>
                <a:cs typeface="Tahoma"/>
              </a:rPr>
              <a:t>suomen kieli</a:t>
            </a:r>
            <a:br>
              <a:rPr lang="en-US" dirty="0">
                <a:ea typeface="Tahoma"/>
                <a:cs typeface="Tahoma"/>
              </a:rPr>
            </a:br>
            <a:br>
              <a:rPr lang="fi-FI" dirty="0"/>
            </a:br>
            <a:endParaRPr lang="en-FI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C7F23395-AF2C-E348-7801-12BDC233D492}"/>
              </a:ext>
            </a:extLst>
          </p:cNvPr>
          <p:cNvSpPr txBox="1">
            <a:spLocks/>
          </p:cNvSpPr>
          <p:nvPr/>
        </p:nvSpPr>
        <p:spPr>
          <a:xfrm>
            <a:off x="3805860" y="3559277"/>
            <a:ext cx="5348394" cy="10608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dirty="0">
                <a:ea typeface="Tahoma"/>
                <a:cs typeface="Tahoma"/>
              </a:rPr>
              <a:t> </a:t>
            </a:r>
            <a:br>
              <a:rPr lang="fi-FI" sz="4800" b="1" dirty="0">
                <a:ea typeface="Tahoma"/>
                <a:cs typeface="Tahoma"/>
              </a:rPr>
            </a:br>
            <a:r>
              <a:rPr lang="fi-FI" sz="4800" dirty="0"/>
              <a:t>Oppitunti 1</a:t>
            </a:r>
            <a:br>
              <a:rPr lang="fi-FI" sz="4800" dirty="0"/>
            </a:br>
            <a:endParaRPr lang="en-US" sz="4800" dirty="0">
              <a:ea typeface="Tahoma"/>
              <a:cs typeface="Tahoma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EC75A12-C7D8-3F66-A1C6-5E4BE1984EBC}"/>
              </a:ext>
            </a:extLst>
          </p:cNvPr>
          <p:cNvSpPr txBox="1">
            <a:spLocks/>
          </p:cNvSpPr>
          <p:nvPr/>
        </p:nvSpPr>
        <p:spPr>
          <a:xfrm>
            <a:off x="3805860" y="4153183"/>
            <a:ext cx="5613264" cy="14330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  <a:p>
            <a:endParaRPr lang="fi-FI"/>
          </a:p>
          <a:p>
            <a:endParaRPr lang="fi-FI"/>
          </a:p>
          <a:p>
            <a:r>
              <a:rPr lang="fi-FI"/>
              <a:t>Tehnyt: Savonia-amk, </a:t>
            </a:r>
            <a:r>
              <a:rPr lang="en-US"/>
              <a:t>CC-BY-NC 4.0</a:t>
            </a:r>
            <a:endParaRPr lang="en-FI"/>
          </a:p>
          <a:p>
            <a:r>
              <a:rPr lang="fi-FI"/>
              <a:t>Kuvat</a:t>
            </a:r>
            <a:r>
              <a:rPr lang="fi-FI">
                <a:ea typeface="Tahoma"/>
                <a:cs typeface="Tahoma"/>
              </a:rPr>
              <a:t>: CC0 ja PPT </a:t>
            </a:r>
            <a:r>
              <a:rPr lang="fi-FI" err="1">
                <a:ea typeface="Tahoma"/>
                <a:cs typeface="Tahoma"/>
              </a:rPr>
              <a:t>Stock</a:t>
            </a:r>
            <a:br>
              <a:rPr lang="fi-FI"/>
            </a:br>
            <a:br>
              <a:rPr lang="fi-FI"/>
            </a:br>
            <a:endParaRPr lang="en-FI">
              <a:ea typeface="Tahoma"/>
              <a:cs typeface="Tahoma"/>
            </a:endParaRPr>
          </a:p>
        </p:txBody>
      </p:sp>
      <p:pic>
        <p:nvPicPr>
          <p:cNvPr id="6" name="Kuvan paikkamerkki 8" descr="Hoitaja, joka hymyilee potilaalle.">
            <a:extLst>
              <a:ext uri="{FF2B5EF4-FFF2-40B4-BE49-F238E27FC236}">
                <a16:creationId xmlns:a16="http://schemas.microsoft.com/office/drawing/2014/main" id="{C9E9B31D-8357-6E16-F214-47EC05ED8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r="20299"/>
          <a:stretch/>
        </p:blipFill>
        <p:spPr>
          <a:xfrm>
            <a:off x="9153832" y="1"/>
            <a:ext cx="3038168" cy="30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7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37F2C8-0EF0-776D-B673-82213F030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C17B4-D326-FBE5-5319-A12E817A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Tahoma"/>
                <a:cs typeface="Tahoma"/>
              </a:rPr>
              <a:t>Opettajan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ohjeet</a:t>
            </a:r>
            <a:r>
              <a:rPr lang="en-US" b="1">
                <a:ea typeface="Tahoma"/>
                <a:cs typeface="Tahoma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5D370-1042-A326-E19D-F3CFDE5A7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4383324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Tahoma"/>
                <a:cs typeface="Tahoma"/>
              </a:rPr>
              <a:t>Kipumittareista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kertovan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videon</a:t>
            </a:r>
            <a:r>
              <a:rPr lang="en-US">
                <a:ea typeface="Tahoma"/>
                <a:cs typeface="Tahoma"/>
              </a:rPr>
              <a:t> (</a:t>
            </a:r>
            <a:r>
              <a:rPr lang="en-US" err="1">
                <a:ea typeface="Tahoma"/>
                <a:cs typeface="Tahoma"/>
              </a:rPr>
              <a:t>dia</a:t>
            </a:r>
            <a:r>
              <a:rPr lang="en-US">
                <a:ea typeface="Tahoma"/>
                <a:cs typeface="Tahoma"/>
              </a:rPr>
              <a:t> 10) </a:t>
            </a:r>
            <a:r>
              <a:rPr lang="en-US" err="1">
                <a:ea typeface="Tahoma"/>
                <a:cs typeface="Tahoma"/>
              </a:rPr>
              <a:t>löydät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kun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klikkaat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oikealla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olevasta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nuolesta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otsikon</a:t>
            </a:r>
            <a:r>
              <a:rPr lang="en-US">
                <a:ea typeface="Tahoma"/>
                <a:cs typeface="Tahoma"/>
              </a:rPr>
              <a:t> "</a:t>
            </a:r>
            <a:r>
              <a:rPr lang="en-US" err="1">
                <a:ea typeface="Tahoma"/>
                <a:cs typeface="Tahoma"/>
              </a:rPr>
              <a:t>Kipumittari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kivun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voimakkuuden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arvioimisessa</a:t>
            </a:r>
            <a:r>
              <a:rPr lang="en-US">
                <a:ea typeface="Tahoma"/>
                <a:cs typeface="Tahoma"/>
              </a:rPr>
              <a:t>" </a:t>
            </a:r>
            <a:r>
              <a:rPr lang="en-US" err="1">
                <a:ea typeface="Tahoma"/>
                <a:cs typeface="Tahoma"/>
              </a:rPr>
              <a:t>kohdalla</a:t>
            </a:r>
            <a:r>
              <a:rPr lang="en-US">
                <a:ea typeface="Tahoma"/>
                <a:cs typeface="Tahoma"/>
              </a:rPr>
              <a:t>: </a:t>
            </a: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4" name="Picture 3" descr="Kuvakaappaus Terveyskylän sivulta.">
            <a:extLst>
              <a:ext uri="{FF2B5EF4-FFF2-40B4-BE49-F238E27FC236}">
                <a16:creationId xmlns:a16="http://schemas.microsoft.com/office/drawing/2014/main" id="{7C36E6C1-C0D0-2E14-99C5-5CB81CC1E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299" y="1769390"/>
            <a:ext cx="6027165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60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2C0EDE-63AC-4DFA-A8A3-695F7631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161969" cy="772354"/>
          </a:xfrm>
        </p:spPr>
        <p:txBody>
          <a:bodyPr anchor="ctr">
            <a:normAutofit/>
          </a:bodyPr>
          <a:lstStyle/>
          <a:p>
            <a:r>
              <a:rPr lang="fi-FI" b="1"/>
              <a:t>Miten kysyt potilaalta kivusta?</a:t>
            </a:r>
            <a:endParaRPr lang="fi-FI" b="1">
              <a:ea typeface="Tahoma"/>
              <a:cs typeface="Tahoma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268611B-DE42-463F-8B4C-E28A19625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11535053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Milloin ja kuinka kauan?</a:t>
            </a:r>
            <a:endParaRPr lang="en-US" dirty="0"/>
          </a:p>
          <a:p>
            <a:r>
              <a:rPr lang="fi-FI" dirty="0"/>
              <a:t>Missä?</a:t>
            </a:r>
            <a:endParaRPr lang="fi-FI" dirty="0">
              <a:ea typeface="Tahoma"/>
              <a:cs typeface="Tahoma"/>
            </a:endParaRPr>
          </a:p>
          <a:p>
            <a:r>
              <a:rPr lang="fi-FI" dirty="0"/>
              <a:t>Millaista?</a:t>
            </a:r>
            <a:endParaRPr lang="fi-FI" dirty="0">
              <a:ea typeface="Tahoma"/>
              <a:cs typeface="Tahoma"/>
            </a:endParaRPr>
          </a:p>
          <a:p>
            <a:r>
              <a:rPr lang="fi-FI" dirty="0"/>
              <a:t>Mikä helpottaa / pahentaa?</a:t>
            </a:r>
            <a:endParaRPr lang="fi-FI" dirty="0">
              <a:ea typeface="Tahoma"/>
              <a:cs typeface="Tahoma"/>
            </a:endParaRPr>
          </a:p>
          <a:p>
            <a:r>
              <a:rPr lang="fi-FI" dirty="0"/>
              <a:t>Lääkitykset?</a:t>
            </a:r>
            <a:endParaRPr lang="fi-FI" dirty="0">
              <a:ea typeface="Tahoma"/>
              <a:cs typeface="Tahoma"/>
            </a:endParaRPr>
          </a:p>
          <a:p>
            <a:r>
              <a:rPr lang="fi-FI" dirty="0"/>
              <a:t>Muut sairaudet?</a:t>
            </a:r>
            <a:endParaRPr lang="fi-FI" dirty="0">
              <a:ea typeface="Tahoma"/>
              <a:cs typeface="Tahoma"/>
            </a:endParaRPr>
          </a:p>
          <a:p>
            <a:r>
              <a:rPr lang="fi-FI" dirty="0">
                <a:ea typeface="+mn-lt"/>
                <a:cs typeface="+mn-lt"/>
              </a:rPr>
              <a:t>Kuinka kovaa kipu on? </a:t>
            </a:r>
          </a:p>
          <a:p>
            <a:r>
              <a:rPr lang="fi-FI" dirty="0">
                <a:ea typeface="+mn-lt"/>
                <a:cs typeface="+mn-lt"/>
              </a:rPr>
              <a:t>Katsomme videon: Terveyskylä | </a:t>
            </a:r>
            <a:r>
              <a:rPr lang="fi-FI" dirty="0">
                <a:ea typeface="+mn-lt"/>
                <a:cs typeface="+mn-lt"/>
                <a:hlinkClick r:id="rId2"/>
              </a:rPr>
              <a:t>Opi arvioimaan kipua</a:t>
            </a:r>
            <a:r>
              <a:rPr lang="fi-FI" dirty="0">
                <a:ea typeface="+mn-lt"/>
                <a:cs typeface="+mn-lt"/>
              </a:rPr>
              <a:t> </a:t>
            </a:r>
            <a:br>
              <a:rPr lang="fi-FI" dirty="0">
                <a:ea typeface="+mn-lt"/>
                <a:cs typeface="+mn-lt"/>
              </a:rPr>
            </a:br>
            <a:r>
              <a:rPr lang="fi-FI" dirty="0">
                <a:ea typeface="+mn-lt"/>
                <a:cs typeface="+mn-lt"/>
              </a:rPr>
              <a:t>| Kipumittari kivun voimakkuuden arvioimisessa 2:57</a:t>
            </a:r>
            <a:endParaRPr lang="fi-FI" sz="1800" dirty="0">
              <a:ea typeface="Tahoma"/>
              <a:cs typeface="Tahoma"/>
            </a:endParaRPr>
          </a:p>
          <a:p>
            <a:endParaRPr lang="fi-FI" dirty="0">
              <a:ea typeface="Tahoma"/>
              <a:cs typeface="Tahoma"/>
            </a:endParaRPr>
          </a:p>
          <a:p>
            <a:endParaRPr lang="fi-FI" dirty="0">
              <a:ea typeface="Tahoma"/>
              <a:cs typeface="Tahoma"/>
            </a:endParaRPr>
          </a:p>
          <a:p>
            <a:pPr marL="0" indent="0">
              <a:buNone/>
            </a:pPr>
            <a:endParaRPr lang="fi-FI" dirty="0">
              <a:ea typeface="Tahoma"/>
              <a:cs typeface="Tahoma"/>
            </a:endParaRPr>
          </a:p>
        </p:txBody>
      </p:sp>
      <p:pic>
        <p:nvPicPr>
          <p:cNvPr id="2" name="Picture 1" descr="Henkilö, jolla on kuumavesipussi vatsan päällä. PPT Stock.">
            <a:extLst>
              <a:ext uri="{FF2B5EF4-FFF2-40B4-BE49-F238E27FC236}">
                <a16:creationId xmlns:a16="http://schemas.microsoft.com/office/drawing/2014/main" id="{9ED5C3F9-B00D-7A77-B063-F9D27DA91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3277" y="2177556"/>
            <a:ext cx="3338829" cy="22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1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2A3610-F25F-D527-7546-F432D6B6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481" y="302033"/>
            <a:ext cx="9677439" cy="772354"/>
          </a:xfrm>
        </p:spPr>
        <p:txBody>
          <a:bodyPr>
            <a:normAutofit/>
          </a:bodyPr>
          <a:lstStyle/>
          <a:p>
            <a:r>
              <a:rPr lang="fi-FI" b="1">
                <a:ea typeface="Tahoma"/>
                <a:cs typeface="Tahoma"/>
              </a:rPr>
              <a:t>Mitä kysyt case-potilaalta?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C14D12-B1C4-9F51-DDCD-77FF1B95C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576" y="1716208"/>
            <a:ext cx="6574193" cy="45602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600" dirty="0">
                <a:ea typeface="Tahoma"/>
                <a:cs typeface="Tahoma"/>
              </a:rPr>
              <a:t>Puhu parin kanssa ja mieti, mitä kysyisit case-potilaalta:</a:t>
            </a:r>
          </a:p>
          <a:p>
            <a:r>
              <a:rPr lang="fi-FI" b="1" dirty="0"/>
              <a:t>Nainen tulee sairaanhoitajan vastaanotolle.</a:t>
            </a:r>
            <a:endParaRPr lang="fi-FI" dirty="0"/>
          </a:p>
          <a:p>
            <a:r>
              <a:rPr lang="fi-FI" b="1" dirty="0"/>
              <a:t>Esitiedot: 44-vuotias nainen valittaa pitkään jatkunutta päänsärkyä.</a:t>
            </a:r>
          </a:p>
          <a:p>
            <a:endParaRPr lang="fi-FI" i="1" dirty="0">
              <a:ea typeface="Tahoma"/>
              <a:cs typeface="Tahoma"/>
            </a:endParaRPr>
          </a:p>
          <a:p>
            <a:endParaRPr lang="fi-FI" i="1" dirty="0">
              <a:solidFill>
                <a:srgbClr val="FF0000"/>
              </a:solidFill>
              <a:ea typeface="Tahoma"/>
              <a:cs typeface="Tahoma"/>
            </a:endParaRPr>
          </a:p>
        </p:txBody>
      </p:sp>
      <p:sp>
        <p:nvSpPr>
          <p:cNvPr id="4" name="Puhekupla: Soikea 3">
            <a:extLst>
              <a:ext uri="{FF2B5EF4-FFF2-40B4-BE49-F238E27FC236}">
                <a16:creationId xmlns:a16="http://schemas.microsoft.com/office/drawing/2014/main" id="{BF54C617-B888-02C3-48BC-559593EFE8BB}"/>
              </a:ext>
            </a:extLst>
          </p:cNvPr>
          <p:cNvSpPr/>
          <p:nvPr/>
        </p:nvSpPr>
        <p:spPr>
          <a:xfrm>
            <a:off x="6790176" y="2131432"/>
            <a:ext cx="4345595" cy="3729824"/>
          </a:xfrm>
          <a:prstGeom prst="wedgeEllipseCallout">
            <a:avLst>
              <a:gd name="adj1" fmla="val 46775"/>
              <a:gd name="adj2" fmla="val 5320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br>
              <a:rPr lang="fi-FI" sz="2000" dirty="0"/>
            </a:br>
            <a:br>
              <a:rPr lang="fi-FI" sz="2000" dirty="0"/>
            </a:br>
            <a:br>
              <a:rPr lang="fi-FI" sz="2000" dirty="0"/>
            </a:br>
            <a:r>
              <a:rPr lang="fi-FI" sz="2000" b="1" dirty="0"/>
              <a:t>Millaisia</a:t>
            </a:r>
            <a:r>
              <a:rPr lang="fi-FI" sz="2000" dirty="0"/>
              <a:t> </a:t>
            </a:r>
            <a:r>
              <a:rPr lang="fi-FI" sz="2000" b="1" dirty="0"/>
              <a:t>kysymyksiä </a:t>
            </a:r>
            <a:r>
              <a:rPr lang="fi-FI" sz="2000" dirty="0"/>
              <a:t>kysyt tällaiselta potilaalta?</a:t>
            </a:r>
          </a:p>
          <a:p>
            <a:pPr algn="ctr"/>
            <a:br>
              <a:rPr lang="fi-FI" sz="2000" dirty="0"/>
            </a:br>
            <a:r>
              <a:rPr lang="fi-FI" sz="2000" dirty="0"/>
              <a:t>Aikaa on 10 min.</a:t>
            </a:r>
          </a:p>
          <a:p>
            <a:pPr algn="ctr"/>
            <a:endParaRPr lang="fi-FI" sz="2000" dirty="0"/>
          </a:p>
          <a:p>
            <a:pPr algn="ctr"/>
            <a:r>
              <a:rPr lang="fi-FI" sz="2000" dirty="0"/>
              <a:t>Kirjoittakaa kysymykset.</a:t>
            </a:r>
          </a:p>
          <a:p>
            <a:pPr algn="ctr"/>
            <a:r>
              <a:rPr lang="fi-FI" sz="2000" dirty="0"/>
              <a:t>Katsomme ne yhdessä.</a:t>
            </a:r>
            <a:br>
              <a:rPr lang="fi-FI" sz="2000" dirty="0"/>
            </a:br>
            <a:endParaRPr lang="fi-FI" sz="2000" dirty="0"/>
          </a:p>
          <a:p>
            <a:pPr algn="ctr"/>
            <a:br>
              <a:rPr lang="fi-FI" sz="2000" dirty="0"/>
            </a:br>
            <a:endParaRPr lang="fi-FI" sz="2000" dirty="0"/>
          </a:p>
        </p:txBody>
      </p:sp>
      <p:pic>
        <p:nvPicPr>
          <p:cNvPr id="6" name="Graphic 5" descr="Chat with solid fill">
            <a:extLst>
              <a:ext uri="{FF2B5EF4-FFF2-40B4-BE49-F238E27FC236}">
                <a16:creationId xmlns:a16="http://schemas.microsoft.com/office/drawing/2014/main" id="{97B0A5DE-E645-AE64-D437-474EEDD07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2590" y="-358150"/>
            <a:ext cx="3019158" cy="30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381D-58DC-D910-34DB-A8C0E983B1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3610" y="381465"/>
            <a:ext cx="9163050" cy="771525"/>
          </a:xfrm>
        </p:spPr>
        <p:txBody>
          <a:bodyPr anchor="ctr">
            <a:normAutofit/>
          </a:bodyPr>
          <a:lstStyle/>
          <a:p>
            <a:r>
              <a:rPr lang="en-US">
                <a:latin typeface="Calibri Light"/>
                <a:ea typeface="Tahoma"/>
                <a:cs typeface="Tahoma"/>
              </a:rPr>
              <a:t>Breakout room 10 min.</a:t>
            </a:r>
          </a:p>
        </p:txBody>
      </p:sp>
      <p:pic>
        <p:nvPicPr>
          <p:cNvPr id="4" name="Content Placeholder 3" descr="Nainen katsoo tietokoneen ruudulle, jossa näkyy kasvoja.PPT Stock.">
            <a:extLst>
              <a:ext uri="{FF2B5EF4-FFF2-40B4-BE49-F238E27FC236}">
                <a16:creationId xmlns:a16="http://schemas.microsoft.com/office/drawing/2014/main" id="{07318DE8-3B41-FEC3-E0E0-53813D3867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6391" b="11444"/>
          <a:stretch>
            <a:fillRect/>
          </a:stretch>
        </p:blipFill>
        <p:spPr>
          <a:xfrm>
            <a:off x="1003610" y="1284830"/>
            <a:ext cx="9163050" cy="5024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01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2C0EDE-63AC-4DFA-A8A3-695F7631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>
                <a:ea typeface="Tahoma"/>
                <a:cs typeface="Tahoma"/>
              </a:rPr>
              <a:t>Mitä kysyt potilaalta?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268611B-DE42-463F-8B4C-E28A19625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184" y="1714912"/>
            <a:ext cx="5907324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b="1"/>
              <a:t>Milloin</a:t>
            </a:r>
            <a:r>
              <a:rPr lang="fi-FI"/>
              <a:t> </a:t>
            </a:r>
          </a:p>
          <a:p>
            <a:r>
              <a:rPr lang="fi-FI" b="1"/>
              <a:t>Kuinka kauan </a:t>
            </a:r>
            <a:endParaRPr lang="fi-FI">
              <a:ea typeface="Tahoma"/>
              <a:cs typeface="Tahoma"/>
            </a:endParaRPr>
          </a:p>
          <a:p>
            <a:r>
              <a:rPr lang="fi-FI" b="1">
                <a:ea typeface="Tahoma"/>
                <a:cs typeface="Tahoma"/>
              </a:rPr>
              <a:t>Missä</a:t>
            </a:r>
            <a:endParaRPr lang="fi-FI">
              <a:ea typeface="Tahoma"/>
              <a:cs typeface="Tahoma"/>
            </a:endParaRPr>
          </a:p>
          <a:p>
            <a:r>
              <a:rPr lang="fi-FI" b="1"/>
              <a:t>Millaista</a:t>
            </a:r>
            <a:endParaRPr lang="fi-FI"/>
          </a:p>
          <a:p>
            <a:r>
              <a:rPr lang="fi-FI" b="1"/>
              <a:t>Kuinka kovaa </a:t>
            </a:r>
            <a:endParaRPr lang="fi-FI"/>
          </a:p>
          <a:p>
            <a:r>
              <a:rPr lang="fi-FI" b="1">
                <a:ea typeface="Tahoma"/>
                <a:cs typeface="Tahoma"/>
              </a:rPr>
              <a:t>Onko sinulla muita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4A55328B-ECB6-4CFD-9462-2B483329477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94570" y="1711904"/>
            <a:ext cx="5072062" cy="44826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>
                <a:ea typeface="Tahoma"/>
                <a:cs typeface="Tahoma"/>
              </a:rPr>
              <a:t>kipu alkoi?</a:t>
            </a:r>
          </a:p>
          <a:p>
            <a:pPr marL="0" indent="0">
              <a:buNone/>
            </a:pPr>
            <a:r>
              <a:rPr lang="fi-FI">
                <a:ea typeface="Tahoma"/>
                <a:cs typeface="Tahoma"/>
              </a:rPr>
              <a:t>kipu on jatkunut?</a:t>
            </a:r>
          </a:p>
          <a:p>
            <a:pPr marL="0" indent="0">
              <a:buNone/>
            </a:pPr>
            <a:r>
              <a:rPr lang="fi-FI">
                <a:ea typeface="Tahoma"/>
                <a:cs typeface="Tahoma"/>
              </a:rPr>
              <a:t>kipu tuntuu?</a:t>
            </a:r>
          </a:p>
          <a:p>
            <a:pPr marL="0" indent="0">
              <a:buNone/>
            </a:pPr>
            <a:r>
              <a:rPr lang="fi-FI">
                <a:ea typeface="Tahoma"/>
                <a:cs typeface="Tahoma"/>
              </a:rPr>
              <a:t>kipu on? (esim. jomottavaa)</a:t>
            </a:r>
          </a:p>
          <a:p>
            <a:pPr marL="0" indent="0">
              <a:buNone/>
            </a:pPr>
            <a:r>
              <a:rPr lang="fi-FI">
                <a:ea typeface="Tahoma"/>
                <a:cs typeface="Tahoma"/>
              </a:rPr>
              <a:t>kipu on? (esim. 1-10 NRS)</a:t>
            </a:r>
          </a:p>
          <a:p>
            <a:pPr marL="0" indent="0">
              <a:buNone/>
            </a:pPr>
            <a:r>
              <a:rPr lang="fi-FI">
                <a:ea typeface="Tahoma"/>
                <a:cs typeface="Tahoma"/>
              </a:rPr>
              <a:t>kipuun liittyviä oireita? (huimaus, pahoinvointi...)</a:t>
            </a:r>
          </a:p>
        </p:txBody>
      </p:sp>
    </p:spTree>
    <p:extLst>
      <p:ext uri="{BB962C8B-B14F-4D97-AF65-F5344CB8AC3E}">
        <p14:creationId xmlns:p14="http://schemas.microsoft.com/office/powerpoint/2010/main" val="19003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D9AA-5464-1FB0-918E-A7AEA2D9D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ea typeface="Tahoma"/>
                <a:cs typeface="Tahoma"/>
              </a:rPr>
              <a:t>Mitä</a:t>
            </a:r>
            <a:r>
              <a:rPr lang="en-US" b="1" dirty="0">
                <a:ea typeface="Tahoma"/>
                <a:cs typeface="Tahoma"/>
              </a:rPr>
              <a:t> </a:t>
            </a:r>
            <a:r>
              <a:rPr lang="en-US" b="1" dirty="0" err="1">
                <a:ea typeface="Tahoma"/>
                <a:cs typeface="Tahoma"/>
              </a:rPr>
              <a:t>kysyt</a:t>
            </a:r>
            <a:r>
              <a:rPr lang="en-US" b="1" dirty="0">
                <a:ea typeface="Tahoma"/>
                <a:cs typeface="Tahoma"/>
              </a:rPr>
              <a:t> </a:t>
            </a:r>
            <a:r>
              <a:rPr lang="en-US" b="1" dirty="0" err="1">
                <a:ea typeface="Tahoma"/>
                <a:cs typeface="Tahoma"/>
              </a:rPr>
              <a:t>potilaalta</a:t>
            </a:r>
            <a:r>
              <a:rPr lang="en-US" b="1" dirty="0">
                <a:ea typeface="Tahoma"/>
                <a:cs typeface="Tahoma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AE980-10A7-9600-8E96-B8FE879AE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4894768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b="1" dirty="0">
                <a:ea typeface="Tahoma"/>
                <a:cs typeface="Tahoma"/>
              </a:rPr>
              <a:t>Mikä</a:t>
            </a:r>
          </a:p>
          <a:p>
            <a:r>
              <a:rPr lang="fi-FI" b="1" dirty="0">
                <a:ea typeface="Tahoma"/>
                <a:cs typeface="Tahoma"/>
              </a:rPr>
              <a:t>Mikä</a:t>
            </a:r>
          </a:p>
          <a:p>
            <a:r>
              <a:rPr lang="fi-FI" b="1" dirty="0">
                <a:ea typeface="Tahoma"/>
                <a:cs typeface="Tahoma"/>
              </a:rPr>
              <a:t>Mitä kipulääkkeitä</a:t>
            </a:r>
          </a:p>
          <a:p>
            <a:r>
              <a:rPr lang="fi-FI" b="1" dirty="0">
                <a:ea typeface="Tahoma"/>
                <a:cs typeface="Tahoma"/>
              </a:rPr>
              <a:t>Kuinka paljon</a:t>
            </a:r>
          </a:p>
          <a:p>
            <a:r>
              <a:rPr lang="fi-FI" b="1" dirty="0">
                <a:ea typeface="Tahoma"/>
                <a:cs typeface="Tahoma"/>
              </a:rPr>
              <a:t>Mitä muita lääkityksiä</a:t>
            </a:r>
          </a:p>
          <a:p>
            <a:r>
              <a:rPr lang="fi-FI" b="1" dirty="0">
                <a:ea typeface="Tahoma"/>
                <a:cs typeface="Tahoma"/>
              </a:rPr>
              <a:t>Mitä sairauksia</a:t>
            </a:r>
            <a:endParaRPr lang="en-US" b="1" dirty="0">
              <a:ea typeface="Tahoma"/>
              <a:cs typeface="Tahoma"/>
            </a:endParaRPr>
          </a:p>
          <a:p>
            <a:r>
              <a:rPr lang="fi-FI" b="1" dirty="0">
                <a:ea typeface="Tahoma"/>
                <a:cs typeface="Tahoma"/>
              </a:rPr>
              <a:t>Miten kipu vaikuttaa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369DC-B673-237B-8BF2-6E881475E3A9}"/>
              </a:ext>
            </a:extLst>
          </p:cNvPr>
          <p:cNvSpPr txBox="1"/>
          <p:nvPr/>
        </p:nvSpPr>
        <p:spPr>
          <a:xfrm>
            <a:off x="5916133" y="1419009"/>
            <a:ext cx="5042171" cy="396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ea typeface="Tahoma"/>
                <a:cs typeface="Tahoma"/>
              </a:rPr>
              <a:t>helpottaa</a:t>
            </a:r>
            <a:r>
              <a:rPr lang="en-US" sz="2800" dirty="0">
                <a:ea typeface="Tahoma"/>
                <a:cs typeface="Tahoma"/>
              </a:rPr>
              <a:t>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ea typeface="Tahoma"/>
                <a:cs typeface="Tahoma"/>
              </a:rPr>
              <a:t>pahentaa</a:t>
            </a:r>
            <a:r>
              <a:rPr lang="en-US" sz="2800" dirty="0">
                <a:ea typeface="Tahoma"/>
                <a:cs typeface="Tahoma"/>
              </a:rPr>
              <a:t>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ea typeface="Tahoma"/>
                <a:cs typeface="Tahoma"/>
              </a:rPr>
              <a:t>olet</a:t>
            </a:r>
            <a:r>
              <a:rPr lang="en-US" sz="2800" dirty="0">
                <a:ea typeface="Tahoma"/>
                <a:cs typeface="Tahoma"/>
              </a:rPr>
              <a:t> </a:t>
            </a:r>
            <a:r>
              <a:rPr lang="en-US" sz="2800" dirty="0" err="1">
                <a:ea typeface="Tahoma"/>
                <a:cs typeface="Tahoma"/>
              </a:rPr>
              <a:t>käyttänyt</a:t>
            </a:r>
            <a:r>
              <a:rPr lang="en-US" sz="2800" dirty="0">
                <a:ea typeface="Tahoma"/>
                <a:cs typeface="Tahoma"/>
              </a:rPr>
              <a:t>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ea typeface="Tahoma"/>
                <a:cs typeface="Tahoma"/>
              </a:rPr>
              <a:t>olet</a:t>
            </a:r>
            <a:r>
              <a:rPr lang="en-US" sz="2800" dirty="0">
                <a:ea typeface="Tahoma"/>
                <a:cs typeface="Tahoma"/>
              </a:rPr>
              <a:t> </a:t>
            </a:r>
            <a:r>
              <a:rPr lang="en-US" sz="2800" dirty="0" err="1">
                <a:ea typeface="Tahoma"/>
                <a:cs typeface="Tahoma"/>
              </a:rPr>
              <a:t>käyttänyt</a:t>
            </a:r>
            <a:r>
              <a:rPr lang="en-US" sz="2800" dirty="0">
                <a:ea typeface="Tahoma"/>
                <a:cs typeface="Tahoma"/>
              </a:rPr>
              <a:t> </a:t>
            </a:r>
            <a:r>
              <a:rPr lang="en-US" sz="2800" dirty="0" err="1">
                <a:ea typeface="Tahoma"/>
                <a:cs typeface="Tahoma"/>
              </a:rPr>
              <a:t>kipulääkkeitä</a:t>
            </a:r>
            <a:r>
              <a:rPr lang="en-US" sz="2800" dirty="0">
                <a:ea typeface="Tahoma"/>
                <a:cs typeface="Tahoma"/>
              </a:rPr>
              <a:t>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ea typeface="Tahoma"/>
                <a:cs typeface="Tahoma"/>
              </a:rPr>
              <a:t>sinulla</a:t>
            </a:r>
            <a:r>
              <a:rPr lang="en-US" sz="2800" dirty="0">
                <a:ea typeface="Tahoma"/>
                <a:cs typeface="Tahoma"/>
              </a:rPr>
              <a:t> on?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ea typeface="Tahoma"/>
                <a:cs typeface="Tahoma"/>
              </a:rPr>
              <a:t>sinulla</a:t>
            </a:r>
            <a:r>
              <a:rPr lang="en-US" sz="2800" dirty="0">
                <a:ea typeface="Tahoma"/>
                <a:cs typeface="Tahoma"/>
              </a:rPr>
              <a:t> on?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>
                <a:ea typeface="Tahoma"/>
                <a:cs typeface="Tahoma"/>
              </a:rPr>
              <a:t>uneen</a:t>
            </a:r>
            <a:r>
              <a:rPr lang="en-US" sz="2800" dirty="0">
                <a:ea typeface="Tahoma"/>
                <a:cs typeface="Tahoma"/>
              </a:rPr>
              <a:t>, </a:t>
            </a:r>
            <a:r>
              <a:rPr lang="en-US" sz="2800" dirty="0" err="1">
                <a:ea typeface="Tahoma"/>
                <a:cs typeface="Tahoma"/>
              </a:rPr>
              <a:t>syömiseen</a:t>
            </a:r>
            <a:r>
              <a:rPr lang="en-US" sz="2800" dirty="0">
                <a:ea typeface="Tahoma"/>
                <a:cs typeface="Tahoma"/>
              </a:rPr>
              <a:t> ja </a:t>
            </a:r>
            <a:r>
              <a:rPr lang="en-US" sz="2800" dirty="0" err="1">
                <a:ea typeface="Tahoma"/>
                <a:cs typeface="Tahoma"/>
              </a:rPr>
              <a:t>toimintakykyyn</a:t>
            </a:r>
            <a:r>
              <a:rPr lang="en-US" sz="2800" dirty="0">
                <a:ea typeface="Tahoma"/>
                <a:cs typeface="Tahom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566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0B1A-E9AB-694C-E099-29D2DAD0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915819"/>
            <a:ext cx="9161969" cy="338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err="1">
                <a:ea typeface="Tahoma"/>
                <a:cs typeface="Tahoma"/>
              </a:rPr>
              <a:t>Hyviä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linkkejä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kivusta</a:t>
            </a:r>
            <a:r>
              <a:rPr lang="en-US" sz="3600" b="1">
                <a:ea typeface="Tahoma"/>
                <a:cs typeface="Tahoma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3E426-BF4B-D7EF-8F09-EB092F7AD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846264"/>
            <a:ext cx="10064644" cy="39938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  <a:hlinkClick r:id="rId2"/>
              </a:rPr>
              <a:t>Terveyskylän</a:t>
            </a:r>
            <a:r>
              <a:rPr lang="en-US">
                <a:ea typeface="+mn-lt"/>
                <a:cs typeface="+mn-lt"/>
                <a:hlinkClick r:id="rId2"/>
              </a:rPr>
              <a:t> </a:t>
            </a:r>
            <a:r>
              <a:rPr lang="en-US" err="1">
                <a:ea typeface="+mn-lt"/>
                <a:cs typeface="+mn-lt"/>
                <a:hlinkClick r:id="rId2"/>
              </a:rPr>
              <a:t>Kivunhallintatalo</a:t>
            </a:r>
            <a:r>
              <a:rPr lang="en-US">
                <a:ea typeface="+mn-lt"/>
                <a:cs typeface="+mn-lt"/>
                <a:hlinkClick r:id="rId2"/>
              </a:rPr>
              <a:t> </a:t>
            </a:r>
            <a:endParaRPr lang="en-US">
              <a:ea typeface="+mn-lt"/>
              <a:cs typeface="+mn-lt"/>
            </a:endParaRPr>
          </a:p>
          <a:p>
            <a:r>
              <a:rPr lang="en-US" err="1">
                <a:ea typeface="+mn-lt"/>
                <a:cs typeface="+mn-lt"/>
                <a:hlinkClick r:id="rId3"/>
              </a:rPr>
              <a:t>Suomen</a:t>
            </a:r>
            <a:r>
              <a:rPr lang="en-US">
                <a:ea typeface="+mn-lt"/>
                <a:cs typeface="+mn-lt"/>
                <a:hlinkClick r:id="rId3"/>
              </a:rPr>
              <a:t> </a:t>
            </a:r>
            <a:r>
              <a:rPr lang="en-US" err="1">
                <a:ea typeface="+mn-lt"/>
                <a:cs typeface="+mn-lt"/>
                <a:hlinkClick r:id="rId3"/>
              </a:rPr>
              <a:t>kipu</a:t>
            </a:r>
            <a:r>
              <a:rPr lang="en-US">
                <a:ea typeface="+mn-lt"/>
                <a:cs typeface="+mn-lt"/>
                <a:hlinkClick r:id="rId3"/>
              </a:rPr>
              <a:t> </a:t>
            </a:r>
            <a:r>
              <a:rPr lang="en-US" err="1">
                <a:ea typeface="+mn-lt"/>
                <a:cs typeface="+mn-lt"/>
                <a:hlinkClick r:id="rId3"/>
              </a:rPr>
              <a:t>ry:n</a:t>
            </a:r>
            <a:r>
              <a:rPr lang="en-US">
                <a:ea typeface="+mn-lt"/>
                <a:cs typeface="+mn-lt"/>
                <a:hlinkClick r:id="rId3"/>
              </a:rPr>
              <a:t> </a:t>
            </a:r>
            <a:r>
              <a:rPr lang="en-US" err="1">
                <a:ea typeface="+mn-lt"/>
                <a:cs typeface="+mn-lt"/>
                <a:hlinkClick r:id="rId3"/>
              </a:rPr>
              <a:t>nettisivut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ea typeface="Tahoma"/>
                <a:cs typeface="Tahoma"/>
              </a:rPr>
              <a:t>Voit </a:t>
            </a:r>
            <a:r>
              <a:rPr lang="en-US" err="1">
                <a:ea typeface="Tahoma"/>
                <a:cs typeface="Tahoma"/>
              </a:rPr>
              <a:t>katsoa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nämä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linkit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kotona</a:t>
            </a:r>
            <a:r>
              <a:rPr lang="en-US">
                <a:ea typeface="Tahoma"/>
                <a:cs typeface="Tahoma"/>
              </a:rPr>
              <a:t>.</a:t>
            </a:r>
            <a:br>
              <a:rPr lang="en-US">
                <a:ea typeface="Tahoma"/>
                <a:cs typeface="Tahoma"/>
              </a:rPr>
            </a:br>
            <a:r>
              <a:rPr lang="en-US">
                <a:ea typeface="Tahoma"/>
                <a:cs typeface="Tahoma"/>
              </a:rPr>
              <a:t>Voit </a:t>
            </a:r>
            <a:r>
              <a:rPr lang="en-US" err="1">
                <a:ea typeface="Tahoma"/>
                <a:cs typeface="Tahoma"/>
              </a:rPr>
              <a:t>kirjoittaa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vihkoon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uusia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sanoja</a:t>
            </a:r>
            <a:r>
              <a:rPr lang="en-US">
                <a:ea typeface="Tahoma"/>
                <a:cs typeface="Tahoma"/>
              </a:rPr>
              <a:t>.</a:t>
            </a:r>
          </a:p>
          <a:p>
            <a:endParaRPr lang="en-US">
              <a:ea typeface="Tahoma"/>
              <a:cs typeface="Tahoma"/>
            </a:endParaRPr>
          </a:p>
        </p:txBody>
      </p:sp>
      <p:grpSp>
        <p:nvGrpSpPr>
          <p:cNvPr id="6" name="Group 5" descr="Piirroskuva: vihko ja kynä.">
            <a:extLst>
              <a:ext uri="{FF2B5EF4-FFF2-40B4-BE49-F238E27FC236}">
                <a16:creationId xmlns:a16="http://schemas.microsoft.com/office/drawing/2014/main" id="{7C0F7093-F952-19DA-7851-85ABFD70F3BA}"/>
              </a:ext>
            </a:extLst>
          </p:cNvPr>
          <p:cNvGrpSpPr/>
          <p:nvPr/>
        </p:nvGrpSpPr>
        <p:grpSpPr>
          <a:xfrm>
            <a:off x="9858724" y="133564"/>
            <a:ext cx="2308049" cy="2280988"/>
            <a:chOff x="9858724" y="133564"/>
            <a:chExt cx="2308049" cy="228098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C69A40A9-64D6-CCAE-78E5-D9085E700F4A}"/>
                </a:ext>
              </a:extLst>
            </p:cNvPr>
            <p:cNvSpPr/>
            <p:nvPr/>
          </p:nvSpPr>
          <p:spPr>
            <a:xfrm>
              <a:off x="9858724" y="133564"/>
              <a:ext cx="2308049" cy="2280988"/>
            </a:xfrm>
            <a:prstGeom prst="flowChartAlternateProcess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8" name="Graphic 7" descr="Clipboard outline">
              <a:extLst>
                <a:ext uri="{FF2B5EF4-FFF2-40B4-BE49-F238E27FC236}">
                  <a16:creationId xmlns:a16="http://schemas.microsoft.com/office/drawing/2014/main" id="{B7D4C5B4-178C-38A7-02DE-3FBB7F47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28239" y="413709"/>
              <a:ext cx="1721909" cy="1721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357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052C-0FA6-91A2-2457-26D7D307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1" y="456756"/>
            <a:ext cx="10260000" cy="1676845"/>
          </a:xfrm>
        </p:spPr>
        <p:txBody>
          <a:bodyPr anchor="ctr">
            <a:normAutofit/>
          </a:bodyPr>
          <a:lstStyle/>
          <a:p>
            <a:r>
              <a:rPr lang="en-US" sz="4400" b="1"/>
              <a:t>2. KATETROINTI</a:t>
            </a:r>
            <a:endParaRPr lang="en-US" sz="4400" b="1">
              <a:ea typeface="Tahoma"/>
              <a:cs typeface="Tahoma"/>
            </a:endParaRPr>
          </a:p>
        </p:txBody>
      </p:sp>
      <p:pic>
        <p:nvPicPr>
          <p:cNvPr id="13" name="Content Placeholder 12" descr="Hoitaja pitelee potilaan käsistä kiinni. PPT Stock.">
            <a:extLst>
              <a:ext uri="{FF2B5EF4-FFF2-40B4-BE49-F238E27FC236}">
                <a16:creationId xmlns:a16="http://schemas.microsoft.com/office/drawing/2014/main" id="{090188BF-BBFC-980B-18D5-9FA61DC2429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5" b="20565"/>
          <a:stretch/>
        </p:blipFill>
        <p:spPr>
          <a:xfrm>
            <a:off x="908051" y="2133601"/>
            <a:ext cx="10260000" cy="4030747"/>
          </a:xfrm>
          <a:prstGeom prst="rect">
            <a:avLst/>
          </a:prstGeom>
          <a:noFill/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FC73435-353C-5E52-8A39-531D5C396341}"/>
              </a:ext>
            </a:extLst>
          </p:cNvPr>
          <p:cNvSpPr/>
          <p:nvPr/>
        </p:nvSpPr>
        <p:spPr>
          <a:xfrm>
            <a:off x="667821" y="4397784"/>
            <a:ext cx="3287730" cy="2003460"/>
          </a:xfrm>
          <a:prstGeom prst="wedgeEllipseCallout">
            <a:avLst>
              <a:gd name="adj1" fmla="val -58645"/>
              <a:gd name="adj2" fmla="val 512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Miten </a:t>
            </a:r>
            <a:r>
              <a:rPr lang="en-US" sz="2200" dirty="0" err="1"/>
              <a:t>potilasta</a:t>
            </a:r>
            <a:r>
              <a:rPr lang="en-US" sz="2200" dirty="0"/>
              <a:t> </a:t>
            </a:r>
            <a:r>
              <a:rPr lang="en-US" sz="2200" dirty="0" err="1"/>
              <a:t>rauhoitellaan</a:t>
            </a:r>
            <a:r>
              <a:rPr lang="en-US" sz="2200" dirty="0"/>
              <a:t> </a:t>
            </a:r>
            <a:r>
              <a:rPr lang="en-US" sz="2200" dirty="0" err="1"/>
              <a:t>toimenpiteen</a:t>
            </a:r>
            <a:r>
              <a:rPr lang="en-US" sz="2200" dirty="0"/>
              <a:t> </a:t>
            </a:r>
            <a:r>
              <a:rPr lang="en-US" sz="2200" dirty="0" err="1"/>
              <a:t>aikana</a:t>
            </a:r>
            <a:r>
              <a:rPr lang="en-US" sz="2200" dirty="0"/>
              <a:t>?</a:t>
            </a:r>
            <a:endParaRPr lang="en-FI" sz="2200" dirty="0"/>
          </a:p>
        </p:txBody>
      </p:sp>
    </p:spTree>
    <p:extLst>
      <p:ext uri="{BB962C8B-B14F-4D97-AF65-F5344CB8AC3E}">
        <p14:creationId xmlns:p14="http://schemas.microsoft.com/office/powerpoint/2010/main" val="3150259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E2195-8875-C622-7C58-81105C02B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err="1">
                <a:ea typeface="Tahoma"/>
                <a:cs typeface="Tahoma"/>
              </a:rPr>
              <a:t>Mitä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sanot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potilaalle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katetroidessa</a:t>
            </a:r>
            <a:r>
              <a:rPr lang="en-US" sz="3600" b="1">
                <a:ea typeface="Tahoma"/>
                <a:cs typeface="Tahoma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5C3FA-1F39-F50F-6E0F-C1FE17F0F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1" y="1433089"/>
            <a:ext cx="4846479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err="1">
                <a:ea typeface="Tahoma"/>
                <a:cs typeface="Tahoma"/>
              </a:rPr>
              <a:t>Esittele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itsesi</a:t>
            </a:r>
            <a:r>
              <a:rPr lang="en-US" i="1">
                <a:ea typeface="Tahoma"/>
                <a:cs typeface="Tahoma"/>
              </a:rPr>
              <a:t>:</a:t>
            </a:r>
          </a:p>
          <a:p>
            <a:r>
              <a:rPr lang="en-US" i="1" err="1">
                <a:ea typeface="Tahoma"/>
                <a:cs typeface="Tahoma"/>
              </a:rPr>
              <a:t>Kerro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mitä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teet</a:t>
            </a:r>
            <a:r>
              <a:rPr lang="en-US" i="1">
                <a:ea typeface="Tahoma"/>
                <a:cs typeface="Tahoma"/>
              </a:rPr>
              <a:t> ja </a:t>
            </a:r>
            <a:r>
              <a:rPr lang="en-US" i="1" err="1">
                <a:ea typeface="Tahoma"/>
                <a:cs typeface="Tahoma"/>
              </a:rPr>
              <a:t>miksi</a:t>
            </a:r>
            <a:r>
              <a:rPr lang="en-US" i="1">
                <a:ea typeface="Tahoma"/>
                <a:cs typeface="Tahoma"/>
              </a:rPr>
              <a:t>:</a:t>
            </a:r>
          </a:p>
          <a:p>
            <a:r>
              <a:rPr lang="en-US" i="1" err="1">
                <a:ea typeface="Tahoma"/>
                <a:cs typeface="Tahoma"/>
              </a:rPr>
              <a:t>Rauhoita</a:t>
            </a:r>
            <a:r>
              <a:rPr lang="en-US" i="1">
                <a:ea typeface="Tahoma"/>
                <a:cs typeface="Tahoma"/>
              </a:rPr>
              <a:t>:</a:t>
            </a:r>
          </a:p>
          <a:p>
            <a:r>
              <a:rPr lang="en-US" i="1" err="1">
                <a:ea typeface="Tahoma"/>
                <a:cs typeface="Tahoma"/>
              </a:rPr>
              <a:t>Ohjaa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asento</a:t>
            </a:r>
            <a:r>
              <a:rPr lang="en-US" i="1">
                <a:ea typeface="Tahoma"/>
                <a:cs typeface="Tahoma"/>
              </a:rPr>
              <a:t>:</a:t>
            </a:r>
          </a:p>
          <a:p>
            <a:r>
              <a:rPr lang="en-US" i="1" err="1">
                <a:ea typeface="Tahoma"/>
                <a:cs typeface="Tahoma"/>
              </a:rPr>
              <a:t>Riisu</a:t>
            </a:r>
            <a:r>
              <a:rPr lang="en-US" i="1">
                <a:ea typeface="Tahoma"/>
                <a:cs typeface="Tahoma"/>
              </a:rPr>
              <a:t>:</a:t>
            </a:r>
          </a:p>
          <a:p>
            <a:r>
              <a:rPr lang="en-US" i="1" err="1">
                <a:ea typeface="Tahoma"/>
                <a:cs typeface="Tahoma"/>
              </a:rPr>
              <a:t>Suojaa</a:t>
            </a:r>
            <a:r>
              <a:rPr lang="en-US" i="1">
                <a:ea typeface="Tahoma"/>
                <a:cs typeface="Tahoma"/>
              </a:rPr>
              <a:t>, </a:t>
            </a:r>
            <a:r>
              <a:rPr lang="en-US" i="1" err="1">
                <a:ea typeface="Tahoma"/>
                <a:cs typeface="Tahoma"/>
              </a:rPr>
              <a:t>puhdista</a:t>
            </a:r>
            <a:r>
              <a:rPr lang="en-US" i="1">
                <a:ea typeface="Tahoma"/>
                <a:cs typeface="Tahoma"/>
              </a:rPr>
              <a:t>, </a:t>
            </a:r>
            <a:r>
              <a:rPr lang="en-US" i="1" err="1">
                <a:ea typeface="Tahoma"/>
                <a:cs typeface="Tahoma"/>
              </a:rPr>
              <a:t>puuduta</a:t>
            </a:r>
            <a:r>
              <a:rPr lang="en-US" i="1">
                <a:ea typeface="Tahoma"/>
                <a:cs typeface="Tahoma"/>
              </a:rPr>
              <a:t>:</a:t>
            </a:r>
          </a:p>
          <a:p>
            <a:r>
              <a:rPr lang="en-US" i="1" err="1">
                <a:ea typeface="Tahoma"/>
                <a:cs typeface="Tahoma"/>
              </a:rPr>
              <a:t>Katetroi</a:t>
            </a:r>
            <a:r>
              <a:rPr lang="en-US" i="1">
                <a:ea typeface="Tahoma"/>
                <a:cs typeface="Tahoma"/>
              </a:rPr>
              <a:t>:</a:t>
            </a:r>
          </a:p>
          <a:p>
            <a:r>
              <a:rPr lang="en-US" i="1" err="1">
                <a:ea typeface="Tahoma"/>
                <a:cs typeface="Tahoma"/>
              </a:rPr>
              <a:t>Kysy</a:t>
            </a:r>
            <a:r>
              <a:rPr lang="en-US" i="1">
                <a:ea typeface="Tahoma"/>
                <a:cs typeface="Tahoma"/>
              </a:rPr>
              <a:t> </a:t>
            </a:r>
            <a:r>
              <a:rPr lang="en-US" i="1" err="1">
                <a:ea typeface="Tahoma"/>
                <a:cs typeface="Tahoma"/>
              </a:rPr>
              <a:t>potilaan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vointia</a:t>
            </a:r>
            <a:r>
              <a:rPr lang="en-US" i="1">
                <a:ea typeface="Tahoma"/>
                <a:cs typeface="Tahoma"/>
              </a:rPr>
              <a:t>:</a:t>
            </a:r>
          </a:p>
          <a:p>
            <a:r>
              <a:rPr lang="en-US" i="1" err="1">
                <a:ea typeface="Tahoma"/>
                <a:cs typeface="Tahoma"/>
              </a:rPr>
              <a:t>Kerro</a:t>
            </a:r>
            <a:r>
              <a:rPr lang="en-US" i="1">
                <a:ea typeface="Tahoma"/>
                <a:cs typeface="Tahoma"/>
              </a:rPr>
              <a:t>, </a:t>
            </a:r>
            <a:r>
              <a:rPr lang="en-US" i="1" err="1">
                <a:ea typeface="Tahoma"/>
                <a:cs typeface="Tahoma"/>
              </a:rPr>
              <a:t>että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olet</a:t>
            </a:r>
            <a:r>
              <a:rPr lang="en-US" i="1">
                <a:ea typeface="Tahoma"/>
                <a:cs typeface="Tahoma"/>
              </a:rPr>
              <a:t> </a:t>
            </a:r>
            <a:r>
              <a:rPr lang="en-US" i="1" err="1">
                <a:ea typeface="Tahoma"/>
                <a:cs typeface="Tahoma"/>
              </a:rPr>
              <a:t>valmis</a:t>
            </a:r>
            <a:r>
              <a:rPr lang="en-US" i="1">
                <a:ea typeface="Tahoma"/>
                <a:cs typeface="Tahoma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A1512-3DC6-EEA2-407B-D861FE56F339}"/>
              </a:ext>
            </a:extLst>
          </p:cNvPr>
          <p:cNvSpPr txBox="1"/>
          <p:nvPr/>
        </p:nvSpPr>
        <p:spPr>
          <a:xfrm>
            <a:off x="6092796" y="1445688"/>
            <a:ext cx="5777103" cy="54014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err="1">
                <a:ea typeface="Tahoma"/>
                <a:cs typeface="Tahoma"/>
              </a:rPr>
              <a:t>Minä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olen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sairaanhoitaja</a:t>
            </a:r>
            <a:r>
              <a:rPr lang="en-US" sz="2800">
                <a:ea typeface="Tahoma"/>
                <a:cs typeface="Tahoma"/>
              </a:rPr>
              <a:t>...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err="1">
                <a:ea typeface="Tahoma"/>
                <a:cs typeface="Tahoma"/>
              </a:rPr>
              <a:t>Laitan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sinulle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katetrin</a:t>
            </a:r>
            <a:r>
              <a:rPr lang="en-US" sz="2800">
                <a:ea typeface="Tahoma"/>
                <a:cs typeface="Tahoma"/>
              </a:rPr>
              <a:t>, </a:t>
            </a:r>
            <a:r>
              <a:rPr lang="en-US" sz="2800" err="1">
                <a:ea typeface="Tahoma"/>
                <a:cs typeface="Tahoma"/>
              </a:rPr>
              <a:t>koska</a:t>
            </a:r>
            <a:r>
              <a:rPr lang="en-US" sz="2800">
                <a:ea typeface="Tahoma"/>
                <a:cs typeface="Tahoma"/>
              </a:rPr>
              <a:t>...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err="1">
                <a:ea typeface="Tahoma"/>
                <a:cs typeface="Tahoma"/>
              </a:rPr>
              <a:t>Tämä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ei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satu</a:t>
            </a:r>
            <a:r>
              <a:rPr lang="en-US" sz="2800">
                <a:ea typeface="Tahoma"/>
                <a:cs typeface="Tahoma"/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>
                <a:ea typeface="Tahoma"/>
                <a:cs typeface="Tahoma"/>
              </a:rPr>
              <a:t>Voit </a:t>
            </a:r>
            <a:r>
              <a:rPr lang="en-US" sz="2800" err="1">
                <a:ea typeface="Tahoma"/>
                <a:cs typeface="Tahoma"/>
              </a:rPr>
              <a:t>mennä</a:t>
            </a:r>
            <a:r>
              <a:rPr lang="en-US" sz="2800">
                <a:ea typeface="Tahoma"/>
                <a:cs typeface="Tahoma"/>
              </a:rPr>
              <a:t> </a:t>
            </a:r>
            <a:r>
              <a:rPr lang="en-US" sz="2800" err="1">
                <a:ea typeface="Tahoma"/>
                <a:cs typeface="Tahoma"/>
              </a:rPr>
              <a:t>selinmakuulle</a:t>
            </a:r>
            <a:r>
              <a:rPr lang="en-US" sz="2800">
                <a:ea typeface="Tahoma"/>
                <a:cs typeface="Tahoma"/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err="1">
                <a:ea typeface="Tahoma"/>
                <a:cs typeface="Tahoma"/>
              </a:rPr>
              <a:t>Riisu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sinun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housut</a:t>
            </a:r>
            <a:r>
              <a:rPr lang="en-US" sz="2800">
                <a:ea typeface="Tahoma"/>
                <a:cs typeface="Tahoma"/>
              </a:rPr>
              <a:t> / </a:t>
            </a:r>
            <a:r>
              <a:rPr lang="en-US" sz="2800" err="1">
                <a:ea typeface="Tahoma"/>
                <a:cs typeface="Tahoma"/>
              </a:rPr>
              <a:t>Minä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riisun</a:t>
            </a:r>
            <a:r>
              <a:rPr lang="en-US" sz="2800">
                <a:ea typeface="Tahoma"/>
                <a:cs typeface="Tahoma"/>
              </a:rPr>
              <a:t>...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err="1">
                <a:ea typeface="Tahoma"/>
                <a:cs typeface="Tahoma"/>
              </a:rPr>
              <a:t>Nyt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puhdistan</a:t>
            </a:r>
            <a:r>
              <a:rPr lang="en-US" sz="2800">
                <a:ea typeface="Tahoma"/>
                <a:cs typeface="Tahoma"/>
              </a:rPr>
              <a:t>, </a:t>
            </a:r>
            <a:r>
              <a:rPr lang="en-US" sz="2800" err="1">
                <a:ea typeface="Tahoma"/>
                <a:cs typeface="Tahoma"/>
              </a:rPr>
              <a:t>voi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tuntua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viileälle</a:t>
            </a:r>
            <a:r>
              <a:rPr lang="en-US" sz="2800">
                <a:ea typeface="Tahoma"/>
                <a:cs typeface="Tahoma"/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err="1">
                <a:ea typeface="Tahoma"/>
                <a:cs typeface="Tahoma"/>
              </a:rPr>
              <a:t>Nyt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laitan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katetrin</a:t>
            </a:r>
            <a:r>
              <a:rPr lang="en-US" sz="2800">
                <a:ea typeface="Tahoma"/>
                <a:cs typeface="Tahoma"/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err="1">
                <a:ea typeface="Tahoma"/>
                <a:cs typeface="Tahoma"/>
              </a:rPr>
              <a:t>Miltä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tuntuu</a:t>
            </a:r>
            <a:r>
              <a:rPr lang="en-US" sz="2800">
                <a:ea typeface="Tahoma"/>
                <a:cs typeface="Tahoma"/>
              </a:rPr>
              <a:t>?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err="1">
                <a:ea typeface="Tahoma"/>
                <a:cs typeface="Tahoma"/>
              </a:rPr>
              <a:t>Hyvä</a:t>
            </a:r>
            <a:r>
              <a:rPr lang="en-US" sz="2800">
                <a:ea typeface="Tahoma"/>
                <a:cs typeface="Tahoma"/>
              </a:rPr>
              <a:t>! </a:t>
            </a:r>
            <a:r>
              <a:rPr lang="en-US" sz="2800" err="1">
                <a:ea typeface="Tahoma"/>
                <a:cs typeface="Tahoma"/>
              </a:rPr>
              <a:t>Katetri</a:t>
            </a:r>
            <a:r>
              <a:rPr lang="en-US" sz="2800">
                <a:ea typeface="Tahoma"/>
                <a:cs typeface="Tahoma"/>
              </a:rPr>
              <a:t> on </a:t>
            </a:r>
            <a:r>
              <a:rPr lang="en-US" sz="2800" err="1">
                <a:ea typeface="Tahoma"/>
                <a:cs typeface="Tahoma"/>
              </a:rPr>
              <a:t>nyt</a:t>
            </a:r>
            <a:r>
              <a:rPr lang="en-US" sz="2800">
                <a:ea typeface="Tahoma"/>
                <a:cs typeface="Tahoma"/>
              </a:rPr>
              <a:t> </a:t>
            </a:r>
            <a:r>
              <a:rPr lang="en-US" sz="2800" err="1">
                <a:ea typeface="Tahoma"/>
                <a:cs typeface="Tahoma"/>
              </a:rPr>
              <a:t>paikoillaan</a:t>
            </a:r>
            <a:r>
              <a:rPr lang="en-US" sz="2800">
                <a:ea typeface="Tahoma"/>
                <a:cs typeface="Tahoma"/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7172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3C72-831E-9F3F-60FF-F5C23A68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err="1">
                <a:ea typeface="Tahoma"/>
                <a:cs typeface="Tahoma"/>
              </a:rPr>
              <a:t>Katetroinnin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kirjaaminen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5FEFE-610D-155C-FC76-10014C1FE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9614001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200">
                <a:ea typeface="Tahoma"/>
                <a:cs typeface="Tahoma"/>
              </a:rPr>
              <a:t>katetroinnin </a:t>
            </a:r>
            <a:r>
              <a:rPr lang="fi-FI" sz="3200" b="1">
                <a:ea typeface="Tahoma"/>
                <a:cs typeface="Tahoma"/>
              </a:rPr>
              <a:t>syy</a:t>
            </a:r>
            <a:endParaRPr lang="en-US" sz="3200" b="1">
              <a:ea typeface="Tahoma"/>
              <a:cs typeface="Tahoma"/>
            </a:endParaRPr>
          </a:p>
          <a:p>
            <a:r>
              <a:rPr lang="fi-FI" sz="3200">
                <a:ea typeface="Tahoma"/>
                <a:cs typeface="Tahoma"/>
              </a:rPr>
              <a:t>katetrin asettamisen </a:t>
            </a:r>
            <a:r>
              <a:rPr lang="fi-FI" sz="3200" b="1">
                <a:ea typeface="Tahoma"/>
                <a:cs typeface="Tahoma"/>
              </a:rPr>
              <a:t>pvm </a:t>
            </a:r>
            <a:r>
              <a:rPr lang="fi-FI" sz="3200">
                <a:ea typeface="Tahoma"/>
                <a:cs typeface="Tahoma"/>
              </a:rPr>
              <a:t>ja </a:t>
            </a:r>
            <a:r>
              <a:rPr lang="fi-FI" sz="3200" b="1">
                <a:ea typeface="Tahoma"/>
                <a:cs typeface="Tahoma"/>
              </a:rPr>
              <a:t>klo</a:t>
            </a:r>
            <a:endParaRPr lang="en-US" sz="3200" b="1">
              <a:ea typeface="Tahoma"/>
              <a:cs typeface="Tahoma"/>
            </a:endParaRPr>
          </a:p>
          <a:p>
            <a:r>
              <a:rPr lang="fi-FI" sz="3200">
                <a:ea typeface="Tahoma"/>
                <a:cs typeface="Tahoma"/>
              </a:rPr>
              <a:t>katetrin </a:t>
            </a:r>
            <a:r>
              <a:rPr lang="fi-FI" sz="3200" b="1">
                <a:ea typeface="Tahoma"/>
                <a:cs typeface="Tahoma"/>
              </a:rPr>
              <a:t>koko, materiaali ja malli</a:t>
            </a:r>
            <a:endParaRPr lang="en-US" sz="3200" b="1">
              <a:ea typeface="Tahoma"/>
              <a:cs typeface="Tahoma"/>
            </a:endParaRPr>
          </a:p>
          <a:p>
            <a:r>
              <a:rPr lang="fi-FI" sz="3200" err="1">
                <a:ea typeface="Tahoma"/>
                <a:cs typeface="Tahoma"/>
              </a:rPr>
              <a:t>ballongin</a:t>
            </a:r>
            <a:r>
              <a:rPr lang="fi-FI" sz="3200">
                <a:ea typeface="Tahoma"/>
                <a:cs typeface="Tahoma"/>
              </a:rPr>
              <a:t> </a:t>
            </a:r>
            <a:r>
              <a:rPr lang="fi-FI" sz="3200" b="1">
                <a:ea typeface="Tahoma"/>
                <a:cs typeface="Tahoma"/>
              </a:rPr>
              <a:t>täyttömäärä</a:t>
            </a:r>
            <a:endParaRPr lang="en-US" sz="3200" b="1">
              <a:ea typeface="Tahoma"/>
              <a:cs typeface="Tahoma"/>
            </a:endParaRPr>
          </a:p>
          <a:p>
            <a:r>
              <a:rPr lang="fi-FI" sz="3200" b="1">
                <a:ea typeface="Tahoma"/>
                <a:cs typeface="Tahoma"/>
              </a:rPr>
              <a:t>virtsan määrä </a:t>
            </a:r>
            <a:r>
              <a:rPr lang="fi-FI" sz="3200">
                <a:ea typeface="Tahoma"/>
                <a:cs typeface="Tahoma"/>
              </a:rPr>
              <a:t>ja </a:t>
            </a:r>
            <a:r>
              <a:rPr lang="fi-FI" sz="3200" b="1">
                <a:ea typeface="Tahoma"/>
                <a:cs typeface="Tahoma"/>
              </a:rPr>
              <a:t>väri</a:t>
            </a:r>
            <a:endParaRPr lang="en-US" sz="3200" b="1">
              <a:ea typeface="Tahoma"/>
              <a:cs typeface="Tahoma"/>
            </a:endParaRPr>
          </a:p>
          <a:p>
            <a:r>
              <a:rPr lang="fi-FI" sz="3200" b="1">
                <a:ea typeface="Tahoma"/>
                <a:cs typeface="Tahoma"/>
              </a:rPr>
              <a:t>yritysten</a:t>
            </a:r>
            <a:r>
              <a:rPr lang="fi-FI" sz="3200">
                <a:ea typeface="Tahoma"/>
                <a:cs typeface="Tahoma"/>
              </a:rPr>
              <a:t> </a:t>
            </a:r>
            <a:r>
              <a:rPr lang="fi-FI" sz="3200" b="1">
                <a:ea typeface="Tahoma"/>
                <a:cs typeface="Tahoma"/>
              </a:rPr>
              <a:t>määrä</a:t>
            </a:r>
          </a:p>
          <a:p>
            <a:r>
              <a:rPr lang="fi-FI" sz="3200">
                <a:ea typeface="Tahoma"/>
                <a:cs typeface="Tahoma"/>
              </a:rPr>
              <a:t>mahdolliset </a:t>
            </a:r>
            <a:r>
              <a:rPr lang="fi-FI" sz="3200" b="1">
                <a:ea typeface="Tahoma"/>
                <a:cs typeface="Tahoma"/>
              </a:rPr>
              <a:t>ongelmat </a:t>
            </a:r>
            <a:r>
              <a:rPr lang="fi-FI" sz="3200">
                <a:ea typeface="Tahoma"/>
                <a:cs typeface="Tahoma"/>
              </a:rPr>
              <a:t>(esim. eturauhanen, anatomia) ja tuotteet, joita kokeilit</a:t>
            </a:r>
          </a:p>
          <a:p>
            <a:endParaRPr lang="fi-FI" sz="3200">
              <a:ea typeface="Tahoma"/>
              <a:cs typeface="Tahoma"/>
            </a:endParaRPr>
          </a:p>
          <a:p>
            <a:endParaRPr lang="fi-FI" sz="3200">
              <a:solidFill>
                <a:srgbClr val="FF0000"/>
              </a:solidFill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9648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1057-FA17-2BFB-0D71-5DEF69D7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Johdatus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päivän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aiheisiin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D93BA-1F6D-E99A-BC2F-50A962B88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voi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aloittaa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oppitunnin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pienellä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johdatuksella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päivän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aiheisiin</a:t>
            </a:r>
            <a:r>
              <a:rPr lang="en-US">
                <a:ea typeface="Tahoma"/>
                <a:cs typeface="Tahoma"/>
              </a:rPr>
              <a:t>: </a:t>
            </a:r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näyttää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kuvia</a:t>
            </a:r>
            <a:r>
              <a:rPr lang="en-US">
                <a:ea typeface="Tahoma"/>
                <a:cs typeface="Tahoma"/>
              </a:rPr>
              <a:t> (</a:t>
            </a:r>
            <a:r>
              <a:rPr lang="en-US" err="1">
                <a:ea typeface="Tahoma"/>
                <a:cs typeface="Tahoma"/>
              </a:rPr>
              <a:t>tässä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diasarjassa</a:t>
            </a:r>
            <a:r>
              <a:rPr lang="en-US">
                <a:ea typeface="Tahoma"/>
                <a:cs typeface="Tahoma"/>
              </a:rPr>
              <a:t> on) ja </a:t>
            </a:r>
            <a:r>
              <a:rPr lang="en-US" err="1">
                <a:ea typeface="Tahoma"/>
                <a:cs typeface="Tahoma"/>
              </a:rPr>
              <a:t>pyytää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opiskelijoita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kertomaan</a:t>
            </a:r>
            <a:r>
              <a:rPr lang="en-US">
                <a:ea typeface="Tahoma"/>
                <a:cs typeface="Tahoma"/>
              </a:rPr>
              <a:t> / </a:t>
            </a:r>
            <a:r>
              <a:rPr lang="en-US" err="1">
                <a:ea typeface="Tahoma"/>
                <a:cs typeface="Tahoma"/>
              </a:rPr>
              <a:t>kirjoittamaan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chatiin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kuvassa</a:t>
            </a:r>
            <a:r>
              <a:rPr lang="en-US">
                <a:ea typeface="Tahoma"/>
                <a:cs typeface="Tahoma"/>
              </a:rPr>
              <a:t> on. </a:t>
            </a:r>
            <a:endParaRPr lang="en-US"/>
          </a:p>
          <a:p>
            <a:r>
              <a:rPr lang="en-US" err="1">
                <a:ea typeface="Tahoma"/>
                <a:cs typeface="Tahoma"/>
              </a:rPr>
              <a:t>Näin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saa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käsityksen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siitä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opiskelijat</a:t>
            </a:r>
            <a:r>
              <a:rPr lang="en-US">
                <a:ea typeface="Tahoma"/>
                <a:cs typeface="Tahoma"/>
              </a:rPr>
              <a:t> jo </a:t>
            </a:r>
            <a:r>
              <a:rPr lang="en-US" err="1">
                <a:ea typeface="Tahoma"/>
                <a:cs typeface="Tahoma"/>
              </a:rPr>
              <a:t>osaavat</a:t>
            </a:r>
            <a:r>
              <a:rPr lang="en-US">
                <a:ea typeface="Tahoma"/>
                <a:cs typeface="Tahoma"/>
              </a:rPr>
              <a:t>. </a:t>
            </a:r>
            <a:r>
              <a:rPr lang="en-US" err="1">
                <a:ea typeface="Tahoma"/>
                <a:cs typeface="Tahoma"/>
              </a:rPr>
              <a:t>Samalla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oppiminen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tehostuu</a:t>
            </a:r>
            <a:r>
              <a:rPr lang="en-US">
                <a:ea typeface="Tahoma"/>
                <a:cs typeface="Tahoma"/>
              </a:rPr>
              <a:t>, </a:t>
            </a:r>
            <a:r>
              <a:rPr lang="en-US" err="1">
                <a:ea typeface="Tahoma"/>
                <a:cs typeface="Tahoma"/>
              </a:rPr>
              <a:t>kun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uusi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asia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rakentuu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aiemmin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opitun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päälle</a:t>
            </a:r>
            <a:r>
              <a:rPr lang="en-US">
                <a:ea typeface="Tahoma"/>
                <a:cs typeface="Tahoma"/>
              </a:rPr>
              <a:t>.</a:t>
            </a:r>
          </a:p>
          <a:p>
            <a:r>
              <a:rPr lang="en-US" err="1">
                <a:ea typeface="Tahoma"/>
                <a:cs typeface="Tahoma"/>
              </a:rPr>
              <a:t>Huomioi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että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osa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dioista</a:t>
            </a:r>
            <a:r>
              <a:rPr lang="en-US">
                <a:ea typeface="Tahoma"/>
                <a:cs typeface="Tahoma"/>
              </a:rPr>
              <a:t> on vain </a:t>
            </a:r>
            <a:r>
              <a:rPr lang="en-US" err="1">
                <a:ea typeface="Tahoma"/>
                <a:cs typeface="Tahoma"/>
              </a:rPr>
              <a:t>opettajalle</a:t>
            </a:r>
            <a:r>
              <a:rPr lang="en-US">
                <a:ea typeface="Tahoma"/>
                <a:cs typeface="Tahoma"/>
              </a:rPr>
              <a:t> ja ne </a:t>
            </a:r>
            <a:r>
              <a:rPr lang="en-US" err="1">
                <a:ea typeface="Tahoma"/>
                <a:cs typeface="Tahoma"/>
              </a:rPr>
              <a:t>ovat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silloin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piilossa</a:t>
            </a:r>
            <a:r>
              <a:rPr lang="en-US">
                <a:ea typeface="Tahoma"/>
                <a:cs typeface="Tahoma"/>
              </a:rPr>
              <a:t>.</a:t>
            </a:r>
          </a:p>
          <a:p>
            <a:r>
              <a:rPr lang="en-US" err="1">
                <a:ea typeface="Tahoma"/>
                <a:cs typeface="Tahoma"/>
              </a:rPr>
              <a:t>Huomioi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myös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että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osa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lisätiedoista</a:t>
            </a:r>
            <a:r>
              <a:rPr lang="en-US">
                <a:ea typeface="Tahoma"/>
                <a:cs typeface="Tahoma"/>
              </a:rPr>
              <a:t> on </a:t>
            </a:r>
            <a:r>
              <a:rPr lang="en-US" err="1">
                <a:ea typeface="Tahoma"/>
                <a:cs typeface="Tahoma"/>
              </a:rPr>
              <a:t>Muistiinpanot-kohdassa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diojen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alla</a:t>
            </a:r>
            <a:r>
              <a:rPr lang="en-US">
                <a:ea typeface="Tahoma"/>
                <a:cs typeface="Tahom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454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736FD-6EEF-64CD-3FA1-74581A07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632616" cy="772354"/>
          </a:xfrm>
        </p:spPr>
        <p:txBody>
          <a:bodyPr>
            <a:normAutofit fontScale="90000"/>
          </a:bodyPr>
          <a:lstStyle/>
          <a:p>
            <a:r>
              <a:rPr lang="en-US" b="1" err="1">
                <a:ea typeface="Tahoma"/>
                <a:cs typeface="Tahoma"/>
              </a:rPr>
              <a:t>Rakenteinen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kirjaaminen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potilastietojärjestelmään</a:t>
            </a:r>
            <a:r>
              <a:rPr lang="en-US" b="1">
                <a:ea typeface="Tahoma"/>
                <a:cs typeface="Tahoma"/>
              </a:rPr>
              <a:t> (Omni) </a:t>
            </a:r>
            <a:r>
              <a:rPr lang="en-US" sz="3200" b="1">
                <a:ea typeface="Tahoma"/>
                <a:cs typeface="Tahoma"/>
              </a:rPr>
              <a:t>1/2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85E6-EA9A-0F5D-33D2-5E4EB2120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959765"/>
            <a:ext cx="9161968" cy="44982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err="1">
                <a:ea typeface="Tahoma"/>
                <a:cs typeface="Tahoma"/>
              </a:rPr>
              <a:t>Hoidon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tarve</a:t>
            </a:r>
            <a:endParaRPr lang="en-US" b="1">
              <a:solidFill>
                <a:srgbClr val="000000"/>
              </a:solidFill>
              <a:ea typeface="Tahoma"/>
              <a:cs typeface="Tahom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err="1">
                <a:ea typeface="Tahoma"/>
                <a:cs typeface="Tahoma"/>
              </a:rPr>
              <a:t>Otsikko</a:t>
            </a:r>
            <a:r>
              <a:rPr lang="en-US" sz="2800">
                <a:ea typeface="Tahoma"/>
                <a:cs typeface="Tahoma"/>
              </a:rPr>
              <a:t> -&gt; </a:t>
            </a:r>
            <a:r>
              <a:rPr lang="en-US" sz="2800" err="1">
                <a:ea typeface="Tahoma"/>
                <a:cs typeface="Tahoma"/>
              </a:rPr>
              <a:t>Erittäminen</a:t>
            </a:r>
            <a:r>
              <a:rPr lang="en-US" sz="2800">
                <a:ea typeface="Tahoma"/>
                <a:cs typeface="Tahoma"/>
              </a:rPr>
              <a:t>: </a:t>
            </a:r>
            <a:br>
              <a:rPr lang="en-US" sz="2800">
                <a:ea typeface="Tahoma"/>
                <a:cs typeface="Tahoma"/>
              </a:rPr>
            </a:br>
            <a:r>
              <a:rPr lang="en-US" sz="2800" err="1">
                <a:ea typeface="Tahoma"/>
                <a:cs typeface="Tahoma"/>
              </a:rPr>
              <a:t>Virtsaamiseen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liittyvä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häiriö</a:t>
            </a:r>
            <a:r>
              <a:rPr lang="en-US" sz="2800">
                <a:ea typeface="Tahoma"/>
                <a:cs typeface="Tahoma"/>
              </a:rPr>
              <a:t>, </a:t>
            </a:r>
            <a:r>
              <a:rPr lang="en-US" sz="2800" err="1">
                <a:ea typeface="Tahoma"/>
                <a:cs typeface="Tahoma"/>
              </a:rPr>
              <a:t>virtsaumpi</a:t>
            </a:r>
            <a:r>
              <a:rPr lang="en-US" sz="2800">
                <a:ea typeface="Tahoma"/>
                <a:cs typeface="Tahoma"/>
              </a:rPr>
              <a:t>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err="1">
                <a:ea typeface="Tahoma"/>
                <a:cs typeface="Tahoma"/>
              </a:rPr>
              <a:t>Vapaa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teksti</a:t>
            </a:r>
            <a:r>
              <a:rPr lang="en-US" sz="2800">
                <a:ea typeface="Tahoma"/>
                <a:cs typeface="Tahoma"/>
              </a:rPr>
              <a:t>: </a:t>
            </a:r>
            <a:r>
              <a:rPr lang="en-US" sz="2800" err="1">
                <a:ea typeface="Tahoma"/>
                <a:cs typeface="Tahoma"/>
              </a:rPr>
              <a:t>Potilas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ei</a:t>
            </a:r>
            <a:r>
              <a:rPr lang="en-US" sz="2800">
                <a:ea typeface="Tahoma"/>
                <a:cs typeface="Tahoma"/>
              </a:rPr>
              <a:t> ole </a:t>
            </a:r>
            <a:r>
              <a:rPr lang="en-US" sz="2800" err="1">
                <a:ea typeface="Tahoma"/>
                <a:cs typeface="Tahoma"/>
              </a:rPr>
              <a:t>saanut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virtsattua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leikkauksen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jälkeen</a:t>
            </a:r>
            <a:r>
              <a:rPr lang="en-US" sz="2800">
                <a:ea typeface="Tahoma"/>
                <a:cs typeface="Tahoma"/>
              </a:rPr>
              <a:t> ja </a:t>
            </a:r>
            <a:r>
              <a:rPr lang="en-US" sz="2800" err="1">
                <a:ea typeface="Tahoma"/>
                <a:cs typeface="Tahoma"/>
              </a:rPr>
              <a:t>rakko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tuntuu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täydelle</a:t>
            </a:r>
            <a:endParaRPr lang="en-US" sz="2800">
              <a:ea typeface="Tahoma"/>
              <a:cs typeface="Tahoma"/>
            </a:endParaRPr>
          </a:p>
          <a:p>
            <a:r>
              <a:rPr lang="en-US" b="1" err="1">
                <a:ea typeface="Tahoma"/>
                <a:cs typeface="Tahoma"/>
              </a:rPr>
              <a:t>Hoidon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tavoite</a:t>
            </a:r>
            <a:endParaRPr lang="en-US" b="1">
              <a:ea typeface="Tahoma"/>
              <a:cs typeface="Tahom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err="1">
                <a:ea typeface="Tahoma"/>
                <a:cs typeface="Tahoma"/>
              </a:rPr>
              <a:t>Otsikko</a:t>
            </a:r>
            <a:r>
              <a:rPr lang="en-US" sz="2800">
                <a:ea typeface="Tahoma"/>
                <a:cs typeface="Tahoma"/>
              </a:rPr>
              <a:t> -&gt; </a:t>
            </a:r>
            <a:r>
              <a:rPr lang="en-US" sz="2800" err="1">
                <a:ea typeface="Tahoma"/>
                <a:cs typeface="Tahoma"/>
              </a:rPr>
              <a:t>Erittäminen</a:t>
            </a:r>
            <a:endParaRPr lang="en-US" sz="2800">
              <a:ea typeface="Tahoma"/>
              <a:cs typeface="Tahom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800" err="1">
                <a:ea typeface="Tahoma"/>
                <a:cs typeface="Tahoma"/>
              </a:rPr>
              <a:t>Vapaa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teksti</a:t>
            </a:r>
            <a:r>
              <a:rPr lang="en-US" sz="2800">
                <a:ea typeface="Tahoma"/>
                <a:cs typeface="Tahoma"/>
              </a:rPr>
              <a:t>: </a:t>
            </a:r>
            <a:r>
              <a:rPr lang="en-US" sz="2800" err="1">
                <a:ea typeface="Tahoma"/>
                <a:cs typeface="Tahoma"/>
              </a:rPr>
              <a:t>Potilas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saa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virtsattua</a:t>
            </a:r>
            <a:endParaRPr lang="en-US" sz="2800">
              <a:ea typeface="Tahoma"/>
              <a:cs typeface="Tahoma"/>
            </a:endParaRPr>
          </a:p>
          <a:p>
            <a:endParaRPr lang="en-US" sz="2400">
              <a:solidFill>
                <a:srgbClr val="FF0000"/>
              </a:solidFill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180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D1857-1FB6-79E7-EF36-A57EBBC0A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err="1">
                <a:ea typeface="Tahoma"/>
                <a:cs typeface="Tahoma"/>
              </a:rPr>
              <a:t>Rakenteinen</a:t>
            </a:r>
            <a:r>
              <a:rPr lang="en-US" sz="4000" b="1">
                <a:ea typeface="Tahoma"/>
                <a:cs typeface="Tahoma"/>
              </a:rPr>
              <a:t> </a:t>
            </a:r>
            <a:r>
              <a:rPr lang="en-US" sz="4000" b="1" err="1">
                <a:ea typeface="Tahoma"/>
                <a:cs typeface="Tahoma"/>
              </a:rPr>
              <a:t>kirjaaminen</a:t>
            </a:r>
            <a:r>
              <a:rPr lang="en-US" sz="4000" b="1">
                <a:ea typeface="Tahoma"/>
                <a:cs typeface="Tahoma"/>
              </a:rPr>
              <a:t> </a:t>
            </a:r>
            <a:r>
              <a:rPr lang="en-US" sz="4000" b="1" err="1">
                <a:ea typeface="Tahoma"/>
                <a:cs typeface="Tahoma"/>
              </a:rPr>
              <a:t>potilastietojärjestelmään</a:t>
            </a:r>
            <a:r>
              <a:rPr lang="en-US" sz="4000" b="1">
                <a:ea typeface="Tahoma"/>
                <a:cs typeface="Tahoma"/>
              </a:rPr>
              <a:t> (Omni) </a:t>
            </a:r>
            <a:r>
              <a:rPr lang="en-US" sz="2600" b="1">
                <a:ea typeface="Tahoma"/>
                <a:cs typeface="Tahoma"/>
              </a:rPr>
              <a:t>2/2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0F4C2-72A7-D698-6402-C76F7DA76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970971"/>
            <a:ext cx="9161968" cy="4487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err="1">
                <a:ea typeface="Tahoma"/>
                <a:cs typeface="Tahoma"/>
              </a:rPr>
              <a:t>Hoitotoimet</a:t>
            </a:r>
            <a:endParaRPr lang="en-US" b="1">
              <a:ea typeface="Tahoma"/>
              <a:cs typeface="Tahom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ea typeface="Tahoma"/>
                <a:cs typeface="Tahoma"/>
              </a:rPr>
              <a:t>Otsikko</a:t>
            </a:r>
            <a:r>
              <a:rPr lang="en-US">
                <a:ea typeface="Tahoma"/>
                <a:cs typeface="Tahoma"/>
              </a:rPr>
              <a:t> -&gt; </a:t>
            </a:r>
            <a:r>
              <a:rPr lang="en-US" err="1">
                <a:ea typeface="Tahoma"/>
                <a:cs typeface="Tahoma"/>
              </a:rPr>
              <a:t>Erittäminen</a:t>
            </a:r>
            <a:r>
              <a:rPr lang="en-US">
                <a:ea typeface="Tahoma"/>
                <a:cs typeface="Tahoma"/>
              </a:rPr>
              <a:t>: </a:t>
            </a:r>
            <a:r>
              <a:rPr lang="en-US" err="1">
                <a:ea typeface="Tahoma"/>
                <a:cs typeface="Tahoma"/>
              </a:rPr>
              <a:t>Kestokatetrin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laittaminen</a:t>
            </a:r>
            <a:endParaRPr lang="en-US">
              <a:ea typeface="Tahoma"/>
              <a:cs typeface="Tahom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ea typeface="Tahoma"/>
                <a:cs typeface="Tahoma"/>
              </a:rPr>
              <a:t>Vapaa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teksti</a:t>
            </a:r>
            <a:r>
              <a:rPr lang="en-US">
                <a:ea typeface="Tahoma"/>
                <a:cs typeface="Tahoma"/>
              </a:rPr>
              <a:t>: </a:t>
            </a:r>
            <a:r>
              <a:rPr lang="en-US" err="1">
                <a:ea typeface="Tahoma"/>
                <a:cs typeface="Tahoma"/>
              </a:rPr>
              <a:t>Potilaalle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laitettu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ongelmitta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kestokatetri</a:t>
            </a:r>
            <a:r>
              <a:rPr lang="en-US">
                <a:ea typeface="Tahoma"/>
                <a:cs typeface="Tahoma"/>
              </a:rPr>
              <a:t> CH12, </a:t>
            </a:r>
            <a:r>
              <a:rPr lang="en-US" err="1">
                <a:ea typeface="Tahoma"/>
                <a:cs typeface="Tahoma"/>
              </a:rPr>
              <a:t>balongissa</a:t>
            </a:r>
            <a:r>
              <a:rPr lang="en-US">
                <a:ea typeface="Tahoma"/>
                <a:cs typeface="Tahoma"/>
              </a:rPr>
              <a:t> 10 ml </a:t>
            </a:r>
            <a:r>
              <a:rPr lang="en-US" err="1">
                <a:ea typeface="Tahoma"/>
                <a:cs typeface="Tahoma"/>
              </a:rPr>
              <a:t>steriiliä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vettä</a:t>
            </a:r>
            <a:r>
              <a:rPr lang="en-US">
                <a:ea typeface="Tahoma"/>
                <a:cs typeface="Tahoma"/>
              </a:rPr>
              <a:t>. </a:t>
            </a:r>
            <a:r>
              <a:rPr lang="en-US" err="1">
                <a:ea typeface="Tahoma"/>
                <a:cs typeface="Tahoma"/>
              </a:rPr>
              <a:t>Virtsaa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lähtenyt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pussiin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tulemaan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virtsa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kirkkaan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keltaista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ei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sakkaa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 b="1" err="1">
                <a:ea typeface="Tahoma"/>
                <a:cs typeface="Tahoma"/>
              </a:rPr>
              <a:t>Hoidon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tulos</a:t>
            </a:r>
            <a:endParaRPr lang="en-US" b="1">
              <a:ea typeface="Tahoma"/>
              <a:cs typeface="Tahom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Tahoma"/>
                <a:cs typeface="Tahoma"/>
              </a:rPr>
              <a:t>PA (=</a:t>
            </a:r>
            <a:r>
              <a:rPr lang="en-US" err="1">
                <a:ea typeface="Tahoma"/>
                <a:cs typeface="Tahoma"/>
              </a:rPr>
              <a:t>parantunut</a:t>
            </a:r>
            <a:r>
              <a:rPr lang="en-US">
                <a:ea typeface="Tahoma"/>
                <a:cs typeface="Tahoma"/>
              </a:rPr>
              <a:t>) 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ea typeface="Tahoma"/>
                <a:cs typeface="Tahoma"/>
              </a:rPr>
              <a:t>Vapaa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teksti</a:t>
            </a:r>
            <a:r>
              <a:rPr lang="en-US">
                <a:ea typeface="Tahoma"/>
                <a:cs typeface="Tahoma"/>
              </a:rPr>
              <a:t>: </a:t>
            </a:r>
            <a:r>
              <a:rPr lang="en-US" err="1">
                <a:ea typeface="Tahoma"/>
                <a:cs typeface="Tahoma"/>
              </a:rPr>
              <a:t>katetroitu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onnistuneesti</a:t>
            </a:r>
            <a:r>
              <a:rPr lang="en-US">
                <a:ea typeface="Tahoma"/>
                <a:cs typeface="Tahoma"/>
              </a:rPr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24734-0754-1DD8-2F71-FAFB68541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>
                <a:ea typeface="Tahoma"/>
                <a:cs typeface="Tahoma"/>
              </a:rPr>
              <a:t>Suomalainen </a:t>
            </a:r>
            <a:r>
              <a:rPr lang="en-US" sz="3600" b="1" err="1">
                <a:ea typeface="Tahoma"/>
                <a:cs typeface="Tahoma"/>
              </a:rPr>
              <a:t>hoidon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tulosluokitus</a:t>
            </a:r>
            <a:r>
              <a:rPr lang="en-US" sz="3600" b="1">
                <a:ea typeface="Tahoma"/>
                <a:cs typeface="Tahoma"/>
              </a:rPr>
              <a:t> (</a:t>
            </a:r>
            <a:r>
              <a:rPr lang="en-US" sz="3600" b="1" err="1">
                <a:ea typeface="Tahoma"/>
                <a:cs typeface="Tahoma"/>
              </a:rPr>
              <a:t>SHTuL</a:t>
            </a:r>
            <a:r>
              <a:rPr lang="en-US" sz="3600" b="1">
                <a:ea typeface="Tahoma"/>
                <a:cs typeface="Tahoma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D8E5F-5973-708A-222E-8101F5E65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err="1">
                <a:ea typeface="Tahoma"/>
                <a:cs typeface="Tahoma"/>
              </a:rPr>
              <a:t>Hoidon</a:t>
            </a:r>
            <a:r>
              <a:rPr lang="en-US" sz="2400" b="1">
                <a:ea typeface="Tahoma"/>
                <a:cs typeface="Tahoma"/>
              </a:rPr>
              <a:t> </a:t>
            </a:r>
            <a:r>
              <a:rPr lang="en-US" sz="2400" b="1" err="1">
                <a:ea typeface="Tahoma"/>
                <a:cs typeface="Tahoma"/>
              </a:rPr>
              <a:t>tulos</a:t>
            </a:r>
            <a:r>
              <a:rPr lang="en-US" sz="2400">
                <a:ea typeface="Tahoma"/>
                <a:cs typeface="Tahoma"/>
              </a:rPr>
              <a:t> </a:t>
            </a:r>
            <a:r>
              <a:rPr lang="en-US" sz="2400" err="1">
                <a:ea typeface="Tahoma"/>
                <a:cs typeface="Tahoma"/>
              </a:rPr>
              <a:t>arvioidaan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vähintään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päivittäin</a:t>
            </a:r>
            <a:r>
              <a:rPr lang="en-US" sz="2400">
                <a:ea typeface="Tahoma"/>
                <a:cs typeface="Tahoma"/>
              </a:rPr>
              <a:t>. Eli </a:t>
            </a:r>
            <a:r>
              <a:rPr lang="en-US" sz="2400" err="1">
                <a:ea typeface="Tahoma"/>
                <a:cs typeface="Tahoma"/>
              </a:rPr>
              <a:t>sairaanhoitaja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arvioi</a:t>
            </a:r>
            <a:r>
              <a:rPr lang="en-US" sz="2400">
                <a:ea typeface="Tahoma"/>
                <a:cs typeface="Tahoma"/>
              </a:rPr>
              <a:t>, </a:t>
            </a:r>
            <a:r>
              <a:rPr lang="en-US" sz="2400" err="1">
                <a:ea typeface="Tahoma"/>
                <a:cs typeface="Tahoma"/>
              </a:rPr>
              <a:t>miten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tavoitteeseen</a:t>
            </a:r>
            <a:r>
              <a:rPr lang="en-US" sz="2400">
                <a:ea typeface="Tahoma"/>
                <a:cs typeface="Tahoma"/>
              </a:rPr>
              <a:t> on </a:t>
            </a:r>
            <a:r>
              <a:rPr lang="en-US" sz="2400" err="1">
                <a:ea typeface="Tahoma"/>
                <a:cs typeface="Tahoma"/>
              </a:rPr>
              <a:t>päästy</a:t>
            </a:r>
            <a:r>
              <a:rPr lang="en-US" sz="2400">
                <a:ea typeface="Tahoma"/>
                <a:cs typeface="Tahoma"/>
              </a:rPr>
              <a:t>. </a:t>
            </a:r>
            <a:endParaRPr lang="en-US" sz="2400"/>
          </a:p>
          <a:p>
            <a:endParaRPr lang="en-US" sz="2400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2000" b="1">
                <a:ea typeface="Tahoma"/>
                <a:cs typeface="Tahoma"/>
              </a:rPr>
              <a:t>EN </a:t>
            </a:r>
            <a:r>
              <a:rPr lang="en-US" sz="2000">
                <a:ea typeface="Tahoma"/>
                <a:cs typeface="Tahoma"/>
              </a:rPr>
              <a:t>-&gt; </a:t>
            </a:r>
            <a:r>
              <a:rPr lang="en-US" sz="2000" err="1">
                <a:ea typeface="Tahoma"/>
                <a:cs typeface="Tahoma"/>
              </a:rPr>
              <a:t>Potilaan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tilanteessa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ei</a:t>
            </a:r>
            <a:r>
              <a:rPr lang="en-US" sz="2000">
                <a:ea typeface="Tahoma"/>
                <a:cs typeface="Tahoma"/>
              </a:rPr>
              <a:t> ole </a:t>
            </a:r>
            <a:r>
              <a:rPr lang="en-US" sz="2000" err="1">
                <a:ea typeface="Tahoma"/>
                <a:cs typeface="Tahoma"/>
              </a:rPr>
              <a:t>muutosta</a:t>
            </a:r>
            <a:r>
              <a:rPr lang="en-US" sz="2000">
                <a:ea typeface="Tahoma"/>
                <a:cs typeface="Tahoma"/>
              </a:rPr>
              <a:t> </a:t>
            </a:r>
            <a:r>
              <a:rPr lang="en-US" sz="2000" err="1">
                <a:ea typeface="Tahoma"/>
                <a:cs typeface="Tahoma"/>
              </a:rPr>
              <a:t>eli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tilanne</a:t>
            </a:r>
            <a:r>
              <a:rPr lang="en-US" sz="2000">
                <a:ea typeface="Tahoma"/>
                <a:cs typeface="Tahoma"/>
              </a:rPr>
              <a:t> on </a:t>
            </a:r>
            <a:r>
              <a:rPr lang="en-US" sz="2000" b="1" err="1">
                <a:ea typeface="Tahoma"/>
                <a:cs typeface="Tahoma"/>
              </a:rPr>
              <a:t>en</a:t>
            </a:r>
            <a:r>
              <a:rPr lang="en-US" sz="2000" err="1">
                <a:ea typeface="Tahoma"/>
                <a:cs typeface="Tahoma"/>
              </a:rPr>
              <a:t>nallaan</a:t>
            </a:r>
            <a:r>
              <a:rPr lang="en-US" sz="2000">
                <a:ea typeface="Tahoma"/>
                <a:cs typeface="Tahoma"/>
              </a:rPr>
              <a:t>.</a:t>
            </a:r>
          </a:p>
          <a:p>
            <a:pPr marL="0" indent="0">
              <a:buNone/>
            </a:pPr>
            <a:r>
              <a:rPr lang="en-US" sz="2000" b="1">
                <a:ea typeface="Tahoma"/>
                <a:cs typeface="Tahoma"/>
              </a:rPr>
              <a:t>HUO </a:t>
            </a:r>
            <a:r>
              <a:rPr lang="en-US" sz="2000">
                <a:ea typeface="Tahoma"/>
                <a:cs typeface="Tahoma"/>
              </a:rPr>
              <a:t>-&gt; </a:t>
            </a:r>
            <a:r>
              <a:rPr lang="en-US" sz="2000" err="1">
                <a:ea typeface="Tahoma"/>
                <a:cs typeface="Tahoma"/>
              </a:rPr>
              <a:t>Potilaan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tilanne</a:t>
            </a:r>
            <a:r>
              <a:rPr lang="en-US" sz="2000">
                <a:ea typeface="Tahoma"/>
                <a:cs typeface="Tahoma"/>
              </a:rPr>
              <a:t> on </a:t>
            </a:r>
            <a:r>
              <a:rPr lang="en-US" sz="2000" b="1" err="1">
                <a:ea typeface="Tahoma"/>
                <a:cs typeface="Tahoma"/>
              </a:rPr>
              <a:t>huo</a:t>
            </a:r>
            <a:r>
              <a:rPr lang="en-US" sz="2000" err="1">
                <a:ea typeface="Tahoma"/>
                <a:cs typeface="Tahoma"/>
              </a:rPr>
              <a:t>nontunut</a:t>
            </a:r>
            <a:r>
              <a:rPr lang="en-US" sz="2000">
                <a:ea typeface="Tahoma"/>
                <a:cs typeface="Tahoma"/>
              </a:rPr>
              <a:t>.</a:t>
            </a:r>
          </a:p>
          <a:p>
            <a:pPr marL="0" indent="0">
              <a:buNone/>
            </a:pPr>
            <a:r>
              <a:rPr lang="en-US" sz="2000" b="1">
                <a:ea typeface="Tahoma"/>
                <a:cs typeface="Tahoma"/>
              </a:rPr>
              <a:t>PA </a:t>
            </a:r>
            <a:r>
              <a:rPr lang="en-US" sz="2000">
                <a:ea typeface="Tahoma"/>
                <a:cs typeface="Tahoma"/>
              </a:rPr>
              <a:t>-&gt; </a:t>
            </a:r>
            <a:r>
              <a:rPr lang="en-US" sz="2000" err="1">
                <a:ea typeface="Tahoma"/>
                <a:cs typeface="Tahoma"/>
              </a:rPr>
              <a:t>Potilaan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tilanne</a:t>
            </a:r>
            <a:r>
              <a:rPr lang="en-US" sz="2000">
                <a:ea typeface="Tahoma"/>
                <a:cs typeface="Tahoma"/>
              </a:rPr>
              <a:t> on </a:t>
            </a:r>
            <a:r>
              <a:rPr lang="en-US" sz="2000" b="1" err="1">
                <a:ea typeface="Tahoma"/>
                <a:cs typeface="Tahoma"/>
              </a:rPr>
              <a:t>pa</a:t>
            </a:r>
            <a:r>
              <a:rPr lang="en-US" sz="2000" err="1">
                <a:ea typeface="Tahoma"/>
                <a:cs typeface="Tahoma"/>
              </a:rPr>
              <a:t>rantunut</a:t>
            </a:r>
            <a:r>
              <a:rPr lang="en-US" sz="2000">
                <a:ea typeface="Tahoma"/>
                <a:cs typeface="Tahoma"/>
              </a:rPr>
              <a:t>.</a:t>
            </a:r>
          </a:p>
          <a:p>
            <a:pPr marL="0" indent="0">
              <a:buNone/>
            </a:pPr>
            <a:r>
              <a:rPr lang="en-US" sz="2000" b="1">
                <a:ea typeface="Tahoma"/>
                <a:cs typeface="Tahoma"/>
              </a:rPr>
              <a:t>POIS </a:t>
            </a:r>
            <a:r>
              <a:rPr lang="en-US" sz="2000">
                <a:ea typeface="Tahoma"/>
                <a:cs typeface="Tahoma"/>
              </a:rPr>
              <a:t>-&gt; </a:t>
            </a:r>
            <a:r>
              <a:rPr lang="en-US" sz="2000" err="1">
                <a:ea typeface="Tahoma"/>
                <a:cs typeface="Tahoma"/>
              </a:rPr>
              <a:t>Potilas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ei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enää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tarvitse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katetria</a:t>
            </a:r>
            <a:r>
              <a:rPr lang="en-US" sz="2000">
                <a:ea typeface="Tahoma"/>
                <a:cs typeface="Tahoma"/>
              </a:rPr>
              <a:t> </a:t>
            </a:r>
            <a:r>
              <a:rPr lang="en-US" sz="2000" err="1">
                <a:ea typeface="Tahoma"/>
                <a:cs typeface="Tahoma"/>
              </a:rPr>
              <a:t>eli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hoidon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err="1">
                <a:ea typeface="Tahoma"/>
                <a:cs typeface="Tahoma"/>
              </a:rPr>
              <a:t>tarve</a:t>
            </a:r>
            <a:r>
              <a:rPr lang="en-US" sz="2000">
                <a:ea typeface="Tahoma"/>
                <a:cs typeface="Tahoma"/>
              </a:rPr>
              <a:t> </a:t>
            </a:r>
            <a:r>
              <a:rPr lang="en-US" sz="2000" b="1" err="1">
                <a:ea typeface="Tahoma"/>
                <a:cs typeface="Tahoma"/>
              </a:rPr>
              <a:t>pois</a:t>
            </a:r>
            <a:r>
              <a:rPr lang="en-US" sz="2000" err="1">
                <a:ea typeface="Tahoma"/>
                <a:cs typeface="Tahoma"/>
              </a:rPr>
              <a:t>tunut</a:t>
            </a:r>
            <a:r>
              <a:rPr lang="en-US" sz="2000">
                <a:ea typeface="Tahoma"/>
                <a:cs typeface="Tahoma"/>
              </a:rPr>
              <a:t>.</a:t>
            </a:r>
          </a:p>
          <a:p>
            <a:pPr marL="0" indent="0">
              <a:buNone/>
            </a:pPr>
            <a:endParaRPr lang="en-US" sz="2000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err="1">
                <a:ea typeface="Tahoma"/>
                <a:cs typeface="Tahoma"/>
              </a:rPr>
              <a:t>Tutustu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tarkemmin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tulosluokitukseen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täällä</a:t>
            </a:r>
            <a:r>
              <a:rPr lang="en-US">
                <a:ea typeface="Tahoma"/>
                <a:cs typeface="Tahoma"/>
              </a:rPr>
              <a:t>:</a:t>
            </a:r>
          </a:p>
          <a:p>
            <a:pPr marL="0" indent="0">
              <a:buNone/>
            </a:pPr>
            <a:r>
              <a:rPr lang="en-US" sz="1600">
                <a:ea typeface="Tahoma"/>
                <a:cs typeface="Tahoma"/>
                <a:hlinkClick r:id="rId2"/>
              </a:rPr>
              <a:t>Liite 3. SHTuL versio 3.0 - FinCC 4.0 -luokituskokonaisuuden käyttäjäopas - Oma työpöytä</a:t>
            </a:r>
            <a:endParaRPr lang="en-US"/>
          </a:p>
          <a:p>
            <a:pPr marL="0" indent="0">
              <a:buNone/>
            </a:pPr>
            <a:endParaRPr lang="en-US" sz="2000">
              <a:ea typeface="Tahoma"/>
              <a:cs typeface="Tahoma"/>
            </a:endParaRPr>
          </a:p>
          <a:p>
            <a:pPr marL="0" indent="0">
              <a:buNone/>
            </a:pPr>
            <a:endParaRPr lang="en-US" sz="14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8979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FC3E-C4BC-08C7-1CDC-FED67BAB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ea typeface="Tahoma"/>
                <a:cs typeface="Tahoma"/>
              </a:rPr>
              <a:t>Taustatiedoksi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opettajalle</a:t>
            </a:r>
            <a:r>
              <a:rPr lang="en-US">
                <a:ea typeface="Tahoma"/>
                <a:cs typeface="Tahoma"/>
              </a:rPr>
              <a:t>:</a:t>
            </a:r>
            <a:br>
              <a:rPr lang="en-US">
                <a:ea typeface="Tahoma"/>
                <a:cs typeface="Tahoma"/>
              </a:rPr>
            </a:br>
            <a:r>
              <a:rPr lang="en-US">
                <a:ea typeface="Tahoma"/>
                <a:cs typeface="Tahoma"/>
              </a:rPr>
              <a:t>FinCC 4.0 (Finnish Care Classification)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6D881-894F-C5A8-5166-B29DBDE4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2227746"/>
            <a:ext cx="9161968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>
                <a:ea typeface="Tahoma"/>
                <a:cs typeface="Tahoma"/>
              </a:rPr>
              <a:t>Suomalainen </a:t>
            </a:r>
            <a:r>
              <a:rPr lang="en-US" sz="3200" b="1" err="1">
                <a:ea typeface="Tahoma"/>
                <a:cs typeface="Tahoma"/>
              </a:rPr>
              <a:t>hoitotyön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luokituskokonaisuus</a:t>
            </a:r>
            <a:r>
              <a:rPr lang="en-US" sz="3200" b="1">
                <a:ea typeface="Tahoma"/>
                <a:cs typeface="Tahoma"/>
              </a:rPr>
              <a:t> FinCC 4.0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sisältää</a:t>
            </a:r>
            <a:r>
              <a:rPr lang="en-US" sz="3200">
                <a:ea typeface="Tahoma"/>
                <a:cs typeface="Tahoma"/>
              </a:rPr>
              <a:t> 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ea typeface="Tahoma"/>
                <a:cs typeface="Tahoma"/>
              </a:rPr>
              <a:t>tarveluokituksen</a:t>
            </a:r>
            <a:r>
              <a:rPr lang="en-US" sz="3200">
                <a:ea typeface="Tahoma"/>
                <a:cs typeface="Tahoma"/>
              </a:rPr>
              <a:t> (</a:t>
            </a:r>
            <a:r>
              <a:rPr lang="en-US" sz="3200" err="1">
                <a:ea typeface="Tahoma"/>
                <a:cs typeface="Tahoma"/>
              </a:rPr>
              <a:t>SHTaL</a:t>
            </a:r>
            <a:r>
              <a:rPr lang="en-US" sz="3200">
                <a:ea typeface="Tahoma"/>
                <a:cs typeface="Tahoma"/>
              </a:rPr>
              <a:t>) 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ea typeface="Tahoma"/>
                <a:cs typeface="Tahoma"/>
              </a:rPr>
              <a:t>toimintoluokituksen</a:t>
            </a:r>
            <a:r>
              <a:rPr lang="en-US" sz="3200">
                <a:ea typeface="Tahoma"/>
                <a:cs typeface="Tahoma"/>
              </a:rPr>
              <a:t> (</a:t>
            </a:r>
            <a:r>
              <a:rPr lang="en-US" sz="3200" err="1">
                <a:ea typeface="Tahoma"/>
                <a:cs typeface="Tahoma"/>
              </a:rPr>
              <a:t>SHToL</a:t>
            </a:r>
            <a:r>
              <a:rPr lang="en-US" sz="3200">
                <a:ea typeface="Tahoma"/>
                <a:cs typeface="Tahoma"/>
              </a:rPr>
              <a:t>) ja 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ea typeface="Tahoma"/>
                <a:cs typeface="Tahoma"/>
              </a:rPr>
              <a:t>tulosluokituksen</a:t>
            </a:r>
            <a:r>
              <a:rPr lang="en-US" sz="3200">
                <a:ea typeface="Tahoma"/>
                <a:cs typeface="Tahoma"/>
              </a:rPr>
              <a:t> (</a:t>
            </a:r>
            <a:r>
              <a:rPr lang="en-US" sz="3200" err="1">
                <a:ea typeface="Tahoma"/>
                <a:cs typeface="Tahoma"/>
              </a:rPr>
              <a:t>SHTuL</a:t>
            </a:r>
            <a:r>
              <a:rPr lang="en-US" sz="3200">
                <a:ea typeface="Tahoma"/>
                <a:cs typeface="Tahoma"/>
              </a:rPr>
              <a:t>).</a:t>
            </a: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  <a:p>
            <a:pPr marL="0" indent="0">
              <a:buNone/>
            </a:pPr>
            <a:endParaRPr lang="en-US" sz="32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72362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64C5-BD00-95A1-B759-4D242412D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161969" cy="772354"/>
          </a:xfrm>
        </p:spPr>
        <p:txBody>
          <a:bodyPr anchor="ctr">
            <a:normAutofit/>
          </a:bodyPr>
          <a:lstStyle/>
          <a:p>
            <a:r>
              <a:rPr lang="en-US" sz="3100" b="1"/>
              <a:t>3. INFEKTIOIDEN TORJUNTA JA ASEPTIIKKA</a:t>
            </a:r>
          </a:p>
        </p:txBody>
      </p:sp>
      <p:pic>
        <p:nvPicPr>
          <p:cNvPr id="4" name="Content Placeholder 3" descr="Punainen virus. PPT Stock.">
            <a:extLst>
              <a:ext uri="{FF2B5EF4-FFF2-40B4-BE49-F238E27FC236}">
                <a16:creationId xmlns:a16="http://schemas.microsoft.com/office/drawing/2014/main" id="{7D954BBA-B40B-8286-D122-2B2E5143B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627" b="21528"/>
          <a:stretch>
            <a:fillRect/>
          </a:stretch>
        </p:blipFill>
        <p:spPr>
          <a:xfrm>
            <a:off x="865952" y="1433089"/>
            <a:ext cx="9161968" cy="5024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6511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87B8-D54B-952B-E4C9-9762347F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744674" cy="77235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000" b="1" err="1">
                <a:ea typeface="Tahoma"/>
                <a:cs typeface="Tahoma"/>
              </a:rPr>
              <a:t>Mikrobien</a:t>
            </a:r>
            <a:r>
              <a:rPr lang="en-US" sz="3000" b="1">
                <a:ea typeface="Tahoma"/>
                <a:cs typeface="Tahoma"/>
              </a:rPr>
              <a:t> </a:t>
            </a:r>
            <a:r>
              <a:rPr lang="en-US" sz="3000" b="1" err="1">
                <a:ea typeface="Tahoma"/>
                <a:cs typeface="Tahoma"/>
              </a:rPr>
              <a:t>tartuntareitit</a:t>
            </a:r>
            <a:r>
              <a:rPr lang="en-US" sz="3000" b="1">
                <a:ea typeface="Tahoma"/>
                <a:cs typeface="Tahoma"/>
              </a:rPr>
              <a:t> ja </a:t>
            </a:r>
            <a:r>
              <a:rPr lang="en-US" sz="3000" b="1" err="1">
                <a:ea typeface="Tahoma"/>
                <a:cs typeface="Tahoma"/>
              </a:rPr>
              <a:t>leviämisen</a:t>
            </a:r>
            <a:r>
              <a:rPr lang="en-US" sz="3000" b="1">
                <a:ea typeface="Tahoma"/>
                <a:cs typeface="Tahoma"/>
              </a:rPr>
              <a:t> </a:t>
            </a:r>
            <a:r>
              <a:rPr lang="en-US" sz="3000" b="1" err="1">
                <a:ea typeface="Tahoma"/>
                <a:cs typeface="Tahoma"/>
              </a:rPr>
              <a:t>estäminen</a:t>
            </a:r>
            <a:endParaRPr lang="en-US" sz="3000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3EFFE-CDE4-252A-7378-872A009B4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5965286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b="1" err="1">
                <a:ea typeface="Tahoma"/>
                <a:cs typeface="Tahoma"/>
              </a:rPr>
              <a:t>Puhu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parin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kanssa</a:t>
            </a:r>
            <a:r>
              <a:rPr lang="en-US" b="1">
                <a:ea typeface="Tahoma"/>
                <a:cs typeface="Tahoma"/>
              </a:rPr>
              <a:t>: </a:t>
            </a: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mikrobeja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tiedät</a:t>
            </a:r>
            <a:r>
              <a:rPr lang="en-US">
                <a:ea typeface="Tahoma"/>
                <a:cs typeface="Tahoma"/>
              </a:rPr>
              <a:t>?</a:t>
            </a:r>
          </a:p>
          <a:p>
            <a:pPr marL="514350" indent="-514350">
              <a:buAutoNum type="arabicPeriod"/>
            </a:pPr>
            <a:r>
              <a:rPr lang="en-US">
                <a:ea typeface="Tahoma"/>
                <a:cs typeface="Tahoma"/>
              </a:rPr>
              <a:t>Miten </a:t>
            </a:r>
            <a:r>
              <a:rPr lang="en-US" err="1">
                <a:ea typeface="Tahoma"/>
                <a:cs typeface="Tahoma"/>
              </a:rPr>
              <a:t>mikrobit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tarttuvat</a:t>
            </a:r>
            <a:r>
              <a:rPr lang="en-US">
                <a:ea typeface="Tahoma"/>
                <a:cs typeface="Tahoma"/>
              </a:rPr>
              <a:t>?</a:t>
            </a:r>
          </a:p>
          <a:p>
            <a:pPr marL="514350" indent="-514350">
              <a:buAutoNum type="arabicPeriod"/>
            </a:pPr>
            <a:r>
              <a:rPr lang="en-US">
                <a:ea typeface="Tahoma"/>
                <a:cs typeface="Tahoma"/>
              </a:rPr>
              <a:t>Miten </a:t>
            </a:r>
            <a:r>
              <a:rPr lang="en-US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voit</a:t>
            </a: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estää</a:t>
            </a: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mikrobien</a:t>
            </a: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leviämistä</a:t>
            </a: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 </a:t>
            </a:r>
            <a:r>
              <a:rPr lang="en-US" err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hoitotyössä</a:t>
            </a:r>
            <a:r>
              <a:rPr lang="en-US">
                <a:solidFill>
                  <a:srgbClr val="000000"/>
                </a:solidFill>
                <a:latin typeface="Tahoma"/>
                <a:ea typeface="Tahoma"/>
                <a:cs typeface="Tahoma"/>
              </a:rPr>
              <a:t>?</a:t>
            </a: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5" name="Puhekupla: Soikea 3">
            <a:extLst>
              <a:ext uri="{FF2B5EF4-FFF2-40B4-BE49-F238E27FC236}">
                <a16:creationId xmlns:a16="http://schemas.microsoft.com/office/drawing/2014/main" id="{1B48EBCE-4E9D-1EEF-959D-F34AFB37A750}"/>
              </a:ext>
            </a:extLst>
          </p:cNvPr>
          <p:cNvSpPr/>
          <p:nvPr/>
        </p:nvSpPr>
        <p:spPr>
          <a:xfrm>
            <a:off x="6923740" y="1716945"/>
            <a:ext cx="4345595" cy="3729824"/>
          </a:xfrm>
          <a:prstGeom prst="wedgeEllipseCallout">
            <a:avLst>
              <a:gd name="adj1" fmla="val 46775"/>
              <a:gd name="adj2" fmla="val 5320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br>
              <a:rPr lang="fi-FI" sz="2000"/>
            </a:br>
            <a:br>
              <a:rPr lang="fi-FI" sz="2000"/>
            </a:br>
            <a:br>
              <a:rPr lang="fi-FI" sz="2000"/>
            </a:br>
            <a:r>
              <a:rPr lang="fi-FI" sz="2000">
                <a:ea typeface="Tahoma"/>
                <a:cs typeface="Tahoma"/>
              </a:rPr>
              <a:t>Teillä on 10 min. aikaa vastata kysymyksiin.</a:t>
            </a:r>
          </a:p>
          <a:p>
            <a:pPr algn="ctr"/>
            <a:endParaRPr lang="fi-FI" sz="2000"/>
          </a:p>
          <a:p>
            <a:pPr algn="ctr"/>
            <a:r>
              <a:rPr lang="fi-FI" sz="2000"/>
              <a:t>Kirjoita vastaukset paperille.</a:t>
            </a:r>
            <a:endParaRPr lang="fi-FI" sz="2000">
              <a:ea typeface="Tahoma"/>
              <a:cs typeface="Tahoma"/>
            </a:endParaRPr>
          </a:p>
          <a:p>
            <a:pPr algn="ctr"/>
            <a:r>
              <a:rPr lang="fi-FI" sz="2000"/>
              <a:t>Tarkistamme vastaukset yhdessä.</a:t>
            </a:r>
            <a:br>
              <a:rPr lang="fi-FI" sz="2000"/>
            </a:br>
            <a:endParaRPr lang="fi-FI" sz="2000"/>
          </a:p>
          <a:p>
            <a:pPr algn="ctr"/>
            <a:br>
              <a:rPr lang="fi-FI" sz="2000"/>
            </a:br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88854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74FCA-ED5B-EF30-2293-302CD6819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2E20-6163-3A8E-1C70-37B36D0D0A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3610" y="381465"/>
            <a:ext cx="9163050" cy="771525"/>
          </a:xfrm>
        </p:spPr>
        <p:txBody>
          <a:bodyPr anchor="ctr">
            <a:normAutofit/>
          </a:bodyPr>
          <a:lstStyle/>
          <a:p>
            <a:r>
              <a:rPr lang="en-US"/>
              <a:t>Breakout room 10 min.</a:t>
            </a:r>
          </a:p>
        </p:txBody>
      </p:sp>
      <p:pic>
        <p:nvPicPr>
          <p:cNvPr id="4" name="Content Placeholder 3" descr="Woman looking at computer screen">
            <a:extLst>
              <a:ext uri="{FF2B5EF4-FFF2-40B4-BE49-F238E27FC236}">
                <a16:creationId xmlns:a16="http://schemas.microsoft.com/office/drawing/2014/main" id="{A141EC69-4E35-EB38-B0FB-5054B1F46D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6391" b="11444"/>
          <a:stretch>
            <a:fillRect/>
          </a:stretch>
        </p:blipFill>
        <p:spPr>
          <a:xfrm>
            <a:off x="1003610" y="1284830"/>
            <a:ext cx="9163050" cy="5024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1774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205D8E-14CA-046D-2102-849754B18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err="1">
                <a:ea typeface="Tahoma"/>
                <a:cs typeface="Tahoma"/>
              </a:rPr>
              <a:t>Mikrobien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tartuntareitit</a:t>
            </a:r>
            <a:r>
              <a:rPr lang="en-US" sz="3200" b="1">
                <a:ea typeface="Tahoma"/>
                <a:cs typeface="Tahoma"/>
              </a:rPr>
              <a:t> ja </a:t>
            </a:r>
            <a:r>
              <a:rPr lang="en-US" sz="3200" b="1" err="1">
                <a:ea typeface="Tahoma"/>
                <a:cs typeface="Tahoma"/>
              </a:rPr>
              <a:t>leviämisen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estäminen</a:t>
            </a:r>
            <a:r>
              <a:rPr lang="en-US" sz="3200" b="1">
                <a:ea typeface="Tahoma"/>
                <a:cs typeface="Tahoma"/>
              </a:rPr>
              <a:t> - </a:t>
            </a:r>
            <a:r>
              <a:rPr lang="en-US" sz="3200" b="1" err="1">
                <a:ea typeface="Tahoma"/>
                <a:cs typeface="Tahoma"/>
              </a:rPr>
              <a:t>vastaukset</a:t>
            </a:r>
            <a:endParaRPr lang="en-US" sz="3200" b="1">
              <a:ea typeface="Tahoma"/>
              <a:cs typeface="Tahom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A1BD5-B0F1-B201-4EB4-3FFB60E8C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426" y="1581443"/>
            <a:ext cx="9549426" cy="50518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Katsomme</a:t>
            </a:r>
            <a:r>
              <a:rPr lang="en-US">
                <a:ea typeface="Tahoma"/>
                <a:cs typeface="Tahoma"/>
              </a:rPr>
              <a:t> </a:t>
            </a:r>
            <a:r>
              <a:rPr lang="fi-FI">
                <a:ea typeface="Tahoma"/>
                <a:cs typeface="Tahoma"/>
              </a:rPr>
              <a:t>THL:n seminaarit ja koulutukset:</a:t>
            </a:r>
          </a:p>
          <a:p>
            <a:pPr marL="0" indent="0">
              <a:buNone/>
            </a:pPr>
            <a:r>
              <a:rPr lang="fi-FI">
                <a:ea typeface="Tahoma"/>
                <a:cs typeface="Tahoma"/>
                <a:hlinkClick r:id="rId2"/>
              </a:rPr>
              <a:t>Miten mikrobit tarttuvat ja hoitoon liittyvät infektiot saavat alkunsa? </a:t>
            </a:r>
            <a:r>
              <a:rPr lang="en-US">
                <a:ea typeface="+mn-lt"/>
                <a:cs typeface="+mn-lt"/>
              </a:rPr>
              <a:t>| </a:t>
            </a:r>
            <a:r>
              <a:rPr lang="en-US" err="1">
                <a:ea typeface="+mn-lt"/>
                <a:cs typeface="+mn-lt"/>
              </a:rPr>
              <a:t>Videolla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kohta</a:t>
            </a:r>
            <a:r>
              <a:rPr lang="en-US">
                <a:ea typeface="Tahoma"/>
                <a:cs typeface="Tahoma"/>
              </a:rPr>
              <a:t>  1:51-5:09</a:t>
            </a:r>
            <a:endParaRPr lang="fi-FI"/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err="1">
                <a:ea typeface="Tahoma"/>
                <a:cs typeface="Tahoma"/>
              </a:rPr>
              <a:t>Voimme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pysäyttää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videon</a:t>
            </a:r>
            <a:r>
              <a:rPr lang="en-US">
                <a:ea typeface="Tahoma"/>
                <a:cs typeface="Tahoma"/>
              </a:rPr>
              <a:t>, </a:t>
            </a:r>
            <a:br>
              <a:rPr lang="en-US">
                <a:ea typeface="Tahoma"/>
                <a:cs typeface="Tahoma"/>
              </a:rPr>
            </a:br>
            <a:r>
              <a:rPr lang="en-US" err="1">
                <a:ea typeface="Tahoma"/>
                <a:cs typeface="Tahoma"/>
              </a:rPr>
              <a:t>jos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jokin</a:t>
            </a:r>
            <a:r>
              <a:rPr lang="en-US">
                <a:ea typeface="Tahoma"/>
                <a:cs typeface="Tahoma"/>
              </a:rPr>
              <a:t> sana on </a:t>
            </a:r>
            <a:r>
              <a:rPr lang="en-US" err="1">
                <a:ea typeface="Tahoma"/>
                <a:cs typeface="Tahoma"/>
              </a:rPr>
              <a:t>vaikea</a:t>
            </a:r>
            <a:r>
              <a:rPr lang="en-US">
                <a:ea typeface="Tahoma"/>
                <a:cs typeface="Tahoma"/>
              </a:rPr>
              <a:t> </a:t>
            </a:r>
            <a:br>
              <a:rPr lang="en-US"/>
            </a:br>
            <a:r>
              <a:rPr lang="en-US">
                <a:ea typeface="Tahoma"/>
                <a:cs typeface="Tahoma"/>
              </a:rPr>
              <a:t>tai </a:t>
            </a:r>
            <a:r>
              <a:rPr lang="en-US" err="1">
                <a:ea typeface="Tahoma"/>
                <a:cs typeface="Tahoma"/>
              </a:rPr>
              <a:t>haluamme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harjoitella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ääntämistä</a:t>
            </a:r>
            <a:r>
              <a:rPr lang="en-US">
                <a:ea typeface="Tahoma"/>
                <a:cs typeface="Tahoma"/>
              </a:rPr>
              <a:t> yhdessä.</a:t>
            </a: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085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4448D-49AE-AED8-C657-4282B6FA7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CBA386-C0A6-C5FE-D4F0-40B107177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err="1">
                <a:ea typeface="Tahoma"/>
                <a:cs typeface="Tahoma"/>
              </a:rPr>
              <a:t>Mikrobien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tartuntareitit</a:t>
            </a:r>
            <a:r>
              <a:rPr lang="en-US" sz="3200" b="1">
                <a:ea typeface="Tahoma"/>
                <a:cs typeface="Tahoma"/>
              </a:rPr>
              <a:t> ja </a:t>
            </a:r>
            <a:r>
              <a:rPr lang="en-US" sz="3200" b="1" err="1">
                <a:ea typeface="Tahoma"/>
                <a:cs typeface="Tahoma"/>
              </a:rPr>
              <a:t>leviämisen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estäminen</a:t>
            </a:r>
            <a:r>
              <a:rPr lang="en-US" sz="3200" b="1">
                <a:ea typeface="Tahoma"/>
                <a:cs typeface="Tahoma"/>
              </a:rPr>
              <a:t> - </a:t>
            </a:r>
            <a:r>
              <a:rPr lang="en-US" sz="3200" b="1" err="1">
                <a:ea typeface="Tahoma"/>
                <a:cs typeface="Tahoma"/>
              </a:rPr>
              <a:t>vastaukset</a:t>
            </a:r>
            <a:endParaRPr lang="en-US" sz="3200" b="1">
              <a:ea typeface="Tahoma"/>
              <a:cs typeface="Tahom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02FB4-0F97-28C1-8F74-A8299A7E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426" y="1581443"/>
            <a:ext cx="9549426" cy="50518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600">
                <a:ea typeface="Tahoma"/>
                <a:cs typeface="Tahoma"/>
              </a:rPr>
              <a:t>1. </a:t>
            </a:r>
            <a:r>
              <a:rPr lang="en-US" sz="2600" err="1">
                <a:ea typeface="Tahoma"/>
                <a:cs typeface="Tahoma"/>
              </a:rPr>
              <a:t>Mitä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mikrobeja</a:t>
            </a:r>
            <a:r>
              <a:rPr lang="en-US" sz="2600">
                <a:ea typeface="Tahoma"/>
                <a:cs typeface="Tahoma"/>
              </a:rPr>
              <a:t> on? Noro, MRSA, </a:t>
            </a:r>
            <a:r>
              <a:rPr lang="en-US" sz="2600" err="1">
                <a:ea typeface="Tahoma"/>
                <a:cs typeface="Tahoma"/>
              </a:rPr>
              <a:t>influenssa</a:t>
            </a:r>
            <a:r>
              <a:rPr lang="en-US" sz="2600">
                <a:ea typeface="Tahoma"/>
                <a:cs typeface="Tahoma"/>
              </a:rPr>
              <a:t>...</a:t>
            </a:r>
            <a:br>
              <a:rPr lang="en-US" sz="2600">
                <a:ea typeface="Tahoma"/>
                <a:cs typeface="Tahoma"/>
              </a:rPr>
            </a:br>
            <a:br>
              <a:rPr lang="en-US" sz="2600">
                <a:ea typeface="Tahoma"/>
                <a:cs typeface="Tahoma"/>
              </a:rPr>
            </a:br>
            <a:r>
              <a:rPr lang="en-US" sz="2600">
                <a:ea typeface="Tahoma"/>
                <a:cs typeface="Tahoma"/>
              </a:rPr>
              <a:t>2. Miten </a:t>
            </a:r>
            <a:r>
              <a:rPr lang="en-US" sz="2600" err="1">
                <a:ea typeface="Tahoma"/>
                <a:cs typeface="Tahoma"/>
              </a:rPr>
              <a:t>eli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mitä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eri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reittejä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mikrobit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tarttuvat</a:t>
            </a:r>
            <a:r>
              <a:rPr lang="en-US" sz="2600">
                <a:ea typeface="Tahoma"/>
                <a:cs typeface="Tahoma"/>
              </a:rPr>
              <a:t>? </a:t>
            </a:r>
            <a:br>
              <a:rPr lang="en-US" sz="2600">
                <a:ea typeface="Tahoma"/>
                <a:cs typeface="Tahoma"/>
              </a:rPr>
            </a:br>
            <a:r>
              <a:rPr lang="en-US" sz="2600" err="1">
                <a:ea typeface="Tahoma"/>
                <a:cs typeface="Tahoma"/>
              </a:rPr>
              <a:t>Kosketus</a:t>
            </a:r>
            <a:r>
              <a:rPr lang="en-US" sz="2600">
                <a:ea typeface="Tahoma"/>
                <a:cs typeface="Tahoma"/>
              </a:rPr>
              <a:t>, </a:t>
            </a:r>
            <a:r>
              <a:rPr lang="en-US" sz="2600" err="1">
                <a:ea typeface="Tahoma"/>
                <a:cs typeface="Tahoma"/>
              </a:rPr>
              <a:t>pisara</a:t>
            </a:r>
            <a:r>
              <a:rPr lang="en-US" sz="2600">
                <a:ea typeface="Tahoma"/>
                <a:cs typeface="Tahoma"/>
              </a:rPr>
              <a:t>, </a:t>
            </a:r>
            <a:r>
              <a:rPr lang="en-US" sz="2600" err="1">
                <a:ea typeface="Tahoma"/>
                <a:cs typeface="Tahoma"/>
              </a:rPr>
              <a:t>ilma</a:t>
            </a:r>
            <a:r>
              <a:rPr lang="en-US" sz="2600">
                <a:ea typeface="Tahoma"/>
                <a:cs typeface="Tahoma"/>
              </a:rPr>
              <a:t>, </a:t>
            </a:r>
            <a:r>
              <a:rPr lang="en-US" sz="2600" err="1">
                <a:ea typeface="Tahoma"/>
                <a:cs typeface="Tahoma"/>
              </a:rPr>
              <a:t>laitteen</a:t>
            </a:r>
            <a:r>
              <a:rPr lang="en-US" sz="2600">
                <a:ea typeface="Tahoma"/>
                <a:cs typeface="Tahoma"/>
              </a:rPr>
              <a:t> tai </a:t>
            </a:r>
            <a:r>
              <a:rPr lang="en-US" sz="2600" err="1">
                <a:ea typeface="Tahoma"/>
                <a:cs typeface="Tahoma"/>
              </a:rPr>
              <a:t>aineen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kautta</a:t>
            </a:r>
            <a:br>
              <a:rPr lang="en-US" sz="2600">
                <a:ea typeface="Tahoma"/>
                <a:cs typeface="Tahoma"/>
              </a:rPr>
            </a:br>
            <a:r>
              <a:rPr lang="en-US" sz="2600">
                <a:ea typeface="Tahoma"/>
                <a:cs typeface="Tahoma"/>
              </a:rPr>
              <a:t>(</a:t>
            </a:r>
            <a:r>
              <a:rPr lang="en-US" sz="2600" err="1">
                <a:ea typeface="Tahoma"/>
                <a:cs typeface="Tahoma"/>
              </a:rPr>
              <a:t>esim</a:t>
            </a:r>
            <a:r>
              <a:rPr lang="en-US" sz="2600">
                <a:ea typeface="Tahoma"/>
                <a:cs typeface="Tahoma"/>
              </a:rPr>
              <a:t>. </a:t>
            </a:r>
            <a:r>
              <a:rPr lang="en-US" sz="2600" err="1">
                <a:ea typeface="Tahoma"/>
                <a:cs typeface="Tahoma"/>
              </a:rPr>
              <a:t>kuumemittarit</a:t>
            </a:r>
            <a:r>
              <a:rPr lang="en-US" sz="2600">
                <a:ea typeface="Tahoma"/>
                <a:cs typeface="Tahoma"/>
              </a:rPr>
              <a:t>, </a:t>
            </a:r>
            <a:r>
              <a:rPr lang="en-US" sz="2600" err="1">
                <a:ea typeface="Tahoma"/>
                <a:cs typeface="Tahoma"/>
              </a:rPr>
              <a:t>alusastiat</a:t>
            </a:r>
            <a:r>
              <a:rPr lang="en-US" sz="2600">
                <a:ea typeface="Tahoma"/>
                <a:cs typeface="Tahoma"/>
              </a:rPr>
              <a:t>).</a:t>
            </a:r>
          </a:p>
          <a:p>
            <a:pPr marL="0" indent="0">
              <a:buNone/>
            </a:pPr>
            <a:br>
              <a:rPr lang="en-US" sz="2600">
                <a:ea typeface="Tahoma"/>
                <a:cs typeface="Tahoma"/>
              </a:rPr>
            </a:br>
            <a:r>
              <a:rPr lang="en-US" sz="2600">
                <a:ea typeface="Tahoma"/>
                <a:cs typeface="Tahoma"/>
              </a:rPr>
              <a:t>3. Miten </a:t>
            </a:r>
            <a:r>
              <a:rPr lang="en-US" sz="2600" err="1">
                <a:ea typeface="Tahoma"/>
                <a:cs typeface="Tahoma"/>
              </a:rPr>
              <a:t>voit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estää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mikrobien</a:t>
            </a:r>
            <a:r>
              <a:rPr lang="en-US" sz="2600">
                <a:ea typeface="Tahoma"/>
                <a:cs typeface="Tahoma"/>
              </a:rPr>
              <a:t> leviämisen?</a:t>
            </a:r>
          </a:p>
          <a:p>
            <a:r>
              <a:rPr lang="en-US" sz="2600"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b="1" err="1">
                <a:ea typeface="Tahoma"/>
                <a:cs typeface="Tahoma"/>
              </a:rPr>
              <a:t>Tavanomaiset</a:t>
            </a:r>
            <a:r>
              <a:rPr lang="en-US" sz="2600" b="1">
                <a:ea typeface="Tahoma"/>
                <a:cs typeface="Tahoma"/>
              </a:rPr>
              <a:t> </a:t>
            </a:r>
            <a:r>
              <a:rPr lang="en-US" sz="2600" b="1" err="1">
                <a:ea typeface="Tahoma"/>
                <a:cs typeface="Tahoma"/>
              </a:rPr>
              <a:t>varotoimet</a:t>
            </a:r>
            <a:r>
              <a:rPr lang="en-US" sz="2600">
                <a:ea typeface="Tahoma"/>
                <a:cs typeface="Tahoma"/>
              </a:rPr>
              <a:t> (</a:t>
            </a:r>
            <a:r>
              <a:rPr lang="en-US" sz="2600" err="1">
                <a:ea typeface="Tahoma"/>
                <a:cs typeface="Tahoma"/>
              </a:rPr>
              <a:t>huolellinen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käsihygienia</a:t>
            </a:r>
            <a:r>
              <a:rPr lang="en-US" sz="2600">
                <a:ea typeface="Tahoma"/>
                <a:cs typeface="Tahoma"/>
              </a:rPr>
              <a:t>, </a:t>
            </a:r>
            <a:r>
              <a:rPr lang="en-US" sz="2600" err="1">
                <a:ea typeface="Tahoma"/>
                <a:cs typeface="Tahoma"/>
              </a:rPr>
              <a:t>suojainten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käyttö</a:t>
            </a:r>
            <a:r>
              <a:rPr lang="en-US" sz="2600">
                <a:ea typeface="Tahoma"/>
                <a:cs typeface="Tahoma"/>
              </a:rPr>
              <a:t> ja </a:t>
            </a:r>
            <a:r>
              <a:rPr lang="en-US" sz="2600" err="1">
                <a:ea typeface="Tahoma"/>
                <a:cs typeface="Tahoma"/>
              </a:rPr>
              <a:t>oikeat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työtavat</a:t>
            </a:r>
            <a:r>
              <a:rPr lang="en-US" sz="2600">
                <a:ea typeface="Tahoma"/>
                <a:cs typeface="Tahoma"/>
              </a:rPr>
              <a:t>) </a:t>
            </a:r>
            <a:r>
              <a:rPr lang="en-US" sz="2600" err="1">
                <a:ea typeface="Tahoma"/>
                <a:cs typeface="Tahoma"/>
              </a:rPr>
              <a:t>ovat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aina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käytössä</a:t>
            </a:r>
            <a:r>
              <a:rPr lang="en-US" sz="2600">
                <a:ea typeface="Tahoma"/>
                <a:cs typeface="Tahoma"/>
              </a:rPr>
              <a:t>.</a:t>
            </a:r>
          </a:p>
          <a:p>
            <a:r>
              <a:rPr lang="en-US" sz="2600">
                <a:ea typeface="Tahoma"/>
                <a:cs typeface="Tahoma"/>
                <a:sym typeface="Wingdings" panose="05000000000000000000" pitchFamily="2" charset="2"/>
              </a:rPr>
              <a:t>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b="1" err="1">
                <a:ea typeface="Tahoma"/>
                <a:cs typeface="Tahoma"/>
              </a:rPr>
              <a:t>Valitse</a:t>
            </a:r>
            <a:r>
              <a:rPr lang="en-US" sz="2600" b="1">
                <a:ea typeface="Tahoma"/>
                <a:cs typeface="Tahoma"/>
              </a:rPr>
              <a:t> </a:t>
            </a:r>
            <a:r>
              <a:rPr lang="en-US" sz="2600" b="1" err="1">
                <a:ea typeface="Tahoma"/>
                <a:cs typeface="Tahoma"/>
              </a:rPr>
              <a:t>muut</a:t>
            </a:r>
            <a:r>
              <a:rPr lang="en-US" sz="2600" b="1">
                <a:ea typeface="Tahoma"/>
                <a:cs typeface="Tahoma"/>
              </a:rPr>
              <a:t> </a:t>
            </a:r>
            <a:r>
              <a:rPr lang="en-US" sz="2600" b="1" err="1">
                <a:ea typeface="Tahoma"/>
                <a:cs typeface="Tahoma"/>
              </a:rPr>
              <a:t>varotoimet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mikrobien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tartuntareitin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mukaan</a:t>
            </a:r>
            <a:r>
              <a:rPr lang="en-US" sz="2600">
                <a:ea typeface="Tahoma"/>
                <a:cs typeface="Tahoma"/>
              </a:rPr>
              <a:t>.</a:t>
            </a:r>
          </a:p>
          <a:p>
            <a:pPr marL="0" indent="0">
              <a:buNone/>
            </a:pPr>
            <a:endParaRPr lang="en-US" sz="2600">
              <a:ea typeface="Tahoma"/>
              <a:cs typeface="Tahoma"/>
            </a:endParaRPr>
          </a:p>
          <a:p>
            <a:pPr marL="0" indent="0">
              <a:buNone/>
            </a:pPr>
            <a:endParaRPr lang="en-US" sz="2600">
              <a:ea typeface="Tahoma"/>
              <a:cs typeface="Tahoma"/>
            </a:endParaRPr>
          </a:p>
          <a:p>
            <a:pPr marL="0" indent="0">
              <a:buNone/>
            </a:pPr>
            <a:endParaRPr lang="en-US" sz="2600">
              <a:ea typeface="Tahoma"/>
              <a:cs typeface="Tahoma"/>
            </a:endParaRPr>
          </a:p>
          <a:p>
            <a:pPr marL="0" indent="0">
              <a:buNone/>
            </a:pPr>
            <a:endParaRPr lang="en-US" sz="2600">
              <a:ea typeface="Tahoma"/>
              <a:cs typeface="Tahoma"/>
            </a:endParaRPr>
          </a:p>
          <a:p>
            <a:pPr marL="0" indent="0">
              <a:buNone/>
            </a:pPr>
            <a:endParaRPr lang="en-US" sz="26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1920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70A8-1D44-363F-AA6C-66E0C596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Tahoma"/>
                <a:cs typeface="Tahoma"/>
              </a:rPr>
              <a:t>Tavanomaiset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varotoimet</a:t>
            </a:r>
            <a:r>
              <a:rPr lang="en-US" b="1">
                <a:ea typeface="Tahoma"/>
                <a:cs typeface="Tahoma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39D1A-0BF2-2B78-259C-593512100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175354"/>
            <a:ext cx="9796882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200">
              <a:solidFill>
                <a:srgbClr val="303030"/>
              </a:solidFill>
              <a:latin typeface="Source Sans Pro"/>
              <a:ea typeface="Source Sans Pro"/>
              <a:cs typeface="Tahoma"/>
            </a:endParaRPr>
          </a:p>
          <a:p>
            <a:pPr marL="457200" indent="-457200"/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huolellinen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käsihygienia</a:t>
            </a:r>
            <a:endParaRPr lang="en-US" b="1">
              <a:latin typeface="Tahoma"/>
              <a:ea typeface="Tahoma"/>
              <a:cs typeface="Tahoma"/>
            </a:endParaRPr>
          </a:p>
          <a:p>
            <a:pPr marL="457200" indent="-457200"/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tarvittaessa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suojainten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käyttö</a:t>
            </a:r>
            <a:endParaRPr lang="en-US">
              <a:latin typeface="Tahoma"/>
              <a:ea typeface="Tahoma"/>
              <a:cs typeface="Tahoma"/>
            </a:endParaRPr>
          </a:p>
          <a:p>
            <a:pPr marL="457200" indent="-457200"/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oikeat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työtavat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, mm.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eritetahradesinfektio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sekä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pisto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- ja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viiltovahinkojen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ehkäisy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. </a:t>
            </a:r>
            <a:endParaRPr lang="en-US">
              <a:latin typeface="Tahoma"/>
              <a:ea typeface="Tahoma"/>
              <a:cs typeface="Tahoma"/>
            </a:endParaRPr>
          </a:p>
          <a:p>
            <a:pPr marL="457200" indent="-457200"/>
            <a:endParaRPr lang="en-US">
              <a:solidFill>
                <a:srgbClr val="303030"/>
              </a:solidFill>
              <a:latin typeface="Tahoma"/>
              <a:ea typeface="Source Sans Pro"/>
              <a:cs typeface="Tahoma"/>
            </a:endParaRPr>
          </a:p>
          <a:p>
            <a:pPr marL="0" indent="0">
              <a:buNone/>
            </a:pP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  <a:sym typeface="Wingdings" panose="05000000000000000000" pitchFamily="2" charset="2"/>
              </a:rPr>
              <a:t>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Varotoimien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tavoite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on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estää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mikrobien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leviäminen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.</a:t>
            </a:r>
          </a:p>
          <a:p>
            <a:pPr marL="457200" indent="-457200"/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Noudata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tavanomaisia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varotoimia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kaikkien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asiakkaiden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hoidossa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. </a:t>
            </a:r>
          </a:p>
          <a:p>
            <a:pPr marL="457200" indent="-457200"/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Katso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lisää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kotona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: </a:t>
            </a:r>
            <a:r>
              <a:rPr lang="en-US" sz="1800" err="1">
                <a:ea typeface="Tahoma"/>
                <a:cs typeface="Tahoma"/>
                <a:hlinkClick r:id="rId3"/>
              </a:rPr>
              <a:t>Tavanomaiset</a:t>
            </a:r>
            <a:r>
              <a:rPr lang="en-US" sz="1800">
                <a:ea typeface="Tahoma"/>
                <a:cs typeface="Tahoma"/>
                <a:hlinkClick r:id="rId3"/>
              </a:rPr>
              <a:t> varotoimet ja varotoimiluokat - THL</a:t>
            </a:r>
            <a:endParaRPr lang="en-US" sz="18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1484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5791-87FD-1CAE-C6C5-FB40687C9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A2BF2A0-72B1-A643-78A7-2312F5E79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833" y="400004"/>
            <a:ext cx="9775306" cy="7723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i-FI" sz="4400" b="1">
                <a:effectLst/>
                <a:latin typeface="Tahoma"/>
                <a:ea typeface="Aptos" panose="020B0004020202020204" pitchFamily="34" charset="0"/>
                <a:cs typeface="Tahoma"/>
              </a:rPr>
              <a:t>Päivän </a:t>
            </a:r>
            <a:r>
              <a:rPr lang="fi-FI" b="1">
                <a:latin typeface="Tahoma"/>
                <a:ea typeface="Aptos" panose="020B0004020202020204" pitchFamily="34" charset="0"/>
                <a:cs typeface="Tahoma"/>
              </a:rPr>
              <a:t>aiheet:</a:t>
            </a:r>
            <a:endParaRPr lang="fi-FI" sz="4400" b="1">
              <a:effectLst/>
              <a:latin typeface="Tahoma"/>
              <a:ea typeface="Aptos" panose="020B0004020202020204" pitchFamily="34" charset="0"/>
              <a:cs typeface="Tahoma"/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9E6F2C8A-8039-5F8D-0A54-5B9D2C407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834" y="1174784"/>
            <a:ext cx="9419703" cy="50507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sz="3600">
              <a:solidFill>
                <a:srgbClr val="FF0000"/>
              </a:solidFill>
              <a:latin typeface="Aptos"/>
              <a:ea typeface="Tahoma"/>
              <a:cs typeface="Tahoma"/>
            </a:endParaRPr>
          </a:p>
          <a:p>
            <a:pPr marL="742950" indent="-742950">
              <a:buAutoNum type="arabicPeriod"/>
            </a:pPr>
            <a:r>
              <a:rPr lang="fi-FI" sz="3600">
                <a:latin typeface="Tahoma"/>
                <a:ea typeface="Tahoma"/>
                <a:cs typeface="Tahoma"/>
              </a:rPr>
              <a:t>Kipu ja kipumittarit</a:t>
            </a:r>
          </a:p>
          <a:p>
            <a:pPr marL="742950" indent="-742950">
              <a:buAutoNum type="arabicPeriod"/>
            </a:pPr>
            <a:r>
              <a:rPr lang="fi-FI" sz="3600">
                <a:latin typeface="Tahoma"/>
                <a:ea typeface="Tahoma"/>
                <a:cs typeface="Tahoma"/>
              </a:rPr>
              <a:t>Katetrointi ja kirjaaminen</a:t>
            </a:r>
          </a:p>
          <a:p>
            <a:pPr marL="742950" indent="-742950">
              <a:buAutoNum type="arabicPeriod"/>
            </a:pPr>
            <a:r>
              <a:rPr lang="fi-FI" sz="3600">
                <a:latin typeface="Tahoma"/>
                <a:ea typeface="Tahoma"/>
                <a:cs typeface="Tahoma"/>
              </a:rPr>
              <a:t>Infektioiden torjunta ja aseptiikka</a:t>
            </a:r>
          </a:p>
          <a:p>
            <a:pPr marL="742950" indent="-742950">
              <a:buAutoNum type="arabicPeriod"/>
            </a:pPr>
            <a:r>
              <a:rPr lang="fi-FI" sz="36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Pienkirurgisten toimenpiteiden sanasto</a:t>
            </a:r>
          </a:p>
          <a:p>
            <a:pPr marL="0" indent="0">
              <a:buNone/>
            </a:pPr>
            <a:endParaRPr lang="fi-FI" sz="3600">
              <a:solidFill>
                <a:srgbClr val="FF0000"/>
              </a:solidFill>
              <a:latin typeface="Aptos"/>
              <a:ea typeface="Tahoma"/>
              <a:cs typeface="Tahoma"/>
            </a:endParaRPr>
          </a:p>
          <a:p>
            <a:pPr marL="0" indent="0">
              <a:buNone/>
            </a:pPr>
            <a:r>
              <a:rPr lang="fi-FI" sz="4000" b="1" i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Aloita muistiinpanojen tekeminen!</a:t>
            </a:r>
            <a:endParaRPr lang="fi-FI" sz="32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endParaRPr lang="en-US" sz="1200">
              <a:solidFill>
                <a:srgbClr val="E7E6E6"/>
              </a:solidFill>
              <a:latin typeface="Aptos"/>
              <a:ea typeface="Tahoma"/>
              <a:cs typeface="Tahoma"/>
            </a:endParaRPr>
          </a:p>
          <a:p>
            <a:pPr>
              <a:buAutoNum type="arabicPeriod"/>
            </a:pPr>
            <a:endParaRPr lang="fi-FI" sz="4800" b="1">
              <a:solidFill>
                <a:srgbClr val="E7E6E6"/>
              </a:solidFill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26516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E1477-4495-E636-6D4C-8F641E45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Tahoma"/>
                <a:cs typeface="Tahoma"/>
              </a:rPr>
              <a:t>Varotoimiluokat</a:t>
            </a:r>
            <a:endParaRPr lang="en-US" b="1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B7CBD-025D-9B82-9BB0-A00783886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9161968" cy="5439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Tavanomaiset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varotoimet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ovat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aina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käytössä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, ja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muut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varotoimet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valitaan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 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mikrobin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tartuntareitin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mukaan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. </a:t>
            </a:r>
            <a:endParaRPr lang="en-US">
              <a:latin typeface="Tahoma"/>
              <a:ea typeface="Tahoma"/>
              <a:cs typeface="Tahoma"/>
            </a:endParaRPr>
          </a:p>
          <a:p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Esimerkiksi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koronavirus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SARS-CoV-2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voi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tarttua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kosketustartuntana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,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pisaratartuntana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ja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ilmavälitteisesti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.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Siksi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pitää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</a:t>
            </a:r>
            <a:r>
              <a:rPr lang="en-US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käyttää</a:t>
            </a:r>
            <a:r>
              <a:rPr lang="en-US">
                <a:solidFill>
                  <a:srgbClr val="303030"/>
                </a:solidFill>
                <a:ea typeface="Source Sans Pro"/>
                <a:cs typeface="+mn-lt"/>
              </a:rPr>
              <a:t> </a:t>
            </a:r>
            <a:r>
              <a:rPr lang="en-US" u="sng" err="1">
                <a:solidFill>
                  <a:srgbClr val="303030"/>
                </a:solidFill>
                <a:ea typeface="Source Sans Pro"/>
                <a:cs typeface="+mn-lt"/>
              </a:rPr>
              <a:t>lisäksi</a:t>
            </a:r>
            <a:r>
              <a:rPr lang="en-US" u="sng">
                <a:solidFill>
                  <a:srgbClr val="303030"/>
                </a:solidFill>
                <a:ea typeface="Source Sans Pro"/>
                <a:cs typeface="+mn-lt"/>
              </a:rPr>
              <a:t>: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</a:t>
            </a:r>
            <a:b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</a:b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-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kosketusvarotoimia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</a:t>
            </a:r>
            <a:br>
              <a:rPr lang="en-US" b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</a:b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-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pisaravarotoimia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sekä</a:t>
            </a: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 </a:t>
            </a:r>
            <a:br>
              <a:rPr lang="en-US" b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</a:br>
            <a:r>
              <a:rPr lang="en-US" b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- </a:t>
            </a:r>
            <a:r>
              <a:rPr lang="en-US" b="1" err="1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ilmaeristystä</a:t>
            </a:r>
            <a:r>
              <a:rPr lang="en-US">
                <a:solidFill>
                  <a:srgbClr val="303030"/>
                </a:solidFill>
                <a:latin typeface="Tahoma"/>
                <a:ea typeface="Source Sans Pro"/>
                <a:cs typeface="+mn-lt"/>
              </a:rPr>
              <a:t>.</a:t>
            </a:r>
          </a:p>
          <a:p>
            <a:r>
              <a:rPr lang="en-US">
                <a:solidFill>
                  <a:srgbClr val="303030"/>
                </a:solidFill>
                <a:ea typeface="Source Sans Pro"/>
                <a:cs typeface="+mn-lt"/>
              </a:rPr>
              <a:t>Lue </a:t>
            </a:r>
            <a:r>
              <a:rPr lang="en-US" err="1">
                <a:solidFill>
                  <a:srgbClr val="303030"/>
                </a:solidFill>
                <a:ea typeface="Source Sans Pro"/>
                <a:cs typeface="+mn-lt"/>
              </a:rPr>
              <a:t>lisää</a:t>
            </a:r>
            <a:r>
              <a:rPr lang="en-US">
                <a:solidFill>
                  <a:srgbClr val="303030"/>
                </a:solidFill>
                <a:ea typeface="Source Sans Pro"/>
                <a:cs typeface="+mn-lt"/>
              </a:rPr>
              <a:t> </a:t>
            </a:r>
            <a:r>
              <a:rPr lang="en-US" err="1">
                <a:solidFill>
                  <a:srgbClr val="303030"/>
                </a:solidFill>
                <a:ea typeface="Source Sans Pro"/>
                <a:cs typeface="+mn-lt"/>
              </a:rPr>
              <a:t>kotona</a:t>
            </a:r>
            <a:r>
              <a:rPr lang="en-US">
                <a:solidFill>
                  <a:srgbClr val="303030"/>
                </a:solidFill>
                <a:ea typeface="Source Sans Pro"/>
                <a:cs typeface="+mn-lt"/>
              </a:rPr>
              <a:t>: THL | </a:t>
            </a:r>
            <a:r>
              <a:rPr lang="en-US">
                <a:ea typeface="+mn-lt"/>
                <a:cs typeface="+mn-lt"/>
                <a:hlinkClick r:id="rId3"/>
              </a:rPr>
              <a:t>Varotoimiluokat+29.1.2020.pdf</a:t>
            </a:r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21472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2A3610-F25F-D527-7546-F432D6B69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b="1"/>
              <a:t>Kirjoita, mitä muistat! </a:t>
            </a:r>
            <a:endParaRPr lang="fi-FI" sz="3600" b="1">
              <a:ea typeface="Tahoma"/>
              <a:cs typeface="Tahoma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C14D12-B1C4-9F51-DDCD-77FF1B95C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i-FI" dirty="0">
              <a:ea typeface="Tahoma"/>
              <a:cs typeface="Tahoma"/>
            </a:endParaRPr>
          </a:p>
          <a:p>
            <a:pPr marL="0" indent="0">
              <a:buNone/>
            </a:pPr>
            <a:r>
              <a:rPr lang="fi-FI" dirty="0">
                <a:latin typeface="Tahoma"/>
                <a:ea typeface="Aptos" panose="020B0004020202020204" pitchFamily="34" charset="0"/>
                <a:cs typeface="Calibri"/>
              </a:rPr>
              <a:t>Opiskelimme juuri tavanomaiset varotoimet ja muut varotoimet. Muistatko, mitä ne sisältävät? </a:t>
            </a:r>
          </a:p>
          <a:p>
            <a:pPr marL="0" indent="0">
              <a:buNone/>
            </a:pPr>
            <a:r>
              <a:rPr lang="fi-FI" b="1" dirty="0">
                <a:latin typeface="Tahoma"/>
                <a:ea typeface="Aptos" panose="020B0004020202020204" pitchFamily="34" charset="0"/>
                <a:cs typeface="Calibri"/>
              </a:rPr>
              <a:t>Kirjoita chatiin tai vihkoon, mitä muistat! </a:t>
            </a:r>
          </a:p>
          <a:p>
            <a:pPr marL="0" indent="0">
              <a:buNone/>
            </a:pPr>
            <a:r>
              <a:rPr lang="fi-FI" dirty="0">
                <a:latin typeface="Tahoma"/>
                <a:ea typeface="Aptos" panose="020B0004020202020204" pitchFamily="34" charset="0"/>
                <a:cs typeface="Calibri"/>
              </a:rPr>
              <a:t>Sinulla on 5 minuuttia aikaa. </a:t>
            </a:r>
          </a:p>
          <a:p>
            <a:pPr marL="0" indent="0">
              <a:buNone/>
            </a:pPr>
            <a:r>
              <a:rPr lang="fi-FI" dirty="0">
                <a:latin typeface="Tahoma"/>
                <a:ea typeface="Aptos" panose="020B0004020202020204" pitchFamily="34" charset="0"/>
                <a:cs typeface="Calibri"/>
              </a:rPr>
              <a:t>Sen jälkeen tarkistamme yhdessä.</a:t>
            </a:r>
          </a:p>
          <a:p>
            <a:r>
              <a:rPr lang="fi-FI" dirty="0">
                <a:latin typeface="Tahoma"/>
                <a:ea typeface="Aptos" panose="020B0004020202020204" pitchFamily="34" charset="0"/>
                <a:cs typeface="Calibri"/>
              </a:rPr>
              <a:t>Mitä ovat </a:t>
            </a:r>
            <a:r>
              <a:rPr lang="fi-FI" b="1" dirty="0">
                <a:latin typeface="Tahoma"/>
                <a:ea typeface="Aptos" panose="020B0004020202020204" pitchFamily="34" charset="0"/>
                <a:cs typeface="Calibri"/>
              </a:rPr>
              <a:t>tavanomaiset varotoimet</a:t>
            </a:r>
            <a:r>
              <a:rPr lang="fi-FI" dirty="0">
                <a:latin typeface="Tahoma"/>
                <a:ea typeface="Aptos" panose="020B0004020202020204" pitchFamily="34" charset="0"/>
                <a:cs typeface="Calibri"/>
              </a:rPr>
              <a:t>?</a:t>
            </a:r>
            <a:endParaRPr lang="fi-FI" dirty="0">
              <a:latin typeface="Aptos"/>
              <a:ea typeface="Tahoma"/>
              <a:cs typeface="Tahoma"/>
            </a:endParaRPr>
          </a:p>
          <a:p>
            <a:r>
              <a:rPr lang="fi-FI" dirty="0">
                <a:latin typeface="Tahoma"/>
                <a:ea typeface="Aptos" panose="020B0004020202020204" pitchFamily="34" charset="0"/>
                <a:cs typeface="Calibri"/>
              </a:rPr>
              <a:t>Mitä ovat </a:t>
            </a:r>
            <a:r>
              <a:rPr lang="fi-FI" b="1" dirty="0">
                <a:latin typeface="Tahoma"/>
                <a:ea typeface="Aptos" panose="020B0004020202020204" pitchFamily="34" charset="0"/>
                <a:cs typeface="Calibri"/>
              </a:rPr>
              <a:t>muut varotoimet</a:t>
            </a:r>
            <a:r>
              <a:rPr lang="fi-FI" dirty="0">
                <a:latin typeface="Tahoma"/>
                <a:ea typeface="Aptos" panose="020B0004020202020204" pitchFamily="34" charset="0"/>
                <a:cs typeface="Calibri"/>
              </a:rPr>
              <a:t>?</a:t>
            </a:r>
          </a:p>
          <a:p>
            <a:endParaRPr lang="fi-FI" dirty="0">
              <a:solidFill>
                <a:srgbClr val="000000"/>
              </a:solidFill>
              <a:latin typeface="Tahoma"/>
              <a:ea typeface="Aptos" panose="020B0004020202020204" pitchFamily="34" charset="0"/>
              <a:cs typeface="Calibri"/>
            </a:endParaRPr>
          </a:p>
        </p:txBody>
      </p:sp>
      <p:grpSp>
        <p:nvGrpSpPr>
          <p:cNvPr id="4" name="Group 3" descr="Piirroskuva: vihko ja kynä.">
            <a:extLst>
              <a:ext uri="{FF2B5EF4-FFF2-40B4-BE49-F238E27FC236}">
                <a16:creationId xmlns:a16="http://schemas.microsoft.com/office/drawing/2014/main" id="{D42B05C0-8B2D-B6B6-8A60-06CA3283C4A5}"/>
              </a:ext>
            </a:extLst>
          </p:cNvPr>
          <p:cNvGrpSpPr/>
          <p:nvPr/>
        </p:nvGrpSpPr>
        <p:grpSpPr>
          <a:xfrm>
            <a:off x="9858724" y="133564"/>
            <a:ext cx="2308049" cy="2280988"/>
            <a:chOff x="9858724" y="133564"/>
            <a:chExt cx="2308049" cy="2280988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91F4DD17-57DC-33AE-E16C-B58968FC1349}"/>
                </a:ext>
              </a:extLst>
            </p:cNvPr>
            <p:cNvSpPr/>
            <p:nvPr/>
          </p:nvSpPr>
          <p:spPr>
            <a:xfrm>
              <a:off x="9858724" y="133564"/>
              <a:ext cx="2308049" cy="2280988"/>
            </a:xfrm>
            <a:prstGeom prst="flowChartAlternateProcess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7" name="Graphic 6" descr="Clipboard outline">
              <a:extLst>
                <a:ext uri="{FF2B5EF4-FFF2-40B4-BE49-F238E27FC236}">
                  <a16:creationId xmlns:a16="http://schemas.microsoft.com/office/drawing/2014/main" id="{B918EA34-801A-FD7E-05AE-F6802D4B7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28239" y="413709"/>
              <a:ext cx="1721909" cy="1721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691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29763-54E3-CFBF-CECB-3C2BAEC91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err="1">
                <a:ea typeface="Tahoma"/>
                <a:cs typeface="Tahoma"/>
              </a:rPr>
              <a:t>Tavanomaiset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varotoimet</a:t>
            </a:r>
            <a:r>
              <a:rPr lang="en-US" b="1">
                <a:ea typeface="Tahoma"/>
                <a:cs typeface="Tahoma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DC1F5-86B4-4C6E-A75A-FD8DEF70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329412"/>
            <a:ext cx="6654988" cy="3870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huolellinen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Tahoma"/>
                <a:cs typeface="Tahoma"/>
              </a:rPr>
              <a:t>käsihygienia</a:t>
            </a:r>
            <a:endParaRPr lang="en-US" sz="3600" dirty="0">
              <a:solidFill>
                <a:srgbClr val="002060"/>
              </a:solidFill>
              <a:ea typeface="Tahoma"/>
              <a:cs typeface="Tahoma"/>
            </a:endParaRPr>
          </a:p>
          <a:p>
            <a:pPr marL="457200" indent="-457200"/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tarvittaessa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Tahoma"/>
                <a:cs typeface="Tahoma"/>
              </a:rPr>
              <a:t>suojainten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käyttö</a:t>
            </a:r>
            <a:endParaRPr lang="en-US" sz="3600" dirty="0">
              <a:ea typeface="Tahoma"/>
              <a:cs typeface="Tahoma"/>
            </a:endParaRPr>
          </a:p>
          <a:p>
            <a:pPr marL="457200" indent="-457200"/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oikeat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työtavat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:</a:t>
            </a:r>
            <a:b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</a:br>
            <a:r>
              <a:rPr lang="en-US" sz="3600" b="1" dirty="0" err="1">
                <a:solidFill>
                  <a:srgbClr val="002060"/>
                </a:solidFill>
                <a:ea typeface="Tahoma"/>
                <a:cs typeface="Tahoma"/>
              </a:rPr>
              <a:t>eritetahradesinfektio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sekä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b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</a:br>
            <a:r>
              <a:rPr lang="en-US" sz="3600" b="1" dirty="0" err="1">
                <a:solidFill>
                  <a:srgbClr val="002060"/>
                </a:solidFill>
                <a:ea typeface="Tahoma"/>
                <a:cs typeface="Tahoma"/>
              </a:rPr>
              <a:t>pisto</a:t>
            </a:r>
            <a:r>
              <a:rPr lang="en-US" sz="3600" b="1" dirty="0">
                <a:solidFill>
                  <a:srgbClr val="002060"/>
                </a:solidFill>
                <a:ea typeface="Tahoma"/>
                <a:cs typeface="Tahoma"/>
              </a:rPr>
              <a:t>- ja </a:t>
            </a:r>
            <a:r>
              <a:rPr lang="en-US" sz="3600" b="1" dirty="0" err="1">
                <a:solidFill>
                  <a:srgbClr val="002060"/>
                </a:solidFill>
                <a:ea typeface="Tahoma"/>
                <a:cs typeface="Tahoma"/>
              </a:rPr>
              <a:t>viiltovahinkojen</a:t>
            </a:r>
            <a:r>
              <a:rPr lang="en-US" sz="3600" b="1" dirty="0">
                <a:solidFill>
                  <a:srgbClr val="002060"/>
                </a:solidFill>
                <a:ea typeface="Tahoma"/>
                <a:cs typeface="Tahoma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Tahoma"/>
                <a:cs typeface="Tahoma"/>
              </a:rPr>
              <a:t>ehkäisy</a:t>
            </a:r>
            <a:r>
              <a:rPr lang="en-US" sz="3600" dirty="0">
                <a:solidFill>
                  <a:srgbClr val="002060"/>
                </a:solidFill>
                <a:ea typeface="Tahoma"/>
                <a:cs typeface="Tahoma"/>
              </a:rPr>
              <a:t>. </a:t>
            </a:r>
          </a:p>
        </p:txBody>
      </p:sp>
      <p:pic>
        <p:nvPicPr>
          <p:cNvPr id="4" name="Picture 3" descr="Saippuaa käsissä. PPT Stock.">
            <a:extLst>
              <a:ext uri="{FF2B5EF4-FFF2-40B4-BE49-F238E27FC236}">
                <a16:creationId xmlns:a16="http://schemas.microsoft.com/office/drawing/2014/main" id="{19A76BA0-FB27-D422-07BC-9A3B58E8A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6370" y="2315527"/>
            <a:ext cx="4016930" cy="267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2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B70F-C539-EE10-9426-FBF38511B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Tahoma"/>
                <a:cs typeface="Tahoma"/>
              </a:rPr>
              <a:t>Muut </a:t>
            </a:r>
            <a:r>
              <a:rPr lang="en-US" b="1" err="1">
                <a:ea typeface="Tahoma"/>
                <a:cs typeface="Tahoma"/>
              </a:rPr>
              <a:t>varotoimet</a:t>
            </a:r>
            <a:r>
              <a:rPr lang="en-US" b="1">
                <a:ea typeface="Tahoma"/>
                <a:cs typeface="Tahoma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ECFA7-A6C5-70BD-AB92-BF10D6A8C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9161968" cy="46003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Valitset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muut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varotoimet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mikrobin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tartuntareitin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mukaan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. </a:t>
            </a:r>
            <a:endParaRPr lang="en-US" sz="3600" dirty="0">
              <a:ea typeface="Tahoma"/>
              <a:cs typeface="Tahoma"/>
            </a:endParaRPr>
          </a:p>
          <a:p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Mahdolliset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tartuntareitit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ovat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: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kosketus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,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pisarat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,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ilma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ja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aine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tai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väline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.</a:t>
            </a:r>
            <a:endParaRPr lang="en-US" dirty="0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Muut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varotoimet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600" dirty="0" err="1">
                <a:solidFill>
                  <a:srgbClr val="303030"/>
                </a:solidFill>
                <a:ea typeface="Tahoma"/>
                <a:cs typeface="Tahoma"/>
              </a:rPr>
              <a:t>ovat</a:t>
            </a:r>
            <a:r>
              <a:rPr lang="en-US" sz="3600" dirty="0">
                <a:solidFill>
                  <a:srgbClr val="303030"/>
                </a:solidFill>
                <a:ea typeface="Tahoma"/>
                <a:cs typeface="Tahoma"/>
              </a:rPr>
              <a:t>:</a:t>
            </a:r>
            <a:endParaRPr lang="en-US" dirty="0">
              <a:solidFill>
                <a:srgbClr val="000000"/>
              </a:solidFill>
              <a:ea typeface="Tahoma"/>
              <a:cs typeface="Tahoma"/>
            </a:endParaRPr>
          </a:p>
          <a:p>
            <a:pPr lvl="1"/>
            <a:r>
              <a:rPr lang="en-US" sz="3200" b="1" dirty="0" err="1">
                <a:solidFill>
                  <a:srgbClr val="303030"/>
                </a:solidFill>
                <a:ea typeface="Tahoma"/>
                <a:cs typeface="Tahoma"/>
              </a:rPr>
              <a:t>kosketusvarotoimet</a:t>
            </a:r>
            <a:endParaRPr lang="en-US" sz="3200" b="1" dirty="0">
              <a:solidFill>
                <a:srgbClr val="303030"/>
              </a:solidFill>
              <a:ea typeface="Tahoma"/>
              <a:cs typeface="Tahoma"/>
            </a:endParaRPr>
          </a:p>
          <a:p>
            <a:pPr lvl="1"/>
            <a:r>
              <a:rPr lang="en-US" sz="3200" b="1" dirty="0" err="1">
                <a:solidFill>
                  <a:srgbClr val="303030"/>
                </a:solidFill>
                <a:ea typeface="Tahoma"/>
                <a:cs typeface="Tahoma"/>
              </a:rPr>
              <a:t>pisaravarotoimet</a:t>
            </a:r>
            <a:endParaRPr lang="en-US" dirty="0">
              <a:solidFill>
                <a:srgbClr val="000000"/>
              </a:solidFill>
              <a:ea typeface="Tahoma"/>
              <a:cs typeface="Tahoma"/>
            </a:endParaRPr>
          </a:p>
          <a:p>
            <a:pPr lvl="1"/>
            <a:r>
              <a:rPr lang="en-US" sz="3200" b="1" dirty="0" err="1">
                <a:solidFill>
                  <a:srgbClr val="303030"/>
                </a:solidFill>
                <a:ea typeface="Tahoma"/>
                <a:cs typeface="Tahoma"/>
              </a:rPr>
              <a:t>ilmaeristys</a:t>
            </a:r>
            <a:r>
              <a:rPr lang="en-US" sz="3200" dirty="0">
                <a:solidFill>
                  <a:srgbClr val="303030"/>
                </a:solidFill>
                <a:ea typeface="Tahoma"/>
                <a:cs typeface="Tahoma"/>
              </a:rPr>
              <a:t>.</a:t>
            </a:r>
            <a:endParaRPr lang="en-US" dirty="0">
              <a:ea typeface="Tahoma"/>
              <a:cs typeface="Tahoma"/>
            </a:endParaRPr>
          </a:p>
        </p:txBody>
      </p:sp>
      <p:pic>
        <p:nvPicPr>
          <p:cNvPr id="4" name="Picture 3" descr="Värejä. PPT Stock.">
            <a:extLst>
              <a:ext uri="{FF2B5EF4-FFF2-40B4-BE49-F238E27FC236}">
                <a16:creationId xmlns:a16="http://schemas.microsoft.com/office/drawing/2014/main" id="{462A418A-5151-3C94-5EB0-67745D495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6653" y="3436893"/>
            <a:ext cx="4146177" cy="236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43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B792A-59BA-7B6A-2527-4BBD8933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Tahoma"/>
                <a:cs typeface="Tahoma"/>
              </a:rPr>
              <a:t>Suojaimet</a:t>
            </a:r>
            <a:r>
              <a:rPr lang="en-US" b="1">
                <a:ea typeface="Tahoma"/>
                <a:cs typeface="Tahoma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C22BA-62C7-9622-0DB3-4D7AED7D0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6833301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err="1">
                <a:ea typeface="Tahoma"/>
                <a:cs typeface="Tahoma"/>
              </a:rPr>
              <a:t>Suojakäsineet</a:t>
            </a:r>
            <a:r>
              <a:rPr lang="en-US" sz="3200">
                <a:ea typeface="Tahoma"/>
                <a:cs typeface="Tahoma"/>
              </a:rPr>
              <a:t> </a:t>
            </a:r>
          </a:p>
          <a:p>
            <a:r>
              <a:rPr lang="en-US" sz="3200" err="1">
                <a:ea typeface="Tahoma"/>
                <a:cs typeface="Tahoma"/>
              </a:rPr>
              <a:t>Kirurginen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suu-nenäsuojain</a:t>
            </a:r>
            <a:endParaRPr lang="en-US" sz="3200">
              <a:ea typeface="Tahoma"/>
              <a:cs typeface="Tahoma"/>
            </a:endParaRPr>
          </a:p>
          <a:p>
            <a:r>
              <a:rPr lang="en-US" sz="3200" err="1">
                <a:ea typeface="Tahoma"/>
                <a:cs typeface="Tahoma"/>
              </a:rPr>
              <a:t>Kertakäyttöinen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suojatakki</a:t>
            </a:r>
            <a:r>
              <a:rPr lang="en-US" sz="3200">
                <a:ea typeface="Tahoma"/>
                <a:cs typeface="Tahoma"/>
              </a:rPr>
              <a:t> </a:t>
            </a:r>
          </a:p>
          <a:p>
            <a:r>
              <a:rPr lang="en-US" sz="3200" err="1">
                <a:ea typeface="Tahoma"/>
                <a:cs typeface="Tahoma"/>
              </a:rPr>
              <a:t>Hiussuojain</a:t>
            </a:r>
            <a:endParaRPr lang="en-US" sz="3200">
              <a:ea typeface="Tahoma"/>
              <a:cs typeface="Tahoma"/>
            </a:endParaRPr>
          </a:p>
          <a:p>
            <a:r>
              <a:rPr lang="en-US" sz="3200" err="1">
                <a:ea typeface="Tahoma"/>
                <a:cs typeface="Tahoma"/>
              </a:rPr>
              <a:t>Steriili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toimenpidepöytä</a:t>
            </a:r>
            <a:endParaRPr lang="en-US" sz="3200">
              <a:ea typeface="Tahoma"/>
              <a:cs typeface="Tahoma"/>
            </a:endParaRPr>
          </a:p>
          <a:p>
            <a:r>
              <a:rPr lang="en-US" sz="3200" err="1">
                <a:ea typeface="Tahoma"/>
                <a:cs typeface="Tahoma"/>
              </a:rPr>
              <a:t>Käsien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desinfektio</a:t>
            </a:r>
            <a:r>
              <a:rPr lang="en-US" sz="3200">
                <a:ea typeface="Tahoma"/>
                <a:cs typeface="Tahoma"/>
              </a:rPr>
              <a:t> / </a:t>
            </a:r>
            <a:br>
              <a:rPr lang="en-US" sz="3200">
                <a:ea typeface="Tahoma"/>
                <a:cs typeface="Tahoma"/>
              </a:rPr>
            </a:br>
            <a:r>
              <a:rPr lang="en-US" sz="3200">
                <a:ea typeface="Tahoma"/>
                <a:cs typeface="Tahoma"/>
              </a:rPr>
              <a:t>kirurginen </a:t>
            </a:r>
            <a:r>
              <a:rPr lang="en-US" sz="3200" err="1">
                <a:ea typeface="Tahoma"/>
                <a:cs typeface="Tahoma"/>
              </a:rPr>
              <a:t>käsien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desinfektio</a:t>
            </a:r>
            <a:endParaRPr lang="en-US" sz="3200" err="1"/>
          </a:p>
        </p:txBody>
      </p:sp>
      <p:pic>
        <p:nvPicPr>
          <p:cNvPr id="4" name="Picture 3" descr="Hoitaja, jolla on maksi, hiussuojain. PPT Stock.">
            <a:extLst>
              <a:ext uri="{FF2B5EF4-FFF2-40B4-BE49-F238E27FC236}">
                <a16:creationId xmlns:a16="http://schemas.microsoft.com/office/drawing/2014/main" id="{59C3A8C7-B482-534E-7746-D5CFC8A9D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7306" y="2563453"/>
            <a:ext cx="3952402" cy="27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BB751-DC95-619B-F471-D93AEC71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Tahoma"/>
                <a:cs typeface="Tahoma"/>
              </a:rPr>
              <a:t>Suojainten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riisumisjärjestys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3D79B-DEC9-4CCB-ACCC-132F8F5BA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/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Kiinnitä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 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huomiota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 </a:t>
            </a:r>
            <a:b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</a:br>
            <a:r>
              <a:rPr lang="en-US" sz="3200" b="1" err="1">
                <a:solidFill>
                  <a:srgbClr val="002060"/>
                </a:solidFill>
                <a:latin typeface="Tahoma"/>
                <a:ea typeface="Source Sans Pro"/>
                <a:cs typeface="Tahoma"/>
              </a:rPr>
              <a:t>suojainten</a:t>
            </a:r>
            <a:r>
              <a:rPr lang="en-US" sz="3200" b="1">
                <a:solidFill>
                  <a:srgbClr val="00206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ahoma"/>
                <a:ea typeface="Source Sans Pro"/>
                <a:cs typeface="Tahoma"/>
              </a:rPr>
              <a:t>riisumisjärjestykseen</a:t>
            </a:r>
            <a:r>
              <a:rPr lang="en-US" sz="3200" b="1">
                <a:solidFill>
                  <a:srgbClr val="002060"/>
                </a:solidFill>
                <a:latin typeface="Tahoma"/>
                <a:ea typeface="Source Sans Pro"/>
                <a:cs typeface="Tahoma"/>
              </a:rPr>
              <a:t>:</a:t>
            </a:r>
            <a:br>
              <a:rPr lang="en-US" sz="3200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</a:b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Minkä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otat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pois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ensin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?</a:t>
            </a:r>
            <a:endParaRPr lang="en-US"/>
          </a:p>
          <a:p>
            <a:pPr marL="514350" indent="-514350"/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Oikea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järjestys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estää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mikrobin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leviämisen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sinun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omien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käsien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kautta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 </a:t>
            </a:r>
            <a:b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</a:br>
            <a:r>
              <a:rPr lang="en-US" sz="3200" b="1" err="1">
                <a:solidFill>
                  <a:srgbClr val="002060"/>
                </a:solidFill>
                <a:latin typeface="Tahoma"/>
                <a:ea typeface="Source Sans Pro"/>
                <a:cs typeface="Tahoma"/>
              </a:rPr>
              <a:t>sinuun</a:t>
            </a:r>
            <a:r>
              <a:rPr lang="en-US" sz="3200" b="1">
                <a:solidFill>
                  <a:srgbClr val="00206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ahoma"/>
                <a:ea typeface="Source Sans Pro"/>
                <a:cs typeface="Tahoma"/>
              </a:rPr>
              <a:t>itseesi</a:t>
            </a:r>
            <a:r>
              <a:rPr lang="en-US" sz="3200" b="1">
                <a:solidFill>
                  <a:srgbClr val="00206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ja</a:t>
            </a:r>
            <a:r>
              <a:rPr lang="en-US" sz="3200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ahoma"/>
                <a:ea typeface="Source Sans Pro"/>
                <a:cs typeface="Tahoma"/>
              </a:rPr>
              <a:t>ympäristöön</a:t>
            </a:r>
            <a:r>
              <a:rPr lang="en-US" sz="3200" b="1">
                <a:solidFill>
                  <a:srgbClr val="303030"/>
                </a:solidFill>
                <a:latin typeface="Tahoma"/>
                <a:ea typeface="Source Sans Pro"/>
                <a:cs typeface="Tahoma"/>
              </a:rPr>
              <a:t>.</a:t>
            </a:r>
          </a:p>
          <a:p>
            <a:pPr marL="514350" indent="-514350"/>
            <a:endParaRPr lang="en-US" b="1">
              <a:solidFill>
                <a:srgbClr val="303030"/>
              </a:solidFill>
              <a:latin typeface="Source Sans Pro"/>
              <a:ea typeface="Source Sans Pro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5" name="Picture 4" descr="Hoitaja riisuu hanskoja. PPT Stock?">
            <a:extLst>
              <a:ext uri="{FF2B5EF4-FFF2-40B4-BE49-F238E27FC236}">
                <a16:creationId xmlns:a16="http://schemas.microsoft.com/office/drawing/2014/main" id="{034A7889-4C41-860A-AFFB-450E44532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112" y="2829264"/>
            <a:ext cx="2212017" cy="22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78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11778-55A5-9B7F-236C-5940F332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err="1">
                <a:ea typeface="Tahoma"/>
                <a:cs typeface="Tahoma"/>
              </a:rPr>
              <a:t>Riisumisjärjestys</a:t>
            </a:r>
            <a:r>
              <a:rPr lang="en-US" b="1">
                <a:ea typeface="Tahoma"/>
                <a:cs typeface="Tahoma"/>
              </a:rPr>
              <a:t>: </a:t>
            </a:r>
            <a:r>
              <a:rPr lang="en-US" b="1" err="1">
                <a:ea typeface="Tahoma"/>
                <a:cs typeface="Tahoma"/>
              </a:rPr>
              <a:t>Mitä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teet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ensin</a:t>
            </a:r>
            <a:r>
              <a:rPr lang="en-US" b="1">
                <a:ea typeface="Tahoma"/>
                <a:cs typeface="Tahoma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B37FE-B6C6-1391-4997-831D20FB1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Riisu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suojatakki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/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haalari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 ja 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suojakäsineet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 </a:t>
            </a:r>
            <a:endParaRPr lang="en-US" sz="32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Desinfioi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kädet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 </a:t>
            </a:r>
            <a:endParaRPr lang="en-US" sz="32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Riisu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silmäsuojain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/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visiiri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 ja 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hiussuojain</a:t>
            </a:r>
            <a:endParaRPr lang="en-US" sz="32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Desinfioi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kädet</a:t>
            </a:r>
            <a:endParaRPr lang="en-US" sz="32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Riisu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hengityksensuojain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 </a:t>
            </a:r>
            <a:endParaRPr lang="en-US" sz="32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Desinfioi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 </a:t>
            </a:r>
            <a:r>
              <a:rPr lang="en-US" sz="3200" err="1">
                <a:solidFill>
                  <a:srgbClr val="303030"/>
                </a:solidFill>
                <a:ea typeface="Tahoma"/>
                <a:cs typeface="Tahoma"/>
              </a:rPr>
              <a:t>kädet</a:t>
            </a:r>
            <a:r>
              <a:rPr lang="en-US" sz="3200">
                <a:solidFill>
                  <a:srgbClr val="303030"/>
                </a:solidFill>
                <a:ea typeface="Tahoma"/>
                <a:cs typeface="Tahoma"/>
              </a:rPr>
              <a:t>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594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8B39-DF73-E0B6-80D1-6594AE69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err="1">
                <a:ea typeface="Tahoma"/>
                <a:cs typeface="Tahoma"/>
              </a:rPr>
              <a:t>Aseptinen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toiminta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pientoimenpiteissä</a:t>
            </a:r>
            <a:endParaRPr lang="en-US" sz="3600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CA054-CE87-E665-4C55-EFD29495B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9607444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ea typeface="Tahoma"/>
                <a:cs typeface="Tahoma"/>
              </a:rPr>
              <a:t>Pientoimenpide</a:t>
            </a:r>
            <a:r>
              <a:rPr lang="en-US">
                <a:ea typeface="Tahoma"/>
                <a:cs typeface="Tahoma"/>
              </a:rPr>
              <a:t> on </a:t>
            </a:r>
            <a:r>
              <a:rPr lang="en-US" b="1" err="1">
                <a:solidFill>
                  <a:srgbClr val="002060"/>
                </a:solidFill>
                <a:ea typeface="Tahoma"/>
                <a:cs typeface="Tahoma"/>
              </a:rPr>
              <a:t>invasiivinen</a:t>
            </a:r>
            <a:r>
              <a:rPr lang="en-US" b="1">
                <a:solidFill>
                  <a:srgbClr val="002060"/>
                </a:solidFill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eli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elimistön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sisälle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ulottuva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toimenpide</a:t>
            </a:r>
            <a:r>
              <a:rPr lang="en-US">
                <a:ea typeface="Tahoma"/>
                <a:cs typeface="Tahoma"/>
              </a:rPr>
              <a:t>. Se </a:t>
            </a:r>
            <a:r>
              <a:rPr lang="en-US" err="1">
                <a:ea typeface="Tahoma"/>
                <a:cs typeface="Tahoma"/>
              </a:rPr>
              <a:t>tehdään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leikkaussalin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ulkopuolella</a:t>
            </a:r>
            <a:r>
              <a:rPr lang="en-US">
                <a:ea typeface="Tahoma"/>
                <a:cs typeface="Tahoma"/>
              </a:rPr>
              <a:t>.</a:t>
            </a:r>
            <a:endParaRPr lang="en-US"/>
          </a:p>
          <a:p>
            <a:pPr marL="0" indent="0">
              <a:buNone/>
            </a:pPr>
            <a:r>
              <a:rPr lang="en-US" err="1">
                <a:ea typeface="Tahoma"/>
                <a:cs typeface="Tahoma"/>
              </a:rPr>
              <a:t>Pientoimenpiteitä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ovat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esim</a:t>
            </a:r>
            <a:r>
              <a:rPr lang="en-US">
                <a:ea typeface="Tahoma"/>
                <a:cs typeface="Tahoma"/>
              </a:rPr>
              <a:t>.</a:t>
            </a:r>
            <a:endParaRPr lang="en-US"/>
          </a:p>
          <a:p>
            <a:r>
              <a:rPr lang="en-US" err="1">
                <a:ea typeface="Tahoma"/>
                <a:cs typeface="Tahoma"/>
              </a:rPr>
              <a:t>Tähystykset</a:t>
            </a:r>
            <a:endParaRPr lang="en-US">
              <a:ea typeface="Tahoma"/>
              <a:cs typeface="Tahoma"/>
            </a:endParaRPr>
          </a:p>
          <a:p>
            <a:r>
              <a:rPr lang="en-US" err="1">
                <a:ea typeface="Tahoma"/>
                <a:cs typeface="Tahoma"/>
              </a:rPr>
              <a:t>Biopsia</a:t>
            </a:r>
            <a:endParaRPr lang="en-US">
              <a:ea typeface="Tahoma"/>
              <a:cs typeface="Tahoma"/>
            </a:endParaRPr>
          </a:p>
          <a:p>
            <a:r>
              <a:rPr lang="en-US" err="1">
                <a:ea typeface="Tahoma"/>
                <a:cs typeface="Tahoma"/>
              </a:rPr>
              <a:t>Katetrointi</a:t>
            </a:r>
            <a:endParaRPr lang="en-US">
              <a:ea typeface="Tahoma"/>
              <a:cs typeface="Tahoma"/>
            </a:endParaRPr>
          </a:p>
          <a:p>
            <a:r>
              <a:rPr lang="en-US" err="1">
                <a:ea typeface="Tahoma"/>
                <a:cs typeface="Tahoma"/>
              </a:rPr>
              <a:t>Kanylointi</a:t>
            </a:r>
            <a:endParaRPr lang="en-US">
              <a:ea typeface="Tahoma"/>
              <a:cs typeface="Tahoma"/>
            </a:endParaRPr>
          </a:p>
          <a:p>
            <a:r>
              <a:rPr lang="en-US" err="1">
                <a:ea typeface="Tahoma"/>
                <a:cs typeface="Tahoma"/>
              </a:rPr>
              <a:t>Punktio</a:t>
            </a:r>
            <a:endParaRPr lang="en-US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967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35E757-772C-5987-E244-ACB3BFD1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1" y="434344"/>
            <a:ext cx="10260000" cy="1026904"/>
          </a:xfrm>
        </p:spPr>
        <p:txBody>
          <a:bodyPr/>
          <a:lstStyle/>
          <a:p>
            <a:r>
              <a:rPr lang="en-US" sz="4000" b="1" err="1">
                <a:ea typeface="Tahoma"/>
                <a:cs typeface="Tahoma"/>
              </a:rPr>
              <a:t>Aseptiikka</a:t>
            </a:r>
            <a:r>
              <a:rPr lang="en-US" sz="4000" b="1">
                <a:ea typeface="Tahoma"/>
                <a:cs typeface="Tahoma"/>
              </a:rPr>
              <a:t> </a:t>
            </a:r>
            <a:r>
              <a:rPr lang="en-US" sz="4000" b="1" err="1">
                <a:ea typeface="Tahoma"/>
                <a:cs typeface="Tahoma"/>
              </a:rPr>
              <a:t>Suomessa</a:t>
            </a:r>
            <a:endParaRPr lang="en-US" sz="4000" b="1">
              <a:ea typeface="Tahoma"/>
              <a:cs typeface="Tahoma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C14D12-B1C4-9F51-DDCD-77FF1B95C9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073262"/>
            <a:ext cx="6318659" cy="403074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fi-FI" sz="3200">
              <a:ea typeface="Tahoma"/>
              <a:cs typeface="Tahoma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3200" b="1" kern="100">
                <a:effectLst/>
                <a:latin typeface="Tahoma"/>
                <a:ea typeface="Aptos" panose="020B0004020202020204" pitchFamily="34" charset="0"/>
                <a:cs typeface="Times New Roman"/>
              </a:rPr>
              <a:t>Tee näin aina:</a:t>
            </a:r>
          </a:p>
          <a:p>
            <a:pPr lvl="0">
              <a:lnSpc>
                <a:spcPct val="107000"/>
              </a:lnSpc>
            </a:pPr>
            <a:r>
              <a:rPr lang="fi-FI" sz="3200" kern="100">
                <a:latin typeface="Tahoma"/>
                <a:ea typeface="Aptos" panose="020B0004020202020204" pitchFamily="34" charset="0"/>
                <a:cs typeface="Times New Roman"/>
              </a:rPr>
              <a:t>Pese</a:t>
            </a:r>
            <a:r>
              <a:rPr lang="fi-FI" sz="3200" kern="100">
                <a:effectLst/>
                <a:latin typeface="Tahoma"/>
                <a:ea typeface="Aptos" panose="020B0004020202020204" pitchFamily="34" charset="0"/>
                <a:cs typeface="Times New Roman"/>
              </a:rPr>
              <a:t> aina kädet ennen kuin menet potilaan luokse</a:t>
            </a:r>
            <a:r>
              <a:rPr lang="fi-FI" sz="3200" kern="100">
                <a:latin typeface="Tahoma"/>
                <a:ea typeface="Aptos" panose="020B0004020202020204" pitchFamily="34" charset="0"/>
                <a:cs typeface="Times New Roman"/>
              </a:rPr>
              <a:t>.</a:t>
            </a:r>
            <a:endParaRPr lang="fi-FI" sz="3200" kern="100">
              <a:effectLst/>
              <a:latin typeface="Tahoma"/>
              <a:ea typeface="Aptos" panose="020B0004020202020204" pitchFamily="34" charset="0"/>
              <a:cs typeface="Times New Roman"/>
            </a:endParaRPr>
          </a:p>
          <a:p>
            <a:pPr lvl="0">
              <a:lnSpc>
                <a:spcPct val="107000"/>
              </a:lnSpc>
            </a:pPr>
            <a:r>
              <a:rPr lang="fi-FI" sz="3200" kern="100">
                <a:latin typeface="Tahoma"/>
                <a:ea typeface="Aptos" panose="020B0004020202020204" pitchFamily="34" charset="0"/>
                <a:cs typeface="Times New Roman"/>
              </a:rPr>
              <a:t>Laita</a:t>
            </a:r>
            <a:r>
              <a:rPr lang="fi-FI" sz="3200" kern="100">
                <a:effectLst/>
                <a:latin typeface="Tahoma"/>
                <a:ea typeface="Aptos" panose="020B0004020202020204" pitchFamily="34" charset="0"/>
                <a:cs typeface="Times New Roman"/>
              </a:rPr>
              <a:t> käsihuuhdetta ENNEN kuin laitat hanskat</a:t>
            </a:r>
            <a:r>
              <a:rPr lang="fi-FI" sz="3200" kern="100">
                <a:latin typeface="Tahoma"/>
                <a:ea typeface="Aptos" panose="020B0004020202020204" pitchFamily="34" charset="0"/>
                <a:cs typeface="Times New Roman"/>
              </a:rPr>
              <a:t>.</a:t>
            </a:r>
            <a:endParaRPr lang="fi-FI" sz="3200" kern="100">
              <a:effectLst/>
              <a:latin typeface="Tahoma"/>
              <a:ea typeface="Aptos" panose="020B0004020202020204" pitchFamily="34" charset="0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 sz="3200" kern="100">
                <a:latin typeface="Tahoma"/>
                <a:ea typeface="Aptos" panose="020B0004020202020204" pitchFamily="34" charset="0"/>
                <a:cs typeface="Times New Roman"/>
              </a:rPr>
              <a:t>Laita</a:t>
            </a:r>
            <a:r>
              <a:rPr lang="fi-FI" sz="3200" kern="100">
                <a:effectLst/>
                <a:latin typeface="Tahoma"/>
                <a:ea typeface="Aptos" panose="020B0004020202020204" pitchFamily="34" charset="0"/>
                <a:cs typeface="Times New Roman"/>
              </a:rPr>
              <a:t> käsihuuhdetta SEN JÄLKEEN kun otat hanskat pois</a:t>
            </a:r>
            <a:r>
              <a:rPr lang="fi-FI" sz="3200" kern="100">
                <a:latin typeface="Tahoma"/>
                <a:ea typeface="Aptos" panose="020B0004020202020204" pitchFamily="34" charset="0"/>
                <a:cs typeface="Times New Roman"/>
              </a:rPr>
              <a:t>.</a:t>
            </a:r>
            <a:endParaRPr lang="fi-FI" sz="3200" kern="100">
              <a:effectLst/>
              <a:latin typeface="Tahoma"/>
              <a:ea typeface="Aptos" panose="020B000402020202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i-FI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uhekupla: Soikea 3">
            <a:extLst>
              <a:ext uri="{FF2B5EF4-FFF2-40B4-BE49-F238E27FC236}">
                <a16:creationId xmlns:a16="http://schemas.microsoft.com/office/drawing/2014/main" id="{BF54C617-B888-02C3-48BC-559593EFE8BB}"/>
              </a:ext>
            </a:extLst>
          </p:cNvPr>
          <p:cNvSpPr/>
          <p:nvPr/>
        </p:nvSpPr>
        <p:spPr>
          <a:xfrm>
            <a:off x="7380067" y="434344"/>
            <a:ext cx="4345595" cy="2696577"/>
          </a:xfrm>
          <a:prstGeom prst="wedgeEllipseCallout">
            <a:avLst>
              <a:gd name="adj1" fmla="val 46775"/>
              <a:gd name="adj2" fmla="val 5320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000"/>
              <a:t>Missä maissa sinä olet työskennellyt sairaanhoitajana? Tehdäänkö siellä näin?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0386524-ADE0-6D3E-F821-443C4FE4D7EC}"/>
              </a:ext>
            </a:extLst>
          </p:cNvPr>
          <p:cNvSpPr/>
          <p:nvPr/>
        </p:nvSpPr>
        <p:spPr>
          <a:xfrm>
            <a:off x="8041393" y="3637935"/>
            <a:ext cx="3126658" cy="2104103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ennen</a:t>
            </a:r>
            <a:r>
              <a:rPr lang="en-US"/>
              <a:t> </a:t>
            </a:r>
            <a:r>
              <a:rPr lang="en-US" err="1"/>
              <a:t>kuin</a:t>
            </a:r>
            <a:r>
              <a:rPr lang="en-US"/>
              <a:t> = </a:t>
            </a:r>
            <a:r>
              <a:rPr lang="en-US" err="1"/>
              <a:t>etukäteen</a:t>
            </a:r>
            <a:br>
              <a:rPr lang="en-US"/>
            </a:br>
            <a:br>
              <a:rPr lang="en-US"/>
            </a:br>
            <a:r>
              <a:rPr lang="en-US" err="1"/>
              <a:t>sen</a:t>
            </a:r>
            <a:r>
              <a:rPr lang="en-US"/>
              <a:t> </a:t>
            </a:r>
            <a:r>
              <a:rPr lang="en-US" err="1"/>
              <a:t>jälkeen</a:t>
            </a:r>
            <a:r>
              <a:rPr lang="en-US"/>
              <a:t> = </a:t>
            </a:r>
            <a:r>
              <a:rPr lang="en-US" err="1"/>
              <a:t>jälkikäteen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2464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2A3610-F25F-D527-7546-F432D6B6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1" y="918438"/>
            <a:ext cx="10260000" cy="1026904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1800"/>
              </a:spcBef>
              <a:spcAft>
                <a:spcPts val="400"/>
              </a:spcAft>
            </a:pPr>
            <a:r>
              <a:rPr lang="en-US" sz="4000" b="1" kern="100" err="1">
                <a:latin typeface="Tahoma"/>
                <a:ea typeface="Tahoma"/>
                <a:cs typeface="Tahoma"/>
              </a:rPr>
              <a:t>Aseptiikka</a:t>
            </a:r>
            <a:r>
              <a:rPr lang="en-US" sz="4000" b="1" kern="100">
                <a:latin typeface="Tahoma"/>
                <a:ea typeface="Tahoma"/>
                <a:cs typeface="Tahoma"/>
              </a:rPr>
              <a:t> </a:t>
            </a:r>
            <a:r>
              <a:rPr lang="en-US" sz="4000" b="1" kern="100" err="1">
                <a:latin typeface="Tahoma"/>
                <a:ea typeface="Tahoma"/>
                <a:cs typeface="Tahoma"/>
              </a:rPr>
              <a:t>Suomessa</a:t>
            </a:r>
            <a:endParaRPr lang="en-US" sz="4000" b="1" kern="100">
              <a:ea typeface="Tahoma"/>
              <a:cs typeface="Tahoma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C14D12-B1C4-9F51-DDCD-77FF1B95C9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7331380" cy="403074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i-FI" sz="260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600" b="1" kern="100">
                <a:effectLst/>
                <a:latin typeface="Tahoma"/>
                <a:ea typeface="Aptos" panose="020B0004020202020204" pitchFamily="34" charset="0"/>
                <a:cs typeface="Times New Roman"/>
              </a:rPr>
              <a:t>Mitä et saa tehdä Suomessa?</a:t>
            </a:r>
          </a:p>
          <a:p>
            <a:pPr lvl="0">
              <a:lnSpc>
                <a:spcPct val="107000"/>
              </a:lnSpc>
            </a:pPr>
            <a:r>
              <a:rPr lang="fi-FI" sz="2600" kern="100">
                <a:effectLst/>
                <a:latin typeface="Tahoma"/>
                <a:ea typeface="Aptos" panose="020B0004020202020204" pitchFamily="34" charset="0"/>
                <a:cs typeface="Times New Roman"/>
              </a:rPr>
              <a:t>Et saa laittaa hanskoja työtakin taskuun.</a:t>
            </a:r>
          </a:p>
          <a:p>
            <a:pPr lvl="0">
              <a:lnSpc>
                <a:spcPct val="107000"/>
              </a:lnSpc>
            </a:pPr>
            <a:r>
              <a:rPr lang="fi-FI" sz="2600" kern="100">
                <a:effectLst/>
                <a:latin typeface="Tahoma"/>
                <a:ea typeface="Aptos" panose="020B0004020202020204" pitchFamily="34" charset="0"/>
                <a:cs typeface="Times New Roman"/>
              </a:rPr>
              <a:t>Et saa heiluttaa käsiä, että käsihuuhde kuivaisi.</a:t>
            </a:r>
          </a:p>
          <a:p>
            <a:pPr lvl="0">
              <a:lnSpc>
                <a:spcPct val="107000"/>
              </a:lnSpc>
            </a:pPr>
            <a:r>
              <a:rPr lang="fi-FI" sz="2600" kern="100">
                <a:effectLst/>
                <a:latin typeface="Tahoma"/>
                <a:ea typeface="Aptos" panose="020B0004020202020204" pitchFamily="34" charset="0"/>
                <a:cs typeface="Times New Roman"/>
              </a:rPr>
              <a:t>Et saa käyttää sormuksia, kelloa tai tekokynsiä.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i-FI" sz="2600" kern="100">
                <a:effectLst/>
                <a:latin typeface="Tahoma"/>
                <a:ea typeface="Aptos" panose="020B0004020202020204" pitchFamily="34" charset="0"/>
                <a:cs typeface="Times New Roman"/>
              </a:rPr>
              <a:t>Et saa laittaa käsihuuhdetta hanskoihin.</a:t>
            </a:r>
          </a:p>
        </p:txBody>
      </p:sp>
      <p:sp>
        <p:nvSpPr>
          <p:cNvPr id="4" name="Puhekupla: Soikea 3">
            <a:extLst>
              <a:ext uri="{FF2B5EF4-FFF2-40B4-BE49-F238E27FC236}">
                <a16:creationId xmlns:a16="http://schemas.microsoft.com/office/drawing/2014/main" id="{BF54C617-B888-02C3-48BC-559593EFE8BB}"/>
              </a:ext>
            </a:extLst>
          </p:cNvPr>
          <p:cNvSpPr/>
          <p:nvPr/>
        </p:nvSpPr>
        <p:spPr>
          <a:xfrm>
            <a:off x="7383878" y="170074"/>
            <a:ext cx="4345595" cy="2696577"/>
          </a:xfrm>
          <a:prstGeom prst="wedgeEllipseCallout">
            <a:avLst>
              <a:gd name="adj1" fmla="val 46775"/>
              <a:gd name="adj2" fmla="val 5320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000">
                <a:ea typeface="Tahoma"/>
                <a:cs typeface="Tahoma"/>
              </a:rPr>
              <a:t>Suomessa ei saa tehdä näin. Onko muissa maissa samat ohjeet?</a:t>
            </a:r>
          </a:p>
        </p:txBody>
      </p:sp>
      <p:pic>
        <p:nvPicPr>
          <p:cNvPr id="6" name="Picture 5" descr="Hand wearing wedding ring">
            <a:extLst>
              <a:ext uri="{FF2B5EF4-FFF2-40B4-BE49-F238E27FC236}">
                <a16:creationId xmlns:a16="http://schemas.microsoft.com/office/drawing/2014/main" id="{AD1AAF52-8417-B585-07FF-F77DD6074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2599"/>
          <a:stretch>
            <a:fillRect/>
          </a:stretch>
        </p:blipFill>
        <p:spPr>
          <a:xfrm>
            <a:off x="8680489" y="3101927"/>
            <a:ext cx="2487562" cy="2316526"/>
          </a:xfrm>
          <a:prstGeom prst="rect">
            <a:avLst/>
          </a:prstGeom>
        </p:spPr>
      </p:pic>
      <p:sp>
        <p:nvSpPr>
          <p:cNvPr id="8" name="Oval 7" descr="Punainen kieltomerkki.">
            <a:extLst>
              <a:ext uri="{FF2B5EF4-FFF2-40B4-BE49-F238E27FC236}">
                <a16:creationId xmlns:a16="http://schemas.microsoft.com/office/drawing/2014/main" id="{31EB3239-ACCD-B412-7AD5-6F0024E9C1C8}"/>
              </a:ext>
            </a:extLst>
          </p:cNvPr>
          <p:cNvSpPr/>
          <p:nvPr/>
        </p:nvSpPr>
        <p:spPr>
          <a:xfrm>
            <a:off x="9000038" y="3244646"/>
            <a:ext cx="1848465" cy="20352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CFD1E9-2741-DA0E-B77A-BCFD99DA7366}"/>
              </a:ext>
            </a:extLst>
          </p:cNvPr>
          <p:cNvCxnSpPr>
            <a:cxnSpLocks/>
          </p:cNvCxnSpPr>
          <p:nvPr/>
        </p:nvCxnSpPr>
        <p:spPr>
          <a:xfrm flipV="1">
            <a:off x="9399964" y="3401962"/>
            <a:ext cx="1025752" cy="16911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7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89C7-4421-91CB-EEFD-564AD4B76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Muistiinpanot</a:t>
            </a:r>
            <a:r>
              <a:rPr lang="en-US"/>
              <a:t> </a:t>
            </a:r>
            <a:r>
              <a:rPr lang="en-US" err="1"/>
              <a:t>ovat</a:t>
            </a:r>
            <a:r>
              <a:rPr lang="en-US"/>
              <a:t> </a:t>
            </a:r>
            <a:r>
              <a:rPr lang="en-US" err="1"/>
              <a:t>tärkeitä</a:t>
            </a:r>
            <a:r>
              <a:rPr lang="en-US"/>
              <a:t>!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11B6E-8F4D-17A8-E415-CB9A2140D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vihkoon</a:t>
            </a:r>
            <a:r>
              <a:rPr lang="en-US"/>
              <a:t> </a:t>
            </a:r>
            <a:r>
              <a:rPr lang="en-US" err="1"/>
              <a:t>aina</a:t>
            </a:r>
            <a:r>
              <a:rPr lang="en-US"/>
              <a:t>, </a:t>
            </a:r>
            <a:r>
              <a:rPr lang="en-US" err="1"/>
              <a:t>kun</a:t>
            </a:r>
            <a:r>
              <a:rPr lang="en-US"/>
              <a:t> </a:t>
            </a:r>
            <a:r>
              <a:rPr lang="en-US" err="1"/>
              <a:t>kuulet</a:t>
            </a:r>
            <a:r>
              <a:rPr lang="en-US"/>
              <a:t> </a:t>
            </a:r>
            <a:r>
              <a:rPr lang="en-US" err="1"/>
              <a:t>uuden</a:t>
            </a:r>
            <a:r>
              <a:rPr lang="en-US"/>
              <a:t> </a:t>
            </a:r>
            <a:r>
              <a:rPr lang="en-US" b="1" err="1"/>
              <a:t>sanan</a:t>
            </a:r>
            <a:r>
              <a:rPr lang="en-US"/>
              <a:t>:</a:t>
            </a:r>
            <a:br>
              <a:rPr lang="en-US"/>
            </a:br>
            <a:r>
              <a:rPr lang="en-US"/>
              <a:t>- </a:t>
            </a:r>
            <a:r>
              <a:rPr lang="en-US" err="1"/>
              <a:t>Luennolla</a:t>
            </a:r>
            <a:r>
              <a:rPr lang="en-US"/>
              <a:t>, </a:t>
            </a:r>
            <a:r>
              <a:rPr lang="en-US" err="1"/>
              <a:t>kampuksella</a:t>
            </a:r>
            <a:r>
              <a:rPr lang="en-US"/>
              <a:t> ja </a:t>
            </a:r>
            <a:r>
              <a:rPr lang="en-US" err="1"/>
              <a:t>harjoittelussa</a:t>
            </a:r>
            <a:r>
              <a:rPr lang="en-US"/>
              <a:t>.</a:t>
            </a:r>
          </a:p>
          <a:p>
            <a:r>
              <a:rPr lang="en-US" err="1"/>
              <a:t>Opettele</a:t>
            </a:r>
            <a:r>
              <a:rPr lang="en-US"/>
              <a:t> </a:t>
            </a:r>
            <a:r>
              <a:rPr lang="en-US" err="1"/>
              <a:t>sanomaan</a:t>
            </a:r>
            <a:r>
              <a:rPr lang="en-US"/>
              <a:t> </a:t>
            </a:r>
            <a:r>
              <a:rPr lang="en-US" err="1"/>
              <a:t>uudet</a:t>
            </a:r>
            <a:r>
              <a:rPr lang="en-US"/>
              <a:t> </a:t>
            </a:r>
            <a:r>
              <a:rPr lang="en-US" err="1"/>
              <a:t>sanat</a:t>
            </a:r>
            <a:r>
              <a:rPr lang="en-US"/>
              <a:t>.</a:t>
            </a:r>
            <a:endParaRPr lang="en-US">
              <a:ea typeface="Tahoma"/>
              <a:cs typeface="Tahoma"/>
            </a:endParaRPr>
          </a:p>
          <a:p>
            <a:r>
              <a:rPr lang="en-US"/>
              <a:t>Voit </a:t>
            </a:r>
            <a:r>
              <a:rPr lang="en-US" err="1"/>
              <a:t>kirjoittaa</a:t>
            </a:r>
            <a:r>
              <a:rPr lang="en-US"/>
              <a:t> </a:t>
            </a:r>
            <a:r>
              <a:rPr lang="en-US" err="1"/>
              <a:t>sanoista</a:t>
            </a:r>
            <a:r>
              <a:rPr lang="en-US"/>
              <a:t> </a:t>
            </a:r>
            <a:r>
              <a:rPr lang="en-US" err="1"/>
              <a:t>uusia</a:t>
            </a:r>
            <a:r>
              <a:rPr lang="en-US"/>
              <a:t> </a:t>
            </a:r>
            <a:r>
              <a:rPr lang="en-US" err="1"/>
              <a:t>lauseita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Silloin</a:t>
            </a:r>
            <a:r>
              <a:rPr lang="en-US"/>
              <a:t> </a:t>
            </a:r>
            <a:r>
              <a:rPr lang="en-US" err="1"/>
              <a:t>muistat</a:t>
            </a:r>
            <a:r>
              <a:rPr lang="en-US"/>
              <a:t> ne </a:t>
            </a:r>
            <a:r>
              <a:rPr lang="en-US" err="1"/>
              <a:t>paremmin</a:t>
            </a:r>
            <a:r>
              <a:rPr lang="en-US"/>
              <a:t>.</a:t>
            </a:r>
            <a:endParaRPr lang="en-US">
              <a:ea typeface="Tahoma"/>
              <a:cs typeface="Tahoma"/>
            </a:endParaRPr>
          </a:p>
          <a:p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vihkoon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b="1" err="1"/>
              <a:t>fraaseja</a:t>
            </a:r>
            <a:r>
              <a:rPr lang="en-US"/>
              <a:t>, </a:t>
            </a:r>
            <a:r>
              <a:rPr lang="en-US" err="1"/>
              <a:t>joita</a:t>
            </a:r>
            <a:r>
              <a:rPr lang="en-US"/>
              <a:t> </a:t>
            </a:r>
            <a:r>
              <a:rPr lang="en-US" err="1"/>
              <a:t>tarvitset</a:t>
            </a:r>
            <a:r>
              <a:rPr lang="en-US"/>
              <a:t>, </a:t>
            </a:r>
            <a:br>
              <a:rPr lang="en-US"/>
            </a:br>
            <a:r>
              <a:rPr lang="en-US" err="1"/>
              <a:t>kun</a:t>
            </a:r>
            <a:r>
              <a:rPr lang="en-US"/>
              <a:t> </a:t>
            </a:r>
            <a:r>
              <a:rPr lang="en-US" err="1"/>
              <a:t>ohjaat</a:t>
            </a:r>
            <a:r>
              <a:rPr lang="en-US"/>
              <a:t> </a:t>
            </a:r>
            <a:r>
              <a:rPr lang="en-US" err="1"/>
              <a:t>potilaita</a:t>
            </a:r>
            <a:r>
              <a:rPr lang="en-US"/>
              <a:t>.</a:t>
            </a:r>
            <a:endParaRPr lang="en-US">
              <a:ea typeface="Tahoma"/>
              <a:cs typeface="Tahoma"/>
            </a:endParaRPr>
          </a:p>
          <a:p>
            <a:r>
              <a:rPr lang="en-US" err="1"/>
              <a:t>Kysy</a:t>
            </a:r>
            <a:r>
              <a:rPr lang="en-US"/>
              <a:t> </a:t>
            </a:r>
            <a:r>
              <a:rPr lang="en-US" err="1"/>
              <a:t>opettajalta</a:t>
            </a:r>
            <a:r>
              <a:rPr lang="en-US"/>
              <a:t>, </a:t>
            </a:r>
            <a:r>
              <a:rPr lang="en-US" err="1"/>
              <a:t>jos</a:t>
            </a:r>
            <a:r>
              <a:rPr lang="en-US"/>
              <a:t> et ymmärrä.</a:t>
            </a:r>
            <a:endParaRPr lang="en-FI"/>
          </a:p>
        </p:txBody>
      </p:sp>
      <p:grpSp>
        <p:nvGrpSpPr>
          <p:cNvPr id="4" name="Group 3" descr="Piirroskuva: vihko ja kynä.">
            <a:extLst>
              <a:ext uri="{FF2B5EF4-FFF2-40B4-BE49-F238E27FC236}">
                <a16:creationId xmlns:a16="http://schemas.microsoft.com/office/drawing/2014/main" id="{F500A17F-4F85-A5D6-4730-BDEBCA957C19}"/>
              </a:ext>
            </a:extLst>
          </p:cNvPr>
          <p:cNvGrpSpPr/>
          <p:nvPr/>
        </p:nvGrpSpPr>
        <p:grpSpPr>
          <a:xfrm>
            <a:off x="9858724" y="133564"/>
            <a:ext cx="2308049" cy="2280988"/>
            <a:chOff x="9858724" y="133564"/>
            <a:chExt cx="2308049" cy="2280988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A9EA351C-74C6-DD42-5B1F-243BF0ACB926}"/>
                </a:ext>
              </a:extLst>
            </p:cNvPr>
            <p:cNvSpPr/>
            <p:nvPr/>
          </p:nvSpPr>
          <p:spPr>
            <a:xfrm>
              <a:off x="9858724" y="133564"/>
              <a:ext cx="2308049" cy="2280988"/>
            </a:xfrm>
            <a:prstGeom prst="flowChartAlternateProcess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6" name="Graphic 5" descr="Clipboard outline">
              <a:extLst>
                <a:ext uri="{FF2B5EF4-FFF2-40B4-BE49-F238E27FC236}">
                  <a16:creationId xmlns:a16="http://schemas.microsoft.com/office/drawing/2014/main" id="{410EA6E8-5905-4598-6C75-C00C5B3DA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28239" y="413709"/>
              <a:ext cx="1721909" cy="1721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7356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7C2C-CC98-052B-9C96-251BF6A7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Tahoma"/>
                <a:cs typeface="Tahoma"/>
              </a:rPr>
              <a:t>Steriilin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pöydän</a:t>
            </a:r>
            <a:r>
              <a:rPr lang="en-US" b="1">
                <a:ea typeface="Tahoma"/>
                <a:cs typeface="Tahoma"/>
              </a:rPr>
              <a:t> </a:t>
            </a:r>
            <a:r>
              <a:rPr lang="en-US" b="1" err="1">
                <a:ea typeface="Tahoma"/>
                <a:cs typeface="Tahoma"/>
              </a:rPr>
              <a:t>valmistelu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3BFDD-F249-E9FB-DB26-23F1B841C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714443"/>
            <a:ext cx="9161968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600">
                <a:ea typeface="Tahoma"/>
                <a:cs typeface="Tahoma"/>
              </a:rPr>
              <a:t>Seuraavassa taitopajassa harjoittelette steriilin pöydän tekemistä käytännössä.</a:t>
            </a:r>
          </a:p>
          <a:p>
            <a:r>
              <a:rPr lang="fi-FI" sz="3600">
                <a:ea typeface="Tahoma"/>
                <a:cs typeface="Tahoma"/>
              </a:rPr>
              <a:t>Tänään opiskelemme siihen liittyvää sanastoa. </a:t>
            </a:r>
          </a:p>
          <a:p>
            <a:r>
              <a:rPr lang="fi-FI" sz="3600">
                <a:ea typeface="Tahoma"/>
                <a:cs typeface="Tahoma"/>
              </a:rPr>
              <a:t>Mitä sanoja muistat steriilin pöydän tekemisestä? </a:t>
            </a:r>
          </a:p>
          <a:p>
            <a:r>
              <a:rPr lang="fi-FI" sz="3600">
                <a:ea typeface="Tahoma"/>
                <a:cs typeface="Tahoma"/>
              </a:rPr>
              <a:t>Voit kirjoittaa chatiin.</a:t>
            </a:r>
          </a:p>
        </p:txBody>
      </p:sp>
      <p:pic>
        <p:nvPicPr>
          <p:cNvPr id="5" name="Graphic 4" descr="Chat bubble outline">
            <a:extLst>
              <a:ext uri="{FF2B5EF4-FFF2-40B4-BE49-F238E27FC236}">
                <a16:creationId xmlns:a16="http://schemas.microsoft.com/office/drawing/2014/main" id="{AFAC9FD1-D1F3-F2F5-E0A4-11CDCB23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1871" y="4292303"/>
            <a:ext cx="2069690" cy="20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1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08550-3B50-9737-7A95-190C3A537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A134-AA75-BA15-7199-F02D1170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err="1">
                <a:ea typeface="Tahoma"/>
                <a:cs typeface="Tahoma"/>
              </a:rPr>
              <a:t>Steriilin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pöydän</a:t>
            </a:r>
            <a:r>
              <a:rPr lang="en-US" b="1">
                <a:ea typeface="Tahoma"/>
                <a:cs typeface="Tahoma"/>
              </a:rPr>
              <a:t> </a:t>
            </a:r>
            <a:r>
              <a:rPr lang="en-US" b="1" err="1">
                <a:ea typeface="Tahoma"/>
                <a:cs typeface="Tahoma"/>
              </a:rPr>
              <a:t>valmistelu</a:t>
            </a:r>
            <a:r>
              <a:rPr lang="en-US" b="1">
                <a:ea typeface="Tahoma"/>
                <a:cs typeface="Tahoma"/>
              </a:rPr>
              <a:t>: </a:t>
            </a:r>
            <a:r>
              <a:rPr lang="en-US" b="1" err="1">
                <a:ea typeface="Tahoma"/>
                <a:cs typeface="Tahoma"/>
              </a:rPr>
              <a:t>sanoja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F94D7-0177-B0EE-157F-10DD32B19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1" y="1421366"/>
            <a:ext cx="9674229" cy="502490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3600" err="1"/>
              <a:t>hoitajan</a:t>
            </a:r>
            <a:r>
              <a:rPr lang="en-US" sz="3600"/>
              <a:t> </a:t>
            </a:r>
            <a:r>
              <a:rPr lang="en-US" sz="3600" err="1"/>
              <a:t>suojaimet</a:t>
            </a:r>
            <a:r>
              <a:rPr lang="en-US" sz="3600"/>
              <a:t>: </a:t>
            </a:r>
            <a:r>
              <a:rPr lang="en-US" sz="3600" err="1"/>
              <a:t>maski</a:t>
            </a:r>
            <a:r>
              <a:rPr lang="en-US" sz="3600"/>
              <a:t>, </a:t>
            </a:r>
            <a:r>
              <a:rPr lang="en-US" sz="3600" err="1"/>
              <a:t>myssy</a:t>
            </a:r>
            <a:r>
              <a:rPr lang="en-US" sz="3600"/>
              <a:t>, </a:t>
            </a:r>
            <a:r>
              <a:rPr lang="en-US" sz="3600" err="1"/>
              <a:t>käsineet</a:t>
            </a:r>
            <a:r>
              <a:rPr lang="en-US" sz="3600"/>
              <a:t> </a:t>
            </a:r>
          </a:p>
          <a:p>
            <a:r>
              <a:rPr lang="en-US" sz="3600" err="1"/>
              <a:t>pintadesinfektioaine</a:t>
            </a:r>
            <a:endParaRPr lang="en-US" sz="3600"/>
          </a:p>
          <a:p>
            <a:r>
              <a:rPr lang="en-US" sz="3600" err="1"/>
              <a:t>steriili</a:t>
            </a:r>
            <a:r>
              <a:rPr lang="en-US" sz="3600"/>
              <a:t> </a:t>
            </a:r>
            <a:r>
              <a:rPr lang="en-US" sz="3600" err="1"/>
              <a:t>suojaliina</a:t>
            </a:r>
            <a:endParaRPr lang="en-US" sz="3600"/>
          </a:p>
          <a:p>
            <a:r>
              <a:rPr lang="en-US" sz="3600" err="1"/>
              <a:t>pöydän</a:t>
            </a:r>
            <a:r>
              <a:rPr lang="en-US" sz="3600"/>
              <a:t> </a:t>
            </a:r>
            <a:r>
              <a:rPr lang="en-US" sz="3600" err="1"/>
              <a:t>reunat</a:t>
            </a:r>
            <a:r>
              <a:rPr lang="en-US" sz="3600"/>
              <a:t> ja </a:t>
            </a:r>
            <a:r>
              <a:rPr lang="en-US" sz="3600" err="1"/>
              <a:t>jalat</a:t>
            </a:r>
            <a:r>
              <a:rPr lang="en-US" sz="3600"/>
              <a:t> </a:t>
            </a:r>
          </a:p>
          <a:p>
            <a:r>
              <a:rPr lang="en-US" sz="3600" err="1"/>
              <a:t>steriili</a:t>
            </a:r>
            <a:r>
              <a:rPr lang="en-US" sz="3600"/>
              <a:t> </a:t>
            </a:r>
            <a:r>
              <a:rPr lang="en-US" sz="3600" err="1"/>
              <a:t>pakkaus</a:t>
            </a:r>
            <a:r>
              <a:rPr lang="en-US" sz="3600"/>
              <a:t> : </a:t>
            </a:r>
            <a:r>
              <a:rPr lang="en-US" sz="3600" err="1"/>
              <a:t>steriilit</a:t>
            </a:r>
            <a:r>
              <a:rPr lang="en-US" sz="3600"/>
              <a:t> </a:t>
            </a:r>
            <a:r>
              <a:rPr lang="en-US" sz="3600" err="1"/>
              <a:t>pakkaukset</a:t>
            </a:r>
            <a:r>
              <a:rPr lang="en-US" sz="3600"/>
              <a:t> | </a:t>
            </a:r>
            <a:r>
              <a:rPr lang="en-US" sz="3600" err="1"/>
              <a:t>Tarkista</a:t>
            </a:r>
            <a:r>
              <a:rPr lang="en-US" sz="3600"/>
              <a:t>:</a:t>
            </a:r>
          </a:p>
          <a:p>
            <a:pPr lvl="1"/>
            <a:r>
              <a:rPr lang="en-US" sz="3200" err="1"/>
              <a:t>eheys</a:t>
            </a:r>
            <a:r>
              <a:rPr lang="en-US" sz="3200"/>
              <a:t>, </a:t>
            </a:r>
          </a:p>
          <a:p>
            <a:pPr lvl="1"/>
            <a:r>
              <a:rPr lang="en-US" sz="3200" err="1"/>
              <a:t>värimuutokset</a:t>
            </a:r>
            <a:r>
              <a:rPr lang="en-US" sz="3200"/>
              <a:t>, </a:t>
            </a:r>
          </a:p>
          <a:p>
            <a:pPr lvl="1"/>
            <a:r>
              <a:rPr lang="en-US" sz="3200" err="1"/>
              <a:t>steriiliys</a:t>
            </a:r>
            <a:r>
              <a:rPr lang="en-US" sz="3200"/>
              <a:t> ja </a:t>
            </a:r>
          </a:p>
          <a:p>
            <a:pPr lvl="1"/>
            <a:r>
              <a:rPr lang="en-US" sz="3200" err="1"/>
              <a:t>viimeinen</a:t>
            </a:r>
            <a:r>
              <a:rPr lang="en-US" sz="3200"/>
              <a:t> </a:t>
            </a:r>
            <a:r>
              <a:rPr lang="en-US" sz="3200" err="1"/>
              <a:t>käyttöpäivämäärä</a:t>
            </a:r>
            <a:r>
              <a:rPr lang="en-US" sz="3200"/>
              <a:t> | </a:t>
            </a:r>
            <a:r>
              <a:rPr lang="en-US" sz="3200" err="1"/>
              <a:t>pvm</a:t>
            </a:r>
            <a:endParaRPr lang="en-US" sz="3200"/>
          </a:p>
          <a:p>
            <a:pPr marL="0" indent="0">
              <a:buNone/>
            </a:pP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77157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B210F-206E-D1B5-627A-550535B63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EAAC-D4BD-BF5D-E380-D884D3C6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err="1">
                <a:ea typeface="Tahoma"/>
                <a:cs typeface="Tahoma"/>
              </a:rPr>
              <a:t>Steriilin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pöydän</a:t>
            </a:r>
            <a:r>
              <a:rPr lang="en-US" b="1">
                <a:ea typeface="Tahoma"/>
                <a:cs typeface="Tahoma"/>
              </a:rPr>
              <a:t> </a:t>
            </a:r>
            <a:r>
              <a:rPr lang="en-US" b="1" err="1">
                <a:ea typeface="Tahoma"/>
                <a:cs typeface="Tahoma"/>
              </a:rPr>
              <a:t>valmistelu</a:t>
            </a:r>
            <a:r>
              <a:rPr lang="en-US" b="1">
                <a:ea typeface="Tahoma"/>
                <a:cs typeface="Tahoma"/>
              </a:rPr>
              <a:t>: </a:t>
            </a:r>
            <a:r>
              <a:rPr lang="en-US" b="1" err="1">
                <a:ea typeface="Tahoma"/>
                <a:cs typeface="Tahoma"/>
              </a:rPr>
              <a:t>sanoja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9D2C-DD10-2FD7-95A7-40CBB782A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1" y="1714443"/>
            <a:ext cx="9674229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/>
              <a:t>steriilit</a:t>
            </a:r>
            <a:r>
              <a:rPr lang="en-US" sz="3600"/>
              <a:t> </a:t>
            </a:r>
            <a:r>
              <a:rPr lang="en-US" sz="3600" err="1"/>
              <a:t>pihdit</a:t>
            </a:r>
            <a:endParaRPr lang="en-US" sz="3600"/>
          </a:p>
          <a:p>
            <a:r>
              <a:rPr lang="en-US" sz="3600" err="1"/>
              <a:t>instrumentti</a:t>
            </a:r>
            <a:r>
              <a:rPr lang="en-US" sz="3600"/>
              <a:t> : </a:t>
            </a:r>
            <a:r>
              <a:rPr lang="en-US" sz="3600" err="1"/>
              <a:t>instrumentit</a:t>
            </a:r>
            <a:r>
              <a:rPr lang="en-US" sz="3600"/>
              <a:t> </a:t>
            </a:r>
          </a:p>
          <a:p>
            <a:r>
              <a:rPr lang="en-US" sz="3600" err="1"/>
              <a:t>tarvike</a:t>
            </a:r>
            <a:r>
              <a:rPr lang="en-US" sz="3600"/>
              <a:t> : </a:t>
            </a:r>
            <a:r>
              <a:rPr lang="en-US" sz="3600" err="1"/>
              <a:t>tarvikkeet</a:t>
            </a:r>
            <a:endParaRPr lang="en-US" sz="3600"/>
          </a:p>
          <a:p>
            <a:r>
              <a:rPr lang="en-US" sz="3600" err="1"/>
              <a:t>käyttökunto</a:t>
            </a:r>
            <a:endParaRPr lang="en-US" sz="3600"/>
          </a:p>
          <a:p>
            <a:r>
              <a:rPr lang="en-US" sz="3600" err="1"/>
              <a:t>steriili</a:t>
            </a:r>
            <a:r>
              <a:rPr lang="en-US" sz="3600"/>
              <a:t> </a:t>
            </a:r>
            <a:r>
              <a:rPr lang="en-US" sz="3600" err="1"/>
              <a:t>suojaliina</a:t>
            </a:r>
            <a:endParaRPr lang="en-US" sz="3600"/>
          </a:p>
          <a:p>
            <a:r>
              <a:rPr lang="en-US" sz="3600" err="1">
                <a:ea typeface="Tahoma"/>
                <a:cs typeface="Tahoma"/>
              </a:rPr>
              <a:t>estää</a:t>
            </a:r>
            <a:r>
              <a:rPr lang="en-US" sz="3600">
                <a:ea typeface="Tahoma"/>
                <a:cs typeface="Tahoma"/>
              </a:rPr>
              <a:t> </a:t>
            </a:r>
            <a:r>
              <a:rPr lang="en-US" sz="3600" err="1">
                <a:ea typeface="Tahoma"/>
                <a:cs typeface="Tahoma"/>
              </a:rPr>
              <a:t>mikrobikontaminaatio</a:t>
            </a:r>
            <a:endParaRPr lang="en-US" sz="3600"/>
          </a:p>
          <a:p>
            <a:endParaRPr lang="en-US" sz="3200"/>
          </a:p>
          <a:p>
            <a:pPr marL="0" indent="0">
              <a:buNone/>
            </a:pP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43775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283B-4D82-868F-082D-B8B6B9043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510311" cy="772354"/>
          </a:xfrm>
        </p:spPr>
        <p:txBody>
          <a:bodyPr anchor="ctr">
            <a:normAutofit fontScale="90000"/>
          </a:bodyPr>
          <a:lstStyle/>
          <a:p>
            <a:r>
              <a:rPr lang="en-US" sz="3400" b="1" err="1"/>
              <a:t>Steriilin</a:t>
            </a:r>
            <a:r>
              <a:rPr lang="en-US" sz="3400" b="1"/>
              <a:t> </a:t>
            </a:r>
            <a:r>
              <a:rPr lang="en-US" sz="3400" b="1" err="1"/>
              <a:t>pöydän</a:t>
            </a:r>
            <a:r>
              <a:rPr lang="en-US" sz="3400" b="1"/>
              <a:t> </a:t>
            </a:r>
            <a:r>
              <a:rPr lang="en-US" sz="3400" b="1" err="1"/>
              <a:t>valmistelu</a:t>
            </a:r>
            <a:r>
              <a:rPr lang="en-US" sz="3400" b="1"/>
              <a:t> - </a:t>
            </a:r>
            <a:r>
              <a:rPr lang="en-US" sz="3400" b="1" err="1"/>
              <a:t>ohjeet</a:t>
            </a:r>
            <a:r>
              <a:rPr lang="en-US" sz="3400" b="1"/>
              <a:t> </a:t>
            </a:r>
            <a:r>
              <a:rPr lang="en-US" sz="3400" b="1" err="1"/>
              <a:t>opettajalle</a:t>
            </a:r>
            <a:endParaRPr lang="en-US" sz="3400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7FA2A-4AFD-8CF7-ED17-96F04555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9161968" cy="50249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/>
              <a:t>Instrumenttipöytä</a:t>
            </a:r>
            <a:r>
              <a:rPr lang="en-US"/>
              <a:t> </a:t>
            </a:r>
            <a:r>
              <a:rPr lang="en-US" err="1"/>
              <a:t>puhdistetaan</a:t>
            </a:r>
            <a:r>
              <a:rPr lang="en-US"/>
              <a:t> </a:t>
            </a:r>
            <a:r>
              <a:rPr lang="en-US" err="1"/>
              <a:t>pintadesinfektioaineella</a:t>
            </a:r>
            <a:r>
              <a:rPr lang="en-US"/>
              <a:t>. </a:t>
            </a:r>
          </a:p>
          <a:p>
            <a:r>
              <a:rPr lang="en-US" err="1"/>
              <a:t>Pöytä</a:t>
            </a:r>
            <a:r>
              <a:rPr lang="en-US"/>
              <a:t> </a:t>
            </a:r>
            <a:r>
              <a:rPr lang="en-US" err="1"/>
              <a:t>peitetään</a:t>
            </a:r>
            <a:r>
              <a:rPr lang="en-US"/>
              <a:t> </a:t>
            </a:r>
            <a:r>
              <a:rPr lang="en-US" err="1"/>
              <a:t>steriilillä</a:t>
            </a:r>
            <a:r>
              <a:rPr lang="en-US"/>
              <a:t> </a:t>
            </a:r>
            <a:r>
              <a:rPr lang="en-US" err="1"/>
              <a:t>suojaliinalla</a:t>
            </a:r>
            <a:r>
              <a:rPr lang="en-US"/>
              <a:t>, </a:t>
            </a:r>
            <a:r>
              <a:rPr lang="en-US" err="1"/>
              <a:t>joka</a:t>
            </a:r>
            <a:r>
              <a:rPr lang="en-US"/>
              <a:t> </a:t>
            </a:r>
            <a:r>
              <a:rPr lang="en-US" err="1"/>
              <a:t>peittää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pöydän</a:t>
            </a:r>
            <a:r>
              <a:rPr lang="en-US"/>
              <a:t> </a:t>
            </a:r>
            <a:r>
              <a:rPr lang="en-US" err="1"/>
              <a:t>reunat</a:t>
            </a:r>
            <a:r>
              <a:rPr lang="en-US"/>
              <a:t> ja </a:t>
            </a:r>
            <a:r>
              <a:rPr lang="en-US" err="1"/>
              <a:t>osin</a:t>
            </a:r>
            <a:r>
              <a:rPr lang="en-US"/>
              <a:t> </a:t>
            </a:r>
            <a:r>
              <a:rPr lang="en-US" err="1"/>
              <a:t>pöydän</a:t>
            </a:r>
            <a:r>
              <a:rPr lang="en-US"/>
              <a:t> </a:t>
            </a:r>
            <a:r>
              <a:rPr lang="en-US" err="1"/>
              <a:t>jalat</a:t>
            </a:r>
            <a:r>
              <a:rPr lang="en-US"/>
              <a:t>. </a:t>
            </a:r>
          </a:p>
          <a:p>
            <a:r>
              <a:rPr lang="en-US"/>
              <a:t>Ennen </a:t>
            </a:r>
            <a:r>
              <a:rPr lang="en-US" err="1"/>
              <a:t>steriilien</a:t>
            </a:r>
            <a:r>
              <a:rPr lang="en-US"/>
              <a:t> </a:t>
            </a:r>
            <a:r>
              <a:rPr lang="en-US" err="1"/>
              <a:t>pakkausten</a:t>
            </a:r>
            <a:r>
              <a:rPr lang="en-US"/>
              <a:t> </a:t>
            </a:r>
            <a:r>
              <a:rPr lang="en-US" err="1"/>
              <a:t>avaamista</a:t>
            </a:r>
            <a:r>
              <a:rPr lang="en-US"/>
              <a:t> </a:t>
            </a:r>
            <a:r>
              <a:rPr lang="en-US" err="1"/>
              <a:t>tarkistetaan</a:t>
            </a:r>
            <a:r>
              <a:rPr lang="en-US"/>
              <a:t> </a:t>
            </a:r>
            <a:r>
              <a:rPr lang="en-US" err="1"/>
              <a:t>niiden</a:t>
            </a:r>
            <a:r>
              <a:rPr lang="en-US"/>
              <a:t> </a:t>
            </a:r>
            <a:r>
              <a:rPr lang="en-US" err="1"/>
              <a:t>eheys</a:t>
            </a:r>
            <a:r>
              <a:rPr lang="en-US"/>
              <a:t>, </a:t>
            </a:r>
            <a:r>
              <a:rPr lang="en-US" err="1"/>
              <a:t>värimuutokset</a:t>
            </a:r>
            <a:r>
              <a:rPr lang="en-US"/>
              <a:t>, </a:t>
            </a:r>
            <a:r>
              <a:rPr lang="en-US" err="1"/>
              <a:t>steriiliys</a:t>
            </a:r>
            <a:r>
              <a:rPr lang="en-US"/>
              <a:t> ja </a:t>
            </a:r>
            <a:r>
              <a:rPr lang="en-US" err="1"/>
              <a:t>viimeinen</a:t>
            </a:r>
            <a:r>
              <a:rPr lang="en-US"/>
              <a:t> </a:t>
            </a:r>
            <a:r>
              <a:rPr lang="en-US" err="1"/>
              <a:t>käyttöpäivä</a:t>
            </a:r>
            <a:r>
              <a:rPr lang="en-US"/>
              <a:t>.</a:t>
            </a:r>
          </a:p>
          <a:p>
            <a:r>
              <a:rPr lang="en-US"/>
              <a:t> </a:t>
            </a:r>
            <a:r>
              <a:rPr lang="en-US" err="1"/>
              <a:t>Avustava</a:t>
            </a:r>
            <a:r>
              <a:rPr lang="en-US"/>
              <a:t> </a:t>
            </a:r>
            <a:r>
              <a:rPr lang="en-US" err="1"/>
              <a:t>hoitaja</a:t>
            </a:r>
            <a:r>
              <a:rPr lang="en-US"/>
              <a:t> </a:t>
            </a:r>
            <a:r>
              <a:rPr lang="en-US" err="1"/>
              <a:t>avaa</a:t>
            </a:r>
            <a:r>
              <a:rPr lang="en-US"/>
              <a:t> </a:t>
            </a:r>
            <a:r>
              <a:rPr lang="en-US" err="1"/>
              <a:t>steriilit</a:t>
            </a:r>
            <a:r>
              <a:rPr lang="en-US"/>
              <a:t> </a:t>
            </a:r>
            <a:r>
              <a:rPr lang="en-US" err="1"/>
              <a:t>tarvikkeet</a:t>
            </a:r>
            <a:r>
              <a:rPr lang="en-US"/>
              <a:t> </a:t>
            </a:r>
            <a:r>
              <a:rPr lang="en-US" err="1"/>
              <a:t>toimenpidelääkärille</a:t>
            </a:r>
            <a:r>
              <a:rPr lang="en-US"/>
              <a:t> tai -</a:t>
            </a:r>
            <a:r>
              <a:rPr lang="en-US" err="1"/>
              <a:t>hoitajalle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04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C9BC6-4BCF-5762-9DDD-2BBE90808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err="1">
                <a:ea typeface="Tahoma"/>
                <a:cs typeface="Tahoma"/>
              </a:rPr>
              <a:t>Steriilin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pöydän</a:t>
            </a:r>
            <a:r>
              <a:rPr lang="en-US" sz="3600" b="1">
                <a:ea typeface="Tahoma"/>
                <a:cs typeface="Tahoma"/>
              </a:rPr>
              <a:t> </a:t>
            </a:r>
            <a:r>
              <a:rPr lang="en-US" sz="3600" b="1" err="1">
                <a:ea typeface="Tahoma"/>
                <a:cs typeface="Tahoma"/>
              </a:rPr>
              <a:t>valmistelu</a:t>
            </a:r>
            <a:r>
              <a:rPr lang="en-US" sz="3600" b="1">
                <a:ea typeface="Tahoma"/>
                <a:cs typeface="Tahoma"/>
              </a:rPr>
              <a:t> – </a:t>
            </a:r>
            <a:r>
              <a:rPr lang="en-US" sz="3600" b="1" err="1">
                <a:ea typeface="Tahoma"/>
                <a:cs typeface="Tahoma"/>
              </a:rPr>
              <a:t>ohjeet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opettajalle</a:t>
            </a:r>
            <a:endParaRPr lang="en-US" sz="2800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E7553-CE10-CE57-0DD8-095E560DC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ea typeface="Tahoma"/>
                <a:cs typeface="Tahoma"/>
              </a:rPr>
              <a:t>Jos </a:t>
            </a:r>
            <a:r>
              <a:rPr lang="en-US" sz="2600" err="1">
                <a:ea typeface="Tahoma"/>
                <a:cs typeface="Tahoma"/>
              </a:rPr>
              <a:t>hoitaja</a:t>
            </a:r>
            <a:r>
              <a:rPr lang="en-US" sz="2600">
                <a:ea typeface="Tahoma"/>
                <a:cs typeface="Tahoma"/>
              </a:rPr>
              <a:t> on </a:t>
            </a:r>
            <a:r>
              <a:rPr lang="en-US" sz="2600" err="1">
                <a:ea typeface="Tahoma"/>
                <a:cs typeface="Tahoma"/>
              </a:rPr>
              <a:t>yksin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valmistelemassa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steriiliä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pöytää</a:t>
            </a:r>
            <a:r>
              <a:rPr lang="en-US" sz="2600">
                <a:ea typeface="Tahoma"/>
                <a:cs typeface="Tahoma"/>
              </a:rPr>
              <a:t>, </a:t>
            </a:r>
            <a:r>
              <a:rPr lang="en-US" sz="2600" err="1">
                <a:ea typeface="Tahoma"/>
                <a:cs typeface="Tahoma"/>
              </a:rPr>
              <a:t>otetaan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steriilit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tarvikkeet</a:t>
            </a:r>
            <a:r>
              <a:rPr lang="en-US" sz="2600">
                <a:ea typeface="Tahoma"/>
                <a:cs typeface="Tahoma"/>
              </a:rPr>
              <a:t> ja </a:t>
            </a:r>
            <a:r>
              <a:rPr lang="en-US" sz="2600" err="1">
                <a:ea typeface="Tahoma"/>
                <a:cs typeface="Tahoma"/>
              </a:rPr>
              <a:t>pieninstrumentit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pakkauksista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steriilillä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pihdillä</a:t>
            </a:r>
            <a:r>
              <a:rPr lang="en-US" sz="2600">
                <a:ea typeface="Tahoma"/>
                <a:cs typeface="Tahoma"/>
              </a:rPr>
              <a:t>. </a:t>
            </a:r>
            <a:endParaRPr lang="en-US">
              <a:ea typeface="Tahoma"/>
              <a:cs typeface="Tahoma"/>
            </a:endParaRPr>
          </a:p>
          <a:p>
            <a:r>
              <a:rPr lang="en-US" sz="2600" err="1">
                <a:ea typeface="Tahoma"/>
                <a:cs typeface="Tahoma"/>
              </a:rPr>
              <a:t>Instrumentteja</a:t>
            </a:r>
            <a:r>
              <a:rPr lang="en-US" sz="2600">
                <a:ea typeface="Tahoma"/>
                <a:cs typeface="Tahoma"/>
              </a:rPr>
              <a:t> ja </a:t>
            </a:r>
            <a:r>
              <a:rPr lang="en-US" sz="2600" err="1">
                <a:ea typeface="Tahoma"/>
                <a:cs typeface="Tahoma"/>
              </a:rPr>
              <a:t>tarvikkeita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ei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pudoteta</a:t>
            </a:r>
            <a:r>
              <a:rPr lang="en-US" sz="2600">
                <a:ea typeface="Tahoma"/>
                <a:cs typeface="Tahoma"/>
              </a:rPr>
              <a:t> tai </a:t>
            </a:r>
            <a:r>
              <a:rPr lang="en-US" sz="2600" err="1">
                <a:ea typeface="Tahoma"/>
                <a:cs typeface="Tahoma"/>
              </a:rPr>
              <a:t>heitetä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suojapakkauksista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pöydälle</a:t>
            </a:r>
            <a:r>
              <a:rPr lang="en-US" sz="2600">
                <a:ea typeface="Tahoma"/>
                <a:cs typeface="Tahoma"/>
              </a:rPr>
              <a:t>. </a:t>
            </a:r>
            <a:endParaRPr lang="en-US">
              <a:ea typeface="Tahoma"/>
              <a:cs typeface="Tahoma"/>
            </a:endParaRPr>
          </a:p>
          <a:p>
            <a:r>
              <a:rPr lang="en-US" sz="2600" err="1">
                <a:ea typeface="Tahoma"/>
                <a:cs typeface="Tahoma"/>
              </a:rPr>
              <a:t>Steriilin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pöydän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päälle</a:t>
            </a:r>
            <a:r>
              <a:rPr lang="en-US" sz="2600">
                <a:ea typeface="Tahoma"/>
                <a:cs typeface="Tahoma"/>
              </a:rPr>
              <a:t> tai </a:t>
            </a:r>
            <a:r>
              <a:rPr lang="en-US" sz="2600" err="1">
                <a:ea typeface="Tahoma"/>
                <a:cs typeface="Tahoma"/>
              </a:rPr>
              <a:t>sen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yli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ei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kurkoteta</a:t>
            </a:r>
            <a:r>
              <a:rPr lang="en-US" sz="2600">
                <a:ea typeface="Tahoma"/>
                <a:cs typeface="Tahoma"/>
              </a:rPr>
              <a:t>. </a:t>
            </a:r>
            <a:endParaRPr lang="en-US">
              <a:ea typeface="Tahoma"/>
              <a:cs typeface="Tahoma"/>
            </a:endParaRPr>
          </a:p>
          <a:p>
            <a:r>
              <a:rPr lang="en-US" sz="2600">
                <a:ea typeface="Tahoma"/>
                <a:cs typeface="Tahoma"/>
              </a:rPr>
              <a:t>Jos </a:t>
            </a:r>
            <a:r>
              <a:rPr lang="en-US" sz="2600" err="1">
                <a:ea typeface="Tahoma"/>
                <a:cs typeface="Tahoma"/>
              </a:rPr>
              <a:t>steriili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instrumenttipöytä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joudutaan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valmistelemaan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etukäteen</a:t>
            </a:r>
            <a:r>
              <a:rPr lang="en-US" sz="2600">
                <a:ea typeface="Tahoma"/>
                <a:cs typeface="Tahoma"/>
              </a:rPr>
              <a:t>, se </a:t>
            </a:r>
            <a:r>
              <a:rPr lang="en-US" sz="2600" err="1">
                <a:ea typeface="Tahoma"/>
                <a:cs typeface="Tahoma"/>
              </a:rPr>
              <a:t>peitetään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riittävän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isolla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steriilillä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suojaliinalla</a:t>
            </a:r>
            <a:r>
              <a:rPr lang="en-US" sz="2600">
                <a:ea typeface="Tahoma"/>
                <a:cs typeface="Tahoma"/>
              </a:rPr>
              <a:t>.</a:t>
            </a:r>
            <a:endParaRPr lang="en-US">
              <a:ea typeface="Tahoma"/>
              <a:cs typeface="Tahoma"/>
            </a:endParaRPr>
          </a:p>
          <a:p>
            <a:r>
              <a:rPr lang="en-US" sz="2600" err="1">
                <a:ea typeface="Tahoma"/>
                <a:cs typeface="Tahoma"/>
              </a:rPr>
              <a:t>Pöytiä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ei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tehdä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käyttökuntoon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edellisenä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päivänä</a:t>
            </a:r>
            <a:r>
              <a:rPr lang="en-US" sz="2600">
                <a:ea typeface="Tahoma"/>
                <a:cs typeface="Tahoma"/>
              </a:rPr>
              <a:t>. </a:t>
            </a:r>
            <a:r>
              <a:rPr lang="en-US" sz="2600" err="1">
                <a:ea typeface="Tahoma"/>
                <a:cs typeface="Tahoma"/>
              </a:rPr>
              <a:t>Näin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estetään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mikrobikontaminaatio</a:t>
            </a:r>
            <a:r>
              <a:rPr lang="en-US" sz="2600">
                <a:ea typeface="Tahoma"/>
                <a:cs typeface="Ta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24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891B-987D-A70E-80D3-882D78BF2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Ohje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opettajalle</a:t>
            </a:r>
            <a:r>
              <a:rPr lang="en-US">
                <a:ea typeface="Tahoma"/>
                <a:cs typeface="Tahoma"/>
              </a:rPr>
              <a:t>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3C7C1-7B7B-D149-5640-414135390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Tahoma"/>
                <a:cs typeface="Tahoma"/>
              </a:rPr>
              <a:t>Katsotaan</a:t>
            </a:r>
            <a:r>
              <a:rPr lang="en-US">
                <a:ea typeface="Tahoma"/>
                <a:cs typeface="Tahoma"/>
              </a:rPr>
              <a:t> video </a:t>
            </a:r>
            <a:r>
              <a:rPr lang="en-US" err="1">
                <a:ea typeface="Tahoma"/>
                <a:cs typeface="Tahoma"/>
              </a:rPr>
              <a:t>steriilin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pöydän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valmistelusta</a:t>
            </a:r>
            <a:r>
              <a:rPr lang="en-US">
                <a:ea typeface="Tahoma"/>
                <a:cs typeface="Tahoma"/>
              </a:rPr>
              <a:t> (</a:t>
            </a:r>
            <a:r>
              <a:rPr lang="en-US" err="1">
                <a:ea typeface="Tahoma"/>
                <a:cs typeface="Tahoma"/>
              </a:rPr>
              <a:t>linkki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seuraavalla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dialla</a:t>
            </a:r>
            <a:r>
              <a:rPr lang="en-US">
                <a:ea typeface="Tahoma"/>
                <a:cs typeface="Tahoma"/>
              </a:rPr>
              <a:t>). </a:t>
            </a:r>
            <a:endParaRPr lang="en-US"/>
          </a:p>
          <a:p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pysäyttää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videon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aina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kun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tulee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joku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hankala</a:t>
            </a:r>
            <a:r>
              <a:rPr lang="en-US">
                <a:ea typeface="Tahoma"/>
                <a:cs typeface="Tahoma"/>
              </a:rPr>
              <a:t> sana, ja </a:t>
            </a:r>
            <a:r>
              <a:rPr lang="en-US" err="1">
                <a:ea typeface="Tahoma"/>
                <a:cs typeface="Tahoma"/>
              </a:rPr>
              <a:t>selittää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sanan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 err="1">
                <a:ea typeface="Tahoma"/>
                <a:cs typeface="Tahoma"/>
              </a:rPr>
              <a:t>Kannattaa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myös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harjoitella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sanojen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ääntämistä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>
                <a:ea typeface="Tahoma"/>
                <a:cs typeface="Tahoma"/>
              </a:rPr>
              <a:t>Sama video </a:t>
            </a:r>
            <a:r>
              <a:rPr lang="en-US" err="1">
                <a:ea typeface="Tahoma"/>
                <a:cs typeface="Tahoma"/>
              </a:rPr>
              <a:t>katsotaan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uudestaan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mutta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tällä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kertaa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ilman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ääniä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näyttää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pienen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pätkän</a:t>
            </a:r>
            <a:r>
              <a:rPr lang="en-US">
                <a:ea typeface="Tahoma"/>
                <a:cs typeface="Tahoma"/>
              </a:rPr>
              <a:t>, ja </a:t>
            </a:r>
            <a:r>
              <a:rPr lang="en-US" err="1">
                <a:ea typeface="Tahoma"/>
                <a:cs typeface="Tahoma"/>
              </a:rPr>
              <a:t>pyytää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jälkeen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opiskelijoita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kertomaan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siinä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tapahtui</a:t>
            </a:r>
            <a:r>
              <a:rPr lang="en-US">
                <a:ea typeface="Tahoma"/>
                <a:cs typeface="Tahoma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87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0732-ABF0-7C9E-5A51-EC78B4BBE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err="1">
                <a:ea typeface="Tahoma"/>
                <a:cs typeface="Tahoma"/>
              </a:rPr>
              <a:t>Videot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steriilin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pöydän</a:t>
            </a:r>
            <a:r>
              <a:rPr lang="en-US" sz="3600" b="1">
                <a:ea typeface="Tahoma"/>
                <a:cs typeface="Tahoma"/>
              </a:rPr>
              <a:t> </a:t>
            </a:r>
            <a:r>
              <a:rPr lang="en-US" sz="3600" b="1" err="1">
                <a:ea typeface="Tahoma"/>
                <a:cs typeface="Tahoma"/>
              </a:rPr>
              <a:t>valmistelusta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58E3E-4391-2341-782A-67959446D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1" y="1433089"/>
            <a:ext cx="9703725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Tahoma"/>
                <a:cs typeface="Tahoma"/>
              </a:rPr>
              <a:t>Katsomme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videon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steriilin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pöydän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tekemisestä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yksin</a:t>
            </a:r>
            <a:r>
              <a:rPr lang="en-US">
                <a:ea typeface="Tahoma"/>
                <a:cs typeface="Tahoma"/>
              </a:rPr>
              <a:t>:</a:t>
            </a:r>
            <a:br>
              <a:rPr lang="en-US">
                <a:ea typeface="Tahoma"/>
                <a:cs typeface="Tahoma"/>
              </a:rPr>
            </a:br>
            <a:r>
              <a:rPr lang="en-US">
                <a:ea typeface="Tahoma"/>
                <a:cs typeface="Tahoma"/>
              </a:rPr>
              <a:t>Sari </a:t>
            </a:r>
            <a:r>
              <a:rPr lang="en-US" err="1">
                <a:ea typeface="Tahoma"/>
                <a:cs typeface="Tahoma"/>
              </a:rPr>
              <a:t>Roos</a:t>
            </a:r>
            <a:r>
              <a:rPr lang="en-US">
                <a:ea typeface="Tahoma"/>
                <a:cs typeface="Tahoma"/>
              </a:rPr>
              <a:t> | </a:t>
            </a:r>
            <a:r>
              <a:rPr lang="fi-FI">
                <a:hlinkClick r:id="rId2"/>
              </a:rPr>
              <a:t>Steriilin pöydän tekeminen yksin osa 1</a:t>
            </a:r>
            <a:r>
              <a:rPr lang="fi-FI"/>
              <a:t> 1:02</a:t>
            </a:r>
            <a:br>
              <a:rPr lang="fi-FI"/>
            </a:br>
            <a:r>
              <a:rPr lang="en-US">
                <a:ea typeface="Tahoma"/>
                <a:cs typeface="Tahoma"/>
              </a:rPr>
              <a:t>Sari </a:t>
            </a:r>
            <a:r>
              <a:rPr lang="en-US" err="1">
                <a:ea typeface="Tahoma"/>
                <a:cs typeface="Tahoma"/>
              </a:rPr>
              <a:t>Roos</a:t>
            </a:r>
            <a:r>
              <a:rPr lang="en-US">
                <a:ea typeface="Tahoma"/>
                <a:cs typeface="Tahoma"/>
              </a:rPr>
              <a:t> | </a:t>
            </a:r>
            <a:r>
              <a:rPr lang="fi-FI">
                <a:hlinkClick r:id="rId3"/>
              </a:rPr>
              <a:t>Steriilin pöydän tekeminen yksin osa 2</a:t>
            </a:r>
            <a:r>
              <a:rPr lang="fi-FI"/>
              <a:t> 1:29</a:t>
            </a:r>
            <a:br>
              <a:rPr lang="fi-FI"/>
            </a:br>
            <a:r>
              <a:rPr lang="en-US">
                <a:ea typeface="Tahoma"/>
                <a:cs typeface="Tahoma"/>
              </a:rPr>
              <a:t>Sari </a:t>
            </a:r>
            <a:r>
              <a:rPr lang="en-US" err="1">
                <a:ea typeface="Tahoma"/>
                <a:cs typeface="Tahoma"/>
              </a:rPr>
              <a:t>Roos</a:t>
            </a:r>
            <a:r>
              <a:rPr lang="en-US">
                <a:ea typeface="Tahoma"/>
                <a:cs typeface="Tahoma"/>
              </a:rPr>
              <a:t> | </a:t>
            </a:r>
            <a:r>
              <a:rPr lang="fi-FI">
                <a:hlinkClick r:id="rId4"/>
              </a:rPr>
              <a:t>Steriilin pöydän tekeminen yksin osa 3</a:t>
            </a:r>
            <a:r>
              <a:rPr lang="fi-FI"/>
              <a:t> 2:20</a:t>
            </a:r>
            <a:br>
              <a:rPr lang="en-US">
                <a:ea typeface="Tahoma"/>
                <a:cs typeface="Tahoma"/>
              </a:rPr>
            </a:br>
            <a:br>
              <a:rPr lang="en-US">
                <a:ea typeface="Tahoma"/>
                <a:cs typeface="Tahoma"/>
              </a:rPr>
            </a:br>
            <a:r>
              <a:rPr lang="en-US">
                <a:ea typeface="Tahoma"/>
                <a:cs typeface="Tahoma"/>
              </a:rPr>
              <a:t>&gt; </a:t>
            </a:r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lukee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ääneen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kuvatekstit</a:t>
            </a:r>
            <a:r>
              <a:rPr lang="en-US">
                <a:ea typeface="Tahoma"/>
                <a:cs typeface="Tahoma"/>
              </a:rPr>
              <a:t>.</a:t>
            </a:r>
            <a:br>
              <a:rPr lang="en-US">
                <a:ea typeface="Tahoma"/>
                <a:cs typeface="Tahoma"/>
              </a:rPr>
            </a:br>
            <a:r>
              <a:rPr lang="en-US">
                <a:ea typeface="Tahoma"/>
                <a:cs typeface="Tahoma"/>
              </a:rPr>
              <a:t>&gt; </a:t>
            </a:r>
            <a:r>
              <a:rPr lang="en-US" err="1">
                <a:ea typeface="Tahoma"/>
                <a:cs typeface="Tahoma"/>
              </a:rPr>
              <a:t>Klikkaamme</a:t>
            </a:r>
            <a:r>
              <a:rPr lang="en-US">
                <a:ea typeface="Tahoma"/>
                <a:cs typeface="Tahoma"/>
              </a:rPr>
              <a:t> “pause”, </a:t>
            </a:r>
            <a:r>
              <a:rPr lang="en-US" err="1">
                <a:ea typeface="Tahoma"/>
                <a:cs typeface="Tahoma"/>
              </a:rPr>
              <a:t>kun</a:t>
            </a:r>
            <a:r>
              <a:rPr lang="en-US">
                <a:ea typeface="Tahoma"/>
                <a:cs typeface="Tahoma"/>
              </a:rPr>
              <a:t> on </a:t>
            </a:r>
            <a:r>
              <a:rPr lang="en-US" err="1">
                <a:ea typeface="Tahoma"/>
                <a:cs typeface="Tahoma"/>
              </a:rPr>
              <a:t>vaikea</a:t>
            </a:r>
            <a:r>
              <a:rPr lang="en-US">
                <a:ea typeface="Tahoma"/>
                <a:cs typeface="Tahoma"/>
              </a:rPr>
              <a:t> sana.</a:t>
            </a:r>
            <a:br>
              <a:rPr lang="en-US">
                <a:ea typeface="Tahoma"/>
                <a:cs typeface="Tahoma"/>
              </a:rPr>
            </a:br>
            <a:r>
              <a:rPr lang="en-US">
                <a:ea typeface="Tahoma"/>
                <a:cs typeface="Tahoma"/>
              </a:rPr>
              <a:t>&gt; </a:t>
            </a:r>
            <a:r>
              <a:rPr lang="en-US" err="1">
                <a:ea typeface="Tahoma"/>
                <a:cs typeface="Tahoma"/>
              </a:rPr>
              <a:t>Opettelemme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sanomaan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sanat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yhdessä</a:t>
            </a:r>
            <a:r>
              <a:rPr lang="en-US">
                <a:ea typeface="Tahoma"/>
                <a:cs typeface="Tahoma"/>
              </a:rPr>
              <a:t>.</a:t>
            </a:r>
            <a:br>
              <a:rPr lang="en-US">
                <a:ea typeface="Tahoma"/>
                <a:cs typeface="Tahoma"/>
              </a:rPr>
            </a:br>
            <a:endParaRPr lang="en-US">
              <a:ea typeface="+mn-lt"/>
              <a:cs typeface="+mn-lt"/>
            </a:endParaRPr>
          </a:p>
          <a:p>
            <a:r>
              <a:rPr lang="en-US">
                <a:ea typeface="Tahoma"/>
                <a:cs typeface="Tahoma"/>
              </a:rPr>
              <a:t>Katso </a:t>
            </a:r>
            <a:r>
              <a:rPr lang="en-US" err="1">
                <a:ea typeface="Tahoma"/>
                <a:cs typeface="Tahoma"/>
              </a:rPr>
              <a:t>kotona</a:t>
            </a:r>
            <a:r>
              <a:rPr lang="en-US">
                <a:ea typeface="Tahoma"/>
                <a:cs typeface="Tahoma"/>
              </a:rPr>
              <a:t> video </a:t>
            </a:r>
            <a:r>
              <a:rPr lang="en-US" err="1">
                <a:ea typeface="Tahoma"/>
                <a:cs typeface="Tahoma"/>
              </a:rPr>
              <a:t>steriilin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pöydän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tekemisestä</a:t>
            </a:r>
            <a:r>
              <a:rPr lang="en-US">
                <a:ea typeface="Tahoma"/>
                <a:cs typeface="Tahoma"/>
              </a:rPr>
              <a:t> (</a:t>
            </a:r>
            <a:r>
              <a:rPr lang="en-US" err="1">
                <a:ea typeface="Tahoma"/>
                <a:cs typeface="Tahoma"/>
              </a:rPr>
              <a:t>kaksi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hoitajaa</a:t>
            </a:r>
            <a:r>
              <a:rPr lang="en-US">
                <a:ea typeface="Tahoma"/>
                <a:cs typeface="Tahoma"/>
              </a:rPr>
              <a:t>). Pirjo Niskala | </a:t>
            </a:r>
            <a:r>
              <a:rPr lang="en-US" err="1">
                <a:ea typeface="Tahoma"/>
                <a:cs typeface="Tahoma"/>
                <a:hlinkClick r:id="rId5"/>
              </a:rPr>
              <a:t>Steriilin</a:t>
            </a:r>
            <a:r>
              <a:rPr lang="en-US">
                <a:ea typeface="Tahoma"/>
                <a:cs typeface="Tahoma"/>
                <a:hlinkClick r:id="rId5"/>
              </a:rPr>
              <a:t> </a:t>
            </a:r>
            <a:r>
              <a:rPr lang="en-US" err="1">
                <a:ea typeface="Tahoma"/>
                <a:cs typeface="Tahoma"/>
                <a:hlinkClick r:id="rId5"/>
              </a:rPr>
              <a:t>pöydän</a:t>
            </a:r>
            <a:r>
              <a:rPr lang="en-US">
                <a:ea typeface="Tahoma"/>
                <a:cs typeface="Tahoma"/>
                <a:hlinkClick r:id="rId5"/>
              </a:rPr>
              <a:t> </a:t>
            </a:r>
            <a:r>
              <a:rPr lang="en-US" err="1">
                <a:ea typeface="Tahoma"/>
                <a:cs typeface="Tahoma"/>
                <a:hlinkClick r:id="rId5"/>
              </a:rPr>
              <a:t>valmistelu</a:t>
            </a:r>
            <a:r>
              <a:rPr lang="en-US">
                <a:ea typeface="Tahoma"/>
                <a:cs typeface="Tahoma"/>
              </a:rPr>
              <a:t> 3:35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488810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8627F-A689-13F5-1E9B-929DFE2C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161969" cy="772354"/>
          </a:xfrm>
        </p:spPr>
        <p:txBody>
          <a:bodyPr anchor="ctr">
            <a:normAutofit/>
          </a:bodyPr>
          <a:lstStyle/>
          <a:p>
            <a:r>
              <a:rPr lang="en-US" sz="3700" b="1"/>
              <a:t>4. PIENKIRURGINEN TOIMENPIDE</a:t>
            </a:r>
          </a:p>
        </p:txBody>
      </p:sp>
      <p:pic>
        <p:nvPicPr>
          <p:cNvPr id="15" name="Content Placeholder 14" descr="Hoitaja tai lääkäri puhuu iäkkäälle potilaalle. PPT Stock.">
            <a:extLst>
              <a:ext uri="{FF2B5EF4-FFF2-40B4-BE49-F238E27FC236}">
                <a16:creationId xmlns:a16="http://schemas.microsoft.com/office/drawing/2014/main" id="{8B0B9176-3372-DE09-668A-AEF1DA26B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2961" y="1433089"/>
            <a:ext cx="7527950" cy="5024907"/>
          </a:xfrm>
          <a:prstGeom prst="rect">
            <a:avLst/>
          </a:prstGeom>
          <a:noFill/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5A72017-8C83-6613-E998-EE59A975CA21}"/>
              </a:ext>
            </a:extLst>
          </p:cNvPr>
          <p:cNvSpPr/>
          <p:nvPr/>
        </p:nvSpPr>
        <p:spPr>
          <a:xfrm>
            <a:off x="8065213" y="4127091"/>
            <a:ext cx="3089458" cy="1995911"/>
          </a:xfrm>
          <a:prstGeom prst="wedgeEllipseCallout">
            <a:avLst>
              <a:gd name="adj1" fmla="val 56394"/>
              <a:gd name="adj2" fmla="val 5215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Mitä</a:t>
            </a:r>
            <a:r>
              <a:rPr lang="en-US" sz="2200" dirty="0"/>
              <a:t> </a:t>
            </a:r>
            <a:r>
              <a:rPr lang="en-US" sz="2200" dirty="0" err="1"/>
              <a:t>pienkirurgisia</a:t>
            </a:r>
            <a:r>
              <a:rPr lang="en-US" sz="2200" dirty="0"/>
              <a:t> </a:t>
            </a:r>
            <a:r>
              <a:rPr lang="en-US" sz="2200" dirty="0" err="1"/>
              <a:t>toimenpiteitä</a:t>
            </a:r>
            <a:r>
              <a:rPr lang="en-US" sz="2200" dirty="0"/>
              <a:t> </a:t>
            </a:r>
            <a:r>
              <a:rPr lang="en-US" sz="2200" dirty="0" err="1"/>
              <a:t>tiedät</a:t>
            </a:r>
            <a:r>
              <a:rPr lang="en-US" sz="2200" dirty="0"/>
              <a:t>?</a:t>
            </a:r>
            <a:endParaRPr lang="en-FI" sz="2200" dirty="0"/>
          </a:p>
        </p:txBody>
      </p:sp>
    </p:spTree>
    <p:extLst>
      <p:ext uri="{BB962C8B-B14F-4D97-AF65-F5344CB8AC3E}">
        <p14:creationId xmlns:p14="http://schemas.microsoft.com/office/powerpoint/2010/main" val="3143129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E360-FC5D-70D2-7E29-97DF5E39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err="1">
                <a:ea typeface="Tahoma"/>
                <a:cs typeface="Tahoma"/>
              </a:rPr>
              <a:t>Mikä</a:t>
            </a:r>
            <a:r>
              <a:rPr lang="en-US" sz="4000" b="1">
                <a:ea typeface="Tahoma"/>
                <a:cs typeface="Tahoma"/>
              </a:rPr>
              <a:t> on </a:t>
            </a:r>
            <a:r>
              <a:rPr lang="en-US" sz="4000" b="1" err="1">
                <a:ea typeface="Tahoma"/>
                <a:cs typeface="Tahoma"/>
              </a:rPr>
              <a:t>pienkirurginen</a:t>
            </a:r>
            <a:r>
              <a:rPr lang="en-US" sz="4000" b="1">
                <a:ea typeface="Tahoma"/>
                <a:cs typeface="Tahoma"/>
              </a:rPr>
              <a:t> </a:t>
            </a:r>
            <a:r>
              <a:rPr lang="en-US" sz="4000" b="1" err="1">
                <a:ea typeface="Tahoma"/>
                <a:cs typeface="Tahoma"/>
              </a:rPr>
              <a:t>toimenpide</a:t>
            </a:r>
            <a:r>
              <a:rPr lang="en-US" sz="4000" b="1">
                <a:ea typeface="Tahoma"/>
                <a:cs typeface="Tahoma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F3A7D-FE6F-FE6C-AF22-41F2BA0E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1" y="1254033"/>
            <a:ext cx="9290772" cy="5033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err="1">
                <a:ea typeface="Tahoma"/>
                <a:cs typeface="Tahoma"/>
              </a:rPr>
              <a:t>Esimerkiksi</a:t>
            </a:r>
            <a:r>
              <a:rPr lang="en-US" sz="2600">
                <a:ea typeface="Tahoma"/>
                <a:cs typeface="Tahoma"/>
              </a:rPr>
              <a:t>:</a:t>
            </a:r>
          </a:p>
          <a:p>
            <a:r>
              <a:rPr lang="en-US" sz="2600" err="1">
                <a:ea typeface="Tahoma"/>
                <a:cs typeface="Tahoma"/>
              </a:rPr>
              <a:t>Haavan</a:t>
            </a:r>
            <a:r>
              <a:rPr lang="en-US" sz="2600">
                <a:ea typeface="Tahoma"/>
                <a:cs typeface="Tahoma"/>
              </a:rPr>
              <a:t> </a:t>
            </a:r>
            <a:r>
              <a:rPr lang="en-US" sz="2600" err="1">
                <a:ea typeface="Tahoma"/>
                <a:cs typeface="Tahoma"/>
              </a:rPr>
              <a:t>ompelu</a:t>
            </a:r>
            <a:r>
              <a:rPr lang="en-US" sz="2600">
                <a:ea typeface="Tahoma"/>
                <a:cs typeface="Tahoma"/>
              </a:rPr>
              <a:t>/</a:t>
            </a:r>
            <a:r>
              <a:rPr lang="en-US" sz="2600" err="1">
                <a:ea typeface="Tahoma"/>
                <a:cs typeface="Tahoma"/>
              </a:rPr>
              <a:t>liimaus</a:t>
            </a:r>
            <a:r>
              <a:rPr lang="en-US" sz="2600">
                <a:ea typeface="Tahoma"/>
                <a:cs typeface="Tahoma"/>
              </a:rPr>
              <a:t> ja </a:t>
            </a:r>
            <a:r>
              <a:rPr lang="en-US" sz="2600" b="1" err="1">
                <a:ea typeface="Tahoma"/>
                <a:cs typeface="Tahoma"/>
              </a:rPr>
              <a:t>ompeleiden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poisto</a:t>
            </a:r>
            <a:endParaRPr lang="en-US" sz="2600">
              <a:ea typeface="Tahoma"/>
              <a:cs typeface="Tahoma"/>
            </a:endParaRPr>
          </a:p>
          <a:p>
            <a:r>
              <a:rPr lang="en-US" sz="2600" b="1" err="1">
                <a:ea typeface="Tahoma"/>
                <a:cs typeface="Tahoma"/>
              </a:rPr>
              <a:t>Vierasesineen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poisto</a:t>
            </a:r>
            <a:r>
              <a:rPr lang="en-US" sz="2600">
                <a:ea typeface="Tahoma"/>
                <a:cs typeface="Tahoma"/>
              </a:rPr>
              <a:t> (</a:t>
            </a:r>
            <a:r>
              <a:rPr lang="en-US" sz="2600" err="1">
                <a:ea typeface="Tahoma"/>
                <a:cs typeface="Tahoma"/>
              </a:rPr>
              <a:t>esine</a:t>
            </a:r>
            <a:r>
              <a:rPr lang="en-US" sz="2600">
                <a:ea typeface="Tahoma"/>
                <a:cs typeface="Tahoma"/>
              </a:rPr>
              <a:t>, </a:t>
            </a:r>
            <a:r>
              <a:rPr lang="en-US" sz="2600" err="1">
                <a:ea typeface="Tahoma"/>
                <a:cs typeface="Tahoma"/>
              </a:rPr>
              <a:t>joka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ei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kuulu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iholle</a:t>
            </a:r>
            <a:r>
              <a:rPr lang="en-US" sz="2600">
                <a:ea typeface="Tahoma"/>
                <a:cs typeface="Tahoma"/>
              </a:rPr>
              <a:t>)</a:t>
            </a:r>
            <a:endParaRPr lang="en-US" sz="2600" b="1">
              <a:ea typeface="Tahoma"/>
              <a:cs typeface="Tahoma"/>
            </a:endParaRPr>
          </a:p>
          <a:p>
            <a:r>
              <a:rPr lang="en-US" sz="2600" b="1" err="1">
                <a:ea typeface="Tahoma"/>
                <a:cs typeface="Tahoma"/>
              </a:rPr>
              <a:t>Ihomuutoksen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poisto</a:t>
            </a:r>
            <a:r>
              <a:rPr lang="en-US" sz="2600">
                <a:ea typeface="Tahoma"/>
                <a:cs typeface="Tahoma"/>
              </a:rPr>
              <a:t> (</a:t>
            </a:r>
            <a:r>
              <a:rPr lang="en-US" sz="2600" b="1" err="1">
                <a:ea typeface="Tahoma"/>
                <a:cs typeface="Tahoma"/>
              </a:rPr>
              <a:t>luomet</a:t>
            </a:r>
            <a:r>
              <a:rPr lang="en-US" sz="2600" b="1">
                <a:ea typeface="Tahoma"/>
                <a:cs typeface="Tahoma"/>
              </a:rPr>
              <a:t>, </a:t>
            </a:r>
            <a:r>
              <a:rPr lang="en-US" sz="2600" b="1" err="1">
                <a:ea typeface="Tahoma"/>
                <a:cs typeface="Tahoma"/>
              </a:rPr>
              <a:t>rasvapatit</a:t>
            </a:r>
            <a:r>
              <a:rPr lang="en-US" sz="2600" b="1">
                <a:ea typeface="Tahoma"/>
                <a:cs typeface="Tahoma"/>
              </a:rPr>
              <a:t>, </a:t>
            </a:r>
            <a:r>
              <a:rPr lang="en-US" sz="2600" b="1" err="1">
                <a:ea typeface="Tahoma"/>
                <a:cs typeface="Tahoma"/>
              </a:rPr>
              <a:t>kystat</a:t>
            </a:r>
            <a:r>
              <a:rPr lang="en-US" sz="2600">
                <a:ea typeface="Tahoma"/>
                <a:cs typeface="Tahoma"/>
              </a:rPr>
              <a:t>)</a:t>
            </a:r>
          </a:p>
          <a:p>
            <a:r>
              <a:rPr lang="en-US" sz="2600" err="1">
                <a:ea typeface="Tahoma"/>
                <a:cs typeface="Tahoma"/>
              </a:rPr>
              <a:t>Tulehtuneen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b="1" err="1">
                <a:ea typeface="Tahoma"/>
                <a:cs typeface="Tahoma"/>
              </a:rPr>
              <a:t>paiseen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avaaminen</a:t>
            </a:r>
            <a:r>
              <a:rPr lang="en-US" sz="2600">
                <a:ea typeface="Tahoma"/>
                <a:cs typeface="Tahoma"/>
              </a:rPr>
              <a:t> ja </a:t>
            </a:r>
            <a:r>
              <a:rPr lang="en-US" sz="2600" err="1">
                <a:ea typeface="Tahoma"/>
                <a:cs typeface="Tahoma"/>
              </a:rPr>
              <a:t>tyhjentäminen</a:t>
            </a:r>
            <a:endParaRPr lang="en-US" sz="2600">
              <a:ea typeface="Tahoma"/>
              <a:cs typeface="Tahoma"/>
            </a:endParaRPr>
          </a:p>
          <a:p>
            <a:endParaRPr lang="en-US" sz="2600">
              <a:ea typeface="Tahoma"/>
              <a:cs typeface="Tahoma"/>
            </a:endParaRPr>
          </a:p>
          <a:p>
            <a:r>
              <a:rPr lang="en-US" sz="2600" err="1">
                <a:ea typeface="Tahoma"/>
                <a:cs typeface="Tahoma"/>
              </a:rPr>
              <a:t>Pienkirurginen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toimenpide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tehdään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yleensä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b="1" err="1">
                <a:solidFill>
                  <a:srgbClr val="002060"/>
                </a:solidFill>
                <a:ea typeface="Tahoma"/>
                <a:cs typeface="Tahoma"/>
              </a:rPr>
              <a:t>paikallispuudutuksessa</a:t>
            </a:r>
            <a:r>
              <a:rPr lang="en-US" sz="2600">
                <a:ea typeface="Tahoma"/>
                <a:cs typeface="Tahoma"/>
              </a:rPr>
              <a:t>.</a:t>
            </a:r>
          </a:p>
          <a:p>
            <a:r>
              <a:rPr lang="en-US" sz="2600" err="1">
                <a:ea typeface="Tahoma"/>
                <a:cs typeface="Tahoma"/>
              </a:rPr>
              <a:t>Pienkirurginen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toimenpide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kohdistuu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yleensä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ihoon</a:t>
            </a:r>
            <a:r>
              <a:rPr lang="en-US" sz="2600">
                <a:ea typeface="Tahoma"/>
                <a:cs typeface="Tahoma"/>
              </a:rPr>
              <a:t> ja </a:t>
            </a:r>
            <a:r>
              <a:rPr lang="en-US" sz="2600" b="1" err="1">
                <a:solidFill>
                  <a:srgbClr val="002060"/>
                </a:solidFill>
                <a:ea typeface="Tahoma"/>
                <a:cs typeface="Tahoma"/>
              </a:rPr>
              <a:t>ihonalaiskudoksiin</a:t>
            </a:r>
            <a:r>
              <a:rPr lang="en-US" sz="2600">
                <a:solidFill>
                  <a:srgbClr val="002060"/>
                </a:solidFill>
                <a:ea typeface="Tahoma"/>
                <a:cs typeface="Tahoma"/>
              </a:rPr>
              <a:t> (</a:t>
            </a:r>
            <a:r>
              <a:rPr lang="en-US" sz="2600">
                <a:ea typeface="Tahoma"/>
                <a:cs typeface="Tahoma"/>
              </a:rPr>
              <a:t>= </a:t>
            </a:r>
            <a:r>
              <a:rPr lang="en-US" sz="2600" err="1">
                <a:ea typeface="Tahoma"/>
                <a:cs typeface="Tahoma"/>
              </a:rPr>
              <a:t>ihon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alla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olevat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kudokset</a:t>
            </a:r>
            <a:r>
              <a:rPr lang="en-US" sz="2600">
                <a:ea typeface="Tahoma"/>
                <a:cs typeface="Tahoma"/>
              </a:rPr>
              <a:t>).</a:t>
            </a:r>
          </a:p>
          <a:p>
            <a:endParaRPr lang="en-US" sz="26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42626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8748-9288-2123-B508-CE3AA26C4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10614251" cy="77235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err="1">
                <a:ea typeface="Tahoma"/>
                <a:cs typeface="Tahoma"/>
              </a:rPr>
              <a:t>Potilaan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ohjaus</a:t>
            </a:r>
            <a:r>
              <a:rPr lang="en-US" sz="3600" b="1">
                <a:ea typeface="Tahoma"/>
                <a:cs typeface="Tahoma"/>
              </a:rPr>
              <a:t> </a:t>
            </a:r>
            <a:r>
              <a:rPr lang="en-US" sz="3600" b="1" err="1">
                <a:ea typeface="Tahoma"/>
                <a:cs typeface="Tahoma"/>
              </a:rPr>
              <a:t>toimenpiteen</a:t>
            </a:r>
            <a:r>
              <a:rPr lang="en-US" sz="3600" b="1">
                <a:ea typeface="Tahoma"/>
                <a:cs typeface="Tahoma"/>
              </a:rPr>
              <a:t> </a:t>
            </a:r>
            <a:r>
              <a:rPr lang="en-US" sz="3600" b="1" err="1">
                <a:ea typeface="Tahoma"/>
                <a:cs typeface="Tahoma"/>
              </a:rPr>
              <a:t>aikana</a:t>
            </a:r>
            <a:endParaRPr lang="en-US" sz="3600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BED5-8C4A-E23A-718A-BEF155A00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377256"/>
            <a:ext cx="3530918" cy="51023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sanot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potilaalle</a:t>
            </a:r>
            <a:r>
              <a:rPr lang="en-US">
                <a:ea typeface="Tahoma"/>
                <a:cs typeface="Tahoma"/>
              </a:rPr>
              <a:t>?</a:t>
            </a: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Allergiat</a:t>
            </a:r>
            <a:r>
              <a:rPr lang="en-US">
                <a:ea typeface="Tahoma"/>
                <a:cs typeface="Tahoma"/>
              </a:rPr>
              <a:t>?</a:t>
            </a: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Puudutus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Desinfiointi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Steriili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liina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Ompeleet</a:t>
            </a:r>
            <a:r>
              <a:rPr lang="en-US">
                <a:ea typeface="Tahoma"/>
                <a:cs typeface="Tahoma"/>
              </a:rPr>
              <a:t>/</a:t>
            </a:r>
            <a:r>
              <a:rPr lang="en-US" err="1">
                <a:ea typeface="Tahoma"/>
                <a:cs typeface="Tahoma"/>
              </a:rPr>
              <a:t>tikit</a:t>
            </a: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50F3D-F1AC-6A6B-EEEA-7995448CA51B}"/>
              </a:ext>
            </a:extLst>
          </p:cNvPr>
          <p:cNvSpPr txBox="1"/>
          <p:nvPr/>
        </p:nvSpPr>
        <p:spPr>
          <a:xfrm>
            <a:off x="5156904" y="1172288"/>
            <a:ext cx="5305357" cy="5522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>
              <a:latin typeface="Tahoma"/>
              <a:ea typeface="Tahoma"/>
              <a:cs typeface="Tahoma"/>
            </a:endParaRP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fi-FI" sz="2800">
                <a:ea typeface="Tahoma"/>
                <a:cs typeface="Tahoma"/>
              </a:rPr>
              <a:t>Onko sinulla allergioita?</a:t>
            </a:r>
            <a:endParaRPr lang="en-US" sz="2800">
              <a:ea typeface="Tahoma"/>
              <a:cs typeface="Tahoma"/>
            </a:endParaRP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fi-FI" sz="2800">
                <a:ea typeface="Tahoma"/>
                <a:cs typeface="Tahoma"/>
              </a:rPr>
              <a:t>Toimenpide tehdään paikallispuudutuksessa.</a:t>
            </a:r>
            <a:endParaRPr lang="en-US" sz="2800">
              <a:ea typeface="Tahoma"/>
              <a:cs typeface="Tahoma"/>
            </a:endParaRP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fi-FI" sz="2800">
                <a:ea typeface="Tahoma"/>
                <a:cs typeface="Tahoma"/>
              </a:rPr>
              <a:t>Desinfioin toimenpidealueen. Desinfiointiaine voi tuntua iholla kylmältä.</a:t>
            </a:r>
            <a:endParaRPr lang="en-US" sz="2800">
              <a:ea typeface="Tahoma"/>
              <a:cs typeface="Tahoma"/>
            </a:endParaRP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fi-FI" sz="2800">
                <a:ea typeface="Tahoma"/>
                <a:cs typeface="Tahoma"/>
              </a:rPr>
              <a:t>Toimenpidealueen ympärille laitetaan steriili liina. Älä koske enää alueelle.</a:t>
            </a:r>
            <a:endParaRPr lang="en-US" sz="2800">
              <a:ea typeface="Tahoma"/>
              <a:cs typeface="Tahoma"/>
            </a:endParaRP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</a:pPr>
            <a:r>
              <a:rPr lang="fi-FI" sz="2800">
                <a:ea typeface="Tahoma"/>
                <a:cs typeface="Tahoma"/>
              </a:rPr>
              <a:t>Lääkäri ompeli haavan poistettavilla ompeleilla.</a:t>
            </a:r>
            <a:endParaRPr lang="en-US" sz="2800">
              <a:ea typeface="Tahoma"/>
              <a:cs typeface="Tahoma"/>
            </a:endParaRPr>
          </a:p>
          <a:p>
            <a:pPr marL="342900" indent="-342900">
              <a:buAutoNum type="arabicPeriod"/>
            </a:pPr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1510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8C19-CC15-49AB-7A3F-C85AD339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161969" cy="772354"/>
          </a:xfrm>
        </p:spPr>
        <p:txBody>
          <a:bodyPr anchor="ctr">
            <a:normAutofit/>
          </a:bodyPr>
          <a:lstStyle/>
          <a:p>
            <a:pPr marL="457200" indent="-457200">
              <a:buAutoNum type="arabicPeriod"/>
            </a:pPr>
            <a:r>
              <a:rPr lang="en-US" b="1"/>
              <a:t> KIPU JA KIPUMITTARIT</a:t>
            </a:r>
          </a:p>
        </p:txBody>
      </p:sp>
      <p:pic>
        <p:nvPicPr>
          <p:cNvPr id="10" name="Content Placeholder 9" descr="Ihmisen silmä ja kulmakarva. PPT stock.">
            <a:extLst>
              <a:ext uri="{FF2B5EF4-FFF2-40B4-BE49-F238E27FC236}">
                <a16:creationId xmlns:a16="http://schemas.microsoft.com/office/drawing/2014/main" id="{A7E2E28A-F101-66A0-A2B5-BE492743F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" b="8811"/>
          <a:stretch/>
        </p:blipFill>
        <p:spPr>
          <a:xfrm>
            <a:off x="865952" y="1433089"/>
            <a:ext cx="9161968" cy="5024907"/>
          </a:xfrm>
          <a:prstGeom prst="rect">
            <a:avLst/>
          </a:prstGeom>
          <a:noFill/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E4FE70B-8F2E-139D-9FD0-CDD3FC2C61E4}"/>
              </a:ext>
            </a:extLst>
          </p:cNvPr>
          <p:cNvSpPr/>
          <p:nvPr/>
        </p:nvSpPr>
        <p:spPr>
          <a:xfrm>
            <a:off x="7931649" y="4243492"/>
            <a:ext cx="3287730" cy="2003460"/>
          </a:xfrm>
          <a:prstGeom prst="wedgeEllipseCallout">
            <a:avLst>
              <a:gd name="adj1" fmla="val 56355"/>
              <a:gd name="adj2" fmla="val 6044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Mitä</a:t>
            </a:r>
            <a:r>
              <a:rPr lang="en-US" sz="2200" dirty="0"/>
              <a:t> </a:t>
            </a:r>
            <a:r>
              <a:rPr lang="en-US" sz="2200" dirty="0" err="1"/>
              <a:t>ki</a:t>
            </a:r>
            <a:r>
              <a:rPr lang="en-US" sz="2200" b="1" dirty="0" err="1"/>
              <a:t>p</a:t>
            </a:r>
            <a:r>
              <a:rPr lang="en-US" sz="2200" dirty="0" err="1"/>
              <a:t>usanoja</a:t>
            </a:r>
            <a:r>
              <a:rPr lang="en-US" sz="2200" dirty="0"/>
              <a:t> </a:t>
            </a:r>
            <a:r>
              <a:rPr lang="en-US" sz="2200" dirty="0" err="1"/>
              <a:t>muistat</a:t>
            </a:r>
            <a:r>
              <a:rPr lang="en-US" sz="2200" dirty="0"/>
              <a:t>? Miten </a:t>
            </a:r>
            <a:r>
              <a:rPr lang="en-US" sz="2200" dirty="0" err="1"/>
              <a:t>kysyt</a:t>
            </a:r>
            <a:r>
              <a:rPr lang="en-US" sz="2200" dirty="0"/>
              <a:t> </a:t>
            </a:r>
            <a:r>
              <a:rPr lang="en-US" sz="2200" dirty="0" err="1"/>
              <a:t>potilaalta</a:t>
            </a:r>
            <a:r>
              <a:rPr lang="en-US" sz="2200" dirty="0"/>
              <a:t> </a:t>
            </a:r>
            <a:r>
              <a:rPr lang="en-US" sz="2200" dirty="0" err="1"/>
              <a:t>ki</a:t>
            </a:r>
            <a:r>
              <a:rPr lang="en-US" sz="2200" b="1" dirty="0" err="1"/>
              <a:t>v</a:t>
            </a:r>
            <a:r>
              <a:rPr lang="en-US" sz="2200" dirty="0" err="1"/>
              <a:t>usta</a:t>
            </a:r>
            <a:r>
              <a:rPr lang="en-US" sz="2200" dirty="0"/>
              <a:t>?</a:t>
            </a:r>
            <a:endParaRPr lang="en-FI" sz="2200" dirty="0"/>
          </a:p>
        </p:txBody>
      </p:sp>
    </p:spTree>
    <p:extLst>
      <p:ext uri="{BB962C8B-B14F-4D97-AF65-F5344CB8AC3E}">
        <p14:creationId xmlns:p14="http://schemas.microsoft.com/office/powerpoint/2010/main" val="922015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6FEEE-3D72-2988-D37B-BCE157C63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1EB7-F487-E95B-5396-6BDBB02A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err="1">
                <a:ea typeface="Tahoma"/>
                <a:cs typeface="Tahoma"/>
              </a:rPr>
              <a:t>Potilaan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ohjaus</a:t>
            </a:r>
            <a:r>
              <a:rPr lang="en-US" sz="3200" b="1">
                <a:ea typeface="Tahoma"/>
                <a:cs typeface="Tahoma"/>
              </a:rPr>
              <a:t> </a:t>
            </a:r>
            <a:r>
              <a:rPr lang="en-US" sz="3200" b="1" err="1">
                <a:ea typeface="Tahoma"/>
                <a:cs typeface="Tahoma"/>
              </a:rPr>
              <a:t>toimenpiteen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jälkeen</a:t>
            </a:r>
            <a:r>
              <a:rPr lang="en-US" sz="3200" b="1">
                <a:ea typeface="Tahoma"/>
                <a:cs typeface="Tahoma"/>
              </a:rPr>
              <a:t> 1/3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23BF-7DDF-4952-2C97-F2BFC0F0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306917"/>
            <a:ext cx="3898307" cy="50952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sanot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potilaalle</a:t>
            </a:r>
            <a:r>
              <a:rPr lang="en-US">
                <a:ea typeface="Tahoma"/>
                <a:cs typeface="Tahoma"/>
              </a:rPr>
              <a:t>?</a:t>
            </a: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Ompeleiden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poisto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Haavasidos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Haavan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kastuminen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Saunominen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C4657-5283-9C50-28EC-9520187D2C53}"/>
              </a:ext>
            </a:extLst>
          </p:cNvPr>
          <p:cNvSpPr txBox="1"/>
          <p:nvPr/>
        </p:nvSpPr>
        <p:spPr>
          <a:xfrm>
            <a:off x="5089355" y="1367096"/>
            <a:ext cx="5333156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fi-FI" sz="2800">
                <a:latin typeface="Tahoma"/>
                <a:ea typeface="Calibri"/>
                <a:cs typeface="Calibri"/>
              </a:rPr>
              <a:t>Varaa aika omaan terveyskeskukseen ompeleiden poistoa varten.</a:t>
            </a:r>
            <a:endParaRPr lang="en-US" sz="2800">
              <a:latin typeface="Tahoma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fi-FI" sz="2800">
                <a:latin typeface="Tahoma"/>
                <a:ea typeface="Calibri"/>
                <a:cs typeface="Calibri"/>
              </a:rPr>
              <a:t>Voit poistaa haavasidoksen 24 tunnin päästä. </a:t>
            </a:r>
            <a:endParaRPr lang="en-US" sz="2800">
              <a:latin typeface="Tahoma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fi-FI" sz="2800">
                <a:latin typeface="Tahoma"/>
                <a:ea typeface="Calibri"/>
                <a:cs typeface="Calibri"/>
              </a:rPr>
              <a:t>Voit kastella haavan 24 tunnin kuluttua toimenpiteestä.</a:t>
            </a:r>
          </a:p>
          <a:p>
            <a:pPr marL="457200" indent="-457200">
              <a:buAutoNum type="arabicPeriod"/>
            </a:pPr>
            <a:r>
              <a:rPr lang="fi-FI" sz="2800">
                <a:latin typeface="Tahoma"/>
                <a:ea typeface="Calibri"/>
                <a:cs typeface="Calibri"/>
              </a:rPr>
              <a:t>Voit saunoa vuorokausi tikkien poiston jälkeen.</a:t>
            </a:r>
          </a:p>
          <a:p>
            <a:pPr marL="457200" indent="-457200">
              <a:buAutoNum type="arabicPeriod"/>
            </a:pPr>
            <a:endParaRPr lang="fi-FI" sz="2400">
              <a:latin typeface="Calibri"/>
              <a:ea typeface="Calibri"/>
              <a:cs typeface="Calibri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582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8EC81-E15C-1317-AC21-85B4E46EA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6C23-42C9-DAD3-1604-F108BDB4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err="1">
                <a:ea typeface="Tahoma"/>
                <a:cs typeface="Tahoma"/>
              </a:rPr>
              <a:t>Potilaan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ohjaus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toimenpiteen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jälkeen</a:t>
            </a:r>
            <a:r>
              <a:rPr lang="en-US" sz="3200" b="1">
                <a:ea typeface="Tahoma"/>
                <a:cs typeface="Tahoma"/>
              </a:rPr>
              <a:t> 2/3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3659-967A-2F4B-F042-B92F9685B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717225"/>
            <a:ext cx="4121045" cy="5130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err="1">
                <a:ea typeface="Tahoma"/>
                <a:cs typeface="Tahoma"/>
              </a:rPr>
              <a:t>Mitä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sanot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potilaalle</a:t>
            </a:r>
            <a:r>
              <a:rPr lang="en-US" sz="3200">
                <a:ea typeface="Tahoma"/>
                <a:cs typeface="Tahoma"/>
              </a:rPr>
              <a:t>?</a:t>
            </a:r>
          </a:p>
          <a:p>
            <a:pPr marL="0" indent="0">
              <a:buNone/>
            </a:pPr>
            <a:endParaRPr lang="en-US" sz="32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ea typeface="Tahoma"/>
                <a:cs typeface="Tahoma"/>
              </a:rPr>
              <a:t>Liikunta</a:t>
            </a:r>
            <a:endParaRPr lang="en-US" sz="32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sz="3200" err="1">
                <a:ea typeface="Tahoma"/>
                <a:cs typeface="Tahoma"/>
              </a:rPr>
              <a:t>Kivunhoito</a:t>
            </a:r>
            <a:endParaRPr lang="en-US" sz="32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29F9D9-0F76-4BBE-4791-6D5EDFB946A8}"/>
              </a:ext>
            </a:extLst>
          </p:cNvPr>
          <p:cNvSpPr txBox="1"/>
          <p:nvPr/>
        </p:nvSpPr>
        <p:spPr>
          <a:xfrm>
            <a:off x="5445816" y="1718789"/>
            <a:ext cx="4519495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fi-FI" sz="2800">
                <a:latin typeface="Tahoma"/>
                <a:ea typeface="Calibri"/>
                <a:cs typeface="Calibri"/>
              </a:rPr>
              <a:t>Voit harrastaa liikuntaa, mutta </a:t>
            </a:r>
            <a:r>
              <a:rPr lang="fi-FI" sz="2800" b="1">
                <a:latin typeface="Tahoma"/>
                <a:ea typeface="Calibri"/>
                <a:cs typeface="Calibri"/>
              </a:rPr>
              <a:t>vältä</a:t>
            </a:r>
            <a:r>
              <a:rPr lang="fi-FI" sz="2800">
                <a:latin typeface="Tahoma"/>
                <a:ea typeface="Calibri"/>
                <a:cs typeface="Calibri"/>
              </a:rPr>
              <a:t> liikkeitä, jotka aiheuttavat </a:t>
            </a:r>
            <a:r>
              <a:rPr lang="fi-FI" sz="2800" b="1">
                <a:latin typeface="Tahoma"/>
                <a:ea typeface="Calibri"/>
                <a:cs typeface="Calibri"/>
              </a:rPr>
              <a:t>venytystä</a:t>
            </a:r>
            <a:r>
              <a:rPr lang="fi-FI" sz="2800">
                <a:latin typeface="Tahoma"/>
                <a:ea typeface="Calibri"/>
                <a:cs typeface="Calibri"/>
              </a:rPr>
              <a:t> haavalle.</a:t>
            </a:r>
            <a:endParaRPr lang="en-US" sz="2800">
              <a:latin typeface="Tahoma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endParaRPr lang="fi-FI" sz="2800">
              <a:latin typeface="Tahoma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fi-FI" sz="2800">
                <a:latin typeface="Tahoma"/>
                <a:ea typeface="Calibri"/>
                <a:cs typeface="Calibri"/>
              </a:rPr>
              <a:t>Haavassa voi tuntua kipua, kun puudutus </a:t>
            </a:r>
            <a:r>
              <a:rPr lang="fi-FI" sz="2800" b="1">
                <a:latin typeface="Tahoma"/>
                <a:ea typeface="Calibri"/>
                <a:cs typeface="Calibri"/>
              </a:rPr>
              <a:t>häviää. </a:t>
            </a:r>
            <a:r>
              <a:rPr lang="fi-FI" sz="2800">
                <a:latin typeface="Tahoma"/>
                <a:ea typeface="Calibri"/>
                <a:cs typeface="Calibri"/>
              </a:rPr>
              <a:t>Voit ottaa</a:t>
            </a:r>
            <a:r>
              <a:rPr lang="fi-FI" sz="2800" b="1">
                <a:latin typeface="Tahoma"/>
                <a:ea typeface="Calibri"/>
                <a:cs typeface="Calibri"/>
              </a:rPr>
              <a:t> tarvittaessa</a:t>
            </a:r>
            <a:r>
              <a:rPr lang="fi-FI" sz="2800">
                <a:latin typeface="Tahoma"/>
                <a:ea typeface="Calibri"/>
                <a:cs typeface="Calibri"/>
              </a:rPr>
              <a:t> </a:t>
            </a:r>
            <a:br>
              <a:rPr lang="fi-FI" sz="2800">
                <a:latin typeface="Tahoma"/>
                <a:ea typeface="Calibri"/>
                <a:cs typeface="Calibri"/>
              </a:rPr>
            </a:br>
            <a:r>
              <a:rPr lang="fi-FI" sz="2800" err="1">
                <a:latin typeface="Tahoma"/>
                <a:ea typeface="Calibri"/>
                <a:cs typeface="Calibri"/>
              </a:rPr>
              <a:t>Panadol</a:t>
            </a:r>
            <a:r>
              <a:rPr lang="fi-FI" sz="2800">
                <a:latin typeface="Tahoma"/>
                <a:ea typeface="Calibri"/>
                <a:cs typeface="Calibri"/>
              </a:rPr>
              <a:t> 1 g kipuun.</a:t>
            </a:r>
          </a:p>
          <a:p>
            <a:pPr marL="457200" indent="-457200">
              <a:buAutoNum type="arabicPeriod"/>
            </a:pPr>
            <a:endParaRPr lang="fi-FI" sz="2400">
              <a:latin typeface="Calibri"/>
              <a:ea typeface="Calibri"/>
              <a:cs typeface="Calibri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4095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1977B-573C-35CD-D7FA-BE3FC9CAB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DE91F-A22D-41A6-D913-FFE29170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err="1">
                <a:ea typeface="Tahoma"/>
                <a:cs typeface="Tahoma"/>
              </a:rPr>
              <a:t>Potilaan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ohjaus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toimenpiteen</a:t>
            </a:r>
            <a:r>
              <a:rPr lang="en-US" sz="3200" b="1">
                <a:ea typeface="Tahoma"/>
                <a:cs typeface="Tahoma"/>
              </a:rPr>
              <a:t> </a:t>
            </a:r>
            <a:r>
              <a:rPr lang="en-US" sz="3200" b="1" err="1">
                <a:ea typeface="Tahoma"/>
                <a:cs typeface="Tahoma"/>
              </a:rPr>
              <a:t>jälkeen</a:t>
            </a:r>
            <a:r>
              <a:rPr lang="en-US" sz="3200" b="1">
                <a:ea typeface="Tahoma"/>
                <a:cs typeface="Tahoma"/>
              </a:rPr>
              <a:t> 3/3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D1CF2-0D3A-25A4-3B9D-0B6C37F9C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717225"/>
            <a:ext cx="3898307" cy="50952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sanot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potilaalle</a:t>
            </a:r>
            <a:r>
              <a:rPr lang="en-US">
                <a:ea typeface="Tahoma"/>
                <a:cs typeface="Tahoma"/>
              </a:rPr>
              <a:t>?</a:t>
            </a: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Tulehdusoireet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Koepalavastaukset</a:t>
            </a:r>
            <a:endParaRPr lang="en-US"/>
          </a:p>
          <a:p>
            <a:pPr marL="514350" indent="-514350">
              <a:buAutoNum type="arabicPeriod"/>
            </a:pPr>
            <a:endParaRPr lang="en-US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  <a:p>
            <a:pPr>
              <a:buAutoNum type="arabicPeriod"/>
            </a:pPr>
            <a:endParaRPr lang="en-US">
              <a:ea typeface="Tahoma"/>
              <a:cs typeface="Taho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C6D07-E749-6960-A5BC-DEB2B27A6504}"/>
              </a:ext>
            </a:extLst>
          </p:cNvPr>
          <p:cNvSpPr txBox="1"/>
          <p:nvPr/>
        </p:nvSpPr>
        <p:spPr>
          <a:xfrm>
            <a:off x="5384856" y="1760523"/>
            <a:ext cx="5202247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fi-FI" sz="2400">
                <a:latin typeface="Tahoma"/>
                <a:ea typeface="Calibri"/>
                <a:cs typeface="Calibri"/>
              </a:rPr>
              <a:t>Ota yhteyttä omaan terveys-keskukseen, jos sinulla on kuumetta ja haavassa on tulehduksen merkkejä (turvotus, punoitus, kuumotus, kipu).</a:t>
            </a:r>
            <a:endParaRPr lang="en-US" sz="2400">
              <a:latin typeface="Tahoma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endParaRPr lang="fi-FI" sz="2400">
              <a:latin typeface="Tahoma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fi-FI" sz="2400">
                <a:latin typeface="Tahoma"/>
                <a:ea typeface="Calibri"/>
                <a:cs typeface="Calibri"/>
              </a:rPr>
              <a:t>Leikkausalueelta otettiin koepala/ näyte, joka tutkitaan. </a:t>
            </a:r>
            <a:br>
              <a:rPr lang="fi-FI" sz="2400">
                <a:latin typeface="Tahoma"/>
                <a:ea typeface="Calibri"/>
                <a:cs typeface="Calibri"/>
              </a:rPr>
            </a:br>
            <a:br>
              <a:rPr lang="fi-FI" sz="2400">
                <a:latin typeface="Tahoma"/>
                <a:ea typeface="Calibri"/>
                <a:cs typeface="Calibri"/>
              </a:rPr>
            </a:br>
            <a:r>
              <a:rPr lang="fi-FI" sz="2400">
                <a:latin typeface="Tahoma"/>
                <a:ea typeface="Calibri"/>
                <a:cs typeface="Calibri"/>
              </a:rPr>
              <a:t>Saat tiedon koepalavastauksista postitse / lääkäri soittaa/ </a:t>
            </a:r>
            <a:r>
              <a:rPr lang="fi-FI" sz="2400" err="1">
                <a:latin typeface="Tahoma"/>
                <a:ea typeface="Calibri"/>
                <a:cs typeface="Calibri"/>
              </a:rPr>
              <a:t>OmaKannasta</a:t>
            </a:r>
            <a:r>
              <a:rPr lang="fi-FI" sz="2400">
                <a:latin typeface="Tahoma"/>
                <a:ea typeface="Calibri"/>
                <a:cs typeface="Calibri"/>
              </a:rPr>
              <a:t> jne.</a:t>
            </a:r>
            <a:endParaRPr lang="en-US" sz="2400">
              <a:latin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07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25E4-45E8-8DCA-709D-E485106D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Tahoma"/>
                <a:cs typeface="Tahoma"/>
              </a:rPr>
              <a:t>KOTITEHTÄVÄT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FEB45-8908-3BFD-3B35-DE3DDE942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err="1">
                <a:ea typeface="Tahoma"/>
                <a:cs typeface="Tahoma"/>
              </a:rPr>
              <a:t>Valmistaudu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seuraavaan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taitopajaan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>
                <a:solidFill>
                  <a:srgbClr val="FF0000"/>
                </a:solidFill>
                <a:ea typeface="Tahoma"/>
                <a:cs typeface="Tahoma"/>
              </a:rPr>
              <a:t>(</a:t>
            </a:r>
            <a:r>
              <a:rPr lang="en-US" sz="2800" err="1">
                <a:solidFill>
                  <a:srgbClr val="FF0000"/>
                </a:solidFill>
                <a:ea typeface="Tahoma"/>
                <a:cs typeface="Tahoma"/>
              </a:rPr>
              <a:t>taitopajan</a:t>
            </a:r>
            <a:r>
              <a:rPr lang="en-US" sz="2800">
                <a:solidFill>
                  <a:srgbClr val="FF0000"/>
                </a:solidFill>
                <a:ea typeface="Tahoma"/>
                <a:cs typeface="Tahoma"/>
              </a:rPr>
              <a:t> </a:t>
            </a:r>
            <a:r>
              <a:rPr lang="en-US" sz="2800" err="1">
                <a:solidFill>
                  <a:srgbClr val="FF0000"/>
                </a:solidFill>
                <a:ea typeface="Tahoma"/>
                <a:cs typeface="Tahoma"/>
              </a:rPr>
              <a:t>päivämäärä</a:t>
            </a:r>
            <a:r>
              <a:rPr lang="en-US" sz="2800">
                <a:solidFill>
                  <a:srgbClr val="FF0000"/>
                </a:solidFill>
                <a:ea typeface="Tahoma"/>
                <a:cs typeface="Tahoma"/>
              </a:rPr>
              <a:t>, </a:t>
            </a:r>
            <a:r>
              <a:rPr lang="en-US" sz="2800" err="1">
                <a:solidFill>
                  <a:srgbClr val="FF0000"/>
                </a:solidFill>
                <a:ea typeface="Tahoma"/>
                <a:cs typeface="Tahoma"/>
              </a:rPr>
              <a:t>viikonpäivä</a:t>
            </a:r>
            <a:r>
              <a:rPr lang="en-US" sz="2800">
                <a:solidFill>
                  <a:srgbClr val="FF0000"/>
                </a:solidFill>
                <a:ea typeface="Tahoma"/>
                <a:cs typeface="Tahoma"/>
              </a:rPr>
              <a:t>, </a:t>
            </a:r>
            <a:r>
              <a:rPr lang="en-US" sz="2800" err="1">
                <a:solidFill>
                  <a:srgbClr val="FF0000"/>
                </a:solidFill>
                <a:ea typeface="Tahoma"/>
                <a:cs typeface="Tahoma"/>
              </a:rPr>
              <a:t>kellonaika</a:t>
            </a:r>
            <a:r>
              <a:rPr lang="en-US" sz="2800">
                <a:solidFill>
                  <a:srgbClr val="FF0000"/>
                </a:solidFill>
                <a:ea typeface="Tahoma"/>
                <a:cs typeface="Tahoma"/>
              </a:rPr>
              <a:t> ja </a:t>
            </a:r>
            <a:r>
              <a:rPr lang="en-US" sz="2800" err="1">
                <a:solidFill>
                  <a:srgbClr val="FF0000"/>
                </a:solidFill>
                <a:ea typeface="Tahoma"/>
                <a:cs typeface="Tahoma"/>
              </a:rPr>
              <a:t>paikka</a:t>
            </a:r>
            <a:r>
              <a:rPr lang="en-US" sz="2800">
                <a:solidFill>
                  <a:srgbClr val="FF0000"/>
                </a:solidFill>
                <a:ea typeface="Tahoma"/>
                <a:cs typeface="Tahoma"/>
              </a:rPr>
              <a:t>).</a:t>
            </a:r>
            <a:r>
              <a:rPr lang="en-US" sz="2800">
                <a:ea typeface="Tahoma"/>
                <a:cs typeface="Tahoma"/>
              </a:rPr>
              <a:t> </a:t>
            </a: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err="1">
                <a:ea typeface="Tahoma"/>
                <a:cs typeface="Tahoma"/>
              </a:rPr>
              <a:t>O</a:t>
            </a:r>
            <a:r>
              <a:rPr lang="en-US" sz="2800" err="1">
                <a:ea typeface="Tahoma"/>
                <a:cs typeface="Tahoma"/>
              </a:rPr>
              <a:t>piskele</a:t>
            </a:r>
            <a:r>
              <a:rPr lang="en-US" sz="2800">
                <a:ea typeface="Tahoma"/>
                <a:cs typeface="Tahoma"/>
              </a:rPr>
              <a:t>:</a:t>
            </a:r>
            <a:endParaRPr lang="en-US">
              <a:ea typeface="Tahoma"/>
              <a:cs typeface="Tahoma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ea typeface="Tahoma"/>
                <a:cs typeface="Tahoma"/>
              </a:rPr>
              <a:t>HUS - </a:t>
            </a:r>
            <a:r>
              <a:rPr lang="en-US" sz="2800" err="1">
                <a:ea typeface="Tahoma"/>
                <a:cs typeface="Tahoma"/>
                <a:hlinkClick r:id="rId2"/>
              </a:rPr>
              <a:t>Aseptinen</a:t>
            </a:r>
            <a:r>
              <a:rPr lang="en-US" sz="2800">
                <a:ea typeface="Tahoma"/>
                <a:cs typeface="Tahoma"/>
                <a:hlinkClick r:id="rId2"/>
              </a:rPr>
              <a:t> </a:t>
            </a:r>
            <a:r>
              <a:rPr lang="en-US" sz="2800" err="1">
                <a:ea typeface="Tahoma"/>
                <a:cs typeface="Tahoma"/>
                <a:hlinkClick r:id="rId2"/>
              </a:rPr>
              <a:t>toiminta</a:t>
            </a:r>
            <a:r>
              <a:rPr lang="en-US" sz="2800">
                <a:ea typeface="Tahoma"/>
                <a:cs typeface="Tahoma"/>
                <a:hlinkClick r:id="rId2"/>
              </a:rPr>
              <a:t> </a:t>
            </a:r>
            <a:r>
              <a:rPr lang="en-US" sz="2800" err="1">
                <a:ea typeface="Tahoma"/>
                <a:cs typeface="Tahoma"/>
                <a:hlinkClick r:id="rId2"/>
              </a:rPr>
              <a:t>pientoimenpiteissä</a:t>
            </a:r>
            <a:r>
              <a:rPr lang="en-US" sz="2800">
                <a:ea typeface="Tahoma"/>
                <a:cs typeface="Tahoma"/>
                <a:hlinkClick r:id="rId2"/>
              </a:rPr>
              <a:t> </a:t>
            </a:r>
            <a:r>
              <a:rPr lang="en-US" sz="2800" err="1">
                <a:ea typeface="Tahoma"/>
                <a:cs typeface="Tahoma"/>
                <a:hlinkClick r:id="rId2"/>
              </a:rPr>
              <a:t>leikkaussalin</a:t>
            </a:r>
            <a:r>
              <a:rPr lang="en-US" sz="2800">
                <a:ea typeface="Tahoma"/>
                <a:cs typeface="Tahoma"/>
                <a:hlinkClick r:id="rId2"/>
              </a:rPr>
              <a:t> ulkopuolella.pdf</a:t>
            </a:r>
            <a:endParaRPr lang="en-US" sz="28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err="1">
                <a:ea typeface="Tahoma"/>
                <a:cs typeface="Tahoma"/>
              </a:rPr>
              <a:t>Kymenlaakson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hyvinvointialue</a:t>
            </a:r>
            <a:r>
              <a:rPr lang="en-US" sz="2800">
                <a:ea typeface="Tahoma"/>
                <a:cs typeface="Tahoma"/>
              </a:rPr>
              <a:t>: </a:t>
            </a:r>
            <a:r>
              <a:rPr lang="en-US" sz="2800">
                <a:ea typeface="Tahoma"/>
                <a:cs typeface="Tahoma"/>
                <a:hlinkClick r:id="rId3"/>
              </a:rPr>
              <a:t>Pientoimenpiteiden-suojainsuositukset.pdf</a:t>
            </a:r>
            <a:endParaRPr lang="en-US" sz="28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06163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76347-5947-DB17-48DE-3907D48F2C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5174" y="-77327"/>
            <a:ext cx="9898626" cy="1325563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Logot</a:t>
            </a:r>
            <a:endParaRPr lang="en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Piirroskuva: vihko ja kynä.">
            <a:extLst>
              <a:ext uri="{FF2B5EF4-FFF2-40B4-BE49-F238E27FC236}">
                <a16:creationId xmlns:a16="http://schemas.microsoft.com/office/drawing/2014/main" id="{E8AFBBC7-5DD7-8E89-8D94-19E321BFB4D2}"/>
              </a:ext>
            </a:extLst>
          </p:cNvPr>
          <p:cNvGrpSpPr/>
          <p:nvPr/>
        </p:nvGrpSpPr>
        <p:grpSpPr>
          <a:xfrm>
            <a:off x="9858724" y="133564"/>
            <a:ext cx="2308049" cy="2280988"/>
            <a:chOff x="9858724" y="133564"/>
            <a:chExt cx="2308049" cy="2280988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A4C4AE8E-D113-33CE-AE12-7CF22CF98649}"/>
                </a:ext>
              </a:extLst>
            </p:cNvPr>
            <p:cNvSpPr/>
            <p:nvPr/>
          </p:nvSpPr>
          <p:spPr>
            <a:xfrm>
              <a:off x="9858724" y="133564"/>
              <a:ext cx="2308049" cy="2280988"/>
            </a:xfrm>
            <a:prstGeom prst="flowChartAlternateProcess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7" name="Graphic 6" descr="Clipboard outline">
              <a:extLst>
                <a:ext uri="{FF2B5EF4-FFF2-40B4-BE49-F238E27FC236}">
                  <a16:creationId xmlns:a16="http://schemas.microsoft.com/office/drawing/2014/main" id="{595E3560-4E67-ADC4-7F94-BB2637C37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28239" y="413709"/>
              <a:ext cx="1721909" cy="172190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1A96C1-E7D2-EF36-B073-54EF1F49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36" y="645394"/>
            <a:ext cx="9161969" cy="772354"/>
          </a:xfrm>
        </p:spPr>
        <p:txBody>
          <a:bodyPr>
            <a:noAutofit/>
          </a:bodyPr>
          <a:lstStyle/>
          <a:p>
            <a:r>
              <a:rPr lang="fi-FI">
                <a:latin typeface="Arial Black"/>
                <a:ea typeface="Tahoma"/>
                <a:cs typeface="Tahoma"/>
              </a:rPr>
              <a:t>Kipusanat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118FA-CAE1-ED17-D18F-A6B000BB31AB}"/>
              </a:ext>
            </a:extLst>
          </p:cNvPr>
          <p:cNvSpPr txBox="1"/>
          <p:nvPr/>
        </p:nvSpPr>
        <p:spPr>
          <a:xfrm>
            <a:off x="858443" y="1605512"/>
            <a:ext cx="5845944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err="1">
                <a:ea typeface="Tahoma"/>
                <a:cs typeface="Tahoma"/>
              </a:rPr>
              <a:t>Kirjoita</a:t>
            </a:r>
            <a:r>
              <a:rPr lang="en-US" sz="3600" b="1">
                <a:ea typeface="Tahoma"/>
                <a:cs typeface="Tahoma"/>
              </a:rPr>
              <a:t>! </a:t>
            </a:r>
            <a:endParaRPr lang="en-US"/>
          </a:p>
          <a:p>
            <a:endParaRPr lang="en-US" sz="3600" b="1">
              <a:ea typeface="Tahoma"/>
              <a:cs typeface="Tahoma"/>
            </a:endParaRPr>
          </a:p>
          <a:p>
            <a:r>
              <a:rPr lang="en-US" sz="3200">
                <a:ea typeface="Tahoma"/>
                <a:cs typeface="Tahoma"/>
              </a:rPr>
              <a:t>Ota </a:t>
            </a:r>
            <a:r>
              <a:rPr lang="en-US" sz="3200" err="1">
                <a:ea typeface="Tahoma"/>
                <a:cs typeface="Tahoma"/>
              </a:rPr>
              <a:t>esille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kynä</a:t>
            </a:r>
            <a:r>
              <a:rPr lang="en-US" sz="3200">
                <a:ea typeface="Tahoma"/>
                <a:cs typeface="Tahoma"/>
              </a:rPr>
              <a:t> ja </a:t>
            </a:r>
            <a:r>
              <a:rPr lang="en-US" sz="3200" err="1">
                <a:ea typeface="Tahoma"/>
                <a:cs typeface="Tahoma"/>
              </a:rPr>
              <a:t>paperia</a:t>
            </a:r>
            <a:r>
              <a:rPr lang="en-US" sz="3200">
                <a:ea typeface="Tahoma"/>
                <a:cs typeface="Tahoma"/>
              </a:rPr>
              <a:t>. </a:t>
            </a:r>
            <a:r>
              <a:rPr lang="en-US" sz="3200" err="1">
                <a:ea typeface="Tahoma"/>
                <a:cs typeface="Tahoma"/>
              </a:rPr>
              <a:t>Kirjoita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ensin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numerot</a:t>
            </a:r>
            <a:r>
              <a:rPr lang="en-US" sz="3200">
                <a:ea typeface="Tahoma"/>
                <a:cs typeface="Tahoma"/>
              </a:rPr>
              <a:t> 1-5.</a:t>
            </a:r>
          </a:p>
          <a:p>
            <a:r>
              <a:rPr lang="en-US" sz="3200" err="1">
                <a:ea typeface="Tahoma"/>
                <a:cs typeface="Tahoma"/>
              </a:rPr>
              <a:t>Opettaja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sanoo</a:t>
            </a:r>
            <a:r>
              <a:rPr lang="en-US" sz="3200">
                <a:ea typeface="Tahoma"/>
                <a:cs typeface="Tahoma"/>
              </a:rPr>
              <a:t> </a:t>
            </a:r>
            <a:r>
              <a:rPr lang="en-US" sz="3200" err="1">
                <a:ea typeface="Tahoma"/>
                <a:cs typeface="Tahoma"/>
              </a:rPr>
              <a:t>viisi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sanaa</a:t>
            </a:r>
            <a:r>
              <a:rPr lang="en-US" sz="3200">
                <a:ea typeface="Tahoma"/>
                <a:cs typeface="Tahoma"/>
              </a:rPr>
              <a:t>, </a:t>
            </a:r>
            <a:r>
              <a:rPr lang="en-US" sz="3200" err="1">
                <a:ea typeface="Tahoma"/>
                <a:cs typeface="Tahoma"/>
              </a:rPr>
              <a:t>jotka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kuvailevat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kipua</a:t>
            </a:r>
            <a:r>
              <a:rPr lang="en-US" sz="3200">
                <a:ea typeface="Tahoma"/>
                <a:cs typeface="Tahoma"/>
              </a:rPr>
              <a:t>. </a:t>
            </a:r>
            <a:r>
              <a:rPr lang="en-US" sz="3200" err="1">
                <a:ea typeface="Tahoma"/>
                <a:cs typeface="Tahoma"/>
              </a:rPr>
              <a:t>Kirjoita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sanat</a:t>
            </a:r>
            <a:r>
              <a:rPr lang="en-US" sz="3200">
                <a:ea typeface="Tahoma"/>
                <a:cs typeface="Tahoma"/>
              </a:rPr>
              <a:t> </a:t>
            </a:r>
            <a:r>
              <a:rPr lang="en-US" sz="3200" err="1">
                <a:ea typeface="Tahoma"/>
                <a:cs typeface="Tahoma"/>
              </a:rPr>
              <a:t>paperille</a:t>
            </a:r>
            <a:r>
              <a:rPr lang="en-US" sz="3200">
                <a:ea typeface="Tahoma"/>
                <a:cs typeface="Tahoma"/>
              </a:rPr>
              <a:t>.</a:t>
            </a:r>
          </a:p>
        </p:txBody>
      </p:sp>
      <p:sp>
        <p:nvSpPr>
          <p:cNvPr id="4" name="Suorakulmio: Pyöristetyt kulmat 7">
            <a:extLst>
              <a:ext uri="{FF2B5EF4-FFF2-40B4-BE49-F238E27FC236}">
                <a16:creationId xmlns:a16="http://schemas.microsoft.com/office/drawing/2014/main" id="{4C19E95E-C913-2037-CDCA-13B283DF618B}"/>
              </a:ext>
            </a:extLst>
          </p:cNvPr>
          <p:cNvSpPr/>
          <p:nvPr/>
        </p:nvSpPr>
        <p:spPr>
          <a:xfrm>
            <a:off x="6698305" y="2414552"/>
            <a:ext cx="4133755" cy="28496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>
                <a:ea typeface="Tahoma"/>
                <a:cs typeface="Tahoma"/>
              </a:rPr>
              <a:t>1.</a:t>
            </a:r>
          </a:p>
          <a:p>
            <a:r>
              <a:rPr lang="fi-FI" sz="2800">
                <a:ea typeface="Tahoma"/>
                <a:cs typeface="Tahoma"/>
              </a:rPr>
              <a:t>2.</a:t>
            </a:r>
          </a:p>
          <a:p>
            <a:r>
              <a:rPr lang="fi-FI" sz="2800">
                <a:ea typeface="Tahoma"/>
                <a:cs typeface="Tahoma"/>
              </a:rPr>
              <a:t>3.</a:t>
            </a:r>
          </a:p>
          <a:p>
            <a:r>
              <a:rPr lang="fi-FI" sz="2800">
                <a:ea typeface="Tahoma"/>
                <a:cs typeface="Tahoma"/>
              </a:rPr>
              <a:t>4.</a:t>
            </a:r>
          </a:p>
          <a:p>
            <a:r>
              <a:rPr lang="fi-FI" sz="2800">
                <a:ea typeface="Tahoma"/>
                <a:cs typeface="Tahoma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74423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11FF49-CEBD-2A6D-5406-75FBE119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2FB5-E972-755E-C562-9C1DB958F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36" y="645394"/>
            <a:ext cx="9161969" cy="772354"/>
          </a:xfrm>
        </p:spPr>
        <p:txBody>
          <a:bodyPr>
            <a:noAutofit/>
          </a:bodyPr>
          <a:lstStyle/>
          <a:p>
            <a:r>
              <a:rPr lang="fi-FI" sz="3200">
                <a:latin typeface="Arial Black"/>
              </a:rPr>
              <a:t>Sanelun sanat opettajalle</a:t>
            </a:r>
            <a:endParaRPr lang="fi-FI" sz="3200">
              <a:latin typeface="Arial Black"/>
              <a:ea typeface="Tahoma"/>
              <a:cs typeface="Tahoma"/>
            </a:endParaRPr>
          </a:p>
        </p:txBody>
      </p:sp>
      <p:sp>
        <p:nvSpPr>
          <p:cNvPr id="4" name="Suorakulmio: Pyöristetyt kulmat 7">
            <a:extLst>
              <a:ext uri="{FF2B5EF4-FFF2-40B4-BE49-F238E27FC236}">
                <a16:creationId xmlns:a16="http://schemas.microsoft.com/office/drawing/2014/main" id="{D70BE83E-4F36-3FB0-4043-9AF5F53A2135}"/>
              </a:ext>
            </a:extLst>
          </p:cNvPr>
          <p:cNvSpPr/>
          <p:nvPr/>
        </p:nvSpPr>
        <p:spPr>
          <a:xfrm>
            <a:off x="916921" y="1536211"/>
            <a:ext cx="4493279" cy="31854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fi-FI" sz="3600">
                <a:ea typeface="Tahoma"/>
                <a:cs typeface="Tahoma"/>
              </a:rPr>
              <a:t>terävä</a:t>
            </a:r>
          </a:p>
          <a:p>
            <a:r>
              <a:rPr lang="fi-FI" sz="3600">
                <a:ea typeface="Tahoma"/>
                <a:cs typeface="Tahoma"/>
              </a:rPr>
              <a:t>2. jomottava</a:t>
            </a:r>
          </a:p>
          <a:p>
            <a:r>
              <a:rPr lang="fi-FI" sz="3600">
                <a:ea typeface="Tahoma"/>
                <a:cs typeface="Tahoma"/>
              </a:rPr>
              <a:t>3. puristava</a:t>
            </a:r>
          </a:p>
          <a:p>
            <a:r>
              <a:rPr lang="fi-FI" sz="3600">
                <a:ea typeface="Tahoma"/>
                <a:cs typeface="Tahoma"/>
              </a:rPr>
              <a:t>4. viiltävä</a:t>
            </a:r>
          </a:p>
          <a:p>
            <a:r>
              <a:rPr lang="fi-FI" sz="3600">
                <a:ea typeface="Tahoma"/>
                <a:cs typeface="Tahoma"/>
              </a:rPr>
              <a:t>5. säteilevä</a:t>
            </a:r>
          </a:p>
        </p:txBody>
      </p:sp>
      <p:pic>
        <p:nvPicPr>
          <p:cNvPr id="9" name="Content Placeholder 4" descr="Ihminen kirjoittaa kynällä vihkoon. PPT stock.">
            <a:extLst>
              <a:ext uri="{FF2B5EF4-FFF2-40B4-BE49-F238E27FC236}">
                <a16:creationId xmlns:a16="http://schemas.microsoft.com/office/drawing/2014/main" id="{46C7607D-4E53-9A5D-FB74-94A15E86B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" b="7859"/>
          <a:stretch/>
        </p:blipFill>
        <p:spPr>
          <a:xfrm>
            <a:off x="7996339" y="1955330"/>
            <a:ext cx="3593544" cy="2020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8BC1F-A845-1B6C-C92D-EDCF143063C9}"/>
              </a:ext>
            </a:extLst>
          </p:cNvPr>
          <p:cNvSpPr txBox="1"/>
          <p:nvPr/>
        </p:nvSpPr>
        <p:spPr>
          <a:xfrm>
            <a:off x="1098687" y="4724542"/>
            <a:ext cx="1030948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ea typeface="Tahoma"/>
                <a:cs typeface="Tahoma"/>
              </a:rPr>
              <a:t>Kannattaa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harjoitella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myös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ääntämistä</a:t>
            </a:r>
            <a:r>
              <a:rPr lang="en-US" sz="2800">
                <a:ea typeface="Tahoma"/>
                <a:cs typeface="Tahoma"/>
              </a:rPr>
              <a:t>: </a:t>
            </a:r>
            <a:r>
              <a:rPr lang="en-US" sz="2800" err="1">
                <a:ea typeface="Tahoma"/>
                <a:cs typeface="Tahoma"/>
              </a:rPr>
              <a:t>sanojen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tarkastamisen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yhteydessä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opettaja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voi</a:t>
            </a:r>
            <a:r>
              <a:rPr lang="en-US" sz="2800">
                <a:ea typeface="Tahoma"/>
                <a:cs typeface="Tahoma"/>
              </a:rPr>
              <a:t> </a:t>
            </a:r>
            <a:r>
              <a:rPr lang="en-US" sz="2800" err="1">
                <a:ea typeface="Tahoma"/>
                <a:cs typeface="Tahoma"/>
              </a:rPr>
              <a:t>sanoa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sanat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muutaman</a:t>
            </a:r>
            <a:r>
              <a:rPr lang="en-US" sz="2800">
                <a:ea typeface="Tahoma"/>
                <a:cs typeface="Tahoma"/>
              </a:rPr>
              <a:t> kerran </a:t>
            </a:r>
            <a:r>
              <a:rPr lang="en-US" sz="2800" err="1">
                <a:ea typeface="Tahoma"/>
                <a:cs typeface="Tahoma"/>
              </a:rPr>
              <a:t>ääneen</a:t>
            </a:r>
            <a:r>
              <a:rPr lang="en-US" sz="2800">
                <a:ea typeface="Tahoma"/>
                <a:cs typeface="Tahoma"/>
              </a:rPr>
              <a:t> ja </a:t>
            </a:r>
            <a:r>
              <a:rPr lang="en-US" sz="2800" err="1">
                <a:ea typeface="Tahoma"/>
                <a:cs typeface="Tahoma"/>
              </a:rPr>
              <a:t>pyytää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opiskelijoita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toistamaan</a:t>
            </a:r>
            <a:r>
              <a:rPr lang="en-US" sz="2800">
                <a:ea typeface="Tahoma"/>
                <a:cs typeface="Tahoma"/>
              </a:rPr>
              <a:t>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86819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54461-DEF3-12EC-0263-BCD5B8D4F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A347-91B6-87A4-68EB-893E8E18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36" y="645394"/>
            <a:ext cx="9161969" cy="772354"/>
          </a:xfrm>
        </p:spPr>
        <p:txBody>
          <a:bodyPr>
            <a:noAutofit/>
          </a:bodyPr>
          <a:lstStyle/>
          <a:p>
            <a:r>
              <a:rPr lang="fi-FI" sz="3200">
                <a:latin typeface="Arial Black"/>
              </a:rPr>
              <a:t>Tarkista!</a:t>
            </a:r>
            <a:endParaRPr lang="fi-FI" sz="3200">
              <a:latin typeface="Arial Black"/>
              <a:ea typeface="Tahoma"/>
              <a:cs typeface="Tahoma"/>
            </a:endParaRPr>
          </a:p>
        </p:txBody>
      </p:sp>
      <p:sp>
        <p:nvSpPr>
          <p:cNvPr id="4" name="Suorakulmio: Pyöristetyt kulmat 7">
            <a:extLst>
              <a:ext uri="{FF2B5EF4-FFF2-40B4-BE49-F238E27FC236}">
                <a16:creationId xmlns:a16="http://schemas.microsoft.com/office/drawing/2014/main" id="{26D74EC8-4B4A-0B4C-0CC1-4B0FC8AFB2D5}"/>
              </a:ext>
            </a:extLst>
          </p:cNvPr>
          <p:cNvSpPr/>
          <p:nvPr/>
        </p:nvSpPr>
        <p:spPr>
          <a:xfrm>
            <a:off x="886442" y="2078755"/>
            <a:ext cx="3718216" cy="31854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fi-FI" sz="3600">
                <a:ea typeface="Tahoma"/>
                <a:cs typeface="Tahoma"/>
              </a:rPr>
              <a:t>terävä</a:t>
            </a:r>
          </a:p>
          <a:p>
            <a:r>
              <a:rPr lang="fi-FI" sz="3600">
                <a:ea typeface="Tahoma"/>
                <a:cs typeface="Tahoma"/>
              </a:rPr>
              <a:t>2. jomottava</a:t>
            </a:r>
          </a:p>
          <a:p>
            <a:r>
              <a:rPr lang="fi-FI" sz="3600">
                <a:ea typeface="Tahoma"/>
                <a:cs typeface="Tahoma"/>
              </a:rPr>
              <a:t>3. puristava</a:t>
            </a:r>
          </a:p>
          <a:p>
            <a:r>
              <a:rPr lang="fi-FI" sz="3600">
                <a:ea typeface="Tahoma"/>
                <a:cs typeface="Tahoma"/>
              </a:rPr>
              <a:t>4. viiltävä</a:t>
            </a:r>
          </a:p>
          <a:p>
            <a:r>
              <a:rPr lang="fi-FI" sz="3600">
                <a:ea typeface="Tahoma"/>
                <a:cs typeface="Tahoma"/>
              </a:rPr>
              <a:t>5. säteilevä</a:t>
            </a:r>
          </a:p>
        </p:txBody>
      </p:sp>
      <p:pic>
        <p:nvPicPr>
          <p:cNvPr id="8" name="Content Placeholder 4" descr="Ihminen kirjoittaa kynällä vihkoon. PPT stock.">
            <a:extLst>
              <a:ext uri="{FF2B5EF4-FFF2-40B4-BE49-F238E27FC236}">
                <a16:creationId xmlns:a16="http://schemas.microsoft.com/office/drawing/2014/main" id="{050BD444-2C56-A4DF-3117-D0A66136F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" b="7859"/>
          <a:stretch/>
        </p:blipFill>
        <p:spPr>
          <a:xfrm>
            <a:off x="7985453" y="2078755"/>
            <a:ext cx="3593544" cy="202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2C0EDE-63AC-4DFA-A8A3-695F7631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>
                <a:ea typeface="Tahoma"/>
                <a:cs typeface="Tahoma"/>
              </a:rPr>
              <a:t>Millainen kipu on...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268611B-DE42-463F-8B4C-E28A19625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4783697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i-FI" dirty="0">
              <a:ea typeface="Tahoma"/>
              <a:cs typeface="Tahoma"/>
            </a:endParaRPr>
          </a:p>
          <a:p>
            <a:r>
              <a:rPr lang="fi-FI" dirty="0"/>
              <a:t>terävää? 			 &gt;</a:t>
            </a:r>
            <a:endParaRPr lang="fi-FI" dirty="0">
              <a:ea typeface="Tahoma"/>
              <a:cs typeface="Tahoma"/>
            </a:endParaRPr>
          </a:p>
          <a:p>
            <a:r>
              <a:rPr lang="fi-FI" dirty="0"/>
              <a:t>jomottavaa?		 &gt;</a:t>
            </a:r>
            <a:endParaRPr lang="fi-FI" dirty="0">
              <a:ea typeface="Tahoma"/>
              <a:cs typeface="Tahoma"/>
            </a:endParaRPr>
          </a:p>
          <a:p>
            <a:r>
              <a:rPr lang="fi-FI" dirty="0"/>
              <a:t>puristavaa?		 &gt;</a:t>
            </a:r>
            <a:endParaRPr lang="fi-FI" dirty="0">
              <a:ea typeface="Tahoma"/>
              <a:cs typeface="Tahoma"/>
            </a:endParaRPr>
          </a:p>
          <a:p>
            <a:r>
              <a:rPr lang="fi-FI" dirty="0"/>
              <a:t>viiltävää?			 &gt;</a:t>
            </a:r>
            <a:endParaRPr lang="fi-FI" dirty="0">
              <a:ea typeface="Tahoma"/>
              <a:cs typeface="Tahoma"/>
            </a:endParaRPr>
          </a:p>
          <a:p>
            <a:r>
              <a:rPr lang="fi-FI" dirty="0"/>
              <a:t>Säteilevää? 		 &gt;</a:t>
            </a:r>
          </a:p>
          <a:p>
            <a:pPr marL="0" indent="0">
              <a:buNone/>
            </a:pPr>
            <a:endParaRPr lang="fi-FI" dirty="0">
              <a:ea typeface="Tahoma"/>
              <a:cs typeface="Tahoma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4A55328B-ECB6-4CFD-9462-2B483329477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99829" y="1436177"/>
            <a:ext cx="5599112" cy="4728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>
                <a:ea typeface="Tahoma"/>
                <a:cs typeface="Tahoma"/>
              </a:rPr>
              <a:t>kudosvauriokipu | reuma</a:t>
            </a:r>
          </a:p>
          <a:p>
            <a:pPr marL="0" indent="0">
              <a:buNone/>
            </a:pPr>
            <a:r>
              <a:rPr lang="fi-FI" dirty="0"/>
              <a:t>leikkaushaavan kipu</a:t>
            </a:r>
            <a:endParaRPr lang="fi-FI" dirty="0">
              <a:ea typeface="Tahoma"/>
              <a:cs typeface="Tahoma"/>
            </a:endParaRPr>
          </a:p>
          <a:p>
            <a:pPr marL="0" indent="0">
              <a:buNone/>
            </a:pPr>
            <a:r>
              <a:rPr lang="fi-FI" dirty="0"/>
              <a:t>jännityspäänsärky</a:t>
            </a:r>
            <a:endParaRPr lang="fi-FI" dirty="0">
              <a:ea typeface="Tahoma"/>
              <a:cs typeface="Tahoma"/>
            </a:endParaRPr>
          </a:p>
          <a:p>
            <a:pPr marL="0" indent="0">
              <a:buNone/>
            </a:pPr>
            <a:r>
              <a:rPr lang="fi-FI" dirty="0"/>
              <a:t>hammaskipu</a:t>
            </a:r>
            <a:endParaRPr lang="fi-FI" dirty="0">
              <a:ea typeface="Tahoma"/>
              <a:cs typeface="Tahoma"/>
            </a:endParaRPr>
          </a:p>
          <a:p>
            <a:pPr marL="0" indent="0">
              <a:buNone/>
            </a:pPr>
            <a:r>
              <a:rPr lang="fi-FI" dirty="0"/>
              <a:t>hermokipu, eli kipu ei rajoitu tiettyyn kohtaan | iskias </a:t>
            </a:r>
            <a:br>
              <a:rPr lang="fi-FI" dirty="0"/>
            </a:br>
            <a:r>
              <a:rPr lang="fi-FI" dirty="0"/>
              <a:t>leviää alaselästä jalkaan</a:t>
            </a:r>
            <a:endParaRPr lang="fi-FI" dirty="0">
              <a:ea typeface="Tahoma"/>
              <a:cs typeface="Tahoma"/>
            </a:endParaRPr>
          </a:p>
          <a:p>
            <a:endParaRPr lang="fi-FI" dirty="0">
              <a:ea typeface="Tahoma"/>
              <a:cs typeface="Tahoma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68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Sairaanhoitajaksi Suomessa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ukautettu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iraanhoitajaksi Suomessa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airaanhoitajaksi Suomessa te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yhjät pohj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238bb2-02d3-4af7-8295-80d3b3ac67f1">
      <Terms xmlns="http://schemas.microsoft.com/office/infopath/2007/PartnerControls"/>
    </lcf76f155ced4ddcb4097134ff3c332f>
    <TaxCatchAll xmlns="b3a7e6b0-679b-43cc-b870-3d3b01e907e9" xsi:nil="true"/>
    <muokkausp_x00e4_iv_x00e4_m_x00e4__x00e4_r_x00e4_ xmlns="39238bb2-02d3-4af7-8295-80d3b3ac67f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AFD235576A2C94D9533F45DEC184F33" ma:contentTypeVersion="15" ma:contentTypeDescription="Luo uusi asiakirja." ma:contentTypeScope="" ma:versionID="d58db3e4cd97204e956d087b6d3e3bf7">
  <xsd:schema xmlns:xsd="http://www.w3.org/2001/XMLSchema" xmlns:xs="http://www.w3.org/2001/XMLSchema" xmlns:p="http://schemas.microsoft.com/office/2006/metadata/properties" xmlns:ns2="39238bb2-02d3-4af7-8295-80d3b3ac67f1" xmlns:ns3="b3a7e6b0-679b-43cc-b870-3d3b01e907e9" targetNamespace="http://schemas.microsoft.com/office/2006/metadata/properties" ma:root="true" ma:fieldsID="66490436e21f5ad2d31e22f637622fe0" ns2:_="" ns3:_="">
    <xsd:import namespace="39238bb2-02d3-4af7-8295-80d3b3ac67f1"/>
    <xsd:import namespace="b3a7e6b0-679b-43cc-b870-3d3b01e90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uokkausp_x00e4_iv_x00e4_m_x00e4__x00e4_r_x00e4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238bb2-02d3-4af7-8295-80d3b3ac67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Kuvien tunnisteet" ma:readOnly="false" ma:fieldId="{5cf76f15-5ced-4ddc-b409-7134ff3c332f}" ma:taxonomyMulti="true" ma:sspId="ce8f1103-1473-4e92-b09f-529690c983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uokkausp_x00e4_iv_x00e4_m_x00e4__x00e4_r_x00e4_" ma:index="22" nillable="true" ma:displayName="muokkauspäivämäärä" ma:format="DateOnly" ma:internalName="muokkausp_x00e4_iv_x00e4_m_x00e4__x00e4_r_x00e4_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7e6b0-679b-43cc-b870-3d3b01e907e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cb79531-dc2a-4c59-a4bb-d7873e4c2165}" ma:internalName="TaxCatchAll" ma:showField="CatchAllData" ma:web="b3a7e6b0-679b-43cc-b870-3d3b01e907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72C5D2-9545-4845-9B3E-39972BF554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97193F-B107-4A9C-9526-D15B11AF7C33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b3a7e6b0-679b-43cc-b870-3d3b01e907e9"/>
    <ds:schemaRef ds:uri="39238bb2-02d3-4af7-8295-80d3b3ac67f1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B88C9B3-BE37-4C8F-995E-03A6435D9E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238bb2-02d3-4af7-8295-80d3b3ac67f1"/>
    <ds:schemaRef ds:uri="b3a7e6b0-679b-43cc-b870-3d3b01e907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6d5681b-4a40-4d3a-8e7b-03a70d3991b6}" enabled="0" method="" siteId="{b6d5681b-4a40-4d3a-8e7b-03a70d3991b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2287</Words>
  <Application>Microsoft Office PowerPoint</Application>
  <PresentationFormat>Widescreen</PresentationFormat>
  <Paragraphs>408</Paragraphs>
  <Slides>54</Slides>
  <Notes>6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Aptos</vt:lpstr>
      <vt:lpstr>Arial</vt:lpstr>
      <vt:lpstr>Arial Black</vt:lpstr>
      <vt:lpstr>Calibri</vt:lpstr>
      <vt:lpstr>Calibri Light</vt:lpstr>
      <vt:lpstr>Courier New</vt:lpstr>
      <vt:lpstr>Source Sans Pro</vt:lpstr>
      <vt:lpstr>Tahoma</vt:lpstr>
      <vt:lpstr>Sairaanhoitajaksi Suomessa 1</vt:lpstr>
      <vt:lpstr>Sairaanhoitajaksi Suomessa 2</vt:lpstr>
      <vt:lpstr>Tyhjät pohjat</vt:lpstr>
      <vt:lpstr>Kliininen hoitotyö: suomen kieli  </vt:lpstr>
      <vt:lpstr>Johdatus päivän aiheisiin</vt:lpstr>
      <vt:lpstr>Päivän aiheet:</vt:lpstr>
      <vt:lpstr>Muistiinpanot ovat tärkeitä!</vt:lpstr>
      <vt:lpstr> KIPU JA KIPUMITTARIT</vt:lpstr>
      <vt:lpstr>Kipusanat</vt:lpstr>
      <vt:lpstr>Sanelun sanat opettajalle</vt:lpstr>
      <vt:lpstr>Tarkista!</vt:lpstr>
      <vt:lpstr>Millainen kipu on...</vt:lpstr>
      <vt:lpstr>Opettajan ohjeet:</vt:lpstr>
      <vt:lpstr>Miten kysyt potilaalta kivusta?</vt:lpstr>
      <vt:lpstr>Mitä kysyt case-potilaalta?</vt:lpstr>
      <vt:lpstr>Breakout room 10 min.</vt:lpstr>
      <vt:lpstr>Mitä kysyt potilaalta?</vt:lpstr>
      <vt:lpstr>Mitä kysyt potilaalta?</vt:lpstr>
      <vt:lpstr>Hyviä linkkejä kivusta:</vt:lpstr>
      <vt:lpstr>2. KATETROINTI</vt:lpstr>
      <vt:lpstr>Mitä sanot potilaalle katetroidessa?</vt:lpstr>
      <vt:lpstr>Katetroinnin kirjaaminen</vt:lpstr>
      <vt:lpstr>Rakenteinen kirjaaminen potilastietojärjestelmään (Omni) 1/2</vt:lpstr>
      <vt:lpstr>Rakenteinen kirjaaminen potilastietojärjestelmään (Omni) 2/2</vt:lpstr>
      <vt:lpstr>Suomalainen hoidon tulosluokitus (SHTuL)</vt:lpstr>
      <vt:lpstr>Taustatiedoksi opettajalle: FinCC 4.0 (Finnish Care Classification)</vt:lpstr>
      <vt:lpstr>3. INFEKTIOIDEN TORJUNTA JA ASEPTIIKKA</vt:lpstr>
      <vt:lpstr>Mikrobien tartuntareitit ja leviämisen estäminen</vt:lpstr>
      <vt:lpstr>Breakout room 10 min.</vt:lpstr>
      <vt:lpstr>Mikrobien tartuntareitit ja leviämisen estäminen - vastaukset</vt:lpstr>
      <vt:lpstr>Mikrobien tartuntareitit ja leviämisen estäminen - vastaukset</vt:lpstr>
      <vt:lpstr>Tavanomaiset varotoimet:</vt:lpstr>
      <vt:lpstr>Varotoimiluokat</vt:lpstr>
      <vt:lpstr>Kirjoita, mitä muistat! </vt:lpstr>
      <vt:lpstr>Tavanomaiset varotoimet:</vt:lpstr>
      <vt:lpstr>Muut varotoimet:</vt:lpstr>
      <vt:lpstr>Suojaimet:</vt:lpstr>
      <vt:lpstr>Suojainten riisumisjärjestys</vt:lpstr>
      <vt:lpstr>Riisumisjärjestys: Mitä teet ensin?</vt:lpstr>
      <vt:lpstr>Aseptinen toiminta pientoimenpiteissä</vt:lpstr>
      <vt:lpstr>Aseptiikka Suomessa</vt:lpstr>
      <vt:lpstr>Aseptiikka Suomessa</vt:lpstr>
      <vt:lpstr>Steriilin pöydän valmistelu</vt:lpstr>
      <vt:lpstr>Steriilin pöydän valmistelu: sanoja</vt:lpstr>
      <vt:lpstr>Steriilin pöydän valmistelu: sanoja</vt:lpstr>
      <vt:lpstr>Steriilin pöydän valmistelu - ohjeet opettajalle</vt:lpstr>
      <vt:lpstr>Steriilin pöydän valmistelu – ohjeet opettajalle</vt:lpstr>
      <vt:lpstr>Ohje opettajalle:</vt:lpstr>
      <vt:lpstr>Videot steriilin pöydän valmistelusta</vt:lpstr>
      <vt:lpstr>4. PIENKIRURGINEN TOIMENPIDE</vt:lpstr>
      <vt:lpstr>Mikä on pienkirurginen toimenpide?</vt:lpstr>
      <vt:lpstr>Potilaan ohjaus toimenpiteen aikana</vt:lpstr>
      <vt:lpstr>Potilaan ohjaus toimenpiteen jälkeen 1/3</vt:lpstr>
      <vt:lpstr>Potilaan ohjaus toimenpiteen jälkeen 2/3</vt:lpstr>
      <vt:lpstr>Potilaan ohjaus toimenpiteen jälkeen 3/3</vt:lpstr>
      <vt:lpstr>KOTITEHTÄVÄT</vt:lpstr>
      <vt:lpstr>Logot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Yhteistyökokous Vantaa-Keravan hyvinvointialueen kanssa 12.1.2023</dc:title>
  <dc:creator>Lotta Tiikkainen</dc:creator>
  <cp:lastModifiedBy>Kukka-Maaria Raatikainen</cp:lastModifiedBy>
  <cp:revision>2</cp:revision>
  <dcterms:created xsi:type="dcterms:W3CDTF">2023-01-10T10:15:03Z</dcterms:created>
  <dcterms:modified xsi:type="dcterms:W3CDTF">2025-12-05T10:33:34Z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0x010100AAFD235576A2C94D9533F45DEC184F33</vt:lpwstr>
  </property>
  <property fmtid="{D5CDD505-2E9C-101B-9397-08002B2CF9AE}" pid="3" name="MediaServiceImageTags">
    <vt:lpwstr/>
  </property>
</Properties>
</file>