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9"/>
  </p:notesMasterIdLst>
  <p:sldIdLst>
    <p:sldId id="264" r:id="rId2"/>
    <p:sldId id="269" r:id="rId3"/>
    <p:sldId id="275" r:id="rId4"/>
    <p:sldId id="276" r:id="rId5"/>
    <p:sldId id="277" r:id="rId6"/>
    <p:sldId id="270" r:id="rId7"/>
    <p:sldId id="321" r:id="rId8"/>
    <p:sldId id="271" r:id="rId9"/>
    <p:sldId id="273" r:id="rId10"/>
    <p:sldId id="278" r:id="rId11"/>
    <p:sldId id="280" r:id="rId12"/>
    <p:sldId id="281" r:id="rId13"/>
    <p:sldId id="312" r:id="rId14"/>
    <p:sldId id="313" r:id="rId15"/>
    <p:sldId id="314" r:id="rId16"/>
    <p:sldId id="315" r:id="rId17"/>
    <p:sldId id="316" r:id="rId18"/>
    <p:sldId id="317" r:id="rId19"/>
    <p:sldId id="319" r:id="rId20"/>
    <p:sldId id="282" r:id="rId21"/>
    <p:sldId id="287" r:id="rId22"/>
    <p:sldId id="318" r:id="rId23"/>
    <p:sldId id="289" r:id="rId24"/>
    <p:sldId id="290" r:id="rId25"/>
    <p:sldId id="291" r:id="rId26"/>
    <p:sldId id="292" r:id="rId27"/>
    <p:sldId id="293" r:id="rId28"/>
    <p:sldId id="288" r:id="rId29"/>
    <p:sldId id="294" r:id="rId30"/>
    <p:sldId id="295" r:id="rId31"/>
    <p:sldId id="296" r:id="rId32"/>
    <p:sldId id="297" r:id="rId33"/>
    <p:sldId id="298" r:id="rId34"/>
    <p:sldId id="299" r:id="rId35"/>
    <p:sldId id="300" r:id="rId36"/>
    <p:sldId id="301" r:id="rId37"/>
    <p:sldId id="306" r:id="rId38"/>
    <p:sldId id="302" r:id="rId39"/>
    <p:sldId id="303" r:id="rId40"/>
    <p:sldId id="305" r:id="rId41"/>
    <p:sldId id="304" r:id="rId42"/>
    <p:sldId id="307" r:id="rId43"/>
    <p:sldId id="308" r:id="rId44"/>
    <p:sldId id="310" r:id="rId45"/>
    <p:sldId id="311" r:id="rId46"/>
    <p:sldId id="262" r:id="rId47"/>
    <p:sldId id="263" r:id="rId48"/>
  </p:sldIdLst>
  <p:sldSz cx="12192000" cy="6858000"/>
  <p:notesSz cx="6858000" cy="9144000"/>
  <p:embeddedFontLst>
    <p:embeddedFont>
      <p:font typeface="Montserrat" panose="00000500000000000000" pitchFamily="2" charset="0"/>
      <p:regular r:id="rId50"/>
      <p:bold r:id="rId51"/>
      <p:italic r:id="rId52"/>
      <p:boldItalic r:id="rId53"/>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Xamk Pulse -esityspohjat" id="{EF2E7AF9-AFE3-EA48-9031-BCD769474E91}">
          <p14:sldIdLst>
            <p14:sldId id="264"/>
            <p14:sldId id="269"/>
            <p14:sldId id="275"/>
            <p14:sldId id="276"/>
            <p14:sldId id="277"/>
            <p14:sldId id="270"/>
            <p14:sldId id="321"/>
            <p14:sldId id="271"/>
            <p14:sldId id="273"/>
            <p14:sldId id="278"/>
            <p14:sldId id="280"/>
            <p14:sldId id="281"/>
            <p14:sldId id="312"/>
            <p14:sldId id="313"/>
            <p14:sldId id="314"/>
            <p14:sldId id="315"/>
            <p14:sldId id="316"/>
            <p14:sldId id="317"/>
            <p14:sldId id="319"/>
            <p14:sldId id="282"/>
            <p14:sldId id="287"/>
            <p14:sldId id="318"/>
            <p14:sldId id="289"/>
            <p14:sldId id="290"/>
            <p14:sldId id="291"/>
            <p14:sldId id="292"/>
            <p14:sldId id="293"/>
            <p14:sldId id="288"/>
            <p14:sldId id="294"/>
            <p14:sldId id="295"/>
            <p14:sldId id="296"/>
            <p14:sldId id="297"/>
            <p14:sldId id="298"/>
            <p14:sldId id="299"/>
            <p14:sldId id="300"/>
            <p14:sldId id="301"/>
            <p14:sldId id="306"/>
            <p14:sldId id="302"/>
            <p14:sldId id="303"/>
            <p14:sldId id="305"/>
            <p14:sldId id="304"/>
            <p14:sldId id="307"/>
            <p14:sldId id="308"/>
            <p14:sldId id="310"/>
            <p14:sldId id="311"/>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F2E5"/>
    <a:srgbClr val="6636FF"/>
    <a:srgbClr val="CCFAAD"/>
    <a:srgbClr val="001B2A"/>
    <a:srgbClr val="0E3139"/>
    <a:srgbClr val="1B3B52"/>
    <a:srgbClr val="F05346"/>
    <a:srgbClr val="ED0B6F"/>
    <a:srgbClr val="295A7F"/>
    <a:srgbClr val="004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728D8F-C414-0F4D-3DBC-C8547DEBD5FF}" v="354" dt="2026-01-29T20:50:27.0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01"/>
    <p:restoredTop sz="94560"/>
  </p:normalViewPr>
  <p:slideViewPr>
    <p:cSldViewPr snapToGrid="0" snapToObjects="1">
      <p:cViewPr varScale="1">
        <p:scale>
          <a:sx n="147" d="100"/>
          <a:sy n="147" d="100"/>
        </p:scale>
        <p:origin x="27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nkanen-Salmela Riitta" userId="S::hrite01@xamk.fi::874376b7-4db1-4940-a109-f360070d2a32" providerId="AD" clId="Web-{58728D8F-C414-0F4D-3DBC-C8547DEBD5FF}"/>
    <pc:docChg chg="addSld delSld modSld modSection">
      <pc:chgData name="Tenkanen-Salmela Riitta" userId="S::hrite01@xamk.fi::874376b7-4db1-4940-a109-f360070d2a32" providerId="AD" clId="Web-{58728D8F-C414-0F4D-3DBC-C8547DEBD5FF}" dt="2026-01-29T20:50:27.014" v="349" actId="20577"/>
      <pc:docMkLst>
        <pc:docMk/>
      </pc:docMkLst>
      <pc:sldChg chg="modSp">
        <pc:chgData name="Tenkanen-Salmela Riitta" userId="S::hrite01@xamk.fi::874376b7-4db1-4940-a109-f360070d2a32" providerId="AD" clId="Web-{58728D8F-C414-0F4D-3DBC-C8547DEBD5FF}" dt="2026-01-29T20:43:32.542" v="207" actId="20577"/>
        <pc:sldMkLst>
          <pc:docMk/>
          <pc:sldMk cId="1935401990" sldId="269"/>
        </pc:sldMkLst>
        <pc:spChg chg="mod">
          <ac:chgData name="Tenkanen-Salmela Riitta" userId="S::hrite01@xamk.fi::874376b7-4db1-4940-a109-f360070d2a32" providerId="AD" clId="Web-{58728D8F-C414-0F4D-3DBC-C8547DEBD5FF}" dt="2026-01-29T20:43:32.542" v="207" actId="20577"/>
          <ac:spMkLst>
            <pc:docMk/>
            <pc:sldMk cId="1935401990" sldId="269"/>
            <ac:spMk id="3" creationId="{8625B646-BC62-F788-6986-96B9046B80D9}"/>
          </ac:spMkLst>
        </pc:spChg>
      </pc:sldChg>
      <pc:sldChg chg="modSp">
        <pc:chgData name="Tenkanen-Salmela Riitta" userId="S::hrite01@xamk.fi::874376b7-4db1-4940-a109-f360070d2a32" providerId="AD" clId="Web-{58728D8F-C414-0F4D-3DBC-C8547DEBD5FF}" dt="2026-01-29T20:44:03.136" v="209" actId="20577"/>
        <pc:sldMkLst>
          <pc:docMk/>
          <pc:sldMk cId="1346179420" sldId="270"/>
        </pc:sldMkLst>
        <pc:spChg chg="mod">
          <ac:chgData name="Tenkanen-Salmela Riitta" userId="S::hrite01@xamk.fi::874376b7-4db1-4940-a109-f360070d2a32" providerId="AD" clId="Web-{58728D8F-C414-0F4D-3DBC-C8547DEBD5FF}" dt="2026-01-29T20:44:03.136" v="209" actId="20577"/>
          <ac:spMkLst>
            <pc:docMk/>
            <pc:sldMk cId="1346179420" sldId="270"/>
            <ac:spMk id="3" creationId="{42E49A75-1D42-4985-7753-1006201E02FA}"/>
          </ac:spMkLst>
        </pc:spChg>
      </pc:sldChg>
      <pc:sldChg chg="del">
        <pc:chgData name="Tenkanen-Salmela Riitta" userId="S::hrite01@xamk.fi::874376b7-4db1-4940-a109-f360070d2a32" providerId="AD" clId="Web-{58728D8F-C414-0F4D-3DBC-C8547DEBD5FF}" dt="2026-01-29T20:40:41.195" v="197"/>
        <pc:sldMkLst>
          <pc:docMk/>
          <pc:sldMk cId="3958396641" sldId="272"/>
        </pc:sldMkLst>
      </pc:sldChg>
      <pc:sldChg chg="del">
        <pc:chgData name="Tenkanen-Salmela Riitta" userId="S::hrite01@xamk.fi::874376b7-4db1-4940-a109-f360070d2a32" providerId="AD" clId="Web-{58728D8F-C414-0F4D-3DBC-C8547DEBD5FF}" dt="2026-01-29T20:41:30.602" v="202"/>
        <pc:sldMkLst>
          <pc:docMk/>
          <pc:sldMk cId="917681259" sldId="279"/>
        </pc:sldMkLst>
      </pc:sldChg>
      <pc:sldChg chg="modSp">
        <pc:chgData name="Tenkanen-Salmela Riitta" userId="S::hrite01@xamk.fi::874376b7-4db1-4940-a109-f360070d2a32" providerId="AD" clId="Web-{58728D8F-C414-0F4D-3DBC-C8547DEBD5FF}" dt="2026-01-29T20:49:12.608" v="327" actId="20577"/>
        <pc:sldMkLst>
          <pc:docMk/>
          <pc:sldMk cId="843458342" sldId="282"/>
        </pc:sldMkLst>
        <pc:spChg chg="mod">
          <ac:chgData name="Tenkanen-Salmela Riitta" userId="S::hrite01@xamk.fi::874376b7-4db1-4940-a109-f360070d2a32" providerId="AD" clId="Web-{58728D8F-C414-0F4D-3DBC-C8547DEBD5FF}" dt="2026-01-29T20:49:12.608" v="327" actId="20577"/>
          <ac:spMkLst>
            <pc:docMk/>
            <pc:sldMk cId="843458342" sldId="282"/>
            <ac:spMk id="3" creationId="{8BA823E9-9701-EEE7-7E14-4CE616C7815C}"/>
          </ac:spMkLst>
        </pc:spChg>
      </pc:sldChg>
      <pc:sldChg chg="del">
        <pc:chgData name="Tenkanen-Salmela Riitta" userId="S::hrite01@xamk.fi::874376b7-4db1-4940-a109-f360070d2a32" providerId="AD" clId="Web-{58728D8F-C414-0F4D-3DBC-C8547DEBD5FF}" dt="2026-01-29T20:41:47.243" v="203"/>
        <pc:sldMkLst>
          <pc:docMk/>
          <pc:sldMk cId="419031978" sldId="283"/>
        </pc:sldMkLst>
      </pc:sldChg>
      <pc:sldChg chg="del">
        <pc:chgData name="Tenkanen-Salmela Riitta" userId="S::hrite01@xamk.fi::874376b7-4db1-4940-a109-f360070d2a32" providerId="AD" clId="Web-{58728D8F-C414-0F4D-3DBC-C8547DEBD5FF}" dt="2026-01-29T20:42:33.494" v="204"/>
        <pc:sldMkLst>
          <pc:docMk/>
          <pc:sldMk cId="3328561298" sldId="284"/>
        </pc:sldMkLst>
      </pc:sldChg>
      <pc:sldChg chg="del">
        <pc:chgData name="Tenkanen-Salmela Riitta" userId="S::hrite01@xamk.fi::874376b7-4db1-4940-a109-f360070d2a32" providerId="AD" clId="Web-{58728D8F-C414-0F4D-3DBC-C8547DEBD5FF}" dt="2026-01-29T20:42:42.244" v="205"/>
        <pc:sldMkLst>
          <pc:docMk/>
          <pc:sldMk cId="2537872519" sldId="285"/>
        </pc:sldMkLst>
      </pc:sldChg>
      <pc:sldChg chg="del">
        <pc:chgData name="Tenkanen-Salmela Riitta" userId="S::hrite01@xamk.fi::874376b7-4db1-4940-a109-f360070d2a32" providerId="AD" clId="Web-{58728D8F-C414-0F4D-3DBC-C8547DEBD5FF}" dt="2026-01-29T20:42:51.322" v="206"/>
        <pc:sldMkLst>
          <pc:docMk/>
          <pc:sldMk cId="2872207776" sldId="286"/>
        </pc:sldMkLst>
      </pc:sldChg>
      <pc:sldChg chg="modSp">
        <pc:chgData name="Tenkanen-Salmela Riitta" userId="S::hrite01@xamk.fi::874376b7-4db1-4940-a109-f360070d2a32" providerId="AD" clId="Web-{58728D8F-C414-0F4D-3DBC-C8547DEBD5FF}" dt="2026-01-29T20:50:27.014" v="349" actId="20577"/>
        <pc:sldMkLst>
          <pc:docMk/>
          <pc:sldMk cId="849885277" sldId="287"/>
        </pc:sldMkLst>
        <pc:spChg chg="mod">
          <ac:chgData name="Tenkanen-Salmela Riitta" userId="S::hrite01@xamk.fi::874376b7-4db1-4940-a109-f360070d2a32" providerId="AD" clId="Web-{58728D8F-C414-0F4D-3DBC-C8547DEBD5FF}" dt="2026-01-29T20:50:27.014" v="349" actId="20577"/>
          <ac:spMkLst>
            <pc:docMk/>
            <pc:sldMk cId="849885277" sldId="287"/>
            <ac:spMk id="3" creationId="{DD3854B2-A61F-14FC-1FFD-0A197268F40A}"/>
          </ac:spMkLst>
        </pc:spChg>
      </pc:sldChg>
      <pc:sldChg chg="modSp new del">
        <pc:chgData name="Tenkanen-Salmela Riitta" userId="S::hrite01@xamk.fi::874376b7-4db1-4940-a109-f360070d2a32" providerId="AD" clId="Web-{58728D8F-C414-0F4D-3DBC-C8547DEBD5FF}" dt="2026-01-29T20:39:31.005" v="191"/>
        <pc:sldMkLst>
          <pc:docMk/>
          <pc:sldMk cId="700834182" sldId="320"/>
        </pc:sldMkLst>
        <pc:spChg chg="mod">
          <ac:chgData name="Tenkanen-Salmela Riitta" userId="S::hrite01@xamk.fi::874376b7-4db1-4940-a109-f360070d2a32" providerId="AD" clId="Web-{58728D8F-C414-0F4D-3DBC-C8547DEBD5FF}" dt="2026-01-29T20:30:20.850" v="2" actId="20577"/>
          <ac:spMkLst>
            <pc:docMk/>
            <pc:sldMk cId="700834182" sldId="320"/>
            <ac:spMk id="2" creationId="{914D1DEC-C691-A7DD-2547-5F1FF1016399}"/>
          </ac:spMkLst>
        </pc:spChg>
      </pc:sldChg>
      <pc:sldChg chg="modSp new">
        <pc:chgData name="Tenkanen-Salmela Riitta" userId="S::hrite01@xamk.fi::874376b7-4db1-4940-a109-f360070d2a32" providerId="AD" clId="Web-{58728D8F-C414-0F4D-3DBC-C8547DEBD5FF}" dt="2026-01-29T20:40:58.258" v="201" actId="20577"/>
        <pc:sldMkLst>
          <pc:docMk/>
          <pc:sldMk cId="2015899164" sldId="321"/>
        </pc:sldMkLst>
        <pc:spChg chg="mod">
          <ac:chgData name="Tenkanen-Salmela Riitta" userId="S::hrite01@xamk.fi::874376b7-4db1-4940-a109-f360070d2a32" providerId="AD" clId="Web-{58728D8F-C414-0F4D-3DBC-C8547DEBD5FF}" dt="2026-01-29T20:39:51.256" v="193" actId="20577"/>
          <ac:spMkLst>
            <pc:docMk/>
            <pc:sldMk cId="2015899164" sldId="321"/>
            <ac:spMk id="2" creationId="{8D03AFF3-1963-C11A-275E-2E1C7092AC03}"/>
          </ac:spMkLst>
        </pc:spChg>
        <pc:spChg chg="mod">
          <ac:chgData name="Tenkanen-Salmela Riitta" userId="S::hrite01@xamk.fi::874376b7-4db1-4940-a109-f360070d2a32" providerId="AD" clId="Web-{58728D8F-C414-0F4D-3DBC-C8547DEBD5FF}" dt="2026-01-29T20:40:11.210" v="196" actId="20577"/>
          <ac:spMkLst>
            <pc:docMk/>
            <pc:sldMk cId="2015899164" sldId="321"/>
            <ac:spMk id="3" creationId="{97C0941B-C2DB-18BF-8E8F-31BCA0E67CFA}"/>
          </ac:spMkLst>
        </pc:spChg>
        <pc:spChg chg="mod">
          <ac:chgData name="Tenkanen-Salmela Riitta" userId="S::hrite01@xamk.fi::874376b7-4db1-4940-a109-f360070d2a32" providerId="AD" clId="Web-{58728D8F-C414-0F4D-3DBC-C8547DEBD5FF}" dt="2026-01-29T20:40:58.258" v="201" actId="20577"/>
          <ac:spMkLst>
            <pc:docMk/>
            <pc:sldMk cId="2015899164" sldId="321"/>
            <ac:spMk id="4" creationId="{D762380A-CCCC-51AF-5396-F8C2712A6E15}"/>
          </ac:spMkLst>
        </pc:spChg>
      </pc:sldChg>
    </pc:docChg>
  </pc:docChgLst>
  <pc:docChgLst>
    <pc:chgData name="Juuti Noora" userId="465eae5f-8fa1-4dfc-9f99-5484827e7ebd" providerId="ADAL" clId="{9D2202CF-5012-4C69-B742-CF667A323BB4}"/>
    <pc:docChg chg="undo custSel modSld">
      <pc:chgData name="Juuti Noora" userId="465eae5f-8fa1-4dfc-9f99-5484827e7ebd" providerId="ADAL" clId="{9D2202CF-5012-4C69-B742-CF667A323BB4}" dt="2026-01-27T12:41:21.966" v="16" actId="12"/>
      <pc:docMkLst>
        <pc:docMk/>
      </pc:docMkLst>
      <pc:sldChg chg="modSp mod">
        <pc:chgData name="Juuti Noora" userId="465eae5f-8fa1-4dfc-9f99-5484827e7ebd" providerId="ADAL" clId="{9D2202CF-5012-4C69-B742-CF667A323BB4}" dt="2026-01-27T12:39:18.763" v="2" actId="20577"/>
        <pc:sldMkLst>
          <pc:docMk/>
          <pc:sldMk cId="4022780260" sldId="264"/>
        </pc:sldMkLst>
        <pc:spChg chg="mod">
          <ac:chgData name="Juuti Noora" userId="465eae5f-8fa1-4dfc-9f99-5484827e7ebd" providerId="ADAL" clId="{9D2202CF-5012-4C69-B742-CF667A323BB4}" dt="2026-01-27T12:39:18.763" v="2" actId="20577"/>
          <ac:spMkLst>
            <pc:docMk/>
            <pc:sldMk cId="4022780260" sldId="264"/>
            <ac:spMk id="4" creationId="{A845E6E7-D3D3-6A4A-B782-AD73FCC92DEE}"/>
          </ac:spMkLst>
        </pc:spChg>
      </pc:sldChg>
      <pc:sldChg chg="addSp delSp modSp mod modClrScheme chgLayout">
        <pc:chgData name="Juuti Noora" userId="465eae5f-8fa1-4dfc-9f99-5484827e7ebd" providerId="ADAL" clId="{9D2202CF-5012-4C69-B742-CF667A323BB4}" dt="2026-01-27T12:40:31.132" v="11" actId="12"/>
        <pc:sldMkLst>
          <pc:docMk/>
          <pc:sldMk cId="4250966611" sldId="271"/>
        </pc:sldMkLst>
        <pc:spChg chg="mod ord">
          <ac:chgData name="Juuti Noora" userId="465eae5f-8fa1-4dfc-9f99-5484827e7ebd" providerId="ADAL" clId="{9D2202CF-5012-4C69-B742-CF667A323BB4}" dt="2026-01-27T12:40:27.838" v="10" actId="27636"/>
          <ac:spMkLst>
            <pc:docMk/>
            <pc:sldMk cId="4250966611" sldId="271"/>
            <ac:spMk id="4" creationId="{3F2AC26D-4EC3-3108-1A39-D9457D7BD0AF}"/>
          </ac:spMkLst>
        </pc:spChg>
        <pc:spChg chg="mod ord">
          <ac:chgData name="Juuti Noora" userId="465eae5f-8fa1-4dfc-9f99-5484827e7ebd" providerId="ADAL" clId="{9D2202CF-5012-4C69-B742-CF667A323BB4}" dt="2026-01-27T12:40:31.132" v="11" actId="12"/>
          <ac:spMkLst>
            <pc:docMk/>
            <pc:sldMk cId="4250966611" sldId="271"/>
            <ac:spMk id="6" creationId="{C89E3BB4-E9D6-3DFC-DAD9-C81D1C5F1604}"/>
          </ac:spMkLst>
        </pc:spChg>
      </pc:sldChg>
      <pc:sldChg chg="delSp modSp mod modClrScheme chgLayout">
        <pc:chgData name="Juuti Noora" userId="465eae5f-8fa1-4dfc-9f99-5484827e7ebd" providerId="ADAL" clId="{9D2202CF-5012-4C69-B742-CF667A323BB4}" dt="2026-01-27T12:41:21.966" v="16" actId="12"/>
        <pc:sldMkLst>
          <pc:docMk/>
          <pc:sldMk cId="3256926486" sldId="273"/>
        </pc:sldMkLst>
        <pc:spChg chg="mod ord">
          <ac:chgData name="Juuti Noora" userId="465eae5f-8fa1-4dfc-9f99-5484827e7ebd" providerId="ADAL" clId="{9D2202CF-5012-4C69-B742-CF667A323BB4}" dt="2026-01-27T12:41:17.851" v="14" actId="27636"/>
          <ac:spMkLst>
            <pc:docMk/>
            <pc:sldMk cId="3256926486" sldId="273"/>
            <ac:spMk id="2" creationId="{BB54AD7C-2F93-50BF-EAEB-191D1B15ECF5}"/>
          </ac:spMkLst>
        </pc:spChg>
        <pc:spChg chg="mod ord">
          <ac:chgData name="Juuti Noora" userId="465eae5f-8fa1-4dfc-9f99-5484827e7ebd" providerId="ADAL" clId="{9D2202CF-5012-4C69-B742-CF667A323BB4}" dt="2026-01-27T12:41:21.966" v="16" actId="12"/>
          <ac:spMkLst>
            <pc:docMk/>
            <pc:sldMk cId="3256926486" sldId="273"/>
            <ac:spMk id="3" creationId="{895F4BB9-BF8C-99BD-04CA-293D6BCA5A7B}"/>
          </ac:spMkLst>
        </pc:spChg>
      </pc:sldChg>
      <pc:sldChg chg="addSp delSp modSp mod modClrScheme chgLayout">
        <pc:chgData name="Juuti Noora" userId="465eae5f-8fa1-4dfc-9f99-5484827e7ebd" providerId="ADAL" clId="{9D2202CF-5012-4C69-B742-CF667A323BB4}" dt="2026-01-27T12:40:07.562" v="7" actId="12"/>
        <pc:sldMkLst>
          <pc:docMk/>
          <pc:sldMk cId="3712008418" sldId="277"/>
        </pc:sldMkLst>
        <pc:spChg chg="mod ord">
          <ac:chgData name="Juuti Noora" userId="465eae5f-8fa1-4dfc-9f99-5484827e7ebd" providerId="ADAL" clId="{9D2202CF-5012-4C69-B742-CF667A323BB4}" dt="2026-01-27T12:40:03.787" v="6" actId="700"/>
          <ac:spMkLst>
            <pc:docMk/>
            <pc:sldMk cId="3712008418" sldId="277"/>
            <ac:spMk id="4" creationId="{EFAAAC48-D268-63CA-D962-78CDBCB3A0C6}"/>
          </ac:spMkLst>
        </pc:spChg>
        <pc:spChg chg="mod ord">
          <ac:chgData name="Juuti Noora" userId="465eae5f-8fa1-4dfc-9f99-5484827e7ebd" providerId="ADAL" clId="{9D2202CF-5012-4C69-B742-CF667A323BB4}" dt="2026-01-27T12:40:07.562" v="7" actId="12"/>
          <ac:spMkLst>
            <pc:docMk/>
            <pc:sldMk cId="3712008418" sldId="277"/>
            <ac:spMk id="5" creationId="{0D907758-8F39-E767-2A86-333D7062DA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0974B-3E66-442A-B007-718EF5C19339}" type="datetimeFigureOut">
              <a:rPr lang="fi-FI" smtClean="0"/>
              <a:t>29.1.2026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E4BB8F-2B27-4966-B944-E0E5B2418394}" type="slidenum">
              <a:rPr lang="fi-FI" smtClean="0"/>
              <a:t>‹#›</a:t>
            </a:fld>
            <a:endParaRPr lang="fi-FI"/>
          </a:p>
        </p:txBody>
      </p:sp>
    </p:spTree>
    <p:extLst>
      <p:ext uri="{BB962C8B-B14F-4D97-AF65-F5344CB8AC3E}">
        <p14:creationId xmlns:p14="http://schemas.microsoft.com/office/powerpoint/2010/main" val="23387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6E4BB8F-2B27-4966-B944-E0E5B2418394}" type="slidenum">
              <a:rPr lang="fi-FI" smtClean="0"/>
              <a:t>5</a:t>
            </a:fld>
            <a:endParaRPr lang="fi-FI"/>
          </a:p>
        </p:txBody>
      </p:sp>
    </p:spTree>
    <p:extLst>
      <p:ext uri="{BB962C8B-B14F-4D97-AF65-F5344CB8AC3E}">
        <p14:creationId xmlns:p14="http://schemas.microsoft.com/office/powerpoint/2010/main" val="97612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D81226F5-D291-FE40-ADFC-2FCD0A6AE135}"/>
              </a:ext>
            </a:extLst>
          </p:cNvPr>
          <p:cNvSpPr>
            <a:spLocks noGrp="1"/>
          </p:cNvSpPr>
          <p:nvPr>
            <p:ph type="ctrTitle" hasCustomPrompt="1"/>
          </p:nvPr>
        </p:nvSpPr>
        <p:spPr>
          <a:xfrm>
            <a:off x="1524000" y="1986911"/>
            <a:ext cx="6496800" cy="2081980"/>
          </a:xfrm>
        </p:spPr>
        <p:txBody>
          <a:bodyPr anchor="b" anchorCtr="0">
            <a:normAutofit/>
          </a:bodyPr>
          <a:lstStyle>
            <a:lvl1pPr>
              <a:defRPr sz="7000" baseline="0"/>
            </a:lvl1pPr>
          </a:lstStyle>
          <a:p>
            <a:pPr algn="l"/>
            <a:r>
              <a:rPr lang="fi-FI" noProof="0" dirty="0" err="1"/>
              <a:t>Pulse</a:t>
            </a:r>
            <a:r>
              <a:rPr lang="fi-FI" noProof="0" dirty="0"/>
              <a:t> </a:t>
            </a:r>
            <a:br>
              <a:rPr lang="fi-FI" noProof="0" dirty="0"/>
            </a:br>
            <a:r>
              <a:rPr lang="fi-FI" noProof="0" dirty="0" err="1"/>
              <a:t>headline</a:t>
            </a:r>
            <a:endParaRPr lang="fi-FI" noProof="0" dirty="0"/>
          </a:p>
        </p:txBody>
      </p:sp>
      <p:sp>
        <p:nvSpPr>
          <p:cNvPr id="8" name="Alaotsikko 2">
            <a:extLst>
              <a:ext uri="{FF2B5EF4-FFF2-40B4-BE49-F238E27FC236}">
                <a16:creationId xmlns:a16="http://schemas.microsoft.com/office/drawing/2014/main" id="{AB0CD567-36BF-D749-8392-90AB7D329E51}"/>
              </a:ext>
            </a:extLst>
          </p:cNvPr>
          <p:cNvSpPr>
            <a:spLocks noGrp="1"/>
          </p:cNvSpPr>
          <p:nvPr>
            <p:ph type="subTitle" idx="1"/>
          </p:nvPr>
        </p:nvSpPr>
        <p:spPr>
          <a:xfrm>
            <a:off x="1524000" y="4245388"/>
            <a:ext cx="6496800" cy="1449000"/>
          </a:xfrm>
        </p:spPr>
        <p:txBody>
          <a:bodyPr>
            <a:normAutofit/>
          </a:bodyPr>
          <a:lstStyle>
            <a:lvl1pPr marL="0" indent="0">
              <a:buNone/>
              <a:defRPr b="0" i="0">
                <a:latin typeface="Montserrat Medium" pitchFamily="2" charset="77"/>
              </a:defRPr>
            </a:lvl1pPr>
          </a:lstStyle>
          <a:p>
            <a:pPr algn="l"/>
            <a:endParaRPr lang="fi-FI" sz="2000" noProof="0" dirty="0"/>
          </a:p>
        </p:txBody>
      </p:sp>
      <p:pic>
        <p:nvPicPr>
          <p:cNvPr id="9" name="Kuva 8">
            <a:extLst>
              <a:ext uri="{FF2B5EF4-FFF2-40B4-BE49-F238E27FC236}">
                <a16:creationId xmlns:a16="http://schemas.microsoft.com/office/drawing/2014/main" id="{A674D427-9E57-8D4E-AC22-ABFD986A6D78}"/>
              </a:ext>
            </a:extLst>
          </p:cNvPr>
          <p:cNvPicPr>
            <a:picLocks noChangeAspect="1"/>
          </p:cNvPicPr>
          <p:nvPr userDrawn="1"/>
        </p:nvPicPr>
        <p:blipFill>
          <a:blip r:embed="rId3"/>
          <a:srcRect/>
          <a:stretch/>
        </p:blipFill>
        <p:spPr>
          <a:xfrm>
            <a:off x="9208801" y="2183171"/>
            <a:ext cx="1611871" cy="2491657"/>
          </a:xfrm>
          <a:prstGeom prst="rect">
            <a:avLst/>
          </a:prstGeom>
        </p:spPr>
      </p:pic>
    </p:spTree>
    <p:extLst>
      <p:ext uri="{BB962C8B-B14F-4D97-AF65-F5344CB8AC3E}">
        <p14:creationId xmlns:p14="http://schemas.microsoft.com/office/powerpoint/2010/main" val="33441203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1+#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B42C095-0A91-BC40-AB95-FD21EE9ACE6E}"/>
              </a:ext>
            </a:extLst>
          </p:cNvPr>
          <p:cNvSpPr>
            <a:spLocks noGrp="1"/>
          </p:cNvSpPr>
          <p:nvPr>
            <p:ph idx="1"/>
          </p:nvPr>
        </p:nvSpPr>
        <p:spPr>
          <a:xfrm>
            <a:off x="1892693" y="1915752"/>
            <a:ext cx="8406614" cy="3546372"/>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Suorakulmio 7">
            <a:extLst>
              <a:ext uri="{FF2B5EF4-FFF2-40B4-BE49-F238E27FC236}">
                <a16:creationId xmlns:a16="http://schemas.microsoft.com/office/drawing/2014/main" id="{DCEB0513-52EB-CC40-9571-410064C68CD5}"/>
              </a:ext>
            </a:extLst>
          </p:cNvPr>
          <p:cNvSpPr/>
          <p:nvPr/>
        </p:nvSpPr>
        <p:spPr>
          <a:xfrm>
            <a:off x="1338349" y="1190045"/>
            <a:ext cx="9559636" cy="4670428"/>
          </a:xfrm>
          <a:prstGeom prst="rect">
            <a:avLst/>
          </a:prstGeom>
          <a:noFill/>
          <a:ln w="38100">
            <a:gradFill flip="none" rotWithShape="1">
              <a:gsLst>
                <a:gs pos="0">
                  <a:srgbClr val="F05346"/>
                </a:gs>
                <a:gs pos="53000">
                  <a:srgbClr val="ED0B6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208E55D-8238-8546-843F-D78AE68AE922}"/>
              </a:ext>
            </a:extLst>
          </p:cNvPr>
          <p:cNvSpPr>
            <a:spLocks noGrp="1"/>
          </p:cNvSpPr>
          <p:nvPr>
            <p:ph type="title" hasCustomPrompt="1"/>
          </p:nvPr>
        </p:nvSpPr>
        <p:spPr>
          <a:xfrm>
            <a:off x="4851111" y="839179"/>
            <a:ext cx="2489785" cy="701731"/>
          </a:xfrm>
          <a:solidFill>
            <a:schemeClr val="tx1"/>
          </a:solidFill>
        </p:spPr>
        <p:txBody>
          <a:bodyPr wrap="none">
            <a:spAutoFit/>
          </a:bodyPr>
          <a:lstStyle>
            <a:lvl1pPr algn="ctr">
              <a:defRPr/>
            </a:lvl1pPr>
          </a:lstStyle>
          <a:p>
            <a:r>
              <a:rPr lang="fi-FI" noProof="0"/>
              <a:t>Otsikko</a:t>
            </a:r>
          </a:p>
        </p:txBody>
      </p:sp>
    </p:spTree>
    <p:extLst>
      <p:ext uri="{BB962C8B-B14F-4D97-AF65-F5344CB8AC3E}">
        <p14:creationId xmlns:p14="http://schemas.microsoft.com/office/powerpoint/2010/main" val="54994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oppusiv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1621CE29-B6E7-0C41-8E42-372BFB55B656}"/>
              </a:ext>
            </a:extLst>
          </p:cNvPr>
          <p:cNvPicPr>
            <a:picLocks noChangeAspect="1"/>
          </p:cNvPicPr>
          <p:nvPr userDrawn="1"/>
        </p:nvPicPr>
        <p:blipFill>
          <a:blip r:embed="rId3"/>
          <a:srcRect/>
          <a:stretch/>
        </p:blipFill>
        <p:spPr>
          <a:xfrm>
            <a:off x="4945916" y="1549381"/>
            <a:ext cx="2300168" cy="3555638"/>
          </a:xfrm>
          <a:prstGeom prst="rect">
            <a:avLst/>
          </a:prstGeom>
        </p:spPr>
      </p:pic>
    </p:spTree>
    <p:extLst>
      <p:ext uri="{BB962C8B-B14F-4D97-AF65-F5344CB8AC3E}">
        <p14:creationId xmlns:p14="http://schemas.microsoft.com/office/powerpoint/2010/main" val="7844197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älidia gradient">
    <p:bg>
      <p:bgPr>
        <a:gradFill>
          <a:gsLst>
            <a:gs pos="2000">
              <a:srgbClr val="F05346"/>
            </a:gs>
            <a:gs pos="61000">
              <a:srgbClr val="ED0B6F"/>
            </a:gs>
          </a:gsLst>
          <a:lin ang="6000000" scaled="0"/>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0509D-1156-624D-9F9C-34BA25D71EF7}"/>
              </a:ext>
            </a:extLst>
          </p:cNvPr>
          <p:cNvSpPr>
            <a:spLocks noGrp="1"/>
          </p:cNvSpPr>
          <p:nvPr>
            <p:ph type="ctrTitle" hasCustomPrompt="1"/>
          </p:nvPr>
        </p:nvSpPr>
        <p:spPr>
          <a:xfrm>
            <a:off x="629831" y="1039305"/>
            <a:ext cx="10932338" cy="4779389"/>
          </a:xfrm>
        </p:spPr>
        <p:txBody>
          <a:bodyPr anchor="ctr" anchorCtr="0">
            <a:normAutofit/>
          </a:bodyPr>
          <a:lstStyle>
            <a:lvl1pPr algn="ctr">
              <a:defRPr sz="8000">
                <a:solidFill>
                  <a:schemeClr val="tx1"/>
                </a:solidFill>
              </a:defRPr>
            </a:lvl1pPr>
          </a:lstStyle>
          <a:p>
            <a:r>
              <a:rPr lang="fi-FI" noProof="0"/>
              <a:t>Väliotsikko</a:t>
            </a:r>
          </a:p>
        </p:txBody>
      </p:sp>
    </p:spTree>
    <p:extLst>
      <p:ext uri="{BB962C8B-B14F-4D97-AF65-F5344CB8AC3E}">
        <p14:creationId xmlns:p14="http://schemas.microsoft.com/office/powerpoint/2010/main" val="26945169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dia tumma">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0509D-1156-624D-9F9C-34BA25D71EF7}"/>
              </a:ext>
            </a:extLst>
          </p:cNvPr>
          <p:cNvSpPr>
            <a:spLocks noGrp="1"/>
          </p:cNvSpPr>
          <p:nvPr>
            <p:ph type="ctrTitle" hasCustomPrompt="1"/>
          </p:nvPr>
        </p:nvSpPr>
        <p:spPr>
          <a:xfrm>
            <a:off x="629831" y="921470"/>
            <a:ext cx="10932338" cy="5015060"/>
          </a:xfrm>
        </p:spPr>
        <p:txBody>
          <a:bodyPr anchor="ctr" anchorCtr="0">
            <a:normAutofit/>
          </a:bodyPr>
          <a:lstStyle>
            <a:lvl1pPr algn="ctr">
              <a:defRPr sz="8000">
                <a:gradFill>
                  <a:gsLst>
                    <a:gs pos="2000">
                      <a:srgbClr val="F05346"/>
                    </a:gs>
                    <a:gs pos="61000">
                      <a:srgbClr val="ED0B6F"/>
                    </a:gs>
                  </a:gsLst>
                  <a:lin ang="2700000" scaled="0"/>
                </a:gradFill>
              </a:defRPr>
            </a:lvl1pPr>
          </a:lstStyle>
          <a:p>
            <a:r>
              <a:rPr lang="fi-FI" noProof="0"/>
              <a:t>Väliotsikko</a:t>
            </a:r>
          </a:p>
        </p:txBody>
      </p:sp>
    </p:spTree>
    <p:extLst>
      <p:ext uri="{BB962C8B-B14F-4D97-AF65-F5344CB8AC3E}">
        <p14:creationId xmlns:p14="http://schemas.microsoft.com/office/powerpoint/2010/main" val="11161451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nosto / lainau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F0509D-1156-624D-9F9C-34BA25D71EF7}"/>
              </a:ext>
            </a:extLst>
          </p:cNvPr>
          <p:cNvSpPr>
            <a:spLocks noGrp="1"/>
          </p:cNvSpPr>
          <p:nvPr>
            <p:ph type="ctrTitle" hasCustomPrompt="1"/>
          </p:nvPr>
        </p:nvSpPr>
        <p:spPr>
          <a:xfrm>
            <a:off x="1287092" y="1210056"/>
            <a:ext cx="9617815" cy="4437888"/>
          </a:xfrm>
        </p:spPr>
        <p:txBody>
          <a:bodyPr anchor="ctr" anchorCtr="0">
            <a:normAutofit/>
          </a:bodyPr>
          <a:lstStyle>
            <a:lvl1pPr algn="ctr">
              <a:defRPr sz="6000">
                <a:gradFill>
                  <a:gsLst>
                    <a:gs pos="2000">
                      <a:srgbClr val="F05346"/>
                    </a:gs>
                    <a:gs pos="61000">
                      <a:srgbClr val="ED0B6F"/>
                    </a:gs>
                  </a:gsLst>
                  <a:lin ang="2700000" scaled="0"/>
                </a:gradFill>
              </a:defRPr>
            </a:lvl1pPr>
          </a:lstStyle>
          <a:p>
            <a:r>
              <a:rPr lang="fi-FI" noProof="0"/>
              <a:t>“tekstinosto”</a:t>
            </a:r>
          </a:p>
        </p:txBody>
      </p:sp>
    </p:spTree>
    <p:extLst>
      <p:ext uri="{BB962C8B-B14F-4D97-AF65-F5344CB8AC3E}">
        <p14:creationId xmlns:p14="http://schemas.microsoft.com/office/powerpoint/2010/main" val="7409734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erussisalto tumm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8E55D-8238-8546-843F-D78AE68AE922}"/>
              </a:ext>
            </a:extLst>
          </p:cNvPr>
          <p:cNvSpPr>
            <a:spLocks noGrp="1"/>
          </p:cNvSpPr>
          <p:nvPr>
            <p:ph type="title" hasCustomPrompt="1"/>
          </p:nvPr>
        </p:nvSpPr>
        <p:spPr/>
        <p:txBody>
          <a:bodyPr>
            <a:normAutofit/>
          </a:bodyPr>
          <a:lstStyle>
            <a:lvl1pPr>
              <a:defRPr sz="5000"/>
            </a:lvl1pPr>
          </a:lstStyle>
          <a:p>
            <a:r>
              <a:rPr lang="fi-FI" noProof="0" dirty="0"/>
              <a:t>Muokkaa otsikkoa </a:t>
            </a:r>
            <a:r>
              <a:rPr lang="fi-FI" noProof="0" dirty="0" err="1"/>
              <a:t>napsautt</a:t>
            </a:r>
            <a:r>
              <a:rPr lang="fi-FI" noProof="0" dirty="0"/>
              <a:t>.</a:t>
            </a:r>
          </a:p>
        </p:txBody>
      </p:sp>
      <p:sp>
        <p:nvSpPr>
          <p:cNvPr id="3" name="Sisällön paikkamerkki 2">
            <a:extLst>
              <a:ext uri="{FF2B5EF4-FFF2-40B4-BE49-F238E27FC236}">
                <a16:creationId xmlns:a16="http://schemas.microsoft.com/office/drawing/2014/main" id="{2B42C095-0A91-BC40-AB95-FD21EE9ACE6E}"/>
              </a:ext>
            </a:extLst>
          </p:cNvPr>
          <p:cNvSpPr>
            <a:spLocks noGrp="1"/>
          </p:cNvSpPr>
          <p:nvPr>
            <p:ph idx="1"/>
          </p:nvPr>
        </p:nvSpPr>
        <p:spPr>
          <a:xfrm>
            <a:off x="838200" y="1825625"/>
            <a:ext cx="10515600" cy="3896189"/>
          </a:xfrm>
        </p:spPr>
        <p:txBody>
          <a:bodyPr/>
          <a:lstStyle>
            <a:lvl1pPr marL="0" indent="0">
              <a:buNone/>
              <a:defRPr sz="1800"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cxnSp>
        <p:nvCxnSpPr>
          <p:cNvPr id="9" name="Suora yhdysviiva 8">
            <a:extLst>
              <a:ext uri="{FF2B5EF4-FFF2-40B4-BE49-F238E27FC236}">
                <a16:creationId xmlns:a16="http://schemas.microsoft.com/office/drawing/2014/main" id="{F01E54D4-79F8-1548-801A-37D9EC500EFB}"/>
              </a:ext>
            </a:extLst>
          </p:cNvPr>
          <p:cNvCxnSpPr/>
          <p:nvPr userDrawn="1"/>
        </p:nvCxnSpPr>
        <p:spPr>
          <a:xfrm flipH="1">
            <a:off x="838200" y="6094089"/>
            <a:ext cx="8872242" cy="0"/>
          </a:xfrm>
          <a:prstGeom prst="line">
            <a:avLst/>
          </a:prstGeom>
          <a:ln w="12700">
            <a:gradFill>
              <a:gsLst>
                <a:gs pos="83000">
                  <a:srgbClr val="F05346"/>
                </a:gs>
                <a:gs pos="30000">
                  <a:srgbClr val="ED0B6F"/>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0" name="Kuva 9">
            <a:extLst>
              <a:ext uri="{FF2B5EF4-FFF2-40B4-BE49-F238E27FC236}">
                <a16:creationId xmlns:a16="http://schemas.microsoft.com/office/drawing/2014/main" id="{CE5BDCC1-D95A-E141-A399-568F71D251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4445" y="5856751"/>
            <a:ext cx="1598723" cy="458300"/>
          </a:xfrm>
          <a:prstGeom prst="rect">
            <a:avLst/>
          </a:prstGeom>
        </p:spPr>
      </p:pic>
    </p:spTree>
    <p:extLst>
      <p:ext uri="{BB962C8B-B14F-4D97-AF65-F5344CB8AC3E}">
        <p14:creationId xmlns:p14="http://schemas.microsoft.com/office/powerpoint/2010/main" val="103293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erus vaale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8E55D-8238-8546-843F-D78AE68AE922}"/>
              </a:ext>
            </a:extLst>
          </p:cNvPr>
          <p:cNvSpPr>
            <a:spLocks noGrp="1"/>
          </p:cNvSpPr>
          <p:nvPr>
            <p:ph type="title" hasCustomPrompt="1"/>
          </p:nvPr>
        </p:nvSpPr>
        <p:spPr/>
        <p:txBody>
          <a:bodyPr>
            <a:normAutofit/>
          </a:bodyPr>
          <a:lstStyle>
            <a:lvl1pPr>
              <a:defRPr sz="5000"/>
            </a:lvl1pPr>
          </a:lstStyle>
          <a:p>
            <a:r>
              <a:rPr lang="fi-FI" noProof="0"/>
              <a:t>Muokkaa otsikkoa napsautt.</a:t>
            </a:r>
          </a:p>
        </p:txBody>
      </p:sp>
      <p:sp>
        <p:nvSpPr>
          <p:cNvPr id="3" name="Sisällön paikkamerkki 2">
            <a:extLst>
              <a:ext uri="{FF2B5EF4-FFF2-40B4-BE49-F238E27FC236}">
                <a16:creationId xmlns:a16="http://schemas.microsoft.com/office/drawing/2014/main" id="{2B42C095-0A91-BC40-AB95-FD21EE9ACE6E}"/>
              </a:ext>
            </a:extLst>
          </p:cNvPr>
          <p:cNvSpPr>
            <a:spLocks noGrp="1"/>
          </p:cNvSpPr>
          <p:nvPr>
            <p:ph idx="1"/>
          </p:nvPr>
        </p:nvSpPr>
        <p:spPr>
          <a:xfrm>
            <a:off x="838200" y="1825625"/>
            <a:ext cx="10515600" cy="389618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cxnSp>
        <p:nvCxnSpPr>
          <p:cNvPr id="8" name="Suora yhdysviiva 7">
            <a:extLst>
              <a:ext uri="{FF2B5EF4-FFF2-40B4-BE49-F238E27FC236}">
                <a16:creationId xmlns:a16="http://schemas.microsoft.com/office/drawing/2014/main" id="{955E75A4-25D2-2745-876C-CD4DC42ECD35}"/>
              </a:ext>
            </a:extLst>
          </p:cNvPr>
          <p:cNvCxnSpPr/>
          <p:nvPr userDrawn="1"/>
        </p:nvCxnSpPr>
        <p:spPr>
          <a:xfrm flipH="1">
            <a:off x="838200" y="6094089"/>
            <a:ext cx="8872242" cy="0"/>
          </a:xfrm>
          <a:prstGeom prst="line">
            <a:avLst/>
          </a:prstGeom>
          <a:ln w="12700">
            <a:gradFill>
              <a:gsLst>
                <a:gs pos="83000">
                  <a:srgbClr val="F05346"/>
                </a:gs>
                <a:gs pos="30000">
                  <a:srgbClr val="ED0B6F"/>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Kuva 5">
            <a:extLst>
              <a:ext uri="{FF2B5EF4-FFF2-40B4-BE49-F238E27FC236}">
                <a16:creationId xmlns:a16="http://schemas.microsoft.com/office/drawing/2014/main" id="{914D8EEA-8DA1-244C-92D2-0D340BDFF2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4445" y="5856751"/>
            <a:ext cx="1598723" cy="458300"/>
          </a:xfrm>
          <a:prstGeom prst="rect">
            <a:avLst/>
          </a:prstGeom>
        </p:spPr>
      </p:pic>
    </p:spTree>
    <p:extLst>
      <p:ext uri="{BB962C8B-B14F-4D97-AF65-F5344CB8AC3E}">
        <p14:creationId xmlns:p14="http://schemas.microsoft.com/office/powerpoint/2010/main" val="156493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2-palstaa vaale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8E55D-8238-8546-843F-D78AE68AE922}"/>
              </a:ext>
            </a:extLst>
          </p:cNvPr>
          <p:cNvSpPr>
            <a:spLocks noGrp="1"/>
          </p:cNvSpPr>
          <p:nvPr>
            <p:ph type="title" hasCustomPrompt="1"/>
          </p:nvPr>
        </p:nvSpPr>
        <p:spPr/>
        <p:txBody>
          <a:bodyPr>
            <a:normAutofit/>
          </a:bodyPr>
          <a:lstStyle>
            <a:lvl1pPr>
              <a:defRPr sz="5000"/>
            </a:lvl1pPr>
          </a:lstStyle>
          <a:p>
            <a:r>
              <a:rPr lang="fi-FI" noProof="0" dirty="0"/>
              <a:t>Muokkaa otsikkoa </a:t>
            </a:r>
            <a:r>
              <a:rPr lang="fi-FI" noProof="0" dirty="0" err="1"/>
              <a:t>napsautt</a:t>
            </a:r>
            <a:r>
              <a:rPr lang="fi-FI" noProof="0" dirty="0"/>
              <a:t>.</a:t>
            </a:r>
          </a:p>
        </p:txBody>
      </p:sp>
      <p:cxnSp>
        <p:nvCxnSpPr>
          <p:cNvPr id="8" name="Suora yhdysviiva 7">
            <a:extLst>
              <a:ext uri="{FF2B5EF4-FFF2-40B4-BE49-F238E27FC236}">
                <a16:creationId xmlns:a16="http://schemas.microsoft.com/office/drawing/2014/main" id="{955E75A4-25D2-2745-876C-CD4DC42ECD35}"/>
              </a:ext>
            </a:extLst>
          </p:cNvPr>
          <p:cNvCxnSpPr/>
          <p:nvPr userDrawn="1"/>
        </p:nvCxnSpPr>
        <p:spPr>
          <a:xfrm flipH="1">
            <a:off x="838200" y="6094089"/>
            <a:ext cx="8872242" cy="0"/>
          </a:xfrm>
          <a:prstGeom prst="line">
            <a:avLst/>
          </a:prstGeom>
          <a:ln w="12700">
            <a:gradFill>
              <a:gsLst>
                <a:gs pos="83000">
                  <a:srgbClr val="F05346"/>
                </a:gs>
                <a:gs pos="30000">
                  <a:srgbClr val="ED0B6F"/>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6" name="Kuva 5">
            <a:extLst>
              <a:ext uri="{FF2B5EF4-FFF2-40B4-BE49-F238E27FC236}">
                <a16:creationId xmlns:a16="http://schemas.microsoft.com/office/drawing/2014/main" id="{914D8EEA-8DA1-244C-92D2-0D340BDFF2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4445" y="5856751"/>
            <a:ext cx="1598723" cy="458300"/>
          </a:xfrm>
          <a:prstGeom prst="rect">
            <a:avLst/>
          </a:prstGeom>
        </p:spPr>
      </p:pic>
      <p:sp>
        <p:nvSpPr>
          <p:cNvPr id="7" name="Sisällön paikkamerkki 2">
            <a:extLst>
              <a:ext uri="{FF2B5EF4-FFF2-40B4-BE49-F238E27FC236}">
                <a16:creationId xmlns:a16="http://schemas.microsoft.com/office/drawing/2014/main" id="{5ACD4815-FA6F-9A4F-AD86-670A88ECFBA5}"/>
              </a:ext>
            </a:extLst>
          </p:cNvPr>
          <p:cNvSpPr>
            <a:spLocks noGrp="1"/>
          </p:cNvSpPr>
          <p:nvPr>
            <p:ph sz="half" idx="1"/>
          </p:nvPr>
        </p:nvSpPr>
        <p:spPr>
          <a:xfrm>
            <a:off x="838200" y="1825625"/>
            <a:ext cx="5181600" cy="3869671"/>
          </a:xfrm>
        </p:spPr>
        <p:txBody>
          <a:bodyPr>
            <a:normAutofit/>
          </a:bodyPr>
          <a:lstStyle>
            <a:lvl1pPr>
              <a:defRPr sz="1800" b="0" i="0">
                <a:solidFill>
                  <a:schemeClr val="tx1"/>
                </a:solidFill>
                <a:latin typeface="Montserrat" pitchFamily="2" charset="77"/>
              </a:defRPr>
            </a:lvl1pPr>
            <a:lvl2pPr>
              <a:defRPr sz="2000" b="0" i="0">
                <a:solidFill>
                  <a:schemeClr val="tx1"/>
                </a:solidFill>
                <a:latin typeface="Montserrat" pitchFamily="2" charset="77"/>
              </a:defRPr>
            </a:lvl2pPr>
            <a:lvl3pPr>
              <a:defRPr b="0" i="0">
                <a:solidFill>
                  <a:schemeClr val="tx1"/>
                </a:solidFill>
                <a:latin typeface="Montserrat" pitchFamily="2" charset="77"/>
              </a:defRPr>
            </a:lvl3pPr>
            <a:lvl4pPr>
              <a:defRPr b="0" i="0">
                <a:solidFill>
                  <a:schemeClr val="tx1"/>
                </a:solidFill>
                <a:latin typeface="Montserrat" pitchFamily="2" charset="77"/>
              </a:defRPr>
            </a:lvl4pPr>
            <a:lvl5pPr>
              <a:defRPr b="0" i="0">
                <a:solidFill>
                  <a:schemeClr val="tx1"/>
                </a:solidFill>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9" name="Sisällön paikkamerkki 3">
            <a:extLst>
              <a:ext uri="{FF2B5EF4-FFF2-40B4-BE49-F238E27FC236}">
                <a16:creationId xmlns:a16="http://schemas.microsoft.com/office/drawing/2014/main" id="{8FA7C549-82D0-D443-9063-A5AF8C182A36}"/>
              </a:ext>
            </a:extLst>
          </p:cNvPr>
          <p:cNvSpPr>
            <a:spLocks noGrp="1"/>
          </p:cNvSpPr>
          <p:nvPr>
            <p:ph sz="half" idx="2"/>
          </p:nvPr>
        </p:nvSpPr>
        <p:spPr>
          <a:xfrm>
            <a:off x="6172200" y="1825625"/>
            <a:ext cx="5181600" cy="3869671"/>
          </a:xfrm>
        </p:spPr>
        <p:txBody>
          <a:bodyPr>
            <a:normAutofit/>
          </a:bodyPr>
          <a:lstStyle>
            <a:lvl1pPr>
              <a:defRPr sz="1800" b="0" i="0">
                <a:solidFill>
                  <a:schemeClr val="tx1"/>
                </a:solidFill>
                <a:latin typeface="Montserrat" pitchFamily="2" charset="77"/>
              </a:defRPr>
            </a:lvl1pPr>
            <a:lvl2pPr>
              <a:defRPr b="0" i="0">
                <a:solidFill>
                  <a:schemeClr val="tx1"/>
                </a:solidFill>
                <a:latin typeface="Montserrat" pitchFamily="2" charset="77"/>
              </a:defRPr>
            </a:lvl2pPr>
            <a:lvl3pPr>
              <a:defRPr b="0" i="0">
                <a:solidFill>
                  <a:schemeClr val="tx1"/>
                </a:solidFill>
                <a:latin typeface="Montserrat" pitchFamily="2" charset="77"/>
              </a:defRPr>
            </a:lvl3pPr>
            <a:lvl4pPr>
              <a:defRPr b="0" i="0">
                <a:solidFill>
                  <a:schemeClr val="tx1"/>
                </a:solidFill>
                <a:latin typeface="Montserrat" pitchFamily="2" charset="77"/>
              </a:defRPr>
            </a:lvl4pPr>
            <a:lvl5pPr>
              <a:defRPr b="0" i="0">
                <a:solidFill>
                  <a:schemeClr val="tx1"/>
                </a:solidFill>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60604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2-palstaa tumma">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AE986AC6-5147-6D4E-94F3-6283E9E835ED}"/>
              </a:ext>
            </a:extLst>
          </p:cNvPr>
          <p:cNvSpPr>
            <a:spLocks noGrp="1"/>
          </p:cNvSpPr>
          <p:nvPr>
            <p:ph sz="half" idx="1"/>
          </p:nvPr>
        </p:nvSpPr>
        <p:spPr>
          <a:xfrm>
            <a:off x="838200" y="1825625"/>
            <a:ext cx="5181600" cy="3869671"/>
          </a:xfrm>
        </p:spPr>
        <p:txBody>
          <a:bodyPr/>
          <a:lstStyle>
            <a:lvl1pPr>
              <a:defRPr sz="1800" b="0" i="0">
                <a:latin typeface="Montserrat" pitchFamily="2" charset="77"/>
              </a:defRPr>
            </a:lvl1pPr>
            <a:lvl2pPr>
              <a:defRPr sz="2000"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Sisällön paikkamerkki 3">
            <a:extLst>
              <a:ext uri="{FF2B5EF4-FFF2-40B4-BE49-F238E27FC236}">
                <a16:creationId xmlns:a16="http://schemas.microsoft.com/office/drawing/2014/main" id="{739BDB1F-E4E0-594F-A487-EC50CB9E0FF8}"/>
              </a:ext>
            </a:extLst>
          </p:cNvPr>
          <p:cNvSpPr>
            <a:spLocks noGrp="1"/>
          </p:cNvSpPr>
          <p:nvPr>
            <p:ph sz="half" idx="2"/>
          </p:nvPr>
        </p:nvSpPr>
        <p:spPr>
          <a:xfrm>
            <a:off x="6172200" y="1825625"/>
            <a:ext cx="5181600" cy="3869671"/>
          </a:xfrm>
        </p:spPr>
        <p:txBody>
          <a:bodyPr/>
          <a:lstStyle>
            <a:lvl1pPr>
              <a:defRPr sz="1800"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0" name="Otsikko 1">
            <a:extLst>
              <a:ext uri="{FF2B5EF4-FFF2-40B4-BE49-F238E27FC236}">
                <a16:creationId xmlns:a16="http://schemas.microsoft.com/office/drawing/2014/main" id="{F8C4E435-50D8-5B40-8E04-4050ED4BC4AD}"/>
              </a:ext>
            </a:extLst>
          </p:cNvPr>
          <p:cNvSpPr>
            <a:spLocks noGrp="1"/>
          </p:cNvSpPr>
          <p:nvPr>
            <p:ph type="title" hasCustomPrompt="1"/>
          </p:nvPr>
        </p:nvSpPr>
        <p:spPr>
          <a:xfrm>
            <a:off x="838200" y="365125"/>
            <a:ext cx="10515600" cy="1325563"/>
          </a:xfrm>
        </p:spPr>
        <p:txBody>
          <a:bodyPr>
            <a:normAutofit/>
          </a:bodyPr>
          <a:lstStyle>
            <a:lvl1pPr>
              <a:defRPr sz="5000"/>
            </a:lvl1pPr>
          </a:lstStyle>
          <a:p>
            <a:r>
              <a:rPr lang="fi-FI" noProof="0"/>
              <a:t>Muokkaa otsikkoa napsautt.</a:t>
            </a:r>
          </a:p>
        </p:txBody>
      </p:sp>
      <p:cxnSp>
        <p:nvCxnSpPr>
          <p:cNvPr id="11" name="Suora yhdysviiva 10">
            <a:extLst>
              <a:ext uri="{FF2B5EF4-FFF2-40B4-BE49-F238E27FC236}">
                <a16:creationId xmlns:a16="http://schemas.microsoft.com/office/drawing/2014/main" id="{F1C504D9-F485-414A-8657-711636AD605B}"/>
              </a:ext>
            </a:extLst>
          </p:cNvPr>
          <p:cNvCxnSpPr/>
          <p:nvPr userDrawn="1"/>
        </p:nvCxnSpPr>
        <p:spPr>
          <a:xfrm flipH="1">
            <a:off x="838200" y="6094089"/>
            <a:ext cx="8872242" cy="0"/>
          </a:xfrm>
          <a:prstGeom prst="line">
            <a:avLst/>
          </a:prstGeom>
          <a:ln w="12700">
            <a:gradFill>
              <a:gsLst>
                <a:gs pos="83000">
                  <a:srgbClr val="F05346"/>
                </a:gs>
                <a:gs pos="30000">
                  <a:srgbClr val="ED0B6F"/>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2" name="Kuva 11">
            <a:extLst>
              <a:ext uri="{FF2B5EF4-FFF2-40B4-BE49-F238E27FC236}">
                <a16:creationId xmlns:a16="http://schemas.microsoft.com/office/drawing/2014/main" id="{7A980131-F965-D04D-8A94-FCCE7AA977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84445" y="5856751"/>
            <a:ext cx="1598723" cy="458300"/>
          </a:xfrm>
          <a:prstGeom prst="rect">
            <a:avLst/>
          </a:prstGeom>
        </p:spPr>
      </p:pic>
    </p:spTree>
    <p:extLst>
      <p:ext uri="{BB962C8B-B14F-4D97-AF65-F5344CB8AC3E}">
        <p14:creationId xmlns:p14="http://schemas.microsoft.com/office/powerpoint/2010/main" val="56482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ja sisältö, perussisalto tumm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B42C095-0A91-BC40-AB95-FD21EE9ACE6E}"/>
              </a:ext>
            </a:extLst>
          </p:cNvPr>
          <p:cNvSpPr>
            <a:spLocks noGrp="1"/>
          </p:cNvSpPr>
          <p:nvPr>
            <p:ph idx="1"/>
          </p:nvPr>
        </p:nvSpPr>
        <p:spPr>
          <a:xfrm>
            <a:off x="973068" y="2138290"/>
            <a:ext cx="10245865" cy="3574338"/>
          </a:xfrm>
        </p:spPr>
        <p:txBody>
          <a:bodyPr/>
          <a:lstStyle>
            <a:lvl1pPr marL="0" indent="0">
              <a:buNone/>
              <a:defRPr/>
            </a:lvl1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Vastakkaisista kulmista pyöristetty suorakulmio 3">
            <a:extLst>
              <a:ext uri="{FF2B5EF4-FFF2-40B4-BE49-F238E27FC236}">
                <a16:creationId xmlns:a16="http://schemas.microsoft.com/office/drawing/2014/main" id="{EBF5F239-318A-814D-BDC0-C2A8981062E3}"/>
              </a:ext>
            </a:extLst>
          </p:cNvPr>
          <p:cNvSpPr/>
          <p:nvPr userDrawn="1"/>
        </p:nvSpPr>
        <p:spPr>
          <a:xfrm flipV="1">
            <a:off x="390919" y="405190"/>
            <a:ext cx="11410161" cy="6047620"/>
          </a:xfrm>
          <a:prstGeom prst="round2DiagRect">
            <a:avLst>
              <a:gd name="adj1" fmla="val 7053"/>
              <a:gd name="adj2" fmla="val 0"/>
            </a:avLst>
          </a:prstGeom>
          <a:noFill/>
          <a:ln w="38100">
            <a:gradFill>
              <a:gsLst>
                <a:gs pos="0">
                  <a:srgbClr val="F05346"/>
                </a:gs>
                <a:gs pos="55000">
                  <a:srgbClr val="ED0B6F"/>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orakulmio 4">
            <a:extLst>
              <a:ext uri="{FF2B5EF4-FFF2-40B4-BE49-F238E27FC236}">
                <a16:creationId xmlns:a16="http://schemas.microsoft.com/office/drawing/2014/main" id="{87420A8C-503D-8544-B3A1-A6434FE5FACC}"/>
              </a:ext>
            </a:extLst>
          </p:cNvPr>
          <p:cNvSpPr/>
          <p:nvPr userDrawn="1"/>
        </p:nvSpPr>
        <p:spPr>
          <a:xfrm>
            <a:off x="9945111" y="5736903"/>
            <a:ext cx="2055377" cy="915582"/>
          </a:xfrm>
          <a:prstGeom prst="rect">
            <a:avLst/>
          </a:prstGeom>
          <a:solidFill>
            <a:srgbClr val="001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tsikko 1">
            <a:extLst>
              <a:ext uri="{FF2B5EF4-FFF2-40B4-BE49-F238E27FC236}">
                <a16:creationId xmlns:a16="http://schemas.microsoft.com/office/drawing/2014/main" id="{0D0CC77F-6B9B-D943-A7CA-A3272001FF6E}"/>
              </a:ext>
            </a:extLst>
          </p:cNvPr>
          <p:cNvSpPr>
            <a:spLocks noGrp="1"/>
          </p:cNvSpPr>
          <p:nvPr>
            <p:ph type="title" hasCustomPrompt="1"/>
          </p:nvPr>
        </p:nvSpPr>
        <p:spPr>
          <a:xfrm>
            <a:off x="973068" y="644297"/>
            <a:ext cx="10245865" cy="1325563"/>
          </a:xfrm>
        </p:spPr>
        <p:txBody>
          <a:bodyPr>
            <a:normAutofit/>
          </a:bodyPr>
          <a:lstStyle>
            <a:lvl1pPr>
              <a:defRPr sz="5000"/>
            </a:lvl1pPr>
          </a:lstStyle>
          <a:p>
            <a:r>
              <a:rPr lang="fi-FI" noProof="0"/>
              <a:t>Muokkaa otsikkoa napsautt.</a:t>
            </a:r>
          </a:p>
        </p:txBody>
      </p:sp>
      <p:pic>
        <p:nvPicPr>
          <p:cNvPr id="9" name="Kuva 8">
            <a:extLst>
              <a:ext uri="{FF2B5EF4-FFF2-40B4-BE49-F238E27FC236}">
                <a16:creationId xmlns:a16="http://schemas.microsoft.com/office/drawing/2014/main" id="{0D6C2174-366C-FA40-98A3-5270B3CBCEE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234" y="6024949"/>
            <a:ext cx="1598723" cy="458300"/>
          </a:xfrm>
          <a:prstGeom prst="rect">
            <a:avLst/>
          </a:prstGeom>
        </p:spPr>
      </p:pic>
    </p:spTree>
    <p:extLst>
      <p:ext uri="{BB962C8B-B14F-4D97-AF65-F5344CB8AC3E}">
        <p14:creationId xmlns:p14="http://schemas.microsoft.com/office/powerpoint/2010/main" val="39896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B2A"/>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75F8F25-417D-8B4D-A024-228ABBBDC8E5}"/>
              </a:ext>
            </a:extLst>
          </p:cNvPr>
          <p:cNvSpPr>
            <a:spLocks noGrp="1"/>
          </p:cNvSpPr>
          <p:nvPr>
            <p:ph type="title"/>
          </p:nvPr>
        </p:nvSpPr>
        <p:spPr>
          <a:xfrm>
            <a:off x="838200" y="677041"/>
            <a:ext cx="10515600" cy="701731"/>
          </a:xfrm>
          <a:prstGeom prst="rect">
            <a:avLst/>
          </a:prstGeom>
        </p:spPr>
        <p:txBody>
          <a:bodyPr vert="horz" lIns="91440" tIns="45720" rIns="91440" bIns="45720" rtlCol="0" anchor="ctr">
            <a:normAutofit/>
          </a:bodyPr>
          <a:lstStyle/>
          <a:p>
            <a:r>
              <a:rPr lang="fi-FI" noProof="0"/>
              <a:t>Muokkaa ots. perustyyl. napsautt.</a:t>
            </a:r>
          </a:p>
        </p:txBody>
      </p:sp>
      <p:sp>
        <p:nvSpPr>
          <p:cNvPr id="3" name="Tekstin paikkamerkki 2">
            <a:extLst>
              <a:ext uri="{FF2B5EF4-FFF2-40B4-BE49-F238E27FC236}">
                <a16:creationId xmlns:a16="http://schemas.microsoft.com/office/drawing/2014/main" id="{745AB073-D82D-624B-85AD-A44C26E157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233866309"/>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 id="2147483665" r:id="rId4"/>
    <p:sldLayoutId id="2147483650" r:id="rId5"/>
    <p:sldLayoutId id="2147483668" r:id="rId6"/>
    <p:sldLayoutId id="2147483669" r:id="rId7"/>
    <p:sldLayoutId id="2147483667" r:id="rId8"/>
    <p:sldLayoutId id="2147483666" r:id="rId9"/>
    <p:sldLayoutId id="2147483664" r:id="rId10"/>
    <p:sldLayoutId id="2147483663" r:id="rId11"/>
  </p:sldLayoutIdLst>
  <p:txStyles>
    <p:titleStyle>
      <a:lvl1pPr algn="l" defTabSz="914400" rtl="0" eaLnBrk="1" latinLnBrk="0" hangingPunct="1">
        <a:lnSpc>
          <a:spcPct val="90000"/>
        </a:lnSpc>
        <a:spcBef>
          <a:spcPct val="0"/>
        </a:spcBef>
        <a:buNone/>
        <a:defRPr sz="4400" b="1" i="0" kern="1200">
          <a:gradFill>
            <a:gsLst>
              <a:gs pos="2000">
                <a:srgbClr val="F05346"/>
              </a:gs>
              <a:gs pos="61000">
                <a:srgbClr val="ED0B74"/>
              </a:gs>
            </a:gsLst>
            <a:lin ang="2700000" scaled="0"/>
          </a:gradFill>
          <a:latin typeface="Montserrat" pitchFamily="2" charset="77"/>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b="0" i="0" kern="1200">
          <a:solidFill>
            <a:schemeClr val="bg1"/>
          </a:solidFill>
          <a:latin typeface="Montserrat" pitchFamily="2" charset="77"/>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bg1"/>
          </a:solidFill>
          <a:latin typeface="Montserrat" pitchFamily="2" charset="77"/>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bg1"/>
          </a:solidFill>
          <a:latin typeface="Montserrat" pitchFamily="2"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b="0" i="0" kern="1200">
          <a:solidFill>
            <a:schemeClr val="bg1"/>
          </a:solidFill>
          <a:latin typeface="Montserrat" pitchFamily="2" charset="77"/>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b="0" i="0" kern="120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deed.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kaypahoito.fi/nix01619" TargetMode="External"/><Relationship Id="rId2" Type="http://schemas.openxmlformats.org/officeDocument/2006/relationships/hyperlink" Target="https://www.kaypahoito.fi/hoi50044#T12" TargetMode="External"/><Relationship Id="rId1" Type="http://schemas.openxmlformats.org/officeDocument/2006/relationships/slideLayout" Target="../slideLayouts/slideLayout10.xml"/><Relationship Id="rId4" Type="http://schemas.openxmlformats.org/officeDocument/2006/relationships/hyperlink" Target="https://sumut.fi/muistisairaude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686AA48-2506-9347-92AB-73FD6906E2A8}"/>
              </a:ext>
            </a:extLst>
          </p:cNvPr>
          <p:cNvSpPr>
            <a:spLocks noGrp="1"/>
          </p:cNvSpPr>
          <p:nvPr>
            <p:ph type="ctrTitle"/>
          </p:nvPr>
        </p:nvSpPr>
        <p:spPr/>
        <p:txBody>
          <a:bodyPr>
            <a:normAutofit fontScale="90000"/>
          </a:bodyPr>
          <a:lstStyle/>
          <a:p>
            <a:r>
              <a:rPr lang="fi-FI" dirty="0"/>
              <a:t>Yleisimpiä eteneviä </a:t>
            </a:r>
            <a:r>
              <a:rPr lang="fi-FI" dirty="0" err="1"/>
              <a:t>muistisairauk-sia</a:t>
            </a:r>
            <a:endParaRPr lang="fi-FI" dirty="0"/>
          </a:p>
        </p:txBody>
      </p:sp>
      <p:sp>
        <p:nvSpPr>
          <p:cNvPr id="4" name="Alaotsikko 3">
            <a:extLst>
              <a:ext uri="{FF2B5EF4-FFF2-40B4-BE49-F238E27FC236}">
                <a16:creationId xmlns:a16="http://schemas.microsoft.com/office/drawing/2014/main" id="{A845E6E7-D3D3-6A4A-B782-AD73FCC92DEE}"/>
              </a:ext>
            </a:extLst>
          </p:cNvPr>
          <p:cNvSpPr>
            <a:spLocks noGrp="1"/>
          </p:cNvSpPr>
          <p:nvPr>
            <p:ph type="subTitle" idx="1"/>
          </p:nvPr>
        </p:nvSpPr>
        <p:spPr/>
        <p:txBody>
          <a:bodyPr/>
          <a:lstStyle/>
          <a:p>
            <a:r>
              <a:rPr lang="fi-FI" dirty="0"/>
              <a:t>Katsaus</a:t>
            </a:r>
          </a:p>
          <a:p>
            <a:r>
              <a:rPr lang="fi-FI" dirty="0"/>
              <a:t> </a:t>
            </a:r>
            <a:r>
              <a:rPr lang="fi-FI" sz="1000" spc="-1" dirty="0">
                <a:solidFill>
                  <a:srgbClr val="FFFFFF"/>
                </a:solidFill>
                <a:latin typeface="Montserrat" panose="00000500000000000000" pitchFamily="2" charset="0"/>
                <a:hlinkClick r:id="rId2"/>
              </a:rPr>
              <a:t>CC BY-SA 4.0</a:t>
            </a:r>
            <a:r>
              <a:rPr lang="fi-FI" sz="1000" spc="-1" dirty="0">
                <a:solidFill>
                  <a:srgbClr val="FFFFFF"/>
                </a:solidFill>
                <a:latin typeface="Montserrat" panose="00000500000000000000" pitchFamily="2" charset="0"/>
              </a:rPr>
              <a:t> </a:t>
            </a:r>
            <a:r>
              <a:rPr lang="fi-FI" sz="1000" dirty="0"/>
              <a:t>Riitta Tenkanen-Salmela</a:t>
            </a:r>
          </a:p>
        </p:txBody>
      </p:sp>
    </p:spTree>
    <p:extLst>
      <p:ext uri="{BB962C8B-B14F-4D97-AF65-F5344CB8AC3E}">
        <p14:creationId xmlns:p14="http://schemas.microsoft.com/office/powerpoint/2010/main" val="40227802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5FD9A8-901D-9375-F923-A14643CDDA41}"/>
              </a:ext>
            </a:extLst>
          </p:cNvPr>
          <p:cNvSpPr>
            <a:spLocks noGrp="1"/>
          </p:cNvSpPr>
          <p:nvPr>
            <p:ph type="title"/>
          </p:nvPr>
        </p:nvSpPr>
        <p:spPr/>
        <p:txBody>
          <a:bodyPr>
            <a:normAutofit fontScale="90000"/>
          </a:bodyPr>
          <a:lstStyle/>
          <a:p>
            <a:r>
              <a:rPr lang="fi-FI" dirty="0"/>
              <a:t>Alzheimerin taudin diagnostiset kriteerit</a:t>
            </a:r>
          </a:p>
        </p:txBody>
      </p:sp>
      <p:sp>
        <p:nvSpPr>
          <p:cNvPr id="3" name="Sisällön paikkamerkki 2">
            <a:extLst>
              <a:ext uri="{FF2B5EF4-FFF2-40B4-BE49-F238E27FC236}">
                <a16:creationId xmlns:a16="http://schemas.microsoft.com/office/drawing/2014/main" id="{467F5BBD-8812-FC2B-4FFF-11E726E27B61}"/>
              </a:ext>
            </a:extLst>
          </p:cNvPr>
          <p:cNvSpPr>
            <a:spLocks noGrp="1"/>
          </p:cNvSpPr>
          <p:nvPr>
            <p:ph idx="1"/>
          </p:nvPr>
        </p:nvSpPr>
        <p:spPr/>
        <p:txBody>
          <a:bodyPr/>
          <a:lstStyle/>
          <a:p>
            <a:r>
              <a:rPr lang="fi-FI" dirty="0"/>
              <a:t>A. pääkriteeri:</a:t>
            </a:r>
          </a:p>
          <a:p>
            <a:r>
              <a:rPr lang="fi-FI" dirty="0"/>
              <a:t>Varhainen ja merkittävä tapahtumamuistin (episodisen muistin) heikkeneminen, joka edennyt vähitellen, vähintään 6 kuukauden ajan, tieto potilaalta tai läheiseltä ja todetaan myös testauksessa (CERAD, neuropsykologinen tutkimus)</a:t>
            </a:r>
          </a:p>
          <a:p>
            <a:r>
              <a:rPr lang="fi-FI" dirty="0"/>
              <a:t>Tukevat piirteet:</a:t>
            </a:r>
          </a:p>
          <a:p>
            <a:r>
              <a:rPr lang="fi-FI" dirty="0"/>
              <a:t>B. sisemmän ohimolohkon atrofia magneettikuvassa</a:t>
            </a:r>
          </a:p>
          <a:p>
            <a:r>
              <a:rPr lang="fi-FI" dirty="0"/>
              <a:t>C. poikkeava selkäydinnesteen biologinen merkkiaine</a:t>
            </a:r>
          </a:p>
          <a:p>
            <a:r>
              <a:rPr lang="fi-FI" dirty="0"/>
              <a:t>D. tyypillinen PET-tutkimuksen löydös</a:t>
            </a:r>
          </a:p>
          <a:p>
            <a:r>
              <a:rPr lang="fi-FI" dirty="0"/>
              <a:t>E. varmennettu </a:t>
            </a:r>
            <a:r>
              <a:rPr lang="fi-FI" dirty="0" err="1"/>
              <a:t>autosomaalisesti</a:t>
            </a:r>
            <a:r>
              <a:rPr lang="fi-FI" dirty="0"/>
              <a:t> dominantisti periytyvä mutaatio lähisukulaisella</a:t>
            </a:r>
          </a:p>
          <a:p>
            <a:endParaRPr lang="fi-FI" dirty="0"/>
          </a:p>
        </p:txBody>
      </p:sp>
    </p:spTree>
    <p:extLst>
      <p:ext uri="{BB962C8B-B14F-4D97-AF65-F5344CB8AC3E}">
        <p14:creationId xmlns:p14="http://schemas.microsoft.com/office/powerpoint/2010/main" val="30671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7F788E-319B-D3D9-987C-CD8166728ED4}"/>
              </a:ext>
            </a:extLst>
          </p:cNvPr>
          <p:cNvSpPr>
            <a:spLocks noGrp="1"/>
          </p:cNvSpPr>
          <p:nvPr>
            <p:ph type="title"/>
          </p:nvPr>
        </p:nvSpPr>
        <p:spPr/>
        <p:txBody>
          <a:bodyPr>
            <a:normAutofit fontScale="90000"/>
          </a:bodyPr>
          <a:lstStyle/>
          <a:p>
            <a:r>
              <a:rPr lang="fi-FI" dirty="0"/>
              <a:t>Alzheimerin taudin oireet</a:t>
            </a:r>
          </a:p>
        </p:txBody>
      </p:sp>
      <p:sp>
        <p:nvSpPr>
          <p:cNvPr id="3" name="Sisällön paikkamerkki 2">
            <a:extLst>
              <a:ext uri="{FF2B5EF4-FFF2-40B4-BE49-F238E27FC236}">
                <a16:creationId xmlns:a16="http://schemas.microsoft.com/office/drawing/2014/main" id="{D19BA963-BA38-921C-3F92-D8AAE46C711A}"/>
              </a:ext>
            </a:extLst>
          </p:cNvPr>
          <p:cNvSpPr>
            <a:spLocks noGrp="1"/>
          </p:cNvSpPr>
          <p:nvPr>
            <p:ph idx="1"/>
          </p:nvPr>
        </p:nvSpPr>
        <p:spPr/>
        <p:txBody>
          <a:bodyPr>
            <a:normAutofit/>
          </a:bodyPr>
          <a:lstStyle/>
          <a:p>
            <a:r>
              <a:rPr lang="fi-FI" dirty="0"/>
              <a:t>Ensimmäiset oireet ovat lieviä ja muistuttavat normaalia hajamielisyyttä.</a:t>
            </a:r>
          </a:p>
          <a:p>
            <a:r>
              <a:rPr lang="fi-FI" dirty="0"/>
              <a:t>Sairauden edetessä tulee vaikeuksia monimutkaisissa toiminnoissa.</a:t>
            </a:r>
          </a:p>
          <a:p>
            <a:r>
              <a:rPr lang="fi-FI" dirty="0"/>
              <a:t>Oirekuvaan kuuluu myös toiminnanohjauksen heikentyminen, mikä ilmenee organisointikyvyn heikentymisenä sekä toiminnan suunnittelun, aloittamisen ja toteuttamisen vaikeutena.</a:t>
            </a:r>
          </a:p>
          <a:p>
            <a:r>
              <a:rPr lang="fi-FI" dirty="0"/>
              <a:t>Myöhemmin heikentyvät monet käytännölliset toimet, kuten ostosten teko, ruuanlaitto ja päivittäisten raha-asioiden hoito.</a:t>
            </a:r>
          </a:p>
          <a:p>
            <a:r>
              <a:rPr lang="fi-FI" dirty="0"/>
              <a:t>Sairauden edetessä heikentyvät myös kielelliset toiminnat sekä näönvarainen hahmottaminen.</a:t>
            </a:r>
          </a:p>
          <a:p>
            <a:r>
              <a:rPr lang="fi-FI" dirty="0"/>
              <a:t>Lopulta heikentyvät myös päivittäiset perustoiminnot.</a:t>
            </a:r>
          </a:p>
          <a:p>
            <a:endParaRPr lang="fi-FI" dirty="0"/>
          </a:p>
        </p:txBody>
      </p:sp>
    </p:spTree>
    <p:extLst>
      <p:ext uri="{BB962C8B-B14F-4D97-AF65-F5344CB8AC3E}">
        <p14:creationId xmlns:p14="http://schemas.microsoft.com/office/powerpoint/2010/main" val="331679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A7CD70-B916-ACA5-46B5-42DA85D0ACE7}"/>
              </a:ext>
            </a:extLst>
          </p:cNvPr>
          <p:cNvSpPr>
            <a:spLocks noGrp="1"/>
          </p:cNvSpPr>
          <p:nvPr>
            <p:ph type="title"/>
          </p:nvPr>
        </p:nvSpPr>
        <p:spPr/>
        <p:txBody>
          <a:bodyPr>
            <a:normAutofit fontScale="90000"/>
          </a:bodyPr>
          <a:lstStyle/>
          <a:p>
            <a:r>
              <a:rPr lang="fi-FI" dirty="0"/>
              <a:t>Alzheimerin taudin oireet</a:t>
            </a:r>
          </a:p>
        </p:txBody>
      </p:sp>
      <p:sp>
        <p:nvSpPr>
          <p:cNvPr id="3" name="Sisällön paikkamerkki 2">
            <a:extLst>
              <a:ext uri="{FF2B5EF4-FFF2-40B4-BE49-F238E27FC236}">
                <a16:creationId xmlns:a16="http://schemas.microsoft.com/office/drawing/2014/main" id="{85641314-7BE7-9E60-71EF-EF7BF8D3535D}"/>
              </a:ext>
            </a:extLst>
          </p:cNvPr>
          <p:cNvSpPr>
            <a:spLocks noGrp="1"/>
          </p:cNvSpPr>
          <p:nvPr>
            <p:ph idx="1"/>
          </p:nvPr>
        </p:nvSpPr>
        <p:spPr/>
        <p:txBody>
          <a:bodyPr/>
          <a:lstStyle/>
          <a:p>
            <a:r>
              <a:rPr lang="fi-FI" dirty="0"/>
              <a:t>Alzheimerin taudin ensimmäinen oire on lähimuistin ja oppimisen heikkeneminen.</a:t>
            </a:r>
          </a:p>
          <a:p>
            <a:r>
              <a:rPr lang="fi-FI" dirty="0"/>
              <a:t>Lisäksi sairastuneella on yksi tai useampi seuraavista oireista:</a:t>
            </a:r>
          </a:p>
          <a:p>
            <a:r>
              <a:rPr lang="fi-FI" dirty="0"/>
              <a:t>	afasia (kielellinen häiriö)</a:t>
            </a:r>
          </a:p>
          <a:p>
            <a:r>
              <a:rPr lang="fi-FI" dirty="0"/>
              <a:t>	</a:t>
            </a:r>
            <a:r>
              <a:rPr lang="fi-FI" dirty="0" err="1"/>
              <a:t>apraksia</a:t>
            </a:r>
            <a:r>
              <a:rPr lang="fi-FI" dirty="0"/>
              <a:t> (tahdonalaisten liikkeiden koordinaatiohäiriö)</a:t>
            </a:r>
          </a:p>
          <a:p>
            <a:r>
              <a:rPr lang="fi-FI" dirty="0"/>
              <a:t>	agnosia (vaikeuksia hahmottamisessa)</a:t>
            </a:r>
          </a:p>
          <a:p>
            <a:r>
              <a:rPr lang="fi-FI" dirty="0"/>
              <a:t>	vaikeudet tuloksiin tähtäävässä toiminnassa ja toiminnan ohjannassa</a:t>
            </a:r>
          </a:p>
          <a:p>
            <a:r>
              <a:rPr lang="fi-FI" dirty="0"/>
              <a:t>Laihtuminen usein jo taudin varhaisessa vaiheessa</a:t>
            </a:r>
          </a:p>
          <a:p>
            <a:r>
              <a:rPr lang="fi-FI" dirty="0"/>
              <a:t>Virtsan pidätyskyvyttömyys</a:t>
            </a:r>
          </a:p>
          <a:p>
            <a:r>
              <a:rPr lang="fi-FI" dirty="0"/>
              <a:t>Keskivaikeassa ja vaikeassa vaiheessa yleinen jäykkyys ja kävelyvaikeudet</a:t>
            </a:r>
          </a:p>
        </p:txBody>
      </p:sp>
    </p:spTree>
    <p:extLst>
      <p:ext uri="{BB962C8B-B14F-4D97-AF65-F5344CB8AC3E}">
        <p14:creationId xmlns:p14="http://schemas.microsoft.com/office/powerpoint/2010/main" val="16821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32963D-4A10-EFC4-984C-5C0DD4D3F503}"/>
              </a:ext>
            </a:extLst>
          </p:cNvPr>
          <p:cNvSpPr>
            <a:spLocks noGrp="1"/>
          </p:cNvSpPr>
          <p:nvPr>
            <p:ph type="title"/>
          </p:nvPr>
        </p:nvSpPr>
        <p:spPr/>
        <p:txBody>
          <a:bodyPr>
            <a:normAutofit fontScale="90000"/>
          </a:bodyPr>
          <a:lstStyle/>
          <a:p>
            <a:r>
              <a:rPr lang="fi-FI" dirty="0"/>
              <a:t>Alzheimerin taudin oireita taudin  varhaisessa vaiheessa:</a:t>
            </a:r>
          </a:p>
        </p:txBody>
      </p:sp>
      <p:sp>
        <p:nvSpPr>
          <p:cNvPr id="3" name="Sisällön paikkamerkki 2">
            <a:extLst>
              <a:ext uri="{FF2B5EF4-FFF2-40B4-BE49-F238E27FC236}">
                <a16:creationId xmlns:a16="http://schemas.microsoft.com/office/drawing/2014/main" id="{6DFB4026-47C9-C1F8-3176-E453D42208F5}"/>
              </a:ext>
            </a:extLst>
          </p:cNvPr>
          <p:cNvSpPr>
            <a:spLocks noGrp="1"/>
          </p:cNvSpPr>
          <p:nvPr>
            <p:ph idx="1"/>
          </p:nvPr>
        </p:nvSpPr>
        <p:spPr/>
        <p:txBody>
          <a:bodyPr>
            <a:normAutofit fontScale="92500" lnSpcReduction="20000"/>
          </a:bodyPr>
          <a:lstStyle/>
          <a:p>
            <a:endParaRPr lang="fi-FI" dirty="0"/>
          </a:p>
          <a:p>
            <a:r>
              <a:rPr lang="fi-FI" dirty="0"/>
              <a:t>Henkilö itse saattaa vähätellä muistivaikeuksia ja selittää niitä ilmaantuvan vain ajoittain – sairaudentunto heikentynyt</a:t>
            </a:r>
          </a:p>
          <a:p>
            <a:r>
              <a:rPr lang="fi-FI" dirty="0"/>
              <a:t>Oireet voivat näkyä unohteluna, samojen asioiden kysymisenä ja kertomisena yhä uudelleen </a:t>
            </a:r>
          </a:p>
          <a:p>
            <a:r>
              <a:rPr lang="fi-FI" dirty="0"/>
              <a:t>Tutkimuksiin tulisi hakeutua mahdollisimman nopeasti, jotta Alzheimerin tauti voidaan tunnistaa ja hoito aloittaa mahdollisimman aikaisin, tosin suurin osa potilaista kieltää vielä tässä vaiheessa muistin heikkenemisen</a:t>
            </a:r>
          </a:p>
          <a:p>
            <a:r>
              <a:rPr lang="fi-FI" dirty="0"/>
              <a:t>Sairaus etenee jokaisen kohdalla yksilöllisesti</a:t>
            </a:r>
          </a:p>
          <a:p>
            <a:r>
              <a:rPr lang="fi-FI" dirty="0"/>
              <a:t>Kotona asuminen on mahdollista tarvittavan tuen avulla</a:t>
            </a:r>
          </a:p>
          <a:p>
            <a:r>
              <a:rPr lang="fi-FI" dirty="0"/>
              <a:t>Uusien asioiden oppiminen kuten nimien muistaminen ja asiakokonaisuuksien hahmottaminen vaikeutuvat</a:t>
            </a:r>
          </a:p>
          <a:p>
            <a:r>
              <a:rPr lang="fi-FI" dirty="0"/>
              <a:t>Unohtelu lisääntyy, avaimet, silmälasit, puhelin hukassa</a:t>
            </a:r>
          </a:p>
          <a:p>
            <a:endParaRPr lang="fi-FI" dirty="0"/>
          </a:p>
          <a:p>
            <a:endParaRPr lang="fi-FI" dirty="0"/>
          </a:p>
        </p:txBody>
      </p:sp>
    </p:spTree>
    <p:extLst>
      <p:ext uri="{BB962C8B-B14F-4D97-AF65-F5344CB8AC3E}">
        <p14:creationId xmlns:p14="http://schemas.microsoft.com/office/powerpoint/2010/main" val="22931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B3BD1A-0D51-466F-F4F1-C33FAF6F3872}"/>
              </a:ext>
            </a:extLst>
          </p:cNvPr>
          <p:cNvSpPr>
            <a:spLocks noGrp="1"/>
          </p:cNvSpPr>
          <p:nvPr>
            <p:ph type="title"/>
          </p:nvPr>
        </p:nvSpPr>
        <p:spPr/>
        <p:txBody>
          <a:bodyPr>
            <a:normAutofit fontScale="90000"/>
          </a:bodyPr>
          <a:lstStyle/>
          <a:p>
            <a:r>
              <a:rPr lang="fi-FI" dirty="0"/>
              <a:t>Alzheimerin taudin oireita taudin  varhaisessa vaiheessa:</a:t>
            </a:r>
          </a:p>
        </p:txBody>
      </p:sp>
      <p:sp>
        <p:nvSpPr>
          <p:cNvPr id="3" name="Sisällön paikkamerkki 2">
            <a:extLst>
              <a:ext uri="{FF2B5EF4-FFF2-40B4-BE49-F238E27FC236}">
                <a16:creationId xmlns:a16="http://schemas.microsoft.com/office/drawing/2014/main" id="{21722682-F757-8884-8FBB-22FD0B26802F}"/>
              </a:ext>
            </a:extLst>
          </p:cNvPr>
          <p:cNvSpPr>
            <a:spLocks noGrp="1"/>
          </p:cNvSpPr>
          <p:nvPr>
            <p:ph idx="1"/>
          </p:nvPr>
        </p:nvSpPr>
        <p:spPr>
          <a:xfrm>
            <a:off x="838200" y="2168434"/>
            <a:ext cx="10515600" cy="3553380"/>
          </a:xfrm>
        </p:spPr>
        <p:txBody>
          <a:bodyPr/>
          <a:lstStyle/>
          <a:p>
            <a:r>
              <a:rPr lang="fi-FI" sz="1800" dirty="0"/>
              <a:t>Arkiaskareissa sairaus saattaa ilmentyä hidastumisena ja epävarmuutena tutuissa tehtävissä</a:t>
            </a:r>
          </a:p>
          <a:p>
            <a:r>
              <a:rPr lang="fi-FI" sz="1800" dirty="0"/>
              <a:t>Uupumus lisääntyy ja potilas vähentää usein esimerkiksi vanhoja harrastuksia</a:t>
            </a:r>
          </a:p>
          <a:p>
            <a:r>
              <a:rPr lang="fi-FI" sz="1800" dirty="0"/>
              <a:t>Ahdistusta, masentunut mielialaa ja ärtyneisyyttä</a:t>
            </a:r>
          </a:p>
          <a:p>
            <a:endParaRPr lang="fi-FI" sz="1800" dirty="0"/>
          </a:p>
          <a:p>
            <a:endParaRPr lang="fi-FI" dirty="0"/>
          </a:p>
        </p:txBody>
      </p:sp>
    </p:spTree>
    <p:extLst>
      <p:ext uri="{BB962C8B-B14F-4D97-AF65-F5344CB8AC3E}">
        <p14:creationId xmlns:p14="http://schemas.microsoft.com/office/powerpoint/2010/main" val="58951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337BDA-D665-E5A7-687C-C81F04EA07D9}"/>
              </a:ext>
            </a:extLst>
          </p:cNvPr>
          <p:cNvSpPr>
            <a:spLocks noGrp="1"/>
          </p:cNvSpPr>
          <p:nvPr>
            <p:ph type="title"/>
          </p:nvPr>
        </p:nvSpPr>
        <p:spPr/>
        <p:txBody>
          <a:bodyPr>
            <a:normAutofit fontScale="90000"/>
          </a:bodyPr>
          <a:lstStyle/>
          <a:p>
            <a:r>
              <a:rPr lang="fi-FI" dirty="0"/>
              <a:t>Alzheimerin taudin oireita lievässä taudin vaiheessa:</a:t>
            </a:r>
          </a:p>
        </p:txBody>
      </p:sp>
      <p:sp>
        <p:nvSpPr>
          <p:cNvPr id="3" name="Sisällön paikkamerkki 2">
            <a:extLst>
              <a:ext uri="{FF2B5EF4-FFF2-40B4-BE49-F238E27FC236}">
                <a16:creationId xmlns:a16="http://schemas.microsoft.com/office/drawing/2014/main" id="{4CD16353-B542-DDA1-152B-47717FC86A57}"/>
              </a:ext>
            </a:extLst>
          </p:cNvPr>
          <p:cNvSpPr>
            <a:spLocks noGrp="1"/>
          </p:cNvSpPr>
          <p:nvPr>
            <p:ph idx="1"/>
          </p:nvPr>
        </p:nvSpPr>
        <p:spPr/>
        <p:txBody>
          <a:bodyPr/>
          <a:lstStyle/>
          <a:p>
            <a:r>
              <a:rPr lang="fi-FI" sz="1800" dirty="0"/>
              <a:t>Aikaisemmat oireet pahentuvat lievässä vaiheessa ja alkavat haitata päivittäistä toimintaa, uuden oppiminen vaikeutuu, muistaa yksittäisiä tapahtumia, mutta tapahtumien aikajärjestys sekoittuu, sanojen hakemista, aloite- ja keskittymiskyvyttömyyttä</a:t>
            </a:r>
            <a:endParaRPr lang="en-US" sz="1800" dirty="0"/>
          </a:p>
          <a:p>
            <a:r>
              <a:rPr lang="fi-FI" sz="1800" dirty="0"/>
              <a:t>Suurin osa potilaista myöntää kärsivänsä muistihäiriöistä, vaikka ei välttämättä tunne olevansa sairas</a:t>
            </a:r>
          </a:p>
          <a:p>
            <a:r>
              <a:rPr lang="fi-FI" sz="1800" dirty="0"/>
              <a:t>Monimutkaisemmat päivittäiset askareet vaikeutuvat ( ruoanvalmistus, lääkityksestä huolehtiminen, raha-asioiden hoitaminen) </a:t>
            </a:r>
          </a:p>
          <a:p>
            <a:r>
              <a:rPr lang="fi-FI" sz="1800" dirty="0"/>
              <a:t>Kotona asuminen onnistuu kuitenkin edelleen, jos siihen saadaan jatkuvaa apua</a:t>
            </a:r>
          </a:p>
          <a:p>
            <a:r>
              <a:rPr lang="fi-FI" sz="1800" dirty="0"/>
              <a:t>Fyysisesti potilas on hyvässä kunnossa, laihtumista voi tapahtua monipuolisesta ja riittävästä ruokailusta huolimatta</a:t>
            </a:r>
          </a:p>
          <a:p>
            <a:endParaRPr lang="fi-FI" sz="1800" dirty="0"/>
          </a:p>
          <a:p>
            <a:endParaRPr lang="fi-FI" dirty="0"/>
          </a:p>
        </p:txBody>
      </p:sp>
    </p:spTree>
    <p:extLst>
      <p:ext uri="{BB962C8B-B14F-4D97-AF65-F5344CB8AC3E}">
        <p14:creationId xmlns:p14="http://schemas.microsoft.com/office/powerpoint/2010/main" val="21962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0DE7D6-EDAC-7252-D34D-4519CFE2C324}"/>
              </a:ext>
            </a:extLst>
          </p:cNvPr>
          <p:cNvSpPr>
            <a:spLocks noGrp="1"/>
          </p:cNvSpPr>
          <p:nvPr>
            <p:ph type="title"/>
          </p:nvPr>
        </p:nvSpPr>
        <p:spPr/>
        <p:txBody>
          <a:bodyPr>
            <a:normAutofit fontScale="90000"/>
          </a:bodyPr>
          <a:lstStyle/>
          <a:p>
            <a:r>
              <a:rPr lang="fi-FI" dirty="0"/>
              <a:t>Alzheimerin taudin oireita lievässä taudin vaiheessa:</a:t>
            </a:r>
          </a:p>
        </p:txBody>
      </p:sp>
      <p:sp>
        <p:nvSpPr>
          <p:cNvPr id="3" name="Sisällön paikkamerkki 2">
            <a:extLst>
              <a:ext uri="{FF2B5EF4-FFF2-40B4-BE49-F238E27FC236}">
                <a16:creationId xmlns:a16="http://schemas.microsoft.com/office/drawing/2014/main" id="{FB741828-F55D-A9C8-FEF1-F26EFC37DE10}"/>
              </a:ext>
            </a:extLst>
          </p:cNvPr>
          <p:cNvSpPr>
            <a:spLocks noGrp="1"/>
          </p:cNvSpPr>
          <p:nvPr>
            <p:ph idx="1"/>
          </p:nvPr>
        </p:nvSpPr>
        <p:spPr>
          <a:xfrm>
            <a:off x="905690" y="2046514"/>
            <a:ext cx="10448109" cy="3675300"/>
          </a:xfrm>
        </p:spPr>
        <p:txBody>
          <a:bodyPr/>
          <a:lstStyle/>
          <a:p>
            <a:r>
              <a:rPr lang="fi-FI" sz="1800" dirty="0"/>
              <a:t>Eksyminen helposti vieraassa ympäristössä</a:t>
            </a:r>
          </a:p>
          <a:p>
            <a:r>
              <a:rPr lang="fi-FI" sz="1800" dirty="0"/>
              <a:t>Voi ilmetä harhaluuloja, tavaroita häviää, joku varastaa tai piilottaa niitä, mustasukkaisuutta</a:t>
            </a:r>
          </a:p>
          <a:p>
            <a:r>
              <a:rPr lang="fi-FI" sz="1800" dirty="0"/>
              <a:t>Ajokyky vaatii arviointia ja omat tahdon ilmaisut (hoitotahto, edunvalvontavaltuutus) on viimeistään hyvä tehdä</a:t>
            </a:r>
          </a:p>
          <a:p>
            <a:endParaRPr lang="fi-FI" dirty="0"/>
          </a:p>
        </p:txBody>
      </p:sp>
    </p:spTree>
    <p:extLst>
      <p:ext uri="{BB962C8B-B14F-4D97-AF65-F5344CB8AC3E}">
        <p14:creationId xmlns:p14="http://schemas.microsoft.com/office/powerpoint/2010/main" val="128894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8AB81B-1C97-3767-5977-136E52FEA4CD}"/>
              </a:ext>
            </a:extLst>
          </p:cNvPr>
          <p:cNvSpPr>
            <a:spLocks noGrp="1"/>
          </p:cNvSpPr>
          <p:nvPr>
            <p:ph type="title"/>
          </p:nvPr>
        </p:nvSpPr>
        <p:spPr/>
        <p:txBody>
          <a:bodyPr>
            <a:normAutofit fontScale="90000"/>
          </a:bodyPr>
          <a:lstStyle/>
          <a:p>
            <a:r>
              <a:rPr lang="fi-FI" dirty="0"/>
              <a:t>Alzheimerin taudin oireita keskivaikeassa taudin vaiheessa:</a:t>
            </a:r>
          </a:p>
        </p:txBody>
      </p:sp>
      <p:sp>
        <p:nvSpPr>
          <p:cNvPr id="3" name="Sisällön paikkamerkki 2">
            <a:extLst>
              <a:ext uri="{FF2B5EF4-FFF2-40B4-BE49-F238E27FC236}">
                <a16:creationId xmlns:a16="http://schemas.microsoft.com/office/drawing/2014/main" id="{F2E76449-EE07-A645-00D2-E5514291A02C}"/>
              </a:ext>
            </a:extLst>
          </p:cNvPr>
          <p:cNvSpPr>
            <a:spLocks noGrp="1"/>
          </p:cNvSpPr>
          <p:nvPr>
            <p:ph idx="1"/>
          </p:nvPr>
        </p:nvSpPr>
        <p:spPr/>
        <p:txBody>
          <a:bodyPr>
            <a:normAutofit fontScale="92500"/>
          </a:bodyPr>
          <a:lstStyle/>
          <a:p>
            <a:r>
              <a:rPr lang="fi-FI" sz="1800" dirty="0"/>
              <a:t>Persoonallisuus voi muuttua, aiemmin positiivisesta ja iloisesta voi tulla vetäytyvä  ja epäilevä</a:t>
            </a:r>
          </a:p>
          <a:p>
            <a:r>
              <a:rPr lang="fi-FI" sz="1800" dirty="0"/>
              <a:t>Tapahtumamuisti on jo erittäin heikko, tavarat ovat kadoksissa ja läheistenkin nimet alkavat unohtua</a:t>
            </a:r>
          </a:p>
          <a:p>
            <a:r>
              <a:rPr lang="fi-FI" sz="1800" dirty="0"/>
              <a:t>Arkiaskareet kuten pukeutuminen eivät enää onnistu itsenäisesti</a:t>
            </a:r>
          </a:p>
          <a:p>
            <a:r>
              <a:rPr lang="fi-FI" sz="1800" dirty="0"/>
              <a:t>Potilas eksyy usein tutuissakin paikoissa, sillä hänen on vaikea tunnistaa omaa kotia tai esimerkiksi tuttuja kasvoja</a:t>
            </a:r>
          </a:p>
          <a:p>
            <a:r>
              <a:rPr lang="fi-FI" sz="1800" dirty="0"/>
              <a:t>Kielellisten vaikeuksien lisääntyessä osallistuminen keskusteluun yleensä vähenee, keskustelun seuraaminen vaikeutuu</a:t>
            </a:r>
          </a:p>
          <a:p>
            <a:r>
              <a:rPr lang="fi-FI" sz="1800" dirty="0"/>
              <a:t>Liittyy myös somaattisia oireita, kuten kävelyn epävarmuutta ja tasapainoheijasteen heikentymistä sekä </a:t>
            </a:r>
            <a:r>
              <a:rPr lang="fi-FI" sz="1800" dirty="0" err="1"/>
              <a:t>ekstrapyramidaalioireita</a:t>
            </a:r>
            <a:r>
              <a:rPr lang="fi-FI" sz="1800" dirty="0"/>
              <a:t> ; liikkeiden hitautta, jähmeyttä ja kasvojen ilmeettömyyttä</a:t>
            </a:r>
          </a:p>
          <a:p>
            <a:endParaRPr lang="fi-FI" dirty="0"/>
          </a:p>
        </p:txBody>
      </p:sp>
    </p:spTree>
    <p:extLst>
      <p:ext uri="{BB962C8B-B14F-4D97-AF65-F5344CB8AC3E}">
        <p14:creationId xmlns:p14="http://schemas.microsoft.com/office/powerpoint/2010/main" val="333893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C37F12-3DF2-8584-C303-0DB88B54A9AC}"/>
              </a:ext>
            </a:extLst>
          </p:cNvPr>
          <p:cNvSpPr>
            <a:spLocks noGrp="1"/>
          </p:cNvSpPr>
          <p:nvPr>
            <p:ph type="title"/>
          </p:nvPr>
        </p:nvSpPr>
        <p:spPr/>
        <p:txBody>
          <a:bodyPr>
            <a:normAutofit fontScale="90000"/>
          </a:bodyPr>
          <a:lstStyle/>
          <a:p>
            <a:r>
              <a:rPr lang="fi-FI" dirty="0"/>
              <a:t>Alzheimerin taudin oireita keskivaikeassa taudin vaiheessa:</a:t>
            </a:r>
          </a:p>
        </p:txBody>
      </p:sp>
      <p:sp>
        <p:nvSpPr>
          <p:cNvPr id="3" name="Sisällön paikkamerkki 2">
            <a:extLst>
              <a:ext uri="{FF2B5EF4-FFF2-40B4-BE49-F238E27FC236}">
                <a16:creationId xmlns:a16="http://schemas.microsoft.com/office/drawing/2014/main" id="{ECACB989-2654-77FB-06BE-0116EE76CF34}"/>
              </a:ext>
            </a:extLst>
          </p:cNvPr>
          <p:cNvSpPr>
            <a:spLocks noGrp="1"/>
          </p:cNvSpPr>
          <p:nvPr>
            <p:ph idx="1"/>
          </p:nvPr>
        </p:nvSpPr>
        <p:spPr/>
        <p:txBody>
          <a:bodyPr/>
          <a:lstStyle/>
          <a:p>
            <a:r>
              <a:rPr lang="fi-FI" sz="1800" dirty="0"/>
              <a:t>Menneisyys ja oman mielen sisällöt sekoittuvat voimakkaasti nykyhetkeen, (oma lapsuusperhe ja kuolleet läheiset tulevat puheisiin ja pt. voi kokea heidän olevan läsnä) </a:t>
            </a:r>
          </a:p>
          <a:p>
            <a:r>
              <a:rPr lang="fi-FI" sz="1800" dirty="0"/>
              <a:t>Yksin jääminen tuntuu pelottavalta ja potilas saattaakin sen vuoksi ripustautua läheisiin tai työntekijään</a:t>
            </a:r>
            <a:endParaRPr lang="en-US" sz="1800" dirty="0"/>
          </a:p>
          <a:p>
            <a:r>
              <a:rPr lang="en-US" sz="1800" dirty="0" err="1"/>
              <a:t>Tunne-elämän</a:t>
            </a:r>
            <a:r>
              <a:rPr lang="en-US" sz="1800" dirty="0"/>
              <a:t> </a:t>
            </a:r>
            <a:r>
              <a:rPr lang="en-US" sz="1800" dirty="0" err="1"/>
              <a:t>muutoksia</a:t>
            </a:r>
            <a:r>
              <a:rPr lang="en-US" sz="1800" dirty="0"/>
              <a:t> ja </a:t>
            </a:r>
            <a:r>
              <a:rPr lang="en-US" sz="1800" dirty="0" err="1"/>
              <a:t>masennusoireita</a:t>
            </a:r>
            <a:endParaRPr lang="en-US" sz="1800" dirty="0"/>
          </a:p>
          <a:p>
            <a:r>
              <a:rPr lang="en-US" sz="1800" dirty="0" err="1"/>
              <a:t>Vaeltelua</a:t>
            </a:r>
            <a:r>
              <a:rPr lang="en-US" sz="1800" dirty="0"/>
              <a:t>, </a:t>
            </a:r>
            <a:r>
              <a:rPr lang="en-US" sz="1800" dirty="0" err="1"/>
              <a:t>ääntelyä</a:t>
            </a:r>
            <a:r>
              <a:rPr lang="en-US" sz="1800" dirty="0"/>
              <a:t>, </a:t>
            </a:r>
            <a:r>
              <a:rPr lang="en-US" sz="1800" dirty="0" err="1"/>
              <a:t>aistiharhoja</a:t>
            </a:r>
            <a:r>
              <a:rPr lang="en-US" sz="1800" dirty="0"/>
              <a:t> ja </a:t>
            </a:r>
            <a:r>
              <a:rPr lang="en-US" sz="1800" dirty="0" err="1"/>
              <a:t>harhaluuloja</a:t>
            </a:r>
            <a:r>
              <a:rPr lang="en-US" sz="1800" dirty="0"/>
              <a:t> ja </a:t>
            </a:r>
            <a:r>
              <a:rPr lang="en-US" sz="1800" dirty="0" err="1"/>
              <a:t>oman</a:t>
            </a:r>
            <a:r>
              <a:rPr lang="en-US" sz="1800" dirty="0"/>
              <a:t> </a:t>
            </a:r>
            <a:r>
              <a:rPr lang="en-US" sz="1800" dirty="0" err="1"/>
              <a:t>mielen</a:t>
            </a:r>
            <a:r>
              <a:rPr lang="en-US" sz="1800" dirty="0"/>
              <a:t> </a:t>
            </a:r>
            <a:r>
              <a:rPr lang="en-US" sz="1800" dirty="0" err="1"/>
              <a:t>sisäiset</a:t>
            </a:r>
            <a:r>
              <a:rPr lang="en-US" sz="1800" dirty="0"/>
              <a:t> </a:t>
            </a:r>
            <a:r>
              <a:rPr lang="en-US" sz="1800" dirty="0" err="1"/>
              <a:t>kuvat</a:t>
            </a:r>
            <a:r>
              <a:rPr lang="en-US" sz="1800" dirty="0"/>
              <a:t> </a:t>
            </a:r>
            <a:r>
              <a:rPr lang="en-US" sz="1800" dirty="0" err="1"/>
              <a:t>tuntuvat</a:t>
            </a:r>
            <a:r>
              <a:rPr lang="en-US" sz="1800" dirty="0"/>
              <a:t> </a:t>
            </a:r>
            <a:r>
              <a:rPr lang="en-US" sz="1800" dirty="0" err="1"/>
              <a:t>muuttuvan</a:t>
            </a:r>
            <a:r>
              <a:rPr lang="en-US" sz="1800" dirty="0"/>
              <a:t> </a:t>
            </a:r>
            <a:r>
              <a:rPr lang="en-US" sz="1800" dirty="0" err="1"/>
              <a:t>todeksi</a:t>
            </a:r>
            <a:endParaRPr lang="en-US" sz="1800" dirty="0"/>
          </a:p>
          <a:p>
            <a:r>
              <a:rPr lang="fi-FI" sz="1800" dirty="0"/>
              <a:t>Yksinasuva potilas voi joutua siirtymään kotoa laitoshoitoon</a:t>
            </a:r>
          </a:p>
          <a:p>
            <a:endParaRPr lang="fi-FI" dirty="0"/>
          </a:p>
        </p:txBody>
      </p:sp>
    </p:spTree>
    <p:extLst>
      <p:ext uri="{BB962C8B-B14F-4D97-AF65-F5344CB8AC3E}">
        <p14:creationId xmlns:p14="http://schemas.microsoft.com/office/powerpoint/2010/main" val="335368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FA644-5A15-DB19-C1B6-710B50C42ED1}"/>
              </a:ext>
            </a:extLst>
          </p:cNvPr>
          <p:cNvSpPr>
            <a:spLocks noGrp="1"/>
          </p:cNvSpPr>
          <p:nvPr>
            <p:ph type="title"/>
          </p:nvPr>
        </p:nvSpPr>
        <p:spPr/>
        <p:txBody>
          <a:bodyPr>
            <a:normAutofit fontScale="90000"/>
          </a:bodyPr>
          <a:lstStyle/>
          <a:p>
            <a:r>
              <a:rPr lang="fi-FI" dirty="0"/>
              <a:t>Alzheimerin taudin oireita taudin  vaikeassa vaiheessa:</a:t>
            </a:r>
          </a:p>
        </p:txBody>
      </p:sp>
      <p:sp>
        <p:nvSpPr>
          <p:cNvPr id="3" name="Sisällön paikkamerkki 2">
            <a:extLst>
              <a:ext uri="{FF2B5EF4-FFF2-40B4-BE49-F238E27FC236}">
                <a16:creationId xmlns:a16="http://schemas.microsoft.com/office/drawing/2014/main" id="{2E482D60-474C-A912-9B0C-D58D8C8B6488}"/>
              </a:ext>
            </a:extLst>
          </p:cNvPr>
          <p:cNvSpPr>
            <a:spLocks noGrp="1"/>
          </p:cNvSpPr>
          <p:nvPr>
            <p:ph idx="1"/>
          </p:nvPr>
        </p:nvSpPr>
        <p:spPr/>
        <p:txBody>
          <a:bodyPr/>
          <a:lstStyle/>
          <a:p>
            <a:r>
              <a:rPr lang="fi-FI" dirty="0"/>
              <a:t>P</a:t>
            </a:r>
            <a:r>
              <a:rPr lang="fi-FI" sz="1800" dirty="0"/>
              <a:t>otilas on ilman omaishoitajan apua laitostasoisen hoidon tarpeessa, täysin riippuvainen toisten avusta kaikissa toimissaan</a:t>
            </a:r>
          </a:p>
          <a:p>
            <a:r>
              <a:rPr lang="fi-FI" sz="1800" dirty="0"/>
              <a:t>Liikkeelle lähtö ja käveleminen vaatii apua, samoin konkreettista apua esim. syömisessä, peseytymisessä, pukeutumisessa, WC-toimissa, sairastunutta ei voi jättää yksin</a:t>
            </a:r>
          </a:p>
          <a:p>
            <a:r>
              <a:rPr lang="fi-FI" sz="1800" dirty="0"/>
              <a:t>Potilaalla saattaa ilmetä myös fyysisiä oireita kuten suun seudun pakkoliikkeitä ja lihasnykimistä</a:t>
            </a:r>
          </a:p>
          <a:p>
            <a:r>
              <a:rPr lang="fi-FI" sz="1800" dirty="0"/>
              <a:t>Puheen ymmärtäminen ja puhuminen vaikeutuvat tai saattavat loppua kokonaan</a:t>
            </a:r>
          </a:p>
          <a:p>
            <a:r>
              <a:rPr lang="fi-FI" sz="1800" dirty="0"/>
              <a:t>Loppuvaiheessa raajat  jäykistyvät, virtsa- ja ulosteinkontinenssia ja on täysin autettava</a:t>
            </a:r>
            <a:endParaRPr lang="en-US" sz="1800" dirty="0"/>
          </a:p>
          <a:p>
            <a:endParaRPr lang="fi-FI" dirty="0"/>
          </a:p>
        </p:txBody>
      </p:sp>
    </p:spTree>
    <p:extLst>
      <p:ext uri="{BB962C8B-B14F-4D97-AF65-F5344CB8AC3E}">
        <p14:creationId xmlns:p14="http://schemas.microsoft.com/office/powerpoint/2010/main" val="239222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87AF7D-E5DE-D98E-0CE6-A27E5E42A8A4}"/>
              </a:ext>
            </a:extLst>
          </p:cNvPr>
          <p:cNvSpPr>
            <a:spLocks noGrp="1"/>
          </p:cNvSpPr>
          <p:nvPr>
            <p:ph type="title"/>
          </p:nvPr>
        </p:nvSpPr>
        <p:spPr/>
        <p:txBody>
          <a:bodyPr>
            <a:normAutofit fontScale="90000"/>
          </a:bodyPr>
          <a:lstStyle/>
          <a:p>
            <a:r>
              <a:rPr lang="fi-FI" dirty="0"/>
              <a:t>Etenevä muistisairaus</a:t>
            </a:r>
          </a:p>
        </p:txBody>
      </p:sp>
      <p:sp>
        <p:nvSpPr>
          <p:cNvPr id="3" name="Sisällön paikkamerkki 2">
            <a:extLst>
              <a:ext uri="{FF2B5EF4-FFF2-40B4-BE49-F238E27FC236}">
                <a16:creationId xmlns:a16="http://schemas.microsoft.com/office/drawing/2014/main" id="{8625B646-BC62-F788-6986-96B9046B80D9}"/>
              </a:ext>
            </a:extLst>
          </p:cNvPr>
          <p:cNvSpPr>
            <a:spLocks noGrp="1"/>
          </p:cNvSpPr>
          <p:nvPr>
            <p:ph idx="1"/>
          </p:nvPr>
        </p:nvSpPr>
        <p:spPr>
          <a:xfrm>
            <a:off x="838200" y="1782365"/>
            <a:ext cx="10515600" cy="3896189"/>
          </a:xfrm>
        </p:spPr>
        <p:txBody>
          <a:bodyPr vert="horz" lIns="91440" tIns="45720" rIns="91440" bIns="45720" rtlCol="0" anchor="t">
            <a:normAutofit/>
          </a:bodyPr>
          <a:lstStyle/>
          <a:p>
            <a:r>
              <a:rPr lang="fi-FI" dirty="0"/>
              <a:t>Etenevässä muistisairaudessa on kyse aivojen hitaasta rappeutumisesta eli atrofiasta.</a:t>
            </a:r>
          </a:p>
          <a:p>
            <a:r>
              <a:rPr lang="fi-FI" dirty="0"/>
              <a:t>Atrofian alkamiskohta aivoissa vaikuttaa siihen, miten ensimmäiset oireet näkyvät.</a:t>
            </a:r>
          </a:p>
          <a:p>
            <a:r>
              <a:rPr lang="fi-FI" dirty="0"/>
              <a:t>Eri sairauksilla on myös toisistaan eroavia oireita, ainakin sairastumisen alkuvaiheessa.</a:t>
            </a:r>
          </a:p>
          <a:p>
            <a:r>
              <a:rPr lang="fi-FI" dirty="0">
                <a:latin typeface="Montserrat"/>
              </a:rPr>
              <a:t>Esimerkiksi Alzheimerin taudille on tyypillistä  juuri äsken tapahtuneiden asioiden unohtaminen, 	</a:t>
            </a:r>
            <a:r>
              <a:rPr lang="fi-FI" dirty="0" err="1">
                <a:latin typeface="Montserrat"/>
              </a:rPr>
              <a:t>Lewyn</a:t>
            </a:r>
            <a:r>
              <a:rPr lang="fi-FI" dirty="0">
                <a:latin typeface="Montserrat"/>
              </a:rPr>
              <a:t> kappale taudissa ensioireina on usein selvät näköharhat ja voimakkaat vireystilan 	muutokset.</a:t>
            </a:r>
          </a:p>
          <a:p>
            <a:r>
              <a:rPr lang="fi-FI" dirty="0"/>
              <a:t>Muistisairaudet vaikuttavat ihmisen kognitiivisiin toimintoihin.</a:t>
            </a:r>
          </a:p>
          <a:p>
            <a:r>
              <a:rPr lang="fi-FI" dirty="0"/>
              <a:t>Kognitiivisilla toiminnoilla tarkoitetaan tiedon käsittelyyn liittyviä toimintoja eli muun muassa</a:t>
            </a:r>
            <a:r>
              <a:rPr lang="fi-FI" dirty="0">
                <a:solidFill>
                  <a:srgbClr val="FF0000"/>
                </a:solidFill>
              </a:rPr>
              <a:t> havaitsemista, ajattelua ja muistamista.</a:t>
            </a:r>
          </a:p>
        </p:txBody>
      </p:sp>
    </p:spTree>
    <p:extLst>
      <p:ext uri="{BB962C8B-B14F-4D97-AF65-F5344CB8AC3E}">
        <p14:creationId xmlns:p14="http://schemas.microsoft.com/office/powerpoint/2010/main" val="193540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D1F475-A4EE-2D83-0BF4-AE1BFDAD50F1}"/>
              </a:ext>
            </a:extLst>
          </p:cNvPr>
          <p:cNvSpPr>
            <a:spLocks noGrp="1"/>
          </p:cNvSpPr>
          <p:nvPr>
            <p:ph type="title"/>
          </p:nvPr>
        </p:nvSpPr>
        <p:spPr/>
        <p:txBody>
          <a:bodyPr>
            <a:normAutofit fontScale="90000"/>
          </a:bodyPr>
          <a:lstStyle/>
          <a:p>
            <a:r>
              <a:rPr lang="fi-FI" dirty="0"/>
              <a:t>Alzheimerin taudin neuropsykiatrisia, ns. käytösoireita</a:t>
            </a:r>
          </a:p>
        </p:txBody>
      </p:sp>
      <p:sp>
        <p:nvSpPr>
          <p:cNvPr id="3" name="Sisällön paikkamerkki 2">
            <a:extLst>
              <a:ext uri="{FF2B5EF4-FFF2-40B4-BE49-F238E27FC236}">
                <a16:creationId xmlns:a16="http://schemas.microsoft.com/office/drawing/2014/main" id="{8BA823E9-9701-EEE7-7E14-4CE616C7815C}"/>
              </a:ext>
            </a:extLst>
          </p:cNvPr>
          <p:cNvSpPr>
            <a:spLocks noGrp="1"/>
          </p:cNvSpPr>
          <p:nvPr>
            <p:ph idx="1"/>
          </p:nvPr>
        </p:nvSpPr>
        <p:spPr>
          <a:xfrm>
            <a:off x="966650" y="2107474"/>
            <a:ext cx="10387149" cy="3614340"/>
          </a:xfrm>
        </p:spPr>
        <p:txBody>
          <a:bodyPr vert="horz" lIns="91440" tIns="45720" rIns="91440" bIns="45720" rtlCol="0" anchor="t">
            <a:normAutofit fontScale="92500" lnSpcReduction="20000"/>
          </a:bodyPr>
          <a:lstStyle/>
          <a:p>
            <a:r>
              <a:rPr lang="fi-FI" dirty="0"/>
              <a:t>Suurimmalla osalla sairastuneista on jossain sairauden vaiheessa myös psyykkisiä oireita ja ns.  käytösoireita (neuropsykiatrisia oireita).</a:t>
            </a:r>
          </a:p>
          <a:p>
            <a:r>
              <a:rPr lang="fi-FI" dirty="0"/>
              <a:t>Masennus</a:t>
            </a:r>
          </a:p>
          <a:p>
            <a:r>
              <a:rPr lang="fi-FI" dirty="0"/>
              <a:t>Aggressiivisuus</a:t>
            </a:r>
          </a:p>
          <a:p>
            <a:r>
              <a:rPr lang="fi-FI" dirty="0">
                <a:latin typeface="Montserrat"/>
              </a:rPr>
              <a:t>Ahdistuneisuus, huutelu</a:t>
            </a:r>
            <a:endParaRPr lang="fi-FI" dirty="0"/>
          </a:p>
          <a:p>
            <a:r>
              <a:rPr lang="fi-FI" dirty="0"/>
              <a:t>Motorinen levottomuus, usein iltaisin (”</a:t>
            </a:r>
            <a:r>
              <a:rPr lang="fi-FI" dirty="0" err="1"/>
              <a:t>sundowning</a:t>
            </a:r>
            <a:r>
              <a:rPr lang="fi-FI" dirty="0"/>
              <a:t>”)</a:t>
            </a:r>
          </a:p>
          <a:p>
            <a:r>
              <a:rPr lang="fi-FI" dirty="0"/>
              <a:t>Varastamisharhat</a:t>
            </a:r>
          </a:p>
          <a:p>
            <a:r>
              <a:rPr lang="fi-FI" dirty="0"/>
              <a:t>Näköharhat</a:t>
            </a:r>
          </a:p>
          <a:p>
            <a:r>
              <a:rPr lang="fi-FI" dirty="0">
                <a:latin typeface="Montserrat"/>
              </a:rPr>
              <a:t>Unihäiriöt, vaeltelu</a:t>
            </a:r>
          </a:p>
          <a:p>
            <a:r>
              <a:rPr lang="fi-FI" dirty="0">
                <a:latin typeface="Montserrat"/>
              </a:rPr>
              <a:t>Tavaroiden hypistely</a:t>
            </a:r>
          </a:p>
        </p:txBody>
      </p:sp>
    </p:spTree>
    <p:extLst>
      <p:ext uri="{BB962C8B-B14F-4D97-AF65-F5344CB8AC3E}">
        <p14:creationId xmlns:p14="http://schemas.microsoft.com/office/powerpoint/2010/main" val="84345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E7D35F-82A9-0812-D71E-F58B74EAB7EF}"/>
              </a:ext>
            </a:extLst>
          </p:cNvPr>
          <p:cNvSpPr>
            <a:spLocks noGrp="1"/>
          </p:cNvSpPr>
          <p:nvPr>
            <p:ph type="title"/>
          </p:nvPr>
        </p:nvSpPr>
        <p:spPr/>
        <p:txBody>
          <a:bodyPr>
            <a:normAutofit fontScale="90000"/>
          </a:bodyPr>
          <a:lstStyle/>
          <a:p>
            <a:r>
              <a:rPr lang="fi-FI" dirty="0"/>
              <a:t>Alzheimerin taudin hoito</a:t>
            </a:r>
          </a:p>
        </p:txBody>
      </p:sp>
      <p:sp>
        <p:nvSpPr>
          <p:cNvPr id="3" name="Sisällön paikkamerkki 2">
            <a:extLst>
              <a:ext uri="{FF2B5EF4-FFF2-40B4-BE49-F238E27FC236}">
                <a16:creationId xmlns:a16="http://schemas.microsoft.com/office/drawing/2014/main" id="{DD3854B2-A61F-14FC-1FFD-0A197268F40A}"/>
              </a:ext>
            </a:extLst>
          </p:cNvPr>
          <p:cNvSpPr>
            <a:spLocks noGrp="1"/>
          </p:cNvSpPr>
          <p:nvPr>
            <p:ph idx="1"/>
          </p:nvPr>
        </p:nvSpPr>
        <p:spPr/>
        <p:txBody>
          <a:bodyPr vert="horz" lIns="91440" tIns="45720" rIns="91440" bIns="45720" rtlCol="0" anchor="t">
            <a:normAutofit fontScale="92500" lnSpcReduction="10000"/>
          </a:bodyPr>
          <a:lstStyle/>
          <a:p>
            <a:r>
              <a:rPr lang="fi-FI" dirty="0"/>
              <a:t>Fyysisestä kunnosta huolehtiminen on tärkeää toimintakyvyn ylläpitämiseksi.</a:t>
            </a:r>
          </a:p>
          <a:p>
            <a:r>
              <a:rPr lang="fi-FI" dirty="0"/>
              <a:t>Aktiivinen liikkuminen ja runsasenerginen ravinto</a:t>
            </a:r>
          </a:p>
          <a:p>
            <a:r>
              <a:rPr lang="fi-FI" dirty="0"/>
              <a:t>Mieluisat virikkeet, tuttu ja turvallinen ympäristö tukevat arjen sujumista ja elämän mielekkyyttä.</a:t>
            </a:r>
          </a:p>
          <a:p>
            <a:r>
              <a:rPr lang="fi-FI" dirty="0"/>
              <a:t>Lääkehoito: </a:t>
            </a:r>
          </a:p>
          <a:p>
            <a:r>
              <a:rPr lang="fi-FI" dirty="0"/>
              <a:t>Lääkkeet eivät pysäytä taudin etenemistä, mutta ne voivat hidastaa oireiden pahenemista. </a:t>
            </a:r>
            <a:r>
              <a:rPr lang="fi-FI" dirty="0" err="1"/>
              <a:t>Donepetsiili</a:t>
            </a:r>
            <a:r>
              <a:rPr lang="fi-FI" dirty="0"/>
              <a:t>, </a:t>
            </a:r>
            <a:r>
              <a:rPr lang="fi-FI" dirty="0" err="1"/>
              <a:t>rivastigmiini</a:t>
            </a:r>
            <a:r>
              <a:rPr lang="fi-FI" dirty="0"/>
              <a:t> ja </a:t>
            </a:r>
            <a:r>
              <a:rPr lang="fi-FI" dirty="0" err="1"/>
              <a:t>galantamiini</a:t>
            </a:r>
            <a:r>
              <a:rPr lang="fi-FI" dirty="0"/>
              <a:t> (ns. AKE:n estäjät eli </a:t>
            </a:r>
            <a:r>
              <a:rPr lang="fi-FI" dirty="0" err="1"/>
              <a:t>asetyylikoliiniesteraasientsyymin</a:t>
            </a:r>
            <a:r>
              <a:rPr lang="fi-FI" dirty="0"/>
              <a:t> estäjät)  tehostavat </a:t>
            </a:r>
            <a:r>
              <a:rPr lang="fi-FI" dirty="0" err="1"/>
              <a:t>asetyylikoliinia</a:t>
            </a:r>
            <a:r>
              <a:rPr lang="fi-FI" dirty="0"/>
              <a:t> käyttävän hermoverkon toimintaa sekä </a:t>
            </a:r>
            <a:r>
              <a:rPr lang="fi-FI" dirty="0" err="1"/>
              <a:t>memantiini</a:t>
            </a:r>
            <a:r>
              <a:rPr lang="fi-FI" dirty="0"/>
              <a:t>, joka vähentää </a:t>
            </a:r>
            <a:r>
              <a:rPr lang="fi-FI" dirty="0" err="1"/>
              <a:t>glutamaattivaikutusta</a:t>
            </a:r>
            <a:r>
              <a:rPr lang="fi-FI" dirty="0"/>
              <a:t> hermosoluihin.</a:t>
            </a:r>
          </a:p>
          <a:p>
            <a:r>
              <a:rPr lang="fi-FI" dirty="0">
                <a:latin typeface="Montserrat"/>
              </a:rPr>
              <a:t>Lääkkeettömiin hoitoihin huonosti reagoiviin neuropsykiatrisiin oireisiin voidaan käyttää pieninä annoksina psykoosilääkkeitä, mieluiten uusia antipsykootteja. Usein lääkehoidolla ei kuitenkaan saada näihin kovin hyvää vastetta (Huutelu, vaeltelu).</a:t>
            </a:r>
          </a:p>
          <a:p>
            <a:endParaRPr lang="fi-FI" dirty="0"/>
          </a:p>
        </p:txBody>
      </p:sp>
    </p:spTree>
    <p:extLst>
      <p:ext uri="{BB962C8B-B14F-4D97-AF65-F5344CB8AC3E}">
        <p14:creationId xmlns:p14="http://schemas.microsoft.com/office/powerpoint/2010/main" val="8498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AF0695-9A3C-7F82-9D6F-4C905B68A035}"/>
              </a:ext>
            </a:extLst>
          </p:cNvPr>
          <p:cNvSpPr>
            <a:spLocks noGrp="1"/>
          </p:cNvSpPr>
          <p:nvPr>
            <p:ph type="title"/>
          </p:nvPr>
        </p:nvSpPr>
        <p:spPr/>
        <p:txBody>
          <a:bodyPr>
            <a:normAutofit fontScale="90000"/>
          </a:bodyPr>
          <a:lstStyle/>
          <a:p>
            <a:r>
              <a:rPr lang="fi-FI" dirty="0"/>
              <a:t>Alzheimerin taudin lääkehoidon hyödyt</a:t>
            </a:r>
          </a:p>
        </p:txBody>
      </p:sp>
      <p:sp>
        <p:nvSpPr>
          <p:cNvPr id="3" name="Sisällön paikkamerkki 2">
            <a:extLst>
              <a:ext uri="{FF2B5EF4-FFF2-40B4-BE49-F238E27FC236}">
                <a16:creationId xmlns:a16="http://schemas.microsoft.com/office/drawing/2014/main" id="{7254B968-BAED-B15F-F51A-D7F2955DD3BD}"/>
              </a:ext>
            </a:extLst>
          </p:cNvPr>
          <p:cNvSpPr>
            <a:spLocks noGrp="1"/>
          </p:cNvSpPr>
          <p:nvPr>
            <p:ph idx="1"/>
          </p:nvPr>
        </p:nvSpPr>
        <p:spPr/>
        <p:txBody>
          <a:bodyPr>
            <a:normAutofit lnSpcReduction="10000"/>
          </a:bodyPr>
          <a:lstStyle/>
          <a:p>
            <a:pPr lvl="1">
              <a:defRPr/>
            </a:pPr>
            <a:r>
              <a:rPr lang="fi-FI" altLang="fi-FI" sz="1800" dirty="0"/>
              <a:t>Oireiden lievittyminen</a:t>
            </a:r>
          </a:p>
          <a:p>
            <a:pPr lvl="1" eaLnBrk="1" hangingPunct="1">
              <a:defRPr/>
            </a:pPr>
            <a:r>
              <a:rPr lang="fi-FI" altLang="fi-FI" sz="1800" dirty="0"/>
              <a:t>Parantunut ajan ja paikan taju</a:t>
            </a:r>
          </a:p>
          <a:p>
            <a:pPr lvl="1" eaLnBrk="1" hangingPunct="1">
              <a:defRPr/>
            </a:pPr>
            <a:r>
              <a:rPr lang="fi-FI" altLang="fi-FI" sz="1800" dirty="0"/>
              <a:t>Kohentunut tarkkaavuus ja vireystaso</a:t>
            </a:r>
          </a:p>
          <a:p>
            <a:pPr lvl="1" eaLnBrk="1" hangingPunct="1">
              <a:defRPr/>
            </a:pPr>
            <a:r>
              <a:rPr lang="fi-FI" altLang="fi-FI" sz="1800" dirty="0"/>
              <a:t>Kielellisten kykyjen kohentuminen</a:t>
            </a:r>
          </a:p>
          <a:p>
            <a:pPr lvl="1" eaLnBrk="1" hangingPunct="1">
              <a:defRPr/>
            </a:pPr>
            <a:r>
              <a:rPr lang="fi-FI" altLang="fi-FI" sz="1800" dirty="0"/>
              <a:t>Yhteistyökyvyn paraneminen</a:t>
            </a:r>
          </a:p>
          <a:p>
            <a:pPr lvl="1" eaLnBrk="1" hangingPunct="1">
              <a:defRPr/>
            </a:pPr>
            <a:r>
              <a:rPr lang="fi-FI" altLang="fi-FI" sz="1800" dirty="0"/>
              <a:t>Päivittäisen toimintakyvyn koheneminen</a:t>
            </a:r>
          </a:p>
          <a:p>
            <a:pPr lvl="1" eaLnBrk="1" hangingPunct="1">
              <a:defRPr/>
            </a:pPr>
            <a:r>
              <a:rPr lang="fi-FI" altLang="fi-FI" sz="1800" dirty="0"/>
              <a:t>Käytösoireiden lievittyminen</a:t>
            </a:r>
          </a:p>
          <a:p>
            <a:pPr lvl="1">
              <a:defRPr/>
            </a:pPr>
            <a:r>
              <a:rPr lang="fi-FI" altLang="fi-FI" sz="1800" dirty="0"/>
              <a:t>Potilasta hoitavan henkilön taakan lievittyminen</a:t>
            </a:r>
          </a:p>
          <a:p>
            <a:pPr lvl="1">
              <a:defRPr/>
            </a:pPr>
            <a:r>
              <a:rPr lang="fi-FI" altLang="fi-FI" sz="1800" dirty="0"/>
              <a:t>Potilaan selviytyminen kauemmin kotona</a:t>
            </a:r>
          </a:p>
          <a:p>
            <a:pPr lvl="1">
              <a:defRPr/>
            </a:pPr>
            <a:r>
              <a:rPr lang="fi-FI" altLang="fi-FI" sz="1800" dirty="0"/>
              <a:t>Laitoshoidon lykkääminen ja keston lyhentäminen</a:t>
            </a:r>
          </a:p>
          <a:p>
            <a:pPr lvl="1">
              <a:defRPr/>
            </a:pPr>
            <a:r>
              <a:rPr lang="fi-FI" altLang="fi-FI" sz="1800" dirty="0"/>
              <a:t>Varhaisella hoidon aloituksella etenemisen lievittyminen</a:t>
            </a:r>
          </a:p>
          <a:p>
            <a:endParaRPr lang="fi-FI" dirty="0"/>
          </a:p>
        </p:txBody>
      </p:sp>
    </p:spTree>
    <p:extLst>
      <p:ext uri="{BB962C8B-B14F-4D97-AF65-F5344CB8AC3E}">
        <p14:creationId xmlns:p14="http://schemas.microsoft.com/office/powerpoint/2010/main" val="135837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4CAE1B-9AD2-15B5-163E-3101C957DCE4}"/>
              </a:ext>
            </a:extLst>
          </p:cNvPr>
          <p:cNvSpPr>
            <a:spLocks noGrp="1"/>
          </p:cNvSpPr>
          <p:nvPr>
            <p:ph type="title"/>
          </p:nvPr>
        </p:nvSpPr>
        <p:spPr>
          <a:xfrm>
            <a:off x="916577" y="653733"/>
            <a:ext cx="10515600" cy="701731"/>
          </a:xfrm>
        </p:spPr>
        <p:txBody>
          <a:bodyPr>
            <a:normAutofit fontScale="90000"/>
          </a:bodyPr>
          <a:lstStyle/>
          <a:p>
            <a:r>
              <a:rPr lang="fi-FI" sz="5400" dirty="0"/>
              <a:t>Vaskulaarinen kognitiivinen heikentymä</a:t>
            </a:r>
            <a:endParaRPr lang="fi-FI" dirty="0"/>
          </a:p>
        </p:txBody>
      </p:sp>
      <p:sp>
        <p:nvSpPr>
          <p:cNvPr id="3" name="Sisällön paikkamerkki 2">
            <a:extLst>
              <a:ext uri="{FF2B5EF4-FFF2-40B4-BE49-F238E27FC236}">
                <a16:creationId xmlns:a16="http://schemas.microsoft.com/office/drawing/2014/main" id="{91D2A900-7793-AF7B-7C86-FC02DD2E6D83}"/>
              </a:ext>
            </a:extLst>
          </p:cNvPr>
          <p:cNvSpPr>
            <a:spLocks noGrp="1"/>
          </p:cNvSpPr>
          <p:nvPr>
            <p:ph idx="1"/>
          </p:nvPr>
        </p:nvSpPr>
        <p:spPr/>
        <p:txBody>
          <a:bodyPr/>
          <a:lstStyle/>
          <a:p>
            <a:r>
              <a:rPr lang="fi-FI" dirty="0"/>
              <a:t>Vaskulaarinen kognitiivinen heikentymä (VCI) on aivoverenkiertohäiriön aiheuttama muistin ja tiedonkäsittelyn sairaus.</a:t>
            </a:r>
          </a:p>
          <a:p>
            <a:r>
              <a:rPr lang="fi-FI" dirty="0"/>
              <a:t>Verenkiertoperäiset muistisairaudet on yleiskäsite ryhmälle erilaisia  dementoivia aivoverenkiertosairauksia, jotka aivojen kuvantamistutkimuksissa näkyvät aivoinfarkteina tai lievempinä aivoverenkierron muutoksina.</a:t>
            </a:r>
          </a:p>
          <a:p>
            <a:r>
              <a:rPr lang="fi-FI" dirty="0"/>
              <a:t>Aivojen magneettikuvauksessa todetaan joko laaja-alainen valkean aineen </a:t>
            </a:r>
            <a:r>
              <a:rPr lang="fi-FI" dirty="0" err="1"/>
              <a:t>iskeeminen</a:t>
            </a:r>
            <a:r>
              <a:rPr lang="fi-FI" dirty="0"/>
              <a:t> muutos tai lukuisia lakunaari-infarkteja syvässä harmaassa ja valkeassa aineessa. Lisäksi voidaan nähdä mikrovuotoja, laajentuneita </a:t>
            </a:r>
            <a:r>
              <a:rPr lang="fi-FI" dirty="0" err="1"/>
              <a:t>perivaskulaaritiloja</a:t>
            </a:r>
            <a:r>
              <a:rPr lang="fi-FI" dirty="0"/>
              <a:t> ja aivoatrofiaa.</a:t>
            </a:r>
          </a:p>
          <a:p>
            <a:endParaRPr lang="fi-FI" dirty="0"/>
          </a:p>
          <a:p>
            <a:endParaRPr lang="fi-FI" dirty="0"/>
          </a:p>
        </p:txBody>
      </p:sp>
    </p:spTree>
    <p:extLst>
      <p:ext uri="{BB962C8B-B14F-4D97-AF65-F5344CB8AC3E}">
        <p14:creationId xmlns:p14="http://schemas.microsoft.com/office/powerpoint/2010/main" val="261369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BBE5AA-97E7-3197-CB08-CB4DB61912FE}"/>
              </a:ext>
            </a:extLst>
          </p:cNvPr>
          <p:cNvSpPr>
            <a:spLocks noGrp="1"/>
          </p:cNvSpPr>
          <p:nvPr>
            <p:ph type="title"/>
          </p:nvPr>
        </p:nvSpPr>
        <p:spPr/>
        <p:txBody>
          <a:bodyPr>
            <a:normAutofit fontScale="90000"/>
          </a:bodyPr>
          <a:lstStyle/>
          <a:p>
            <a:r>
              <a:rPr lang="fi-FI" sz="4800" dirty="0"/>
              <a:t>Vaskulaarinen kognitiivinen heikentymä</a:t>
            </a:r>
            <a:endParaRPr lang="fi-FI" dirty="0"/>
          </a:p>
        </p:txBody>
      </p:sp>
      <p:sp>
        <p:nvSpPr>
          <p:cNvPr id="3" name="Sisällön paikkamerkki 2">
            <a:extLst>
              <a:ext uri="{FF2B5EF4-FFF2-40B4-BE49-F238E27FC236}">
                <a16:creationId xmlns:a16="http://schemas.microsoft.com/office/drawing/2014/main" id="{BE33E26B-C44D-AB38-786C-A32AEE36ED41}"/>
              </a:ext>
            </a:extLst>
          </p:cNvPr>
          <p:cNvSpPr>
            <a:spLocks noGrp="1"/>
          </p:cNvSpPr>
          <p:nvPr>
            <p:ph idx="1"/>
          </p:nvPr>
        </p:nvSpPr>
        <p:spPr/>
        <p:txBody>
          <a:bodyPr/>
          <a:lstStyle/>
          <a:p>
            <a:r>
              <a:rPr lang="fi-FI" sz="1800" dirty="0"/>
              <a:t>Erilaisten aivoverenkiertohäiriöiden aiheuttamat muistisairaudet, oireet vaihtelevat sen mukaan missä aivojen osassa vaurio on.</a:t>
            </a:r>
          </a:p>
          <a:p>
            <a:r>
              <a:rPr lang="fi-FI" sz="1800" dirty="0"/>
              <a:t>Oirekuva voi </a:t>
            </a:r>
            <a:r>
              <a:rPr lang="fi-FI" sz="1800"/>
              <a:t>vaihdella yhdellä </a:t>
            </a:r>
            <a:r>
              <a:rPr lang="fi-FI" sz="1800" dirty="0"/>
              <a:t>tai useammalla tiedonkäsittelyn osa-alueella ilmenevästä rajallisesta kognitiivisesta oireesta laaja-alaiseen, etenevään dementia-asteiseen oirekuvaan (=vaskulaarinen dementia).</a:t>
            </a:r>
          </a:p>
          <a:p>
            <a:r>
              <a:rPr lang="fi-FI" dirty="0"/>
              <a:t>Toiseksi yleisin dementiaan johtava tila</a:t>
            </a:r>
            <a:r>
              <a:rPr lang="fi-FI" sz="1800" dirty="0"/>
              <a:t>, esiintyy usein sekamuotoisena yhdessä Alzheimerin taudin kanssa.</a:t>
            </a:r>
          </a:p>
          <a:p>
            <a:r>
              <a:rPr lang="fi-FI" sz="1800" dirty="0"/>
              <a:t>Alku usein äkillisempi, kulku portaittainen.</a:t>
            </a:r>
          </a:p>
          <a:p>
            <a:endParaRPr lang="fi-FI" dirty="0"/>
          </a:p>
        </p:txBody>
      </p:sp>
    </p:spTree>
    <p:extLst>
      <p:ext uri="{BB962C8B-B14F-4D97-AF65-F5344CB8AC3E}">
        <p14:creationId xmlns:p14="http://schemas.microsoft.com/office/powerpoint/2010/main" val="124367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A60835-9802-626E-9C70-D48C2EFC83D6}"/>
              </a:ext>
            </a:extLst>
          </p:cNvPr>
          <p:cNvSpPr>
            <a:spLocks noGrp="1"/>
          </p:cNvSpPr>
          <p:nvPr>
            <p:ph type="title"/>
          </p:nvPr>
        </p:nvSpPr>
        <p:spPr/>
        <p:txBody>
          <a:bodyPr>
            <a:normAutofit fontScale="90000"/>
          </a:bodyPr>
          <a:lstStyle/>
          <a:p>
            <a:r>
              <a:rPr lang="fi-FI" sz="4800" dirty="0"/>
              <a:t>Vaskulaarinen kognitiivinen heikentymä</a:t>
            </a:r>
            <a:endParaRPr lang="fi-FI" dirty="0"/>
          </a:p>
        </p:txBody>
      </p:sp>
      <p:sp>
        <p:nvSpPr>
          <p:cNvPr id="3" name="Sisällön paikkamerkki 2">
            <a:extLst>
              <a:ext uri="{FF2B5EF4-FFF2-40B4-BE49-F238E27FC236}">
                <a16:creationId xmlns:a16="http://schemas.microsoft.com/office/drawing/2014/main" id="{4F6412D6-E0F6-CA86-C785-767B8113A9CC}"/>
              </a:ext>
            </a:extLst>
          </p:cNvPr>
          <p:cNvSpPr>
            <a:spLocks noGrp="1"/>
          </p:cNvSpPr>
          <p:nvPr>
            <p:ph idx="1"/>
          </p:nvPr>
        </p:nvSpPr>
        <p:spPr/>
        <p:txBody>
          <a:bodyPr/>
          <a:lstStyle/>
          <a:p>
            <a:r>
              <a:rPr lang="fi-FI" dirty="0"/>
              <a:t>Vauriot liittyvät usein pienten valtimoiden tukoksiin ja painottuvat aivojen syvien osien valkeaan aineeseen.</a:t>
            </a:r>
          </a:p>
          <a:p>
            <a:r>
              <a:rPr lang="fi-FI" dirty="0"/>
              <a:t>Keskeisiä alatyyppejä:</a:t>
            </a:r>
          </a:p>
          <a:p>
            <a:r>
              <a:rPr lang="fi-FI" dirty="0"/>
              <a:t>Pienten suonten </a:t>
            </a:r>
            <a:r>
              <a:rPr lang="fi-FI" dirty="0" err="1"/>
              <a:t>subkortikaalinen</a:t>
            </a:r>
            <a:r>
              <a:rPr lang="fi-FI" dirty="0"/>
              <a:t> tauti: valkean aineen laaja-alaiset diffuusit </a:t>
            </a:r>
            <a:r>
              <a:rPr lang="fi-FI" dirty="0" err="1"/>
              <a:t>iskeemiset</a:t>
            </a:r>
            <a:r>
              <a:rPr lang="fi-FI" dirty="0"/>
              <a:t> muutokset, </a:t>
            </a:r>
            <a:r>
              <a:rPr lang="fi-FI" dirty="0" err="1"/>
              <a:t>lakuunainfarktit</a:t>
            </a:r>
            <a:r>
              <a:rPr lang="fi-FI" dirty="0"/>
              <a:t>. Syynä aivojen pienten verissuonten ahtautuminen.</a:t>
            </a:r>
          </a:p>
          <a:p>
            <a:r>
              <a:rPr lang="fi-FI" dirty="0"/>
              <a:t>Suurten suonten tauti (kortikaalinen, moni-infarktitauti)</a:t>
            </a:r>
          </a:p>
          <a:p>
            <a:r>
              <a:rPr lang="fi-FI" dirty="0"/>
              <a:t>Kognitiivisesti kriittisellä alueella olevan infarktin aiheuttamat tilat</a:t>
            </a:r>
          </a:p>
          <a:p>
            <a:endParaRPr lang="fi-FI" dirty="0"/>
          </a:p>
        </p:txBody>
      </p:sp>
    </p:spTree>
    <p:extLst>
      <p:ext uri="{BB962C8B-B14F-4D97-AF65-F5344CB8AC3E}">
        <p14:creationId xmlns:p14="http://schemas.microsoft.com/office/powerpoint/2010/main" val="290784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529ED8-6844-0403-C2C9-196A066D9640}"/>
              </a:ext>
            </a:extLst>
          </p:cNvPr>
          <p:cNvSpPr>
            <a:spLocks noGrp="1"/>
          </p:cNvSpPr>
          <p:nvPr>
            <p:ph type="title"/>
          </p:nvPr>
        </p:nvSpPr>
        <p:spPr/>
        <p:txBody>
          <a:bodyPr>
            <a:normAutofit fontScale="90000"/>
          </a:bodyPr>
          <a:lstStyle/>
          <a:p>
            <a:r>
              <a:rPr lang="fi-FI" sz="4800" dirty="0"/>
              <a:t>Vaskulaarinen kognitiivinen heikentymä</a:t>
            </a:r>
            <a:endParaRPr lang="fi-FI" dirty="0"/>
          </a:p>
        </p:txBody>
      </p:sp>
      <p:sp>
        <p:nvSpPr>
          <p:cNvPr id="3" name="Sisällön paikkamerkki 2">
            <a:extLst>
              <a:ext uri="{FF2B5EF4-FFF2-40B4-BE49-F238E27FC236}">
                <a16:creationId xmlns:a16="http://schemas.microsoft.com/office/drawing/2014/main" id="{4F6AABC8-4B91-4617-EBD7-FDE0721C6EFA}"/>
              </a:ext>
            </a:extLst>
          </p:cNvPr>
          <p:cNvSpPr>
            <a:spLocks noGrp="1"/>
          </p:cNvSpPr>
          <p:nvPr>
            <p:ph idx="1"/>
          </p:nvPr>
        </p:nvSpPr>
        <p:spPr/>
        <p:txBody>
          <a:bodyPr>
            <a:normAutofit lnSpcReduction="10000"/>
          </a:bodyPr>
          <a:lstStyle/>
          <a:p>
            <a:r>
              <a:rPr lang="fi-FI" dirty="0"/>
              <a:t>Tyypillinen varhainen kognitiivinen oire on toiminnanohjauksen häiriö, johon liittyy älyllisten toimintojen hidastuminen.</a:t>
            </a:r>
          </a:p>
          <a:p>
            <a:r>
              <a:rPr lang="fi-FI" dirty="0"/>
              <a:t>Toiminnanohjaus:</a:t>
            </a:r>
          </a:p>
          <a:p>
            <a:pPr lvl="1"/>
            <a:r>
              <a:rPr lang="fi-FI" dirty="0"/>
              <a:t>Kyky toteuttaa tavoitteellista toimintaa tilanteen vaatimusten mukaisesti on heikentynyt</a:t>
            </a:r>
          </a:p>
          <a:p>
            <a:pPr lvl="1"/>
            <a:r>
              <a:rPr lang="fi-FI" dirty="0"/>
              <a:t>Kyky säädellä toimintaa vaatimusten mukaisesti on heikentynyt</a:t>
            </a:r>
          </a:p>
          <a:p>
            <a:pPr lvl="1"/>
            <a:r>
              <a:rPr lang="fi-FI" dirty="0"/>
              <a:t>Tavoitteen asettelu, toiminnan aloittaminen, suunnitelmallisuus, järjestelmällisyys ja käsitteellinen ajattelu ovat heikentyneet</a:t>
            </a:r>
          </a:p>
          <a:p>
            <a:r>
              <a:rPr lang="fi-FI" dirty="0"/>
              <a:t>Muistihäiriö on usein vähemmän korostunut kuin esim. Alzheimerin taudissa.</a:t>
            </a:r>
          </a:p>
          <a:p>
            <a:r>
              <a:rPr lang="fi-FI" dirty="0"/>
              <a:t>Oppiminen on tehotonta,  mutta unohtaminen vähäisempää, tunnistaminen säilyy ja vihjeet auttavat ainakin alkuvaiheessa.</a:t>
            </a:r>
          </a:p>
          <a:p>
            <a:endParaRPr lang="fi-FI" dirty="0"/>
          </a:p>
        </p:txBody>
      </p:sp>
    </p:spTree>
    <p:extLst>
      <p:ext uri="{BB962C8B-B14F-4D97-AF65-F5344CB8AC3E}">
        <p14:creationId xmlns:p14="http://schemas.microsoft.com/office/powerpoint/2010/main" val="126578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A9FA0B-2E04-25FE-33B1-57FEFCBEECFB}"/>
              </a:ext>
            </a:extLst>
          </p:cNvPr>
          <p:cNvSpPr>
            <a:spLocks noGrp="1"/>
          </p:cNvSpPr>
          <p:nvPr>
            <p:ph type="title"/>
          </p:nvPr>
        </p:nvSpPr>
        <p:spPr/>
        <p:txBody>
          <a:bodyPr>
            <a:normAutofit fontScale="90000"/>
          </a:bodyPr>
          <a:lstStyle/>
          <a:p>
            <a:r>
              <a:rPr lang="fi-FI" sz="4800" dirty="0"/>
              <a:t>Vaskulaarinen kognitiivinen heikentymä</a:t>
            </a:r>
            <a:endParaRPr lang="fi-FI" dirty="0"/>
          </a:p>
        </p:txBody>
      </p:sp>
      <p:sp>
        <p:nvSpPr>
          <p:cNvPr id="3" name="Sisällön paikkamerkki 2">
            <a:extLst>
              <a:ext uri="{FF2B5EF4-FFF2-40B4-BE49-F238E27FC236}">
                <a16:creationId xmlns:a16="http://schemas.microsoft.com/office/drawing/2014/main" id="{3FB596FB-EA08-71C5-5604-5C29EB636CE4}"/>
              </a:ext>
            </a:extLst>
          </p:cNvPr>
          <p:cNvSpPr>
            <a:spLocks noGrp="1"/>
          </p:cNvSpPr>
          <p:nvPr>
            <p:ph idx="1"/>
          </p:nvPr>
        </p:nvSpPr>
        <p:spPr/>
        <p:txBody>
          <a:bodyPr/>
          <a:lstStyle/>
          <a:p>
            <a:r>
              <a:rPr lang="fi-FI" dirty="0"/>
              <a:t>Toiminnalliset muutokset riippuvat vaurion sijainnista ja laajuudesta.</a:t>
            </a:r>
          </a:p>
          <a:p>
            <a:r>
              <a:rPr lang="fi-FI" dirty="0"/>
              <a:t>Tasapainon ja kävelyn häiriöitä</a:t>
            </a:r>
          </a:p>
          <a:p>
            <a:r>
              <a:rPr lang="fi-FI" dirty="0"/>
              <a:t>Jäykkyyttä </a:t>
            </a:r>
          </a:p>
          <a:p>
            <a:r>
              <a:rPr lang="fi-FI" dirty="0"/>
              <a:t>Kaatuilu tavallista</a:t>
            </a:r>
          </a:p>
          <a:p>
            <a:r>
              <a:rPr lang="fi-FI" dirty="0"/>
              <a:t>Virtsaamishäiriöt</a:t>
            </a:r>
          </a:p>
          <a:p>
            <a:r>
              <a:rPr lang="fi-FI" dirty="0" err="1"/>
              <a:t>Dysartria</a:t>
            </a:r>
            <a:r>
              <a:rPr lang="fi-FI" dirty="0"/>
              <a:t> (puheentuoton häiriöt) ja dysfagia (nielemisvaikeus)</a:t>
            </a:r>
          </a:p>
          <a:p>
            <a:r>
              <a:rPr lang="fi-FI" dirty="0"/>
              <a:t>Mahdollisia neuropsykiatrisia oireita (käytösoireita) voi esiintyä, esimerkiksi hidastuminen, ahdistuneisuus, sekavuustilat, paranoidisuus ja unihäiriöt</a:t>
            </a:r>
          </a:p>
          <a:p>
            <a:r>
              <a:rPr lang="fi-FI" dirty="0"/>
              <a:t> </a:t>
            </a:r>
          </a:p>
          <a:p>
            <a:endParaRPr lang="fi-FI" dirty="0"/>
          </a:p>
        </p:txBody>
      </p:sp>
    </p:spTree>
    <p:extLst>
      <p:ext uri="{BB962C8B-B14F-4D97-AF65-F5344CB8AC3E}">
        <p14:creationId xmlns:p14="http://schemas.microsoft.com/office/powerpoint/2010/main" val="326330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FAE4E3-9CE0-D516-56CA-ADB23754C006}"/>
              </a:ext>
            </a:extLst>
          </p:cNvPr>
          <p:cNvSpPr>
            <a:spLocks noGrp="1"/>
          </p:cNvSpPr>
          <p:nvPr>
            <p:ph type="title"/>
          </p:nvPr>
        </p:nvSpPr>
        <p:spPr/>
        <p:txBody>
          <a:bodyPr>
            <a:normAutofit fontScale="90000"/>
          </a:bodyPr>
          <a:lstStyle/>
          <a:p>
            <a:r>
              <a:rPr lang="fi-FI" dirty="0"/>
              <a:t>Vaskulaarisen muistisairauden hoito</a:t>
            </a:r>
          </a:p>
        </p:txBody>
      </p:sp>
      <p:sp>
        <p:nvSpPr>
          <p:cNvPr id="3" name="Sisällön paikkamerkki 2">
            <a:extLst>
              <a:ext uri="{FF2B5EF4-FFF2-40B4-BE49-F238E27FC236}">
                <a16:creationId xmlns:a16="http://schemas.microsoft.com/office/drawing/2014/main" id="{FD9D4592-4F37-3DA8-F1E3-5E54FE8FBEA2}"/>
              </a:ext>
            </a:extLst>
          </p:cNvPr>
          <p:cNvSpPr>
            <a:spLocks noGrp="1"/>
          </p:cNvSpPr>
          <p:nvPr>
            <p:ph idx="1"/>
          </p:nvPr>
        </p:nvSpPr>
        <p:spPr/>
        <p:txBody>
          <a:bodyPr/>
          <a:lstStyle/>
          <a:p>
            <a:r>
              <a:rPr lang="fi-FI" dirty="0"/>
              <a:t>Säilyneiden kykyjen hyväksikäyttö</a:t>
            </a:r>
          </a:p>
          <a:p>
            <a:r>
              <a:rPr lang="fi-FI" dirty="0"/>
              <a:t>Säännöllinen liikunta</a:t>
            </a:r>
          </a:p>
          <a:p>
            <a:r>
              <a:rPr lang="fi-FI" dirty="0"/>
              <a:t>Sydän- ja verisuonisairauksien riskitekijöiden hoitaminen on tärkeää. Kohonneen verenpaineen sekä veren sokeri- ja kolesterolipitoisuuden hoito samoin. Pyritään ennaltaehkäisemään uusia tukoksia.</a:t>
            </a:r>
          </a:p>
          <a:p>
            <a:r>
              <a:rPr lang="fi-FI" dirty="0"/>
              <a:t>Varsinaista lääkehoitoa ei ole. Asetyylisalisyylihappo tukosten ehkäisyyn kuitenkin yleensä aloitetaan. </a:t>
            </a:r>
          </a:p>
        </p:txBody>
      </p:sp>
    </p:spTree>
    <p:extLst>
      <p:ext uri="{BB962C8B-B14F-4D97-AF65-F5344CB8AC3E}">
        <p14:creationId xmlns:p14="http://schemas.microsoft.com/office/powerpoint/2010/main" val="26432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776A3D-F870-D79D-A73F-5A2E163A0247}"/>
              </a:ext>
            </a:extLst>
          </p:cNvPr>
          <p:cNvSpPr>
            <a:spLocks noGrp="1"/>
          </p:cNvSpPr>
          <p:nvPr>
            <p:ph type="title"/>
          </p:nvPr>
        </p:nvSpPr>
        <p:spPr/>
        <p:txBody>
          <a:bodyPr>
            <a:normAutofit fontScale="90000"/>
          </a:bodyPr>
          <a:lstStyle/>
          <a:p>
            <a:r>
              <a:rPr lang="fi-FI" dirty="0" err="1"/>
              <a:t>Lewyn</a:t>
            </a:r>
            <a:r>
              <a:rPr lang="fi-FI" dirty="0"/>
              <a:t> kappale tauti</a:t>
            </a:r>
          </a:p>
        </p:txBody>
      </p:sp>
      <p:sp>
        <p:nvSpPr>
          <p:cNvPr id="3" name="Sisällön paikkamerkki 2">
            <a:extLst>
              <a:ext uri="{FF2B5EF4-FFF2-40B4-BE49-F238E27FC236}">
                <a16:creationId xmlns:a16="http://schemas.microsoft.com/office/drawing/2014/main" id="{141432FE-C3C8-3EBE-C35D-7F9D6DF284AF}"/>
              </a:ext>
            </a:extLst>
          </p:cNvPr>
          <p:cNvSpPr>
            <a:spLocks noGrp="1"/>
          </p:cNvSpPr>
          <p:nvPr>
            <p:ph idx="1"/>
          </p:nvPr>
        </p:nvSpPr>
        <p:spPr/>
        <p:txBody>
          <a:bodyPr>
            <a:normAutofit/>
          </a:bodyPr>
          <a:lstStyle/>
          <a:p>
            <a:r>
              <a:rPr lang="fi-FI" dirty="0"/>
              <a:t>Tämä sairaus on n</a:t>
            </a:r>
            <a:r>
              <a:rPr lang="fi-FI" sz="1800" dirty="0"/>
              <a:t>imetty mikroskoopilla havaittavien solunsisäisten </a:t>
            </a:r>
            <a:r>
              <a:rPr lang="fi-FI" sz="1800" dirty="0" err="1"/>
              <a:t>Lewyn</a:t>
            </a:r>
            <a:r>
              <a:rPr lang="fi-FI" sz="1800" dirty="0"/>
              <a:t> kappaleiden mukaan, joita esiintyy myös </a:t>
            </a:r>
            <a:r>
              <a:rPr lang="fi-FI" sz="1800" dirty="0" err="1"/>
              <a:t>Parkinssonin</a:t>
            </a:r>
            <a:r>
              <a:rPr lang="fi-FI" sz="1800" dirty="0"/>
              <a:t> taudissa.</a:t>
            </a:r>
          </a:p>
          <a:p>
            <a:r>
              <a:rPr lang="fi-FI" dirty="0" err="1"/>
              <a:t>Lewyn</a:t>
            </a:r>
            <a:r>
              <a:rPr lang="fi-FI" dirty="0"/>
              <a:t> kappale taudissa näitä muutoksia esiintyy runsaasti aivojen limbisen järjestelmän rakenteissa ja aivokuoressa.</a:t>
            </a:r>
          </a:p>
          <a:p>
            <a:r>
              <a:rPr lang="fi-FI" sz="1800" dirty="0"/>
              <a:t>Sairaus muistuttaa </a:t>
            </a:r>
            <a:r>
              <a:rPr lang="fi-FI" dirty="0" err="1"/>
              <a:t>P</a:t>
            </a:r>
            <a:r>
              <a:rPr lang="fi-FI" sz="1800" dirty="0" err="1"/>
              <a:t>arkissonin</a:t>
            </a:r>
            <a:r>
              <a:rPr lang="fi-FI" sz="1800" dirty="0"/>
              <a:t> tautia.</a:t>
            </a:r>
          </a:p>
          <a:p>
            <a:r>
              <a:rPr lang="fi-FI" sz="1800" dirty="0"/>
              <a:t>Kaksi eri tautimuotoa (Yleisemmässä tautimuodossa muutokset etenevät aivorungosta ylöspäin ja toisessa tautimuodossa ne ovat lähtöisin mantelitumakkeesta)</a:t>
            </a:r>
            <a:endParaRPr lang="fi-FI" dirty="0"/>
          </a:p>
          <a:p>
            <a:r>
              <a:rPr lang="fi-FI" sz="1800" dirty="0" err="1"/>
              <a:t>Lewyn</a:t>
            </a:r>
            <a:r>
              <a:rPr lang="fi-FI" sz="1800" dirty="0"/>
              <a:t> kappale –taudin esiintyvyydeksi Suomessa on arvioitu 5% yli 75-vuotiaista ja noin 20% kaikista muistisairaista.</a:t>
            </a:r>
          </a:p>
          <a:p>
            <a:r>
              <a:rPr lang="fi-FI" sz="1800" dirty="0"/>
              <a:t>Tauti alkaa useimmiten yli 65-vuotiaana ja on hieman yleisempi miehillä kuin naisilla.</a:t>
            </a:r>
          </a:p>
          <a:p>
            <a:endParaRPr lang="fi-FI" dirty="0"/>
          </a:p>
        </p:txBody>
      </p:sp>
    </p:spTree>
    <p:extLst>
      <p:ext uri="{BB962C8B-B14F-4D97-AF65-F5344CB8AC3E}">
        <p14:creationId xmlns:p14="http://schemas.microsoft.com/office/powerpoint/2010/main" val="91164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78C833-ABA9-A47D-8128-F9FF78157D59}"/>
              </a:ext>
            </a:extLst>
          </p:cNvPr>
          <p:cNvSpPr>
            <a:spLocks noGrp="1"/>
          </p:cNvSpPr>
          <p:nvPr>
            <p:ph type="title"/>
          </p:nvPr>
        </p:nvSpPr>
        <p:spPr/>
        <p:txBody>
          <a:bodyPr>
            <a:normAutofit fontScale="90000"/>
          </a:bodyPr>
          <a:lstStyle/>
          <a:p>
            <a:r>
              <a:rPr lang="fi-FI" dirty="0"/>
              <a:t>Mitä on dementia?</a:t>
            </a:r>
          </a:p>
        </p:txBody>
      </p:sp>
      <p:sp>
        <p:nvSpPr>
          <p:cNvPr id="3" name="Sisällön paikkamerkki 2">
            <a:extLst>
              <a:ext uri="{FF2B5EF4-FFF2-40B4-BE49-F238E27FC236}">
                <a16:creationId xmlns:a16="http://schemas.microsoft.com/office/drawing/2014/main" id="{9962F4EF-8F61-8F5C-AADB-8962FCCC32C0}"/>
              </a:ext>
            </a:extLst>
          </p:cNvPr>
          <p:cNvSpPr>
            <a:spLocks noGrp="1"/>
          </p:cNvSpPr>
          <p:nvPr>
            <p:ph idx="1"/>
          </p:nvPr>
        </p:nvSpPr>
        <p:spPr/>
        <p:txBody>
          <a:bodyPr/>
          <a:lstStyle/>
          <a:p>
            <a:r>
              <a:rPr lang="fi-FI" dirty="0"/>
              <a:t>Ei erillinen sairaus vaan oireyhtymä, johon kuuluu muistihäiriön lisäksi:</a:t>
            </a:r>
          </a:p>
          <a:p>
            <a:r>
              <a:rPr lang="fi-FI" dirty="0"/>
              <a:t>Kielellinen vaikeus</a:t>
            </a:r>
          </a:p>
          <a:p>
            <a:r>
              <a:rPr lang="fi-FI" dirty="0"/>
              <a:t>Kätevyyden häiriö</a:t>
            </a:r>
          </a:p>
          <a:p>
            <a:r>
              <a:rPr lang="fi-FI" dirty="0"/>
              <a:t>Hahmotushäiriö</a:t>
            </a:r>
          </a:p>
          <a:p>
            <a:r>
              <a:rPr lang="fi-FI" dirty="0"/>
              <a:t>Toiminnanohjauksen ongelmia</a:t>
            </a:r>
          </a:p>
          <a:p>
            <a:r>
              <a:rPr lang="fi-FI" dirty="0"/>
              <a:t>ja heikentyminen aikaisempaan suoritustasoon nähden niin, että se haittaa itsenäistä selviytymistä</a:t>
            </a:r>
          </a:p>
          <a:p>
            <a:endParaRPr lang="fi-FI" dirty="0"/>
          </a:p>
        </p:txBody>
      </p:sp>
    </p:spTree>
    <p:extLst>
      <p:ext uri="{BB962C8B-B14F-4D97-AF65-F5344CB8AC3E}">
        <p14:creationId xmlns:p14="http://schemas.microsoft.com/office/powerpoint/2010/main" val="272912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CD4F57-E833-5AD1-E924-F6EE0209121A}"/>
              </a:ext>
            </a:extLst>
          </p:cNvPr>
          <p:cNvSpPr>
            <a:spLocks noGrp="1"/>
          </p:cNvSpPr>
          <p:nvPr>
            <p:ph type="title"/>
          </p:nvPr>
        </p:nvSpPr>
        <p:spPr/>
        <p:txBody>
          <a:bodyPr>
            <a:normAutofit fontScale="90000"/>
          </a:bodyPr>
          <a:lstStyle/>
          <a:p>
            <a:r>
              <a:rPr lang="fi-FI" dirty="0" err="1"/>
              <a:t>Lewyn</a:t>
            </a:r>
            <a:r>
              <a:rPr lang="fi-FI" dirty="0"/>
              <a:t> kappale tauti</a:t>
            </a:r>
          </a:p>
        </p:txBody>
      </p:sp>
      <p:sp>
        <p:nvSpPr>
          <p:cNvPr id="3" name="Sisällön paikkamerkki 2">
            <a:extLst>
              <a:ext uri="{FF2B5EF4-FFF2-40B4-BE49-F238E27FC236}">
                <a16:creationId xmlns:a16="http://schemas.microsoft.com/office/drawing/2014/main" id="{0AC4EF8F-4C1F-00C7-30E0-337885F06F19}"/>
              </a:ext>
            </a:extLst>
          </p:cNvPr>
          <p:cNvSpPr>
            <a:spLocks noGrp="1"/>
          </p:cNvSpPr>
          <p:nvPr>
            <p:ph idx="1"/>
          </p:nvPr>
        </p:nvSpPr>
        <p:spPr/>
        <p:txBody>
          <a:bodyPr>
            <a:normAutofit fontScale="92500"/>
          </a:bodyPr>
          <a:lstStyle/>
          <a:p>
            <a:r>
              <a:rPr lang="fi-FI" dirty="0" err="1"/>
              <a:t>Lewyn</a:t>
            </a:r>
            <a:r>
              <a:rPr lang="fi-FI" dirty="0"/>
              <a:t> kappale tauti alkaa usein hitaasti.</a:t>
            </a:r>
          </a:p>
          <a:p>
            <a:r>
              <a:rPr lang="fi-FI" dirty="0"/>
              <a:t>Ensioireina on usein jokin muu kuin muistin heikkeneminen, esimerkiksi psyykkinen oireilu. Alkuvaiheen etenevä tapahtumamuistin heikentyminen yhdessä </a:t>
            </a:r>
            <a:r>
              <a:rPr lang="fi-FI" dirty="0" err="1"/>
              <a:t>Lewyn</a:t>
            </a:r>
            <a:r>
              <a:rPr lang="fi-FI" dirty="0"/>
              <a:t> kappale taudin piirteiden kanssa viittaa samanaikaisen Alzheimerin taudin olemassaoloon. Muistiongelmat kehittyvät tavallisesti vasta taudin edetessä. Ajoittain muisti voi toimia hyvin.</a:t>
            </a:r>
          </a:p>
          <a:p>
            <a:r>
              <a:rPr lang="fi-FI" dirty="0" err="1"/>
              <a:t>Lewyn</a:t>
            </a:r>
            <a:r>
              <a:rPr lang="fi-FI" dirty="0"/>
              <a:t> kappale taudin tyypillisenä oireena on älyllisen toimintakyvyn heikentyminen sekä tarkkaavuuden ja vireystilan vaihtelut.</a:t>
            </a:r>
          </a:p>
          <a:p>
            <a:r>
              <a:rPr lang="fi-FI" dirty="0"/>
              <a:t>Toistuvat näköharhat, jotka voivat olla hyvinkin yksityiskohtaisia.</a:t>
            </a:r>
          </a:p>
          <a:p>
            <a:r>
              <a:rPr lang="fi-FI" dirty="0" err="1"/>
              <a:t>Extrapyramidaalioireet</a:t>
            </a:r>
            <a:r>
              <a:rPr lang="fi-FI" dirty="0"/>
              <a:t> eli Parkinson tyyppiset oireet (jähmeys, hitaus, kävelyvaikeus, vapina)</a:t>
            </a:r>
          </a:p>
          <a:p>
            <a:r>
              <a:rPr lang="fi-FI" dirty="0"/>
              <a:t>Lyhyitä tajunnanmenetyskohtauksia, kaatumisia, sekavuutta ja käytösoireita.</a:t>
            </a:r>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249860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320BAD-055C-4459-8B47-6CA3FF1CE4DB}"/>
              </a:ext>
            </a:extLst>
          </p:cNvPr>
          <p:cNvSpPr>
            <a:spLocks noGrp="1"/>
          </p:cNvSpPr>
          <p:nvPr>
            <p:ph type="title"/>
          </p:nvPr>
        </p:nvSpPr>
        <p:spPr/>
        <p:txBody>
          <a:bodyPr>
            <a:normAutofit fontScale="90000"/>
          </a:bodyPr>
          <a:lstStyle/>
          <a:p>
            <a:r>
              <a:rPr lang="fi-FI" dirty="0" err="1"/>
              <a:t>Lewyn</a:t>
            </a:r>
            <a:r>
              <a:rPr lang="fi-FI" dirty="0"/>
              <a:t> kappale tauti</a:t>
            </a:r>
          </a:p>
        </p:txBody>
      </p:sp>
      <p:sp>
        <p:nvSpPr>
          <p:cNvPr id="3" name="Sisällön paikkamerkki 2">
            <a:extLst>
              <a:ext uri="{FF2B5EF4-FFF2-40B4-BE49-F238E27FC236}">
                <a16:creationId xmlns:a16="http://schemas.microsoft.com/office/drawing/2014/main" id="{4D7A2EF0-102F-A01B-2B75-59D713BB255B}"/>
              </a:ext>
            </a:extLst>
          </p:cNvPr>
          <p:cNvSpPr>
            <a:spLocks noGrp="1"/>
          </p:cNvSpPr>
          <p:nvPr>
            <p:ph idx="1"/>
          </p:nvPr>
        </p:nvSpPr>
        <p:spPr/>
        <p:txBody>
          <a:bodyPr/>
          <a:lstStyle/>
          <a:p>
            <a:r>
              <a:rPr lang="fi-FI" dirty="0"/>
              <a:t>Potilaat ovat herkkiä psykoosilääkkeille ja saattavat muuttua kävelykyvyttömiksi ja sekaviksi jo pienistä annoksista.</a:t>
            </a:r>
          </a:p>
          <a:p>
            <a:r>
              <a:rPr lang="fi-FI" dirty="0"/>
              <a:t>Muitakin harhoja voi olla kuin näköharhat (kuuloharhat, harhaluulot)</a:t>
            </a:r>
          </a:p>
          <a:p>
            <a:r>
              <a:rPr lang="fi-FI" dirty="0"/>
              <a:t>Aggressiivisuuspuuskat. Kynnys reagoida aggressiivisesti on alentunut ja reaktio saattaa olla tavanomaista voimakkaampi.</a:t>
            </a:r>
          </a:p>
          <a:p>
            <a:r>
              <a:rPr lang="fi-FI" dirty="0"/>
              <a:t>Sekavuustaipumus etenkin väsyneenä, potilas voi nukahtaa kesken kaiken.</a:t>
            </a:r>
          </a:p>
          <a:p>
            <a:endParaRPr lang="fi-FI" dirty="0"/>
          </a:p>
          <a:p>
            <a:endParaRPr lang="fi-FI" dirty="0"/>
          </a:p>
          <a:p>
            <a:r>
              <a:rPr lang="fi-FI" dirty="0"/>
              <a:t> </a:t>
            </a:r>
          </a:p>
        </p:txBody>
      </p:sp>
    </p:spTree>
    <p:extLst>
      <p:ext uri="{BB962C8B-B14F-4D97-AF65-F5344CB8AC3E}">
        <p14:creationId xmlns:p14="http://schemas.microsoft.com/office/powerpoint/2010/main" val="257043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C3D76A-87A7-E0EF-2A0D-4D7468EB15FF}"/>
              </a:ext>
            </a:extLst>
          </p:cNvPr>
          <p:cNvSpPr>
            <a:spLocks noGrp="1"/>
          </p:cNvSpPr>
          <p:nvPr>
            <p:ph type="title"/>
          </p:nvPr>
        </p:nvSpPr>
        <p:spPr/>
        <p:txBody>
          <a:bodyPr>
            <a:normAutofit fontScale="90000"/>
          </a:bodyPr>
          <a:lstStyle/>
          <a:p>
            <a:r>
              <a:rPr lang="fi-FI" dirty="0" err="1"/>
              <a:t>Lewyn</a:t>
            </a:r>
            <a:r>
              <a:rPr lang="fi-FI" dirty="0"/>
              <a:t> kappale taudin hoito</a:t>
            </a:r>
          </a:p>
        </p:txBody>
      </p:sp>
      <p:sp>
        <p:nvSpPr>
          <p:cNvPr id="3" name="Sisällön paikkamerkki 2">
            <a:extLst>
              <a:ext uri="{FF2B5EF4-FFF2-40B4-BE49-F238E27FC236}">
                <a16:creationId xmlns:a16="http://schemas.microsoft.com/office/drawing/2014/main" id="{C74CCEDA-7364-A4EE-8126-836250BE66D4}"/>
              </a:ext>
            </a:extLst>
          </p:cNvPr>
          <p:cNvSpPr>
            <a:spLocks noGrp="1"/>
          </p:cNvSpPr>
          <p:nvPr>
            <p:ph idx="1"/>
          </p:nvPr>
        </p:nvSpPr>
        <p:spPr/>
        <p:txBody>
          <a:bodyPr>
            <a:normAutofit lnSpcReduction="10000"/>
          </a:bodyPr>
          <a:lstStyle/>
          <a:p>
            <a:r>
              <a:rPr lang="fi-FI" dirty="0" err="1"/>
              <a:t>Lewyn</a:t>
            </a:r>
            <a:r>
              <a:rPr lang="fi-FI" dirty="0"/>
              <a:t> kappale -taudin hoidossa on tärkeää huomiota sairastuneen liikuntakyky ja fyysinen kunto. Kävelykyvyn häviäminen on tavallinen ympärivuorokautiseen hoitoon joutumisen syy. </a:t>
            </a:r>
          </a:p>
          <a:p>
            <a:r>
              <a:rPr lang="fi-FI" dirty="0"/>
              <a:t>Säännölliset kävelylenkit ja kuntouttava voimistelu heti diagnoosin saamisesta alkaen.</a:t>
            </a:r>
          </a:p>
          <a:p>
            <a:r>
              <a:rPr lang="fi-FI" dirty="0"/>
              <a:t>Yhteistyö fysioterapeutin kanssa on hoidossa tärkeää.</a:t>
            </a:r>
          </a:p>
          <a:p>
            <a:r>
              <a:rPr lang="fi-FI" dirty="0"/>
              <a:t>Säilyneiden kykyjen hyväksikäyttö</a:t>
            </a:r>
          </a:p>
          <a:p>
            <a:r>
              <a:rPr lang="fi-FI" dirty="0"/>
              <a:t>Tautiin ei ole lääkehoitoa. Sairastuneet ovat yleensä hyvin herkkiä psykoosilääkkeiden vaikutuksille. Jo tavallisistakin annoksista fyysinen ja psyykkinen kunto voi romahtaa. Usein esiintyviä näköharhoja ei kannata hoitaa psykoosilääkkeillä, jos näköharhat eivät huomattavasti haittaa tai ahdista sairastunutta. Lääkäri voi määrätä käytösoireisiin (jos välttämätöntä): </a:t>
            </a:r>
            <a:r>
              <a:rPr lang="fi-FI" dirty="0" err="1"/>
              <a:t>risperidonin</a:t>
            </a:r>
            <a:r>
              <a:rPr lang="fi-FI" dirty="0"/>
              <a:t> tai ketiapiinin.</a:t>
            </a:r>
          </a:p>
        </p:txBody>
      </p:sp>
    </p:spTree>
    <p:extLst>
      <p:ext uri="{BB962C8B-B14F-4D97-AF65-F5344CB8AC3E}">
        <p14:creationId xmlns:p14="http://schemas.microsoft.com/office/powerpoint/2010/main" val="42464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88FB29-703C-3068-ABD1-3CCE9B65D58B}"/>
              </a:ext>
            </a:extLst>
          </p:cNvPr>
          <p:cNvSpPr>
            <a:spLocks noGrp="1"/>
          </p:cNvSpPr>
          <p:nvPr>
            <p:ph type="title"/>
          </p:nvPr>
        </p:nvSpPr>
        <p:spPr/>
        <p:txBody>
          <a:bodyPr>
            <a:normAutofit fontScale="90000"/>
          </a:bodyPr>
          <a:lstStyle/>
          <a:p>
            <a:r>
              <a:rPr lang="fi-FI" dirty="0"/>
              <a:t>Parkinsonin aiheuttama muistisairaus</a:t>
            </a:r>
          </a:p>
        </p:txBody>
      </p:sp>
      <p:sp>
        <p:nvSpPr>
          <p:cNvPr id="3" name="Sisällön paikkamerkki 2">
            <a:extLst>
              <a:ext uri="{FF2B5EF4-FFF2-40B4-BE49-F238E27FC236}">
                <a16:creationId xmlns:a16="http://schemas.microsoft.com/office/drawing/2014/main" id="{C6399507-DAD3-C088-6C60-9FFD620D5F27}"/>
              </a:ext>
            </a:extLst>
          </p:cNvPr>
          <p:cNvSpPr>
            <a:spLocks noGrp="1"/>
          </p:cNvSpPr>
          <p:nvPr>
            <p:ph idx="1"/>
          </p:nvPr>
        </p:nvSpPr>
        <p:spPr/>
        <p:txBody>
          <a:bodyPr>
            <a:normAutofit/>
          </a:bodyPr>
          <a:lstStyle/>
          <a:p>
            <a:r>
              <a:rPr lang="fi-FI" dirty="0"/>
              <a:t>Suomessa on noin 10000 Parkinsonin tautia sairastavaa ja noin 3000:lla heistä on muistioireita eli Parkinsonin taudin muistisairaus. Parkinsonin taudin aiheuttama muistisairaus todetaan keskimäärin 10 vuoden kuluttua oireiden alkamisesta, mutta yksilöllinen vaihtelu on suurta</a:t>
            </a:r>
          </a:p>
          <a:p>
            <a:r>
              <a:rPr lang="fi-FI" dirty="0"/>
              <a:t>Muistisairaudelle altistavat korkea ikä, vaikea ja hidasliikkeinen </a:t>
            </a:r>
            <a:r>
              <a:rPr lang="fi-FI" dirty="0" err="1"/>
              <a:t>parkinssonismi</a:t>
            </a:r>
            <a:r>
              <a:rPr lang="fi-FI" dirty="0"/>
              <a:t>. Pystyasennon epävarmuus, kävelyvaikeus ja varhain ilmenevät muistioireet</a:t>
            </a:r>
          </a:p>
          <a:p>
            <a:r>
              <a:rPr lang="fi-FI" dirty="0"/>
              <a:t>Syynä kortikaaliset </a:t>
            </a:r>
            <a:r>
              <a:rPr lang="fi-FI" dirty="0" err="1"/>
              <a:t>Lewyn</a:t>
            </a:r>
            <a:r>
              <a:rPr lang="fi-FI" dirty="0"/>
              <a:t> kappaleet, </a:t>
            </a:r>
            <a:r>
              <a:rPr lang="fi-FI" dirty="0" err="1"/>
              <a:t>samanikaiset</a:t>
            </a:r>
            <a:r>
              <a:rPr lang="fi-FI" dirty="0"/>
              <a:t> Alzheimerin taudin muutokset, eri välittäjäainejärjestelmien vauriot tai näiden prosessien yhdistelmä. </a:t>
            </a:r>
          </a:p>
          <a:p>
            <a:r>
              <a:rPr lang="fi-FI" dirty="0"/>
              <a:t>Huomioitava myös, että Parkinson-potilaan oireiden taustalla voi olla esimerkiksi depressio.</a:t>
            </a:r>
          </a:p>
          <a:p>
            <a:endParaRPr lang="fi-FI" dirty="0"/>
          </a:p>
        </p:txBody>
      </p:sp>
    </p:spTree>
    <p:extLst>
      <p:ext uri="{BB962C8B-B14F-4D97-AF65-F5344CB8AC3E}">
        <p14:creationId xmlns:p14="http://schemas.microsoft.com/office/powerpoint/2010/main" val="352033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083F40-4F0B-6CFE-773D-D5EF8B67F7C3}"/>
              </a:ext>
            </a:extLst>
          </p:cNvPr>
          <p:cNvSpPr>
            <a:spLocks noGrp="1"/>
          </p:cNvSpPr>
          <p:nvPr>
            <p:ph type="title"/>
          </p:nvPr>
        </p:nvSpPr>
        <p:spPr/>
        <p:txBody>
          <a:bodyPr>
            <a:normAutofit fontScale="90000"/>
          </a:bodyPr>
          <a:lstStyle/>
          <a:p>
            <a:r>
              <a:rPr lang="fi-FI" dirty="0"/>
              <a:t>Parkinson taudin muistisairauden oireita</a:t>
            </a:r>
          </a:p>
        </p:txBody>
      </p:sp>
      <p:sp>
        <p:nvSpPr>
          <p:cNvPr id="3" name="Sisällön paikkamerkki 2">
            <a:extLst>
              <a:ext uri="{FF2B5EF4-FFF2-40B4-BE49-F238E27FC236}">
                <a16:creationId xmlns:a16="http://schemas.microsoft.com/office/drawing/2014/main" id="{45E2F3C1-9CDE-29D6-481A-26E6260D25BD}"/>
              </a:ext>
            </a:extLst>
          </p:cNvPr>
          <p:cNvSpPr>
            <a:spLocks noGrp="1"/>
          </p:cNvSpPr>
          <p:nvPr>
            <p:ph idx="1"/>
          </p:nvPr>
        </p:nvSpPr>
        <p:spPr/>
        <p:txBody>
          <a:bodyPr/>
          <a:lstStyle/>
          <a:p>
            <a:r>
              <a:rPr lang="fi-FI" dirty="0"/>
              <a:t>Toiminnalliset muutokset: tarkkaavuuden häiriöt, toiminnanohjauksen vaikeudet, muistin heikkeneminen, avaruudellisen tilan hahmottamisen vaikeus, tiedon käsittelynopeuden hidastuminen eli muisti toimii hitaammin, ongelmanratkaisukyky heikkenee</a:t>
            </a:r>
          </a:p>
          <a:p>
            <a:r>
              <a:rPr lang="fi-FI" dirty="0"/>
              <a:t>Käyttäytymisen oireita: aloitekyvyn heikkeneminen, persoonallisuuden muutokset. näköharhat, harhaluulot, liiallinen päiväaikainen väsymys</a:t>
            </a:r>
          </a:p>
          <a:p>
            <a:r>
              <a:rPr lang="fi-FI" dirty="0"/>
              <a:t>Parkinsonin tautiin sairastuneella on yleensä runsas Parkinson-lääkitys, mikä saattaa lisätä käytösoireita.</a:t>
            </a:r>
          </a:p>
          <a:p>
            <a:endParaRPr lang="fi-FI" dirty="0"/>
          </a:p>
        </p:txBody>
      </p:sp>
    </p:spTree>
    <p:extLst>
      <p:ext uri="{BB962C8B-B14F-4D97-AF65-F5344CB8AC3E}">
        <p14:creationId xmlns:p14="http://schemas.microsoft.com/office/powerpoint/2010/main" val="23018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1982C1-B90F-1DCE-D8D0-092A57CEA24E}"/>
              </a:ext>
            </a:extLst>
          </p:cNvPr>
          <p:cNvSpPr>
            <a:spLocks noGrp="1"/>
          </p:cNvSpPr>
          <p:nvPr>
            <p:ph type="title"/>
          </p:nvPr>
        </p:nvSpPr>
        <p:spPr/>
        <p:txBody>
          <a:bodyPr>
            <a:normAutofit fontScale="90000"/>
          </a:bodyPr>
          <a:lstStyle/>
          <a:p>
            <a:r>
              <a:rPr lang="fi-FI" dirty="0"/>
              <a:t>Parkinsonin taudin muistisairauden hoito</a:t>
            </a:r>
          </a:p>
        </p:txBody>
      </p:sp>
      <p:sp>
        <p:nvSpPr>
          <p:cNvPr id="3" name="Sisällön paikkamerkki 2">
            <a:extLst>
              <a:ext uri="{FF2B5EF4-FFF2-40B4-BE49-F238E27FC236}">
                <a16:creationId xmlns:a16="http://schemas.microsoft.com/office/drawing/2014/main" id="{FA8A6C51-BE2E-6FDF-5998-30BF9D656748}"/>
              </a:ext>
            </a:extLst>
          </p:cNvPr>
          <p:cNvSpPr>
            <a:spLocks noGrp="1"/>
          </p:cNvSpPr>
          <p:nvPr>
            <p:ph idx="1"/>
          </p:nvPr>
        </p:nvSpPr>
        <p:spPr/>
        <p:txBody>
          <a:bodyPr/>
          <a:lstStyle/>
          <a:p>
            <a:r>
              <a:rPr lang="fi-FI" dirty="0"/>
              <a:t>Muistisairauslääkkeet eivät pysäytä taudin etenemistä, mutta ne hidastavat oireiden pahenemista.</a:t>
            </a:r>
          </a:p>
          <a:p>
            <a:r>
              <a:rPr lang="fi-FI" dirty="0"/>
              <a:t>Parhaita tuloksia on saatu AKE-estäjillä. </a:t>
            </a:r>
            <a:r>
              <a:rPr lang="fi-FI" dirty="0" err="1"/>
              <a:t>Rivastigmiinilla</a:t>
            </a:r>
            <a:r>
              <a:rPr lang="fi-FI" dirty="0"/>
              <a:t> on virallinen käyttöaihe myös Parkinsonin taudin muistisairauden oireenmukaiseen hoitoon. Tämä voi helpottaa tiedonkäsittelyyn ja muistiin liittyviä oireita ja kohentaa päivittäistä toimintakykyä.</a:t>
            </a:r>
          </a:p>
          <a:p>
            <a:endParaRPr lang="fi-FI" dirty="0"/>
          </a:p>
          <a:p>
            <a:endParaRPr lang="fi-FI" dirty="0"/>
          </a:p>
        </p:txBody>
      </p:sp>
    </p:spTree>
    <p:extLst>
      <p:ext uri="{BB962C8B-B14F-4D97-AF65-F5344CB8AC3E}">
        <p14:creationId xmlns:p14="http://schemas.microsoft.com/office/powerpoint/2010/main" val="413280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111ED2-3E90-80CF-3B89-3FAA27B49CAB}"/>
              </a:ext>
            </a:extLst>
          </p:cNvPr>
          <p:cNvSpPr>
            <a:spLocks noGrp="1"/>
          </p:cNvSpPr>
          <p:nvPr>
            <p:ph type="title"/>
          </p:nvPr>
        </p:nvSpPr>
        <p:spPr/>
        <p:txBody>
          <a:bodyPr>
            <a:normAutofit fontScale="90000"/>
          </a:bodyPr>
          <a:lstStyle/>
          <a:p>
            <a:r>
              <a:rPr lang="fi-FI" sz="4400" dirty="0"/>
              <a:t>Otsa-ohimolohkorappeumat (</a:t>
            </a:r>
            <a:r>
              <a:rPr lang="fi-FI" sz="4400" dirty="0" err="1"/>
              <a:t>fronto</a:t>
            </a:r>
            <a:r>
              <a:rPr lang="fi-FI" sz="4400" dirty="0"/>
              <a:t>-temporaalinen aivojen rappeuma)</a:t>
            </a:r>
            <a:br>
              <a:rPr lang="fi-FI" sz="5400" dirty="0"/>
            </a:br>
            <a:endParaRPr lang="fi-FI" dirty="0"/>
          </a:p>
        </p:txBody>
      </p:sp>
      <p:sp>
        <p:nvSpPr>
          <p:cNvPr id="3" name="Sisällön paikkamerkki 2">
            <a:extLst>
              <a:ext uri="{FF2B5EF4-FFF2-40B4-BE49-F238E27FC236}">
                <a16:creationId xmlns:a16="http://schemas.microsoft.com/office/drawing/2014/main" id="{4B35500B-4617-FD65-C08D-898462B7C1B9}"/>
              </a:ext>
            </a:extLst>
          </p:cNvPr>
          <p:cNvSpPr>
            <a:spLocks noGrp="1"/>
          </p:cNvSpPr>
          <p:nvPr>
            <p:ph idx="1"/>
          </p:nvPr>
        </p:nvSpPr>
        <p:spPr/>
        <p:txBody>
          <a:bodyPr>
            <a:normAutofit fontScale="92500" lnSpcReduction="10000"/>
          </a:bodyPr>
          <a:lstStyle/>
          <a:p>
            <a:r>
              <a:rPr lang="fi-FI" dirty="0"/>
              <a:t>Otsa- ja ohimolohkon muistisairauksien taustalla on ryhmä eteneviä aivoja rappeuttavia sairauksia. </a:t>
            </a:r>
          </a:p>
          <a:p>
            <a:r>
              <a:rPr lang="fi-FI" dirty="0"/>
              <a:t>Otsalohkoja voi vaurioittaa myös aivovamma, aivoverenvuoto tai aivokasvain.</a:t>
            </a:r>
          </a:p>
          <a:p>
            <a:r>
              <a:rPr lang="fi-FI" dirty="0"/>
              <a:t>Sairaus alkaa yleensä nuorempana kuin muut muistisairaudet, jopa 45-65 vuoden iässä.</a:t>
            </a:r>
          </a:p>
          <a:p>
            <a:r>
              <a:rPr lang="fi-FI" dirty="0"/>
              <a:t>Käsittää arviolta 5 % kaikista etenevistä ja 10% työikäisten muistisairauksista. 30-40% potilaista sairaus etenee suvuittain.</a:t>
            </a:r>
          </a:p>
          <a:p>
            <a:r>
              <a:rPr lang="fi-FI" dirty="0"/>
              <a:t>Otsa-ohimolohkorappeuma on etenevä muistisairaus, joka jakaantuu kolmeen erilaiseen oirekuvaan:</a:t>
            </a:r>
          </a:p>
          <a:p>
            <a:r>
              <a:rPr lang="fi-FI" dirty="0"/>
              <a:t>	Otsalohkodementia</a:t>
            </a:r>
          </a:p>
          <a:p>
            <a:r>
              <a:rPr lang="fi-FI" dirty="0"/>
              <a:t>	Etenevä sujumaton afasia</a:t>
            </a:r>
          </a:p>
          <a:p>
            <a:r>
              <a:rPr lang="fi-FI" dirty="0"/>
              <a:t>	Semanttinen dementia</a:t>
            </a:r>
          </a:p>
          <a:p>
            <a:endParaRPr lang="fi-FI" dirty="0"/>
          </a:p>
        </p:txBody>
      </p:sp>
    </p:spTree>
    <p:extLst>
      <p:ext uri="{BB962C8B-B14F-4D97-AF65-F5344CB8AC3E}">
        <p14:creationId xmlns:p14="http://schemas.microsoft.com/office/powerpoint/2010/main" val="68646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3A104E-9D5F-0F4C-91DE-CB08CF1E6EA0}"/>
              </a:ext>
            </a:extLst>
          </p:cNvPr>
          <p:cNvSpPr>
            <a:spLocks noGrp="1"/>
          </p:cNvSpPr>
          <p:nvPr>
            <p:ph type="title"/>
          </p:nvPr>
        </p:nvSpPr>
        <p:spPr/>
        <p:txBody>
          <a:bodyPr>
            <a:normAutofit fontScale="90000"/>
          </a:bodyPr>
          <a:lstStyle/>
          <a:p>
            <a:r>
              <a:rPr lang="fi-FI" dirty="0"/>
              <a:t>Otsalohkorappeuma</a:t>
            </a:r>
          </a:p>
        </p:txBody>
      </p:sp>
      <p:sp>
        <p:nvSpPr>
          <p:cNvPr id="3" name="Sisällön paikkamerkki 2">
            <a:extLst>
              <a:ext uri="{FF2B5EF4-FFF2-40B4-BE49-F238E27FC236}">
                <a16:creationId xmlns:a16="http://schemas.microsoft.com/office/drawing/2014/main" id="{062C85A3-271F-3ED8-E2BD-B67A852423A1}"/>
              </a:ext>
            </a:extLst>
          </p:cNvPr>
          <p:cNvSpPr>
            <a:spLocks noGrp="1"/>
          </p:cNvSpPr>
          <p:nvPr>
            <p:ph idx="1"/>
          </p:nvPr>
        </p:nvSpPr>
        <p:spPr/>
        <p:txBody>
          <a:bodyPr/>
          <a:lstStyle/>
          <a:p>
            <a:r>
              <a:rPr lang="fi-FI" dirty="0"/>
              <a:t>Aivoatrofia painottuu otsalohkoihin ja ohimolohkojen etuosiin, mutta alkuvaiheessa pään magneettikuva voi olla normaali.</a:t>
            </a:r>
          </a:p>
          <a:p>
            <a:r>
              <a:rPr lang="fi-FI" dirty="0"/>
              <a:t>Frontaalisissa dementioissa oireina esiintyvät persoonallisuusmuutokset, joiden myötä käyttäytymiseen tulee estottomuutta, tahdittomuutta ja arvostelukyvyttömyyttä. Sairastuneet ovat itse usein hyvin huolettomia, eivätkä ymmärrä tai kärsi oireistaan.</a:t>
            </a:r>
          </a:p>
          <a:p>
            <a:endParaRPr lang="fi-FI" dirty="0"/>
          </a:p>
        </p:txBody>
      </p:sp>
    </p:spTree>
    <p:extLst>
      <p:ext uri="{BB962C8B-B14F-4D97-AF65-F5344CB8AC3E}">
        <p14:creationId xmlns:p14="http://schemas.microsoft.com/office/powerpoint/2010/main" val="175615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465720-677A-AAF2-73FC-B277B5AEBC72}"/>
              </a:ext>
            </a:extLst>
          </p:cNvPr>
          <p:cNvSpPr>
            <a:spLocks noGrp="1"/>
          </p:cNvSpPr>
          <p:nvPr>
            <p:ph type="title"/>
          </p:nvPr>
        </p:nvSpPr>
        <p:spPr/>
        <p:txBody>
          <a:bodyPr>
            <a:normAutofit fontScale="90000"/>
          </a:bodyPr>
          <a:lstStyle/>
          <a:p>
            <a:r>
              <a:rPr lang="fi-FI" dirty="0"/>
              <a:t>Otsa-ohimolohkorappeumat</a:t>
            </a:r>
          </a:p>
        </p:txBody>
      </p:sp>
      <p:sp>
        <p:nvSpPr>
          <p:cNvPr id="3" name="Sisällön paikkamerkki 2">
            <a:extLst>
              <a:ext uri="{FF2B5EF4-FFF2-40B4-BE49-F238E27FC236}">
                <a16:creationId xmlns:a16="http://schemas.microsoft.com/office/drawing/2014/main" id="{4F8AEE63-5ABC-5EC2-323C-BB4698A9F4B2}"/>
              </a:ext>
            </a:extLst>
          </p:cNvPr>
          <p:cNvSpPr>
            <a:spLocks noGrp="1"/>
          </p:cNvSpPr>
          <p:nvPr>
            <p:ph idx="1"/>
          </p:nvPr>
        </p:nvSpPr>
        <p:spPr>
          <a:xfrm>
            <a:off x="775063" y="1378773"/>
            <a:ext cx="10578737" cy="4343042"/>
          </a:xfrm>
        </p:spPr>
        <p:txBody>
          <a:bodyPr>
            <a:normAutofit fontScale="85000" lnSpcReduction="10000"/>
          </a:bodyPr>
          <a:lstStyle/>
          <a:p>
            <a:r>
              <a:rPr lang="fi-FI" dirty="0"/>
              <a:t>Oireita: </a:t>
            </a:r>
          </a:p>
          <a:p>
            <a:r>
              <a:rPr lang="fi-FI" dirty="0"/>
              <a:t>Vähittäinen alku ja eteneminen</a:t>
            </a:r>
          </a:p>
          <a:p>
            <a:r>
              <a:rPr lang="fi-FI" dirty="0"/>
              <a:t>Käyttäytymisen ja persoonallisuuden muutos (estottomuus, tahdittomuus, arvostelukyvyttömyys)</a:t>
            </a:r>
          </a:p>
          <a:p>
            <a:r>
              <a:rPr lang="fi-FI" dirty="0"/>
              <a:t>Puheet ja teot voivat olla seksuaalisväritteisiä</a:t>
            </a:r>
          </a:p>
          <a:p>
            <a:r>
              <a:rPr lang="fi-FI" dirty="0"/>
              <a:t>Toiminnanohjauksen vaikeudet (suunnitelmallisuuden, keskittymiskyvyn, tarkkaavuuden puutteet)</a:t>
            </a:r>
          </a:p>
          <a:p>
            <a:r>
              <a:rPr lang="fi-FI" dirty="0"/>
              <a:t>Varhainen sosiaalisten taitojen heikentyminen</a:t>
            </a:r>
          </a:p>
          <a:p>
            <a:r>
              <a:rPr lang="fi-FI" dirty="0"/>
              <a:t>Sympatia- ja empatiakyvyn heikentyminen</a:t>
            </a:r>
          </a:p>
          <a:p>
            <a:r>
              <a:rPr lang="fi-FI" dirty="0"/>
              <a:t>Päättelykyky ja ongelmanratkaisukyky heikkenevät</a:t>
            </a:r>
          </a:p>
          <a:p>
            <a:r>
              <a:rPr lang="fi-FI" dirty="0"/>
              <a:t>Puheen tuoton vaikeudet, puhe voi olla normaalia tai ympäripyöreää, joskus afasiaa</a:t>
            </a:r>
          </a:p>
          <a:p>
            <a:r>
              <a:rPr lang="fi-FI" dirty="0"/>
              <a:t>Sairaudentunto heikentynyt</a:t>
            </a:r>
          </a:p>
          <a:p>
            <a:r>
              <a:rPr lang="fi-FI" dirty="0"/>
              <a:t>Muisti alkuvaiheessa säilynyt</a:t>
            </a:r>
          </a:p>
          <a:p>
            <a:r>
              <a:rPr lang="fi-FI" sz="1800" dirty="0"/>
              <a:t>Primitiiviheijasteet (tarttumis- ja imemisrefleksit) tulevat esille</a:t>
            </a:r>
          </a:p>
          <a:p>
            <a:endParaRPr lang="fi-FI" dirty="0"/>
          </a:p>
          <a:p>
            <a:endParaRPr lang="fi-FI" dirty="0"/>
          </a:p>
        </p:txBody>
      </p:sp>
    </p:spTree>
    <p:extLst>
      <p:ext uri="{BB962C8B-B14F-4D97-AF65-F5344CB8AC3E}">
        <p14:creationId xmlns:p14="http://schemas.microsoft.com/office/powerpoint/2010/main" val="29176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1D267A-FD79-5374-3969-1CB085B86B99}"/>
              </a:ext>
            </a:extLst>
          </p:cNvPr>
          <p:cNvSpPr>
            <a:spLocks noGrp="1"/>
          </p:cNvSpPr>
          <p:nvPr>
            <p:ph type="title"/>
          </p:nvPr>
        </p:nvSpPr>
        <p:spPr/>
        <p:txBody>
          <a:bodyPr>
            <a:normAutofit fontScale="90000"/>
          </a:bodyPr>
          <a:lstStyle/>
          <a:p>
            <a:r>
              <a:rPr lang="fi-FI" dirty="0"/>
              <a:t>Otsa-ohimolohkorappeuman hoito</a:t>
            </a:r>
          </a:p>
        </p:txBody>
      </p:sp>
      <p:sp>
        <p:nvSpPr>
          <p:cNvPr id="3" name="Sisällön paikkamerkki 2">
            <a:extLst>
              <a:ext uri="{FF2B5EF4-FFF2-40B4-BE49-F238E27FC236}">
                <a16:creationId xmlns:a16="http://schemas.microsoft.com/office/drawing/2014/main" id="{B3A37215-B30B-815D-B5C2-0847F4662A17}"/>
              </a:ext>
            </a:extLst>
          </p:cNvPr>
          <p:cNvSpPr>
            <a:spLocks noGrp="1"/>
          </p:cNvSpPr>
          <p:nvPr>
            <p:ph idx="1"/>
          </p:nvPr>
        </p:nvSpPr>
        <p:spPr/>
        <p:txBody>
          <a:bodyPr/>
          <a:lstStyle/>
          <a:p>
            <a:r>
              <a:rPr lang="fi-FI" dirty="0"/>
              <a:t>Sairauden oireiden syntymekanismin ymmärtäminen auttaa suhtautumaan potilaaseen ja jäljellä olevien kykyjen hyväksikäyttöön</a:t>
            </a:r>
          </a:p>
          <a:p>
            <a:r>
              <a:rPr lang="fi-FI" dirty="0"/>
              <a:t>Rauhallinen ja selkeä elinympäristö vähentää impulsiivisuutta</a:t>
            </a:r>
          </a:p>
          <a:p>
            <a:r>
              <a:rPr lang="fi-FI" dirty="0"/>
              <a:t>Käytösoireita laukaisevien ärsykkeiden minimointi</a:t>
            </a:r>
          </a:p>
          <a:p>
            <a:r>
              <a:rPr lang="fi-FI" dirty="0"/>
              <a:t>Kieltäminen ja monien rajojen asettaminen lisäävät levottomuutta. Pyritään löytämään sairastunutta kiinnostavaa, tarkoituksenmukaista toimintaa.</a:t>
            </a:r>
          </a:p>
          <a:p>
            <a:r>
              <a:rPr lang="fi-FI" dirty="0"/>
              <a:t>Positiivinen huomiointi vähentää ahdistusta ja ehkäisee käytösoireita.</a:t>
            </a:r>
          </a:p>
          <a:p>
            <a:r>
              <a:rPr lang="fi-FI" dirty="0"/>
              <a:t>Käytösoiretilanteessa: asiallinen ja kunnioittava kanssakäyminen ei vahvista käytösoiretta.</a:t>
            </a:r>
          </a:p>
          <a:p>
            <a:endParaRPr lang="fi-FI" dirty="0"/>
          </a:p>
        </p:txBody>
      </p:sp>
    </p:spTree>
    <p:extLst>
      <p:ext uri="{BB962C8B-B14F-4D97-AF65-F5344CB8AC3E}">
        <p14:creationId xmlns:p14="http://schemas.microsoft.com/office/powerpoint/2010/main" val="352413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0F56D131-4D09-7B8A-D357-20C8C92AED41}"/>
              </a:ext>
            </a:extLst>
          </p:cNvPr>
          <p:cNvSpPr>
            <a:spLocks noGrp="1"/>
          </p:cNvSpPr>
          <p:nvPr>
            <p:ph type="title"/>
          </p:nvPr>
        </p:nvSpPr>
        <p:spPr/>
        <p:txBody>
          <a:bodyPr>
            <a:normAutofit fontScale="90000"/>
          </a:bodyPr>
          <a:lstStyle/>
          <a:p>
            <a:r>
              <a:rPr lang="fi-FI" dirty="0"/>
              <a:t>Dementian vaikeusaste</a:t>
            </a:r>
          </a:p>
        </p:txBody>
      </p:sp>
      <p:sp>
        <p:nvSpPr>
          <p:cNvPr id="2" name="Sisällön paikkamerkki 1">
            <a:extLst>
              <a:ext uri="{FF2B5EF4-FFF2-40B4-BE49-F238E27FC236}">
                <a16:creationId xmlns:a16="http://schemas.microsoft.com/office/drawing/2014/main" id="{503DC7EF-4DC4-B9C2-D342-BC32789CC372}"/>
              </a:ext>
            </a:extLst>
          </p:cNvPr>
          <p:cNvSpPr>
            <a:spLocks noGrp="1"/>
          </p:cNvSpPr>
          <p:nvPr>
            <p:ph idx="1"/>
          </p:nvPr>
        </p:nvSpPr>
        <p:spPr/>
        <p:txBody>
          <a:bodyPr>
            <a:normAutofit/>
          </a:bodyPr>
          <a:lstStyle/>
          <a:p>
            <a:r>
              <a:rPr lang="fi-FI" b="1" dirty="0"/>
              <a:t>Lievä:</a:t>
            </a:r>
          </a:p>
          <a:p>
            <a:r>
              <a:rPr lang="fi-FI" dirty="0"/>
              <a:t>Vaikka työkyky ja sosiaalinen selviytyminen ovat merkittävästi heikentyneet, tallella on vielä kyky elää itsenäisesti sekä kohtuullinen arvostelukyky</a:t>
            </a:r>
          </a:p>
          <a:p>
            <a:r>
              <a:rPr lang="fi-FI" b="1" dirty="0"/>
              <a:t>Keskivaikea:</a:t>
            </a:r>
          </a:p>
          <a:p>
            <a:r>
              <a:rPr lang="fi-FI" dirty="0"/>
              <a:t>Itsenäinen selviytyminen on vaarantunut, ja jonkin asteinen valvonta on tarpeen</a:t>
            </a:r>
          </a:p>
          <a:p>
            <a:r>
              <a:rPr lang="fi-FI" dirty="0"/>
              <a:t>Useimmiten autolla-ajokyky on heikentynyt</a:t>
            </a:r>
          </a:p>
          <a:p>
            <a:r>
              <a:rPr lang="fi-FI" dirty="0"/>
              <a:t>Oikeustoimi- ja testamenttikelpoisuus ovat rajoittuneet</a:t>
            </a:r>
          </a:p>
          <a:p>
            <a:r>
              <a:rPr lang="fi-FI" b="1" dirty="0"/>
              <a:t>Vaikea:</a:t>
            </a:r>
          </a:p>
          <a:p>
            <a:r>
              <a:rPr lang="fi-FI" dirty="0"/>
              <a:t>Päivittäiset toiminnot ovat siinä määrin heikentyneet, että jatkuva valvonta on tarpeen</a:t>
            </a:r>
          </a:p>
          <a:p>
            <a:endParaRPr lang="fi-FI" dirty="0"/>
          </a:p>
        </p:txBody>
      </p:sp>
    </p:spTree>
    <p:extLst>
      <p:ext uri="{BB962C8B-B14F-4D97-AF65-F5344CB8AC3E}">
        <p14:creationId xmlns:p14="http://schemas.microsoft.com/office/powerpoint/2010/main" val="44904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F1C188-E711-3ADE-5C2A-901B4F75F240}"/>
              </a:ext>
            </a:extLst>
          </p:cNvPr>
          <p:cNvSpPr>
            <a:spLocks noGrp="1"/>
          </p:cNvSpPr>
          <p:nvPr>
            <p:ph type="title"/>
          </p:nvPr>
        </p:nvSpPr>
        <p:spPr/>
        <p:txBody>
          <a:bodyPr>
            <a:normAutofit fontScale="90000"/>
          </a:bodyPr>
          <a:lstStyle/>
          <a:p>
            <a:r>
              <a:rPr lang="fi-FI" dirty="0"/>
              <a:t>Otsa-ohimolohkorappeumien lääkehoito </a:t>
            </a:r>
          </a:p>
        </p:txBody>
      </p:sp>
      <p:sp>
        <p:nvSpPr>
          <p:cNvPr id="3" name="Sisällön paikkamerkki 2">
            <a:extLst>
              <a:ext uri="{FF2B5EF4-FFF2-40B4-BE49-F238E27FC236}">
                <a16:creationId xmlns:a16="http://schemas.microsoft.com/office/drawing/2014/main" id="{7DCAE1E8-97C3-CE0E-D484-DC347848C337}"/>
              </a:ext>
            </a:extLst>
          </p:cNvPr>
          <p:cNvSpPr>
            <a:spLocks noGrp="1"/>
          </p:cNvSpPr>
          <p:nvPr>
            <p:ph idx="1"/>
          </p:nvPr>
        </p:nvSpPr>
        <p:spPr/>
        <p:txBody>
          <a:bodyPr/>
          <a:lstStyle/>
          <a:p>
            <a:r>
              <a:rPr lang="fi-FI" dirty="0"/>
              <a:t>Frontaalisiin dementioihin liittyvien käytösoireiden hoito on usein haasteellista. Erityistä lääkehoitoa ei ole, ja oireenmukaisen lääkehoidon teho jää usein vähäiseksi.</a:t>
            </a:r>
          </a:p>
          <a:p>
            <a:r>
              <a:rPr lang="fi-FI" dirty="0"/>
              <a:t>Lääkäri voi kokeilla pientä annosta antipsykoottia, ketiapiinia tai masennuslääkettä. Näillä ei useinkaan voida kokonaan poistaa oireita. Liian suuri psykoosilääkeannos saattaa myös hävittää sairastuneen jäljellä olevat kyvyt.</a:t>
            </a:r>
          </a:p>
        </p:txBody>
      </p:sp>
    </p:spTree>
    <p:extLst>
      <p:ext uri="{BB962C8B-B14F-4D97-AF65-F5344CB8AC3E}">
        <p14:creationId xmlns:p14="http://schemas.microsoft.com/office/powerpoint/2010/main" val="296929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3543D0-7FE4-7E09-4C45-016DD9068F85}"/>
              </a:ext>
            </a:extLst>
          </p:cNvPr>
          <p:cNvSpPr>
            <a:spLocks noGrp="1"/>
          </p:cNvSpPr>
          <p:nvPr>
            <p:ph type="title"/>
          </p:nvPr>
        </p:nvSpPr>
        <p:spPr/>
        <p:txBody>
          <a:bodyPr>
            <a:normAutofit fontScale="90000"/>
          </a:bodyPr>
          <a:lstStyle/>
          <a:p>
            <a:r>
              <a:rPr lang="fi-FI" dirty="0"/>
              <a:t>Muut otsalohkosairaudet</a:t>
            </a:r>
          </a:p>
        </p:txBody>
      </p:sp>
      <p:sp>
        <p:nvSpPr>
          <p:cNvPr id="3" name="Sisällön paikkamerkki 2">
            <a:extLst>
              <a:ext uri="{FF2B5EF4-FFF2-40B4-BE49-F238E27FC236}">
                <a16:creationId xmlns:a16="http://schemas.microsoft.com/office/drawing/2014/main" id="{81AE3374-8F46-3BB8-2040-63A837A2A1EB}"/>
              </a:ext>
            </a:extLst>
          </p:cNvPr>
          <p:cNvSpPr>
            <a:spLocks noGrp="1"/>
          </p:cNvSpPr>
          <p:nvPr>
            <p:ph idx="1"/>
          </p:nvPr>
        </p:nvSpPr>
        <p:spPr/>
        <p:txBody>
          <a:bodyPr>
            <a:normAutofit fontScale="92500" lnSpcReduction="20000"/>
          </a:bodyPr>
          <a:lstStyle/>
          <a:p>
            <a:r>
              <a:rPr lang="fi-FI" sz="1800" b="1" dirty="0">
                <a:solidFill>
                  <a:srgbClr val="FFFFFF"/>
                </a:solidFill>
              </a:rPr>
              <a:t>Etenevä sujumaton afasia:</a:t>
            </a:r>
          </a:p>
          <a:p>
            <a:r>
              <a:rPr lang="fi-FI" sz="1800" dirty="0">
                <a:solidFill>
                  <a:srgbClr val="FFFFFF"/>
                </a:solidFill>
              </a:rPr>
              <a:t>Työläs puheentuotto, fonologisia ja kieliopillisia virheitä. Lyhyet lauseet, yksinkertainen lauserakenne</a:t>
            </a:r>
          </a:p>
          <a:p>
            <a:r>
              <a:rPr lang="fi-FI" sz="1800" dirty="0">
                <a:solidFill>
                  <a:srgbClr val="FFFFFF"/>
                </a:solidFill>
              </a:rPr>
              <a:t>Sanojen löytämis- ja nimeämisvaikeus (anomia)</a:t>
            </a:r>
          </a:p>
          <a:p>
            <a:r>
              <a:rPr lang="fi-FI" dirty="0"/>
              <a:t>P</a:t>
            </a:r>
            <a:r>
              <a:rPr lang="fi-FI" sz="1800" dirty="0"/>
              <a:t>uheentuottaminen vaikeutunut, puheen köyhtyminen, luku- ja kirjoittamisvaikeudet, puheen ymmärtämisen vaikeus</a:t>
            </a:r>
          </a:p>
          <a:p>
            <a:endParaRPr lang="fi-FI" sz="1800" dirty="0">
              <a:solidFill>
                <a:srgbClr val="FFFFFF"/>
              </a:solidFill>
            </a:endParaRPr>
          </a:p>
          <a:p>
            <a:r>
              <a:rPr lang="fi-FI" sz="1800" b="1" dirty="0">
                <a:solidFill>
                  <a:srgbClr val="FFFFFF"/>
                </a:solidFill>
              </a:rPr>
              <a:t>Semanttinen dementia:</a:t>
            </a:r>
          </a:p>
          <a:p>
            <a:r>
              <a:rPr lang="fi-FI" sz="1800" dirty="0">
                <a:solidFill>
                  <a:srgbClr val="FFFFFF"/>
                </a:solidFill>
              </a:rPr>
              <a:t>Kielellisten ilmausten merkityksen häviäminen</a:t>
            </a:r>
          </a:p>
          <a:p>
            <a:r>
              <a:rPr lang="fi-FI" sz="1800" dirty="0">
                <a:solidFill>
                  <a:srgbClr val="FFFFFF"/>
                </a:solidFill>
              </a:rPr>
              <a:t>Nimeämis- ja ymmärtämishäiriö</a:t>
            </a:r>
          </a:p>
          <a:p>
            <a:r>
              <a:rPr lang="fi-FI" sz="1800" dirty="0">
                <a:solidFill>
                  <a:srgbClr val="FFFFFF"/>
                </a:solidFill>
              </a:rPr>
              <a:t>Sujuva, vaivaton, </a:t>
            </a:r>
            <a:r>
              <a:rPr lang="fi-FI" dirty="0">
                <a:solidFill>
                  <a:srgbClr val="FFFFFF"/>
                </a:solidFill>
              </a:rPr>
              <a:t>mutta </a:t>
            </a:r>
            <a:r>
              <a:rPr lang="fi-FI" sz="1800" dirty="0">
                <a:solidFill>
                  <a:srgbClr val="FFFFFF"/>
                </a:solidFill>
              </a:rPr>
              <a:t>sisällöllisesti tyhjä puheentuotto</a:t>
            </a:r>
          </a:p>
          <a:p>
            <a:endParaRPr lang="fi-FI" dirty="0"/>
          </a:p>
        </p:txBody>
      </p:sp>
    </p:spTree>
    <p:extLst>
      <p:ext uri="{BB962C8B-B14F-4D97-AF65-F5344CB8AC3E}">
        <p14:creationId xmlns:p14="http://schemas.microsoft.com/office/powerpoint/2010/main" val="20950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690159-5A6B-A1DA-D8EF-31347D47D2CB}"/>
              </a:ext>
            </a:extLst>
          </p:cNvPr>
          <p:cNvSpPr>
            <a:spLocks noGrp="1"/>
          </p:cNvSpPr>
          <p:nvPr>
            <p:ph type="title"/>
          </p:nvPr>
        </p:nvSpPr>
        <p:spPr/>
        <p:txBody>
          <a:bodyPr>
            <a:normAutofit fontScale="90000"/>
          </a:bodyPr>
          <a:lstStyle/>
          <a:p>
            <a:r>
              <a:rPr lang="fi-FI" dirty="0"/>
              <a:t>Alkoholin aiheuttamat muistisairaudet</a:t>
            </a:r>
          </a:p>
        </p:txBody>
      </p:sp>
      <p:sp>
        <p:nvSpPr>
          <p:cNvPr id="3" name="Sisällön paikkamerkki 2">
            <a:extLst>
              <a:ext uri="{FF2B5EF4-FFF2-40B4-BE49-F238E27FC236}">
                <a16:creationId xmlns:a16="http://schemas.microsoft.com/office/drawing/2014/main" id="{2B4A2A11-0B2F-9DC3-0098-2DC668390E5C}"/>
              </a:ext>
            </a:extLst>
          </p:cNvPr>
          <p:cNvSpPr>
            <a:spLocks noGrp="1"/>
          </p:cNvSpPr>
          <p:nvPr>
            <p:ph idx="1"/>
          </p:nvPr>
        </p:nvSpPr>
        <p:spPr/>
        <p:txBody>
          <a:bodyPr>
            <a:normAutofit/>
          </a:bodyPr>
          <a:lstStyle/>
          <a:p>
            <a:r>
              <a:rPr lang="fi-FI" dirty="0"/>
              <a:t>Alkoholin runsas käyttö vaurioittaa aivoja. Yleisin krooniseen alkoholismiin liittyvä aivolöydös on pikkuaivojen atrofia. Atrofia tarkoittaa surkastumista ja kuihtumista. Kyseessä on aivojen hermosolujen kato. </a:t>
            </a:r>
          </a:p>
          <a:p>
            <a:r>
              <a:rPr lang="fi-FI" dirty="0"/>
              <a:t>Se on havaittavissa joka kolmannella alkoholistilla. Löydös ei ole vain alkoholin suurkulutukseen liittyvä, vaan sitä esiintyy myös kohtuukäyttäjillä. Pitkälle edettyään pikkuaivoatrofia ilmenee »leveäraiteisena» kävelynä ja alaraajojen vapinana. </a:t>
            </a:r>
          </a:p>
          <a:p>
            <a:r>
              <a:rPr lang="fi-FI" dirty="0"/>
              <a:t>Aivoatrofian lisäksi alkoholi vaikuttaa aivojen terveyteen myös välillisesti: alkoholi lisää aivoverenkiertohäiriöitä, tapaturmista johtuvia aivovammoja, vitamiininpuutostiloja. Nämä kaikki voivat aiheuttaa dementiatasoisia oireita.</a:t>
            </a:r>
          </a:p>
          <a:p>
            <a:r>
              <a:rPr lang="fi-FI" dirty="0"/>
              <a:t>Alkoholin käyttöön liittyvä muistisairaus kehittyy vasta vuosien, joidenkin kriteereiden mukaan vähintään 5 vuoden suurkulutuksen jälkeen.</a:t>
            </a:r>
          </a:p>
          <a:p>
            <a:endParaRPr lang="fi-FI" dirty="0"/>
          </a:p>
        </p:txBody>
      </p:sp>
    </p:spTree>
    <p:extLst>
      <p:ext uri="{BB962C8B-B14F-4D97-AF65-F5344CB8AC3E}">
        <p14:creationId xmlns:p14="http://schemas.microsoft.com/office/powerpoint/2010/main" val="40892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2C3601-E329-0449-4C3C-2602A7F70D5A}"/>
              </a:ext>
            </a:extLst>
          </p:cNvPr>
          <p:cNvSpPr>
            <a:spLocks noGrp="1"/>
          </p:cNvSpPr>
          <p:nvPr>
            <p:ph type="title"/>
          </p:nvPr>
        </p:nvSpPr>
        <p:spPr/>
        <p:txBody>
          <a:bodyPr>
            <a:normAutofit fontScale="90000"/>
          </a:bodyPr>
          <a:lstStyle/>
          <a:p>
            <a:r>
              <a:rPr lang="fi-FI" dirty="0"/>
              <a:t>Alkoholin aiheuttamat muistisairaudet</a:t>
            </a:r>
          </a:p>
        </p:txBody>
      </p:sp>
      <p:sp>
        <p:nvSpPr>
          <p:cNvPr id="3" name="Sisällön paikkamerkki 2">
            <a:extLst>
              <a:ext uri="{FF2B5EF4-FFF2-40B4-BE49-F238E27FC236}">
                <a16:creationId xmlns:a16="http://schemas.microsoft.com/office/drawing/2014/main" id="{7A8545FA-C7D6-E0A9-9BB7-491DDB7A1C26}"/>
              </a:ext>
            </a:extLst>
          </p:cNvPr>
          <p:cNvSpPr>
            <a:spLocks noGrp="1"/>
          </p:cNvSpPr>
          <p:nvPr>
            <p:ph idx="1"/>
          </p:nvPr>
        </p:nvSpPr>
        <p:spPr/>
        <p:txBody>
          <a:bodyPr/>
          <a:lstStyle/>
          <a:p>
            <a:r>
              <a:rPr lang="fi-FI" dirty="0"/>
              <a:t>Alkoholin vaikutuksesta erityisesti työmuistin toiminta heikkenee. Alkoholi vaikeuttaa asioiden </a:t>
            </a:r>
            <a:r>
              <a:rPr lang="fi-FI" dirty="0" err="1"/>
              <a:t>mieleenpainamista</a:t>
            </a:r>
            <a:r>
              <a:rPr lang="fi-FI" dirty="0"/>
              <a:t>. Keskittyminen ja tarkkaavuuden suuntaaminen on vaikeaa. Mitä kauemmin </a:t>
            </a:r>
            <a:r>
              <a:rPr lang="fi-FI" dirty="0" err="1"/>
              <a:t>alkholin</a:t>
            </a:r>
            <a:r>
              <a:rPr lang="fi-FI" dirty="0"/>
              <a:t> suurkulutus jatkuu, sitä suurempia aivomuutokset ovat ja sitä vaikeampi niistä on palautua.</a:t>
            </a:r>
          </a:p>
          <a:p>
            <a:r>
              <a:rPr lang="fi-FI" dirty="0"/>
              <a:t>Reipas juominen aiheuttaa kertaunohduksen lisäksi rakenteellisia muutoksia aivoissa. Noin puolella suurkuluttajista on muistiongelmia ja uuden oppimisen vaikeutta, ja varsinaisia dementiaoireita esiintyy kymmenesosalla suurkuluttajista.</a:t>
            </a:r>
          </a:p>
          <a:p>
            <a:r>
              <a:rPr lang="fi-FI" dirty="0"/>
              <a:t>Alkoholidementialla tarkoitetaan oireistoa, johon liittyy lähimuistin heikentyminen, persoonallisuuden muutokset, sosiaalisen selviytymisen ja työkyvyn heikkeneminen sekä henkisten toimintojen heikkeneminen.</a:t>
            </a:r>
          </a:p>
        </p:txBody>
      </p:sp>
    </p:spTree>
    <p:extLst>
      <p:ext uri="{BB962C8B-B14F-4D97-AF65-F5344CB8AC3E}">
        <p14:creationId xmlns:p14="http://schemas.microsoft.com/office/powerpoint/2010/main" val="292252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555EA3-290A-212F-3AFC-C5164B01107A}"/>
              </a:ext>
            </a:extLst>
          </p:cNvPr>
          <p:cNvSpPr>
            <a:spLocks noGrp="1"/>
          </p:cNvSpPr>
          <p:nvPr>
            <p:ph type="title"/>
          </p:nvPr>
        </p:nvSpPr>
        <p:spPr/>
        <p:txBody>
          <a:bodyPr>
            <a:normAutofit fontScale="90000"/>
          </a:bodyPr>
          <a:lstStyle/>
          <a:p>
            <a:r>
              <a:rPr lang="fi-FI" dirty="0"/>
              <a:t>Alkoholidementian oireita</a:t>
            </a:r>
          </a:p>
        </p:txBody>
      </p:sp>
      <p:sp>
        <p:nvSpPr>
          <p:cNvPr id="3" name="Sisällön paikkamerkki 2">
            <a:extLst>
              <a:ext uri="{FF2B5EF4-FFF2-40B4-BE49-F238E27FC236}">
                <a16:creationId xmlns:a16="http://schemas.microsoft.com/office/drawing/2014/main" id="{3AD299B5-317C-5C22-16BD-E6D9BB700676}"/>
              </a:ext>
            </a:extLst>
          </p:cNvPr>
          <p:cNvSpPr>
            <a:spLocks noGrp="1"/>
          </p:cNvSpPr>
          <p:nvPr>
            <p:ph idx="1"/>
          </p:nvPr>
        </p:nvSpPr>
        <p:spPr/>
        <p:txBody>
          <a:bodyPr/>
          <a:lstStyle/>
          <a:p>
            <a:r>
              <a:rPr lang="fi-FI" dirty="0"/>
              <a:t>Toiminnalliset muutokset: liikkumisen muutokset eli katkokävely, tasapainovaikeudet ja vapina</a:t>
            </a:r>
          </a:p>
          <a:p>
            <a:r>
              <a:rPr lang="fi-FI" dirty="0"/>
              <a:t>Kielelliset häiriöt: oikeiden sanojen muistamisen, ymmärtämisen tai löytämisen vaikeudet</a:t>
            </a:r>
          </a:p>
          <a:p>
            <a:r>
              <a:rPr lang="fi-FI" dirty="0"/>
              <a:t>Kätevyyden heikkeneminen</a:t>
            </a:r>
          </a:p>
          <a:p>
            <a:r>
              <a:rPr lang="fi-FI" dirty="0"/>
              <a:t>Tunnistamisen vaikeudet (esim. kasvojen tai esineiden)</a:t>
            </a:r>
          </a:p>
          <a:p>
            <a:r>
              <a:rPr lang="fi-FI" dirty="0"/>
              <a:t>Monimutkaisten älyllisten toimintojen heikkeneminen</a:t>
            </a:r>
          </a:p>
        </p:txBody>
      </p:sp>
    </p:spTree>
    <p:extLst>
      <p:ext uri="{BB962C8B-B14F-4D97-AF65-F5344CB8AC3E}">
        <p14:creationId xmlns:p14="http://schemas.microsoft.com/office/powerpoint/2010/main" val="197179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352B03-5BD8-BF40-F457-F86BA99718C9}"/>
              </a:ext>
            </a:extLst>
          </p:cNvPr>
          <p:cNvSpPr>
            <a:spLocks noGrp="1"/>
          </p:cNvSpPr>
          <p:nvPr>
            <p:ph type="title"/>
          </p:nvPr>
        </p:nvSpPr>
        <p:spPr/>
        <p:txBody>
          <a:bodyPr>
            <a:normAutofit fontScale="90000"/>
          </a:bodyPr>
          <a:lstStyle/>
          <a:p>
            <a:r>
              <a:rPr lang="fi-FI" dirty="0"/>
              <a:t>Alkoholin aiheuttamia muita, muistiin liittyviä sairauksia</a:t>
            </a:r>
          </a:p>
        </p:txBody>
      </p:sp>
      <p:sp>
        <p:nvSpPr>
          <p:cNvPr id="3" name="Sisällön paikkamerkki 2">
            <a:extLst>
              <a:ext uri="{FF2B5EF4-FFF2-40B4-BE49-F238E27FC236}">
                <a16:creationId xmlns:a16="http://schemas.microsoft.com/office/drawing/2014/main" id="{81C6424E-68C5-5048-6846-60BCE91A98A7}"/>
              </a:ext>
            </a:extLst>
          </p:cNvPr>
          <p:cNvSpPr>
            <a:spLocks noGrp="1"/>
          </p:cNvSpPr>
          <p:nvPr>
            <p:ph idx="1"/>
          </p:nvPr>
        </p:nvSpPr>
        <p:spPr/>
        <p:txBody>
          <a:bodyPr/>
          <a:lstStyle/>
          <a:p>
            <a:r>
              <a:rPr lang="fi-FI" dirty="0" err="1"/>
              <a:t>Wernicke-Korsakoffin</a:t>
            </a:r>
            <a:r>
              <a:rPr lang="fi-FI" dirty="0"/>
              <a:t> oireyhtymä, yleisin alkoholidementian syy (tiamiinin eli B1 vitamiinin puute): Oireita muistin ongelmat, mieleen painamisen häiriöt, horisontaalinen ja verikaalinen silmäväre, huomattava </a:t>
            </a:r>
            <a:r>
              <a:rPr lang="fi-FI" dirty="0" err="1"/>
              <a:t>desorientaatio</a:t>
            </a:r>
            <a:r>
              <a:rPr lang="fi-FI" dirty="0"/>
              <a:t>, aloitekyvyttömyys ja välinpitämättömyys.</a:t>
            </a:r>
          </a:p>
          <a:p>
            <a:r>
              <a:rPr lang="fi-FI" dirty="0"/>
              <a:t>Maksavaurioon liittyvä </a:t>
            </a:r>
            <a:r>
              <a:rPr lang="fi-FI" dirty="0" err="1"/>
              <a:t>enkefalopatia</a:t>
            </a:r>
            <a:r>
              <a:rPr lang="fi-FI" dirty="0"/>
              <a:t>: oireita ovat dementia, tajunnan heikkeneminen, epilepsia, kiihtyneet heijasteet, yläraajojen epäsäännöllinen hidas vapina. </a:t>
            </a:r>
          </a:p>
        </p:txBody>
      </p:sp>
    </p:spTree>
    <p:extLst>
      <p:ext uri="{BB962C8B-B14F-4D97-AF65-F5344CB8AC3E}">
        <p14:creationId xmlns:p14="http://schemas.microsoft.com/office/powerpoint/2010/main" val="89484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D5137C3D-6CD8-5D4B-AA52-819B2A37DDEB}"/>
              </a:ext>
            </a:extLst>
          </p:cNvPr>
          <p:cNvSpPr>
            <a:spLocks noGrp="1"/>
          </p:cNvSpPr>
          <p:nvPr>
            <p:ph idx="1"/>
          </p:nvPr>
        </p:nvSpPr>
        <p:spPr/>
        <p:txBody>
          <a:bodyPr>
            <a:normAutofit fontScale="92500" lnSpcReduction="10000"/>
          </a:bodyPr>
          <a:lstStyle/>
          <a:p>
            <a:r>
              <a:rPr lang="fi-FI" dirty="0">
                <a:hlinkClick r:id="rId2"/>
              </a:rPr>
              <a:t>Muistisairaudet</a:t>
            </a:r>
            <a:r>
              <a:rPr lang="fi-FI" dirty="0"/>
              <a:t> Käypä hoito</a:t>
            </a:r>
          </a:p>
          <a:p>
            <a:r>
              <a:rPr lang="fi-FI" dirty="0">
                <a:hlinkClick r:id="rId3"/>
              </a:rPr>
              <a:t>Alkoholin käyttöön liittyvä muistisairaus</a:t>
            </a:r>
            <a:r>
              <a:rPr lang="fi-FI" dirty="0"/>
              <a:t> Käypä hoito</a:t>
            </a:r>
          </a:p>
          <a:p>
            <a:r>
              <a:rPr lang="fi-FI" dirty="0">
                <a:hlinkClick r:id="rId4"/>
              </a:rPr>
              <a:t>Muistisairauksia – Suomen muistiasiantuntijat ry – SUMU</a:t>
            </a:r>
            <a:endParaRPr lang="fi-FI" dirty="0"/>
          </a:p>
          <a:p>
            <a:r>
              <a:rPr lang="fi-FI" dirty="0"/>
              <a:t>Kelo, </a:t>
            </a:r>
            <a:r>
              <a:rPr lang="fi-FI" dirty="0" err="1"/>
              <a:t>Launiemi</a:t>
            </a:r>
            <a:r>
              <a:rPr lang="fi-FI" dirty="0"/>
              <a:t>, Takaluoma, Tiittanen (toim.) 2015. Ikääntynyt ihminen ja </a:t>
            </a:r>
            <a:r>
              <a:rPr lang="fi-FI" dirty="0" err="1"/>
              <a:t>hoitotyö.Sanoma</a:t>
            </a:r>
            <a:r>
              <a:rPr lang="fi-FI" dirty="0"/>
              <a:t> Pro</a:t>
            </a:r>
          </a:p>
          <a:p>
            <a:r>
              <a:rPr lang="fi-FI" dirty="0"/>
              <a:t>Hallikainen, Immonen, Jämsä, Kotisaari, Mönkäre, </a:t>
            </a:r>
            <a:r>
              <a:rPr lang="fi-FI" dirty="0" err="1"/>
              <a:t>Pihlakari</a:t>
            </a:r>
            <a:r>
              <a:rPr lang="fi-FI" dirty="0"/>
              <a:t> (toim.) 2025. Muistisairaan hoidon hyvät käytännöt. (Duodecim)</a:t>
            </a:r>
          </a:p>
          <a:p>
            <a:r>
              <a:rPr lang="fi-FI" dirty="0"/>
              <a:t>Erkinjuntti, Remes, Rinne, Soininen (toim.) 2015: Muistisairaudet. Duodecim.</a:t>
            </a:r>
          </a:p>
          <a:p>
            <a:r>
              <a:rPr lang="fi-FI" dirty="0"/>
              <a:t>Hallikainen, Mönkäre, Erkinjuntti, Immonen, </a:t>
            </a:r>
            <a:r>
              <a:rPr lang="fi-FI" dirty="0" err="1"/>
              <a:t>Pihlakari</a:t>
            </a:r>
            <a:r>
              <a:rPr lang="fi-FI" dirty="0"/>
              <a:t> (toim.) 2019. Muistisairaan hoito. Duodecim.</a:t>
            </a:r>
          </a:p>
          <a:p>
            <a:endParaRPr lang="fi-FI" dirty="0"/>
          </a:p>
          <a:p>
            <a:endParaRPr lang="fi-FI" dirty="0"/>
          </a:p>
          <a:p>
            <a:endParaRPr lang="fi-FI" dirty="0"/>
          </a:p>
        </p:txBody>
      </p:sp>
      <p:sp>
        <p:nvSpPr>
          <p:cNvPr id="4" name="Otsikko 3">
            <a:extLst>
              <a:ext uri="{FF2B5EF4-FFF2-40B4-BE49-F238E27FC236}">
                <a16:creationId xmlns:a16="http://schemas.microsoft.com/office/drawing/2014/main" id="{A1C3A8A1-6298-0A45-A273-86D0950C2137}"/>
              </a:ext>
            </a:extLst>
          </p:cNvPr>
          <p:cNvSpPr>
            <a:spLocks noGrp="1"/>
          </p:cNvSpPr>
          <p:nvPr>
            <p:ph type="title"/>
          </p:nvPr>
        </p:nvSpPr>
        <p:spPr>
          <a:xfrm>
            <a:off x="4782187" y="839179"/>
            <a:ext cx="2627642" cy="701731"/>
          </a:xfrm>
        </p:spPr>
        <p:txBody>
          <a:bodyPr/>
          <a:lstStyle/>
          <a:p>
            <a:r>
              <a:rPr lang="en-US" dirty="0" err="1"/>
              <a:t>Lähteitä</a:t>
            </a:r>
            <a:endParaRPr lang="en-US" dirty="0"/>
          </a:p>
        </p:txBody>
      </p:sp>
    </p:spTree>
    <p:extLst>
      <p:ext uri="{BB962C8B-B14F-4D97-AF65-F5344CB8AC3E}">
        <p14:creationId xmlns:p14="http://schemas.microsoft.com/office/powerpoint/2010/main" val="416478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4642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EFAAAC48-D268-63CA-D962-78CDBCB3A0C6}"/>
              </a:ext>
            </a:extLst>
          </p:cNvPr>
          <p:cNvSpPr>
            <a:spLocks noGrp="1"/>
          </p:cNvSpPr>
          <p:nvPr>
            <p:ph type="title"/>
          </p:nvPr>
        </p:nvSpPr>
        <p:spPr/>
        <p:txBody>
          <a:bodyPr>
            <a:normAutofit fontScale="90000"/>
          </a:bodyPr>
          <a:lstStyle/>
          <a:p>
            <a:r>
              <a:rPr lang="fi-FI" dirty="0"/>
              <a:t>Yleisimmät etenevät muistisairaudet</a:t>
            </a:r>
          </a:p>
        </p:txBody>
      </p:sp>
      <p:sp>
        <p:nvSpPr>
          <p:cNvPr id="5" name="Sisällön paikkamerkki 4">
            <a:extLst>
              <a:ext uri="{FF2B5EF4-FFF2-40B4-BE49-F238E27FC236}">
                <a16:creationId xmlns:a16="http://schemas.microsoft.com/office/drawing/2014/main" id="{0D907758-8F39-E767-2A86-333D7062DA80}"/>
              </a:ext>
            </a:extLst>
          </p:cNvPr>
          <p:cNvSpPr>
            <a:spLocks noGrp="1"/>
          </p:cNvSpPr>
          <p:nvPr>
            <p:ph idx="1"/>
          </p:nvPr>
        </p:nvSpPr>
        <p:spPr/>
        <p:txBody>
          <a:bodyPr/>
          <a:lstStyle/>
          <a:p>
            <a:pPr marL="285750" indent="-285750">
              <a:buFont typeface="Arial" panose="020B0604020202020204" pitchFamily="34" charset="0"/>
              <a:buChar char="•"/>
            </a:pPr>
            <a:r>
              <a:rPr lang="fi-FI" sz="1800" dirty="0"/>
              <a:t>Alzheimerin tauti</a:t>
            </a:r>
          </a:p>
          <a:p>
            <a:pPr marL="285750" indent="-285750">
              <a:buFont typeface="Arial" panose="020B0604020202020204" pitchFamily="34" charset="0"/>
              <a:buChar char="•"/>
            </a:pPr>
            <a:r>
              <a:rPr lang="fi-FI" sz="1800" dirty="0"/>
              <a:t>Vaskulaarinen kognitiivinen heikentymä (verisuoniperäiset aivorappeumat)</a:t>
            </a:r>
          </a:p>
          <a:p>
            <a:pPr marL="285750" indent="-285750">
              <a:buFont typeface="Arial" panose="020B0604020202020204" pitchFamily="34" charset="0"/>
              <a:buChar char="•"/>
            </a:pPr>
            <a:r>
              <a:rPr lang="fi-FI" sz="1800" dirty="0" err="1"/>
              <a:t>Lewyn</a:t>
            </a:r>
            <a:r>
              <a:rPr lang="fi-FI" sz="1800" dirty="0"/>
              <a:t> kappale-tauti</a:t>
            </a:r>
          </a:p>
          <a:p>
            <a:pPr marL="285750" indent="-285750">
              <a:buFont typeface="Arial" panose="020B0604020202020204" pitchFamily="34" charset="0"/>
              <a:buChar char="•"/>
            </a:pPr>
            <a:r>
              <a:rPr lang="fi-FI" sz="1800" dirty="0"/>
              <a:t>Parkinsonin taudin aiheuttama muistisairaus</a:t>
            </a:r>
          </a:p>
          <a:p>
            <a:pPr marL="285750" indent="-285750">
              <a:buFont typeface="Arial" panose="020B0604020202020204" pitchFamily="34" charset="0"/>
              <a:buChar char="•"/>
            </a:pPr>
            <a:r>
              <a:rPr lang="fi-FI" dirty="0"/>
              <a:t>O</a:t>
            </a:r>
            <a:r>
              <a:rPr lang="fi-FI" sz="1800" dirty="0"/>
              <a:t>tsa-ohimolohkorappeumat (</a:t>
            </a:r>
            <a:r>
              <a:rPr lang="fi-FI" sz="1800" dirty="0" err="1"/>
              <a:t>fronto</a:t>
            </a:r>
            <a:r>
              <a:rPr lang="fi-FI" sz="1800" dirty="0"/>
              <a:t>-temporaalinen aivojen rappeuma)</a:t>
            </a:r>
          </a:p>
          <a:p>
            <a:pPr marL="285750" indent="-285750">
              <a:buFont typeface="Arial" panose="020B0604020202020204" pitchFamily="34" charset="0"/>
              <a:buChar char="•"/>
            </a:pPr>
            <a:r>
              <a:rPr lang="fi-FI" sz="1800" dirty="0"/>
              <a:t>Alkoholin aiheuttamat muistisairaudet</a:t>
            </a:r>
          </a:p>
          <a:p>
            <a:endParaRPr lang="fi-FI" dirty="0"/>
          </a:p>
        </p:txBody>
      </p:sp>
    </p:spTree>
    <p:extLst>
      <p:ext uri="{BB962C8B-B14F-4D97-AF65-F5344CB8AC3E}">
        <p14:creationId xmlns:p14="http://schemas.microsoft.com/office/powerpoint/2010/main" val="371200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E624B-58ED-E350-6496-AB23D1B5A32E}"/>
              </a:ext>
            </a:extLst>
          </p:cNvPr>
          <p:cNvSpPr>
            <a:spLocks noGrp="1"/>
          </p:cNvSpPr>
          <p:nvPr>
            <p:ph type="title"/>
          </p:nvPr>
        </p:nvSpPr>
        <p:spPr/>
        <p:txBody>
          <a:bodyPr>
            <a:normAutofit fontScale="90000"/>
          </a:bodyPr>
          <a:lstStyle/>
          <a:p>
            <a:r>
              <a:rPr lang="fi-FI" dirty="0"/>
              <a:t>Alzheimerin tauti (AT)</a:t>
            </a:r>
          </a:p>
        </p:txBody>
      </p:sp>
      <p:sp>
        <p:nvSpPr>
          <p:cNvPr id="3" name="Sisällön paikkamerkki 2">
            <a:extLst>
              <a:ext uri="{FF2B5EF4-FFF2-40B4-BE49-F238E27FC236}">
                <a16:creationId xmlns:a16="http://schemas.microsoft.com/office/drawing/2014/main" id="{42E49A75-1D42-4985-7753-1006201E02FA}"/>
              </a:ext>
            </a:extLst>
          </p:cNvPr>
          <p:cNvSpPr>
            <a:spLocks noGrp="1"/>
          </p:cNvSpPr>
          <p:nvPr>
            <p:ph idx="1"/>
          </p:nvPr>
        </p:nvSpPr>
        <p:spPr/>
        <p:txBody>
          <a:bodyPr vert="horz" lIns="91440" tIns="45720" rIns="91440" bIns="45720" rtlCol="0" anchor="t">
            <a:normAutofit/>
          </a:bodyPr>
          <a:lstStyle/>
          <a:p>
            <a:r>
              <a:rPr lang="fi-FI" dirty="0">
                <a:latin typeface="Montserrat"/>
              </a:rPr>
              <a:t>Alzheimerin tauti on yleisin etenevä yksittäinen muistisairaus.</a:t>
            </a:r>
          </a:p>
          <a:p>
            <a:r>
              <a:rPr lang="fi-FI" dirty="0"/>
              <a:t>Sen osuus on kaikista etenevistä muistisairauksista noin 70 %.</a:t>
            </a:r>
          </a:p>
          <a:p>
            <a:r>
              <a:rPr lang="fi-FI" dirty="0">
                <a:latin typeface="Montserrat"/>
              </a:rPr>
              <a:t>Alle 65 -vuotiailla Alzheimerin tauti on harvinaisempi.</a:t>
            </a:r>
          </a:p>
          <a:p>
            <a:r>
              <a:rPr lang="fi-FI" dirty="0"/>
              <a:t>Riski sairastumiseen lisääntyy iän myötä, ja yli 80 vuotiailla taudin esiintyvyys on jo 15-20%.</a:t>
            </a:r>
          </a:p>
          <a:p>
            <a:r>
              <a:rPr lang="fi-FI" dirty="0"/>
              <a:t>Alzheimerin taudin tärkein muutos aivoissa on hermosolujen tuhoutuminen.</a:t>
            </a:r>
          </a:p>
          <a:p>
            <a:r>
              <a:rPr lang="fi-FI" dirty="0"/>
              <a:t>Aivomuutokset voivat kehittyä pikkuhiljaa, jopa vuosia, ennen kuin oireet kasvavat niin suureksi, että ne havaitaan.</a:t>
            </a:r>
          </a:p>
          <a:p>
            <a:r>
              <a:rPr lang="fi-FI" dirty="0"/>
              <a:t>Varhaisimmat oireet ovat uuden muistiaineksen mieleen painamisen  ja mieleen palauttamisen vaikeudet (episodisen muistin heikentyminen). Muut neurologiset oireet ovat harvinaisia taudin varhaisvaiheessa.</a:t>
            </a:r>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134617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03AFF3-1963-C11A-275E-2E1C7092AC03}"/>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sz="2400" b="1" err="1">
                <a:latin typeface="Montserrat"/>
              </a:rPr>
              <a:t>Riskitekijöitä</a:t>
            </a:r>
            <a:endParaRPr lang="en-US" sz="2400" b="1">
              <a:latin typeface="Montserrat"/>
            </a:endParaRPr>
          </a:p>
          <a:p>
            <a:r>
              <a:rPr lang="en-US" dirty="0" err="1">
                <a:latin typeface="Montserrat"/>
              </a:rPr>
              <a:t>Sukurasite</a:t>
            </a:r>
            <a:r>
              <a:rPr lang="en-US" dirty="0">
                <a:latin typeface="Montserrat"/>
              </a:rPr>
              <a:t>, </a:t>
            </a:r>
            <a:r>
              <a:rPr lang="en-US" dirty="0" err="1">
                <a:latin typeface="Montserrat"/>
              </a:rPr>
              <a:t>periytyvät</a:t>
            </a:r>
            <a:r>
              <a:rPr lang="en-US" dirty="0">
                <a:latin typeface="Montserrat"/>
              </a:rPr>
              <a:t> </a:t>
            </a:r>
            <a:r>
              <a:rPr lang="en-US" dirty="0" err="1">
                <a:latin typeface="Montserrat"/>
              </a:rPr>
              <a:t>geenit</a:t>
            </a:r>
            <a:r>
              <a:rPr lang="en-US" dirty="0">
                <a:latin typeface="Montserrat"/>
              </a:rPr>
              <a:t> APOE</a:t>
            </a:r>
          </a:p>
          <a:p>
            <a:r>
              <a:rPr lang="en-US" dirty="0" err="1">
                <a:latin typeface="Montserrat"/>
              </a:rPr>
              <a:t>Epäterveellinen</a:t>
            </a:r>
            <a:r>
              <a:rPr lang="en-US" dirty="0">
                <a:latin typeface="Montserrat"/>
              </a:rPr>
              <a:t> </a:t>
            </a:r>
            <a:r>
              <a:rPr lang="en-US" dirty="0" err="1">
                <a:latin typeface="Montserrat"/>
              </a:rPr>
              <a:t>ravinto</a:t>
            </a:r>
            <a:endParaRPr lang="en-US" dirty="0" err="1"/>
          </a:p>
          <a:p>
            <a:r>
              <a:rPr lang="en-US" dirty="0">
                <a:latin typeface="Montserrat"/>
              </a:rPr>
              <a:t>Alkoholin </a:t>
            </a:r>
            <a:r>
              <a:rPr lang="en-US" err="1">
                <a:latin typeface="Montserrat"/>
              </a:rPr>
              <a:t>liikakäyttö</a:t>
            </a:r>
            <a:r>
              <a:rPr lang="en-US" dirty="0">
                <a:latin typeface="Montserrat"/>
              </a:rPr>
              <a:t>, </a:t>
            </a:r>
            <a:r>
              <a:rPr lang="en-US" err="1">
                <a:latin typeface="Montserrat"/>
              </a:rPr>
              <a:t>tupakointi</a:t>
            </a:r>
            <a:endParaRPr lang="en-US">
              <a:latin typeface="Montserrat"/>
            </a:endParaRPr>
          </a:p>
          <a:p>
            <a:r>
              <a:rPr lang="en-US" dirty="0">
                <a:latin typeface="Montserrat"/>
              </a:rPr>
              <a:t>Diabetes</a:t>
            </a:r>
          </a:p>
          <a:p>
            <a:r>
              <a:rPr lang="en-US" dirty="0" err="1">
                <a:latin typeface="Montserrat"/>
              </a:rPr>
              <a:t>Korkea</a:t>
            </a:r>
            <a:r>
              <a:rPr lang="en-US" dirty="0">
                <a:latin typeface="Montserrat"/>
              </a:rPr>
              <a:t> </a:t>
            </a:r>
            <a:r>
              <a:rPr lang="en-US" dirty="0" err="1">
                <a:latin typeface="Montserrat"/>
              </a:rPr>
              <a:t>verenpaine</a:t>
            </a:r>
            <a:r>
              <a:rPr lang="en-US" dirty="0">
                <a:latin typeface="Montserrat"/>
              </a:rPr>
              <a:t>, </a:t>
            </a:r>
            <a:r>
              <a:rPr lang="en-US" dirty="0" err="1">
                <a:latin typeface="Montserrat"/>
              </a:rPr>
              <a:t>korkea</a:t>
            </a:r>
            <a:r>
              <a:rPr lang="en-US" dirty="0">
                <a:latin typeface="Montserrat"/>
              </a:rPr>
              <a:t> </a:t>
            </a:r>
            <a:r>
              <a:rPr lang="en-US" dirty="0" err="1">
                <a:latin typeface="Montserrat"/>
              </a:rPr>
              <a:t>kolesteroli</a:t>
            </a:r>
            <a:endParaRPr lang="en-US" dirty="0">
              <a:latin typeface="Montserrat"/>
            </a:endParaRPr>
          </a:p>
          <a:p>
            <a:r>
              <a:rPr lang="en-US" dirty="0" err="1">
                <a:latin typeface="Montserrat"/>
              </a:rPr>
              <a:t>Lihavuus</a:t>
            </a:r>
            <a:endParaRPr lang="en-US" dirty="0">
              <a:latin typeface="Montserrat"/>
            </a:endParaRPr>
          </a:p>
          <a:p>
            <a:r>
              <a:rPr lang="en-US" dirty="0" err="1">
                <a:latin typeface="Montserrat"/>
              </a:rPr>
              <a:t>Neuronituho</a:t>
            </a:r>
            <a:endParaRPr lang="en-US" dirty="0">
              <a:latin typeface="Montserrat"/>
            </a:endParaRPr>
          </a:p>
          <a:p>
            <a:r>
              <a:rPr lang="en-US" dirty="0" err="1">
                <a:latin typeface="Montserrat"/>
              </a:rPr>
              <a:t>Verisuonitapahtumat</a:t>
            </a:r>
            <a:r>
              <a:rPr lang="en-US" dirty="0">
                <a:latin typeface="Montserrat"/>
              </a:rPr>
              <a:t> </a:t>
            </a:r>
          </a:p>
          <a:p>
            <a:pPr marL="0" indent="0">
              <a:buNone/>
            </a:pPr>
            <a:endParaRPr lang="en-US" dirty="0">
              <a:latin typeface="Montserrat"/>
            </a:endParaRPr>
          </a:p>
        </p:txBody>
      </p:sp>
      <p:sp>
        <p:nvSpPr>
          <p:cNvPr id="3" name="Content Placeholder 2">
            <a:extLst>
              <a:ext uri="{FF2B5EF4-FFF2-40B4-BE49-F238E27FC236}">
                <a16:creationId xmlns:a16="http://schemas.microsoft.com/office/drawing/2014/main" id="{97C0941B-C2DB-18BF-8E8F-31BCA0E67CFA}"/>
              </a:ext>
            </a:extLst>
          </p:cNvPr>
          <p:cNvSpPr>
            <a:spLocks noGrp="1"/>
          </p:cNvSpPr>
          <p:nvPr>
            <p:ph sz="half" idx="2"/>
          </p:nvPr>
        </p:nvSpPr>
        <p:spPr/>
        <p:txBody>
          <a:bodyPr vert="horz" lIns="91440" tIns="45720" rIns="91440" bIns="45720" rtlCol="0" anchor="t">
            <a:normAutofit/>
          </a:bodyPr>
          <a:lstStyle/>
          <a:p>
            <a:pPr marL="0" indent="0">
              <a:buNone/>
            </a:pPr>
            <a:r>
              <a:rPr lang="en-US" sz="2400" b="1" err="1">
                <a:latin typeface="Montserrat"/>
              </a:rPr>
              <a:t>Suojatekijöitä</a:t>
            </a:r>
            <a:endParaRPr lang="en-US" sz="2400" b="1" err="1"/>
          </a:p>
          <a:p>
            <a:r>
              <a:rPr lang="en-US" dirty="0" err="1">
                <a:latin typeface="Montserrat"/>
              </a:rPr>
              <a:t>Liikunta</a:t>
            </a:r>
            <a:endParaRPr lang="en-US" dirty="0" err="1"/>
          </a:p>
          <a:p>
            <a:r>
              <a:rPr lang="en-US" dirty="0" err="1">
                <a:latin typeface="Montserrat"/>
              </a:rPr>
              <a:t>Koulutus</a:t>
            </a:r>
            <a:endParaRPr lang="en-US" dirty="0" err="1"/>
          </a:p>
          <a:p>
            <a:r>
              <a:rPr lang="en-US" dirty="0" err="1">
                <a:latin typeface="Montserrat"/>
              </a:rPr>
              <a:t>Kognitiivinen</a:t>
            </a:r>
            <a:r>
              <a:rPr lang="en-US" dirty="0">
                <a:latin typeface="Montserrat"/>
              </a:rPr>
              <a:t> ja </a:t>
            </a:r>
            <a:r>
              <a:rPr lang="en-US" dirty="0" err="1">
                <a:latin typeface="Montserrat"/>
              </a:rPr>
              <a:t>sosiaalinen</a:t>
            </a:r>
            <a:r>
              <a:rPr lang="en-US" dirty="0">
                <a:latin typeface="Montserrat"/>
              </a:rPr>
              <a:t> </a:t>
            </a:r>
            <a:r>
              <a:rPr lang="en-US" dirty="0" err="1">
                <a:latin typeface="Montserrat"/>
              </a:rPr>
              <a:t>aktiivisuus</a:t>
            </a:r>
            <a:endParaRPr lang="en-US" dirty="0" err="1"/>
          </a:p>
          <a:p>
            <a:r>
              <a:rPr lang="en-US" dirty="0" err="1">
                <a:latin typeface="Montserrat"/>
              </a:rPr>
              <a:t>Aivoreservi</a:t>
            </a:r>
            <a:r>
              <a:rPr lang="en-US" dirty="0">
                <a:latin typeface="Montserrat"/>
              </a:rPr>
              <a:t> </a:t>
            </a:r>
          </a:p>
        </p:txBody>
      </p:sp>
      <p:sp>
        <p:nvSpPr>
          <p:cNvPr id="4" name="Title 3">
            <a:extLst>
              <a:ext uri="{FF2B5EF4-FFF2-40B4-BE49-F238E27FC236}">
                <a16:creationId xmlns:a16="http://schemas.microsoft.com/office/drawing/2014/main" id="{D762380A-CCCC-51AF-5396-F8C2712A6E15}"/>
              </a:ext>
            </a:extLst>
          </p:cNvPr>
          <p:cNvSpPr>
            <a:spLocks noGrp="1"/>
          </p:cNvSpPr>
          <p:nvPr>
            <p:ph type="title"/>
          </p:nvPr>
        </p:nvSpPr>
        <p:spPr/>
        <p:txBody>
          <a:bodyPr/>
          <a:lstStyle/>
          <a:p>
            <a:r>
              <a:rPr lang="fi-FI" sz="2400" dirty="0">
                <a:latin typeface="Montserrat"/>
              </a:rPr>
              <a:t>Alzheimerin taudin syntyyn vaikuttavia riski- ja suojatekijöitä</a:t>
            </a:r>
            <a:endParaRPr lang="en-US" dirty="0">
              <a:latin typeface="Montserrat"/>
            </a:endParaRPr>
          </a:p>
        </p:txBody>
      </p:sp>
    </p:spTree>
    <p:extLst>
      <p:ext uri="{BB962C8B-B14F-4D97-AF65-F5344CB8AC3E}">
        <p14:creationId xmlns:p14="http://schemas.microsoft.com/office/powerpoint/2010/main" val="20158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F2AC26D-4EC3-3108-1A39-D9457D7BD0AF}"/>
              </a:ext>
            </a:extLst>
          </p:cNvPr>
          <p:cNvSpPr>
            <a:spLocks noGrp="1"/>
          </p:cNvSpPr>
          <p:nvPr>
            <p:ph type="title"/>
          </p:nvPr>
        </p:nvSpPr>
        <p:spPr/>
        <p:txBody>
          <a:bodyPr>
            <a:normAutofit fontScale="90000"/>
          </a:bodyPr>
          <a:lstStyle/>
          <a:p>
            <a:r>
              <a:rPr lang="fi-FI" dirty="0"/>
              <a:t>Alzheimerin tauti </a:t>
            </a:r>
          </a:p>
        </p:txBody>
      </p:sp>
      <p:sp>
        <p:nvSpPr>
          <p:cNvPr id="6" name="Sisällön paikkamerkki 5">
            <a:extLst>
              <a:ext uri="{FF2B5EF4-FFF2-40B4-BE49-F238E27FC236}">
                <a16:creationId xmlns:a16="http://schemas.microsoft.com/office/drawing/2014/main" id="{C89E3BB4-E9D6-3DFC-DAD9-C81D1C5F1604}"/>
              </a:ext>
            </a:extLst>
          </p:cNvPr>
          <p:cNvSpPr>
            <a:spLocks noGrp="1"/>
          </p:cNvSpPr>
          <p:nvPr>
            <p:ph idx="1"/>
          </p:nvPr>
        </p:nvSpPr>
        <p:spPr/>
        <p:txBody>
          <a:bodyPr>
            <a:normAutofit/>
          </a:bodyPr>
          <a:lstStyle/>
          <a:p>
            <a:pPr marL="285750" indent="-285750">
              <a:buFont typeface="Arial" panose="020B0604020202020204" pitchFamily="34" charset="0"/>
              <a:buChar char="•"/>
            </a:pPr>
            <a:r>
              <a:rPr lang="fi-FI" dirty="0" err="1"/>
              <a:t>Alzheimirin</a:t>
            </a:r>
            <a:r>
              <a:rPr lang="fi-FI" dirty="0"/>
              <a:t> taudissa kognitiivisen toiminnan lisääntyvä heikentyminen on tyypillistä ja muistitoiminnot ovat kaikissa taudin vaiheissa vaikeimmin vaurioitunut kognitiivisen toiminnan alue.</a:t>
            </a:r>
          </a:p>
          <a:p>
            <a:pPr marL="285750" indent="-285750">
              <a:buFont typeface="Arial" panose="020B0604020202020204" pitchFamily="34" charset="0"/>
              <a:buChar char="•"/>
            </a:pPr>
            <a:r>
              <a:rPr lang="fi-FI" dirty="0"/>
              <a:t>Lähimuistin varhainen häiriö, tasainen eteneminen</a:t>
            </a:r>
          </a:p>
          <a:p>
            <a:pPr marL="285750" indent="-285750">
              <a:buFont typeface="Arial" panose="020B0604020202020204" pitchFamily="34" charset="0"/>
              <a:buChar char="•"/>
            </a:pPr>
            <a:r>
              <a:rPr lang="fi-FI" dirty="0"/>
              <a:t>Pitkäkestoisen tapahtumamuistin eli episodisen muistin häiriö on tunnusomaista Alzheimerin taudille</a:t>
            </a:r>
          </a:p>
          <a:p>
            <a:endParaRPr lang="fi-FI" dirty="0"/>
          </a:p>
          <a:p>
            <a:endParaRPr lang="fi-FI" dirty="0"/>
          </a:p>
          <a:p>
            <a:endParaRPr lang="fi-FI" dirty="0"/>
          </a:p>
        </p:txBody>
      </p:sp>
    </p:spTree>
    <p:extLst>
      <p:ext uri="{BB962C8B-B14F-4D97-AF65-F5344CB8AC3E}">
        <p14:creationId xmlns:p14="http://schemas.microsoft.com/office/powerpoint/2010/main" val="42509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54AD7C-2F93-50BF-EAEB-191D1B15ECF5}"/>
              </a:ext>
            </a:extLst>
          </p:cNvPr>
          <p:cNvSpPr>
            <a:spLocks noGrp="1"/>
          </p:cNvSpPr>
          <p:nvPr>
            <p:ph type="title"/>
          </p:nvPr>
        </p:nvSpPr>
        <p:spPr/>
        <p:txBody>
          <a:bodyPr anchor="ctr">
            <a:normAutofit fontScale="90000"/>
          </a:bodyPr>
          <a:lstStyle/>
          <a:p>
            <a:r>
              <a:rPr lang="fi-FI" dirty="0"/>
              <a:t>Alzheimerin taudin patologia</a:t>
            </a:r>
          </a:p>
        </p:txBody>
      </p:sp>
      <p:sp>
        <p:nvSpPr>
          <p:cNvPr id="3" name="Sisällön paikkamerkki 2">
            <a:extLst>
              <a:ext uri="{FF2B5EF4-FFF2-40B4-BE49-F238E27FC236}">
                <a16:creationId xmlns:a16="http://schemas.microsoft.com/office/drawing/2014/main" id="{895F4BB9-BF8C-99BD-04CA-293D6BCA5A7B}"/>
              </a:ext>
            </a:extLst>
          </p:cNvPr>
          <p:cNvSpPr>
            <a:spLocks noGrp="1"/>
          </p:cNvSpPr>
          <p:nvPr>
            <p:ph idx="1"/>
          </p:nvPr>
        </p:nvSpPr>
        <p:spPr/>
        <p:txBody>
          <a:bodyPr>
            <a:normAutofit/>
          </a:bodyPr>
          <a:lstStyle/>
          <a:p>
            <a:pPr marL="285750" indent="-285750">
              <a:lnSpc>
                <a:spcPct val="100000"/>
              </a:lnSpc>
              <a:buFont typeface="Arial" panose="020B0604020202020204" pitchFamily="34" charset="0"/>
              <a:buChar char="•"/>
            </a:pPr>
            <a:r>
              <a:rPr lang="fi-FI" sz="1500" dirty="0"/>
              <a:t>Taudille tyypillisiä neuropatologisia muutoksia ovat </a:t>
            </a:r>
            <a:r>
              <a:rPr lang="fi-FI" sz="1500" dirty="0" err="1"/>
              <a:t>amyloidiplakit</a:t>
            </a:r>
            <a:r>
              <a:rPr lang="fi-FI" sz="1500" dirty="0"/>
              <a:t> sekä hermosolujen sisäiset ns. tau-proteiinista koostuvat </a:t>
            </a:r>
            <a:r>
              <a:rPr lang="fi-FI" sz="1500" dirty="0" err="1"/>
              <a:t>neurofibrillivyyhdit</a:t>
            </a:r>
            <a:r>
              <a:rPr lang="fi-FI" sz="1500" dirty="0"/>
              <a:t>.</a:t>
            </a:r>
          </a:p>
          <a:p>
            <a:pPr marL="285750" indent="-285750">
              <a:lnSpc>
                <a:spcPct val="100000"/>
              </a:lnSpc>
              <a:buFont typeface="Arial" panose="020B0604020202020204" pitchFamily="34" charset="0"/>
              <a:buChar char="•"/>
            </a:pPr>
            <a:r>
              <a:rPr lang="fi-FI" sz="1500" dirty="0"/>
              <a:t>Muutokset voidaan havaita aivojen magneetti- tai TT-kuvauksessa.</a:t>
            </a:r>
          </a:p>
          <a:p>
            <a:pPr marL="285750" indent="-285750">
              <a:lnSpc>
                <a:spcPct val="100000"/>
              </a:lnSpc>
              <a:buFont typeface="Arial" panose="020B0604020202020204" pitchFamily="34" charset="0"/>
              <a:buChar char="•"/>
            </a:pPr>
            <a:r>
              <a:rPr lang="fi-FI" sz="1500" dirty="0" err="1"/>
              <a:t>Neurofibrillaarinen</a:t>
            </a:r>
            <a:r>
              <a:rPr lang="fi-FI" sz="1500" dirty="0"/>
              <a:t> patologia alkaa ohimolohkon sisäosista (</a:t>
            </a:r>
            <a:r>
              <a:rPr lang="fi-FI" sz="1500" dirty="0" err="1"/>
              <a:t>entorinaaliselta</a:t>
            </a:r>
            <a:r>
              <a:rPr lang="fi-FI" sz="1500" dirty="0"/>
              <a:t> kuorikerrokselta ja hippokampuksesta), jotka ovat keskeisiä rakenteita muistin ja oppimisen kannalta</a:t>
            </a:r>
          </a:p>
          <a:p>
            <a:pPr marL="285750" indent="-285750">
              <a:lnSpc>
                <a:spcPct val="100000"/>
              </a:lnSpc>
              <a:buFont typeface="Arial" panose="020B0604020202020204" pitchFamily="34" charset="0"/>
              <a:buChar char="•"/>
            </a:pPr>
            <a:r>
              <a:rPr lang="fi-FI" sz="1500" dirty="0"/>
              <a:t>Alzheimerin tautiin liittyvä aivopatologia kehittyy hitaasti. On arvioitu, että patologiset muutokset alkavat kehittyä 10-20 vuotta ennen ensimmäisten, lievien muistioireiden kehittymistä.</a:t>
            </a:r>
          </a:p>
          <a:p>
            <a:pPr marL="285750" indent="-285750">
              <a:buFont typeface="Arial" panose="020B0604020202020204" pitchFamily="34" charset="0"/>
              <a:buChar char="•"/>
            </a:pPr>
            <a:r>
              <a:rPr lang="fi-FI" sz="1500" dirty="0"/>
              <a:t>Tauti on harvoin perinnöllinen. Alle yhdestä prosentista noin 5-10 prosenttiin tapauksista Alzheimerin tauti johtuu yhdestä geenivirheestä, jonka mutaatiot aiheuttavat nuorella iällä alkavan harvinaisen Alzheimerin taudin.</a:t>
            </a:r>
          </a:p>
          <a:p>
            <a:pPr>
              <a:lnSpc>
                <a:spcPct val="100000"/>
              </a:lnSpc>
            </a:pPr>
            <a:endParaRPr lang="fi-FI" sz="1500" dirty="0"/>
          </a:p>
        </p:txBody>
      </p:sp>
    </p:spTree>
    <p:extLst>
      <p:ext uri="{BB962C8B-B14F-4D97-AF65-F5344CB8AC3E}">
        <p14:creationId xmlns:p14="http://schemas.microsoft.com/office/powerpoint/2010/main" val="325692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ulse yleis">
  <a:themeElements>
    <a:clrScheme name="Xamk Pulse">
      <a:dk1>
        <a:srgbClr val="001B2A"/>
      </a:dk1>
      <a:lt1>
        <a:srgbClr val="FFFFFF"/>
      </a:lt1>
      <a:dk2>
        <a:srgbClr val="001B2A"/>
      </a:dk2>
      <a:lt2>
        <a:srgbClr val="E7E6E6"/>
      </a:lt2>
      <a:accent1>
        <a:srgbClr val="ED0B6F"/>
      </a:accent1>
      <a:accent2>
        <a:srgbClr val="FF4C3A"/>
      </a:accent2>
      <a:accent3>
        <a:srgbClr val="A33AFF"/>
      </a:accent3>
      <a:accent4>
        <a:srgbClr val="0ED9A3"/>
      </a:accent4>
      <a:accent5>
        <a:srgbClr val="FFF680"/>
      </a:accent5>
      <a:accent6>
        <a:srgbClr val="FE2F4F"/>
      </a:accent6>
      <a:hlink>
        <a:srgbClr val="ED0B6F"/>
      </a:hlink>
      <a:folHlink>
        <a:srgbClr val="FF4D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3904</TotalTime>
  <Words>2999</Words>
  <Application>Microsoft Office PowerPoint</Application>
  <PresentationFormat>Widescreen</PresentationFormat>
  <Paragraphs>307</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Pulse yleis</vt:lpstr>
      <vt:lpstr>Yleisimpiä eteneviä muistisairauk-sia</vt:lpstr>
      <vt:lpstr>Etenevä muistisairaus</vt:lpstr>
      <vt:lpstr>Mitä on dementia?</vt:lpstr>
      <vt:lpstr>Dementian vaikeusaste</vt:lpstr>
      <vt:lpstr>Yleisimmät etenevät muistisairaudet</vt:lpstr>
      <vt:lpstr>Alzheimerin tauti (AT)</vt:lpstr>
      <vt:lpstr>Alzheimerin taudin syntyyn vaikuttavia riski- ja suojatekijöitä</vt:lpstr>
      <vt:lpstr>Alzheimerin tauti </vt:lpstr>
      <vt:lpstr>Alzheimerin taudin patologia</vt:lpstr>
      <vt:lpstr>Alzheimerin taudin diagnostiset kriteerit</vt:lpstr>
      <vt:lpstr>Alzheimerin taudin oireet</vt:lpstr>
      <vt:lpstr>Alzheimerin taudin oireet</vt:lpstr>
      <vt:lpstr>Alzheimerin taudin oireita taudin  varhaisessa vaiheessa:</vt:lpstr>
      <vt:lpstr>Alzheimerin taudin oireita taudin  varhaisessa vaiheessa:</vt:lpstr>
      <vt:lpstr>Alzheimerin taudin oireita lievässä taudin vaiheessa:</vt:lpstr>
      <vt:lpstr>Alzheimerin taudin oireita lievässä taudin vaiheessa:</vt:lpstr>
      <vt:lpstr>Alzheimerin taudin oireita keskivaikeassa taudin vaiheessa:</vt:lpstr>
      <vt:lpstr>Alzheimerin taudin oireita keskivaikeassa taudin vaiheessa:</vt:lpstr>
      <vt:lpstr>Alzheimerin taudin oireita taudin  vaikeassa vaiheessa:</vt:lpstr>
      <vt:lpstr>Alzheimerin taudin neuropsykiatrisia, ns. käytösoireita</vt:lpstr>
      <vt:lpstr>Alzheimerin taudin hoito</vt:lpstr>
      <vt:lpstr>Alzheimerin taudin lääkehoidon hyödyt</vt:lpstr>
      <vt:lpstr>Vaskulaarinen kognitiivinen heikentymä</vt:lpstr>
      <vt:lpstr>Vaskulaarinen kognitiivinen heikentymä</vt:lpstr>
      <vt:lpstr>Vaskulaarinen kognitiivinen heikentymä</vt:lpstr>
      <vt:lpstr>Vaskulaarinen kognitiivinen heikentymä</vt:lpstr>
      <vt:lpstr>Vaskulaarinen kognitiivinen heikentymä</vt:lpstr>
      <vt:lpstr>Vaskulaarisen muistisairauden hoito</vt:lpstr>
      <vt:lpstr>Lewyn kappale tauti</vt:lpstr>
      <vt:lpstr>Lewyn kappale tauti</vt:lpstr>
      <vt:lpstr>Lewyn kappale tauti</vt:lpstr>
      <vt:lpstr>Lewyn kappale taudin hoito</vt:lpstr>
      <vt:lpstr>Parkinsonin aiheuttama muistisairaus</vt:lpstr>
      <vt:lpstr>Parkinson taudin muistisairauden oireita</vt:lpstr>
      <vt:lpstr>Parkinsonin taudin muistisairauden hoito</vt:lpstr>
      <vt:lpstr>Otsa-ohimolohkorappeumat (fronto-temporaalinen aivojen rappeuma) </vt:lpstr>
      <vt:lpstr>Otsalohkorappeuma</vt:lpstr>
      <vt:lpstr>Otsa-ohimolohkorappeumat</vt:lpstr>
      <vt:lpstr>Otsa-ohimolohkorappeuman hoito</vt:lpstr>
      <vt:lpstr>Otsa-ohimolohkorappeumien lääkehoito </vt:lpstr>
      <vt:lpstr>Muut otsalohkosairaudet</vt:lpstr>
      <vt:lpstr>Alkoholin aiheuttamat muistisairaudet</vt:lpstr>
      <vt:lpstr>Alkoholin aiheuttamat muistisairaudet</vt:lpstr>
      <vt:lpstr>Alkoholidementian oireita</vt:lpstr>
      <vt:lpstr>Alkoholin aiheuttamia muita, muistiin liittyviä sairauksia</vt:lpstr>
      <vt:lpstr>Lähteitä</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XAMK Pulse</dc:title>
  <dc:subject/>
  <dc:creator>XAMK / Mainostoimisto Ilme</dc:creator>
  <cp:keywords/>
  <dc:description/>
  <cp:lastModifiedBy>Juuti Noora</cp:lastModifiedBy>
  <cp:revision>179</cp:revision>
  <dcterms:created xsi:type="dcterms:W3CDTF">2020-02-21T11:32:20Z</dcterms:created>
  <dcterms:modified xsi:type="dcterms:W3CDTF">2026-01-29T20:50:27Z</dcterms:modified>
  <cp:category/>
</cp:coreProperties>
</file>