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x="12192000" cy="6858000"/>
  <p:notesSz cx="7559675" cy="106918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FDA3F6-E1B0-4AD2-9A19-F8279D074EE1}" v="1" dt="2026-01-08T11:08:46.5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9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uti Noora" userId="465eae5f-8fa1-4dfc-9f99-5484827e7ebd" providerId="ADAL" clId="{9D2202CF-5012-4C69-B742-CF667A323BB4}"/>
    <pc:docChg chg="undo custSel modSld">
      <pc:chgData name="Juuti Noora" userId="465eae5f-8fa1-4dfc-9f99-5484827e7ebd" providerId="ADAL" clId="{9D2202CF-5012-4C69-B742-CF667A323BB4}" dt="2026-01-08T11:06:42.359" v="14" actId="20577"/>
      <pc:docMkLst>
        <pc:docMk/>
      </pc:docMkLst>
      <pc:sldChg chg="modSp mod">
        <pc:chgData name="Juuti Noora" userId="465eae5f-8fa1-4dfc-9f99-5484827e7ebd" providerId="ADAL" clId="{9D2202CF-5012-4C69-B742-CF667A323BB4}" dt="2026-01-08T11:06:42.359" v="14" actId="20577"/>
        <pc:sldMkLst>
          <pc:docMk/>
          <pc:sldMk cId="0" sldId="256"/>
        </pc:sldMkLst>
        <pc:spChg chg="mod">
          <ac:chgData name="Juuti Noora" userId="465eae5f-8fa1-4dfc-9f99-5484827e7ebd" providerId="ADAL" clId="{9D2202CF-5012-4C69-B742-CF667A323BB4}" dt="2026-01-08T11:06:42.359" v="14" actId="20577"/>
          <ac:spMkLst>
            <pc:docMk/>
            <pc:sldMk cId="0" sldId="256"/>
            <ac:spMk id="159" creationId="{00000000-0000-0000-0000-000000000000}"/>
          </ac:spMkLst>
        </pc:spChg>
      </pc:sldChg>
      <pc:sldChg chg="addSp modSp mod">
        <pc:chgData name="Juuti Noora" userId="465eae5f-8fa1-4dfc-9f99-5484827e7ebd" providerId="ADAL" clId="{9D2202CF-5012-4C69-B742-CF667A323BB4}" dt="2026-01-08T10:21:57.162" v="3" actId="5793"/>
        <pc:sldMkLst>
          <pc:docMk/>
          <pc:sldMk cId="0" sldId="260"/>
        </pc:sldMkLst>
        <pc:spChg chg="add mod">
          <ac:chgData name="Juuti Noora" userId="465eae5f-8fa1-4dfc-9f99-5484827e7ebd" providerId="ADAL" clId="{9D2202CF-5012-4C69-B742-CF667A323BB4}" dt="2026-01-08T10:21:57.162" v="3" actId="5793"/>
          <ac:spMkLst>
            <pc:docMk/>
            <pc:sldMk cId="0" sldId="260"/>
            <ac:spMk id="3" creationId="{3394740B-98D2-4F9B-2AE1-6E4F5B688524}"/>
          </ac:spMkLst>
        </pc:spChg>
        <pc:spChg chg="mod">
          <ac:chgData name="Juuti Noora" userId="465eae5f-8fa1-4dfc-9f99-5484827e7ebd" providerId="ADAL" clId="{9D2202CF-5012-4C69-B742-CF667A323BB4}" dt="2026-01-08T10:21:43.421" v="1" actId="6549"/>
          <ac:spMkLst>
            <pc:docMk/>
            <pc:sldMk cId="0" sldId="260"/>
            <ac:spMk id="167" creationId="{00000000-0000-0000-0000-000000000000}"/>
          </ac:spMkLst>
        </pc:spChg>
      </pc:sldChg>
      <pc:sldChg chg="modSp mod">
        <pc:chgData name="Juuti Noora" userId="465eae5f-8fa1-4dfc-9f99-5484827e7ebd" providerId="ADAL" clId="{9D2202CF-5012-4C69-B742-CF667A323BB4}" dt="2026-01-08T10:22:33.032" v="8" actId="5793"/>
        <pc:sldMkLst>
          <pc:docMk/>
          <pc:sldMk cId="0" sldId="261"/>
        </pc:sldMkLst>
        <pc:spChg chg="mod">
          <ac:chgData name="Juuti Noora" userId="465eae5f-8fa1-4dfc-9f99-5484827e7ebd" providerId="ADAL" clId="{9D2202CF-5012-4C69-B742-CF667A323BB4}" dt="2026-01-08T10:22:33.032" v="8" actId="5793"/>
          <ac:spMkLst>
            <pc:docMk/>
            <pc:sldMk cId="0" sldId="261"/>
            <ac:spMk id="169" creationId="{00000000-0000-0000-0000-000000000000}"/>
          </ac:spMkLst>
        </pc:spChg>
      </pc:sldChg>
      <pc:sldChg chg="modSp mod">
        <pc:chgData name="Juuti Noora" userId="465eae5f-8fa1-4dfc-9f99-5484827e7ebd" providerId="ADAL" clId="{9D2202CF-5012-4C69-B742-CF667A323BB4}" dt="2026-01-08T10:22:51.481" v="9" actId="20577"/>
        <pc:sldMkLst>
          <pc:docMk/>
          <pc:sldMk cId="0" sldId="262"/>
        </pc:sldMkLst>
        <pc:spChg chg="mod">
          <ac:chgData name="Juuti Noora" userId="465eae5f-8fa1-4dfc-9f99-5484827e7ebd" providerId="ADAL" clId="{9D2202CF-5012-4C69-B742-CF667A323BB4}" dt="2026-01-08T10:22:51.481" v="9" actId="20577"/>
          <ac:spMkLst>
            <pc:docMk/>
            <pc:sldMk cId="0" sldId="262"/>
            <ac:spMk id="171"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25"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6"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2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33"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4"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5"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6"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7"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8"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44"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000000"/>
              </a:solid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46"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4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4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1"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000000"/>
              </a:solid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5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4"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FFFFFF"/>
              </a:solid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5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6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3"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65"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6"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6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73"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4"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5"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6"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7"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8"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84"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000000"/>
              </a:solidFill>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86"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8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8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6"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1"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000000"/>
              </a:solidFill>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9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9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9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9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9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9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10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0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03"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105"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06"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10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0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113"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4"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5"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6"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7"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118"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23"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FFFFFF"/>
              </a:solidFill>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25"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2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2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0"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FFFFFF"/>
              </a:solidFill>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3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3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3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36"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37"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38"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3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4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2"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44"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5"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4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0"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52"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3"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4"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5"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6"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7"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FFFFFF"/>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2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3"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2.wmf"/><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pic>
        <p:nvPicPr>
          <p:cNvPr id="3" name="Kuva 8"/>
          <p:cNvPicPr/>
          <p:nvPr/>
        </p:nvPicPr>
        <p:blipFill>
          <a:blip r:embed="rId15"/>
          <a:stretch/>
        </p:blipFill>
        <p:spPr>
          <a:xfrm>
            <a:off x="9208800" y="2183040"/>
            <a:ext cx="1608120" cy="2487960"/>
          </a:xfrm>
          <a:prstGeom prst="rect">
            <a:avLst/>
          </a:prstGeom>
          <a:ln w="0">
            <a:noFill/>
          </a:ln>
        </p:spPr>
      </p:pic>
      <p:sp>
        <p:nvSpPr>
          <p:cNvPr id="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FFFFFF"/>
                </a:solidFill>
                <a:latin typeface="Arial"/>
              </a:rPr>
              <a:t>Click to edit the title text format</a:t>
            </a:r>
          </a:p>
        </p:txBody>
      </p:sp>
      <p:sp>
        <p:nvSpPr>
          <p:cNvPr id="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fi-FI" sz="32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fi-FI" sz="2800" b="0" strike="noStrike" spc="-1">
                <a:solidFill>
                  <a:srgbClr val="FFFFFF"/>
                </a:solidFill>
                <a:latin typeface="Arial"/>
              </a:rPr>
              <a:t>Toinen jäsennystaso</a:t>
            </a:r>
          </a:p>
          <a:p>
            <a:pPr marL="1296000" lvl="2" indent="-288000">
              <a:spcBef>
                <a:spcPts val="850"/>
              </a:spcBef>
              <a:buClr>
                <a:srgbClr val="FFFFFF"/>
              </a:buClr>
              <a:buSzPct val="45000"/>
              <a:buFont typeface="Wingdings" charset="2"/>
              <a:buChar char=""/>
            </a:pPr>
            <a:r>
              <a:rPr lang="fi-FI" sz="2400" b="0" strike="noStrike" spc="-1">
                <a:solidFill>
                  <a:srgbClr val="FFFFFF"/>
                </a:solidFill>
                <a:latin typeface="Arial"/>
              </a:rPr>
              <a:t>Kolmas jäsennystaso</a:t>
            </a:r>
          </a:p>
          <a:p>
            <a:pPr marL="1728000" lvl="3" indent="-216000">
              <a:spcBef>
                <a:spcPts val="567"/>
              </a:spcBef>
              <a:buClr>
                <a:srgbClr val="FFFFFF"/>
              </a:buClr>
              <a:buSzPct val="75000"/>
              <a:buFont typeface="Symbol" charset="2"/>
              <a:buChar char=""/>
            </a:pPr>
            <a:r>
              <a:rPr lang="fi-FI" sz="2000" b="0" strike="noStrike" spc="-1">
                <a:solidFill>
                  <a:srgbClr val="FFFFFF"/>
                </a:solidFill>
                <a:latin typeface="Arial"/>
              </a:rPr>
              <a:t>Neljäs jäsennystaso</a:t>
            </a:r>
          </a:p>
          <a:p>
            <a:pPr marL="2160000" lvl="4" indent="-216000">
              <a:spcBef>
                <a:spcPts val="283"/>
              </a:spcBef>
              <a:buClr>
                <a:srgbClr val="FFFFFF"/>
              </a:buClr>
              <a:buSzPct val="45000"/>
              <a:buFont typeface="Wingdings" charset="2"/>
              <a:buChar char=""/>
            </a:pPr>
            <a:r>
              <a:rPr lang="fi-FI" sz="2000" b="0" strike="noStrike" spc="-1">
                <a:solidFill>
                  <a:srgbClr val="FFFFFF"/>
                </a:solidFill>
                <a:latin typeface="Arial"/>
              </a:rPr>
              <a:t>Viides jäsennystaso</a:t>
            </a:r>
          </a:p>
          <a:p>
            <a:pPr marL="2592000" lvl="5" indent="-216000">
              <a:spcBef>
                <a:spcPts val="283"/>
              </a:spcBef>
              <a:buClr>
                <a:srgbClr val="FFFFFF"/>
              </a:buClr>
              <a:buSzPct val="45000"/>
              <a:buFont typeface="Wingdings" charset="2"/>
              <a:buChar char=""/>
            </a:pPr>
            <a:r>
              <a:rPr lang="fi-FI" sz="2000" b="0" strike="noStrike" spc="-1">
                <a:solidFill>
                  <a:srgbClr val="FFFFFF"/>
                </a:solidFill>
                <a:latin typeface="Arial"/>
              </a:rPr>
              <a:t>Kuudes jäsennystaso</a:t>
            </a:r>
          </a:p>
          <a:p>
            <a:pPr marL="3024000" lvl="6" indent="-216000">
              <a:spcBef>
                <a:spcPts val="283"/>
              </a:spcBef>
              <a:buClr>
                <a:srgbClr val="FFFFFF"/>
              </a:buClr>
              <a:buSzPct val="45000"/>
              <a:buFont typeface="Wingdings" charset="2"/>
              <a:buChar char=""/>
            </a:pPr>
            <a:r>
              <a:rPr lang="fi-FI" sz="2000" b="0" strike="noStrike" spc="-1">
                <a:solidFill>
                  <a:srgbClr val="FFFFFF"/>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cxnSp>
        <p:nvCxnSpPr>
          <p:cNvPr id="39" name="Suora yhdysviiva 7"/>
          <p:cNvCxnSpPr/>
          <p:nvPr/>
        </p:nvCxnSpPr>
        <p:spPr>
          <a:xfrm flipH="1">
            <a:off x="838080" y="6094080"/>
            <a:ext cx="8875800" cy="3600"/>
          </a:xfrm>
          <a:prstGeom prst="straightConnector1">
            <a:avLst/>
          </a:prstGeom>
          <a:ln w="12700">
            <a:solidFill>
              <a:srgbClr val="ED0B6F"/>
            </a:solidFill>
            <a:round/>
          </a:ln>
        </p:spPr>
      </p:cxnSp>
      <p:pic>
        <p:nvPicPr>
          <p:cNvPr id="40" name="Kuva 5"/>
          <p:cNvPicPr/>
          <p:nvPr/>
        </p:nvPicPr>
        <p:blipFill>
          <a:blip r:embed="rId14"/>
          <a:stretch/>
        </p:blipFill>
        <p:spPr>
          <a:xfrm>
            <a:off x="9984600" y="5856840"/>
            <a:ext cx="1595160" cy="454680"/>
          </a:xfrm>
          <a:prstGeom prst="rect">
            <a:avLst/>
          </a:prstGeom>
          <a:ln w="0">
            <a:noFill/>
          </a:ln>
        </p:spPr>
      </p:pic>
      <p:sp>
        <p:nvSpPr>
          <p:cNvPr id="4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000000"/>
                </a:solidFill>
                <a:latin typeface="Arial"/>
              </a:rPr>
              <a:t>Click to edit the title text format</a:t>
            </a:r>
          </a:p>
        </p:txBody>
      </p:sp>
      <p:sp>
        <p:nvSpPr>
          <p:cNvPr id="4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i-FI"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solidFill>
                  <a:srgbClr val="000000"/>
                </a:solidFill>
                <a:latin typeface="Arial"/>
              </a:rPr>
              <a:t>Toinen jäsennystaso</a:t>
            </a:r>
          </a:p>
          <a:p>
            <a:pPr marL="1296000" lvl="2" indent="-288000">
              <a:spcBef>
                <a:spcPts val="850"/>
              </a:spcBef>
              <a:buClr>
                <a:srgbClr val="000000"/>
              </a:buClr>
              <a:buSzPct val="45000"/>
              <a:buFont typeface="Wingdings" charset="2"/>
              <a:buChar char=""/>
            </a:pPr>
            <a:r>
              <a:rPr lang="fi-FI" sz="2400" b="0" strike="noStrike" spc="-1">
                <a:solidFill>
                  <a:srgbClr val="000000"/>
                </a:solidFill>
                <a:latin typeface="Arial"/>
              </a:rPr>
              <a:t>Kolmas jäsennystaso</a:t>
            </a:r>
          </a:p>
          <a:p>
            <a:pPr marL="1728000" lvl="3" indent="-216000">
              <a:spcBef>
                <a:spcPts val="567"/>
              </a:spcBef>
              <a:buClr>
                <a:srgbClr val="000000"/>
              </a:buClr>
              <a:buSzPct val="75000"/>
              <a:buFont typeface="Symbol" charset="2"/>
              <a:buChar char=""/>
            </a:pPr>
            <a:r>
              <a:rPr lang="fi-FI" sz="2000" b="0" strike="noStrike" spc="-1">
                <a:solidFill>
                  <a:srgbClr val="000000"/>
                </a:solidFill>
                <a:latin typeface="Arial"/>
              </a:rPr>
              <a:t>Neljäs jäsennystaso</a:t>
            </a:r>
          </a:p>
          <a:p>
            <a:pPr marL="2160000" lvl="4" indent="-216000">
              <a:spcBef>
                <a:spcPts val="283"/>
              </a:spcBef>
              <a:buClr>
                <a:srgbClr val="000000"/>
              </a:buClr>
              <a:buSzPct val="45000"/>
              <a:buFont typeface="Wingdings" charset="2"/>
              <a:buChar char=""/>
            </a:pPr>
            <a:r>
              <a:rPr lang="fi-FI" sz="2000" b="0" strike="noStrike" spc="-1">
                <a:solidFill>
                  <a:srgbClr val="000000"/>
                </a:solidFill>
                <a:latin typeface="Arial"/>
              </a:rPr>
              <a:t>Viides jäsennystaso</a:t>
            </a:r>
          </a:p>
          <a:p>
            <a:pPr marL="2592000" lvl="5" indent="-216000">
              <a:spcBef>
                <a:spcPts val="283"/>
              </a:spcBef>
              <a:buClr>
                <a:srgbClr val="000000"/>
              </a:buClr>
              <a:buSzPct val="45000"/>
              <a:buFont typeface="Wingdings" charset="2"/>
              <a:buChar char=""/>
            </a:pPr>
            <a:r>
              <a:rPr lang="fi-FI" sz="2000" b="0" strike="noStrike" spc="-1">
                <a:solidFill>
                  <a:srgbClr val="000000"/>
                </a:solidFill>
                <a:latin typeface="Arial"/>
              </a:rPr>
              <a:t>Kuudes jäsennystaso</a:t>
            </a:r>
          </a:p>
          <a:p>
            <a:pPr marL="3024000" lvl="6" indent="-216000">
              <a:spcBef>
                <a:spcPts val="283"/>
              </a:spcBef>
              <a:buClr>
                <a:srgbClr val="000000"/>
              </a:buClr>
              <a:buSzPct val="45000"/>
              <a:buFont typeface="Wingdings" charset="2"/>
              <a:buChar char=""/>
            </a:pPr>
            <a:r>
              <a:rPr lang="fi-FI" sz="2000" b="0" strike="noStrike" spc="-1">
                <a:solidFill>
                  <a:srgbClr val="000000"/>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cxnSp>
        <p:nvCxnSpPr>
          <p:cNvPr id="79" name="Suora yhdysviiva 7"/>
          <p:cNvCxnSpPr/>
          <p:nvPr/>
        </p:nvCxnSpPr>
        <p:spPr>
          <a:xfrm flipH="1">
            <a:off x="838080" y="6094080"/>
            <a:ext cx="8875800" cy="3600"/>
          </a:xfrm>
          <a:prstGeom prst="straightConnector1">
            <a:avLst/>
          </a:prstGeom>
          <a:ln w="12700">
            <a:solidFill>
              <a:srgbClr val="ED0B6F"/>
            </a:solidFill>
            <a:round/>
          </a:ln>
        </p:spPr>
      </p:cxnSp>
      <p:pic>
        <p:nvPicPr>
          <p:cNvPr id="80" name="Kuva 5"/>
          <p:cNvPicPr/>
          <p:nvPr/>
        </p:nvPicPr>
        <p:blipFill>
          <a:blip r:embed="rId14"/>
          <a:stretch/>
        </p:blipFill>
        <p:spPr>
          <a:xfrm>
            <a:off x="9984600" y="5856840"/>
            <a:ext cx="1595160" cy="454680"/>
          </a:xfrm>
          <a:prstGeom prst="rect">
            <a:avLst/>
          </a:prstGeom>
          <a:ln w="0">
            <a:noFill/>
          </a:ln>
        </p:spPr>
      </p:pic>
      <p:sp>
        <p:nvSpPr>
          <p:cNvPr id="8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000000"/>
                </a:solidFill>
                <a:latin typeface="Arial"/>
              </a:rPr>
              <a:t>Click to edit the title text format</a:t>
            </a:r>
          </a:p>
        </p:txBody>
      </p:sp>
      <p:sp>
        <p:nvSpPr>
          <p:cNvPr id="8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i-FI"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solidFill>
                  <a:srgbClr val="000000"/>
                </a:solidFill>
                <a:latin typeface="Arial"/>
              </a:rPr>
              <a:t>Toinen jäsennystaso</a:t>
            </a:r>
          </a:p>
          <a:p>
            <a:pPr marL="1296000" lvl="2" indent="-288000">
              <a:spcBef>
                <a:spcPts val="850"/>
              </a:spcBef>
              <a:buClr>
                <a:srgbClr val="000000"/>
              </a:buClr>
              <a:buSzPct val="45000"/>
              <a:buFont typeface="Wingdings" charset="2"/>
              <a:buChar char=""/>
            </a:pPr>
            <a:r>
              <a:rPr lang="fi-FI" sz="2400" b="0" strike="noStrike" spc="-1">
                <a:solidFill>
                  <a:srgbClr val="000000"/>
                </a:solidFill>
                <a:latin typeface="Arial"/>
              </a:rPr>
              <a:t>Kolmas jäsennystaso</a:t>
            </a:r>
          </a:p>
          <a:p>
            <a:pPr marL="1728000" lvl="3" indent="-216000">
              <a:spcBef>
                <a:spcPts val="567"/>
              </a:spcBef>
              <a:buClr>
                <a:srgbClr val="000000"/>
              </a:buClr>
              <a:buSzPct val="75000"/>
              <a:buFont typeface="Symbol" charset="2"/>
              <a:buChar char=""/>
            </a:pPr>
            <a:r>
              <a:rPr lang="fi-FI" sz="2000" b="0" strike="noStrike" spc="-1">
                <a:solidFill>
                  <a:srgbClr val="000000"/>
                </a:solidFill>
                <a:latin typeface="Arial"/>
              </a:rPr>
              <a:t>Neljäs jäsennystaso</a:t>
            </a:r>
          </a:p>
          <a:p>
            <a:pPr marL="2160000" lvl="4" indent="-216000">
              <a:spcBef>
                <a:spcPts val="283"/>
              </a:spcBef>
              <a:buClr>
                <a:srgbClr val="000000"/>
              </a:buClr>
              <a:buSzPct val="45000"/>
              <a:buFont typeface="Wingdings" charset="2"/>
              <a:buChar char=""/>
            </a:pPr>
            <a:r>
              <a:rPr lang="fi-FI" sz="2000" b="0" strike="noStrike" spc="-1">
                <a:solidFill>
                  <a:srgbClr val="000000"/>
                </a:solidFill>
                <a:latin typeface="Arial"/>
              </a:rPr>
              <a:t>Viides jäsennystaso</a:t>
            </a:r>
          </a:p>
          <a:p>
            <a:pPr marL="2592000" lvl="5" indent="-216000">
              <a:spcBef>
                <a:spcPts val="283"/>
              </a:spcBef>
              <a:buClr>
                <a:srgbClr val="000000"/>
              </a:buClr>
              <a:buSzPct val="45000"/>
              <a:buFont typeface="Wingdings" charset="2"/>
              <a:buChar char=""/>
            </a:pPr>
            <a:r>
              <a:rPr lang="fi-FI" sz="2000" b="0" strike="noStrike" spc="-1">
                <a:solidFill>
                  <a:srgbClr val="000000"/>
                </a:solidFill>
                <a:latin typeface="Arial"/>
              </a:rPr>
              <a:t>Kuudes jäsennystaso</a:t>
            </a:r>
          </a:p>
          <a:p>
            <a:pPr marL="3024000" lvl="6" indent="-216000">
              <a:spcBef>
                <a:spcPts val="283"/>
              </a:spcBef>
              <a:buClr>
                <a:srgbClr val="000000"/>
              </a:buClr>
              <a:buSzPct val="45000"/>
              <a:buFont typeface="Wingdings" charset="2"/>
              <a:buChar char=""/>
            </a:pPr>
            <a:r>
              <a:rPr lang="fi-FI" sz="2000" b="0" strike="noStrike" spc="-1">
                <a:solidFill>
                  <a:srgbClr val="000000"/>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pic>
        <p:nvPicPr>
          <p:cNvPr id="119" name="Kuva 4"/>
          <p:cNvPicPr/>
          <p:nvPr/>
        </p:nvPicPr>
        <p:blipFill>
          <a:blip r:embed="rId15"/>
          <a:stretch/>
        </p:blipFill>
        <p:spPr>
          <a:xfrm>
            <a:off x="4946040" y="1549440"/>
            <a:ext cx="2296440" cy="3552120"/>
          </a:xfrm>
          <a:prstGeom prst="rect">
            <a:avLst/>
          </a:prstGeom>
          <a:ln w="0">
            <a:noFill/>
          </a:ln>
        </p:spPr>
      </p:pic>
      <p:sp>
        <p:nvSpPr>
          <p:cNvPr id="12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FFFFFF"/>
                </a:solidFill>
                <a:latin typeface="Arial"/>
              </a:rPr>
              <a:t>Click to edit the title text format</a:t>
            </a:r>
          </a:p>
        </p:txBody>
      </p:sp>
      <p:sp>
        <p:nvSpPr>
          <p:cNvPr id="121"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fi-FI" sz="32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fi-FI" sz="2800" b="0" strike="noStrike" spc="-1">
                <a:solidFill>
                  <a:srgbClr val="FFFFFF"/>
                </a:solidFill>
                <a:latin typeface="Arial"/>
              </a:rPr>
              <a:t>Toinen jäsennystaso</a:t>
            </a:r>
          </a:p>
          <a:p>
            <a:pPr marL="1296000" lvl="2" indent="-288000">
              <a:spcBef>
                <a:spcPts val="850"/>
              </a:spcBef>
              <a:buClr>
                <a:srgbClr val="FFFFFF"/>
              </a:buClr>
              <a:buSzPct val="45000"/>
              <a:buFont typeface="Wingdings" charset="2"/>
              <a:buChar char=""/>
            </a:pPr>
            <a:r>
              <a:rPr lang="fi-FI" sz="2400" b="0" strike="noStrike" spc="-1">
                <a:solidFill>
                  <a:srgbClr val="FFFFFF"/>
                </a:solidFill>
                <a:latin typeface="Arial"/>
              </a:rPr>
              <a:t>Kolmas jäsennystaso</a:t>
            </a:r>
          </a:p>
          <a:p>
            <a:pPr marL="1728000" lvl="3" indent="-216000">
              <a:spcBef>
                <a:spcPts val="567"/>
              </a:spcBef>
              <a:buClr>
                <a:srgbClr val="FFFFFF"/>
              </a:buClr>
              <a:buSzPct val="75000"/>
              <a:buFont typeface="Symbol" charset="2"/>
              <a:buChar char=""/>
            </a:pPr>
            <a:r>
              <a:rPr lang="fi-FI" sz="2000" b="0" strike="noStrike" spc="-1">
                <a:solidFill>
                  <a:srgbClr val="FFFFFF"/>
                </a:solidFill>
                <a:latin typeface="Arial"/>
              </a:rPr>
              <a:t>Neljäs jäsennystaso</a:t>
            </a:r>
          </a:p>
          <a:p>
            <a:pPr marL="2160000" lvl="4" indent="-216000">
              <a:spcBef>
                <a:spcPts val="283"/>
              </a:spcBef>
              <a:buClr>
                <a:srgbClr val="FFFFFF"/>
              </a:buClr>
              <a:buSzPct val="45000"/>
              <a:buFont typeface="Wingdings" charset="2"/>
              <a:buChar char=""/>
            </a:pPr>
            <a:r>
              <a:rPr lang="fi-FI" sz="2000" b="0" strike="noStrike" spc="-1">
                <a:solidFill>
                  <a:srgbClr val="FFFFFF"/>
                </a:solidFill>
                <a:latin typeface="Arial"/>
              </a:rPr>
              <a:t>Viides jäsennystaso</a:t>
            </a:r>
          </a:p>
          <a:p>
            <a:pPr marL="2592000" lvl="5" indent="-216000">
              <a:spcBef>
                <a:spcPts val="283"/>
              </a:spcBef>
              <a:buClr>
                <a:srgbClr val="FFFFFF"/>
              </a:buClr>
              <a:buSzPct val="45000"/>
              <a:buFont typeface="Wingdings" charset="2"/>
              <a:buChar char=""/>
            </a:pPr>
            <a:r>
              <a:rPr lang="fi-FI" sz="2000" b="0" strike="noStrike" spc="-1">
                <a:solidFill>
                  <a:srgbClr val="FFFFFF"/>
                </a:solidFill>
                <a:latin typeface="Arial"/>
              </a:rPr>
              <a:t>Kuudes jäsennystaso</a:t>
            </a:r>
          </a:p>
          <a:p>
            <a:pPr marL="3024000" lvl="6" indent="-216000">
              <a:spcBef>
                <a:spcPts val="283"/>
              </a:spcBef>
              <a:buClr>
                <a:srgbClr val="FFFFFF"/>
              </a:buClr>
              <a:buSzPct val="45000"/>
              <a:buFont typeface="Wingdings" charset="2"/>
              <a:buChar char=""/>
            </a:pPr>
            <a:r>
              <a:rPr lang="fi-FI" sz="2000" b="0" strike="noStrike" spc="-1">
                <a:solidFill>
                  <a:srgbClr val="FFFFFF"/>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hyperlink" Target="https://sumut.fi/wp-content/uploads/2021/10/MIES_SUMU_Oikeudellinen_ennakointi_opas_2021.pdf" TargetMode="External"/><Relationship Id="rId2" Type="http://schemas.openxmlformats.org/officeDocument/2006/relationships/hyperlink" Target="https://dvv.fi/edunvalvonta-ja-toisen-asioiden-hoitaminen" TargetMode="External"/><Relationship Id="rId1" Type="http://schemas.openxmlformats.org/officeDocument/2006/relationships/slideLayout" Target="../slideLayouts/slideLayout13.xml"/><Relationship Id="rId5" Type="http://schemas.openxmlformats.org/officeDocument/2006/relationships/hyperlink" Target="https://www.suomi.fi/palvelut/suomi-fi-valtuudet-henkilon-puolesta-asiointiin-digi-ja-vaestotietovirasto/c7922a50-469e-488c-8fa9-87cb8b69758b" TargetMode="External"/><Relationship Id="rId4" Type="http://schemas.openxmlformats.org/officeDocument/2006/relationships/hyperlink" Target="http://urn.fi/URN:ISBN:978-952-61-5373-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https://thl.fi/aiheet/tiedonhallinta-sosiaali-ja-terveysalalla/tiedonhallinnan-ohjaus/sote-yhteinen-tiedonhallinta/puolesta-asiointi" TargetMode="External"/><Relationship Id="rId2" Type="http://schemas.openxmlformats.org/officeDocument/2006/relationships/hyperlink" Target="https://yhteistyotilat.fi/wiki08/display/JULPUAS" TargetMode="Externa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PlaceHolder 1"/>
          <p:cNvSpPr>
            <a:spLocks noGrp="1"/>
          </p:cNvSpPr>
          <p:nvPr>
            <p:ph type="title"/>
          </p:nvPr>
        </p:nvSpPr>
        <p:spPr>
          <a:xfrm>
            <a:off x="1523880" y="1986840"/>
            <a:ext cx="6493320" cy="2078280"/>
          </a:xfrm>
          <a:prstGeom prst="rect">
            <a:avLst/>
          </a:prstGeom>
          <a:noFill/>
          <a:ln w="0">
            <a:noFill/>
          </a:ln>
        </p:spPr>
        <p:txBody>
          <a:bodyPr lIns="90000" tIns="45000" rIns="90000" bIns="45000" anchor="b">
            <a:normAutofit fontScale="90000"/>
          </a:bodyPr>
          <a:lstStyle/>
          <a:p>
            <a:pPr indent="0">
              <a:lnSpc>
                <a:spcPct val="90000"/>
              </a:lnSpc>
              <a:buNone/>
              <a:tabLst>
                <a:tab pos="0" algn="l"/>
              </a:tabLst>
            </a:pPr>
            <a:r>
              <a:rPr lang="fi-FI" sz="7000" b="1" strike="noStrike" spc="-1">
                <a:solidFill>
                  <a:srgbClr val="FFFFFF"/>
                </a:solidFill>
                <a:latin typeface="Montserrat"/>
              </a:rPr>
              <a:t>Oikeudellinen ennakointi – Mitä se on?</a:t>
            </a:r>
            <a:endParaRPr lang="fi-FI" sz="7000" b="0" strike="noStrike" spc="-1">
              <a:solidFill>
                <a:srgbClr val="FFFFFF"/>
              </a:solidFill>
              <a:latin typeface="Arial"/>
            </a:endParaRPr>
          </a:p>
        </p:txBody>
      </p:sp>
      <p:sp>
        <p:nvSpPr>
          <p:cNvPr id="159" name="PlaceHolder 2"/>
          <p:cNvSpPr>
            <a:spLocks noGrp="1"/>
          </p:cNvSpPr>
          <p:nvPr>
            <p:ph type="subTitle"/>
          </p:nvPr>
        </p:nvSpPr>
        <p:spPr>
          <a:xfrm>
            <a:off x="1523880" y="4245480"/>
            <a:ext cx="6493320" cy="1445400"/>
          </a:xfrm>
          <a:prstGeom prst="rect">
            <a:avLst/>
          </a:prstGeom>
          <a:noFill/>
          <a:ln w="0">
            <a:noFill/>
          </a:ln>
        </p:spPr>
        <p:txBody>
          <a:bodyPr lIns="0" tIns="0" rIns="0" bIns="0" anchor="t">
            <a:noAutofit/>
          </a:bodyPr>
          <a:lstStyle/>
          <a:p>
            <a:pPr indent="0">
              <a:lnSpc>
                <a:spcPct val="110000"/>
              </a:lnSpc>
              <a:spcBef>
                <a:spcPts val="1001"/>
              </a:spcBef>
              <a:buNone/>
              <a:tabLst>
                <a:tab pos="0" algn="l"/>
              </a:tabLst>
            </a:pPr>
            <a:r>
              <a:rPr lang="fi-FI" sz="1800" b="0" strike="noStrike" spc="-1" dirty="0">
                <a:solidFill>
                  <a:srgbClr val="FFFFFF"/>
                </a:solidFill>
                <a:latin typeface="Montserrat" panose="00000500000000000000" pitchFamily="2" charset="0"/>
              </a:rPr>
              <a:t>Hoitotahto ja edunvalvontavaltuutus oman tahdon toteutumisen apuvälineinä -opintojakso</a:t>
            </a:r>
          </a:p>
          <a:p>
            <a:pPr indent="0">
              <a:lnSpc>
                <a:spcPct val="110000"/>
              </a:lnSpc>
              <a:spcBef>
                <a:spcPts val="1001"/>
              </a:spcBef>
              <a:buNone/>
              <a:tabLst>
                <a:tab pos="0" algn="l"/>
              </a:tabLst>
            </a:pPr>
            <a:endParaRPr lang="fi-FI" sz="1800" b="0" strike="noStrike" spc="-1" dirty="0">
              <a:solidFill>
                <a:srgbClr val="FFFFFF"/>
              </a:solidFill>
              <a:latin typeface="Montserrat" panose="00000500000000000000" pitchFamily="2" charset="0"/>
            </a:endParaRPr>
          </a:p>
          <a:p>
            <a:pPr indent="0">
              <a:lnSpc>
                <a:spcPct val="110000"/>
              </a:lnSpc>
              <a:spcBef>
                <a:spcPts val="1001"/>
              </a:spcBef>
              <a:buNone/>
              <a:tabLst>
                <a:tab pos="0" algn="l"/>
              </a:tabLst>
            </a:pPr>
            <a:r>
              <a:rPr lang="fi-FI" sz="1800" b="0" strike="noStrike" spc="-1" dirty="0">
                <a:solidFill>
                  <a:srgbClr val="FFFFFF"/>
                </a:solidFill>
                <a:latin typeface="Montserrat" panose="00000500000000000000" pitchFamily="2" charset="0"/>
              </a:rPr>
              <a:t>Hanna Kuitunen (th, </a:t>
            </a:r>
            <a:r>
              <a:rPr lang="fi-FI" sz="1800" b="0" strike="noStrike" spc="-1" dirty="0" err="1">
                <a:solidFill>
                  <a:srgbClr val="FFFFFF"/>
                </a:solidFill>
                <a:latin typeface="Montserrat" panose="00000500000000000000" pitchFamily="2" charset="0"/>
              </a:rPr>
              <a:t>TtM</a:t>
            </a:r>
            <a:r>
              <a:rPr lang="fi-FI" sz="1800" b="0" strike="noStrike" spc="-1" dirty="0">
                <a:solidFill>
                  <a:srgbClr val="FFFFFF"/>
                </a:solidFill>
                <a:latin typeface="Montserrat" panose="00000500000000000000" pitchFamily="2" charset="0"/>
              </a:rPr>
              <a:t>), sivutoiminen tuntiopettaja</a:t>
            </a:r>
          </a:p>
          <a:p>
            <a:pPr indent="0">
              <a:lnSpc>
                <a:spcPct val="110000"/>
              </a:lnSpc>
              <a:spcBef>
                <a:spcPts val="1001"/>
              </a:spcBef>
              <a:buNone/>
              <a:tabLst>
                <a:tab pos="0" algn="l"/>
              </a:tabLst>
            </a:pPr>
            <a:r>
              <a:rPr lang="fi-FI" sz="1800" b="0" strike="noStrike" spc="-1" dirty="0">
                <a:solidFill>
                  <a:srgbClr val="FFFFFF"/>
                </a:solidFill>
                <a:latin typeface="Montserrat" panose="00000500000000000000" pitchFamily="2" charset="0"/>
                <a:hlinkClick r:id="rId2"/>
              </a:rPr>
              <a:t>CC BY-SA </a:t>
            </a:r>
            <a:r>
              <a:rPr lang="fi-FI" sz="1800" spc="-1" dirty="0">
                <a:solidFill>
                  <a:srgbClr val="FFFFFF"/>
                </a:solidFill>
                <a:latin typeface="Montserrat" panose="00000500000000000000" pitchFamily="2" charset="0"/>
                <a:hlinkClick r:id="rId2"/>
              </a:rPr>
              <a:t>4.0</a:t>
            </a:r>
            <a:endParaRPr lang="fi-FI" sz="1800" b="0" strike="noStrike" spc="-1" dirty="0">
              <a:solidFill>
                <a:srgbClr val="FFFFFF"/>
              </a:solidFill>
              <a:latin typeface="Montserrat" panose="00000500000000000000" pitchFamily="2" charset="0"/>
            </a:endParaRPr>
          </a:p>
          <a:p>
            <a:pPr indent="0">
              <a:lnSpc>
                <a:spcPct val="110000"/>
              </a:lnSpc>
              <a:spcBef>
                <a:spcPts val="1001"/>
              </a:spcBef>
              <a:buNone/>
              <a:tabLst>
                <a:tab pos="0" algn="l"/>
              </a:tabLst>
            </a:pPr>
            <a:endParaRPr lang="fi-FI" sz="1800" b="0" strike="noStrike" spc="-1" dirty="0">
              <a:solidFill>
                <a:srgbClr val="FFFFFF"/>
              </a:solidFill>
              <a:latin typeface="Arial"/>
            </a:endParaRPr>
          </a:p>
          <a:p>
            <a:pPr indent="0">
              <a:lnSpc>
                <a:spcPct val="110000"/>
              </a:lnSpc>
              <a:spcBef>
                <a:spcPts val="1001"/>
              </a:spcBef>
              <a:buNone/>
              <a:tabLst>
                <a:tab pos="0" algn="l"/>
              </a:tabLst>
            </a:pPr>
            <a:endParaRPr lang="fi-FI" sz="1800" b="0" strike="noStrike" spc="-1" dirty="0">
              <a:solidFill>
                <a:srgbClr val="FFFFFF"/>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3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396607" y="677160"/>
            <a:ext cx="11666863"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Milloin ennakointi on mahdollista? 1/2</a:t>
            </a:r>
            <a:endParaRPr lang="fi-FI" sz="5000" b="0" strike="noStrike" spc="-1" dirty="0">
              <a:solidFill>
                <a:srgbClr val="000000"/>
              </a:solidFill>
              <a:latin typeface="Arial"/>
            </a:endParaRPr>
          </a:p>
        </p:txBody>
      </p:sp>
      <p:sp>
        <p:nvSpPr>
          <p:cNvPr id="177" name="PlaceHolder 2"/>
          <p:cNvSpPr>
            <a:spLocks noGrp="1"/>
          </p:cNvSpPr>
          <p:nvPr>
            <p:ph/>
          </p:nvPr>
        </p:nvSpPr>
        <p:spPr>
          <a:xfrm>
            <a:off x="825840" y="1597680"/>
            <a:ext cx="1051200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Oikeudelliseen ennakointiin ovat kelpoisia kaikki 18 vuotta täyttäneet henkilöt, jotka ymmärtävät tekemänsä oikeustoimen merkityksen eli ovat oikeudellisesti toimintakykyisiä.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Oikeudellisen toimintakyvyn arviointi voi olla käytännössä haastavaa, esimerkiksi tilanteessa, jossa toimintakyky heikkenee vähitellen, esim. muistisairaus.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Oikeudellisen toimintakyvyn arviointiin ei ole käytettävissä yksiselitteistä mittaria tai testiä, vaan toimintakykyä tulee arvioida aina tapauskohtaisesti.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Vaikka henkilö olisi menettänyt kykynsä hoitaa esimerkiksi vaativampia varallisuuteensa liittyviä asioita, voi hän vielä hyvin kyetä pätevällä tavalla päättämään muista asioistaan.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Lääkärin arvio henkilön oikeudellisesta toimintakyvystä on usein merkittävä, jos henkilöllä on jo diagnosoitu sairaus, joka voisi vaikuttaa hänen kykyynsä ymmärtää esim. edunvalvontavaltuutuksen tekemistä. </a:t>
            </a:r>
            <a:endParaRPr lang="fi-FI" sz="18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PlaceHolder 1"/>
          <p:cNvSpPr>
            <a:spLocks noGrp="1"/>
          </p:cNvSpPr>
          <p:nvPr>
            <p:ph type="title"/>
          </p:nvPr>
        </p:nvSpPr>
        <p:spPr>
          <a:xfrm>
            <a:off x="256592" y="361474"/>
            <a:ext cx="11678816"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Milloin ennakointi on mahdollista? 2/2</a:t>
            </a:r>
            <a:endParaRPr lang="fi-FI" sz="5000" b="0" strike="noStrike" spc="-1" dirty="0">
              <a:solidFill>
                <a:srgbClr val="000000"/>
              </a:solidFill>
              <a:latin typeface="Arial"/>
            </a:endParaRPr>
          </a:p>
        </p:txBody>
      </p:sp>
      <p:sp>
        <p:nvSpPr>
          <p:cNvPr id="179" name="PlaceHolder 2"/>
          <p:cNvSpPr>
            <a:spLocks noGrp="1"/>
          </p:cNvSpPr>
          <p:nvPr>
            <p:ph/>
          </p:nvPr>
        </p:nvSpPr>
        <p:spPr>
          <a:xfrm>
            <a:off x="838080" y="1378080"/>
            <a:ext cx="1103904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Ikääntyminen tai esimerkiksi etenevän muistisairauden diagnoosi ei poista henkilön itsemääräämisoikeutta tai kykyä tehdä päätöksiä omissa asioissaan.</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Edetessään muistisairaus kuitenkin vaikuttaa henkilön päätöksentekokykyyn, ja sairauden edetessä oikeudellinen toimintakyky vähitellen heikkenee.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ea typeface="Microsoft YaHei"/>
              </a:rPr>
              <a:t>→ Sairauden edettyä pidemmälle ei oikeudelliseen ennakointiin voi enää ryhtyä.</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ea typeface="Microsoft YaHei"/>
              </a:rPr>
              <a:t>Muistisairauden ollessa varhaisessa tai lievässä vaiheessa oikeudellisen ennakoinnin keinoja on usein vielä mahdollista käyttää.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ea typeface="Microsoft YaHei"/>
              </a:rPr>
              <a:t>→ Oikeudellisen ennakoinnin toimiin on syytä ryhtyä mahdollisimman pian esim. muistisairausdiagnoosin jälkeen.</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ea typeface="Microsoft YaHei"/>
              </a:rPr>
              <a:t>→ Ammattilaisten on tärkeää ottaa oikeudellinen ennakointi puheeksi. On kuitenkin huomioitava, että ohjaus on aina tilannesidonnaista: Jos esim. muistisairaus diagnosoidaan myöhäisessä vaiheessa, ei ennakointi ole enää mahdollista. Silloin ohjauksessa on keskityttävä niihin toimiin, jotka tosiasiallisesti ovat käytettävissä.</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a:ea typeface="Microsoft YaHei"/>
              </a:rPr>
              <a:t> </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Miten toisen asioita voi hoitaa? 1/2</a:t>
            </a:r>
            <a:endParaRPr lang="fi-FI" sz="5000" b="0" strike="noStrike" spc="-1" dirty="0">
              <a:solidFill>
                <a:srgbClr val="000000"/>
              </a:solidFill>
              <a:latin typeface="Arial"/>
            </a:endParaRPr>
          </a:p>
        </p:txBody>
      </p:sp>
      <p:sp>
        <p:nvSpPr>
          <p:cNvPr id="181" name="PlaceHolder 2"/>
          <p:cNvSpPr>
            <a:spLocks noGrp="1"/>
          </p:cNvSpPr>
          <p:nvPr>
            <p:ph/>
          </p:nvPr>
        </p:nvSpPr>
        <p:spPr>
          <a:xfrm>
            <a:off x="838080" y="1777680"/>
            <a:ext cx="1103904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Se, että toinen henkilö hoitaa asioita toisen puolesta esim. valtakirjan avulla voi merkittävällä tavalla helpottaa arkisten asioiden hoitamista.</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Tarve sille, että toinen asioi omasta puolesta voi syntyä useista syistä. Aina ei kyse ole pysyvästä kykenemättömyydestä omien asioiden hoitoon.</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Jos apua tarvitseva henkilö on oikeudellisesti toimintakykyinen ja hän ymmärtää asioiden merkityksen, on puolesta asiointi tai asioinnissa avustaminen usein ongelmatonta, ja esim. valtakirjalla asiointi on usein mahdollista.</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Edunvalvonta on viimesijainen keino turvata henkilön asioiden hoitaminen, eli se tulee kyseeseen vasta silloin, kun muut vaihtoehdot eivät ole mahdollisia.</a:t>
            </a:r>
            <a:endParaRPr lang="fi-FI" sz="18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838080" y="677160"/>
            <a:ext cx="1092096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Miten toisen asioita voi hoitaa? 2/2</a:t>
            </a:r>
            <a:endParaRPr lang="fi-FI" sz="5000" b="0" strike="noStrike" spc="-1" dirty="0">
              <a:solidFill>
                <a:srgbClr val="000000"/>
              </a:solidFill>
              <a:latin typeface="Arial"/>
            </a:endParaRPr>
          </a:p>
        </p:txBody>
      </p:sp>
      <p:sp>
        <p:nvSpPr>
          <p:cNvPr id="183" name="PlaceHolder 2"/>
          <p:cNvSpPr>
            <a:spLocks noGrp="1"/>
          </p:cNvSpPr>
          <p:nvPr>
            <p:ph/>
          </p:nvPr>
        </p:nvSpPr>
        <p:spPr>
          <a:xfrm>
            <a:off x="720000" y="1620000"/>
            <a:ext cx="1103904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Seuraavilla dioilla on esitelty ”keveitä” vaihtoehtoja, joilla asioiden hoitaminen voi olla mahdollista:</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Valtakirjavaltuutus</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Suomi.fi-valtuudet</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Laskujen maksujärjestelyt ja tilinkäyttöoikeus</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Edunvalvontavaltuutusta ei käsitellä tässä yhteydessä, vaan sitä avataan tarkemmin opintojakson osiossa 3.</a:t>
            </a:r>
            <a:endParaRPr lang="fi-FI" sz="18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Valtakirjavaltuutus 1/2</a:t>
            </a:r>
            <a:endParaRPr lang="fi-FI" sz="5000" b="0" strike="noStrike" spc="-1" dirty="0">
              <a:solidFill>
                <a:srgbClr val="000000"/>
              </a:solidFill>
              <a:latin typeface="Arial"/>
            </a:endParaRPr>
          </a:p>
        </p:txBody>
      </p:sp>
      <p:sp>
        <p:nvSpPr>
          <p:cNvPr id="185" name="PlaceHolder 2"/>
          <p:cNvSpPr>
            <a:spLocks noGrp="1"/>
          </p:cNvSpPr>
          <p:nvPr>
            <p:ph/>
          </p:nvPr>
        </p:nvSpPr>
        <p:spPr>
          <a:xfrm>
            <a:off x="838080" y="1378080"/>
            <a:ext cx="11039040" cy="4340160"/>
          </a:xfrm>
          <a:prstGeom prst="rect">
            <a:avLst/>
          </a:prstGeom>
          <a:noFill/>
          <a:ln w="0">
            <a:noFill/>
          </a:ln>
        </p:spPr>
        <p:txBody>
          <a:bodyPr lIns="90000" tIns="45000" rIns="90000" bIns="45000" anchor="t">
            <a:noAutofit/>
          </a:bodyPr>
          <a:lstStyle/>
          <a:p>
            <a:pPr marL="216000" indent="0">
              <a:lnSpc>
                <a:spcPct val="110000"/>
              </a:lnSpc>
              <a:spcBef>
                <a:spcPts val="1001"/>
              </a:spcBef>
              <a:buNone/>
              <a:tabLst>
                <a:tab pos="0" algn="l"/>
              </a:tabLst>
            </a:pP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Toisen valtuuttaminen eli oman päätösvallan siirtäminen toiselle valtuutuksella on helposti toteutettavissa oleva keino monien asioiden hoitamiseen, esim. viranomaisen luona asiointi, vakuutus-, posti-, verotus- ja pankkiasiat.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Kaikkia asioita ei voi kuitenkaan hoitaa edustajan välityksellä. Esimerkiksi testamentin tekeminen on korostuneesti henkilökohtainen asia, eikä sitä voi tehdä edustajan välityksellä.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Valtakirjalla asiointia ei valvo viranomainen, vaan periaatteena on, että valtuutuksen antaja itse valvoo sen käyttöä.</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Annettu valtakirja tulee voimaan heti sen tekemisestä ja on voimassa toistaiseksi, ellei valtakirjaan ole kirjattu sen voimassaoloajan alkamista ja päättymistä.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Valtakirjavaltuutus 2/2</a:t>
            </a:r>
            <a:endParaRPr lang="fi-FI" sz="5000" b="0" strike="noStrike" spc="-1" dirty="0">
              <a:solidFill>
                <a:srgbClr val="000000"/>
              </a:solidFill>
              <a:latin typeface="Arial"/>
            </a:endParaRPr>
          </a:p>
        </p:txBody>
      </p:sp>
      <p:sp>
        <p:nvSpPr>
          <p:cNvPr id="187" name="PlaceHolder 2"/>
          <p:cNvSpPr>
            <a:spLocks noGrp="1"/>
          </p:cNvSpPr>
          <p:nvPr>
            <p:ph/>
          </p:nvPr>
        </p:nvSpPr>
        <p:spPr>
          <a:xfrm>
            <a:off x="838080" y="1378080"/>
            <a:ext cx="11039040" cy="4340160"/>
          </a:xfrm>
          <a:prstGeom prst="rect">
            <a:avLst/>
          </a:prstGeom>
          <a:noFill/>
          <a:ln w="0">
            <a:noFill/>
          </a:ln>
        </p:spPr>
        <p:txBody>
          <a:bodyPr lIns="90000" tIns="45000" rIns="90000" bIns="45000" anchor="t">
            <a:noAutofit/>
          </a:bodyPr>
          <a:lstStyle/>
          <a:p>
            <a:pPr marL="216000" indent="0">
              <a:lnSpc>
                <a:spcPct val="110000"/>
              </a:lnSpc>
              <a:spcBef>
                <a:spcPts val="1001"/>
              </a:spcBef>
              <a:buNone/>
              <a:tabLst>
                <a:tab pos="0" algn="l"/>
              </a:tabLst>
            </a:pPr>
            <a:r>
              <a:rPr lang="fi-FI" sz="1800" b="0" strike="noStrike" spc="-1" dirty="0">
                <a:solidFill>
                  <a:srgbClr val="001B2A"/>
                </a:solidFill>
                <a:latin typeface="Montserrat"/>
              </a:rPr>
              <a:t> </a:t>
            </a: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Lähtökohtaisesti valtuutus pysyy voimassa, vaikka valtuuttaja myöhemmin menettäisi kykynsä ymmärtää aiemmin antamansa valtuutuksen merkitystä tai valvoa valtuuttamansa tahon toimintaa.</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Kuitenkin, esim. pankit saattavat ilmoittaa, ettei heillä asioinnissa aikaisemmin hyväksytty ja käytetty valtakirja enää kelpaa sen tekijän toimintakyvyn heikennyttyä.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Eri asioiden hoitamiseen tarkoitetut valtakirjat tai avoin valtakirja eivät yksistään välttämättä riitä toisen puolesta asiointiin, jos valtuuttajan toimintakyky heikkenee.</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Edunvalvontavaltuutus eli edunvalvontavaltakirja on ”tavallisia” valtakirjavaltuutuksia turvallisempi vaihtoehto tulevaisuutta ajatellen. </a:t>
            </a:r>
            <a:endParaRPr lang="fi-FI" sz="18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Suomi.fi-valtuudet</a:t>
            </a:r>
            <a:endParaRPr lang="fi-FI" sz="5000" b="0" strike="noStrike" spc="-1">
              <a:solidFill>
                <a:srgbClr val="000000"/>
              </a:solidFill>
              <a:latin typeface="Arial"/>
            </a:endParaRPr>
          </a:p>
        </p:txBody>
      </p:sp>
      <p:sp>
        <p:nvSpPr>
          <p:cNvPr id="189" name="PlaceHolder 2"/>
          <p:cNvSpPr>
            <a:spLocks noGrp="1"/>
          </p:cNvSpPr>
          <p:nvPr>
            <p:ph/>
          </p:nvPr>
        </p:nvSpPr>
        <p:spPr>
          <a:xfrm>
            <a:off x="574560" y="1068339"/>
            <a:ext cx="11039040" cy="4340160"/>
          </a:xfrm>
          <a:prstGeom prst="rect">
            <a:avLst/>
          </a:prstGeom>
          <a:noFill/>
          <a:ln w="0">
            <a:noFill/>
          </a:ln>
        </p:spPr>
        <p:txBody>
          <a:bodyPr lIns="90000" tIns="45000" rIns="90000" bIns="45000" anchor="t">
            <a:noAutofit/>
          </a:bodyPr>
          <a:lstStyle/>
          <a:p>
            <a:pPr marL="216000" indent="0">
              <a:lnSpc>
                <a:spcPct val="110000"/>
              </a:lnSpc>
              <a:spcBef>
                <a:spcPts val="1001"/>
              </a:spcBef>
              <a:buNone/>
              <a:tabLst>
                <a:tab pos="0" algn="l"/>
              </a:tabLst>
            </a:pP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Suomi.fi-valtuudet mahdollistavat toisen henkilön puolesta asioinnin palveluissa, jotka hyödyntävät suomi.fi-valtuuksia asiointioikeuden tarkistamisessa.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Suomi.fi-valtuutus on sähköinen valtakirja, jonka tiedot tallennetaan valtuusrekisteriin.</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Henkilö voi itse antaa valtuudet tietyn asian hoitamiseen suomi.fi-palvelussa tai asioita hoitava voi pyytää valtuuksia tietyn asian hoitamiseen.</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Suomi.fi-valtuuksien antaminen on mahdollista, vaikka valtuuksien antajalla ei olisi mahdollisuutta sähköiseen asiointiin (hakemuksella valtuuttaminen).</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Täysi-ikäinen ja täysivaltainen henkilö voi asioida toisen aikuisen puolesta </a:t>
            </a:r>
            <a:r>
              <a:rPr lang="fi-FI" sz="1800" b="0" strike="noStrike" spc="-1" dirty="0" err="1">
                <a:solidFill>
                  <a:srgbClr val="001B2A"/>
                </a:solidFill>
                <a:latin typeface="Montserrat" panose="00000500000000000000" pitchFamily="2" charset="0"/>
              </a:rPr>
              <a:t>OmaKannassa</a:t>
            </a:r>
            <a:r>
              <a:rPr lang="fi-FI" sz="1800" b="0" strike="noStrike" spc="-1" dirty="0">
                <a:solidFill>
                  <a:srgbClr val="001B2A"/>
                </a:solidFill>
                <a:latin typeface="Montserrat" panose="00000500000000000000" pitchFamily="2" charset="0"/>
              </a:rPr>
              <a:t>, jos hänellä on siihen Suomi.fi-valtuus.</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Edunvalvojana tai edunvalvontavaltuutettuna toimiminen ei sellaisenaan mahdollista toisen puolesta asiointia </a:t>
            </a:r>
            <a:r>
              <a:rPr lang="fi-FI" sz="1800" b="0" strike="noStrike" spc="-1" dirty="0" err="1">
                <a:solidFill>
                  <a:srgbClr val="001B2A"/>
                </a:solidFill>
                <a:latin typeface="Montserrat" panose="00000500000000000000" pitchFamily="2" charset="0"/>
              </a:rPr>
              <a:t>OmaKannassa</a:t>
            </a:r>
            <a:r>
              <a:rPr lang="fi-FI" sz="1800" b="0" strike="noStrike" spc="-1" dirty="0">
                <a:solidFill>
                  <a:srgbClr val="001B2A"/>
                </a:solidFill>
                <a:latin typeface="Montserrat" panose="00000500000000000000" pitchFamily="2" charset="0"/>
              </a:rPr>
              <a:t>, vaan toistaiseksi siihen tarvitaan suomi.fi-valtuudet.</a:t>
            </a:r>
            <a:endParaRPr lang="fi-FI" sz="18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Laskujen maksujärjestelyt ja tilinkäyttöoikeus 1/2</a:t>
            </a:r>
            <a:endParaRPr lang="fi-FI" sz="5000" b="0" strike="noStrike" spc="-1">
              <a:solidFill>
                <a:srgbClr val="000000"/>
              </a:solidFill>
              <a:latin typeface="Arial"/>
            </a:endParaRPr>
          </a:p>
        </p:txBody>
      </p:sp>
      <p:sp>
        <p:nvSpPr>
          <p:cNvPr id="191" name="PlaceHolder 2"/>
          <p:cNvSpPr>
            <a:spLocks noGrp="1"/>
          </p:cNvSpPr>
          <p:nvPr>
            <p:ph/>
          </p:nvPr>
        </p:nvSpPr>
        <p:spPr>
          <a:xfrm>
            <a:off x="574560" y="1891692"/>
            <a:ext cx="11039040" cy="463824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E-lasku, jos käytössä on verkkopankki.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E-lasku voidaan veloittaa tililtä automaattisesti (suoraveloitus).</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Säännöllisistä maksuista voi tehdä toistuvan maksumääräyksen omaan pankkiin.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Jos käytössä ei ole verkkopankkia, säännölliset laskut voidaan maksaa suoramaksulla.</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Yhteinen niin sanottu tai-tili, jolloin esim. puoliso voi käyttää tiliä yksin.</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Tilinkäyttöoikeuden voi antaa luottohenkilölle, jos kokee tilin käyttämisen haasteelliseksi.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Valtuutus annetaan omassa pankissa ja se edellyttää valtuuttajan tunnistamista.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Tilinkäyttöön oikeutettu voi saada kortin, jolla hän voi nostaa rahaa valtuuttajan tililtä tai maksaa tämän ostoksia.</a:t>
            </a:r>
            <a:endParaRPr lang="fi-FI" sz="18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Laskujen maksujärjestelyt ja tilinkäyttöoikeus 2/2</a:t>
            </a:r>
            <a:endParaRPr lang="fi-FI" sz="5000" b="0" strike="noStrike" spc="-1" dirty="0">
              <a:solidFill>
                <a:srgbClr val="000000"/>
              </a:solidFill>
              <a:latin typeface="Arial"/>
            </a:endParaRPr>
          </a:p>
        </p:txBody>
      </p:sp>
      <p:sp>
        <p:nvSpPr>
          <p:cNvPr id="193" name="PlaceHolder 2"/>
          <p:cNvSpPr>
            <a:spLocks noGrp="1"/>
          </p:cNvSpPr>
          <p:nvPr>
            <p:ph/>
          </p:nvPr>
        </p:nvSpPr>
        <p:spPr>
          <a:xfrm>
            <a:off x="838080" y="1378080"/>
            <a:ext cx="10679040" cy="4340160"/>
          </a:xfrm>
          <a:prstGeom prst="rect">
            <a:avLst/>
          </a:prstGeom>
          <a:noFill/>
          <a:ln w="0">
            <a:noFill/>
          </a:ln>
        </p:spPr>
        <p:txBody>
          <a:bodyPr lIns="90000" tIns="45000" rIns="90000" bIns="45000" anchor="t">
            <a:noAutofit/>
          </a:bodyPr>
          <a:lstStyle/>
          <a:p>
            <a:pPr marL="216000" indent="0">
              <a:lnSpc>
                <a:spcPct val="110000"/>
              </a:lnSpc>
              <a:spcBef>
                <a:spcPts val="1001"/>
              </a:spcBef>
              <a:buNone/>
              <a:tabLst>
                <a:tab pos="0" algn="l"/>
              </a:tabLst>
            </a:pPr>
            <a:endParaRPr lang="fi-FI" sz="1800" b="0" strike="noStrike" spc="-1" dirty="0">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Pankkitilin avaaminen tai sulkeminen, käyttöoikeuden antaminen tilille sekä varojen nostaminen ja tallettaminen edellyttää sitä, että päätöksentekijä kykenee ymmärtämään ratkaisunsa merkityksen riittävän hyvin eli hänen tulee olla oikeudellisesti toimintakykyinen.</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Verkkopankkitunnukset ovat aina henkilökohtaiset, eikä niitä saa antaa toisen käyttöön</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Jos haluaa antaa toiselle henkilölle oikeuden käyttää tiliään verkkopankin välityksellä,  tulee pankin kanssa sopia niin, että käyttöoikeuden haltija voi käyttää tiliä omissa nimissään olevilla tunnuksilla</a:t>
            </a:r>
            <a:r>
              <a:rPr lang="fi-FI" sz="1800" b="0" strike="noStrike" spc="-1" dirty="0">
                <a:solidFill>
                  <a:srgbClr val="001B2A"/>
                </a:solidFill>
                <a:latin typeface="Monserrat"/>
              </a:rPr>
              <a:t>.</a:t>
            </a:r>
            <a:endParaRPr lang="fi-FI" sz="1800" b="0" strike="noStrike" spc="-1" dirty="0">
              <a:solidFill>
                <a:srgbClr val="000000"/>
              </a:solidFill>
              <a:latin typeface="Monserra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PlaceHolder 1"/>
          <p:cNvSpPr>
            <a:spLocks noGrp="1"/>
          </p:cNvSpPr>
          <p:nvPr>
            <p:ph type="title"/>
          </p:nvPr>
        </p:nvSpPr>
        <p:spPr>
          <a:xfrm>
            <a:off x="827280" y="375051"/>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Lähteet ja lisätietoa 1/2 </a:t>
            </a:r>
            <a:endParaRPr lang="fi-FI" sz="5000" b="0" strike="noStrike" spc="-1" dirty="0">
              <a:solidFill>
                <a:srgbClr val="000000"/>
              </a:solidFill>
              <a:latin typeface="Arial"/>
            </a:endParaRPr>
          </a:p>
        </p:txBody>
      </p:sp>
      <p:sp>
        <p:nvSpPr>
          <p:cNvPr id="195" name="PlaceHolder 2"/>
          <p:cNvSpPr>
            <a:spLocks noGrp="1"/>
          </p:cNvSpPr>
          <p:nvPr>
            <p:ph/>
          </p:nvPr>
        </p:nvSpPr>
        <p:spPr>
          <a:xfrm>
            <a:off x="360000" y="1260000"/>
            <a:ext cx="10979280" cy="431928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0000"/>
              </a:buClr>
              <a:buFont typeface="Symbol"/>
              <a:buChar char=""/>
              <a:tabLst>
                <a:tab pos="0" algn="l"/>
              </a:tabLst>
            </a:pPr>
            <a:r>
              <a:rPr lang="fi-FI" sz="1800" b="0" strike="noStrike" spc="-1" dirty="0">
                <a:solidFill>
                  <a:srgbClr val="001B2A"/>
                </a:solidFill>
                <a:latin typeface="Montserrat"/>
              </a:rPr>
              <a:t>Digi- ja väestötietovirasto 2025. Edunvalvonta ja toisen asioiden hoitaminen. Www-dokumentti. Saatavissa: </a:t>
            </a:r>
            <a:r>
              <a:rPr lang="fi-FI" sz="1800" b="0" u="sng" strike="noStrike" spc="-1" dirty="0">
                <a:solidFill>
                  <a:srgbClr val="ED0B6F"/>
                </a:solidFill>
                <a:uFillTx/>
                <a:latin typeface="Montserrat"/>
                <a:hlinkClick r:id="rId2"/>
              </a:rPr>
              <a:t>https://dvv.fi/edunvalvonta-ja-toisen-asioiden-hoitaminen</a:t>
            </a:r>
            <a:r>
              <a:rPr lang="fi-FI" sz="1800" b="0" strike="noStrike" spc="-1" dirty="0">
                <a:solidFill>
                  <a:srgbClr val="001B2A"/>
                </a:solidFill>
                <a:latin typeface="Montserrat"/>
              </a:rPr>
              <a:t>. Viitattu 26.2.2025.</a:t>
            </a:r>
            <a:endParaRPr lang="fi-FI" sz="1800" b="0" strike="noStrike" spc="-1" dirty="0">
              <a:solidFill>
                <a:srgbClr val="000000"/>
              </a:solidFill>
              <a:latin typeface="Arial"/>
            </a:endParaRPr>
          </a:p>
          <a:p>
            <a:pPr marL="432000" indent="-324000">
              <a:lnSpc>
                <a:spcPct val="100000"/>
              </a:lnSpc>
              <a:spcBef>
                <a:spcPts val="1001"/>
              </a:spcBef>
              <a:buClr>
                <a:srgbClr val="000000"/>
              </a:buClr>
              <a:buFont typeface="Symbol"/>
              <a:buChar char=""/>
              <a:tabLst>
                <a:tab pos="0" algn="l"/>
              </a:tabLst>
            </a:pPr>
            <a:r>
              <a:rPr lang="fi-FI" sz="1800" b="0" strike="noStrike" spc="-1" dirty="0" err="1">
                <a:solidFill>
                  <a:srgbClr val="001B2A"/>
                </a:solidFill>
                <a:latin typeface="Montserrat"/>
                <a:ea typeface="Microsoft YaHei"/>
              </a:rPr>
              <a:t>Nikumaa</a:t>
            </a:r>
            <a:r>
              <a:rPr lang="fi-FI" sz="1800" b="0" strike="noStrike" spc="-1" dirty="0">
                <a:solidFill>
                  <a:srgbClr val="001B2A"/>
                </a:solidFill>
                <a:latin typeface="Montserrat"/>
                <a:ea typeface="Microsoft YaHei"/>
              </a:rPr>
              <a:t> H, Koponen E (toim.) Miten turvaan tahtoni toteutumisen? Opas oikeudelliseen ennakointiin. Suomen muistiasiantuntijat ry:n julkaisut  2/2021. Pdf-dokumentti. Saatavissa: </a:t>
            </a:r>
            <a:r>
              <a:rPr lang="fi-FI" sz="1800" b="0" u="sng" strike="noStrike" spc="-1" dirty="0">
                <a:solidFill>
                  <a:srgbClr val="ED0B6F"/>
                </a:solidFill>
                <a:uFillTx/>
                <a:latin typeface="Monserrat"/>
                <a:ea typeface="Microsoft YaHei"/>
                <a:hlinkClick r:id="rId3"/>
              </a:rPr>
              <a:t>https://sumut.fi/wp-content/uploads/2021/10/MIES_SUMU_Oikeudellinen_ennakointi_opas_2021.pdf</a:t>
            </a:r>
            <a:r>
              <a:rPr lang="fi-FI" sz="1800" b="0" strike="noStrike" spc="-1" dirty="0">
                <a:solidFill>
                  <a:srgbClr val="001B2A"/>
                </a:solidFill>
                <a:latin typeface="Montserrat"/>
                <a:ea typeface="Microsoft YaHei"/>
              </a:rPr>
              <a:t>Viitattu 26.2.2025</a:t>
            </a:r>
            <a:endParaRPr lang="fi-FI" sz="1800" b="0" strike="noStrike" spc="-1" dirty="0">
              <a:solidFill>
                <a:srgbClr val="000000"/>
              </a:solidFill>
              <a:latin typeface="Arial"/>
            </a:endParaRPr>
          </a:p>
          <a:p>
            <a:pPr marL="432000" indent="-324000">
              <a:lnSpc>
                <a:spcPct val="100000"/>
              </a:lnSpc>
              <a:spcBef>
                <a:spcPts val="1001"/>
              </a:spcBef>
              <a:buClr>
                <a:srgbClr val="000000"/>
              </a:buClr>
              <a:buFont typeface="Symbol"/>
              <a:buChar char=""/>
              <a:tabLst>
                <a:tab pos="0" algn="l"/>
              </a:tabLst>
            </a:pPr>
            <a:r>
              <a:rPr lang="fi-FI" sz="1800" b="0" strike="noStrike" spc="-1" dirty="0" err="1">
                <a:solidFill>
                  <a:srgbClr val="001B2A"/>
                </a:solidFill>
                <a:latin typeface="Montserrat"/>
                <a:ea typeface="Microsoft YaHei"/>
              </a:rPr>
              <a:t>Nikumaa</a:t>
            </a:r>
            <a:r>
              <a:rPr lang="fi-FI" sz="1800" b="0" strike="noStrike" spc="-1" dirty="0">
                <a:solidFill>
                  <a:srgbClr val="001B2A"/>
                </a:solidFill>
                <a:latin typeface="Montserrat"/>
                <a:ea typeface="Microsoft YaHei"/>
              </a:rPr>
              <a:t> Henna 2024. Muistisairaan ihmisen autonominen toimijuus. Www-dokumentti. </a:t>
            </a:r>
            <a:r>
              <a:rPr lang="fi-FI" sz="1800" b="0" strike="noStrike" spc="-1">
                <a:solidFill>
                  <a:srgbClr val="001B2A"/>
                </a:solidFill>
                <a:latin typeface="Montserrat"/>
                <a:ea typeface="Microsoft YaHei"/>
              </a:rPr>
              <a:t>Saatavissa: </a:t>
            </a:r>
            <a:r>
              <a:rPr lang="fi-FI" sz="1800" b="0" u="sng" strike="noStrike" spc="-1">
                <a:solidFill>
                  <a:srgbClr val="ED0B6F"/>
                </a:solidFill>
                <a:uFillTx/>
                <a:latin typeface="Montserrat"/>
                <a:ea typeface="Microsoft YaHei"/>
                <a:hlinkClick r:id="rId4"/>
              </a:rPr>
              <a:t>http://urn.fi/URN:ISBN:978-952-61-5373-5</a:t>
            </a:r>
            <a:r>
              <a:rPr lang="fi-FI" sz="1800" b="0" strike="noStrike" spc="-1">
                <a:solidFill>
                  <a:srgbClr val="001B2A"/>
                </a:solidFill>
                <a:latin typeface="Montserrat"/>
                <a:ea typeface="Microsoft YaHei"/>
              </a:rPr>
              <a:t>. </a:t>
            </a:r>
            <a:r>
              <a:rPr lang="fi-FI" sz="1800" b="0" strike="noStrike" spc="-1" dirty="0">
                <a:solidFill>
                  <a:srgbClr val="001B2A"/>
                </a:solidFill>
                <a:latin typeface="Montserrat"/>
                <a:ea typeface="Microsoft YaHei"/>
              </a:rPr>
              <a:t>Viitattu 1.3.2025. </a:t>
            </a:r>
            <a:endParaRPr lang="fi-FI" sz="1800" b="0" strike="noStrike" spc="-1" dirty="0">
              <a:solidFill>
                <a:srgbClr val="000000"/>
              </a:solidFill>
              <a:latin typeface="Arial"/>
            </a:endParaRPr>
          </a:p>
          <a:p>
            <a:pPr marL="432000" indent="-324000">
              <a:lnSpc>
                <a:spcPct val="100000"/>
              </a:lnSpc>
              <a:spcBef>
                <a:spcPts val="1001"/>
              </a:spcBef>
              <a:buClr>
                <a:srgbClr val="000000"/>
              </a:buClr>
              <a:buFont typeface="Symbol"/>
              <a:buChar char=""/>
              <a:tabLst>
                <a:tab pos="0" algn="l"/>
              </a:tabLst>
            </a:pPr>
            <a:r>
              <a:rPr lang="fi-FI" sz="1800" b="0" strike="noStrike" spc="-1" dirty="0">
                <a:solidFill>
                  <a:srgbClr val="001B2A"/>
                </a:solidFill>
                <a:latin typeface="Montserrat"/>
                <a:ea typeface="Microsoft YaHei"/>
              </a:rPr>
              <a:t>Suomi.fi 2022. Suomi.fi-valtuudet henkilön puolesta asiointiin. </a:t>
            </a:r>
            <a:r>
              <a:rPr lang="fi-FI" sz="1800" b="0" strike="noStrike" spc="-1" dirty="0" err="1">
                <a:solidFill>
                  <a:srgbClr val="001B2A"/>
                </a:solidFill>
                <a:latin typeface="Montserrat"/>
                <a:ea typeface="Microsoft YaHei"/>
              </a:rPr>
              <a:t>Www.dokumentti</a:t>
            </a:r>
            <a:r>
              <a:rPr lang="fi-FI" sz="1800" b="0" strike="noStrike" spc="-1" dirty="0">
                <a:solidFill>
                  <a:srgbClr val="001B2A"/>
                </a:solidFill>
                <a:latin typeface="Montserrat"/>
                <a:ea typeface="Microsoft YaHei"/>
              </a:rPr>
              <a:t>. Saatavissa: </a:t>
            </a:r>
            <a:r>
              <a:rPr lang="fi-FI" sz="1800" b="0" u="sng" strike="noStrike" spc="-1" dirty="0">
                <a:solidFill>
                  <a:srgbClr val="ED0B6F"/>
                </a:solidFill>
                <a:uFillTx/>
                <a:latin typeface="Montserrat"/>
                <a:ea typeface="Microsoft YaHei"/>
                <a:hlinkClick r:id="rId5"/>
              </a:rPr>
              <a:t>https://www.suomi.fi/palvelut/suomi-fi-valtuudet-henkilon-puolesta-asiointiin-digi-ja-vaestotietovirasto/c7922a50-469e-488c-8fa9-87cb8b69758b</a:t>
            </a:r>
            <a:r>
              <a:rPr lang="fi-FI" sz="1800" b="0" strike="noStrike" spc="-1" dirty="0">
                <a:solidFill>
                  <a:srgbClr val="001B2A"/>
                </a:solidFill>
                <a:latin typeface="Montserrat"/>
                <a:ea typeface="Microsoft YaHei"/>
              </a:rPr>
              <a:t>Viitattu 26.2.2025. </a:t>
            </a:r>
            <a:endParaRPr lang="fi-FI" sz="1800" b="0" strike="noStrike" spc="-1" dirty="0">
              <a:solidFill>
                <a:srgbClr val="000000"/>
              </a:solidFill>
              <a:latin typeface="Arial"/>
            </a:endParaRPr>
          </a:p>
          <a:p>
            <a:pPr marL="432000" indent="0">
              <a:lnSpc>
                <a:spcPct val="100000"/>
              </a:lnSpc>
              <a:spcBef>
                <a:spcPts val="1001"/>
              </a:spcBef>
              <a:buNone/>
              <a:tabLst>
                <a:tab pos="0" algn="l"/>
              </a:tabLst>
            </a:pPr>
            <a:endParaRPr lang="fi-FI" sz="1800" b="0" strike="noStrike" spc="-1" dirty="0">
              <a:solidFill>
                <a:srgbClr val="000000"/>
              </a:solidFill>
              <a:latin typeface="Arial"/>
            </a:endParaRPr>
          </a:p>
          <a:p>
            <a:pPr marL="432000" indent="0">
              <a:lnSpc>
                <a:spcPct val="100000"/>
              </a:lnSpc>
              <a:spcBef>
                <a:spcPts val="1001"/>
              </a:spcBef>
              <a:buNone/>
              <a:tabLst>
                <a:tab pos="0" algn="l"/>
              </a:tabLst>
            </a:pP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PlaceHolder 1"/>
          <p:cNvSpPr>
            <a:spLocks noGrp="1"/>
          </p:cNvSpPr>
          <p:nvPr>
            <p:ph type="title"/>
          </p:nvPr>
        </p:nvSpPr>
        <p:spPr>
          <a:xfrm>
            <a:off x="838080" y="677160"/>
            <a:ext cx="10512360" cy="69840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Materiaali sisältää</a:t>
            </a:r>
            <a:endParaRPr lang="fi-FI" sz="5000" b="0" strike="noStrike" spc="-1">
              <a:solidFill>
                <a:srgbClr val="000000"/>
              </a:solidFill>
              <a:latin typeface="Arial"/>
            </a:endParaRPr>
          </a:p>
        </p:txBody>
      </p:sp>
      <p:sp>
        <p:nvSpPr>
          <p:cNvPr id="161" name="PlaceHolder 2"/>
          <p:cNvSpPr>
            <a:spLocks noGrp="1"/>
          </p:cNvSpPr>
          <p:nvPr>
            <p:ph/>
          </p:nvPr>
        </p:nvSpPr>
        <p:spPr>
          <a:xfrm>
            <a:off x="825480" y="1800000"/>
            <a:ext cx="10512360" cy="434052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Näkökulmia siihen, miksi sote-alalla tarvitaan oikeudellista ennakointia koskevaa tietoa</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Tietoa siitä,</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miksi kannattaa ennakoida</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milloin on mahdollista ennakoida</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mitä on hyvä huomioida, kun tarvitaan toisen puolesta asiointia</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Lähteitä ja lisätietoa  </a:t>
            </a:r>
            <a:endParaRPr lang="fi-FI" sz="1800" b="0" strike="noStrike" spc="-1" dirty="0">
              <a:solidFill>
                <a:srgbClr val="000000"/>
              </a:solidFill>
              <a:latin typeface="Montserrat" panose="00000500000000000000" pitchFamily="2" charset="0"/>
            </a:endParaRPr>
          </a:p>
          <a:p>
            <a:pPr indent="0">
              <a:lnSpc>
                <a:spcPct val="110000"/>
              </a:lnSpc>
              <a:spcBef>
                <a:spcPts val="1001"/>
              </a:spcBef>
              <a:buNone/>
              <a:tabLst>
                <a:tab pos="0" algn="l"/>
              </a:tabLst>
            </a:pPr>
            <a:r>
              <a:rPr lang="fi-FI" sz="1800" b="0" strike="noStrike" spc="-1" dirty="0">
                <a:solidFill>
                  <a:srgbClr val="001B2A"/>
                </a:solidFill>
                <a:latin typeface="Montserrat"/>
              </a:rPr>
              <a:t>   </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826920" y="20088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Lähteet ja lisätietoa </a:t>
            </a:r>
            <a:endParaRPr lang="fi-FI" sz="5000" b="0" strike="noStrike" spc="-1" dirty="0">
              <a:solidFill>
                <a:srgbClr val="000000"/>
              </a:solidFill>
              <a:latin typeface="Arial"/>
            </a:endParaRPr>
          </a:p>
        </p:txBody>
      </p:sp>
      <p:sp>
        <p:nvSpPr>
          <p:cNvPr id="197" name="PlaceHolder 2"/>
          <p:cNvSpPr>
            <a:spLocks noGrp="1"/>
          </p:cNvSpPr>
          <p:nvPr>
            <p:ph/>
          </p:nvPr>
        </p:nvSpPr>
        <p:spPr>
          <a:xfrm>
            <a:off x="360000" y="1260000"/>
            <a:ext cx="11519280" cy="434016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0000"/>
              </a:buClr>
              <a:buFont typeface="Symbol"/>
              <a:buChar char=""/>
              <a:tabLst>
                <a:tab pos="0" algn="l"/>
              </a:tabLst>
            </a:pPr>
            <a:r>
              <a:rPr lang="fi-FI" sz="1800" b="0" strike="noStrike" spc="-1">
                <a:solidFill>
                  <a:srgbClr val="001B2A"/>
                </a:solidFill>
                <a:latin typeface="Montserrat"/>
                <a:ea typeface="Microsoft YaHei"/>
              </a:rPr>
              <a:t>THL 2024. Puolesta asioinnin yleiskuvaus sosiaali- ja terveydenhuollossa. Www-dokumentti. Saatavissa: </a:t>
            </a:r>
            <a:r>
              <a:rPr lang="fi-FI" sz="1800" b="0" u="sng" strike="noStrike" spc="-1">
                <a:solidFill>
                  <a:srgbClr val="ED0B6F"/>
                </a:solidFill>
                <a:uFillTx/>
                <a:latin typeface="Montserrat"/>
                <a:ea typeface="Microsoft YaHei"/>
                <a:hlinkClick r:id="rId2"/>
              </a:rPr>
              <a:t>https://yhteistyotilat.fi/wiki08/display/JULPUAS</a:t>
            </a:r>
            <a:r>
              <a:rPr lang="fi-FI" sz="1800" b="0" strike="noStrike" spc="-1">
                <a:solidFill>
                  <a:srgbClr val="001B2A"/>
                </a:solidFill>
                <a:latin typeface="Montserrat"/>
                <a:ea typeface="Microsoft YaHei"/>
              </a:rPr>
              <a:t>. Viitattu 26.2.2025.’</a:t>
            </a:r>
            <a:endParaRPr lang="fi-FI" sz="1800" b="0" strike="noStrike" spc="-1">
              <a:solidFill>
                <a:srgbClr val="000000"/>
              </a:solidFill>
              <a:latin typeface="Arial"/>
            </a:endParaRPr>
          </a:p>
          <a:p>
            <a:pPr marL="432000" indent="-324000">
              <a:lnSpc>
                <a:spcPct val="100000"/>
              </a:lnSpc>
              <a:spcBef>
                <a:spcPts val="1001"/>
              </a:spcBef>
              <a:buClr>
                <a:srgbClr val="000000"/>
              </a:buClr>
              <a:buFont typeface="Symbol"/>
              <a:buChar char=""/>
              <a:tabLst>
                <a:tab pos="0" algn="l"/>
              </a:tabLst>
            </a:pPr>
            <a:r>
              <a:rPr lang="fi-FI" sz="1800" b="0" strike="noStrike" spc="-1">
                <a:solidFill>
                  <a:srgbClr val="001B2A"/>
                </a:solidFill>
                <a:latin typeface="Montserrat"/>
                <a:ea typeface="Microsoft YaHei"/>
              </a:rPr>
              <a:t>THL 2025. Puolesta-asiointi. Www-dokumentti. Saatavissa: </a:t>
            </a:r>
            <a:r>
              <a:rPr lang="fi-FI" sz="1800" b="0" u="sng" strike="noStrike" spc="-1">
                <a:solidFill>
                  <a:srgbClr val="ED0B6F"/>
                </a:solidFill>
                <a:uFillTx/>
                <a:latin typeface="Montserrat"/>
                <a:ea typeface="Microsoft YaHei"/>
                <a:hlinkClick r:id="rId3"/>
              </a:rPr>
              <a:t>https://thl.fi/aiheet/tiedonhallinta-sosiaali-ja-terveysalalla/tiedonhallinnan-ohjaus/sote-yhteinen-tiedonhallinta/puolesta-asiointi</a:t>
            </a:r>
            <a:r>
              <a:rPr lang="fi-FI" sz="1800" b="0" strike="noStrike" spc="-1">
                <a:solidFill>
                  <a:srgbClr val="001B2A"/>
                </a:solidFill>
                <a:latin typeface="Montserrat"/>
                <a:ea typeface="Microsoft YaHei"/>
              </a:rPr>
              <a:t>Viitattu 26.2.2025. </a:t>
            </a:r>
            <a:endParaRPr lang="fi-FI" sz="1800" b="0" strike="noStrike" spc="-1">
              <a:solidFill>
                <a:srgbClr val="000000"/>
              </a:solidFill>
              <a:latin typeface="Arial"/>
            </a:endParaRPr>
          </a:p>
          <a:p>
            <a:pPr marL="216000" indent="0">
              <a:lnSpc>
                <a:spcPct val="100000"/>
              </a:lnSpc>
              <a:spcBef>
                <a:spcPts val="1001"/>
              </a:spcBef>
              <a:buNone/>
              <a:tabLst>
                <a:tab pos="0" algn="l"/>
              </a:tabLst>
            </a:pPr>
            <a:endParaRPr lang="fi-FI" sz="18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3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PlaceHolder 1"/>
          <p:cNvSpPr>
            <a:spLocks noGrp="1"/>
          </p:cNvSpPr>
          <p:nvPr>
            <p:ph type="title"/>
          </p:nvPr>
        </p:nvSpPr>
        <p:spPr>
          <a:xfrm>
            <a:off x="838080" y="446314"/>
            <a:ext cx="10512000" cy="979715"/>
          </a:xfrm>
          <a:prstGeom prst="rect">
            <a:avLst/>
          </a:prstGeom>
          <a:noFill/>
          <a:ln w="0">
            <a:noFill/>
          </a:ln>
        </p:spPr>
        <p:txBody>
          <a:bodyPr lIns="90000" tIns="45000" rIns="90000" bIns="45000" anchor="ctr">
            <a:normAutofit/>
          </a:bodyPr>
          <a:lstStyle/>
          <a:p>
            <a:pPr indent="0">
              <a:lnSpc>
                <a:spcPct val="90000"/>
              </a:lnSpc>
              <a:buNone/>
              <a:tabLst>
                <a:tab pos="0" algn="l"/>
              </a:tabLst>
            </a:pPr>
            <a:r>
              <a:rPr lang="fi-FI" sz="2600" b="1" strike="noStrike" spc="-1" dirty="0">
                <a:solidFill>
                  <a:srgbClr val="000000"/>
                </a:solidFill>
                <a:latin typeface="Montserrat"/>
              </a:rPr>
              <a:t>Sote-alan ammattilainen oikeudellisen ennakoinnin ja oman tahdon turvaamisen puolesta puhujana </a:t>
            </a:r>
            <a:endParaRPr lang="fi-FI" sz="2600" b="0" strike="noStrike" spc="-1" dirty="0">
              <a:solidFill>
                <a:srgbClr val="000000"/>
              </a:solidFill>
              <a:latin typeface="Arial"/>
            </a:endParaRPr>
          </a:p>
        </p:txBody>
      </p:sp>
      <p:sp>
        <p:nvSpPr>
          <p:cNvPr id="163" name="PlaceHolder 2"/>
          <p:cNvSpPr>
            <a:spLocks noGrp="1"/>
          </p:cNvSpPr>
          <p:nvPr>
            <p:ph/>
          </p:nvPr>
        </p:nvSpPr>
        <p:spPr>
          <a:xfrm>
            <a:off x="825840" y="1426029"/>
            <a:ext cx="10512000" cy="4714131"/>
          </a:xfrm>
          <a:prstGeom prst="rect">
            <a:avLst/>
          </a:prstGeom>
          <a:noFill/>
          <a:ln w="0">
            <a:noFill/>
          </a:ln>
        </p:spPr>
        <p:txBody>
          <a:bodyPr lIns="90000" tIns="45000" rIns="90000" bIns="45000" anchor="t">
            <a:noAutofit/>
          </a:bodyPr>
          <a:lstStyle/>
          <a:p>
            <a:pPr marL="432000" indent="-324000">
              <a:lnSpc>
                <a:spcPct val="110000"/>
              </a:lnSpc>
              <a:spcBef>
                <a:spcPts val="1001"/>
              </a:spcBef>
              <a:buClr>
                <a:srgbClr val="001B2A"/>
              </a:buClr>
              <a:buFont typeface="Symbol"/>
              <a:buChar char=""/>
              <a:tabLst>
                <a:tab pos="0" algn="l"/>
              </a:tabLst>
            </a:pPr>
            <a:r>
              <a:rPr lang="fi-FI" sz="1800" b="1" strike="noStrike" spc="-1" dirty="0">
                <a:solidFill>
                  <a:srgbClr val="001B2A"/>
                </a:solidFill>
                <a:latin typeface="Montserrat" panose="00000500000000000000" pitchFamily="2" charset="0"/>
              </a:rPr>
              <a:t>Oikeudellinen ennakointi on osa tulevaisuuteen ja oikeudellisen toimintakyvyn heikkenemiseen varautumista, jonka keinoina ovat esimerkiksi edunvalvontavaltuutus ja hoitotahto</a:t>
            </a:r>
            <a:endParaRPr lang="fi-FI" sz="1800" b="0" strike="noStrike" spc="-1" dirty="0">
              <a:solidFill>
                <a:srgbClr val="000000"/>
              </a:solidFill>
              <a:latin typeface="Montserrat" panose="00000500000000000000" pitchFamily="2" charset="0"/>
            </a:endParaRPr>
          </a:p>
          <a:p>
            <a:pPr marL="432000" indent="-324000">
              <a:lnSpc>
                <a:spcPct val="110000"/>
              </a:lnSpc>
              <a:spcBef>
                <a:spcPts val="1001"/>
              </a:spcBef>
              <a:buClr>
                <a:srgbClr val="001B2A"/>
              </a:buClr>
              <a:buFont typeface="Symbol"/>
              <a:buChar char=""/>
              <a:tabLst>
                <a:tab pos="0" algn="l"/>
              </a:tabLst>
            </a:pPr>
            <a:r>
              <a:rPr lang="fi-FI" sz="1800" b="0" strike="noStrike" spc="-1" dirty="0">
                <a:solidFill>
                  <a:srgbClr val="001B2A"/>
                </a:solidFill>
                <a:latin typeface="Montserrat" panose="00000500000000000000" pitchFamily="2" charset="0"/>
              </a:rPr>
              <a:t>Asiakkaat tarvitsevat oikea-aikaisesti ymmärrettävästi ilmaistua tietoa oikeudellisesta ennakoinnista</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Oikeudellinen ennakointi on edelleen monelle vieras käsite</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001"/>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Oikeudelliseen ennakointiin liittyvä terminologia koetaan haastavaksi, ja käsitteitä sekoitetaan toisiinsa: esim. </a:t>
            </a:r>
            <a:r>
              <a:rPr lang="fi-FI" sz="1800" b="0" i="1" strike="noStrike" spc="-1" dirty="0">
                <a:solidFill>
                  <a:srgbClr val="001B2A"/>
                </a:solidFill>
                <a:latin typeface="Montserrat" panose="00000500000000000000" pitchFamily="2" charset="0"/>
              </a:rPr>
              <a:t>edunvalvonta</a:t>
            </a:r>
            <a:r>
              <a:rPr lang="fi-FI" sz="1800" b="0" strike="noStrike" spc="-1" dirty="0">
                <a:solidFill>
                  <a:srgbClr val="001B2A"/>
                </a:solidFill>
                <a:latin typeface="Montserrat" panose="00000500000000000000" pitchFamily="2" charset="0"/>
              </a:rPr>
              <a:t> ja </a:t>
            </a:r>
            <a:r>
              <a:rPr lang="fi-FI" sz="1800" b="0" i="1" strike="noStrike" spc="-1" dirty="0">
                <a:solidFill>
                  <a:srgbClr val="001B2A"/>
                </a:solidFill>
                <a:latin typeface="Montserrat" panose="00000500000000000000" pitchFamily="2" charset="0"/>
              </a:rPr>
              <a:t>edunvalvontavaltuutus</a:t>
            </a:r>
            <a:r>
              <a:rPr lang="fi-FI" sz="1800" b="0" strike="noStrike" spc="-1" dirty="0">
                <a:solidFill>
                  <a:srgbClr val="001B2A"/>
                </a:solidFill>
                <a:latin typeface="Montserrat" panose="00000500000000000000" pitchFamily="2" charset="0"/>
              </a:rPr>
              <a:t> menevät usein arkipuheessa sekaisin, vaikka käytännössä ne eroavat toisistaan merkittävästi. Näiden eroja käsitellään opintojakson osiossa 4.</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Ennakointia vaativiin asioihin havahdutaan usein liian myöhään, eli silloin, kun oikeudellinen toimintakyky on jo heikentynyt</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Oikeudellisen ennakoinnin keinoihin liittyy virheellisiä käsityksiä</a:t>
            </a:r>
            <a:endParaRPr lang="fi-FI" sz="1800" b="0" strike="noStrike" spc="-1" dirty="0">
              <a:solidFill>
                <a:srgbClr val="000000"/>
              </a:solidFill>
              <a:latin typeface="Montserrat" panose="00000500000000000000" pitchFamily="2" charset="0"/>
            </a:endParaRPr>
          </a:p>
          <a:p>
            <a:pPr marL="432000" indent="0">
              <a:lnSpc>
                <a:spcPct val="110000"/>
              </a:lnSpc>
              <a:spcBef>
                <a:spcPts val="1001"/>
              </a:spcBef>
              <a:buNone/>
              <a:tabLst>
                <a:tab pos="0" algn="l"/>
              </a:tabLst>
            </a:pP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Autofit/>
          </a:bodyPr>
          <a:lstStyle/>
          <a:p>
            <a:pPr indent="0">
              <a:lnSpc>
                <a:spcPct val="90000"/>
              </a:lnSpc>
              <a:buNone/>
              <a:tabLst>
                <a:tab pos="0" algn="l"/>
              </a:tabLst>
            </a:pPr>
            <a:r>
              <a:rPr lang="fi-FI" sz="4000" b="1" strike="noStrike" spc="-1" dirty="0">
                <a:solidFill>
                  <a:srgbClr val="000000"/>
                </a:solidFill>
                <a:latin typeface="Montserrat"/>
              </a:rPr>
              <a:t>Oikeudelliseen ennakointiin liittyvä ohjaus 1/3</a:t>
            </a:r>
            <a:endParaRPr lang="fi-FI" sz="4000" b="0" strike="noStrike" spc="-1" dirty="0">
              <a:solidFill>
                <a:srgbClr val="000000"/>
              </a:solidFill>
              <a:latin typeface="Arial"/>
            </a:endParaRPr>
          </a:p>
        </p:txBody>
      </p:sp>
      <p:sp>
        <p:nvSpPr>
          <p:cNvPr id="165" name="PlaceHolder 2"/>
          <p:cNvSpPr>
            <a:spLocks noGrp="1"/>
          </p:cNvSpPr>
          <p:nvPr>
            <p:ph/>
          </p:nvPr>
        </p:nvSpPr>
        <p:spPr>
          <a:xfrm>
            <a:off x="838080" y="1639337"/>
            <a:ext cx="1051200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Muistisairaat henkilöt toivovat oikeudellisen ennakoinnin puheeksi ottamista ja korostavat ammattihenkilöstöltä saamansa rohkaisun merkitystä.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Muistisairaat toivovat, että heitä lähellä olevat sosiaali- ja terveysalan ammattilaiset toteuttavat perusneuvontaa oikeudellisiin kysymyksiin liittyen.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Tietoa, ohjausta ja rohkaisua tulevaisuuden suunnitteluun tulisi saada viimeistään muistisairauden diagnosoinnin vaiheessa tai välittömästi sen jälkeisessä seurannassa.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Oikeudelliseen ennakointiin ohjaaminen on merkittävä osa asiakkaan autonomian tukemista.</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Motivointi ja ennakoinnin hyötyjen perustelu ymmärrettävillä käsitteillä ja käytännönläheisesti on tärkeää.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Perustelut eri toimijoiden näkökulmista vahvistavat ennakoinnin merkityksen ymmärtämistä.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endParaRPr lang="fi-FI" sz="14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400" b="0" strike="noStrike" spc="-1" dirty="0">
                <a:solidFill>
                  <a:srgbClr val="001B2A"/>
                </a:solidFill>
                <a:latin typeface="Montserrat" panose="00000500000000000000" pitchFamily="2" charset="0"/>
              </a:rPr>
              <a:t>Lähde: </a:t>
            </a:r>
            <a:r>
              <a:rPr lang="fi-FI" sz="1400" b="0" strike="noStrike" spc="-1" dirty="0" err="1">
                <a:solidFill>
                  <a:srgbClr val="001B2A"/>
                </a:solidFill>
                <a:latin typeface="Montserrat" panose="00000500000000000000" pitchFamily="2" charset="0"/>
              </a:rPr>
              <a:t>Nikumaa</a:t>
            </a:r>
            <a:r>
              <a:rPr lang="fi-FI" sz="1400" b="0" strike="noStrike" spc="-1" dirty="0">
                <a:solidFill>
                  <a:srgbClr val="001B2A"/>
                </a:solidFill>
                <a:latin typeface="Montserrat" panose="00000500000000000000" pitchFamily="2" charset="0"/>
              </a:rPr>
              <a:t> Henna 2024</a:t>
            </a:r>
            <a:endParaRPr lang="fi-FI" sz="14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Autofit/>
          </a:bodyPr>
          <a:lstStyle/>
          <a:p>
            <a:pPr indent="0">
              <a:lnSpc>
                <a:spcPct val="90000"/>
              </a:lnSpc>
              <a:buNone/>
              <a:tabLst>
                <a:tab pos="0" algn="l"/>
              </a:tabLst>
            </a:pPr>
            <a:r>
              <a:rPr lang="fi-FI" sz="4000" b="1" strike="noStrike" spc="-1" dirty="0">
                <a:solidFill>
                  <a:srgbClr val="000000"/>
                </a:solidFill>
                <a:latin typeface="Montserrat"/>
              </a:rPr>
              <a:t>Oikeudelliseen ennakointiin liittyvä ohjaus 2/3</a:t>
            </a:r>
            <a:endParaRPr lang="fi-FI" sz="4000" b="0" strike="noStrike" spc="-1" dirty="0">
              <a:solidFill>
                <a:srgbClr val="000000"/>
              </a:solidFill>
              <a:latin typeface="Arial"/>
            </a:endParaRPr>
          </a:p>
        </p:txBody>
      </p:sp>
      <p:sp>
        <p:nvSpPr>
          <p:cNvPr id="167" name="PlaceHolder 2"/>
          <p:cNvSpPr>
            <a:spLocks noGrp="1"/>
          </p:cNvSpPr>
          <p:nvPr>
            <p:ph/>
          </p:nvPr>
        </p:nvSpPr>
        <p:spPr>
          <a:xfrm>
            <a:off x="827280" y="1620000"/>
            <a:ext cx="1051200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Tärkeää on kuvata ennakoinnin konkreettisia hyötyjä niin asiakkaan kuin hänen läheistensäkin näkökulmasta.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Myös muiden toimijoiden, kuten asiakkaan mahdollisen tulevan hoitohenkilöstön, merkittävän roolin ymmärtäminen voi olla asiakkaalle tärkeää.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Hoitohenkilöstön tietäessä esimerkiksi asiakkaan merkitykselliset ja yksilölliset hoivatoiveet mahdollistuu myös laadukas hoito paremmin.</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endParaRPr lang="fi-FI" sz="1800" b="0" strike="noStrike" spc="-1" dirty="0">
              <a:solidFill>
                <a:srgbClr val="000000"/>
              </a:solidFill>
              <a:latin typeface="Monserrat"/>
            </a:endParaRPr>
          </a:p>
          <a:p>
            <a:pPr marL="216000" indent="0">
              <a:lnSpc>
                <a:spcPct val="110000"/>
              </a:lnSpc>
              <a:spcBef>
                <a:spcPts val="1001"/>
              </a:spcBef>
              <a:buNone/>
              <a:tabLst>
                <a:tab pos="0" algn="l"/>
              </a:tabLst>
            </a:pPr>
            <a:endParaRPr lang="fi-FI" sz="1800" b="0" strike="noStrike" spc="-1" dirty="0">
              <a:solidFill>
                <a:srgbClr val="000000"/>
              </a:solidFill>
              <a:latin typeface="Monserrat"/>
            </a:endParaRPr>
          </a:p>
          <a:p>
            <a:pPr marL="216000" indent="0">
              <a:lnSpc>
                <a:spcPct val="110000"/>
              </a:lnSpc>
              <a:spcBef>
                <a:spcPts val="1001"/>
              </a:spcBef>
              <a:buNone/>
              <a:tabLst>
                <a:tab pos="0" algn="l"/>
              </a:tabLst>
            </a:pPr>
            <a:endParaRPr lang="fi-FI" sz="1800" b="0" strike="noStrike" spc="-1" dirty="0">
              <a:solidFill>
                <a:srgbClr val="000000"/>
              </a:solidFill>
              <a:latin typeface="Monserrat"/>
            </a:endParaRPr>
          </a:p>
          <a:p>
            <a:pPr marL="216000" indent="0">
              <a:lnSpc>
                <a:spcPct val="110000"/>
              </a:lnSpc>
              <a:spcBef>
                <a:spcPts val="1001"/>
              </a:spcBef>
              <a:buNone/>
              <a:tabLst>
                <a:tab pos="0" algn="l"/>
              </a:tabLst>
            </a:pPr>
            <a:endParaRPr lang="fi-FI" sz="1800" b="0" strike="noStrike" spc="-1" dirty="0">
              <a:solidFill>
                <a:srgbClr val="000000"/>
              </a:solidFill>
              <a:latin typeface="Monserrat"/>
            </a:endParaRPr>
          </a:p>
          <a:p>
            <a:pPr marL="216000" indent="0">
              <a:lnSpc>
                <a:spcPct val="110000"/>
              </a:lnSpc>
              <a:spcBef>
                <a:spcPts val="1001"/>
              </a:spcBef>
              <a:buNone/>
              <a:tabLst>
                <a:tab pos="0" algn="l"/>
              </a:tabLst>
            </a:pPr>
            <a:endParaRPr lang="fi-FI" sz="1800" b="0" strike="noStrike" spc="-1" dirty="0">
              <a:solidFill>
                <a:srgbClr val="000000"/>
              </a:solidFill>
              <a:latin typeface="Monserrat"/>
            </a:endParaRPr>
          </a:p>
        </p:txBody>
      </p:sp>
      <p:sp>
        <p:nvSpPr>
          <p:cNvPr id="3" name="Tekstiruutu 2">
            <a:extLst>
              <a:ext uri="{FF2B5EF4-FFF2-40B4-BE49-F238E27FC236}">
                <a16:creationId xmlns:a16="http://schemas.microsoft.com/office/drawing/2014/main" id="{3394740B-98D2-4F9B-2AE1-6E4F5B688524}"/>
              </a:ext>
            </a:extLst>
          </p:cNvPr>
          <p:cNvSpPr txBox="1"/>
          <p:nvPr/>
        </p:nvSpPr>
        <p:spPr>
          <a:xfrm>
            <a:off x="827280" y="6180840"/>
            <a:ext cx="6094476" cy="381771"/>
          </a:xfrm>
          <a:prstGeom prst="rect">
            <a:avLst/>
          </a:prstGeom>
          <a:noFill/>
        </p:spPr>
        <p:txBody>
          <a:bodyPr wrap="square">
            <a:spAutoFit/>
          </a:bodyPr>
          <a:lstStyle/>
          <a:p>
            <a:pPr>
              <a:lnSpc>
                <a:spcPct val="110000"/>
              </a:lnSpc>
              <a:spcBef>
                <a:spcPts val="1001"/>
              </a:spcBef>
              <a:buClr>
                <a:srgbClr val="000000"/>
              </a:buClr>
              <a:buSzPct val="45000"/>
              <a:tabLst>
                <a:tab pos="0" algn="l"/>
              </a:tabLst>
            </a:pPr>
            <a:r>
              <a:rPr lang="fi-FI" sz="1800" b="0" strike="noStrike" spc="-1" dirty="0">
                <a:solidFill>
                  <a:srgbClr val="001B2A"/>
                </a:solidFill>
                <a:latin typeface="Monserrat"/>
              </a:rPr>
              <a:t>Lähde: </a:t>
            </a:r>
            <a:r>
              <a:rPr lang="fi-FI" sz="1800" b="0" strike="noStrike" spc="-1" dirty="0" err="1">
                <a:solidFill>
                  <a:srgbClr val="001B2A"/>
                </a:solidFill>
                <a:latin typeface="Monserrat"/>
              </a:rPr>
              <a:t>Nikumaa</a:t>
            </a:r>
            <a:r>
              <a:rPr lang="fi-FI" sz="1800" b="0" strike="noStrike" spc="-1" dirty="0">
                <a:solidFill>
                  <a:srgbClr val="001B2A"/>
                </a:solidFill>
                <a:latin typeface="Monserrat"/>
              </a:rPr>
              <a:t> Henna 2024.</a:t>
            </a:r>
            <a:endParaRPr lang="fi-FI" sz="1800" b="0" strike="noStrike" spc="-1" dirty="0">
              <a:solidFill>
                <a:srgbClr val="000000"/>
              </a:solidFill>
              <a:latin typeface="Monserra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1132114" y="201240"/>
            <a:ext cx="11059886" cy="1289160"/>
          </a:xfrm>
          <a:prstGeom prst="rect">
            <a:avLst/>
          </a:prstGeom>
          <a:noFill/>
          <a:ln w="0">
            <a:noFill/>
          </a:ln>
        </p:spPr>
        <p:txBody>
          <a:bodyPr lIns="0" tIns="0" rIns="0" bIns="0" anchor="ctr">
            <a:noAutofit/>
          </a:bodyPr>
          <a:lstStyle/>
          <a:p>
            <a:pPr indent="0">
              <a:lnSpc>
                <a:spcPct val="100000"/>
              </a:lnSpc>
              <a:buNone/>
              <a:tabLst>
                <a:tab pos="0" algn="l"/>
              </a:tabLst>
            </a:pPr>
            <a:r>
              <a:rPr lang="fi-FI" sz="4000" b="1" strike="noStrike" spc="-1" dirty="0">
                <a:solidFill>
                  <a:srgbClr val="000000"/>
                </a:solidFill>
                <a:latin typeface="Montserrat" panose="00000500000000000000" pitchFamily="2" charset="0"/>
              </a:rPr>
              <a:t>Oikeudelliseen ennakointiin liittyvä</a:t>
            </a:r>
            <a:br>
              <a:rPr lang="fi-FI" sz="4000" b="1" strike="noStrike" spc="-1" dirty="0">
                <a:solidFill>
                  <a:srgbClr val="000000"/>
                </a:solidFill>
                <a:latin typeface="Montserrat" panose="00000500000000000000" pitchFamily="2" charset="0"/>
              </a:rPr>
            </a:br>
            <a:r>
              <a:rPr lang="fi-FI" sz="4000" b="1" strike="noStrike" spc="-1" dirty="0">
                <a:solidFill>
                  <a:srgbClr val="000000"/>
                </a:solidFill>
                <a:latin typeface="Montserrat" panose="00000500000000000000" pitchFamily="2" charset="0"/>
              </a:rPr>
              <a:t>ohjaus 3/3</a:t>
            </a:r>
            <a:endParaRPr lang="fi-FI" sz="4000" b="0" strike="noStrike" spc="-1" dirty="0">
              <a:solidFill>
                <a:srgbClr val="000000"/>
              </a:solidFill>
              <a:latin typeface="Montserrat" panose="00000500000000000000" pitchFamily="2" charset="0"/>
            </a:endParaRPr>
          </a:p>
        </p:txBody>
      </p:sp>
      <p:sp>
        <p:nvSpPr>
          <p:cNvPr id="169" name="PlaceHolder 2"/>
          <p:cNvSpPr>
            <a:spLocks noGrp="1"/>
          </p:cNvSpPr>
          <p:nvPr>
            <p:ph/>
          </p:nvPr>
        </p:nvSpPr>
        <p:spPr>
          <a:xfrm>
            <a:off x="834686" y="1646828"/>
            <a:ext cx="10337205" cy="3976560"/>
          </a:xfrm>
          <a:prstGeom prst="rect">
            <a:avLst/>
          </a:prstGeom>
          <a:noFill/>
          <a:ln w="0">
            <a:noFill/>
          </a:ln>
        </p:spPr>
        <p:txBody>
          <a:bodyPr lIns="0" tIns="0" rIns="0" bIns="0" anchor="t">
            <a:noAutofit/>
          </a:bodyPr>
          <a:lstStyle/>
          <a:p>
            <a:pPr marL="241920" indent="-181440">
              <a:lnSpc>
                <a:spcPct val="100000"/>
              </a:lnSpc>
              <a:spcBef>
                <a:spcPts val="1417"/>
              </a:spcBef>
              <a:buClr>
                <a:srgbClr val="000000"/>
              </a:buClr>
              <a:buSzPct val="45000"/>
              <a:buFont typeface="Wingdings" charset="2"/>
              <a:buChar char=""/>
            </a:pPr>
            <a:r>
              <a:rPr lang="fi-FI" sz="1800" b="0" strike="noStrike" spc="-1" dirty="0">
                <a:solidFill>
                  <a:srgbClr val="000000"/>
                </a:solidFill>
                <a:latin typeface="Montserrat" panose="00000500000000000000" pitchFamily="2" charset="0"/>
              </a:rPr>
              <a:t>Perinteisesti sosiaali- ja terveysalan perustutkintoihin ei Suomessa juurikaan sisälly oikeudellisia opintoja.</a:t>
            </a:r>
          </a:p>
          <a:p>
            <a:pPr marL="241920" indent="0">
              <a:lnSpc>
                <a:spcPct val="100000"/>
              </a:lnSpc>
              <a:spcBef>
                <a:spcPts val="1417"/>
              </a:spcBef>
              <a:buNone/>
              <a:tabLst>
                <a:tab pos="0" algn="l"/>
              </a:tabLst>
            </a:pPr>
            <a:r>
              <a:rPr lang="fi-FI" sz="1800" b="0" strike="noStrike" spc="-1" dirty="0">
                <a:solidFill>
                  <a:srgbClr val="000000"/>
                </a:solidFill>
                <a:latin typeface="Montserrat" panose="00000500000000000000" pitchFamily="2" charset="0"/>
              </a:rPr>
              <a:t>→ Käytännössä tilanne on kuitenkin se, että esim. muistisairaille ihmisille neuvontaa asioissa, joilla on myös oikeudellista ulottuvuutta, toteuttaa joku muu ammattilainen kuin asianajajan tutkinnon suorittanut (sosiaalityöntekijä, muistihoitaja, lääkäri jne.)</a:t>
            </a:r>
          </a:p>
          <a:p>
            <a:pPr marL="241920" indent="-181440">
              <a:lnSpc>
                <a:spcPct val="100000"/>
              </a:lnSpc>
              <a:spcBef>
                <a:spcPts val="1417"/>
              </a:spcBef>
              <a:buClr>
                <a:srgbClr val="000000"/>
              </a:buClr>
              <a:buSzPct val="45000"/>
              <a:buFont typeface="Wingdings" charset="2"/>
              <a:buChar char=""/>
              <a:tabLst>
                <a:tab pos="0" algn="l"/>
              </a:tabLst>
            </a:pPr>
            <a:r>
              <a:rPr lang="fi-FI" sz="1800" b="0" strike="noStrike" spc="-1" dirty="0">
                <a:solidFill>
                  <a:srgbClr val="000000"/>
                </a:solidFill>
                <a:latin typeface="Montserrat" panose="00000500000000000000" pitchFamily="2" charset="0"/>
              </a:rPr>
              <a:t>Se, että oikeudellisten kysymysten </a:t>
            </a:r>
            <a:r>
              <a:rPr lang="fi-FI" sz="1800" b="1" strike="noStrike" spc="-1" dirty="0">
                <a:solidFill>
                  <a:srgbClr val="000000"/>
                </a:solidFill>
                <a:latin typeface="Montserrat" panose="00000500000000000000" pitchFamily="2" charset="0"/>
              </a:rPr>
              <a:t>perusasioissa </a:t>
            </a:r>
            <a:r>
              <a:rPr lang="fi-FI" sz="1800" b="0" strike="noStrike" spc="-1" dirty="0">
                <a:solidFill>
                  <a:srgbClr val="000000"/>
                </a:solidFill>
                <a:latin typeface="Montserrat" panose="00000500000000000000" pitchFamily="2" charset="0"/>
              </a:rPr>
              <a:t>neuvontaa antaa sosiaali- ja terveydenhuollon ammattilainen, voi olla hyödyllistä, koska he tuntevat vanhusten palveluiden, hoidon ja tukimuotojen kokonaisuuden ja osaavat kohdata muistisairaan henkilön ja huomioida mahdolliset kognitiiviset haasteet neuvontatilanteessa.   </a:t>
            </a:r>
          </a:p>
          <a:p>
            <a:pPr marL="241920" indent="0">
              <a:lnSpc>
                <a:spcPct val="100000"/>
              </a:lnSpc>
              <a:spcBef>
                <a:spcPts val="1417"/>
              </a:spcBef>
              <a:buNone/>
              <a:tabLst>
                <a:tab pos="0" algn="l"/>
              </a:tabLst>
            </a:pPr>
            <a:r>
              <a:rPr lang="fi-FI" sz="1800" b="0" strike="noStrike" spc="-1" dirty="0">
                <a:solidFill>
                  <a:srgbClr val="000000"/>
                </a:solidFill>
                <a:latin typeface="Montserrat" panose="00000500000000000000" pitchFamily="2" charset="0"/>
              </a:rPr>
              <a:t>→ Etu on myös se, että sosiaali- ja terveysalan ammattilainen pystyy yleensä keskustelemaan asiakkaan kannalta keskeisistä asioista maanläheisesti ja luontevasti.</a:t>
            </a:r>
          </a:p>
          <a:p>
            <a:pPr marL="241920" indent="0">
              <a:lnSpc>
                <a:spcPct val="100000"/>
              </a:lnSpc>
              <a:spcBef>
                <a:spcPts val="1417"/>
              </a:spcBef>
              <a:buNone/>
              <a:tabLst>
                <a:tab pos="0" algn="l"/>
              </a:tabLst>
            </a:pPr>
            <a:endParaRPr lang="fi-FI" sz="1800" b="0" strike="noStrike" spc="-1" dirty="0">
              <a:solidFill>
                <a:srgbClr val="000000"/>
              </a:solidFill>
              <a:latin typeface="Monserrat"/>
            </a:endParaRPr>
          </a:p>
          <a:p>
            <a:pPr marL="60480" indent="0">
              <a:lnSpc>
                <a:spcPct val="100000"/>
              </a:lnSpc>
              <a:spcBef>
                <a:spcPts val="1417"/>
              </a:spcBef>
              <a:buClr>
                <a:srgbClr val="000000"/>
              </a:buClr>
              <a:buSzPct val="45000"/>
              <a:buNone/>
              <a:tabLst>
                <a:tab pos="0" algn="l"/>
              </a:tabLst>
            </a:pPr>
            <a:r>
              <a:rPr lang="fi-FI" sz="1800" b="0" strike="noStrike" spc="-1" dirty="0">
                <a:solidFill>
                  <a:srgbClr val="000000"/>
                </a:solidFill>
                <a:latin typeface="Monserrat"/>
              </a:rPr>
              <a:t>Lähde: </a:t>
            </a:r>
            <a:r>
              <a:rPr lang="fi-FI" sz="1800" b="0" strike="noStrike" spc="-1" dirty="0" err="1">
                <a:solidFill>
                  <a:srgbClr val="000000"/>
                </a:solidFill>
                <a:latin typeface="Monserrat"/>
              </a:rPr>
              <a:t>Nikumaa</a:t>
            </a:r>
            <a:r>
              <a:rPr lang="fi-FI" sz="1800" b="0" strike="noStrike" spc="-1" dirty="0">
                <a:solidFill>
                  <a:srgbClr val="000000"/>
                </a:solidFill>
                <a:latin typeface="Monserrat"/>
              </a:rPr>
              <a:t> 2024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609480" y="273600"/>
            <a:ext cx="10971720" cy="1144080"/>
          </a:xfrm>
          <a:prstGeom prst="rect">
            <a:avLst/>
          </a:prstGeom>
          <a:noFill/>
          <a:ln w="0">
            <a:noFill/>
          </a:ln>
        </p:spPr>
        <p:txBody>
          <a:bodyPr lIns="0" tIns="0" rIns="0" bIns="0" anchor="ctr">
            <a:noAutofit/>
          </a:bodyPr>
          <a:lstStyle/>
          <a:p>
            <a:pPr indent="0" algn="ctr">
              <a:lnSpc>
                <a:spcPct val="100000"/>
              </a:lnSpc>
              <a:buNone/>
              <a:tabLst>
                <a:tab pos="0" algn="l"/>
              </a:tabLst>
            </a:pPr>
            <a:r>
              <a:rPr lang="fi-FI" sz="4400" b="1" strike="noStrike" spc="-1" dirty="0">
                <a:solidFill>
                  <a:srgbClr val="000000"/>
                </a:solidFill>
                <a:latin typeface="Montserrat" panose="00000500000000000000" pitchFamily="2" charset="0"/>
              </a:rPr>
              <a:t>Neuvontavelvollisuus</a:t>
            </a:r>
            <a:endParaRPr lang="fi-FI" sz="4400" b="0" strike="noStrike" spc="-1" dirty="0">
              <a:solidFill>
                <a:srgbClr val="000000"/>
              </a:solidFill>
              <a:latin typeface="Montserrat" panose="00000500000000000000" pitchFamily="2" charset="0"/>
            </a:endParaRPr>
          </a:p>
        </p:txBody>
      </p:sp>
      <p:sp>
        <p:nvSpPr>
          <p:cNvPr id="171" name="PlaceHolder 2"/>
          <p:cNvSpPr>
            <a:spLocks noGrp="1"/>
          </p:cNvSpPr>
          <p:nvPr>
            <p:ph/>
          </p:nvPr>
        </p:nvSpPr>
        <p:spPr>
          <a:xfrm>
            <a:off x="609480" y="1417680"/>
            <a:ext cx="10971720" cy="4521600"/>
          </a:xfrm>
          <a:prstGeom prst="rect">
            <a:avLst/>
          </a:prstGeom>
          <a:noFill/>
          <a:ln w="0">
            <a:noFill/>
          </a:ln>
        </p:spPr>
        <p:txBody>
          <a:bodyPr lIns="0" tIns="0" rIns="0" bIns="0" anchor="t">
            <a:noAutofit/>
          </a:bodyPr>
          <a:lstStyle/>
          <a:p>
            <a:pPr marL="393120" indent="-294840">
              <a:lnSpc>
                <a:spcPct val="100000"/>
              </a:lnSpc>
              <a:spcBef>
                <a:spcPts val="1417"/>
              </a:spcBef>
              <a:buClr>
                <a:srgbClr val="000000"/>
              </a:buClr>
              <a:buSzPct val="45000"/>
              <a:buFont typeface="Wingdings" charset="2"/>
              <a:buChar char=""/>
            </a:pPr>
            <a:r>
              <a:rPr lang="fi-FI" sz="1800" b="0" strike="noStrike" spc="-1" dirty="0">
                <a:solidFill>
                  <a:srgbClr val="000000"/>
                </a:solidFill>
                <a:latin typeface="Montserrat" panose="00000500000000000000" pitchFamily="2" charset="0"/>
              </a:rPr>
              <a:t>Hyvinvointialueiden lakisääteinen velvollisuus järjestää tiedotusta ja neuvontaa sosiaali- ja terveydenhuollon asioissa perustuu esimerkiksi seuraaviin säännöksiin: </a:t>
            </a:r>
          </a:p>
          <a:p>
            <a:pPr marL="393120" indent="0">
              <a:lnSpc>
                <a:spcPct val="100000"/>
              </a:lnSpc>
              <a:spcBef>
                <a:spcPts val="1417"/>
              </a:spcBef>
              <a:buNone/>
              <a:tabLst>
                <a:tab pos="0" algn="l"/>
              </a:tabLst>
            </a:pPr>
            <a:r>
              <a:rPr lang="fi-FI" sz="1800" b="0" strike="noStrike" spc="-1" dirty="0">
                <a:solidFill>
                  <a:srgbClr val="000000"/>
                </a:solidFill>
                <a:latin typeface="Montserrat" panose="00000500000000000000" pitchFamily="2" charset="0"/>
              </a:rPr>
              <a:t>→ sosiaalihuoltolaki (1301/2014, 6 §) </a:t>
            </a:r>
          </a:p>
          <a:p>
            <a:pPr marL="393120" indent="0">
              <a:lnSpc>
                <a:spcPct val="100000"/>
              </a:lnSpc>
              <a:spcBef>
                <a:spcPts val="1417"/>
              </a:spcBef>
              <a:buNone/>
              <a:tabLst>
                <a:tab pos="0" algn="l"/>
              </a:tabLst>
            </a:pPr>
            <a:r>
              <a:rPr lang="fi-FI" sz="1800" b="0" strike="noStrike" spc="-1" dirty="0">
                <a:solidFill>
                  <a:srgbClr val="000000"/>
                </a:solidFill>
                <a:latin typeface="Montserrat" panose="00000500000000000000" pitchFamily="2" charset="0"/>
              </a:rPr>
              <a:t>→ vanhuspalvelulaki (980/2012, 12 §) </a:t>
            </a:r>
          </a:p>
          <a:p>
            <a:pPr marL="393120" indent="0">
              <a:lnSpc>
                <a:spcPct val="100000"/>
              </a:lnSpc>
              <a:spcBef>
                <a:spcPts val="1417"/>
              </a:spcBef>
              <a:buNone/>
              <a:tabLst>
                <a:tab pos="0" algn="l"/>
              </a:tabLst>
            </a:pPr>
            <a:r>
              <a:rPr lang="fi-FI" sz="1800" b="0" strike="noStrike" spc="-1" dirty="0">
                <a:solidFill>
                  <a:srgbClr val="000000"/>
                </a:solidFill>
                <a:latin typeface="Montserrat" panose="00000500000000000000" pitchFamily="2" charset="0"/>
              </a:rPr>
              <a:t>→ terveydenhuoltolaki (1326/2010, 13 §)</a:t>
            </a:r>
          </a:p>
          <a:p>
            <a:pPr marL="393120" indent="-294840">
              <a:lnSpc>
                <a:spcPct val="100000"/>
              </a:lnSpc>
              <a:spcBef>
                <a:spcPts val="1417"/>
              </a:spcBef>
              <a:buClr>
                <a:srgbClr val="000000"/>
              </a:buClr>
              <a:buSzPct val="45000"/>
              <a:buFont typeface="Wingdings" charset="2"/>
              <a:buChar char=""/>
              <a:tabLst>
                <a:tab pos="0" algn="l"/>
              </a:tabLst>
            </a:pPr>
            <a:r>
              <a:rPr lang="fi-FI" sz="1800" b="0" strike="noStrike" spc="-1" dirty="0">
                <a:solidFill>
                  <a:srgbClr val="000000"/>
                </a:solidFill>
                <a:latin typeface="Montserrat" panose="00000500000000000000" pitchFamily="2" charset="0"/>
              </a:rPr>
              <a:t>” Vanhuspalvelulain mukaan hyvinvointialueen on järjestettävä ikääntyneen väestön hyvinvointia, terveyttä, toimintakykyä ja itsenäistä suoriutumista tukevia neuvontapalveluja (12 § 1 </a:t>
            </a:r>
            <a:r>
              <a:rPr lang="fi-FI" sz="1800" b="0" strike="noStrike" spc="-1" dirty="0" err="1">
                <a:solidFill>
                  <a:srgbClr val="000000"/>
                </a:solidFill>
                <a:latin typeface="Montserrat" panose="00000500000000000000" pitchFamily="2" charset="0"/>
              </a:rPr>
              <a:t>mom</a:t>
            </a:r>
            <a:r>
              <a:rPr lang="fi-FI" sz="1800" b="0" strike="noStrike" spc="-1" dirty="0">
                <a:solidFill>
                  <a:srgbClr val="000000"/>
                </a:solidFill>
                <a:latin typeface="Montserrat" panose="00000500000000000000" pitchFamily="2" charset="0"/>
              </a:rPr>
              <a:t>). Neuvonnan tulee sisältää myös sosiaali- ja terveydenhuoltoa ja muuta sosiaaliturvaa koskeva ohjaus (</a:t>
            </a:r>
            <a:r>
              <a:rPr lang="fi-FI" sz="1800" b="0" strike="noStrike" spc="-1" dirty="0" err="1">
                <a:solidFill>
                  <a:srgbClr val="000000"/>
                </a:solidFill>
                <a:latin typeface="Montserrat" panose="00000500000000000000" pitchFamily="2" charset="0"/>
              </a:rPr>
              <a:t>VanhL</a:t>
            </a:r>
            <a:r>
              <a:rPr lang="fi-FI" sz="1800" b="0" strike="noStrike" spc="-1" dirty="0">
                <a:solidFill>
                  <a:srgbClr val="000000"/>
                </a:solidFill>
                <a:latin typeface="Montserrat" panose="00000500000000000000" pitchFamily="2" charset="0"/>
              </a:rPr>
              <a:t> 12 § 3 </a:t>
            </a:r>
            <a:r>
              <a:rPr lang="fi-FI" sz="1800" b="0" strike="noStrike" spc="-1" dirty="0" err="1">
                <a:solidFill>
                  <a:srgbClr val="000000"/>
                </a:solidFill>
                <a:latin typeface="Montserrat" panose="00000500000000000000" pitchFamily="2" charset="0"/>
              </a:rPr>
              <a:t>mom</a:t>
            </a:r>
            <a:r>
              <a:rPr lang="fi-FI" sz="1800" b="0" strike="noStrike" spc="-1" dirty="0">
                <a:solidFill>
                  <a:srgbClr val="000000"/>
                </a:solidFill>
                <a:latin typeface="Montserrat" panose="00000500000000000000" pitchFamily="2" charset="0"/>
              </a:rPr>
              <a:t>).” (</a:t>
            </a:r>
            <a:r>
              <a:rPr lang="fi-FI" sz="1800" b="0" strike="noStrike" spc="-1" dirty="0" err="1">
                <a:solidFill>
                  <a:srgbClr val="000000"/>
                </a:solidFill>
                <a:latin typeface="Montserrat" panose="00000500000000000000" pitchFamily="2" charset="0"/>
              </a:rPr>
              <a:t>Nikumaa</a:t>
            </a:r>
            <a:r>
              <a:rPr lang="fi-FI" sz="1800" b="0" strike="noStrike" spc="-1" dirty="0">
                <a:solidFill>
                  <a:srgbClr val="000000"/>
                </a:solidFill>
                <a:latin typeface="Montserrat" panose="00000500000000000000" pitchFamily="2" charset="0"/>
              </a:rPr>
              <a:t> 2024).</a:t>
            </a:r>
          </a:p>
          <a:p>
            <a:pPr marL="393120" indent="-294840">
              <a:lnSpc>
                <a:spcPct val="100000"/>
              </a:lnSpc>
              <a:spcBef>
                <a:spcPts val="1417"/>
              </a:spcBef>
              <a:buClr>
                <a:srgbClr val="000000"/>
              </a:buClr>
              <a:buSzPct val="45000"/>
              <a:buFont typeface="Wingdings" charset="2"/>
              <a:buChar char=""/>
              <a:tabLst>
                <a:tab pos="0" algn="l"/>
              </a:tabLst>
            </a:pPr>
            <a:r>
              <a:rPr lang="fi-FI" sz="1800" b="0" strike="noStrike" spc="-1" dirty="0" err="1">
                <a:solidFill>
                  <a:srgbClr val="000000"/>
                </a:solidFill>
                <a:latin typeface="Montserrat" panose="00000500000000000000" pitchFamily="2" charset="0"/>
              </a:rPr>
              <a:t>Nikumaan</a:t>
            </a:r>
            <a:r>
              <a:rPr lang="fi-FI" sz="1800" b="0" strike="noStrike" spc="-1" dirty="0">
                <a:solidFill>
                  <a:srgbClr val="000000"/>
                </a:solidFill>
                <a:latin typeface="Montserrat" panose="00000500000000000000" pitchFamily="2" charset="0"/>
              </a:rPr>
              <a:t> 2024 väitöstutkimuksen mukaan </a:t>
            </a:r>
            <a:r>
              <a:rPr lang="fi-FI" sz="1800" b="1" strike="noStrike" spc="-1" dirty="0">
                <a:solidFill>
                  <a:srgbClr val="000000"/>
                </a:solidFill>
                <a:latin typeface="Montserrat" panose="00000500000000000000" pitchFamily="2" charset="0"/>
              </a:rPr>
              <a:t>perusneuvonnan</a:t>
            </a:r>
            <a:r>
              <a:rPr lang="fi-FI" sz="1800" b="0" strike="noStrike" spc="-1" dirty="0">
                <a:solidFill>
                  <a:srgbClr val="000000"/>
                </a:solidFill>
                <a:latin typeface="Montserrat" panose="00000500000000000000" pitchFamily="2" charset="0"/>
              </a:rPr>
              <a:t> saaminen oikeudellisissa kysymyksissä nimenomaan sosiaali- ja terveydenhuollon ammattilaiselta on ollut erityisen merkityksellistä autonomisen toimijuuden toteutumisessa. Tulos vahvistaa myös aiempien tutkimusten tuloksia.  </a:t>
            </a:r>
          </a:p>
          <a:p>
            <a:pPr marL="393120" indent="0">
              <a:lnSpc>
                <a:spcPct val="100000"/>
              </a:lnSpc>
              <a:spcBef>
                <a:spcPts val="1417"/>
              </a:spcBef>
              <a:buNone/>
              <a:tabLst>
                <a:tab pos="0" algn="l"/>
              </a:tabLst>
            </a:pPr>
            <a:endParaRPr lang="fi-FI" sz="1800" b="0" strike="noStrike" spc="-1" dirty="0">
              <a:solidFill>
                <a:srgbClr val="000000"/>
              </a:solidFill>
              <a:latin typeface="Montserrat" panose="00000500000000000000" pitchFamily="2" charset="0"/>
            </a:endParaRPr>
          </a:p>
          <a:p>
            <a:pPr marL="393120" indent="0">
              <a:lnSpc>
                <a:spcPct val="100000"/>
              </a:lnSpc>
              <a:spcBef>
                <a:spcPts val="1417"/>
              </a:spcBef>
              <a:buNone/>
              <a:tabLst>
                <a:tab pos="0" algn="l"/>
              </a:tabLst>
            </a:pPr>
            <a:r>
              <a:rPr lang="fi-FI" sz="1800" b="0" strike="noStrike" spc="-1" dirty="0">
                <a:solidFill>
                  <a:srgbClr val="000000"/>
                </a:solidFill>
                <a:latin typeface="Montserrat" panose="00000500000000000000" pitchFamily="2" charset="0"/>
              </a:rPr>
              <a:t>Lähde: </a:t>
            </a:r>
            <a:r>
              <a:rPr lang="fi-FI" sz="1800" b="0" strike="noStrike" spc="-1" dirty="0" err="1">
                <a:solidFill>
                  <a:srgbClr val="000000"/>
                </a:solidFill>
                <a:latin typeface="Montserrat" panose="00000500000000000000" pitchFamily="2" charset="0"/>
              </a:rPr>
              <a:t>Ni</a:t>
            </a:r>
            <a:r>
              <a:rPr lang="fi-FI" sz="1800" strike="noStrike" spc="-1" dirty="0" err="1">
                <a:solidFill>
                  <a:srgbClr val="000000"/>
                </a:solidFill>
                <a:latin typeface="Montserrat" panose="00000500000000000000" pitchFamily="2" charset="0"/>
              </a:rPr>
              <a:t>k</a:t>
            </a:r>
            <a:r>
              <a:rPr lang="fi-FI" sz="1800" b="0" strike="noStrike" spc="-1" dirty="0" err="1">
                <a:solidFill>
                  <a:srgbClr val="000000"/>
                </a:solidFill>
                <a:latin typeface="Montserrat" panose="00000500000000000000" pitchFamily="2" charset="0"/>
              </a:rPr>
              <a:t>umaa</a:t>
            </a:r>
            <a:r>
              <a:rPr lang="fi-FI" sz="1800" b="0" strike="noStrike" spc="-1" dirty="0">
                <a:solidFill>
                  <a:srgbClr val="000000"/>
                </a:solidFill>
                <a:latin typeface="Montserrat" panose="00000500000000000000" pitchFamily="2" charset="0"/>
              </a:rPr>
              <a:t> 2024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Miksi kannattaa ennakoida? 1/2</a:t>
            </a:r>
            <a:endParaRPr lang="fi-FI" sz="5000" b="0" strike="noStrike" spc="-1" dirty="0">
              <a:solidFill>
                <a:srgbClr val="000000"/>
              </a:solidFill>
              <a:latin typeface="Arial"/>
            </a:endParaRPr>
          </a:p>
        </p:txBody>
      </p:sp>
      <p:sp>
        <p:nvSpPr>
          <p:cNvPr id="173" name="PlaceHolder 2"/>
          <p:cNvSpPr>
            <a:spLocks noGrp="1"/>
          </p:cNvSpPr>
          <p:nvPr>
            <p:ph/>
          </p:nvPr>
        </p:nvSpPr>
        <p:spPr>
          <a:xfrm>
            <a:off x="825840" y="1777680"/>
            <a:ext cx="1051200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Oikeudellisen ennakoinnin avulla on mahdollista päättää etukäteen, miten itseä ja omia asioita hoidetaan, jos tulee myöhemmin toimintakyvyttömäksi sairauden, tapaturman tai muun vastaavan syyn vuoksi. </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Ilman asianmukaisia valtuuksia läheinenkään ihminen ei voi hoitaa </a:t>
            </a:r>
            <a:r>
              <a:rPr lang="fi-FI" sz="1800" spc="-1" dirty="0">
                <a:solidFill>
                  <a:srgbClr val="001B2A"/>
                </a:solidFill>
                <a:latin typeface="Montserrat" panose="00000500000000000000" pitchFamily="2" charset="0"/>
              </a:rPr>
              <a:t>toisen</a:t>
            </a:r>
            <a:r>
              <a:rPr lang="fi-FI" sz="1800" b="0" strike="noStrike" spc="-1" dirty="0">
                <a:solidFill>
                  <a:srgbClr val="001B2A"/>
                </a:solidFill>
                <a:latin typeface="Montserrat" panose="00000500000000000000" pitchFamily="2" charset="0"/>
              </a:rPr>
              <a:t> puolesta varsinkaan taloudellisia asioita  </a:t>
            </a:r>
            <a:endParaRPr lang="fi-FI" sz="1800" b="0" strike="noStrike" spc="-1" dirty="0">
              <a:solidFill>
                <a:srgbClr val="000000"/>
              </a:solidFill>
              <a:latin typeface="Montserrat" panose="00000500000000000000" pitchFamily="2" charset="0"/>
            </a:endParaRPr>
          </a:p>
          <a:p>
            <a:pPr marL="216000" indent="0">
              <a:lnSpc>
                <a:spcPct val="110000"/>
              </a:lnSpc>
              <a:spcBef>
                <a:spcPts val="1001"/>
              </a:spcBef>
              <a:buNone/>
              <a:tabLst>
                <a:tab pos="0" algn="l"/>
              </a:tabLst>
            </a:pPr>
            <a:r>
              <a:rPr lang="fi-FI" sz="1800" b="0" strike="noStrike" spc="-1" dirty="0">
                <a:solidFill>
                  <a:srgbClr val="001B2A"/>
                </a:solidFill>
                <a:latin typeface="Montserrat" panose="00000500000000000000" pitchFamily="2" charset="0"/>
              </a:rPr>
              <a:t>→ Asiaan liittyy paljon virheellisiä käsityksiä. Yleinen käsitys on, että esim. aviopuolisot voivat automaattisesti hoitaa toistensa asioita. Myös tehtyä keskinäistä testamenttia voidaan pitää asiakirjana, joka oikeuttaa toisen asioiden hoitoon, vaikka näin ei todellisuudessa ole. </a:t>
            </a:r>
            <a:endParaRPr lang="fi-FI" sz="18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PlaceHolder 1"/>
          <p:cNvSpPr>
            <a:spLocks noGrp="1"/>
          </p:cNvSpPr>
          <p:nvPr>
            <p:ph type="title"/>
          </p:nvPr>
        </p:nvSpPr>
        <p:spPr>
          <a:xfrm>
            <a:off x="838080" y="677160"/>
            <a:ext cx="10512000" cy="69804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Miksi kannattaa ennakoida? 2/2</a:t>
            </a:r>
            <a:endParaRPr lang="fi-FI" sz="5000" b="0" strike="noStrike" spc="-1" dirty="0">
              <a:solidFill>
                <a:srgbClr val="000000"/>
              </a:solidFill>
              <a:latin typeface="Arial"/>
            </a:endParaRPr>
          </a:p>
        </p:txBody>
      </p:sp>
      <p:sp>
        <p:nvSpPr>
          <p:cNvPr id="175" name="PlaceHolder 2"/>
          <p:cNvSpPr>
            <a:spLocks noGrp="1"/>
          </p:cNvSpPr>
          <p:nvPr>
            <p:ph/>
          </p:nvPr>
        </p:nvSpPr>
        <p:spPr>
          <a:xfrm>
            <a:off x="720000" y="1597680"/>
            <a:ext cx="10512000" cy="434016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Itsemääräämisoikeuden vahvistuminen kaikessa laajuudessaan on keskeinen syy ennakoida tulevia tarpeita.</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Jos jotain sattuu, luottohenkilö hoitaa asioita tavoilla, jotka avun tarpeessa oleva henkilö on itse aiemmin määritellyt. Tämä mahdollistaa henkilön</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elämänarvojen kunnioittamisen</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elämänlaadun kannalta oleellisten asioiden huomioimisen</a:t>
            </a:r>
            <a:endParaRPr lang="fi-FI" sz="1800" b="0" strike="noStrike" spc="-1" dirty="0">
              <a:solidFill>
                <a:srgbClr val="000000"/>
              </a:solidFill>
              <a:latin typeface="Montserrat" panose="00000500000000000000" pitchFamily="2" charset="0"/>
            </a:endParaRPr>
          </a:p>
          <a:p>
            <a:pPr marL="864000" lvl="1" indent="-324000">
              <a:lnSpc>
                <a:spcPct val="110000"/>
              </a:lnSpc>
              <a:spcBef>
                <a:spcPts val="1134"/>
              </a:spcBef>
              <a:buClr>
                <a:srgbClr val="000000"/>
              </a:buClr>
              <a:buSzPct val="75000"/>
              <a:buFont typeface="Symbol"/>
              <a:buChar char=""/>
              <a:tabLst>
                <a:tab pos="0" algn="l"/>
              </a:tabLst>
            </a:pPr>
            <a:r>
              <a:rPr lang="fi-FI" sz="1800" b="0" strike="noStrike" spc="-1" dirty="0">
                <a:solidFill>
                  <a:srgbClr val="001B2A"/>
                </a:solidFill>
                <a:latin typeface="Montserrat" panose="00000500000000000000" pitchFamily="2" charset="0"/>
              </a:rPr>
              <a:t>autonomian ja toimijuuden kokemuksen vahvistumisen</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Läheisiä helpottaa, kun on selkeää, kuka asioita hoitaa ja miten</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Viranomaisille ja hoitohenkilöstölle on tärkeää tietää, kuka päättää henkilön puolesta ja millä perusteella</a:t>
            </a:r>
            <a:endParaRPr lang="fi-FI" sz="1800" b="0" strike="noStrike" spc="-1" dirty="0">
              <a:solidFill>
                <a:srgbClr val="000000"/>
              </a:solidFill>
              <a:latin typeface="Montserrat" panose="00000500000000000000" pitchFamily="2" charset="0"/>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dirty="0">
                <a:solidFill>
                  <a:srgbClr val="001B2A"/>
                </a:solidFill>
                <a:latin typeface="Montserrat" panose="00000500000000000000" pitchFamily="2" charset="0"/>
              </a:rPr>
              <a:t>Ennakointi ehkäisee väärinkäytöksiä ja hyväksikäyttöä</a:t>
            </a:r>
            <a:endParaRPr lang="fi-FI" sz="18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theme/theme1.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5508</TotalTime>
  <Words>1781</Words>
  <Application>Microsoft Office PowerPoint</Application>
  <PresentationFormat>Laajakuva</PresentationFormat>
  <Paragraphs>133</Paragraphs>
  <Slides>21</Slides>
  <Notes>0</Notes>
  <HiddenSlides>0</HiddenSlides>
  <MMClips>0</MMClips>
  <ScaleCrop>false</ScaleCrop>
  <HeadingPairs>
    <vt:vector size="6" baseType="variant">
      <vt:variant>
        <vt:lpstr>Käytetyt fontit</vt:lpstr>
      </vt:variant>
      <vt:variant>
        <vt:i4>5</vt:i4>
      </vt:variant>
      <vt:variant>
        <vt:lpstr>Teema</vt:lpstr>
      </vt:variant>
      <vt:variant>
        <vt:i4>4</vt:i4>
      </vt:variant>
      <vt:variant>
        <vt:lpstr>Dian otsikot</vt:lpstr>
      </vt:variant>
      <vt:variant>
        <vt:i4>21</vt:i4>
      </vt:variant>
    </vt:vector>
  </HeadingPairs>
  <TitlesOfParts>
    <vt:vector size="30" baseType="lpstr">
      <vt:lpstr>Arial</vt:lpstr>
      <vt:lpstr>Monserrat</vt:lpstr>
      <vt:lpstr>Montserrat</vt:lpstr>
      <vt:lpstr>Symbol</vt:lpstr>
      <vt:lpstr>Wingdings</vt:lpstr>
      <vt:lpstr>Pulse yleis</vt:lpstr>
      <vt:lpstr>Pulse yleis</vt:lpstr>
      <vt:lpstr>Pulse yleis</vt:lpstr>
      <vt:lpstr>Pulse yleis</vt:lpstr>
      <vt:lpstr>Oikeudellinen ennakointi – Mitä se on?</vt:lpstr>
      <vt:lpstr>Materiaali sisältää</vt:lpstr>
      <vt:lpstr>Sote-alan ammattilainen oikeudellisen ennakoinnin ja oman tahdon turvaamisen puolesta puhujana </vt:lpstr>
      <vt:lpstr>Oikeudelliseen ennakointiin liittyvä ohjaus 1/3</vt:lpstr>
      <vt:lpstr>Oikeudelliseen ennakointiin liittyvä ohjaus 2/3</vt:lpstr>
      <vt:lpstr>Oikeudelliseen ennakointiin liittyvä ohjaus 3/3</vt:lpstr>
      <vt:lpstr>Neuvontavelvollisuus</vt:lpstr>
      <vt:lpstr>Miksi kannattaa ennakoida? 1/2</vt:lpstr>
      <vt:lpstr>Miksi kannattaa ennakoida? 2/2</vt:lpstr>
      <vt:lpstr>Milloin ennakointi on mahdollista? 1/2</vt:lpstr>
      <vt:lpstr>Milloin ennakointi on mahdollista? 2/2</vt:lpstr>
      <vt:lpstr>Miten toisen asioita voi hoitaa? 1/2</vt:lpstr>
      <vt:lpstr>Miten toisen asioita voi hoitaa? 2/2</vt:lpstr>
      <vt:lpstr>Valtakirjavaltuutus 1/2</vt:lpstr>
      <vt:lpstr>Valtakirjavaltuutus 2/2</vt:lpstr>
      <vt:lpstr>Suomi.fi-valtuudet</vt:lpstr>
      <vt:lpstr>Laskujen maksujärjestelyt ja tilinkäyttöoikeus 1/2</vt:lpstr>
      <vt:lpstr>Laskujen maksujärjestelyt ja tilinkäyttöoikeus 2/2</vt:lpstr>
      <vt:lpstr>Lähteet ja lisätietoa 1/2 </vt:lpstr>
      <vt:lpstr>Lähteet ja lisätietoa </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XAMK Pulse</dc:title>
  <dc:subject/>
  <dc:creator>XAMK / Mainostoimisto Ilme</dc:creator>
  <dc:description/>
  <cp:lastModifiedBy>Juuti Noora</cp:lastModifiedBy>
  <cp:revision>84</cp:revision>
  <dcterms:created xsi:type="dcterms:W3CDTF">2020-02-21T11:32:20Z</dcterms:created>
  <dcterms:modified xsi:type="dcterms:W3CDTF">2026-01-08T11:08:55Z</dcterms:modified>
  <dc:language>fi-FI</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11</vt:i4>
  </property>
</Properties>
</file>