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57" r:id="rId5"/>
    <p:sldId id="266" r:id="rId6"/>
    <p:sldId id="271" r:id="rId7"/>
    <p:sldId id="276" r:id="rId8"/>
    <p:sldId id="279" r:id="rId9"/>
    <p:sldId id="278" r:id="rId10"/>
    <p:sldId id="280" r:id="rId11"/>
    <p:sldId id="283" r:id="rId12"/>
    <p:sldId id="28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3B3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B677DF3-48CC-A1E4-B9C2-1374DC34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5A1F28-5009-709B-C71F-045BB2B24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5B7A-2B84-408B-8496-0A629F7E2875}" type="datetimeFigureOut">
              <a:rPr lang="fi-FI" smtClean="0"/>
              <a:t>5.12.2025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38A9BF-96DC-7AB7-9E2F-6B53D6F970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C80F11-347F-CB5B-11B2-458A723F3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C47-AF13-4F7C-9E7E-9BEA1EFE0C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08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dia_Sininen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E4EE24FE-2A69-EAB2-0ABA-809A137F6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EE283B64-2CEE-6E7D-085A-B30AE0863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0196F-5E15-1F80-35AA-B9EEF752D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95" y="2179170"/>
            <a:ext cx="2100691" cy="2590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35FDF-A519-5DCB-9B19-BBEB71DFD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73"/>
          <a:stretch/>
        </p:blipFill>
        <p:spPr>
          <a:xfrm rot="16200000">
            <a:off x="367053" y="4450767"/>
            <a:ext cx="2040181" cy="2774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4A6A-CDB7-3A20-9F65-37CCB46733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04355" y="100489"/>
            <a:ext cx="3188138" cy="29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426C1AF-BF22-03E1-DB83-E6213A536564}"/>
              </a:ext>
            </a:extLst>
          </p:cNvPr>
          <p:cNvSpPr/>
          <p:nvPr userDrawn="1"/>
        </p:nvSpPr>
        <p:spPr>
          <a:xfrm rot="16200000">
            <a:off x="7680962" y="2346960"/>
            <a:ext cx="6858000" cy="2164078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2C045-B200-F1D2-EA27-D591189F4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EB78-6C59-81B1-8662-DDDD83013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9639"/>
            <a:ext cx="2062759" cy="25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C66BE-1E41-7B42-E250-587042D2E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3"/>
          <a:stretch/>
        </p:blipFill>
        <p:spPr>
          <a:xfrm>
            <a:off x="9133036" y="3037864"/>
            <a:ext cx="3058964" cy="3820136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B60EDB-1557-8963-CC53-B6640C302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1141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11C3-5170-370E-DE08-FD2A5106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B110B-0DE4-A3B7-FFE3-EFD9F4C96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CBA34-4A1F-52C5-3302-590C3D58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MK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4534427-CF24-B132-1451-49BC6F9D9314}"/>
              </a:ext>
            </a:extLst>
          </p:cNvPr>
          <p:cNvSpPr/>
          <p:nvPr userDrawn="1"/>
        </p:nvSpPr>
        <p:spPr>
          <a:xfrm rot="16200000">
            <a:off x="7768963" y="2434963"/>
            <a:ext cx="6858000" cy="1988074"/>
          </a:xfrm>
          <a:prstGeom prst="round2SameRect">
            <a:avLst/>
          </a:prstGeom>
          <a:solidFill>
            <a:schemeClr val="accent1"/>
          </a:solidFill>
          <a:ln>
            <a:solidFill>
              <a:srgbClr val="3B3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062" name="Picture 14" descr="Medialle | LAB.fi">
            <a:extLst>
              <a:ext uri="{FF2B5EF4-FFF2-40B4-BE49-F238E27FC236}">
                <a16:creationId xmlns:a16="http://schemas.microsoft.com/office/drawing/2014/main" id="{851271E0-D537-D4AA-E177-E134D0D5F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526" y="2279240"/>
            <a:ext cx="2197827" cy="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24C733F-F0EB-8C85-3DC8-97C4F1B8C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73" y="4527398"/>
            <a:ext cx="1698536" cy="10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Materiaalit | PDM2pk | Tampereen korkeakouluyhteisö">
            <a:extLst>
              <a:ext uri="{FF2B5EF4-FFF2-40B4-BE49-F238E27FC236}">
                <a16:creationId xmlns:a16="http://schemas.microsoft.com/office/drawing/2014/main" id="{47D61021-35A0-AB91-FABF-E3D111236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078" y="4235913"/>
            <a:ext cx="1920544" cy="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undefined">
            <a:extLst>
              <a:ext uri="{FF2B5EF4-FFF2-40B4-BE49-F238E27FC236}">
                <a16:creationId xmlns:a16="http://schemas.microsoft.com/office/drawing/2014/main" id="{AD6AEB5C-EBD6-D0D8-C034-0C7F5B0C1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250" y="5800210"/>
            <a:ext cx="1272077" cy="6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4753E-396F-F66E-96F4-C1D64B7D32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350A1-66C5-D3A7-F42B-3C9E1E43A8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9174164" y="2618749"/>
            <a:ext cx="1723028" cy="4892242"/>
          </a:xfrm>
          <a:prstGeom prst="rect">
            <a:avLst/>
          </a:prstGeom>
        </p:spPr>
      </p:pic>
      <p:pic>
        <p:nvPicPr>
          <p:cNvPr id="1028" name="Picture 4" descr="Elintarviketietäjä - oamk">
            <a:extLst>
              <a:ext uri="{FF2B5EF4-FFF2-40B4-BE49-F238E27FC236}">
                <a16:creationId xmlns:a16="http://schemas.microsoft.com/office/drawing/2014/main" id="{50E011F9-FA74-5609-2592-50B4BD2C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61" y="3132491"/>
            <a:ext cx="2043000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A8601B-0E38-D6DB-31EF-C8B83AD5ED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08221" cy="3195457"/>
          </a:xfrm>
          <a:prstGeom prst="rect">
            <a:avLst/>
          </a:prstGeom>
        </p:spPr>
      </p:pic>
      <p:pic>
        <p:nvPicPr>
          <p:cNvPr id="3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1F19946-90B0-63B5-7AA4-7C4701515E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281" y="110696"/>
            <a:ext cx="2320799" cy="8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B5E9F68-7413-9676-F61A-5E604F440D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77" y="88247"/>
            <a:ext cx="2443813" cy="9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entria-ammattikorkeakoulu uudistaa ilmettään ja verkkosivustoaan - ePressi">
            <a:extLst>
              <a:ext uri="{FF2B5EF4-FFF2-40B4-BE49-F238E27FC236}">
                <a16:creationId xmlns:a16="http://schemas.microsoft.com/office/drawing/2014/main" id="{E5EB7419-EDAE-289F-61C4-557001A5F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948" y="1235386"/>
            <a:ext cx="1419302" cy="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5208EEC-FCC5-F88D-5484-45DA2D353E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066" y="4530882"/>
            <a:ext cx="1838308" cy="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jaanin Ammattikorkeakoulu Oy - Pohjoinen teollisuus">
            <a:extLst>
              <a:ext uri="{FF2B5EF4-FFF2-40B4-BE49-F238E27FC236}">
                <a16:creationId xmlns:a16="http://schemas.microsoft.com/office/drawing/2014/main" id="{055723F6-86D6-0B78-522A-4FB98B6DE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46" y="1979768"/>
            <a:ext cx="1241131" cy="1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relia-ammattikorkeakoulu - Karelia-ammattikorkeakoulu">
            <a:extLst>
              <a:ext uri="{FF2B5EF4-FFF2-40B4-BE49-F238E27FC236}">
                <a16:creationId xmlns:a16="http://schemas.microsoft.com/office/drawing/2014/main" id="{984F98F5-2BB6-75AA-6DEF-DC07862FF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998" y="2109773"/>
            <a:ext cx="2197484" cy="9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aurea medialle - Laurea-ammattikorkeakoulu">
            <a:extLst>
              <a:ext uri="{FF2B5EF4-FFF2-40B4-BE49-F238E27FC236}">
                <a16:creationId xmlns:a16="http://schemas.microsoft.com/office/drawing/2014/main" id="{44636221-2EA3-21F3-66E7-5A9C830FF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149" y="3429000"/>
            <a:ext cx="2663112" cy="8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voimet työpaikat Yrkeshögskolan Novia - Laura.fi">
            <a:extLst>
              <a:ext uri="{FF2B5EF4-FFF2-40B4-BE49-F238E27FC236}">
                <a16:creationId xmlns:a16="http://schemas.microsoft.com/office/drawing/2014/main" id="{7804C13F-3DCE-1B69-DB73-7FE953B18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005" y="5348026"/>
            <a:ext cx="1678202" cy="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len Lapin AMK - Hauska tutustua!">
            <a:extLst>
              <a:ext uri="{FF2B5EF4-FFF2-40B4-BE49-F238E27FC236}">
                <a16:creationId xmlns:a16="http://schemas.microsoft.com/office/drawing/2014/main" id="{108125DE-131F-53AF-FF1F-842A8E767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0" y="3435158"/>
            <a:ext cx="2498673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edialle | Jamk">
            <a:extLst>
              <a:ext uri="{FF2B5EF4-FFF2-40B4-BE49-F238E27FC236}">
                <a16:creationId xmlns:a16="http://schemas.microsoft.com/office/drawing/2014/main" id="{78C30970-F41D-444D-F484-7544D108A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236" y="909447"/>
            <a:ext cx="2319972" cy="10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rtaa Varustamoista">
            <a:extLst>
              <a:ext uri="{FF2B5EF4-FFF2-40B4-BE49-F238E27FC236}">
                <a16:creationId xmlns:a16="http://schemas.microsoft.com/office/drawing/2014/main" id="{8BAF44CF-3DA4-BFDE-CB87-B20355A09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27" y="1137604"/>
            <a:ext cx="1649284" cy="5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AMK - Kotka Maritime Centre">
            <a:extLst>
              <a:ext uri="{FF2B5EF4-FFF2-40B4-BE49-F238E27FC236}">
                <a16:creationId xmlns:a16="http://schemas.microsoft.com/office/drawing/2014/main" id="{9C137A89-0931-1267-E868-A02FA8067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790" y="2121010"/>
            <a:ext cx="1658914" cy="10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avonia-ammattikorkeakoulu, Varkaus / Savonia University of Applied  Sciences, Varkaus • MyTech">
            <a:extLst>
              <a:ext uri="{FF2B5EF4-FFF2-40B4-BE49-F238E27FC236}">
                <a16:creationId xmlns:a16="http://schemas.microsoft.com/office/drawing/2014/main" id="{65D5ADDC-ABFF-D57C-0F15-28548ACCD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016" y="4463662"/>
            <a:ext cx="1845981" cy="9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Turun ammattikorkeakoulu - ePressi">
            <a:extLst>
              <a:ext uri="{FF2B5EF4-FFF2-40B4-BE49-F238E27FC236}">
                <a16:creationId xmlns:a16="http://schemas.microsoft.com/office/drawing/2014/main" id="{97BED80A-168A-4A74-72C1-629F344FA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34" y="5639314"/>
            <a:ext cx="2398295" cy="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Tiitus oppilaitokset">
            <a:extLst>
              <a:ext uri="{FF2B5EF4-FFF2-40B4-BE49-F238E27FC236}">
                <a16:creationId xmlns:a16="http://schemas.microsoft.com/office/drawing/2014/main" id="{00FE3E23-CEBE-EE48-5B07-A1A71A513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27" y="1096229"/>
            <a:ext cx="2018209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229A50D8-3642-6191-47E4-0D5DB8CF9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236" y="3346798"/>
            <a:ext cx="2421097" cy="5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Arcada logo | Start">
            <a:extLst>
              <a:ext uri="{FF2B5EF4-FFF2-40B4-BE49-F238E27FC236}">
                <a16:creationId xmlns:a16="http://schemas.microsoft.com/office/drawing/2014/main" id="{D3C1F450-9DC1-5142-0CBE-3E1FB7120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593" y="5512846"/>
            <a:ext cx="2454442" cy="10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6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FAF00B-B746-36FC-1C74-DBAB98A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ADCF75-F1F7-56C1-E500-DC516EC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65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59C2C-986E-2BFC-54E3-38E1303ED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648" y="1720645"/>
            <a:ext cx="5876267" cy="1896485"/>
          </a:xfrm>
        </p:spPr>
        <p:txBody>
          <a:bodyPr>
            <a:normAutofit/>
          </a:bodyPr>
          <a:lstStyle/>
          <a:p>
            <a:r>
              <a:rPr lang="fi-FI" sz="2200" dirty="0"/>
              <a:t>Sairaanhoitajan laillistumisväylä</a:t>
            </a:r>
            <a:br>
              <a:rPr lang="fi-FI" dirty="0"/>
            </a:br>
            <a:r>
              <a:rPr lang="fi-FI" dirty="0"/>
              <a:t>Lääkehoito:</a:t>
            </a:r>
            <a:br>
              <a:rPr lang="fi-FI" dirty="0"/>
            </a:br>
            <a:r>
              <a:rPr lang="fi-FI" dirty="0"/>
              <a:t>Prosenttilaskut</a:t>
            </a: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A5B228-A9A7-6C63-C2A1-856CCB2D3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6648" y="4407347"/>
            <a:ext cx="6736152" cy="1246395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Sari Sutinen</a:t>
            </a:r>
          </a:p>
          <a:p>
            <a:r>
              <a:rPr lang="fi-FI" sz="1800" dirty="0"/>
              <a:t>Metropolia Ammattikorkeakoulu</a:t>
            </a:r>
          </a:p>
          <a:p>
            <a:r>
              <a:rPr lang="fi-FI" sz="1800" dirty="0"/>
              <a:t>Sairaanhoitajaksi pätevöityvien osaamispalvelut -hanke (SAILA2)</a:t>
            </a:r>
            <a:endParaRPr lang="en-FI" sz="1800" dirty="0"/>
          </a:p>
        </p:txBody>
      </p:sp>
      <p:pic>
        <p:nvPicPr>
          <p:cNvPr id="7" name="Picture 6" descr="Logo: Rahoittaja Jatkuvan oppimisen ja työllisyyden palvelukeskus">
            <a:extLst>
              <a:ext uri="{FF2B5EF4-FFF2-40B4-BE49-F238E27FC236}">
                <a16:creationId xmlns:a16="http://schemas.microsoft.com/office/drawing/2014/main" id="{FEF642A3-BBB8-C212-5DCC-74349B438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73" y="5653742"/>
            <a:ext cx="2585683" cy="10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6D2F-1CBC-0615-F481-CA83D146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77" y="1012652"/>
            <a:ext cx="3861496" cy="710131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+mj-lt"/>
              </a:rPr>
              <a:t>Prosenttilaskut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E300-048B-9DBF-1696-EB3C90F8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777" y="2143954"/>
            <a:ext cx="3440872" cy="1738933"/>
          </a:xfrm>
        </p:spPr>
        <p:txBody>
          <a:bodyPr>
            <a:normAutofit/>
          </a:bodyPr>
          <a:lstStyle/>
          <a:p>
            <a:r>
              <a:rPr lang="fi-FI" dirty="0"/>
              <a:t>1 % = 1 g / 100ml</a:t>
            </a:r>
          </a:p>
          <a:p>
            <a:r>
              <a:rPr lang="fi-FI" dirty="0"/>
              <a:t>1 % = 100mg / 10ml</a:t>
            </a:r>
          </a:p>
          <a:p>
            <a:r>
              <a:rPr lang="fi-FI" dirty="0"/>
              <a:t>1 % = 10mg / 1ml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4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4CB1-5817-C4B6-AD8A-A839441D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2" y="811484"/>
            <a:ext cx="9161969" cy="772354"/>
          </a:xfrm>
        </p:spPr>
        <p:txBody>
          <a:bodyPr/>
          <a:lstStyle/>
          <a:p>
            <a:r>
              <a:rPr lang="fi-FI" dirty="0">
                <a:latin typeface="+mj-lt"/>
              </a:rPr>
              <a:t>Kysymys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F70E-63FB-D8B4-8515-E9F9E13E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2157984"/>
            <a:ext cx="8881552" cy="1755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Sinulla on 5 % glukoosiliuos, ja potilas tarvitsee 20 g glukoosia.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monta millilitraa liuosta annetaan? 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i-FI" b="1" kern="1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monta millilitraa liuosta annetaan?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82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84B8-7122-86C8-C285-F42DEEAF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AFE0-D421-4DBD-C927-1DA04E17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2" y="811484"/>
            <a:ext cx="9161969" cy="772354"/>
          </a:xfrm>
        </p:spPr>
        <p:txBody>
          <a:bodyPr/>
          <a:lstStyle/>
          <a:p>
            <a:r>
              <a:rPr lang="fi-FI" dirty="0">
                <a:latin typeface="+mj-lt"/>
              </a:rPr>
              <a:t>Kysymys 1:n laskukaava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9E26-96C4-167C-7F3E-58A71B8F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583838"/>
            <a:ext cx="8881552" cy="51278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Sinulla on 5 % glukoosiliuos, ja potilas tarvitsee 20 g glukoosia.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monta millilitraa liuosta annetaan? </a:t>
            </a:r>
          </a:p>
          <a:p>
            <a:pPr marL="0" indent="0">
              <a:buNone/>
            </a:pPr>
            <a:endParaRPr lang="fi-FI" b="1" kern="100" dirty="0">
              <a:solidFill>
                <a:srgbClr val="0014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i-FI" b="1" dirty="0"/>
              <a:t>1 % = 1g / 100ml</a:t>
            </a:r>
          </a:p>
          <a:p>
            <a:pPr marL="0" indent="0" algn="ctr">
              <a:buNone/>
            </a:pPr>
            <a:r>
              <a:rPr lang="fi-FI" b="1" dirty="0"/>
              <a:t>5 % = 5g / 100ml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Tarvitaan 20g, niin jaetaan tämä vahvuus / määrä eli 5g/100ml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   20g</a:t>
            </a:r>
          </a:p>
          <a:p>
            <a:pPr marL="0" indent="0">
              <a:buNone/>
            </a:pPr>
            <a:r>
              <a:rPr lang="fi-FI" dirty="0"/>
              <a:t>	———	= 400ml</a:t>
            </a:r>
          </a:p>
          <a:p>
            <a:pPr marL="0" indent="0">
              <a:buNone/>
            </a:pPr>
            <a:r>
              <a:rPr lang="fi-FI" dirty="0"/>
              <a:t>      	5g / 100ml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Vastaus: Annetaan 400ml liuosta</a:t>
            </a:r>
          </a:p>
          <a:p>
            <a:pPr marL="0" indent="0">
              <a:buNone/>
            </a:pPr>
            <a:r>
              <a:rPr lang="fi-FI" b="1" kern="1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millilitraa liuosta annetaan?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02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1884-10E9-91C6-A0F5-519B50E4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9C77-67A2-39E4-4632-C05CADA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2" y="811484"/>
            <a:ext cx="9161969" cy="772354"/>
          </a:xfrm>
        </p:spPr>
        <p:txBody>
          <a:bodyPr/>
          <a:lstStyle/>
          <a:p>
            <a:r>
              <a:rPr lang="fi-FI" dirty="0">
                <a:latin typeface="+mj-lt"/>
              </a:rPr>
              <a:t>Kysymys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1A72-5903-1A19-97C6-CF3EEBAF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2157984"/>
            <a:ext cx="8881552" cy="4090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Liuoksessa on 2 % lidokaiinia.</a:t>
            </a:r>
            <a:br>
              <a:rPr lang="fi-FI" b="1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b="1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fi-FI" b="1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b="1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Kuinka monta milligrammaa lidokaiinia on 10 ml liuosta?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monta millilitraa liuosta annetaan?</a:t>
            </a:r>
          </a:p>
          <a:p>
            <a:pPr marL="0" indent="0">
              <a:buNone/>
            </a:pPr>
            <a:endParaRPr lang="fi-FI" b="1" kern="100" dirty="0">
              <a:solidFill>
                <a:srgbClr val="0014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i-FI" sz="2800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= 1 g / 100 ml</a:t>
            </a:r>
          </a:p>
          <a:p>
            <a:pPr marL="0" indent="0" algn="ctr">
              <a:buNone/>
            </a:pPr>
            <a:r>
              <a:rPr lang="fi-FI" sz="2800" b="1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2 % = 2 g / 100 ml</a:t>
            </a:r>
          </a:p>
          <a:p>
            <a:pPr marL="0" indent="0">
              <a:buNone/>
            </a:pPr>
            <a:endParaRPr lang="fi-FI" b="1" kern="100" dirty="0">
              <a:solidFill>
                <a:srgbClr val="0014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09D4C-E7E8-7124-4719-4DB122B0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0ADE-E9F9-783C-3918-8BFBB7F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2" y="811484"/>
            <a:ext cx="9161969" cy="772354"/>
          </a:xfrm>
        </p:spPr>
        <p:txBody>
          <a:bodyPr/>
          <a:lstStyle/>
          <a:p>
            <a:r>
              <a:rPr lang="fi-FI" dirty="0">
                <a:latin typeface="+mj-lt"/>
              </a:rPr>
              <a:t>Kysymys 2: laskukaava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4544-5147-FA4A-A35A-977F2854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583838"/>
            <a:ext cx="8741663" cy="495412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600" kern="0" dirty="0">
                <a:solidFill>
                  <a:srgbClr val="00148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Liuoksessa on 2 % lidokaiinia.  Kuinka monta milligrammaa lidokaiinia on 10 ml liuosta? </a:t>
            </a:r>
            <a:r>
              <a:rPr lang="fi-FI" sz="2600" kern="100" dirty="0">
                <a:solidFill>
                  <a:srgbClr val="0014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monta millilitraa liuosta annetaan?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400" b="1" kern="100" dirty="0">
              <a:solidFill>
                <a:srgbClr val="0014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100"/>
              </a:spcAft>
              <a:buNone/>
            </a:pPr>
            <a:r>
              <a:rPr lang="fi-FI" sz="32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Montako milligrammaa (=mg) on 10ml lidokaiinia?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fi-FI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2g / 100ml = 0,02g / ml</a:t>
            </a:r>
          </a:p>
          <a:p>
            <a:pPr marL="0" indent="0">
              <a:spcAft>
                <a:spcPts val="1100"/>
              </a:spcAft>
              <a:buNone/>
            </a:pPr>
            <a:endParaRPr lang="fi-FI" sz="3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100"/>
              </a:spcAft>
              <a:buNone/>
            </a:pPr>
            <a:r>
              <a:rPr lang="fi-FI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Jos 1 ml = 0,02g, niin 10 ml = 0,2g </a:t>
            </a:r>
            <a:endParaRPr lang="fi-FI" sz="32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100"/>
              </a:spcAft>
              <a:buNone/>
            </a:pPr>
            <a:r>
              <a:rPr lang="fi-FI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1g = 1000mg   =&gt;   0,1g = 100mg</a:t>
            </a:r>
            <a:endParaRPr lang="fi-FI" sz="32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100"/>
              </a:spcAft>
              <a:buNone/>
            </a:pPr>
            <a:r>
              <a:rPr lang="fi-FI" sz="3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0,2g = 200mg</a:t>
            </a:r>
          </a:p>
          <a:p>
            <a:pPr marL="0" indent="0">
              <a:spcAft>
                <a:spcPts val="1100"/>
              </a:spcAft>
              <a:buNone/>
            </a:pPr>
            <a:endParaRPr lang="fi-FI" sz="32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100"/>
              </a:spcAft>
              <a:buNone/>
            </a:pPr>
            <a:r>
              <a:rPr lang="fi-FI" sz="32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Vastaus: 10 ml 2% liuosta on 200mg.</a:t>
            </a:r>
            <a:endParaRPr lang="fi-FI" sz="3200" b="1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400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4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19C4F56-136C-A79B-C433-7CDECB0A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01" y="771061"/>
            <a:ext cx="3559579" cy="1141405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Prosenttilaskut</a:t>
            </a:r>
            <a:endParaRPr lang="en-US" dirty="0">
              <a:latin typeface="+mj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00080B-17FD-2BC4-9C8C-767BB67AE5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309" y="2680888"/>
            <a:ext cx="3285715" cy="2384887"/>
          </a:xfrm>
        </p:spPr>
        <p:txBody>
          <a:bodyPr>
            <a:normAutofit/>
          </a:bodyPr>
          <a:lstStyle/>
          <a:p>
            <a:r>
              <a:rPr lang="en-US" dirty="0" err="1"/>
              <a:t>Opettele</a:t>
            </a:r>
            <a:r>
              <a:rPr lang="en-US" dirty="0"/>
              <a:t> </a:t>
            </a:r>
            <a:r>
              <a:rPr lang="en-US" dirty="0" err="1"/>
              <a:t>prosenttilasku-kaava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Harjoittelemalla</a:t>
            </a:r>
            <a:r>
              <a:rPr lang="en-US" dirty="0"/>
              <a:t> </a:t>
            </a:r>
            <a:r>
              <a:rPr lang="en-US" dirty="0" err="1"/>
              <a:t>opit</a:t>
            </a:r>
            <a:r>
              <a:rPr lang="en-US" dirty="0"/>
              <a:t> !</a:t>
            </a:r>
          </a:p>
        </p:txBody>
      </p:sp>
      <p:pic>
        <p:nvPicPr>
          <p:cNvPr id="4" name="Content Placeholder 5" descr="Kuvituskuva. Piirroskuva riemuitsevasta henkilöstä, jolla on kädet ylhäällä ja koepaperi kädessä. &#10;">
            <a:extLst>
              <a:ext uri="{FF2B5EF4-FFF2-40B4-BE49-F238E27FC236}">
                <a16:creationId xmlns:a16="http://schemas.microsoft.com/office/drawing/2014/main" id="{2BFA8F90-CC21-D543-916E-D576AA95D2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5826"/>
          <a:stretch/>
        </p:blipFill>
        <p:spPr bwMode="auto">
          <a:xfrm>
            <a:off x="4745619" y="772072"/>
            <a:ext cx="5734697" cy="50664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37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D4C73D-B78B-42DF-61E3-FC273C1226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560" y="953823"/>
            <a:ext cx="7609840" cy="772354"/>
          </a:xfrm>
        </p:spPr>
        <p:txBody>
          <a:bodyPr/>
          <a:lstStyle/>
          <a:p>
            <a:r>
              <a:rPr lang="fi-FI" dirty="0"/>
              <a:t>SAILA-hankkeet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A6BC9-30B7-9B4A-2970-883779EBD4DC}"/>
              </a:ext>
            </a:extLst>
          </p:cNvPr>
          <p:cNvSpPr txBox="1"/>
          <p:nvPr/>
        </p:nvSpPr>
        <p:spPr>
          <a:xfrm>
            <a:off x="2314937" y="2000732"/>
            <a:ext cx="77434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0E284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Materiaali on tuotettu Sairaanhoitajaksi pätevöityvien osaamispalvelut -hankkeessa (SAILA2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). </a:t>
            </a:r>
            <a:r>
              <a:rPr lang="fi-FI" dirty="0"/>
              <a:t>Hanke oli valtakunnallinen 20 ammattikorkeakoulun yhteishanke ja se toteutettiin ajalla 1.1.2024-31.12.2025. Hankkeen pääkoordinaattorina toimi Metropolia Ammattikorkeakoulu. Hanketta rahoitti 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Jatkuvan oppimisen ja työllisyyden palvelukeskus (JOTPA). </a:t>
            </a:r>
            <a:r>
              <a:rPr lang="fi-FI" dirty="0"/>
              <a:t>Hanke toteutettiin tiiviissä yhteistyössä opetus- ja kulttuuriministeriön rahoittaman Sairaanhoitajien pätevöitymistoimintamallien kehittäminen -hankkeen (SAILA1) kanssa. </a:t>
            </a:r>
            <a:endParaRPr lang="fi-FI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 descr="Metropolian logo">
            <a:extLst>
              <a:ext uri="{FF2B5EF4-FFF2-40B4-BE49-F238E27FC236}">
                <a16:creationId xmlns:a16="http://schemas.microsoft.com/office/drawing/2014/main" id="{DB6B98DF-DAD2-57FC-BF84-86E6B9C4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4" y="5085903"/>
            <a:ext cx="3055716" cy="935917"/>
          </a:xfrm>
          <a:prstGeom prst="rect">
            <a:avLst/>
          </a:prstGeom>
        </p:spPr>
      </p:pic>
      <p:pic>
        <p:nvPicPr>
          <p:cNvPr id="5" name="Picture 4" descr="JOTPAn logo">
            <a:extLst>
              <a:ext uri="{FF2B5EF4-FFF2-40B4-BE49-F238E27FC236}">
                <a16:creationId xmlns:a16="http://schemas.microsoft.com/office/drawing/2014/main" id="{83115F0C-9584-865A-E5FC-4A6DFD4FB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2" y="4858166"/>
            <a:ext cx="3256173" cy="13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655785"/>
      </p:ext>
    </p:extLst>
  </p:cSld>
  <p:clrMapOvr>
    <a:masterClrMapping/>
  </p:clrMapOvr>
</p:sld>
</file>

<file path=ppt/theme/theme1.xml><?xml version="1.0" encoding="utf-8"?>
<a:theme xmlns:a="http://schemas.openxmlformats.org/drawingml/2006/main" name="SAILA-teema">
  <a:themeElements>
    <a:clrScheme name="SAILA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1489"/>
      </a:accent1>
      <a:accent2>
        <a:srgbClr val="3B3FB6"/>
      </a:accent2>
      <a:accent3>
        <a:srgbClr val="0084CA"/>
      </a:accent3>
      <a:accent4>
        <a:srgbClr val="0F9ED5"/>
      </a:accent4>
      <a:accent5>
        <a:srgbClr val="EF426F"/>
      </a:accent5>
      <a:accent6>
        <a:srgbClr val="78D64B"/>
      </a:accent6>
      <a:hlink>
        <a:srgbClr val="001489"/>
      </a:hlink>
      <a:folHlink>
        <a:srgbClr val="3B3FB6"/>
      </a:folHlink>
    </a:clrScheme>
    <a:fontScheme name="Custom 2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e_Työelämäpäivä_PowerPoint_Pohja_05062024.potx" id="{05F32DBA-D023-4612-AED6-CF5B09D892FC}" vid="{6F940C94-8D7D-4E20-B111-5F4FF0DF582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AFD235576A2C94D9533F45DEC184F33" ma:contentTypeVersion="15" ma:contentTypeDescription="Luo uusi asiakirja." ma:contentTypeScope="" ma:versionID="4c38fcee13b75078567fb22887a069f9">
  <xsd:schema xmlns:xsd="http://www.w3.org/2001/XMLSchema" xmlns:xs="http://www.w3.org/2001/XMLSchema" xmlns:p="http://schemas.microsoft.com/office/2006/metadata/properties" xmlns:ns2="39238bb2-02d3-4af7-8295-80d3b3ac67f1" xmlns:ns3="b3a7e6b0-679b-43cc-b870-3d3b01e907e9" targetNamespace="http://schemas.microsoft.com/office/2006/metadata/properties" ma:root="true" ma:fieldsID="0dbb9b4d1ac8c0b49d40f76cb370a048" ns2:_="" ns3:_="">
    <xsd:import namespace="39238bb2-02d3-4af7-8295-80d3b3ac67f1"/>
    <xsd:import namespace="b3a7e6b0-679b-43cc-b870-3d3b01e90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uokkausp_x00e4_iv_x00e4_m_x00e4__x00e4_r_x00e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38bb2-02d3-4af7-8295-80d3b3ac6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uokkausp_x00e4_iv_x00e4_m_x00e4__x00e4_r_x00e4_" ma:index="22" nillable="true" ma:displayName="muokkauspäivämäärä" ma:format="DateOnly" ma:internalName="muokkausp_x00e4_iv_x00e4_m_x00e4__x00e4_r_x00e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7e6b0-679b-43cc-b870-3d3b01e90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cb79531-dc2a-4c59-a4bb-d7873e4c2165}" ma:internalName="TaxCatchAll" ma:showField="CatchAllData" ma:web="b3a7e6b0-679b-43cc-b870-3d3b01e90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a7e6b0-679b-43cc-b870-3d3b01e907e9" xsi:nil="true"/>
    <lcf76f155ced4ddcb4097134ff3c332f xmlns="39238bb2-02d3-4af7-8295-80d3b3ac67f1">
      <Terms xmlns="http://schemas.microsoft.com/office/infopath/2007/PartnerControls"/>
    </lcf76f155ced4ddcb4097134ff3c332f>
    <muokkausp_x00e4_iv_x00e4_m_x00e4__x00e4_r_x00e4_ xmlns="39238bb2-02d3-4af7-8295-80d3b3ac67f1" xsi:nil="true"/>
  </documentManagement>
</p:properties>
</file>

<file path=customXml/itemProps1.xml><?xml version="1.0" encoding="utf-8"?>
<ds:datastoreItem xmlns:ds="http://schemas.openxmlformats.org/officeDocument/2006/customXml" ds:itemID="{F109C077-73D2-4518-84B6-58D9AD328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9C022-AC25-4E1D-8A5A-C6021E210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38bb2-02d3-4af7-8295-80d3b3ac67f1"/>
    <ds:schemaRef ds:uri="b3a7e6b0-679b-43cc-b870-3d3b01e90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ECADC0-B8DC-4CE1-8464-3836A581D74B}">
  <ds:schemaRefs>
    <ds:schemaRef ds:uri="39238bb2-02d3-4af7-8295-80d3b3ac67f1"/>
    <ds:schemaRef ds:uri="55e74d0b-aee6-49aa-95b7-4853b1f794f9"/>
    <ds:schemaRef ds:uri="b3a7e6b0-679b-43cc-b870-3d3b01e907e9"/>
    <ds:schemaRef ds:uri="b4fc0a71-3eb5-4627-9d51-72ae4518f2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332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Inter</vt:lpstr>
      <vt:lpstr>SAILA-teema</vt:lpstr>
      <vt:lpstr>Sairaanhoitajan laillistumisväylä Lääkehoito: Prosenttilaskut</vt:lpstr>
      <vt:lpstr>Prosenttilaskut </vt:lpstr>
      <vt:lpstr>Kysymys 1</vt:lpstr>
      <vt:lpstr>Kysymys 1:n laskukaava</vt:lpstr>
      <vt:lpstr>Kysymys 2</vt:lpstr>
      <vt:lpstr>Kysymys 2: laskukaava</vt:lpstr>
      <vt:lpstr>Prosenttilaskut</vt:lpstr>
      <vt:lpstr>SAILA-hankkeet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Maini Tran</dc:creator>
  <cp:lastModifiedBy>Anne Karjalainen</cp:lastModifiedBy>
  <cp:revision>45</cp:revision>
  <dcterms:created xsi:type="dcterms:W3CDTF">2024-08-26T07:59:10Z</dcterms:created>
  <dcterms:modified xsi:type="dcterms:W3CDTF">2025-12-05T11:18:44Z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0x010100AAFD235576A2C94D9533F45DEC184F33</vt:lpwstr>
  </property>
  <property fmtid="{D5CDD505-2E9C-101B-9397-08002B2CF9AE}" pid="3" name="MediaServiceImageTags">
    <vt:lpwstr/>
  </property>
</Properties>
</file>