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8" r:id="rId9"/>
    <p:sldId id="263" r:id="rId10"/>
    <p:sldId id="264" r:id="rId11"/>
    <p:sldId id="26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40E3C-82C1-4920-8CF5-B5D8E10C2694}" v="1" dt="2020-10-28T06:43:58.47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98640E3C-82C1-4920-8CF5-B5D8E10C2694}"/>
    <pc:docChg chg="custSel modSld">
      <pc:chgData name="Sirkku Säätelä" userId="dca27739-8b94-4cb3-bb4e-a84d30c15452" providerId="ADAL" clId="{98640E3C-82C1-4920-8CF5-B5D8E10C2694}" dt="2020-10-28T06:47:02.693" v="81" actId="20577"/>
      <pc:docMkLst>
        <pc:docMk/>
      </pc:docMkLst>
      <pc:sldChg chg="modSp">
        <pc:chgData name="Sirkku Säätelä" userId="dca27739-8b94-4cb3-bb4e-a84d30c15452" providerId="ADAL" clId="{98640E3C-82C1-4920-8CF5-B5D8E10C2694}" dt="2020-10-28T06:43:58.470" v="46"/>
        <pc:sldMkLst>
          <pc:docMk/>
          <pc:sldMk cId="0" sldId="257"/>
        </pc:sldMkLst>
        <pc:spChg chg="mod">
          <ac:chgData name="Sirkku Säätelä" userId="dca27739-8b94-4cb3-bb4e-a84d30c15452" providerId="ADAL" clId="{98640E3C-82C1-4920-8CF5-B5D8E10C2694}" dt="2020-10-28T06:43:58.470" v="46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Sirkku Säätelä" userId="dca27739-8b94-4cb3-bb4e-a84d30c15452" providerId="ADAL" clId="{98640E3C-82C1-4920-8CF5-B5D8E10C2694}" dt="2020-10-28T06:43:52.164" v="45" actId="313"/>
        <pc:sldMkLst>
          <pc:docMk/>
          <pc:sldMk cId="0" sldId="258"/>
        </pc:sldMkLst>
        <pc:spChg chg="mod">
          <ac:chgData name="Sirkku Säätelä" userId="dca27739-8b94-4cb3-bb4e-a84d30c15452" providerId="ADAL" clId="{98640E3C-82C1-4920-8CF5-B5D8E10C2694}" dt="2020-10-28T06:43:52.164" v="45" actId="313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Sirkku Säätelä" userId="dca27739-8b94-4cb3-bb4e-a84d30c15452" providerId="ADAL" clId="{98640E3C-82C1-4920-8CF5-B5D8E10C2694}" dt="2020-10-28T06:47:02.693" v="81" actId="20577"/>
        <pc:sldMkLst>
          <pc:docMk/>
          <pc:sldMk cId="0" sldId="259"/>
        </pc:sldMkLst>
        <pc:spChg chg="mod">
          <ac:chgData name="Sirkku Säätelä" userId="dca27739-8b94-4cb3-bb4e-a84d30c15452" providerId="ADAL" clId="{98640E3C-82C1-4920-8CF5-B5D8E10C2694}" dt="2020-10-28T06:46:46.290" v="74" actId="20577"/>
          <ac:spMkLst>
            <pc:docMk/>
            <pc:sldMk cId="0" sldId="259"/>
            <ac:spMk id="700" creationId="{00000000-0000-0000-0000-000000000000}"/>
          </ac:spMkLst>
        </pc:spChg>
        <pc:spChg chg="mod">
          <ac:chgData name="Sirkku Säätelä" userId="dca27739-8b94-4cb3-bb4e-a84d30c15452" providerId="ADAL" clId="{98640E3C-82C1-4920-8CF5-B5D8E10C2694}" dt="2020-10-28T06:46:26.685" v="48" actId="20577"/>
          <ac:spMkLst>
            <pc:docMk/>
            <pc:sldMk cId="0" sldId="259"/>
            <ac:spMk id="701" creationId="{00000000-0000-0000-0000-000000000000}"/>
          </ac:spMkLst>
        </pc:spChg>
        <pc:spChg chg="mod">
          <ac:chgData name="Sirkku Säätelä" userId="dca27739-8b94-4cb3-bb4e-a84d30c15452" providerId="ADAL" clId="{98640E3C-82C1-4920-8CF5-B5D8E10C2694}" dt="2020-10-28T06:47:02.693" v="81" actId="20577"/>
          <ac:spMkLst>
            <pc:docMk/>
            <pc:sldMk cId="0" sldId="259"/>
            <ac:spMk id="7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1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414272" y="3230041"/>
            <a:ext cx="7502935" cy="740110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4831077" y="365758"/>
            <a:ext cx="14721846" cy="3429004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82296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831077" y="3886200"/>
            <a:ext cx="14721846" cy="8046723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10318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3747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7176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732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16173" indent="-777873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65940" y="13053060"/>
            <a:ext cx="429257" cy="454657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82296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13656" indent="-413656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98" indent="-228598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3047998" y="3398044"/>
            <a:ext cx="18288005" cy="35814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7998" y="7117556"/>
            <a:ext cx="18288005" cy="2483645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1pPr>
            <a:lvl2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2pPr>
            <a:lvl3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3pPr>
            <a:lvl4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4pPr>
            <a:lvl5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1663698" y="4279105"/>
            <a:ext cx="21031205" cy="4279107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698" y="8598693"/>
            <a:ext cx="21031205" cy="225028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4452937"/>
            <a:ext cx="10363203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1679574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236244"/>
            <a:ext cx="10315577" cy="1235871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 b="1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 b="1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 b="1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 b="1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12344402" y="4236244"/>
            <a:ext cx="10366379" cy="1235871"/>
          </a:xfrm>
          <a:prstGeom prst="rect">
            <a:avLst/>
          </a:prstGeom>
        </p:spPr>
        <p:txBody>
          <a:bodyPr lIns="97533" tIns="97533" rIns="97533" bIns="97533" anchor="b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</p:spPr>
        <p:txBody>
          <a:bodyPr lIns="97533" tIns="97533" rIns="97533" bIns="97533"/>
          <a:lstStyle>
            <a:lvl1pPr marL="442003" indent="-442003" defTabSz="1828733">
              <a:spcBef>
                <a:spcPts val="1800"/>
              </a:spcBef>
              <a:defRPr sz="6000"/>
            </a:lvl1pPr>
            <a:lvl2pPr marL="826604" indent="-505146" defTabSz="1828733">
              <a:spcBef>
                <a:spcPts val="1800"/>
              </a:spcBef>
              <a:defRPr sz="6000"/>
            </a:lvl2pPr>
            <a:lvl3pPr marL="1232252" indent="-589338" defTabSz="1828733">
              <a:spcBef>
                <a:spcPts val="1800"/>
              </a:spcBef>
              <a:defRPr sz="6000"/>
            </a:lvl3pPr>
            <a:lvl4pPr marL="1671578" indent="-707206" defTabSz="1828733">
              <a:spcBef>
                <a:spcPts val="1800"/>
              </a:spcBef>
              <a:defRPr sz="6000"/>
            </a:lvl4pPr>
            <a:lvl5pPr marL="1993034" indent="-707206" defTabSz="1828733">
              <a:spcBef>
                <a:spcPts val="1800"/>
              </a:spcBef>
              <a:defRPr sz="6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3000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3000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3000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3000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17449798" y="2262188"/>
            <a:ext cx="5257805" cy="8717758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2262188"/>
            <a:ext cx="15468605" cy="8717758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2377439" y="365759"/>
            <a:ext cx="19629123" cy="3429003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82293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2377439" y="3886200"/>
            <a:ext cx="19629123" cy="8046723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959907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01000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442092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692116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933208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53060"/>
            <a:ext cx="487169" cy="512569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82293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821697" y="3230041"/>
            <a:ext cx="10003909" cy="74010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792" indent="-215335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1315" indent="-25840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1485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72942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002377" y="3581999"/>
            <a:ext cx="21387338" cy="8770872"/>
          </a:xfrm>
          <a:prstGeom prst="rect">
            <a:avLst/>
          </a:prstGeom>
        </p:spPr>
        <p:txBody>
          <a:bodyPr lIns="97533" tIns="97533" rIns="97533" bIns="97533"/>
          <a:lstStyle>
            <a:lvl1pPr marL="349232" indent="-349232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68575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028622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371497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171437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2371" y="681570"/>
            <a:ext cx="19003434" cy="263313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7475200" y="11859261"/>
            <a:ext cx="5689600" cy="17068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24384000" cy="1377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" y="3344528"/>
            <a:ext cx="23207148" cy="788604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1828800" y="2244725"/>
            <a:ext cx="207264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49558">
              <a:defRPr sz="62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3738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47477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71216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94955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574" y="337858"/>
            <a:ext cx="3458795" cy="13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214" y="12620628"/>
            <a:ext cx="5422835" cy="1150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4899378" y="7048697"/>
            <a:ext cx="14901334" cy="633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899"/>
            <a:ext cx="24384000" cy="1891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035" y="12773025"/>
            <a:ext cx="3464073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18236108" y="13418193"/>
            <a:ext cx="2218552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301" y="-73126"/>
            <a:ext cx="7186601" cy="13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233" y="169198"/>
            <a:ext cx="2423549" cy="945228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1663704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62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4" y="9178929"/>
            <a:ext cx="21031201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1" y="3651250"/>
            <a:ext cx="10363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1679577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8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 b="1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 b="1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 b="1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 b="1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3" y="3362328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3200"/>
            </a:lvl1pPr>
            <a:lvl2pPr marL="508692" indent="-271302" defTabSz="949558">
              <a:spcBef>
                <a:spcPts val="1000"/>
              </a:spcBef>
              <a:defRPr sz="3200"/>
            </a:lvl2pPr>
            <a:lvl3pPr marL="791298" indent="-316519" defTabSz="949558">
              <a:spcBef>
                <a:spcPts val="1000"/>
              </a:spcBef>
              <a:defRPr sz="3200"/>
            </a:lvl3pPr>
            <a:lvl4pPr marL="1091993" indent="-379824" defTabSz="949558">
              <a:spcBef>
                <a:spcPts val="1000"/>
              </a:spcBef>
              <a:defRPr sz="3200"/>
            </a:lvl4pPr>
            <a:lvl5pPr marL="1329383" indent="-379824" defTabSz="949558">
              <a:spcBef>
                <a:spcPts val="1000"/>
              </a:spcBef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8" y="4114800"/>
            <a:ext cx="7864476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4114800"/>
            <a:ext cx="7864477" cy="76231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16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16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16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16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7" y="12146608"/>
            <a:ext cx="1862928" cy="167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663568"/>
            <a:ext cx="23912424" cy="707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7127861"/>
            <a:ext cx="23912424" cy="25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1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1" cy="10611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5"/>
            <a:ext cx="4672103" cy="2544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1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1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1"/>
            <a:ext cx="21031201" cy="265112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3pPr marL="1554479" indent="-640079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0" y="13248183"/>
            <a:ext cx="23491371" cy="46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396" y="12353928"/>
            <a:ext cx="1948540" cy="136207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21193563" y="13181055"/>
            <a:ext cx="323003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3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037806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0" y="3381376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707600" y="12224386"/>
            <a:ext cx="1518815" cy="170687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1828800">
              <a:lnSpc>
                <a:spcPct val="90000"/>
              </a:lnSpc>
              <a:defRPr sz="8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kit.org/" TargetMode="External"/><Relationship Id="rId2" Type="http://schemas.openxmlformats.org/officeDocument/2006/relationships/hyperlink" Target="https://leanservicecreation.com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thisisservicedesigndoing.com/methods/service-advertisem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3048000" y="5756728"/>
            <a:ext cx="18288000" cy="19485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b">
            <a:normAutofit fontScale="62500" lnSpcReduction="20000"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pPr fontAlgn="base"/>
            <a:r>
              <a:rPr lang="fi-FI" dirty="0" err="1"/>
              <a:t>Testreklam-metoden</a:t>
            </a:r>
            <a:r>
              <a:rPr lang="fi-FI" dirty="0"/>
              <a:t> ( </a:t>
            </a:r>
            <a:r>
              <a:rPr lang="fi-FI" dirty="0" err="1"/>
              <a:t>fake</a:t>
            </a:r>
            <a:r>
              <a:rPr lang="fi-FI" dirty="0"/>
              <a:t> </a:t>
            </a:r>
            <a:r>
              <a:rPr lang="fi-FI" dirty="0" err="1"/>
              <a:t>advertisement</a:t>
            </a:r>
            <a:r>
              <a:rPr lang="fi-FI" dirty="0"/>
              <a:t>)</a:t>
            </a:r>
          </a:p>
          <a:p>
            <a:pPr fontAlgn="base"/>
            <a:r>
              <a:rPr lang="fi-FI" dirty="0" err="1"/>
              <a:t>Prototyperings</a:t>
            </a:r>
            <a:r>
              <a:rPr lang="fi-FI" dirty="0"/>
              <a:t> </a:t>
            </a:r>
            <a:r>
              <a:rPr lang="fi-FI" dirty="0" err="1"/>
              <a:t>fasen</a:t>
            </a:r>
            <a:r>
              <a:rPr lang="fi-FI" dirty="0"/>
              <a:t> 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en-US" b="0" dirty="0"/>
              <a:t>​</a:t>
            </a:r>
          </a:p>
        </p:txBody>
      </p:sp>
      <p:sp>
        <p:nvSpPr>
          <p:cNvPr id="685" name="TextBox 1"/>
          <p:cNvSpPr txBox="1"/>
          <p:nvPr/>
        </p:nvSpPr>
        <p:spPr>
          <a:xfrm>
            <a:off x="19232612" y="10792269"/>
            <a:ext cx="2839453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CC BY-SA 4.0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718579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dirty="0" err="1"/>
              <a:t>Testreklam</a:t>
            </a:r>
            <a:r>
              <a:rPr lang="fi-FI" dirty="0"/>
              <a:t>/</a:t>
            </a:r>
            <a:r>
              <a:rPr lang="fi-FI" dirty="0" err="1"/>
              <a:t>annons</a:t>
            </a:r>
            <a:endParaRPr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sz="half" idx="1"/>
          </p:nvPr>
        </p:nvSpPr>
        <p:spPr/>
        <p:txBody>
          <a:bodyPr lIns="91437" tIns="91437" rIns="91437" bIns="91437" anchor="t">
            <a:normAutofit/>
          </a:bodyPr>
          <a:lstStyle/>
          <a:p>
            <a:pPr marL="0" indent="0">
              <a:buNone/>
            </a:pPr>
            <a:r>
              <a:rPr lang="sv-SE" sz="7200" dirty="0" err="1"/>
              <a:t>testreklamen</a:t>
            </a:r>
            <a:r>
              <a:rPr lang="sv-SE" sz="7200" dirty="0"/>
              <a:t> kristalliserar kärnan i det tjänstekoncept som utvecklas och testar snabbt om kunderna tror på "tjänsten</a:t>
            </a:r>
            <a:r>
              <a:rPr lang="fi-FI" sz="7200" dirty="0"/>
              <a:t>”</a:t>
            </a: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82595" y="3096142"/>
            <a:ext cx="13847641" cy="12926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endParaRPr lang="fi-FI" dirty="0"/>
          </a:p>
        </p:txBody>
      </p:sp>
      <p:pic>
        <p:nvPicPr>
          <p:cNvPr id="690" name="The-Group-Interview.jpg" descr="The-Group-Interview.jpg"/>
          <p:cNvPicPr>
            <a:picLocks noChangeAspect="1"/>
          </p:cNvPicPr>
          <p:nvPr/>
        </p:nvPicPr>
        <p:blipFill>
          <a:blip r:embed="rId2"/>
          <a:srcRect l="26608" r="27568"/>
          <a:stretch>
            <a:fillRect/>
          </a:stretch>
        </p:blipFill>
        <p:spPr>
          <a:xfrm>
            <a:off x="15203295" y="-1"/>
            <a:ext cx="942977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SOTEPEDA247.FI</a:t>
            </a:r>
          </a:p>
        </p:txBody>
      </p:sp>
      <p:sp>
        <p:nvSpPr>
          <p:cNvPr id="694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92200" y="12630059"/>
            <a:ext cx="22225000" cy="71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695" name="Mitä &amp; miksi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/>
              <a:t>Vad </a:t>
            </a:r>
            <a:r>
              <a:rPr dirty="0"/>
              <a:t> &amp; </a:t>
            </a:r>
            <a:r>
              <a:rPr lang="sv-FI" dirty="0"/>
              <a:t>varför</a:t>
            </a:r>
            <a:r>
              <a:rPr dirty="0"/>
              <a:t>?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48384" y="3460464"/>
            <a:ext cx="21031200" cy="8702676"/>
          </a:xfrm>
        </p:spPr>
        <p:txBody>
          <a:bodyPr lIns="91437" tIns="91437" rIns="91437" bIns="91437" anchor="t">
            <a:normAutofit/>
          </a:bodyPr>
          <a:lstStyle/>
          <a:p>
            <a:pPr marL="0" indent="0">
              <a:buNone/>
            </a:pPr>
            <a:r>
              <a:rPr lang="sv-SE" sz="5400" dirty="0"/>
              <a:t>Testareklam (</a:t>
            </a:r>
            <a:r>
              <a:rPr lang="sv-SE" sz="5400" dirty="0" err="1"/>
              <a:t>Fake</a:t>
            </a:r>
            <a:r>
              <a:rPr lang="sv-SE" sz="5400" dirty="0"/>
              <a:t> </a:t>
            </a:r>
            <a:r>
              <a:rPr lang="sv-SE" sz="5400" dirty="0" err="1"/>
              <a:t>advertisement</a:t>
            </a:r>
            <a:r>
              <a:rPr lang="sv-SE" sz="5400" dirty="0"/>
              <a:t>) hjälper till att fokusera på kärnan i det tjänstekoncept som utvecklas. Den presenterar en lösning på kundens problem.</a:t>
            </a:r>
          </a:p>
          <a:p>
            <a:pPr marL="0" indent="0">
              <a:buNone/>
            </a:pPr>
            <a:r>
              <a:rPr lang="sv-SE" sz="5400" dirty="0"/>
              <a:t>I </a:t>
            </a:r>
            <a:r>
              <a:rPr lang="sv-SE" sz="5400" dirty="0" err="1"/>
              <a:t>testreklamen</a:t>
            </a:r>
            <a:r>
              <a:rPr lang="sv-SE" sz="5400" dirty="0"/>
              <a:t> står kunden i fokus för uppmärksamheten:  dvs vad kunderna förväntas eller hoppas få uppleva i förhållande till tjänsten. </a:t>
            </a:r>
          </a:p>
          <a:p>
            <a:pPr marL="0" indent="0">
              <a:buNone/>
            </a:pPr>
            <a:r>
              <a:rPr lang="sv-SE" sz="5400" dirty="0" err="1"/>
              <a:t>Testreklamen</a:t>
            </a:r>
            <a:r>
              <a:rPr lang="sv-SE" sz="5400" dirty="0"/>
              <a:t> prövar vilka typer av mentala bilder annonsen ger upphov till hos kunder, vilka saker som är relevanta för dem och vad är det första kunderna uppfattar av tjänsten.</a:t>
            </a:r>
          </a:p>
          <a:p>
            <a:pPr marL="0" indent="0">
              <a:buNone/>
            </a:pPr>
            <a:r>
              <a:rPr lang="sv-SE" sz="5400" dirty="0" err="1"/>
              <a:t>testreklamen</a:t>
            </a:r>
            <a:r>
              <a:rPr lang="sv-SE" sz="5400" dirty="0"/>
              <a:t> ger insikt i hur kunderna ser på tjänsten och hur den känns</a:t>
            </a:r>
            <a:r>
              <a:rPr lang="fi-FI" sz="5400" dirty="0"/>
              <a:t>.</a:t>
            </a:r>
          </a:p>
        </p:txBody>
      </p:sp>
      <p:sp>
        <p:nvSpPr>
          <p:cNvPr id="696" name="Though a Group Interview may not offer the depth of an individual Interview in someone’s home, it can give you a compelling look at how a larger set of the people you’re designing for operates. The best Group Interviews seek to hear everyone’s voice, get"/>
          <p:cNvSpPr txBox="1"/>
          <p:nvPr/>
        </p:nvSpPr>
        <p:spPr>
          <a:xfrm>
            <a:off x="1330284" y="3459451"/>
            <a:ext cx="21993507" cy="14157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7" tIns="91437" rIns="91437" bIns="91437" anchor="t">
            <a:spAutoFit/>
          </a:bodyPr>
          <a:lstStyle>
            <a:lvl1pPr>
              <a:defRPr sz="4000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99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9500" y="12706014"/>
            <a:ext cx="22225000" cy="71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/>
              <a:t>Att göra en </a:t>
            </a:r>
            <a:r>
              <a:rPr lang="sv-FI" dirty="0" err="1"/>
              <a:t>testreklam</a:t>
            </a:r>
            <a:endParaRPr dirty="0"/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293769" y="2860360"/>
            <a:ext cx="16510001" cy="90691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1600" tIns="101600" rIns="101600" bIns="101600" anchor="t">
            <a:spAutoFit/>
          </a:bodyPr>
          <a:lstStyle/>
          <a:p>
            <a:pPr marL="742950" indent="-742950" fontAlgn="base">
              <a:buFontTx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Välj en kund vars behov har identifierats som målgrupp för annonsen. Observera vilka kundens värden är och vilka är fördelarna med den här tjänsten kan ge dem.</a:t>
            </a:r>
          </a:p>
          <a:p>
            <a:pPr marL="742950" indent="-742950" fontAlgn="base">
              <a:buFontTx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Brainstorma snabbt annonsens innehåll, d.v.s. vad som är tänkt att tas upp i annonsen: känslomässigt och faktiskt innehåll, d.v.s. vad som är relevant för kunden,   vad är nytt och bättre än tidigare</a:t>
            </a:r>
          </a:p>
          <a:p>
            <a:pPr marL="742950" indent="-742950" fontAlgn="base">
              <a:buFontTx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Välj kanaler för annonsen, till exempel ska det vara annons i en tidning, på busshållplats eller i sociala medier</a:t>
            </a:r>
          </a:p>
          <a:p>
            <a:pPr marL="742950" indent="-742950" fontAlgn="base">
              <a:buFontTx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Du kanske vill göra flera skisser av </a:t>
            </a:r>
            <a:r>
              <a:rPr lang="sv-SE" dirty="0" err="1">
                <a:solidFill>
                  <a:schemeClr val="tx1"/>
                </a:solidFill>
              </a:rPr>
              <a:t>testreklamen</a:t>
            </a:r>
            <a:r>
              <a:rPr lang="sv-SE" dirty="0">
                <a:solidFill>
                  <a:schemeClr val="tx1"/>
                </a:solidFill>
              </a:rPr>
              <a:t>. Annonsen ska vara snabbt förståelig, känslomässig tilltalande, tilldragande.  Ge uppmärksamhet åt kärninnehållet: koncisa faktabaserade slagord så att kunden förstår vad tjänsten handlar om och varför de ska använda den. Synlighet och originalitet: tillräckligt stor, en rubrik som påverkar tittarna, en informativ bild som kommunicerar känslor och eventuellt en bildtext.</a:t>
            </a:r>
          </a:p>
          <a:p>
            <a:pPr marL="742950" indent="-742950" fontAlgn="base">
              <a:buFontTx/>
              <a:buAutoNum type="arabicPeriod"/>
            </a:pPr>
            <a:r>
              <a:rPr lang="sv-SE" dirty="0">
                <a:solidFill>
                  <a:schemeClr val="tx1"/>
                </a:solidFill>
              </a:rPr>
              <a:t>Gå ut för att visa en annons på gatan eller på annat ställe, där du kanta </a:t>
            </a:r>
            <a:r>
              <a:rPr lang="sv-SE" dirty="0" err="1">
                <a:solidFill>
                  <a:schemeClr val="tx1"/>
                </a:solidFill>
              </a:rPr>
              <a:t>kontkat</a:t>
            </a:r>
            <a:r>
              <a:rPr lang="sv-SE" dirty="0">
                <a:solidFill>
                  <a:schemeClr val="tx1"/>
                </a:solidFill>
              </a:rPr>
              <a:t> med representanter för  målgruppen och  kan fråga dem hur de förstår annonsen. Hur tycker de om tjänsten? Vill dom veta mer?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18858694" y="2674817"/>
            <a:ext cx="4447217" cy="88024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spAutoFit/>
          </a:bodyPr>
          <a:lstStyle/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/>
              <a:t>RESURSER</a:t>
            </a:r>
            <a:br>
              <a:rPr lang="sv-SE" sz="4000" dirty="0"/>
            </a:br>
            <a:r>
              <a:rPr lang="sv-SE" sz="4000" dirty="0"/>
              <a:t>30 minuter för att göra en annons och 45 minuter för att samla in feedback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sz="4000" dirty="0"/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/>
              <a:t>Material :Pennor, papper, kamera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sz="4000" dirty="0"/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/>
              <a:t>Deltagarna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/>
              <a:t>Minst 2 medlemmar i utvecklarteamet, 7 till 10 intervjuade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" y="-9649"/>
            <a:ext cx="21865085" cy="134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254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717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80911" y="3685611"/>
            <a:ext cx="22225000" cy="7113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718" name="Lähteitä ja kirjallisuutta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/>
              <a:t>Källor och litteratur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408176" y="3877056"/>
            <a:ext cx="16038576" cy="35086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r>
              <a:rPr lang="fi-FI" dirty="0">
                <a:hlinkClick r:id="rId2"/>
              </a:rPr>
              <a:t>https://leanservicecreation.com/</a:t>
            </a:r>
            <a:endParaRPr lang="fi-FI" dirty="0"/>
          </a:p>
          <a:p>
            <a:r>
              <a:rPr lang="fi-FI" dirty="0">
                <a:hlinkClick r:id="rId3"/>
              </a:rPr>
              <a:t>https://www.designkit.org/</a:t>
            </a:r>
            <a:endParaRPr lang="fi-FI" dirty="0"/>
          </a:p>
          <a:p>
            <a:r>
              <a:rPr lang="en-US" dirty="0"/>
              <a:t>Stickdorn </a:t>
            </a:r>
            <a:r>
              <a:rPr lang="en-US" dirty="0" err="1"/>
              <a:t>ym</a:t>
            </a:r>
            <a:r>
              <a:rPr lang="en-US" dirty="0"/>
              <a:t>. 2019. This is service design doing. </a:t>
            </a:r>
          </a:p>
          <a:p>
            <a:r>
              <a:rPr lang="fi-FI" dirty="0">
                <a:hlinkClick r:id="rId4"/>
              </a:rPr>
              <a:t>https</a:t>
            </a:r>
            <a:r>
              <a:rPr lang="fi-FI">
                <a:hlinkClick r:id="rId4"/>
              </a:rPr>
              <a:t>://www.thisisservicedesigndoing.com/methods/service-advertisement</a:t>
            </a:r>
            <a:endParaRPr lang="fi-FI"/>
          </a:p>
          <a:p>
            <a:endParaRPr lang="fi-FI" dirty="0"/>
          </a:p>
          <a:p>
            <a:endParaRPr kumimoji="0" lang="fi-FI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73331" y="2953313"/>
            <a:ext cx="11673114" cy="9519458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Sini Eloranta, Turun 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Päivi Erkko, Turun 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Päivi </a:t>
            </a:r>
            <a:r>
              <a:rPr dirty="0" err="1"/>
              <a:t>Harmoinen</a:t>
            </a:r>
            <a:r>
              <a:rPr dirty="0"/>
              <a:t>, </a:t>
            </a:r>
            <a:r>
              <a:rPr lang="en-US" dirty="0" err="1"/>
              <a:t>Laurea-amk</a:t>
            </a:r>
            <a:endParaRPr dirty="0" err="1"/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Minna Huhtala, </a:t>
            </a:r>
            <a:r>
              <a:rPr dirty="0" err="1"/>
              <a:t>Samk</a:t>
            </a:r>
            <a:r>
              <a:rPr dirty="0"/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Antti </a:t>
            </a:r>
            <a:r>
              <a:rPr dirty="0" err="1"/>
              <a:t>Kares</a:t>
            </a:r>
            <a:r>
              <a:rPr dirty="0"/>
              <a:t>, </a:t>
            </a:r>
            <a:r>
              <a:rPr lang="en-US" dirty="0" err="1"/>
              <a:t>Savonia</a:t>
            </a:r>
            <a:r>
              <a:rPr lang="en-US" dirty="0"/>
              <a:t>-AMK</a:t>
            </a:r>
            <a:endParaRPr dirty="0"/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Heli Lepistö, </a:t>
            </a:r>
            <a:r>
              <a:rPr dirty="0" err="1"/>
              <a:t>Samk</a:t>
            </a:r>
            <a:endParaRPr dirty="0"/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Anna-Leena </a:t>
            </a:r>
            <a:r>
              <a:rPr dirty="0" err="1"/>
              <a:t>Ruotsalainen</a:t>
            </a:r>
            <a:r>
              <a:rPr dirty="0"/>
              <a:t>, </a:t>
            </a:r>
            <a:r>
              <a:rPr lang="en-US" dirty="0" err="1"/>
              <a:t>Savonia</a:t>
            </a:r>
            <a:r>
              <a:rPr lang="en-US" dirty="0"/>
              <a:t>-AMK</a:t>
            </a:r>
            <a:endParaRPr dirty="0"/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Suvi </a:t>
            </a:r>
            <a:r>
              <a:rPr dirty="0" err="1"/>
              <a:t>Salminen</a:t>
            </a:r>
            <a:r>
              <a:rPr dirty="0"/>
              <a:t>, </a:t>
            </a:r>
            <a:r>
              <a:rPr lang="en-US" dirty="0"/>
              <a:t>JAMK</a:t>
            </a:r>
            <a:r>
              <a:rPr dirty="0"/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Timo </a:t>
            </a:r>
            <a:r>
              <a:rPr dirty="0" err="1"/>
              <a:t>Sirviö</a:t>
            </a:r>
            <a:r>
              <a:rPr dirty="0"/>
              <a:t>, </a:t>
            </a:r>
            <a:r>
              <a:rPr lang="en-US" dirty="0" err="1"/>
              <a:t>Savonia</a:t>
            </a:r>
            <a:r>
              <a:rPr lang="en-US" dirty="0"/>
              <a:t>-AMK</a:t>
            </a:r>
            <a:endParaRPr dirty="0"/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Sirkku Säätelä, Novia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dirty="0"/>
              <a:t>Mervi Vuolas, Turun AMK</a:t>
            </a:r>
          </a:p>
        </p:txBody>
      </p:sp>
      <p:pic>
        <p:nvPicPr>
          <p:cNvPr id="7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934" y="11403225"/>
            <a:ext cx="2404253" cy="85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816" y="2743200"/>
            <a:ext cx="2963115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yöryhmä"/>
          <p:cNvSpPr txBox="1"/>
          <p:nvPr/>
        </p:nvSpPr>
        <p:spPr>
          <a:xfrm>
            <a:off x="1079500" y="952500"/>
            <a:ext cx="22225000" cy="1905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/>
              <a:t>Interprofessionell arbetsgrupp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18" y="2865441"/>
            <a:ext cx="21311076" cy="918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56f6833fac12ce0a22a833930da65b03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136f65f505fade12e67fc9fb8c9f329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4FE2C-9817-4DA3-A534-15ADB189E47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A65D75-738C-48A1-BC03-016FC68A3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3A87CA-7F28-4FEE-A70A-640ED0270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473</Words>
  <Application>Microsoft Office PowerPoint</Application>
  <PresentationFormat>Anpassad</PresentationFormat>
  <Paragraphs>43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Calibri-Bold</vt:lpstr>
      <vt:lpstr>Century Gothic</vt:lpstr>
      <vt:lpstr>Futura</vt:lpstr>
      <vt:lpstr>Futura Bold</vt:lpstr>
      <vt:lpstr>Gill Sans</vt:lpstr>
      <vt:lpstr>Helvetica</vt:lpstr>
      <vt:lpstr>Tahoma</vt:lpstr>
      <vt:lpstr>Office Theme</vt:lpstr>
      <vt:lpstr>PowerPoint-presentation</vt:lpstr>
      <vt:lpstr>Testreklam/annons</vt:lpstr>
      <vt:lpstr>Vad  &amp; varför?</vt:lpstr>
      <vt:lpstr>Att göra en testreklam</vt:lpstr>
      <vt:lpstr>PowerPoint-presentation</vt:lpstr>
      <vt:lpstr>Källor och litteratur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Erkko</dc:creator>
  <cp:lastModifiedBy>Sirkku Säätelä</cp:lastModifiedBy>
  <cp:revision>36</cp:revision>
  <dcterms:modified xsi:type="dcterms:W3CDTF">2020-10-28T06:47:20Z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