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362" r:id="rId5"/>
    <p:sldId id="367" r:id="rId6"/>
    <p:sldId id="369" r:id="rId7"/>
    <p:sldId id="370" r:id="rId8"/>
    <p:sldId id="368" r:id="rId9"/>
    <p:sldId id="371" r:id="rId10"/>
    <p:sldId id="372" r:id="rId11"/>
    <p:sldId id="373" r:id="rId12"/>
    <p:sldId id="377" r:id="rId13"/>
    <p:sldId id="376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86389" autoAdjust="0"/>
  </p:normalViewPr>
  <p:slideViewPr>
    <p:cSldViewPr snapToGrid="0" snapToObjects="1">
      <p:cViewPr varScale="1">
        <p:scale>
          <a:sx n="98" d="100"/>
          <a:sy n="98" d="100"/>
        </p:scale>
        <p:origin x="876" y="96"/>
      </p:cViewPr>
      <p:guideLst/>
    </p:cSldViewPr>
  </p:slideViewPr>
  <p:outlineViewPr>
    <p:cViewPr>
      <p:scale>
        <a:sx n="33" d="100"/>
        <a:sy n="33" d="100"/>
      </p:scale>
      <p:origin x="0" y="-188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rkku Säätelä" userId="dca27739-8b94-4cb3-bb4e-a84d30c15452" providerId="ADAL" clId="{AAA6CDC7-A933-40BD-9F11-38EE610FC7FA}"/>
    <pc:docChg chg="modSld">
      <pc:chgData name="Sirkku Säätelä" userId="dca27739-8b94-4cb3-bb4e-a84d30c15452" providerId="ADAL" clId="{AAA6CDC7-A933-40BD-9F11-38EE610FC7FA}" dt="2020-10-28T06:33:35.316" v="14" actId="6549"/>
      <pc:docMkLst>
        <pc:docMk/>
      </pc:docMkLst>
      <pc:sldChg chg="modSp mod">
        <pc:chgData name="Sirkku Säätelä" userId="dca27739-8b94-4cb3-bb4e-a84d30c15452" providerId="ADAL" clId="{AAA6CDC7-A933-40BD-9F11-38EE610FC7FA}" dt="2020-10-28T06:32:11.254" v="6" actId="114"/>
        <pc:sldMkLst>
          <pc:docMk/>
          <pc:sldMk cId="2831343759" sldId="367"/>
        </pc:sldMkLst>
        <pc:spChg chg="mod">
          <ac:chgData name="Sirkku Säätelä" userId="dca27739-8b94-4cb3-bb4e-a84d30c15452" providerId="ADAL" clId="{AAA6CDC7-A933-40BD-9F11-38EE610FC7FA}" dt="2020-10-28T06:32:11.254" v="6" actId="114"/>
          <ac:spMkLst>
            <pc:docMk/>
            <pc:sldMk cId="2831343759" sldId="367"/>
            <ac:spMk id="6" creationId="{00000000-0000-0000-0000-000000000000}"/>
          </ac:spMkLst>
        </pc:spChg>
      </pc:sldChg>
      <pc:sldChg chg="modSp mod">
        <pc:chgData name="Sirkku Säätelä" userId="dca27739-8b94-4cb3-bb4e-a84d30c15452" providerId="ADAL" clId="{AAA6CDC7-A933-40BD-9F11-38EE610FC7FA}" dt="2020-10-28T06:32:34.242" v="11" actId="20577"/>
        <pc:sldMkLst>
          <pc:docMk/>
          <pc:sldMk cId="318786854" sldId="370"/>
        </pc:sldMkLst>
        <pc:spChg chg="mod">
          <ac:chgData name="Sirkku Säätelä" userId="dca27739-8b94-4cb3-bb4e-a84d30c15452" providerId="ADAL" clId="{AAA6CDC7-A933-40BD-9F11-38EE610FC7FA}" dt="2020-10-28T06:32:34.242" v="11" actId="20577"/>
          <ac:spMkLst>
            <pc:docMk/>
            <pc:sldMk cId="318786854" sldId="370"/>
            <ac:spMk id="3" creationId="{4F7B4B15-F978-499C-AB6E-F89164122F95}"/>
          </ac:spMkLst>
        </pc:spChg>
      </pc:sldChg>
      <pc:sldChg chg="modSp mod">
        <pc:chgData name="Sirkku Säätelä" userId="dca27739-8b94-4cb3-bb4e-a84d30c15452" providerId="ADAL" clId="{AAA6CDC7-A933-40BD-9F11-38EE610FC7FA}" dt="2020-10-28T06:33:18.693" v="13" actId="20577"/>
        <pc:sldMkLst>
          <pc:docMk/>
          <pc:sldMk cId="412894857" sldId="371"/>
        </pc:sldMkLst>
        <pc:spChg chg="mod">
          <ac:chgData name="Sirkku Säätelä" userId="dca27739-8b94-4cb3-bb4e-a84d30c15452" providerId="ADAL" clId="{AAA6CDC7-A933-40BD-9F11-38EE610FC7FA}" dt="2020-10-28T06:33:18.693" v="13" actId="20577"/>
          <ac:spMkLst>
            <pc:docMk/>
            <pc:sldMk cId="412894857" sldId="371"/>
            <ac:spMk id="2" creationId="{00000000-0000-0000-0000-000000000000}"/>
          </ac:spMkLst>
        </pc:spChg>
      </pc:sldChg>
      <pc:sldChg chg="modSp mod">
        <pc:chgData name="Sirkku Säätelä" userId="dca27739-8b94-4cb3-bb4e-a84d30c15452" providerId="ADAL" clId="{AAA6CDC7-A933-40BD-9F11-38EE610FC7FA}" dt="2020-10-28T06:33:35.316" v="14" actId="6549"/>
        <pc:sldMkLst>
          <pc:docMk/>
          <pc:sldMk cId="2558135900" sldId="377"/>
        </pc:sldMkLst>
        <pc:spChg chg="mod">
          <ac:chgData name="Sirkku Säätelä" userId="dca27739-8b94-4cb3-bb4e-a84d30c15452" providerId="ADAL" clId="{AAA6CDC7-A933-40BD-9F11-38EE610FC7FA}" dt="2020-10-28T06:33:35.316" v="14" actId="6549"/>
          <ac:spMkLst>
            <pc:docMk/>
            <pc:sldMk cId="2558135900" sldId="37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D029-7777-451A-9B2B-EE562ECFB6C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308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Otsikkoteksti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Otsikkoteksti</a:t>
            </a:r>
          </a:p>
        </p:txBody>
      </p:sp>
      <p:sp>
        <p:nvSpPr>
          <p:cNvPr id="39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45720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91440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137160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1828800">
              <a:buSzTx/>
              <a:buFontTx/>
              <a:buNone/>
              <a:defRPr sz="22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40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2144" y="6073304"/>
            <a:ext cx="931465" cy="838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31784"/>
            <a:ext cx="11956213" cy="3538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9" descr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782" y="3563930"/>
            <a:ext cx="11956213" cy="1258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Picture 11" descr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56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TextBox 9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60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Otsikkoteksti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70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 algn="r">
              <a:buSzTx/>
              <a:buFontTx/>
              <a:buNone/>
              <a:defRPr sz="2400" b="1">
                <a:solidFill>
                  <a:schemeClr val="accent3">
                    <a:lumOff val="-12941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pic>
        <p:nvPicPr>
          <p:cNvPr id="72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icture 10" descr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extBox 11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75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Otsikkotekst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pic>
        <p:nvPicPr>
          <p:cNvPr id="85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extBox 7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88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11" name="Leipätekstin taso yksi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 algn="r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113" name="TextBox 7"/>
          <p:cNvSpPr txBox="1"/>
          <p:nvPr/>
        </p:nvSpPr>
        <p:spPr>
          <a:xfrm>
            <a:off x="10495230" y="6608763"/>
            <a:ext cx="162137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pic>
        <p:nvPicPr>
          <p:cNvPr id="114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10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17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Otsikkoteksti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A7A7A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Otsikkoteksti</a:t>
            </a:r>
          </a:p>
        </p:txBody>
      </p:sp>
      <p:sp>
        <p:nvSpPr>
          <p:cNvPr id="12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8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pic>
        <p:nvPicPr>
          <p:cNvPr id="12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3" y="6624091"/>
            <a:ext cx="11745688" cy="2339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6700" y="6176962"/>
            <a:ext cx="974271" cy="68103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extBox 9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132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2144" y="6073304"/>
            <a:ext cx="931465" cy="838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639" y="-89093"/>
            <a:ext cx="2695660" cy="138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13" descr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25" y="160882"/>
            <a:ext cx="972787" cy="97427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189030" cy="1325563"/>
          </a:xfrm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145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46" name="Dian numer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bk object 16"/>
          <p:cNvSpPr/>
          <p:nvPr/>
        </p:nvSpPr>
        <p:spPr>
          <a:xfrm>
            <a:off x="1524000" y="-1"/>
            <a:ext cx="9144001" cy="6858001"/>
          </a:xfrm>
          <a:prstGeom prst="rect">
            <a:avLst/>
          </a:prstGeom>
          <a:solidFill>
            <a:srgbClr val="0A2232"/>
          </a:solidFill>
          <a:ln w="12700">
            <a:miter lim="400000"/>
          </a:ln>
        </p:spPr>
        <p:txBody>
          <a:bodyPr lIns="34289" tIns="34289" rIns="34289" bIns="34289"/>
          <a:lstStyle/>
          <a:p>
            <a:pPr algn="r" defTabSz="914400">
              <a:defRPr sz="2200">
                <a:solidFill>
                  <a:schemeClr val="accent3">
                    <a:lumOff val="-1294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172" name="Otsikkoteksti"/>
          <p:cNvSpPr txBox="1">
            <a:spLocks noGrp="1"/>
          </p:cNvSpPr>
          <p:nvPr>
            <p:ph type="title"/>
          </p:nvPr>
        </p:nvSpPr>
        <p:spPr>
          <a:xfrm>
            <a:off x="3831158" y="1777322"/>
            <a:ext cx="4529684" cy="738710"/>
          </a:xfrm>
          <a:prstGeom prst="rect">
            <a:avLst/>
          </a:prstGeom>
        </p:spPr>
        <p:txBody>
          <a:bodyPr lIns="0" tIns="0" rIns="0" bIns="0" anchor="t"/>
          <a:lstStyle>
            <a:lvl1pPr defTabSz="642937">
              <a:lnSpc>
                <a:spcPct val="100000"/>
              </a:lnSpc>
              <a:defRPr sz="4600">
                <a:solidFill>
                  <a:srgbClr val="0A223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Otsikkoteksti</a:t>
            </a:r>
          </a:p>
        </p:txBody>
      </p:sp>
      <p:sp>
        <p:nvSpPr>
          <p:cNvPr id="173" name="Leipätekstin taso yksi…"/>
          <p:cNvSpPr txBox="1">
            <a:spLocks noGrp="1"/>
          </p:cNvSpPr>
          <p:nvPr>
            <p:ph type="body" sz="quarter" idx="1"/>
          </p:nvPr>
        </p:nvSpPr>
        <p:spPr>
          <a:xfrm>
            <a:off x="2532256" y="2052320"/>
            <a:ext cx="7127488" cy="27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650229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1300459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950690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2600918" defTabSz="642937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174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0339834" y="6352030"/>
            <a:ext cx="158567" cy="139701"/>
          </a:xfrm>
          <a:prstGeom prst="rect">
            <a:avLst/>
          </a:prstGeom>
        </p:spPr>
        <p:txBody>
          <a:bodyPr lIns="0" tIns="0" rIns="0" bIns="0" anchor="t"/>
          <a:lstStyle>
            <a:lvl1pPr indent="36124">
              <a:lnSpc>
                <a:spcPct val="100000"/>
              </a:lnSpc>
              <a:defRPr sz="1000" spc="-24">
                <a:solidFill>
                  <a:srgbClr val="3F617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9C4A-B67D-4FC6-9615-F0A3E6391F46}" type="datetimeFigureOut">
              <a:rPr lang="fi-FI" smtClean="0"/>
              <a:t>28.10.2020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5907-CD1B-40DD-8C2E-3C8FD03C5F0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630" cy="6911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822960"/>
            <a:ext cx="11201400" cy="530592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797629" y="3651477"/>
            <a:ext cx="616131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537" y="5639378"/>
            <a:ext cx="2336051" cy="1272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40" y="-89092"/>
            <a:ext cx="2695659" cy="1382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025" y="160882"/>
            <a:ext cx="972786" cy="9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0551062" y="6590527"/>
            <a:ext cx="1621369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www.sotepeda247.fi</a:t>
            </a:r>
          </a:p>
        </p:txBody>
      </p:sp>
      <p:sp>
        <p:nvSpPr>
          <p:cNvPr id="3" name="Otsikkoteksti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Otsikkoteksti</a:t>
            </a:r>
          </a:p>
        </p:txBody>
      </p:sp>
      <p:sp>
        <p:nvSpPr>
          <p:cNvPr id="4" name="Leipätekstin taso yksi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5" name="Dian numero"/>
          <p:cNvSpPr txBox="1">
            <a:spLocks noGrp="1"/>
          </p:cNvSpPr>
          <p:nvPr>
            <p:ph type="sldNum" sz="quarter" idx="2"/>
          </p:nvPr>
        </p:nvSpPr>
        <p:spPr>
          <a:xfrm>
            <a:off x="11353800" y="6112192"/>
            <a:ext cx="765760" cy="853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defTabSz="914400">
              <a:lnSpc>
                <a:spcPct val="90000"/>
              </a:lnSpc>
              <a:defRPr sz="44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61" r:id="rId8"/>
    <p:sldLayoutId id="2147483691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22860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2743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3200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3657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Blac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sisservicedesigndoing.com/methods/brainstorming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oiminnallisetohjausmenetelmat.wordpress.com/ryhmaytyminen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79323"/>
          </a:xfrm>
        </p:spPr>
        <p:txBody>
          <a:bodyPr>
            <a:normAutofit/>
          </a:bodyPr>
          <a:lstStyle/>
          <a:p>
            <a:r>
              <a:rPr lang="fi-FI" sz="4800" dirty="0">
                <a:solidFill>
                  <a:srgbClr val="FFFFFF"/>
                </a:solidFill>
                <a:latin typeface="Arial Black" panose="020B0A04020102020204" pitchFamily="34" charset="0"/>
              </a:rPr>
              <a:t>BRAINSTORMING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4039564"/>
            <a:ext cx="9144000" cy="13924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3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Sotepeda</a:t>
            </a:r>
            <a:r>
              <a:rPr lang="fi-FI" sz="3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24/7- </a:t>
            </a:r>
            <a:r>
              <a:rPr lang="fi-FI" sz="3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projektet</a:t>
            </a:r>
          </a:p>
        </p:txBody>
      </p:sp>
      <p:pic>
        <p:nvPicPr>
          <p:cNvPr id="6" name="Kuva 5" descr="Kuvahaun tulos haulle cc by-sa 4.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01" y="4887685"/>
            <a:ext cx="1264785" cy="468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322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9" y="1432720"/>
            <a:ext cx="10655537" cy="459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634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44286" y="245383"/>
            <a:ext cx="10515600" cy="745217"/>
          </a:xfrm>
        </p:spPr>
        <p:txBody>
          <a:bodyPr/>
          <a:lstStyle/>
          <a:p>
            <a:r>
              <a:rPr lang="fi-FI" dirty="0" err="1">
                <a:latin typeface="Arial Black" panose="020B0A04020102020204" pitchFamily="34" charset="0"/>
              </a:rPr>
              <a:t>Brainstorming</a:t>
            </a:r>
            <a:r>
              <a:rPr lang="fi-FI" dirty="0">
                <a:latin typeface="Arial Black" panose="020B0A04020102020204" pitchFamily="34" charset="0"/>
              </a:rPr>
              <a:t>	</a:t>
            </a:r>
            <a:endParaRPr lang="fi-FI" dirty="0"/>
          </a:p>
        </p:txBody>
      </p:sp>
      <p:sp>
        <p:nvSpPr>
          <p:cNvPr id="6" name="Tekstin paikkamerkki 2"/>
          <p:cNvSpPr txBox="1">
            <a:spLocks/>
          </p:cNvSpPr>
          <p:nvPr/>
        </p:nvSpPr>
        <p:spPr>
          <a:xfrm>
            <a:off x="457200" y="1012372"/>
            <a:ext cx="11397343" cy="579120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fi-FI" sz="2400" dirty="0"/>
              <a:t> </a:t>
            </a:r>
            <a:r>
              <a:rPr lang="fi-FI" sz="2400" dirty="0" err="1"/>
              <a:t>Brainstorming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en </a:t>
            </a:r>
            <a:r>
              <a:rPr lang="fi-FI" sz="2400" dirty="0" err="1"/>
              <a:t>specifik</a:t>
            </a:r>
            <a:r>
              <a:rPr lang="fi-FI" sz="2400" dirty="0"/>
              <a:t> </a:t>
            </a:r>
            <a:r>
              <a:rPr lang="fi-FI" sz="2400" dirty="0" err="1"/>
              <a:t>grupparbetsmetod</a:t>
            </a:r>
            <a:r>
              <a:rPr lang="fi-FI" sz="2400" dirty="0"/>
              <a:t> ( </a:t>
            </a:r>
            <a:r>
              <a:rPr lang="fi-FI" sz="2400" dirty="0" err="1"/>
              <a:t>ofta</a:t>
            </a:r>
            <a:r>
              <a:rPr lang="fi-FI" sz="2400" dirty="0"/>
              <a:t> </a:t>
            </a:r>
            <a:r>
              <a:rPr lang="fi-FI" sz="2400" dirty="0" err="1"/>
              <a:t>felanvänd</a:t>
            </a:r>
            <a:r>
              <a:rPr lang="fi-FI" sz="2400" dirty="0"/>
              <a:t> för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beskriva</a:t>
            </a:r>
            <a:r>
              <a:rPr lang="fi-FI" sz="2400" dirty="0"/>
              <a:t> </a:t>
            </a:r>
            <a:r>
              <a:rPr lang="fi-FI" sz="2400" dirty="0" err="1"/>
              <a:t>all</a:t>
            </a:r>
            <a:r>
              <a:rPr lang="fi-FI" sz="2400" dirty="0"/>
              <a:t> </a:t>
            </a:r>
            <a:r>
              <a:rPr lang="fi-FI" sz="2400" dirty="0" err="1"/>
              <a:t>slags</a:t>
            </a:r>
            <a:r>
              <a:rPr lang="fi-FI" sz="2400" dirty="0"/>
              <a:t> </a:t>
            </a:r>
            <a:r>
              <a:rPr lang="fi-FI" sz="2400" dirty="0" err="1"/>
              <a:t>ideproducering</a:t>
            </a:r>
            <a:r>
              <a:rPr lang="fi-FI" sz="2400" dirty="0"/>
              <a:t>),  </a:t>
            </a:r>
            <a:r>
              <a:rPr lang="fi-FI" sz="2400" dirty="0" err="1"/>
              <a:t>där</a:t>
            </a:r>
            <a:r>
              <a:rPr lang="fi-FI" sz="2400" dirty="0"/>
              <a:t> </a:t>
            </a:r>
            <a:r>
              <a:rPr lang="fi-FI" sz="2400" dirty="0" err="1"/>
              <a:t>deltagarna</a:t>
            </a:r>
            <a:r>
              <a:rPr lang="fi-FI" sz="2400" dirty="0"/>
              <a:t> </a:t>
            </a:r>
            <a:r>
              <a:rPr lang="fi-FI" sz="2400" dirty="0" err="1"/>
              <a:t>framför</a:t>
            </a:r>
            <a:r>
              <a:rPr lang="fi-FI" sz="2400" dirty="0"/>
              <a:t> </a:t>
            </a:r>
            <a:r>
              <a:rPr lang="fi-FI" sz="2400" dirty="0" err="1"/>
              <a:t>ideer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skriver</a:t>
            </a:r>
            <a:r>
              <a:rPr lang="fi-FI" sz="2400" dirty="0"/>
              <a:t> </a:t>
            </a:r>
            <a:r>
              <a:rPr lang="fi-FI" sz="2400" dirty="0" err="1"/>
              <a:t>eller</a:t>
            </a:r>
            <a:r>
              <a:rPr lang="fi-FI" sz="2400" dirty="0"/>
              <a:t> </a:t>
            </a:r>
            <a:r>
              <a:rPr lang="fi-FI" sz="2400" dirty="0" err="1"/>
              <a:t>ritar</a:t>
            </a:r>
            <a:r>
              <a:rPr lang="fi-FI" sz="2400" dirty="0"/>
              <a:t> </a:t>
            </a:r>
            <a:r>
              <a:rPr lang="fi-FI" sz="2400" dirty="0" err="1"/>
              <a:t>dem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</a:t>
            </a:r>
            <a:r>
              <a:rPr lang="fi-FI" sz="2400" dirty="0" err="1"/>
              <a:t>pappers</a:t>
            </a:r>
            <a:r>
              <a:rPr lang="fi-FI" sz="2400" dirty="0"/>
              <a:t>. </a:t>
            </a:r>
          </a:p>
          <a:p>
            <a:r>
              <a:rPr lang="fi-FI" sz="2400" dirty="0" err="1"/>
              <a:t>Enkla</a:t>
            </a:r>
            <a:r>
              <a:rPr lang="fi-FI" sz="2400" dirty="0"/>
              <a:t> </a:t>
            </a:r>
            <a:r>
              <a:rPr lang="fi-FI" sz="2400" dirty="0" err="1"/>
              <a:t>regler</a:t>
            </a:r>
            <a:r>
              <a:rPr lang="fi-FI" sz="2400" dirty="0"/>
              <a:t>: </a:t>
            </a:r>
            <a:r>
              <a:rPr lang="fi-FI" sz="2400" dirty="0" err="1"/>
              <a:t>håll</a:t>
            </a:r>
            <a:r>
              <a:rPr lang="fi-FI" sz="2400" dirty="0"/>
              <a:t> </a:t>
            </a:r>
            <a:r>
              <a:rPr lang="fi-FI" sz="2400" dirty="0" err="1"/>
              <a:t>gruppen</a:t>
            </a:r>
            <a:r>
              <a:rPr lang="fi-FI" sz="2400" dirty="0"/>
              <a:t> </a:t>
            </a:r>
            <a:r>
              <a:rPr lang="fi-FI" sz="2400" dirty="0" err="1"/>
              <a:t>produktiv</a:t>
            </a:r>
            <a:r>
              <a:rPr lang="fi-FI" sz="2400" dirty="0"/>
              <a:t>, </a:t>
            </a:r>
            <a:r>
              <a:rPr lang="fi-FI" sz="2400" dirty="0" err="1"/>
              <a:t>kritiklös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skapande</a:t>
            </a:r>
            <a:r>
              <a:rPr lang="fi-FI" sz="2400" dirty="0"/>
              <a:t>.</a:t>
            </a:r>
          </a:p>
          <a:p>
            <a:r>
              <a:rPr lang="sv-SE" sz="2400" dirty="0"/>
              <a:t>Brainstorming hjälper att snabbt förstå vad andra anser om problemet och dess lösningar</a:t>
            </a:r>
            <a:r>
              <a:rPr lang="fi-FI" sz="2400" dirty="0"/>
              <a:t>.</a:t>
            </a:r>
          </a:p>
          <a:p>
            <a:r>
              <a:rPr lang="sv-SE" sz="2400" dirty="0"/>
              <a:t>Brainstorming är också ett bra verktyg när gruppen behöver energi, metoden har en kraftingivande effekt</a:t>
            </a:r>
            <a:r>
              <a:rPr lang="fi-FI" sz="2400" dirty="0"/>
              <a:t>. </a:t>
            </a:r>
          </a:p>
          <a:p>
            <a:r>
              <a:rPr lang="sv-SE" sz="2400" b="1" dirty="0"/>
              <a:t>Målet </a:t>
            </a:r>
            <a:r>
              <a:rPr lang="sv-SE" sz="2400" dirty="0"/>
              <a:t>är att hitta </a:t>
            </a:r>
            <a:r>
              <a:rPr lang="sv-SE" sz="2400" i="1" dirty="0"/>
              <a:t>så många </a:t>
            </a:r>
            <a:r>
              <a:rPr lang="sv-SE" sz="2400" dirty="0"/>
              <a:t>idéer som möjligt, inte bara </a:t>
            </a:r>
            <a:r>
              <a:rPr lang="sv-SE" sz="2400" i="1" dirty="0"/>
              <a:t>bra</a:t>
            </a:r>
            <a:r>
              <a:rPr lang="sv-SE" sz="2400" dirty="0"/>
              <a:t> idéer. </a:t>
            </a:r>
          </a:p>
          <a:p>
            <a:r>
              <a:rPr lang="sv-SE" sz="2400" dirty="0"/>
              <a:t>Kvantiteten är avgörande och till och med en dålig idé kan leda till en bra resultat!</a:t>
            </a:r>
            <a:endParaRPr lang="sv-SE" dirty="0"/>
          </a:p>
          <a:p>
            <a:r>
              <a:rPr lang="sv-SE" sz="2400" dirty="0"/>
              <a:t>Se följande </a:t>
            </a:r>
            <a:r>
              <a:rPr lang="sv-SE" sz="2400" dirty="0" err="1"/>
              <a:t>brainstormningsregler</a:t>
            </a:r>
            <a:r>
              <a:rPr lang="sv-SE" sz="2400" dirty="0"/>
              <a:t> !</a:t>
            </a:r>
            <a:r>
              <a:rPr lang="fi-FI" sz="2400" dirty="0"/>
              <a:t>________________</a:t>
            </a:r>
            <a:endParaRPr lang="fi-FI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1">
              <a:lnSpc>
                <a:spcPct val="100000"/>
              </a:lnSpc>
              <a:buNone/>
            </a:pP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Lähde: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Stickdorn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ym. 2019.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Ideation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Brainstorming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hangingPunct="1">
              <a:lnSpc>
                <a:spcPct val="100000"/>
              </a:lnSpc>
              <a:buNone/>
            </a:pP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Viitattu: 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https://www.thisisservicedesigndoing.com/methods/brainstormingm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hangingPunct="1">
              <a:buFont typeface="Arial"/>
              <a:buNone/>
            </a:pPr>
            <a:endParaRPr lang="fi-F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4375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6685" y="365126"/>
            <a:ext cx="10515600" cy="962932"/>
          </a:xfrm>
        </p:spPr>
        <p:txBody>
          <a:bodyPr>
            <a:normAutofit/>
          </a:bodyPr>
          <a:lstStyle/>
          <a:p>
            <a:r>
              <a:rPr lang="fi-FI" sz="4000" b="1" dirty="0" err="1">
                <a:latin typeface="Arial Black" panose="020B0A04020102020204" pitchFamily="34" charset="0"/>
              </a:rPr>
              <a:t>Vikten</a:t>
            </a:r>
            <a:r>
              <a:rPr lang="fi-FI" sz="4000" b="1" dirty="0">
                <a:latin typeface="Arial Black" panose="020B0A04020102020204" pitchFamily="34" charset="0"/>
              </a:rPr>
              <a:t> av </a:t>
            </a:r>
            <a:r>
              <a:rPr lang="fi-FI" sz="4000" b="1" dirty="0" err="1">
                <a:latin typeface="Arial Black" panose="020B0A04020102020204" pitchFamily="34" charset="0"/>
              </a:rPr>
              <a:t>att</a:t>
            </a:r>
            <a:r>
              <a:rPr lang="fi-FI" sz="4000" b="1" dirty="0">
                <a:latin typeface="Arial Black" panose="020B0A04020102020204" pitchFamily="34" charset="0"/>
              </a:rPr>
              <a:t> </a:t>
            </a:r>
            <a:r>
              <a:rPr lang="fi-FI" sz="4000" b="1" dirty="0" err="1">
                <a:latin typeface="Arial Black" panose="020B0A04020102020204" pitchFamily="34" charset="0"/>
              </a:rPr>
              <a:t>förbereda</a:t>
            </a:r>
            <a:r>
              <a:rPr lang="fi-FI" sz="4000" b="1" dirty="0">
                <a:latin typeface="Arial Black" panose="020B0A04020102020204" pitchFamily="34" charset="0"/>
              </a:rPr>
              <a:t> </a:t>
            </a:r>
            <a:r>
              <a:rPr lang="fi-FI" sz="4000" b="1" dirty="0" err="1">
                <a:latin typeface="Arial Black" panose="020B0A04020102020204" pitchFamily="34" charset="0"/>
              </a:rPr>
              <a:t>sig</a:t>
            </a:r>
            <a:endParaRPr lang="fi-FI" sz="4000" b="1" dirty="0">
              <a:latin typeface="Arial Black" panose="020B0A04020102020204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96685" y="1512838"/>
            <a:ext cx="104285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chemeClr val="tx1"/>
                </a:solidFill>
                <a:latin typeface="Palatino"/>
              </a:rPr>
              <a:t>För att säkerställa framgång och bästa resultat bör du ställa in dig </a:t>
            </a:r>
            <a:r>
              <a:rPr lang="sv-SE" sz="2800" dirty="0" err="1">
                <a:solidFill>
                  <a:schemeClr val="tx1"/>
                </a:solidFill>
                <a:latin typeface="Palatino"/>
              </a:rPr>
              <a:t>påuppgiften</a:t>
            </a:r>
            <a:r>
              <a:rPr lang="sv-SE" sz="2800" dirty="0">
                <a:solidFill>
                  <a:schemeClr val="tx1"/>
                </a:solidFill>
                <a:latin typeface="Palatino"/>
              </a:rPr>
              <a:t> genom att rensa huvudet från allt som hindrar ditt kreativa sinne och brainstorming.</a:t>
            </a:r>
          </a:p>
          <a:p>
            <a:endParaRPr lang="sv-SE" sz="2800" dirty="0">
              <a:solidFill>
                <a:schemeClr val="tx1"/>
              </a:solidFill>
              <a:latin typeface="Palatino"/>
            </a:endParaRPr>
          </a:p>
          <a:p>
            <a:r>
              <a:rPr lang="sv-SE" sz="2800" dirty="0">
                <a:solidFill>
                  <a:schemeClr val="tx1"/>
                </a:solidFill>
                <a:latin typeface="Palatino"/>
              </a:rPr>
              <a:t>Om du inte känner de andra deltagarna, lära känna dem genom att presentera dig själv och göra något som kan minska spänningen </a:t>
            </a:r>
            <a:r>
              <a:rPr lang="sv-SE" sz="2800" dirty="0" err="1">
                <a:solidFill>
                  <a:schemeClr val="tx1"/>
                </a:solidFill>
                <a:latin typeface="Palatino"/>
              </a:rPr>
              <a:t>t.exen</a:t>
            </a:r>
            <a:r>
              <a:rPr lang="sv-SE" sz="2800" dirty="0">
                <a:solidFill>
                  <a:schemeClr val="tx1"/>
                </a:solidFill>
                <a:latin typeface="Palatino"/>
              </a:rPr>
              <a:t> samarbetsövning</a:t>
            </a:r>
            <a:r>
              <a:rPr lang="fi-FI" sz="2800" dirty="0">
                <a:solidFill>
                  <a:schemeClr val="tx1"/>
                </a:solidFill>
                <a:latin typeface="Palatino"/>
              </a:rPr>
              <a:t>: </a:t>
            </a:r>
          </a:p>
          <a:p>
            <a:endParaRPr lang="fi-FI" sz="2800" dirty="0">
              <a:solidFill>
                <a:schemeClr val="tx1"/>
              </a:solidFill>
              <a:latin typeface="Palatino"/>
            </a:endParaRPr>
          </a:p>
          <a:p>
            <a:r>
              <a:rPr lang="fi-FI" sz="2800" b="1" dirty="0">
                <a:solidFill>
                  <a:schemeClr val="tx1"/>
                </a:solidFill>
                <a:latin typeface="Palatino"/>
                <a:hlinkClick r:id="rId2"/>
              </a:rPr>
              <a:t>https://toiminnallisetohjausmenetelmat.wordpress.com/ryhmaytyminen</a:t>
            </a:r>
            <a:r>
              <a:rPr lang="fi-FI" sz="2800" b="1" dirty="0">
                <a:solidFill>
                  <a:schemeClr val="bg1"/>
                </a:solidFill>
                <a:latin typeface="Palatino"/>
                <a:hlinkClick r:id="rId2"/>
              </a:rPr>
              <a:t>/</a:t>
            </a:r>
            <a:r>
              <a:rPr lang="fi-FI" sz="2800" b="1" dirty="0">
                <a:solidFill>
                  <a:schemeClr val="bg1"/>
                </a:solidFill>
                <a:latin typeface="Palatin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34495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89030" cy="649636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br>
              <a:rPr lang="fi-FI" sz="31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fi-FI" sz="31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fi-FI" sz="31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fi-FI" sz="31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fi-FI" sz="31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fi-FI" sz="31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fi-FI" sz="31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Instruktion</a:t>
            </a:r>
            <a:br>
              <a:rPr lang="fi-FI" sz="31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fi-FI" sz="31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fi-FI" sz="31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fi-FI" sz="31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fi-FI" sz="31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fi-FI" sz="31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fi-FI" sz="31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fi-FI" sz="31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fi-FI" sz="2700" dirty="0">
              <a:latin typeface="Palatino"/>
              <a:ea typeface="Calibri" panose="020F0502020204030204" pitchFamily="34" charset="0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F7B4B15-F978-499C-AB6E-F89164122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149" y="802889"/>
            <a:ext cx="10515600" cy="5787482"/>
          </a:xfrm>
        </p:spPr>
        <p:txBody>
          <a:bodyPr lIns="45719" rIns="45719" anchor="t">
            <a:normAutofit fontScale="92500" lnSpcReduction="20000"/>
          </a:bodyPr>
          <a:lstStyle/>
          <a:p>
            <a:r>
              <a:rPr lang="sv-SE" dirty="0"/>
              <a:t>Bekanta dig  noggrant med utmaningen innan du börjar producera </a:t>
            </a:r>
            <a:r>
              <a:rPr lang="sv-SE" dirty="0" err="1"/>
              <a:t>ideer</a:t>
            </a:r>
            <a:endParaRPr lang="en-US" dirty="0" err="1"/>
          </a:p>
          <a:p>
            <a:pPr marL="0" indent="0">
              <a:buNone/>
            </a:pPr>
            <a:r>
              <a:rPr lang="sv-SE" dirty="0"/>
              <a:t>    - var vill du hitta lösningen? </a:t>
            </a:r>
          </a:p>
          <a:p>
            <a:r>
              <a:rPr lang="sv-SE" dirty="0"/>
              <a:t>Undersök resultaten från </a:t>
            </a:r>
            <a:r>
              <a:rPr lang="sv-SE" dirty="0" err="1"/>
              <a:t>forskningsfasen</a:t>
            </a:r>
            <a:r>
              <a:rPr lang="sv-SE" dirty="0"/>
              <a:t> (från föregående fas i Service design konceptet) för brainstorming. </a:t>
            </a:r>
          </a:p>
          <a:p>
            <a:r>
              <a:rPr lang="sv-SE" dirty="0"/>
              <a:t>Bjud in också andra människor. Förutom kärnteamet kan kunder, experter, tjänsteleverantörer, chefer, beslutsfattare involveras . </a:t>
            </a:r>
          </a:p>
          <a:p>
            <a:r>
              <a:rPr lang="sv-SE" dirty="0"/>
              <a:t>Placera deltagarna så att alla kan se det papper/den tavla där idéerna skrivs ned. </a:t>
            </a:r>
          </a:p>
          <a:p>
            <a:r>
              <a:rPr lang="sv-SE" dirty="0"/>
              <a:t>Ge alla pennor. Visa alla utmaningen/uppdraget med en projektor. </a:t>
            </a:r>
          </a:p>
          <a:p>
            <a:r>
              <a:rPr lang="sv-SE" dirty="0"/>
              <a:t>Om det finns många utmaningar kan du visa en fråga åt gången. </a:t>
            </a:r>
          </a:p>
          <a:p>
            <a:r>
              <a:rPr lang="sv-SE" dirty="0"/>
              <a:t>Be deltagarna att dela alla idéer - skriv ner/illustrera alla idéer  så att</a:t>
            </a:r>
          </a:p>
          <a:p>
            <a:pPr marL="0" indent="0">
              <a:buNone/>
            </a:pPr>
            <a:r>
              <a:rPr lang="sv-SE" dirty="0"/>
              <a:t>    alla kan läsa eller se dem. </a:t>
            </a:r>
          </a:p>
          <a:p>
            <a:r>
              <a:rPr lang="sv-SE" dirty="0"/>
              <a:t>När alla idéer finns på bordet, diskutera och välj en teknik för att rösta fram de bästa idéerna. </a:t>
            </a:r>
          </a:p>
          <a:p>
            <a:r>
              <a:rPr lang="sv-SE" dirty="0"/>
              <a:t>I detta stadium rangordnas  </a:t>
            </a:r>
            <a:r>
              <a:rPr lang="sv-SE" sz="3000" dirty="0"/>
              <a:t>idéerna inte .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187868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 fontScale="90000"/>
          </a:bodyPr>
          <a:lstStyle/>
          <a:p>
            <a:br>
              <a:rPr lang="fi-FI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fi-FI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Regler</a:t>
            </a:r>
            <a:r>
              <a:rPr lang="fi-FI" b="1" dirty="0">
                <a:latin typeface="Arial Black" panose="020B0604020202020204" pitchFamily="34" charset="0"/>
                <a:cs typeface="Arial Black" panose="020B0604020202020204" pitchFamily="34" charset="0"/>
              </a:rPr>
              <a:t> för </a:t>
            </a:r>
            <a:r>
              <a:rPr lang="fi-FI"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brainstorming</a:t>
            </a:r>
            <a:br>
              <a:rPr lang="fi-FI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endParaRPr lang="fi-FI" dirty="0"/>
          </a:p>
        </p:txBody>
      </p:sp>
      <p:sp>
        <p:nvSpPr>
          <p:cNvPr id="3" name="Sääntöjen läpikäynti 5 minuuttia ja aivoriihin 55 minuuttia"/>
          <p:cNvSpPr txBox="1"/>
          <p:nvPr/>
        </p:nvSpPr>
        <p:spPr>
          <a:xfrm>
            <a:off x="838200" y="1143000"/>
            <a:ext cx="7509869" cy="284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 defTabSz="914400">
              <a:defRPr sz="1400">
                <a:solidFill>
                  <a:srgbClr val="A7A7A7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rPr lang="sv-FI" dirty="0" err="1">
                <a:latin typeface="Arial" panose="020B0604020202020204" pitchFamily="34" charset="0"/>
                <a:cs typeface="Arial" panose="020B0604020202020204" pitchFamily="34" charset="0"/>
              </a:rPr>
              <a:t>Geomgång</a:t>
            </a:r>
            <a:r>
              <a:rPr lang="sv-FI" dirty="0">
                <a:latin typeface="Arial" panose="020B0604020202020204" pitchFamily="34" charset="0"/>
                <a:cs typeface="Arial" panose="020B0604020202020204" pitchFamily="34" charset="0"/>
              </a:rPr>
              <a:t> av regler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5 min ja </a:t>
            </a:r>
            <a:r>
              <a:rPr lang="sv-FI" dirty="0">
                <a:latin typeface="Arial" panose="020B0604020202020204" pitchFamily="34" charset="0"/>
                <a:cs typeface="Arial" panose="020B0604020202020204" pitchFamily="34" charset="0"/>
              </a:rPr>
              <a:t>brainstorming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55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minuuttia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ivoriihen säännöt:…"/>
          <p:cNvSpPr txBox="1"/>
          <p:nvPr/>
        </p:nvSpPr>
        <p:spPr>
          <a:xfrm>
            <a:off x="918535" y="1839686"/>
            <a:ext cx="8856835" cy="2344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285750" indent="-285750" defTabSz="582214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sv-SE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Upprepa din utmaning .</a:t>
            </a:r>
          </a:p>
          <a:p>
            <a:pPr marL="285750" indent="-285750" defTabSz="582214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sv-SE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Tänk på lösningar eller partiella lösningar.</a:t>
            </a:r>
          </a:p>
          <a:p>
            <a:pPr marL="285750" indent="-285750" defTabSz="582214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sv-SE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Skriv ner och / eller rita alla idéer så att alla kan se dem.</a:t>
            </a:r>
          </a:p>
          <a:p>
            <a:pPr marL="285750" indent="-285750" defTabSz="582214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sv-SE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En idé per post-It-lapp eller papper.</a:t>
            </a:r>
          </a:p>
          <a:p>
            <a:pPr marL="285750" indent="-285750" defTabSz="582214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sv-SE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Var öppen och uppmuntra andra med vilda idéer.</a:t>
            </a:r>
          </a:p>
          <a:p>
            <a:pPr marL="285750" indent="-285750" defTabSz="582214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sv-SE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Fortsätt att spinna vidare på andras idéer.</a:t>
            </a:r>
          </a:p>
          <a:p>
            <a:pPr marL="285750" indent="-285750" defTabSz="582214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sv-SE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Det är förbjudet att kritisera egna och andra idéer.</a:t>
            </a:r>
          </a:p>
          <a:p>
            <a:pPr marL="285750" indent="-285750" defTabSz="582214">
              <a:lnSpc>
                <a:spcPct val="120000"/>
              </a:lnSpc>
              <a:buFont typeface="Arial" panose="020B0604020202020204" pitchFamily="34" charset="0"/>
              <a:buChar char="•"/>
              <a:defRPr sz="1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sv-SE" dirty="0">
                <a:solidFill>
                  <a:schemeClr val="tx1"/>
                </a:solidFill>
                <a:latin typeface="Palatino" pitchFamily="2" charset="77"/>
                <a:ea typeface="Palatino" pitchFamily="2" charset="77"/>
              </a:rPr>
              <a:t>Antalet idéer är viktigast! Försök hitta 100 idéer.</a:t>
            </a:r>
            <a:endParaRPr lang="fi-FI" dirty="0">
              <a:solidFill>
                <a:schemeClr val="tx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5" name="VAIHEEN TARKOITUS Aivoriihen tarkoitus on löytää mahdollisimman paljon ideoita – ei vain hyviä ideoita – määrä on siis ratkaiseva."/>
          <p:cNvSpPr txBox="1"/>
          <p:nvPr/>
        </p:nvSpPr>
        <p:spPr>
          <a:xfrm>
            <a:off x="918534" y="5556152"/>
            <a:ext cx="9106411" cy="50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>
              <a:defRPr sz="14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sv-SE" b="1" dirty="0">
                <a:latin typeface="Arial Black" panose="020B0604020202020204" pitchFamily="34" charset="0"/>
                <a:cs typeface="Arial Black" panose="020B0604020202020204" pitchFamily="34" charset="0"/>
              </a:rPr>
              <a:t>MÅL Syftet med brainstorming är att hitta så många idéer som möjligt - alla slags idéer, inte bara bra idéer - mängden är avgörande.</a:t>
            </a:r>
            <a:endParaRPr dirty="0">
              <a:latin typeface="Arial" panose="020B0604020202020204" pitchFamily="34" charset="0"/>
              <a:ea typeface="Avenir Book"/>
              <a:cs typeface="Arial" panose="020B0604020202020204" pitchFamily="34" charset="0"/>
              <a:sym typeface="Avenir Book"/>
            </a:endParaRPr>
          </a:p>
        </p:txBody>
      </p:sp>
      <p:sp>
        <p:nvSpPr>
          <p:cNvPr id="6" name="Viiva"/>
          <p:cNvSpPr/>
          <p:nvPr/>
        </p:nvSpPr>
        <p:spPr>
          <a:xfrm>
            <a:off x="918535" y="5444801"/>
            <a:ext cx="1782655" cy="2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2146" tIns="32146" rIns="32146" bIns="32146"/>
          <a:lstStyle/>
          <a:p>
            <a:pPr defTabSz="914400">
              <a:defRPr sz="16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4112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26029" y="403681"/>
            <a:ext cx="7717971" cy="745218"/>
          </a:xfrm>
        </p:spPr>
        <p:txBody>
          <a:bodyPr>
            <a:normAutofit/>
          </a:bodyPr>
          <a:lstStyle/>
          <a:p>
            <a:r>
              <a:rPr lang="fi-FI" sz="4000" b="1" dirty="0">
                <a:latin typeface="Arial Black" panose="020B0A04020102020204" pitchFamily="34" charset="0"/>
              </a:rPr>
              <a:t>PRIORISERING AV IDEER</a:t>
            </a:r>
          </a:p>
        </p:txBody>
      </p:sp>
      <p:sp>
        <p:nvSpPr>
          <p:cNvPr id="3" name="Suorakulmio 2"/>
          <p:cNvSpPr/>
          <p:nvPr/>
        </p:nvSpPr>
        <p:spPr>
          <a:xfrm>
            <a:off x="1426028" y="1894113"/>
            <a:ext cx="98590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Välj de bästa idéerna. Identifiera den idé som är enklast och snabbast att testa i praktiken (TOP 5-idéer som ger kunden mest värde).</a:t>
            </a:r>
          </a:p>
          <a:p>
            <a:endParaRPr lang="sv-SE" sz="2400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  <a:p>
            <a:r>
              <a:rPr lang="sv-SE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Ifrågasätt alltid om hållbarheten i din idé ur ett kundperspektiv: är det av värde eller är det bara dina egna antaganden. </a:t>
            </a:r>
          </a:p>
          <a:p>
            <a:r>
              <a:rPr lang="sv-SE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T.o.m</a:t>
            </a:r>
            <a:r>
              <a:rPr lang="sv-SE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en bra idé kan falla </a:t>
            </a:r>
            <a:r>
              <a:rPr lang="sv-SE" sz="2400" dirty="0" err="1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pga</a:t>
            </a:r>
            <a:r>
              <a:rPr lang="sv-SE" sz="2400" dirty="0">
                <a:solidFill>
                  <a:schemeClr val="tx1"/>
                </a:solidFill>
                <a:latin typeface="Palatino"/>
                <a:cs typeface="Times New Roman" panose="02020603050405020304" pitchFamily="18" charset="0"/>
              </a:rPr>
              <a:t>  oväntade antaganden (kundvärdespotential och kundtestning av idén).</a:t>
            </a:r>
            <a:endParaRPr lang="fi-FI" sz="2400" dirty="0">
              <a:solidFill>
                <a:schemeClr val="tx1"/>
              </a:solidFill>
              <a:latin typeface="Palatin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48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CANVAS-</a:t>
            </a:r>
            <a:r>
              <a:rPr lang="fi-FI" sz="36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sammanställning</a:t>
            </a:r>
            <a:r>
              <a:rPr lang="fi-FI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: </a:t>
            </a:r>
            <a:br>
              <a:rPr lang="fi-FI" sz="36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fi-FI" sz="36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frågor</a:t>
            </a:r>
            <a:r>
              <a:rPr lang="fi-FI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i-FI" sz="36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som</a:t>
            </a:r>
            <a:r>
              <a:rPr lang="fi-FI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i-FI" sz="36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hänför</a:t>
            </a:r>
            <a:r>
              <a:rPr lang="fi-FI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i-FI" sz="36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sig</a:t>
            </a:r>
            <a:r>
              <a:rPr lang="fi-FI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i-FI" sz="36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till</a:t>
            </a:r>
            <a:r>
              <a:rPr lang="fi-FI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i-FI" sz="36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utvecklingsmålet</a:t>
            </a:r>
            <a:endParaRPr lang="fi-FI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2002970"/>
            <a:ext cx="10515600" cy="4039055"/>
          </a:xfrm>
        </p:spPr>
        <p:txBody>
          <a:bodyPr/>
          <a:lstStyle/>
          <a:p>
            <a:pPr marL="0" indent="0">
              <a:buNone/>
            </a:pPr>
            <a:r>
              <a:rPr lang="fi-FI" dirty="0" err="1"/>
              <a:t>Lösningsideer</a:t>
            </a:r>
            <a:r>
              <a:rPr lang="fi-FI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111308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>
                <a:latin typeface="Arial Black" panose="020B0A04020102020204" pitchFamily="34" charset="0"/>
              </a:rPr>
              <a:t>Lista TOP 5 </a:t>
            </a:r>
            <a:r>
              <a:rPr lang="fi-FI" sz="2400" dirty="0" err="1">
                <a:latin typeface="Arial Black" panose="020B0A04020102020204" pitchFamily="34" charset="0"/>
              </a:rPr>
              <a:t>ideer</a:t>
            </a:r>
            <a:r>
              <a:rPr lang="fi-FI" sz="2400" dirty="0">
                <a:latin typeface="Arial Black" panose="020B0A04020102020204" pitchFamily="34" charset="0"/>
              </a:rPr>
              <a:t>, </a:t>
            </a:r>
            <a:r>
              <a:rPr lang="sv-SE" sz="2400" dirty="0">
                <a:latin typeface="Arial Black" panose="020B0A04020102020204" pitchFamily="34" charset="0"/>
              </a:rPr>
              <a:t>som ger mest värde för kunden. Välj sedan bland dessa fem den ide som är enklast och snabbast att testa med riktiga kunder.</a:t>
            </a:r>
            <a:endParaRPr lang="fi-FI" sz="2400" dirty="0">
              <a:latin typeface="Arial Black" panose="020B0A04020102020204" pitchFamily="34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93017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5400" b="1" dirty="0"/>
              <a:t>1.</a:t>
            </a:r>
          </a:p>
          <a:p>
            <a:pPr marL="0" indent="0">
              <a:buNone/>
            </a:pPr>
            <a:r>
              <a:rPr lang="fi-FI" sz="5400" b="1" dirty="0"/>
              <a:t>2.</a:t>
            </a:r>
          </a:p>
          <a:p>
            <a:pPr marL="0" indent="0">
              <a:buNone/>
            </a:pPr>
            <a:r>
              <a:rPr lang="fi-FI" sz="5400" b="1" dirty="0"/>
              <a:t>3.</a:t>
            </a:r>
          </a:p>
          <a:p>
            <a:pPr marL="0" indent="0">
              <a:buNone/>
            </a:pPr>
            <a:r>
              <a:rPr lang="fi-FI" sz="5400" b="1" dirty="0"/>
              <a:t>4.</a:t>
            </a:r>
          </a:p>
          <a:p>
            <a:pPr marL="0" indent="0">
              <a:buNone/>
            </a:pPr>
            <a:r>
              <a:rPr lang="fi-FI" sz="5400" b="1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2535611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Arial Black" panose="020B0A04020102020204" pitchFamily="34" charset="0"/>
              </a:rPr>
              <a:t>Arbetsgrupp</a:t>
            </a:r>
            <a:r>
              <a:rPr lang="fi-FI">
                <a:latin typeface="Arial Black" panose="020B0A04020102020204" pitchFamily="34" charset="0"/>
              </a:rPr>
              <a:t>:</a:t>
            </a:r>
            <a:endParaRPr lang="fi-FI" dirty="0">
              <a:latin typeface="Arial Black" panose="020B0A04020102020204" pitchFamily="34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i-FI" dirty="0"/>
              <a:t>Sini Eloranta, Turun amk </a:t>
            </a:r>
            <a:endParaRPr lang="en-US" dirty="0"/>
          </a:p>
          <a:p>
            <a:pPr>
              <a:buNone/>
            </a:pPr>
            <a:r>
              <a:rPr lang="fi-FI" dirty="0"/>
              <a:t>Päivi Erkko, Turun amk</a:t>
            </a:r>
          </a:p>
          <a:p>
            <a:pPr>
              <a:buNone/>
            </a:pPr>
            <a:r>
              <a:rPr lang="fi-FI" dirty="0"/>
              <a:t>Päivi Harmoinen, Laurea</a:t>
            </a:r>
          </a:p>
          <a:p>
            <a:pPr>
              <a:buNone/>
            </a:pPr>
            <a:r>
              <a:rPr lang="fi-FI" dirty="0"/>
              <a:t>Minna Huhtala, </a:t>
            </a:r>
            <a:r>
              <a:rPr lang="fi-FI" dirty="0" err="1"/>
              <a:t>Samk</a:t>
            </a:r>
            <a:r>
              <a:rPr lang="fi-FI" dirty="0"/>
              <a:t> </a:t>
            </a:r>
          </a:p>
          <a:p>
            <a:pPr>
              <a:buNone/>
            </a:pPr>
            <a:r>
              <a:rPr lang="fi-FI" dirty="0"/>
              <a:t>Antti Kares, Savonia</a:t>
            </a:r>
          </a:p>
          <a:p>
            <a:pPr>
              <a:buNone/>
            </a:pPr>
            <a:r>
              <a:rPr lang="fi-FI" dirty="0"/>
              <a:t>Heli Lepistö, </a:t>
            </a:r>
            <a:r>
              <a:rPr lang="fi-FI" dirty="0" err="1"/>
              <a:t>Samk</a:t>
            </a:r>
            <a:endParaRPr lang="fi-FI" dirty="0"/>
          </a:p>
          <a:p>
            <a:pPr>
              <a:buNone/>
            </a:pPr>
            <a:r>
              <a:rPr lang="fi-FI" dirty="0"/>
              <a:t>Anna-Leena Ruotsalainen, Savonia</a:t>
            </a:r>
          </a:p>
          <a:p>
            <a:pPr>
              <a:buNone/>
            </a:pPr>
            <a:r>
              <a:rPr lang="fi-FI" dirty="0"/>
              <a:t>Suvi Salminen, </a:t>
            </a:r>
            <a:r>
              <a:rPr lang="fi-FI" dirty="0" err="1"/>
              <a:t>Jamk</a:t>
            </a:r>
            <a:r>
              <a:rPr lang="fi-FI" dirty="0"/>
              <a:t> </a:t>
            </a:r>
          </a:p>
          <a:p>
            <a:pPr>
              <a:buNone/>
            </a:pPr>
            <a:r>
              <a:rPr lang="fi-FI" dirty="0"/>
              <a:t>Timo Sirviö, Savonia</a:t>
            </a:r>
          </a:p>
          <a:p>
            <a:pPr>
              <a:buNone/>
            </a:pPr>
            <a:r>
              <a:rPr lang="fi-FI" dirty="0"/>
              <a:t>Sirkku Säätelä, Novia</a:t>
            </a:r>
          </a:p>
          <a:p>
            <a:pPr>
              <a:buNone/>
            </a:pPr>
            <a:r>
              <a:rPr lang="fi-FI" dirty="0"/>
              <a:t>Mervi Vuolas, Turun amk</a:t>
            </a:r>
          </a:p>
          <a:p>
            <a:pPr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4" name="Kuva 3" descr="Kuvahaun tulos haulle cc by-sa 4.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02" y="5791836"/>
            <a:ext cx="1419225" cy="50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43" y="1968494"/>
            <a:ext cx="1427555" cy="384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359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chemeClr val="accent3">
                <a:lumOff val="-12941"/>
              </a:schemeClr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chemeClr val="accent3">
                <a:lumOff val="-12941"/>
              </a:schemeClr>
            </a:solidFill>
            <a:effectLst/>
            <a:uFillTx/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39D7F02396A848A79ABE04E21ECBB8" ma:contentTypeVersion="3" ma:contentTypeDescription="Create a new document." ma:contentTypeScope="" ma:versionID="56f6833fac12ce0a22a833930da65b03">
  <xsd:schema xmlns:xsd="http://www.w3.org/2001/XMLSchema" xmlns:xs="http://www.w3.org/2001/XMLSchema" xmlns:p="http://schemas.microsoft.com/office/2006/metadata/properties" xmlns:ns2="f73a1c2e-a564-4d03-80e7-61673e06a8b6" targetNamespace="http://schemas.microsoft.com/office/2006/metadata/properties" ma:root="true" ma:fieldsID="2136f65f505fade12e67fc9fb8c9f329" ns2:_="">
    <xsd:import namespace="f73a1c2e-a564-4d03-80e7-61673e06a8b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a1c2e-a564-4d03-80e7-61673e06a8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5CC628-409A-4DF9-B902-536B47F75E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ABFDB9-2FA9-4F63-9315-D0C6A3519CB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F7EB6CA-C4BF-402B-ABD7-B9932CAFD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a1c2e-a564-4d03-80e7-61673e06a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663</Words>
  <Application>Microsoft Office PowerPoint</Application>
  <PresentationFormat>Bredbild</PresentationFormat>
  <Paragraphs>67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24" baseType="lpstr">
      <vt:lpstr>Arial</vt:lpstr>
      <vt:lpstr>Arial Black</vt:lpstr>
      <vt:lpstr>Arial Narrow</vt:lpstr>
      <vt:lpstr>Avenir Black</vt:lpstr>
      <vt:lpstr>Avenir Book</vt:lpstr>
      <vt:lpstr>Calibri</vt:lpstr>
      <vt:lpstr>Calibri Light</vt:lpstr>
      <vt:lpstr>Century Gothic</vt:lpstr>
      <vt:lpstr>Helvetica</vt:lpstr>
      <vt:lpstr>Palatino</vt:lpstr>
      <vt:lpstr>Tahoma</vt:lpstr>
      <vt:lpstr>Times New Roman</vt:lpstr>
      <vt:lpstr>Trebuchet MS</vt:lpstr>
      <vt:lpstr>Office Theme</vt:lpstr>
      <vt:lpstr>BRAINSTORMING</vt:lpstr>
      <vt:lpstr>Brainstorming </vt:lpstr>
      <vt:lpstr>Vikten av att förbereda sig</vt:lpstr>
      <vt:lpstr>      Instruktion        </vt:lpstr>
      <vt:lpstr> Regler för brainstorming </vt:lpstr>
      <vt:lpstr>PRIORISERING AV IDEER</vt:lpstr>
      <vt:lpstr>CANVAS-sammanställning:  frågor som hänför sig till utvecklingsmålet</vt:lpstr>
      <vt:lpstr>Lista TOP 5 ideer, som ger mest värde för kunden. Välj sedan bland dessa fem den ide som är enklast och snabbast att testa med riktiga kunder.</vt:lpstr>
      <vt:lpstr>Arbetsgrupp: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Salminen Suvi</dc:creator>
  <cp:lastModifiedBy>Sirkku Säätelä</cp:lastModifiedBy>
  <cp:revision>124</cp:revision>
  <dcterms:modified xsi:type="dcterms:W3CDTF">2020-10-28T06:33:38Z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0x0101005339D7F02396A848A79ABE04E21ECBB8</vt:lpwstr>
  </property>
</Properties>
</file>