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94" r:id="rId6"/>
    <p:sldId id="258" r:id="rId7"/>
    <p:sldId id="259" r:id="rId8"/>
    <p:sldId id="260" r:id="rId9"/>
    <p:sldId id="271" r:id="rId10"/>
    <p:sldId id="272" r:id="rId11"/>
    <p:sldId id="273" r:id="rId12"/>
    <p:sldId id="261" r:id="rId13"/>
    <p:sldId id="274" r:id="rId14"/>
    <p:sldId id="275" r:id="rId15"/>
    <p:sldId id="262" r:id="rId16"/>
    <p:sldId id="267" r:id="rId17"/>
    <p:sldId id="276" r:id="rId18"/>
    <p:sldId id="277" r:id="rId19"/>
    <p:sldId id="278" r:id="rId20"/>
    <p:sldId id="279" r:id="rId21"/>
    <p:sldId id="281" r:id="rId22"/>
    <p:sldId id="280" r:id="rId23"/>
    <p:sldId id="283" r:id="rId24"/>
    <p:sldId id="284" r:id="rId25"/>
    <p:sldId id="269" r:id="rId26"/>
    <p:sldId id="264" r:id="rId27"/>
    <p:sldId id="265" r:id="rId28"/>
    <p:sldId id="282" r:id="rId29"/>
    <p:sldId id="270" r:id="rId30"/>
    <p:sldId id="266" r:id="rId31"/>
    <p:sldId id="288" r:id="rId32"/>
    <p:sldId id="289" r:id="rId33"/>
    <p:sldId id="290" r:id="rId34"/>
    <p:sldId id="296" r:id="rId35"/>
    <p:sldId id="297" r:id="rId36"/>
    <p:sldId id="295" r:id="rId37"/>
    <p:sldId id="291" r:id="rId38"/>
    <p:sldId id="292" r:id="rId39"/>
    <p:sldId id="293" r:id="rId40"/>
    <p:sldId id="268" r:id="rId41"/>
    <p:sldId id="285" r:id="rId42"/>
    <p:sldId id="287" r:id="rId43"/>
    <p:sldId id="298" r:id="rId44"/>
    <p:sldId id="2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app=desktop&amp;list=PLi9SzbW94XuO3KNDyfYJrpK7PPFg5aB67&amp;cbrd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fi/lisenss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Digitaitojen perusosaaja (T1)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2. Tiedonhaku ja arviointi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672879" y="5750168"/>
            <a:ext cx="2809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Markku Salo 2024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57" y="6138667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Google</a:t>
            </a:r>
          </a:p>
          <a:p>
            <a:pPr marL="0" indent="0">
              <a:buNone/>
            </a:pPr>
            <a:r>
              <a:rPr lang="fi-FI" dirty="0"/>
              <a:t>Edistynyt haku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74" y="2097088"/>
            <a:ext cx="8161456" cy="41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Google-haut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Pizza aurajuusto ananas </a:t>
            </a:r>
            <a:r>
              <a:rPr lang="fi-FI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pepperoni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 tomaatti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”matti meikäläinen”</a:t>
            </a:r>
          </a:p>
          <a:p>
            <a:pPr marL="457200" indent="-457200">
              <a:buAutoNum type="arabicPeriod"/>
            </a:pP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Tuoli penkki istuin </a:t>
            </a:r>
            <a:r>
              <a:rPr lang="fi-FI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sohva </a:t>
            </a:r>
          </a:p>
          <a:p>
            <a:pPr marL="457200" indent="-457200"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40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Hakutulosten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Hakutulosten huolellinen tarkastelu</a:t>
            </a:r>
          </a:p>
          <a:p>
            <a:r>
              <a:rPr lang="fi-FI" dirty="0"/>
              <a:t>Ansojen välttäminen</a:t>
            </a:r>
          </a:p>
          <a:p>
            <a:r>
              <a:rPr lang="fi-FI" dirty="0"/>
              <a:t>Eri hakukoneiden ja hakusanojen vertaileminen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87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Hakutulosten arviointi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408" y="1686781"/>
            <a:ext cx="4326291" cy="478223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066692" y="1626577"/>
            <a:ext cx="4123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Ensimmäiset hakutulokset ovat usein mainoksia.</a:t>
            </a:r>
          </a:p>
          <a:p>
            <a:endParaRPr lang="fi-FI" dirty="0"/>
          </a:p>
          <a:p>
            <a:r>
              <a:rPr lang="fi-FI" dirty="0"/>
              <a:t>Selaa tarvittaessa hakutuloksia pidemmälle, esim. 3 sivun verran</a:t>
            </a:r>
          </a:p>
          <a:p>
            <a:endParaRPr lang="fi-FI" dirty="0"/>
          </a:p>
          <a:p>
            <a:r>
              <a:rPr lang="fi-FI" dirty="0"/>
              <a:t>Vertaa sivun osoitetta ja hakutulosta</a:t>
            </a:r>
          </a:p>
        </p:txBody>
      </p:sp>
    </p:spTree>
    <p:extLst>
      <p:ext uri="{BB962C8B-B14F-4D97-AF65-F5344CB8AC3E}">
        <p14:creationId xmlns:p14="http://schemas.microsoft.com/office/powerpoint/2010/main" val="380173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Hakutulosten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Tarkasta mille sivustolle hakutulos todellisuudessa osoittaa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3" y="2943024"/>
            <a:ext cx="9402570" cy="2308916"/>
          </a:xfrm>
          <a:prstGeom prst="rect">
            <a:avLst/>
          </a:prstGeom>
        </p:spPr>
      </p:pic>
      <p:sp>
        <p:nvSpPr>
          <p:cNvPr id="5" name="Nuoli vasemmalle 4"/>
          <p:cNvSpPr/>
          <p:nvPr/>
        </p:nvSpPr>
        <p:spPr>
          <a:xfrm rot="19297408">
            <a:off x="4466491" y="3104301"/>
            <a:ext cx="1081454" cy="650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441938" y="5345723"/>
            <a:ext cx="615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Sivun osoite on Wondershare.net – ei siis open </a:t>
            </a:r>
            <a:r>
              <a:rPr lang="fi-FI" dirty="0" err="1"/>
              <a:t>shot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9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Hakutulosten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Harjoitustehtäviä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Katso Osuvat taidot –YouTube-kanavalta </a:t>
            </a:r>
            <a:r>
              <a:rPr lang="fi-FI" dirty="0">
                <a:hlinkClick r:id="rId2"/>
              </a:rPr>
              <a:t>Tiedon haku ja arviointi</a:t>
            </a:r>
            <a:r>
              <a:rPr lang="fi-FI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Tee sama haku 2 – 3 eri hakukoneella ja vertaa tuloksia.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Kokeile myös ”” sitaattien käyttöä ja kuvahakua.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Hakukoneita: Google.fi     Bing.fi     fi.search.yahoo.com     duckduckgo.com   </a:t>
            </a:r>
          </a:p>
        </p:txBody>
      </p:sp>
    </p:spTree>
    <p:extLst>
      <p:ext uri="{BB962C8B-B14F-4D97-AF65-F5344CB8AC3E}">
        <p14:creationId xmlns:p14="http://schemas.microsoft.com/office/powerpoint/2010/main" val="165750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Karttapalvelu Google </a:t>
            </a:r>
            <a:r>
              <a:rPr lang="fi-FI" dirty="0" err="1"/>
              <a:t>Maps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141413" y="2022231"/>
            <a:ext cx="3465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Google </a:t>
            </a:r>
            <a:r>
              <a:rPr lang="fi-FI" dirty="0" err="1"/>
              <a:t>Mapsin</a:t>
            </a:r>
            <a:r>
              <a:rPr lang="fi-FI" dirty="0"/>
              <a:t> reittiohjeet opastavat perille</a:t>
            </a:r>
          </a:p>
          <a:p>
            <a:endParaRPr lang="fi-FI" dirty="0"/>
          </a:p>
          <a:p>
            <a:r>
              <a:rPr lang="fi-FI" dirty="0"/>
              <a:t>Älypuhelinta käytettäessä onnistuu myös reaaliaikainen navigointi puheopastuksella</a:t>
            </a:r>
          </a:p>
          <a:p>
            <a:endParaRPr lang="fi-FI" dirty="0"/>
          </a:p>
          <a:p>
            <a:r>
              <a:rPr lang="fi-FI" dirty="0"/>
              <a:t>Useita reittivaihtoehtoja, infoa huoltoasemista, sähköautojen latauspisteistä, hotelleista yms.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7168" y="1885488"/>
            <a:ext cx="6794289" cy="39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Karttapalvelu Google </a:t>
            </a:r>
            <a:r>
              <a:rPr lang="fi-FI" dirty="0" err="1"/>
              <a:t>Maps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455" y="2179149"/>
            <a:ext cx="5710946" cy="35417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41413" y="2022231"/>
            <a:ext cx="2665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Google </a:t>
            </a:r>
            <a:r>
              <a:rPr lang="fi-FI" dirty="0" err="1"/>
              <a:t>Maps</a:t>
            </a:r>
            <a:r>
              <a:rPr lang="fi-FI" dirty="0"/>
              <a:t> on paljon muutakin kuin karttapalvelu</a:t>
            </a:r>
          </a:p>
          <a:p>
            <a:endParaRPr lang="fi-FI" dirty="0"/>
          </a:p>
          <a:p>
            <a:r>
              <a:rPr lang="fi-FI" dirty="0"/>
              <a:t>Voit esimerkiksi:</a:t>
            </a:r>
          </a:p>
          <a:p>
            <a:pPr marL="285750" indent="-285750">
              <a:buFontTx/>
              <a:buChar char="-"/>
            </a:pPr>
            <a:r>
              <a:rPr lang="fi-FI" dirty="0"/>
              <a:t>Tarkastaa kauppojen ja palvelujen aukioloajat</a:t>
            </a:r>
          </a:p>
          <a:p>
            <a:pPr marL="285750" indent="-285750">
              <a:buFontTx/>
              <a:buChar char="-"/>
            </a:pPr>
            <a:r>
              <a:rPr lang="fi-FI" dirty="0"/>
              <a:t>Tarkastella katunäkymää </a:t>
            </a:r>
            <a:r>
              <a:rPr lang="fi-FI" dirty="0" err="1"/>
              <a:t>Street</a:t>
            </a:r>
            <a:r>
              <a:rPr lang="fi-FI" dirty="0"/>
              <a:t> </a:t>
            </a:r>
            <a:r>
              <a:rPr lang="fi-FI" dirty="0" err="1"/>
              <a:t>View</a:t>
            </a:r>
            <a:r>
              <a:rPr lang="fi-FI" dirty="0"/>
              <a:t> –toiminnolla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Katsoa </a:t>
            </a:r>
            <a:r>
              <a:rPr lang="fi-FI" dirty="0" err="1"/>
              <a:t>sateliittikuvia</a:t>
            </a:r>
            <a:r>
              <a:rPr lang="fi-FI" dirty="0"/>
              <a:t> maastosta</a:t>
            </a:r>
          </a:p>
        </p:txBody>
      </p:sp>
    </p:spTree>
    <p:extLst>
      <p:ext uri="{BB962C8B-B14F-4D97-AF65-F5344CB8AC3E}">
        <p14:creationId xmlns:p14="http://schemas.microsoft.com/office/powerpoint/2010/main" val="1346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Karttapalvelu Google </a:t>
            </a:r>
            <a:r>
              <a:rPr lang="fi-FI" dirty="0" err="1"/>
              <a:t>Maps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141413" y="2022231"/>
            <a:ext cx="3465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Google </a:t>
            </a:r>
            <a:r>
              <a:rPr lang="fi-FI" dirty="0" err="1"/>
              <a:t>Maps</a:t>
            </a:r>
            <a:r>
              <a:rPr lang="fi-FI" dirty="0"/>
              <a:t> on myös hakukone</a:t>
            </a:r>
          </a:p>
          <a:p>
            <a:endParaRPr lang="fi-FI" dirty="0"/>
          </a:p>
          <a:p>
            <a:r>
              <a:rPr lang="fi-FI" dirty="0"/>
              <a:t>Voit etsiä hotelleja, kauppoja ja muita palveluja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maps.google.fi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39" y="1928669"/>
            <a:ext cx="5821158" cy="42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Karttapalvelu Google </a:t>
            </a:r>
            <a:r>
              <a:rPr lang="fi-FI" dirty="0" err="1"/>
              <a:t>Maps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Harjoitustehtäviä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Hae reitti kahden osoitteen välillä Google </a:t>
            </a:r>
            <a:r>
              <a:rPr lang="fi-FI" sz="2000" dirty="0" err="1"/>
              <a:t>Mapsissa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Etsi lähin kirjasto ja katso onko se avoinna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Tutki Google </a:t>
            </a:r>
            <a:r>
              <a:rPr lang="fi-FI" sz="2000" dirty="0" err="1"/>
              <a:t>Mapsin</a:t>
            </a:r>
            <a:r>
              <a:rPr lang="fi-FI" sz="2000" dirty="0"/>
              <a:t> eri kerroksia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Kokeile virtuaaliturismia Google </a:t>
            </a:r>
            <a:r>
              <a:rPr lang="fi-FI" sz="2000" dirty="0" err="1"/>
              <a:t>Street</a:t>
            </a:r>
            <a:r>
              <a:rPr lang="fi-FI" sz="2000" dirty="0"/>
              <a:t> </a:t>
            </a:r>
            <a:r>
              <a:rPr lang="fi-FI" sz="2000" dirty="0" err="1"/>
              <a:t>Viewn</a:t>
            </a:r>
            <a:r>
              <a:rPr lang="fi-FI" sz="2000" dirty="0"/>
              <a:t> avulla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38" y="2481701"/>
            <a:ext cx="2985450" cy="68222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554" y="3396136"/>
            <a:ext cx="848334" cy="21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Osaat</a:t>
            </a:r>
          </a:p>
          <a:p>
            <a:r>
              <a:rPr lang="fi-FI" dirty="0"/>
              <a:t>etsiä tietoa digitaalisissa ympäristöissä</a:t>
            </a:r>
          </a:p>
          <a:p>
            <a:r>
              <a:rPr lang="fi-FI" dirty="0"/>
              <a:t>hakea eri muotoista tietoa (teksti, kuva, video)</a:t>
            </a:r>
          </a:p>
          <a:p>
            <a:r>
              <a:rPr lang="fi-FI" dirty="0"/>
              <a:t>arvioida digitaalisen sisällön luotettavuutta</a:t>
            </a:r>
          </a:p>
          <a:p>
            <a:r>
              <a:rPr lang="fi-FI" dirty="0"/>
              <a:t>tunnistaa, miten tekijänoikeudet liittyvät tietoon ja tiedon jakamiseen</a:t>
            </a:r>
          </a:p>
        </p:txBody>
      </p:sp>
    </p:spTree>
    <p:extLst>
      <p:ext uri="{BB962C8B-B14F-4D97-AF65-F5344CB8AC3E}">
        <p14:creationId xmlns:p14="http://schemas.microsoft.com/office/powerpoint/2010/main" val="149193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Youtube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Tubettajien</a:t>
            </a:r>
            <a:r>
              <a:rPr lang="fi-FI" dirty="0"/>
              <a:t> kanavat eri aiheista</a:t>
            </a:r>
          </a:p>
          <a:p>
            <a:r>
              <a:rPr lang="fi-FI" dirty="0"/>
              <a:t>Elokuvia</a:t>
            </a:r>
          </a:p>
          <a:p>
            <a:r>
              <a:rPr lang="fi-FI" dirty="0"/>
              <a:t>Musiikkia</a:t>
            </a:r>
          </a:p>
          <a:p>
            <a:r>
              <a:rPr lang="fi-FI" dirty="0"/>
              <a:t>Opastevideoita ja videokoulutuksia</a:t>
            </a:r>
          </a:p>
        </p:txBody>
      </p:sp>
    </p:spTree>
    <p:extLst>
      <p:ext uri="{BB962C8B-B14F-4D97-AF65-F5344CB8AC3E}">
        <p14:creationId xmlns:p14="http://schemas.microsoft.com/office/powerpoint/2010/main" val="37227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Youtube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Ongelmia laitteiden kanssa, autossa outo vika, tietokoneohjelma ei toimi?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Apu saattaa hyvinkin löytyä YouTubesta!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51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Wikipedia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793396" cy="3541714"/>
          </a:xfrm>
        </p:spPr>
        <p:txBody>
          <a:bodyPr/>
          <a:lstStyle/>
          <a:p>
            <a:r>
              <a:rPr lang="fi-FI" sz="2000" dirty="0"/>
              <a:t>Maailman laajin netissä toimiva tietosanakirja</a:t>
            </a:r>
          </a:p>
          <a:p>
            <a:r>
              <a:rPr lang="fi-FI" sz="2000" dirty="0"/>
              <a:t>Jokainen voi kirjoittaa artikkeliehdotuksia (mikä tekee tiedosta myös periaatteessa epäluotettavampaa)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fi.wikipedia.org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53" y="1357804"/>
            <a:ext cx="3877681" cy="36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Kääntäjä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333873" cy="1364151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Laaja kielivalikoima </a:t>
            </a:r>
          </a:p>
          <a:p>
            <a:r>
              <a:rPr lang="fi-FI" dirty="0"/>
              <a:t>5000 merkkiä enimmäispituus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4192641"/>
            <a:ext cx="9465721" cy="197662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031523" y="2249487"/>
            <a:ext cx="3982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translate.google.com</a:t>
            </a:r>
            <a:r>
              <a:rPr lang="fi-FI" sz="2000" dirty="0"/>
              <a:t>  tai mobiilisovellus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Tämän työkalun kanssa tarvitaan usein copy-</a:t>
            </a:r>
            <a:r>
              <a:rPr lang="fi-FI" sz="2000" dirty="0" err="1"/>
              <a:t>pasten</a:t>
            </a:r>
            <a:r>
              <a:rPr lang="fi-FI" sz="2000" dirty="0"/>
              <a:t> eli leikepöydän osaamista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141412" y="1603156"/>
            <a:ext cx="336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Google Kääntäjä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126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Tekoälypalvelut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852619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err="1"/>
              <a:t>ChatGPT</a:t>
            </a:r>
            <a:endParaRPr lang="fi-FI" b="1" dirty="0"/>
          </a:p>
          <a:p>
            <a:r>
              <a:rPr lang="fi-FI" dirty="0"/>
              <a:t>Luo tekstisisältöä ohjeiden ja kysymysten perusteella</a:t>
            </a:r>
          </a:p>
          <a:p>
            <a:r>
              <a:rPr lang="fi-FI" dirty="0"/>
              <a:t>Edellyttää rekisteröintiä, voit käyttää myös Googlen valtuutusta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chat.openai.com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877" y="2026750"/>
            <a:ext cx="4544430" cy="34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Tekoälypalvelut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2806334" cy="35417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3800" b="1" dirty="0"/>
              <a:t>Leonardo</a:t>
            </a:r>
          </a:p>
          <a:p>
            <a:r>
              <a:rPr lang="fi-FI" dirty="0"/>
              <a:t>Grafiikkaa luova tekoälypalvelu</a:t>
            </a:r>
          </a:p>
          <a:p>
            <a:r>
              <a:rPr lang="fi-FI" dirty="0"/>
              <a:t>Luo kuvia ohjeiden perusteella (kielenä englanti)</a:t>
            </a:r>
          </a:p>
          <a:p>
            <a:r>
              <a:rPr lang="fi-FI" dirty="0"/>
              <a:t>Edellyttää käyttäjätilin luontia (myös valtuutus käy)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app.leonardo.ai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47" y="1811215"/>
            <a:ext cx="5571980" cy="39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tietokannat ja viranomaispalvelut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Kela, </a:t>
            </a:r>
            <a:r>
              <a:rPr lang="fi-FI" dirty="0" err="1"/>
              <a:t>Te-toimisto</a:t>
            </a:r>
            <a:r>
              <a:rPr lang="fi-FI" dirty="0"/>
              <a:t>, Työmarkkinatori, </a:t>
            </a:r>
            <a:r>
              <a:rPr lang="fi-FI" dirty="0" err="1"/>
              <a:t>Trafi</a:t>
            </a:r>
            <a:r>
              <a:rPr lang="fi-FI" dirty="0"/>
              <a:t>, Vero.fi, Poliisi ja muu viranomaisasiointi</a:t>
            </a:r>
          </a:p>
          <a:p>
            <a:r>
              <a:rPr lang="fi-FI" dirty="0"/>
              <a:t>Omakanta</a:t>
            </a:r>
          </a:p>
          <a:p>
            <a:r>
              <a:rPr lang="fi-FI" dirty="0"/>
              <a:t>Yhteystietopalvelut (Fonecta)</a:t>
            </a:r>
          </a:p>
          <a:p>
            <a:r>
              <a:rPr lang="fi-FI" dirty="0"/>
              <a:t>Pankit, vakuutusyhtiöt, verkkokaupat</a:t>
            </a:r>
          </a:p>
          <a:p>
            <a:r>
              <a:rPr lang="fi-FI" dirty="0"/>
              <a:t>YTJ (Yritystietojärjestelmä)</a:t>
            </a:r>
          </a:p>
          <a:p>
            <a:r>
              <a:rPr lang="fi-FI" dirty="0"/>
              <a:t>TRAFI (Ajoneuvorekisterit, digitaalisen liikenteen luvat)</a:t>
            </a:r>
          </a:p>
          <a:p>
            <a:r>
              <a:rPr lang="fi-FI" dirty="0"/>
              <a:t>Maanmittauslaitos.fi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dirty="0"/>
              <a:t>Varo ansoja! Älä kirjaudu viestissä saamasi linkin kautta mihinkään, mikä edellyttää </a:t>
            </a:r>
            <a:r>
              <a:rPr lang="fi-FI" sz="2800" dirty="0" err="1"/>
              <a:t>tunnistautumista</a:t>
            </a:r>
            <a:r>
              <a:rPr lang="fi-FI" sz="2800" dirty="0"/>
              <a:t> mobiilipankilla.</a:t>
            </a:r>
          </a:p>
        </p:txBody>
      </p:sp>
    </p:spTree>
    <p:extLst>
      <p:ext uri="{BB962C8B-B14F-4D97-AF65-F5344CB8AC3E}">
        <p14:creationId xmlns:p14="http://schemas.microsoft.com/office/powerpoint/2010/main" val="1973934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Leikepöytä</a:t>
            </a:r>
          </a:p>
          <a:p>
            <a:pPr marL="0" indent="0">
              <a:buNone/>
            </a:pPr>
            <a:r>
              <a:rPr lang="fi-FI" dirty="0"/>
              <a:t>Leikepöytä eli </a:t>
            </a:r>
            <a:r>
              <a:rPr lang="fi-FI" dirty="0" err="1"/>
              <a:t>Clipboard</a:t>
            </a:r>
            <a:r>
              <a:rPr lang="fi-FI" dirty="0"/>
              <a:t> on kaikissa järjestelmissä oleva työkalu, jonka avulla voit kopioida tietoa paikasta toiseen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Tieto voi olla tekstiä, kuvaa, tiedostoja tai kansioita – mitä tahansa</a:t>
            </a:r>
          </a:p>
          <a:p>
            <a:pPr lvl="1"/>
            <a:r>
              <a:rPr lang="fi-FI" dirty="0"/>
              <a:t>Windowsissa pikavalinnat: CTRL-C, CTRL-V  </a:t>
            </a:r>
          </a:p>
          <a:p>
            <a:pPr lvl="1"/>
            <a:r>
              <a:rPr lang="fi-FI" dirty="0"/>
              <a:t>Voit käyttää myös hiiren 2. painikkeen apuvalikkoa tai ohjelmien </a:t>
            </a:r>
            <a:r>
              <a:rPr lang="fi-FI" i="1" dirty="0"/>
              <a:t>Muokkaa-valikkoa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9017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36257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Tekstin kopiointi</a:t>
            </a:r>
          </a:p>
          <a:p>
            <a:pPr marL="457200" indent="-457200">
              <a:buAutoNum type="arabicPeriod"/>
            </a:pPr>
            <a:r>
              <a:rPr lang="fi-FI" dirty="0"/>
              <a:t>Maalaa teksti</a:t>
            </a:r>
          </a:p>
          <a:p>
            <a:pPr marL="457200" indent="-457200">
              <a:buAutoNum type="arabicPeriod"/>
            </a:pPr>
            <a:r>
              <a:rPr lang="fi-FI" dirty="0"/>
              <a:t>Kopioi leikepöydälle (CTRL-C)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273" y="2048853"/>
            <a:ext cx="5745978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57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362573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Tekstin kopiointi</a:t>
            </a:r>
          </a:p>
          <a:p>
            <a:pPr marL="457200" indent="-457200">
              <a:buAutoNum type="arabicPeriod"/>
            </a:pPr>
            <a:r>
              <a:rPr lang="fi-FI" dirty="0"/>
              <a:t>Maalaa teksti</a:t>
            </a:r>
          </a:p>
          <a:p>
            <a:pPr marL="457200" indent="-457200">
              <a:buAutoNum type="arabicPeriod"/>
            </a:pPr>
            <a:r>
              <a:rPr lang="fi-FI" dirty="0"/>
              <a:t>Kopioi leikepöydälle (CTRL-C tai hiiren kakkospainikkeen valikko)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/>
              <a:t>CTRLA-A valitsee kaiken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86" y="1943552"/>
            <a:ext cx="2796782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Tiedon haku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2041403" cy="302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Verkkoselain</a:t>
            </a:r>
          </a:p>
          <a:p>
            <a:pPr marL="0" indent="0">
              <a:buNone/>
            </a:pPr>
            <a:r>
              <a:rPr lang="fi-FI" sz="2000" dirty="0"/>
              <a:t>- Tärkein työkalu ja suosituin ohjelma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16" y="1806941"/>
            <a:ext cx="3844600" cy="361122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55" y="1806941"/>
            <a:ext cx="1637713" cy="3639362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297115" y="5446303"/>
            <a:ext cx="698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Tietokoneen selain (Firefox)                      Puhelimen selain (Chrome)</a:t>
            </a:r>
          </a:p>
        </p:txBody>
      </p:sp>
    </p:spTree>
    <p:extLst>
      <p:ext uri="{BB962C8B-B14F-4D97-AF65-F5344CB8AC3E}">
        <p14:creationId xmlns:p14="http://schemas.microsoft.com/office/powerpoint/2010/main" val="3126258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362573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3. Avaa kohdeohjelma – </a:t>
            </a:r>
            <a:r>
              <a:rPr lang="fi-FI" dirty="0" err="1"/>
              <a:t>esim</a:t>
            </a:r>
            <a:r>
              <a:rPr lang="fi-FI" dirty="0"/>
              <a:t> Word tai Muistio – ja liitä teksti (CTRL-V)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Vastaavasti voit kopioida esim. alueen kuvasta ja liittää sen Wordiin tai Power Pointiin – niin tässäkin diassa on tehty!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865" y="1802422"/>
            <a:ext cx="4361535" cy="3078077"/>
          </a:xfrm>
          <a:prstGeom prst="rect">
            <a:avLst/>
          </a:prstGeom>
        </p:spPr>
      </p:pic>
      <p:sp>
        <p:nvSpPr>
          <p:cNvPr id="6" name="Alanuoli 5"/>
          <p:cNvSpPr/>
          <p:nvPr/>
        </p:nvSpPr>
        <p:spPr>
          <a:xfrm rot="2130798">
            <a:off x="7833947" y="3306065"/>
            <a:ext cx="599494" cy="94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757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3931750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 err="1"/>
              <a:t>Notepad</a:t>
            </a:r>
            <a:endParaRPr lang="fi-FI" sz="32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Notepad</a:t>
            </a:r>
            <a:r>
              <a:rPr lang="fi-FI" dirty="0"/>
              <a:t> eli Muistio on yksinkertainen tekstinkäsittelytyökalu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270" y="3795276"/>
            <a:ext cx="6149873" cy="171464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70" y="2494085"/>
            <a:ext cx="4038950" cy="533446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5298270" y="2022231"/>
            <a:ext cx="46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Kirjoita hakukenttään ”muistio” ja paina ENTER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298270" y="3261946"/>
            <a:ext cx="445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Käynnistä Muistio klikkaamalla</a:t>
            </a:r>
          </a:p>
        </p:txBody>
      </p:sp>
    </p:spTree>
    <p:extLst>
      <p:ext uri="{BB962C8B-B14F-4D97-AF65-F5344CB8AC3E}">
        <p14:creationId xmlns:p14="http://schemas.microsoft.com/office/powerpoint/2010/main" val="2534311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3931750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Voit kirjoittaa tai liittää tekstiä leikepöydältä.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Notepad</a:t>
            </a:r>
            <a:r>
              <a:rPr lang="fi-FI" dirty="0"/>
              <a:t> poistaa muotoilut</a:t>
            </a: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21" y="1964040"/>
            <a:ext cx="4625741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68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39177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Harjoitustehtäviä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/>
              <a:t>Kopioi tekstiä nettisivulta ja tuo se Muistioon tai johonkin muuhun tekstinkäsittelyohjelmaan.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9776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Käyttäjätilin luonti ja kirjautuminen</a:t>
            </a:r>
          </a:p>
          <a:p>
            <a:pPr marL="0" indent="0">
              <a:buNone/>
            </a:pPr>
            <a:r>
              <a:rPr lang="fi-FI" sz="2000" dirty="0"/>
              <a:t>Monet tässäkin esitellyistä palveluista edellyttävät omaa käyttäjätiliä.</a:t>
            </a:r>
          </a:p>
          <a:p>
            <a:pPr lvl="1"/>
            <a:r>
              <a:rPr lang="fi-FI" dirty="0"/>
              <a:t>Tili luodaan yleensä sähköpostiosoitetta käyttämällä.</a:t>
            </a:r>
          </a:p>
          <a:p>
            <a:pPr lvl="1"/>
            <a:r>
              <a:rPr lang="fi-FI" dirty="0"/>
              <a:t>Myös valtuutetut kirjautumiset ovat yleisiä.</a:t>
            </a:r>
          </a:p>
        </p:txBody>
      </p:sp>
    </p:spTree>
    <p:extLst>
      <p:ext uri="{BB962C8B-B14F-4D97-AF65-F5344CB8AC3E}">
        <p14:creationId xmlns:p14="http://schemas.microsoft.com/office/powerpoint/2010/main" val="2494944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Oman tilin luonti</a:t>
            </a:r>
          </a:p>
          <a:p>
            <a:r>
              <a:rPr lang="fi-FI" sz="2000" dirty="0"/>
              <a:t>Anna sähköpostiosoitteesi ja määrittele riittävän laadukas salasana</a:t>
            </a:r>
          </a:p>
          <a:p>
            <a:r>
              <a:rPr lang="fi-FI" sz="2000" dirty="0"/>
              <a:t>Saat sähköpostiisi vahvistusviestin, siinä on usein linkki, josta pääsee aktivoimaan uuden tilinsä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Aina ei kannata käyttää </a:t>
            </a:r>
            <a:r>
              <a:rPr lang="fi-FI" sz="2000" dirty="0" err="1"/>
              <a:t>ykkös</a:t>
            </a:r>
            <a:r>
              <a:rPr lang="fi-FI" sz="2000" dirty="0"/>
              <a:t>-sähköpostia! Palvelut saattavat esim. lähettää paljon mainospostia.</a:t>
            </a:r>
          </a:p>
        </p:txBody>
      </p:sp>
    </p:spTree>
    <p:extLst>
      <p:ext uri="{BB962C8B-B14F-4D97-AF65-F5344CB8AC3E}">
        <p14:creationId xmlns:p14="http://schemas.microsoft.com/office/powerpoint/2010/main" val="1764345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Työkaluja tiedonhaun tueksi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6490311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Valtuutettu kirjautuminen</a:t>
            </a:r>
          </a:p>
          <a:p>
            <a:r>
              <a:rPr lang="fi-FI" sz="2000" dirty="0"/>
              <a:t>Google ja Facebook yleisimmät</a:t>
            </a:r>
          </a:p>
          <a:p>
            <a:r>
              <a:rPr lang="fi-FI" sz="2000" dirty="0"/>
              <a:t>Käytä vain tuntemiesi ja luotettavien palvelujen kanssa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28" y="2249487"/>
            <a:ext cx="347502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7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Lähtökohtaisesti kaikella netissä olevalla sisällöllä on oikeudenomistaja ja </a:t>
            </a:r>
            <a:r>
              <a:rPr lang="fi-FI" u="sng" dirty="0"/>
              <a:t>sisältöä ei saa jakaa </a:t>
            </a:r>
            <a:r>
              <a:rPr lang="fi-FI" b="1" u="sng" dirty="0"/>
              <a:t>julkisesti</a:t>
            </a:r>
            <a:r>
              <a:rPr lang="fi-FI" u="sng" dirty="0"/>
              <a:t> ilman lupaa</a:t>
            </a:r>
          </a:p>
          <a:p>
            <a:r>
              <a:rPr lang="fi-FI" dirty="0"/>
              <a:t>Tekstit, kuvat, musiikki, videot</a:t>
            </a:r>
          </a:p>
          <a:p>
            <a:r>
              <a:rPr lang="fi-FI" dirty="0"/>
              <a:t>Linkkien käyttö on OK</a:t>
            </a:r>
          </a:p>
          <a:p>
            <a:r>
              <a:rPr lang="fi-FI" dirty="0"/>
              <a:t>Luvan sisällön käyttöön voi hankkia, ja myös vapaasti käytettävää sisältöä on tarjolla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95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600" dirty="0"/>
              <a:t>Suomessa toimivat tekijäinoikeuksien kattojärjestöt, jotka hallinnoivat tekijöiden oi-</a:t>
            </a:r>
            <a:br>
              <a:rPr lang="fi-FI" sz="2600" dirty="0"/>
            </a:br>
            <a:r>
              <a:rPr lang="fi-FI" sz="2600" dirty="0" err="1"/>
              <a:t>keuksia</a:t>
            </a:r>
            <a:r>
              <a:rPr lang="fi-FI" sz="2600" dirty="0"/>
              <a:t>, tekijöille maksettavia korvauksia ja käyttölupien myöntämistä.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Teosto</a:t>
            </a:r>
            <a:r>
              <a:rPr lang="fi-FI" dirty="0"/>
              <a:t> ry (musiikin tekijänoikeusjärjestö)</a:t>
            </a:r>
          </a:p>
          <a:p>
            <a:r>
              <a:rPr lang="fi-FI" b="1" dirty="0"/>
              <a:t>Sanasto</a:t>
            </a:r>
            <a:r>
              <a:rPr lang="fi-FI" dirty="0"/>
              <a:t> ry (kirjallisuuden tekijänoikeusjärjestö)</a:t>
            </a:r>
          </a:p>
          <a:p>
            <a:r>
              <a:rPr lang="fi-FI" b="1" dirty="0"/>
              <a:t>Kuvasto</a:t>
            </a:r>
            <a:r>
              <a:rPr lang="fi-FI" dirty="0"/>
              <a:t> ry (visuaalisen alan tekijänoikeusjärjestö)</a:t>
            </a:r>
          </a:p>
          <a:p>
            <a:r>
              <a:rPr lang="fi-FI" b="1" dirty="0"/>
              <a:t>IFPI</a:t>
            </a:r>
            <a:r>
              <a:rPr lang="fi-FI" dirty="0"/>
              <a:t> ry (ääni- ja kuvatallenteet)</a:t>
            </a:r>
          </a:p>
          <a:p>
            <a:r>
              <a:rPr lang="fi-FI" b="1" dirty="0"/>
              <a:t>SEK</a:t>
            </a:r>
            <a:r>
              <a:rPr lang="fi-FI" dirty="0"/>
              <a:t> ry (elokuvat)</a:t>
            </a:r>
          </a:p>
          <a:p>
            <a:pPr marL="0" indent="0">
              <a:buNone/>
            </a:pPr>
            <a:br>
              <a:rPr lang="fi-FI" dirty="0"/>
            </a:br>
            <a:r>
              <a:rPr lang="fi-FI" dirty="0"/>
              <a:t>Esimerkiksi musiikin käyttölupia voi hakea Teoston nettisivulta, osoitteesta teosto.fi</a:t>
            </a:r>
          </a:p>
        </p:txBody>
      </p:sp>
    </p:spTree>
    <p:extLst>
      <p:ext uri="{BB962C8B-B14F-4D97-AF65-F5344CB8AC3E}">
        <p14:creationId xmlns:p14="http://schemas.microsoft.com/office/powerpoint/2010/main" val="2585739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Tekijänoikeudet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Vapaasti käytettävää ns. copyright-vapaata sisältöä on myös tarjolla:</a:t>
            </a:r>
          </a:p>
          <a:p>
            <a:pPr lvl="2"/>
            <a:r>
              <a:rPr lang="fi-FI" sz="2000" dirty="0"/>
              <a:t>archive.org</a:t>
            </a:r>
          </a:p>
          <a:p>
            <a:pPr lvl="2"/>
            <a:r>
              <a:rPr lang="fi-FI" sz="2000" dirty="0"/>
              <a:t>pixabay.com</a:t>
            </a:r>
          </a:p>
          <a:p>
            <a:pPr lvl="2"/>
            <a:r>
              <a:rPr lang="fi-FI" sz="2000" dirty="0"/>
              <a:t>soundbible.com</a:t>
            </a:r>
          </a:p>
          <a:p>
            <a:pPr lvl="2"/>
            <a:r>
              <a:rPr lang="fi-FI" sz="2000" dirty="0"/>
              <a:t>jamendo.com</a:t>
            </a:r>
          </a:p>
          <a:p>
            <a:pPr lvl="2"/>
            <a:r>
              <a:rPr lang="fi-FI" sz="2000" dirty="0"/>
              <a:t>freesound.org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275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07707" y="2249486"/>
            <a:ext cx="3219169" cy="3377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1 Välilehdet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 Osoite- eli </a:t>
            </a:r>
            <a:r>
              <a:rPr lang="fi-FI" dirty="0" err="1"/>
              <a:t>lokaatiokenttä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3 Google-palvelun hakulomake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06" y="2413471"/>
            <a:ext cx="7631319" cy="3213745"/>
          </a:xfrm>
          <a:prstGeom prst="rect">
            <a:avLst/>
          </a:prstGeom>
        </p:spPr>
      </p:pic>
      <p:sp>
        <p:nvSpPr>
          <p:cNvPr id="5" name="Alanuoli 4"/>
          <p:cNvSpPr/>
          <p:nvPr/>
        </p:nvSpPr>
        <p:spPr>
          <a:xfrm>
            <a:off x="7939452" y="1725621"/>
            <a:ext cx="501162" cy="742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 oikealle 5"/>
          <p:cNvSpPr/>
          <p:nvPr/>
        </p:nvSpPr>
        <p:spPr>
          <a:xfrm>
            <a:off x="4422531" y="2672862"/>
            <a:ext cx="580292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 oikealle 6"/>
          <p:cNvSpPr/>
          <p:nvPr/>
        </p:nvSpPr>
        <p:spPr>
          <a:xfrm>
            <a:off x="5223973" y="5029201"/>
            <a:ext cx="870439" cy="518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310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Creative </a:t>
            </a:r>
            <a:r>
              <a:rPr lang="fi-FI" dirty="0" err="1"/>
              <a:t>Commons</a:t>
            </a:r>
            <a:r>
              <a:rPr lang="fi-FI" dirty="0"/>
              <a:t> -lisenssit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047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CC-lisenssin alaiset teokset ovat vapaasti käytettävissä tietyin ehdoin. Usein kaupallinen käyttö on esimerkiksi kielletty.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3418805"/>
            <a:ext cx="3378068" cy="132024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309687" y="4897315"/>
            <a:ext cx="874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Jos näet tällaisen CC-logon, voi materiaalia yleensä käyttää esim. opetustarkoituksessa. </a:t>
            </a:r>
          </a:p>
          <a:p>
            <a:r>
              <a:rPr lang="fi-FI" dirty="0"/>
              <a:t>Lisää tietoa löydät sivulta: </a:t>
            </a:r>
          </a:p>
          <a:p>
            <a:r>
              <a:rPr lang="fi-FI" dirty="0">
                <a:hlinkClick r:id="rId3"/>
              </a:rPr>
              <a:t>https://creativecommons.fi/lisenssit/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202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ITseopiskelutehtävät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Itseopiskelua (3h)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dirty="0"/>
              <a:t>Hae netistä jokin vieraskielinen teksti ja käännä se suomeksi Google-kääntäjää käyttämällä. Kopioi teksti leikepöydälle ja vie tekstinkäsittelyohjelmaan.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 dirty="0"/>
              <a:t>Mieti jokin käytännön pulma, johon tarvitset apua. Käytä hyväksesi tänään opittuja asioita kuten hakukoneita, </a:t>
            </a:r>
            <a:r>
              <a:rPr lang="fi-FI" dirty="0" err="1"/>
              <a:t>Youtubea</a:t>
            </a:r>
            <a:r>
              <a:rPr lang="fi-FI" dirty="0"/>
              <a:t> tai Google </a:t>
            </a:r>
            <a:r>
              <a:rPr lang="fi-FI" dirty="0" err="1"/>
              <a:t>Maps</a:t>
            </a:r>
            <a:r>
              <a:rPr lang="fi-FI" dirty="0"/>
              <a:t> -karttapalvelua.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i-FI"/>
              <a:t>Tee </a:t>
            </a:r>
            <a:r>
              <a:rPr lang="fi-FI" dirty="0"/>
              <a:t>itsellesi käyttäjätili </a:t>
            </a:r>
            <a:r>
              <a:rPr lang="fi-FI" u="sng" dirty="0"/>
              <a:t>Työmarkkinatori</a:t>
            </a:r>
            <a:r>
              <a:rPr lang="fi-FI" dirty="0"/>
              <a:t>-palveluun:  Hae palvelu hakukoneella, </a:t>
            </a:r>
            <a:r>
              <a:rPr lang="fi-FI" dirty="0" err="1"/>
              <a:t>tunnistaudu</a:t>
            </a:r>
            <a:r>
              <a:rPr lang="fi-FI" dirty="0"/>
              <a:t> mobiilipankilla tai muulla tarjolla olevalla tavalla. Tee oma työnhakuprofiili.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29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103313" y="2052918"/>
            <a:ext cx="4092942" cy="4195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Puhelimen selaimeen jää helposti välilehtiä auki ja se voi hidastaa puhelinta</a:t>
            </a:r>
          </a:p>
          <a:p>
            <a:endParaRPr lang="fi-FI" dirty="0"/>
          </a:p>
          <a:p>
            <a:r>
              <a:rPr lang="fi-FI" dirty="0"/>
              <a:t>Selaimen yläkulmassa on numero, joka kertoo montako välilehteä on auki; voit napsauttaa sitä ja sulkea välilehtiä.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2098629"/>
            <a:ext cx="3458786" cy="12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839542" y="28566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296744" y="1885864"/>
            <a:ext cx="409294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Sulje tarpeettomat välilehdet X-painikkeesta</a:t>
            </a:r>
          </a:p>
          <a:p>
            <a:r>
              <a:rPr lang="fi-FI" dirty="0"/>
              <a:t>Voit myös tyhjentää selaimen historian ja välimuistin sekä hallinnoida tallennettuja kirjautumistietoja</a:t>
            </a:r>
          </a:p>
          <a:p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934588"/>
            <a:ext cx="2217127" cy="4926949"/>
          </a:xfrm>
          <a:prstGeom prst="rect">
            <a:avLst/>
          </a:prstGeom>
        </p:spPr>
      </p:pic>
      <p:sp>
        <p:nvSpPr>
          <p:cNvPr id="7" name="Alanuoli 6"/>
          <p:cNvSpPr/>
          <p:nvPr/>
        </p:nvSpPr>
        <p:spPr>
          <a:xfrm>
            <a:off x="7526215" y="1956203"/>
            <a:ext cx="773723" cy="892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vasemmalle 7"/>
          <p:cNvSpPr/>
          <p:nvPr/>
        </p:nvSpPr>
        <p:spPr>
          <a:xfrm>
            <a:off x="7845670" y="873078"/>
            <a:ext cx="1055078" cy="751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185374" y="600933"/>
            <a:ext cx="9905998" cy="1478570"/>
          </a:xfrm>
        </p:spPr>
        <p:txBody>
          <a:bodyPr/>
          <a:lstStyle/>
          <a:p>
            <a:r>
              <a:rPr lang="fi-FI"/>
              <a:t>Tiedon haku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54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76701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Google on ylivoimaisesti suosituin hakukone</a:t>
            </a:r>
          </a:p>
          <a:p>
            <a:r>
              <a:rPr lang="fi-FI" dirty="0"/>
              <a:t>Perinteinen tekstihaku</a:t>
            </a:r>
          </a:p>
          <a:p>
            <a:r>
              <a:rPr lang="fi-FI" dirty="0"/>
              <a:t>Kuvahaku / videohaku</a:t>
            </a:r>
          </a:p>
          <a:p>
            <a:r>
              <a:rPr lang="fi-FI" dirty="0"/>
              <a:t>Käänteinen kuvahaku</a:t>
            </a:r>
          </a:p>
          <a:p>
            <a:r>
              <a:rPr lang="fi-FI" dirty="0"/>
              <a:t>Ääniohjattu haku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330877"/>
            <a:ext cx="3001820" cy="16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29870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Käänteinen kuvahaku</a:t>
            </a:r>
          </a:p>
          <a:p>
            <a:r>
              <a:rPr lang="fi-FI" dirty="0"/>
              <a:t>Hakee samaa tai samanlaista kuvaa verkosta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2" y="2388732"/>
            <a:ext cx="3701562" cy="18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175611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Google</a:t>
            </a:r>
          </a:p>
          <a:p>
            <a:pPr marL="0" indent="0">
              <a:buNone/>
            </a:pPr>
            <a:r>
              <a:rPr lang="fi-FI" dirty="0"/>
              <a:t>Asetukset      Advanced </a:t>
            </a:r>
            <a:r>
              <a:rPr lang="fi-FI" dirty="0" err="1"/>
              <a:t>search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63" y="1491042"/>
            <a:ext cx="2423325" cy="4300159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>
            <a:off x="2497015" y="3006969"/>
            <a:ext cx="237393" cy="246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93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C9BE4C97390C4DB9CE6B00B5090941" ma:contentTypeVersion="12" ma:contentTypeDescription="Luo uusi asiakirja." ma:contentTypeScope="" ma:versionID="f85bc6f67d29d03d5230031266d70532">
  <xsd:schema xmlns:xsd="http://www.w3.org/2001/XMLSchema" xmlns:xs="http://www.w3.org/2001/XMLSchema" xmlns:p="http://schemas.microsoft.com/office/2006/metadata/properties" xmlns:ns2="aeae1392-95b0-4bcf-9040-86c3943ed1f5" xmlns:ns3="499645c6-715d-4ebe-8be9-ea828130c03f" targetNamespace="http://schemas.microsoft.com/office/2006/metadata/properties" ma:root="true" ma:fieldsID="aab708cfe36553aad1295bdaf4e24ae2" ns2:_="" ns3:_="">
    <xsd:import namespace="aeae1392-95b0-4bcf-9040-86c3943ed1f5"/>
    <xsd:import namespace="499645c6-715d-4ebe-8be9-ea828130c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e1392-95b0-4bcf-9040-86c3943e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85c5036b-b58d-4359-8d00-aaa95b1ef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645c6-715d-4ebe-8be9-ea828130c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18ea9fe-a206-4685-8f0d-8d1c74b13406}" ma:internalName="TaxCatchAll" ma:showField="CatchAllData" ma:web="499645c6-715d-4ebe-8be9-ea828130c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ae1392-95b0-4bcf-9040-86c3943ed1f5">
      <Terms xmlns="http://schemas.microsoft.com/office/infopath/2007/PartnerControls"/>
    </lcf76f155ced4ddcb4097134ff3c332f>
    <TaxCatchAll xmlns="499645c6-715d-4ebe-8be9-ea828130c0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70E242-45A8-4C88-810A-A29D1B6A1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e1392-95b0-4bcf-9040-86c3943ed1f5"/>
    <ds:schemaRef ds:uri="499645c6-715d-4ebe-8be9-ea828130c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3DAAEB-E0E7-45E0-A949-0BF948F30BB6}">
  <ds:schemaRefs>
    <ds:schemaRef ds:uri="http://schemas.microsoft.com/office/2006/metadata/properties"/>
    <ds:schemaRef ds:uri="http://schemas.microsoft.com/office/infopath/2007/PartnerControls"/>
    <ds:schemaRef ds:uri="aeae1392-95b0-4bcf-9040-86c3943ed1f5"/>
    <ds:schemaRef ds:uri="499645c6-715d-4ebe-8be9-ea828130c03f"/>
  </ds:schemaRefs>
</ds:datastoreItem>
</file>

<file path=customXml/itemProps3.xml><?xml version="1.0" encoding="utf-8"?>
<ds:datastoreItem xmlns:ds="http://schemas.openxmlformats.org/officeDocument/2006/customXml" ds:itemID="{750E859E-808C-4DF6-8237-524C9D5DF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264</TotalTime>
  <Words>965</Words>
  <Application>Microsoft Office PowerPoint</Application>
  <PresentationFormat>Widescreen</PresentationFormat>
  <Paragraphs>233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Piiri</vt:lpstr>
      <vt:lpstr>Digitaitojen perusosaaja (T1)</vt:lpstr>
      <vt:lpstr>Tavoitteet</vt:lpstr>
      <vt:lpstr>Tiedon haku</vt:lpstr>
      <vt:lpstr>Tiedon haku</vt:lpstr>
      <vt:lpstr>Tiedon haku</vt:lpstr>
      <vt:lpstr>Tiedon haku</vt:lpstr>
      <vt:lpstr>Tiedon haku</vt:lpstr>
      <vt:lpstr>Tiedon haku</vt:lpstr>
      <vt:lpstr>Tiedon haku</vt:lpstr>
      <vt:lpstr>Tiedon haku</vt:lpstr>
      <vt:lpstr>Tiedon haku</vt:lpstr>
      <vt:lpstr>Hakutulosten arviointi</vt:lpstr>
      <vt:lpstr>Hakutulosten arviointi</vt:lpstr>
      <vt:lpstr>Hakutulosten arviointi</vt:lpstr>
      <vt:lpstr>Hakutulosten arviointi</vt:lpstr>
      <vt:lpstr>Karttapalvelu Google Maps</vt:lpstr>
      <vt:lpstr>Karttapalvelu Google Maps</vt:lpstr>
      <vt:lpstr>Karttapalvelu Google Maps</vt:lpstr>
      <vt:lpstr>Karttapalvelu Google Maps</vt:lpstr>
      <vt:lpstr>Youtube</vt:lpstr>
      <vt:lpstr>Youtube</vt:lpstr>
      <vt:lpstr>Wikipedia</vt:lpstr>
      <vt:lpstr>Kääntäjä</vt:lpstr>
      <vt:lpstr>Tekoälypalvelut</vt:lpstr>
      <vt:lpstr>Tekoälypalvelut</vt:lpstr>
      <vt:lpstr>tietokannat ja viranomaispalvelut</vt:lpstr>
      <vt:lpstr>Työkaluja tiedonhaun tueksi</vt:lpstr>
      <vt:lpstr>Työkaluja tiedonhaun tueksi</vt:lpstr>
      <vt:lpstr>Työkaluja tiedonhaun tueksi</vt:lpstr>
      <vt:lpstr>Työkaluja tiedonhaun tueksi</vt:lpstr>
      <vt:lpstr>Työkaluja tiedonhaun tueksi</vt:lpstr>
      <vt:lpstr>Työkaluja tiedonhaun tueksi</vt:lpstr>
      <vt:lpstr>Työkaluja tiedonhaun tueksi</vt:lpstr>
      <vt:lpstr>Työkaluja tiedonhaun tueksi</vt:lpstr>
      <vt:lpstr>Työkaluja tiedonhaun tueksi</vt:lpstr>
      <vt:lpstr>Työkaluja tiedonhaun tueksi</vt:lpstr>
      <vt:lpstr>Tekijänoikeudet</vt:lpstr>
      <vt:lpstr>Tekijänoikeudet</vt:lpstr>
      <vt:lpstr>Tekijänoikeudet</vt:lpstr>
      <vt:lpstr>Creative Commons -lisenssit</vt:lpstr>
      <vt:lpstr>ITseopiskelutehtävät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Digitaitojen perusosaaja (T1)</dc:title>
  <dc:creator>Admin</dc:creator>
  <cp:lastModifiedBy>Admin</cp:lastModifiedBy>
  <cp:revision>41</cp:revision>
  <dcterms:created xsi:type="dcterms:W3CDTF">2024-01-09T17:29:36Z</dcterms:created>
  <dcterms:modified xsi:type="dcterms:W3CDTF">2024-02-26T09:14:51Z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0x010100E3C9BE4C97390C4DB9CE6B00B5090941</vt:lpwstr>
  </property>
</Properties>
</file>