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7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  <p:sldMasterId id="2147483703" r:id="rId6"/>
  </p:sldMasterIdLst>
  <p:notesMasterIdLst>
    <p:notesMasterId r:id="rId53"/>
  </p:notesMasterIdLst>
  <p:sldIdLst>
    <p:sldId id="256" r:id="rId7"/>
    <p:sldId id="437" r:id="rId8"/>
    <p:sldId id="438" r:id="rId9"/>
    <p:sldId id="281" r:id="rId10"/>
    <p:sldId id="268" r:id="rId11"/>
    <p:sldId id="324" r:id="rId12"/>
    <p:sldId id="292" r:id="rId13"/>
    <p:sldId id="440" r:id="rId14"/>
    <p:sldId id="295" r:id="rId15"/>
    <p:sldId id="441" r:id="rId16"/>
    <p:sldId id="293" r:id="rId17"/>
    <p:sldId id="296" r:id="rId18"/>
    <p:sldId id="442" r:id="rId19"/>
    <p:sldId id="294" r:id="rId20"/>
    <p:sldId id="282" r:id="rId21"/>
    <p:sldId id="297" r:id="rId22"/>
    <p:sldId id="299" r:id="rId23"/>
    <p:sldId id="443" r:id="rId24"/>
    <p:sldId id="305" r:id="rId25"/>
    <p:sldId id="298" r:id="rId26"/>
    <p:sldId id="306" r:id="rId27"/>
    <p:sldId id="444" r:id="rId28"/>
    <p:sldId id="313" r:id="rId29"/>
    <p:sldId id="446" r:id="rId30"/>
    <p:sldId id="434" r:id="rId31"/>
    <p:sldId id="447" r:id="rId32"/>
    <p:sldId id="308" r:id="rId33"/>
    <p:sldId id="312" r:id="rId34"/>
    <p:sldId id="307" r:id="rId35"/>
    <p:sldId id="314" r:id="rId36"/>
    <p:sldId id="316" r:id="rId37"/>
    <p:sldId id="317" r:id="rId38"/>
    <p:sldId id="320" r:id="rId39"/>
    <p:sldId id="321" r:id="rId40"/>
    <p:sldId id="429" r:id="rId41"/>
    <p:sldId id="261" r:id="rId42"/>
    <p:sldId id="322" r:id="rId43"/>
    <p:sldId id="323" r:id="rId44"/>
    <p:sldId id="430" r:id="rId45"/>
    <p:sldId id="431" r:id="rId46"/>
    <p:sldId id="436" r:id="rId47"/>
    <p:sldId id="435" r:id="rId48"/>
    <p:sldId id="428" r:id="rId49"/>
    <p:sldId id="433" r:id="rId50"/>
    <p:sldId id="291" r:id="rId51"/>
    <p:sldId id="439" r:id="rId5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na Moilanen" initials="SM" lastIdx="1" clrIdx="0">
    <p:extLst>
      <p:ext uri="{19B8F6BF-5375-455C-9EA6-DF929625EA0E}">
        <p15:presenceInfo xmlns:p15="http://schemas.microsoft.com/office/powerpoint/2012/main" userId="S::samoilan@oamk.fi::9f941755-cfe8-4091-834d-6f6644cdf9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22CEBE"/>
    <a:srgbClr val="33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0553" autoAdjust="0"/>
  </p:normalViewPr>
  <p:slideViewPr>
    <p:cSldViewPr snapToGrid="0">
      <p:cViewPr>
        <p:scale>
          <a:sx n="70" d="100"/>
          <a:sy n="70" d="100"/>
        </p:scale>
        <p:origin x="326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kk.lan\staff\samoilan\KIERTOTALOUS_AMK\TP3\ENERGIATEKNIIKKA\OPINTOMATERIAALI_Energia-alan%20kiertotalous\ENERGIA-ALAN%20KIERTOTALOUS\ENERGIALUKU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66814650388456"/>
          <c:y val="8.8586030664395229E-2"/>
          <c:w val="0.5693673695893452"/>
          <c:h val="0.873935264054514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C2-4540-92CA-1406A25C75C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C2-4540-92CA-1406A25C75C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C2-4540-92CA-1406A25C75C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C2-4540-92CA-1406A25C75C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C2-4540-92CA-1406A25C75C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C2-4540-92CA-1406A25C75CB}"/>
              </c:ext>
            </c:extLst>
          </c:dPt>
          <c:dLbls>
            <c:dLbl>
              <c:idx val="0"/>
              <c:layout>
                <c:manualLayout>
                  <c:x val="-1.0624562761412996E-2"/>
                  <c:y val="-5.72446849051843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32%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CC2-4540-92CA-1406A25C75CB}"/>
                </c:ext>
              </c:extLst>
            </c:dLbl>
            <c:dLbl>
              <c:idx val="1"/>
              <c:layout>
                <c:manualLayout>
                  <c:x val="5.5089382730750341E-2"/>
                  <c:y val="-4.32391886596998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C2-4540-92CA-1406A25C75CB}"/>
                </c:ext>
              </c:extLst>
            </c:dLbl>
            <c:dLbl>
              <c:idx val="2"/>
              <c:layout>
                <c:manualLayout>
                  <c:x val="-1.9242836043940677E-2"/>
                  <c:y val="9.294021381909885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C2-4540-92CA-1406A25C75CB}"/>
                </c:ext>
              </c:extLst>
            </c:dLbl>
            <c:dLbl>
              <c:idx val="3"/>
              <c:layout>
                <c:manualLayout>
                  <c:x val="-1.6632612932262501E-2"/>
                  <c:y val="3.3655179814618574E-2"/>
                </c:manualLayout>
              </c:layout>
              <c:tx>
                <c:rich>
                  <a:bodyPr/>
                  <a:lstStyle/>
                  <a:p>
                    <a:fld id="{24E69E8F-A0BA-4FEB-94AE-0BD7FB105AFC}" type="PERCENTAGE">
                      <a:rPr lang="en-US" baseline="0"/>
                      <a:pPr/>
                      <a:t>[PERCENTAGE]</a:t>
                    </a:fld>
                    <a:endParaRPr lang="fi-FI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C2-4540-92CA-1406A25C75CB}"/>
                </c:ext>
              </c:extLst>
            </c:dLbl>
            <c:dLbl>
              <c:idx val="4"/>
              <c:layout>
                <c:manualLayout>
                  <c:x val="-7.7580815716570425E-2"/>
                  <c:y val="1.317442219211525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22B614C-B038-4FDE-8692-AC0AAC77580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CC2-4540-92CA-1406A25C75CB}"/>
                </c:ext>
              </c:extLst>
            </c:dLbl>
            <c:dLbl>
              <c:idx val="5"/>
              <c:layout>
                <c:manualLayout>
                  <c:x val="5.5643335925961449E-2"/>
                  <c:y val="-1.0550912822438932E-2"/>
                </c:manualLayout>
              </c:layout>
              <c:tx>
                <c:rich>
                  <a:bodyPr/>
                  <a:lstStyle/>
                  <a:p>
                    <a:fld id="{375FB875-8B1A-420B-B259-2127DA728CD0}" type="PERCENTAGE">
                      <a:rPr lang="en-US" baseline="0"/>
                      <a:pPr/>
                      <a:t>[PERCENTAGE]</a:t>
                    </a:fld>
                    <a:endParaRPr lang="fi-FI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CC2-4540-92CA-1406A25C7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'Maailman Energialähteet'!$C$16:$C$21</c:f>
              <c:strCache>
                <c:ptCount val="6"/>
                <c:pt idx="0">
                  <c:v>Öljy</c:v>
                </c:pt>
                <c:pt idx="1">
                  <c:v>Hiili</c:v>
                </c:pt>
                <c:pt idx="2">
                  <c:v>Maakaasu</c:v>
                </c:pt>
                <c:pt idx="3">
                  <c:v>Uusiutuvat energialähteet</c:v>
                </c:pt>
                <c:pt idx="4">
                  <c:v>Ydinvoima</c:v>
                </c:pt>
                <c:pt idx="5">
                  <c:v>Muu</c:v>
                </c:pt>
              </c:strCache>
            </c:strRef>
          </c:cat>
          <c:val>
            <c:numRef>
              <c:f>'Maailman Energialähteet'!$D$16:$D$21</c:f>
              <c:numCache>
                <c:formatCode>#,##0</c:formatCode>
                <c:ptCount val="6"/>
                <c:pt idx="0">
                  <c:v>4449</c:v>
                </c:pt>
                <c:pt idx="1">
                  <c:v>3790</c:v>
                </c:pt>
                <c:pt idx="2">
                  <c:v>3107</c:v>
                </c:pt>
                <c:pt idx="3">
                  <c:v>1894</c:v>
                </c:pt>
                <c:pt idx="4">
                  <c:v>687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C2-4540-92CA-1406A25C75C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804920887724571"/>
          <c:y val="0.37857752443521248"/>
          <c:w val="0.21060863611330247"/>
          <c:h val="0.34509443988213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200"/>
              <a:t>%</a:t>
            </a:r>
          </a:p>
        </c:rich>
      </c:tx>
      <c:layout>
        <c:manualLayout>
          <c:xMode val="edge"/>
          <c:yMode val="edge"/>
          <c:x val="1.9966722129783693E-2"/>
          <c:y val="3.2854209445585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'EUn uusiutuvien osuus liikennne'!$B$3:$B$31</c:f>
              <c:strCache>
                <c:ptCount val="29"/>
                <c:pt idx="0">
                  <c:v>Ruotsi</c:v>
                </c:pt>
                <c:pt idx="1">
                  <c:v>Suomi</c:v>
                </c:pt>
                <c:pt idx="2">
                  <c:v>Itävalta</c:v>
                </c:pt>
                <c:pt idx="3">
                  <c:v>Ranska</c:v>
                </c:pt>
                <c:pt idx="4">
                  <c:v>Portugali</c:v>
                </c:pt>
                <c:pt idx="5">
                  <c:v>EU28</c:v>
                </c:pt>
                <c:pt idx="6">
                  <c:v>Irlanti</c:v>
                </c:pt>
                <c:pt idx="7">
                  <c:v>Bulgaria</c:v>
                </c:pt>
                <c:pt idx="8">
                  <c:v>Saksa</c:v>
                </c:pt>
                <c:pt idx="9">
                  <c:v>Slovakia</c:v>
                </c:pt>
                <c:pt idx="10">
                  <c:v>Malta</c:v>
                </c:pt>
                <c:pt idx="11">
                  <c:v>Tanska</c:v>
                </c:pt>
                <c:pt idx="12">
                  <c:v>Unkari </c:v>
                </c:pt>
                <c:pt idx="13">
                  <c:v>Belgia</c:v>
                </c:pt>
                <c:pt idx="14">
                  <c:v>Romania</c:v>
                </c:pt>
                <c:pt idx="15">
                  <c:v>Tsekki</c:v>
                </c:pt>
                <c:pt idx="16">
                  <c:v>Italia</c:v>
                </c:pt>
                <c:pt idx="17">
                  <c:v>Luxemburg </c:v>
                </c:pt>
                <c:pt idx="18">
                  <c:v>Alankomaat</c:v>
                </c:pt>
                <c:pt idx="19">
                  <c:v>Espanja </c:v>
                </c:pt>
                <c:pt idx="20">
                  <c:v>Britannia</c:v>
                </c:pt>
                <c:pt idx="21">
                  <c:v>Puola </c:v>
                </c:pt>
                <c:pt idx="22">
                  <c:v>Liettua</c:v>
                </c:pt>
                <c:pt idx="23">
                  <c:v>Slovenia</c:v>
                </c:pt>
                <c:pt idx="24">
                  <c:v>Kypros</c:v>
                </c:pt>
                <c:pt idx="25">
                  <c:v>Latvia </c:v>
                </c:pt>
                <c:pt idx="26">
                  <c:v>Kreikka</c:v>
                </c:pt>
                <c:pt idx="27">
                  <c:v>Kroatia</c:v>
                </c:pt>
                <c:pt idx="28">
                  <c:v>Viro</c:v>
                </c:pt>
              </c:strCache>
            </c:strRef>
          </c:cat>
          <c:val>
            <c:numRef>
              <c:f>'EUn uusiutuvien osuus liikennne'!$C$3:$C$31</c:f>
              <c:numCache>
                <c:formatCode>#,##0.0</c:formatCode>
                <c:ptCount val="29"/>
                <c:pt idx="0">
                  <c:v>38.6</c:v>
                </c:pt>
                <c:pt idx="1">
                  <c:v>18.8</c:v>
                </c:pt>
                <c:pt idx="2">
                  <c:v>9.6999999999999993</c:v>
                </c:pt>
                <c:pt idx="3">
                  <c:v>9.1</c:v>
                </c:pt>
                <c:pt idx="4">
                  <c:v>7.9</c:v>
                </c:pt>
                <c:pt idx="5">
                  <c:v>7.6</c:v>
                </c:pt>
                <c:pt idx="6">
                  <c:v>7.4</c:v>
                </c:pt>
                <c:pt idx="7">
                  <c:v>7.2</c:v>
                </c:pt>
                <c:pt idx="8">
                  <c:v>7</c:v>
                </c:pt>
                <c:pt idx="9">
                  <c:v>7</c:v>
                </c:pt>
                <c:pt idx="10">
                  <c:v>6.9</c:v>
                </c:pt>
                <c:pt idx="11">
                  <c:v>6.8</c:v>
                </c:pt>
                <c:pt idx="12">
                  <c:v>6.8</c:v>
                </c:pt>
                <c:pt idx="13">
                  <c:v>6.6</c:v>
                </c:pt>
                <c:pt idx="14">
                  <c:v>6.6</c:v>
                </c:pt>
                <c:pt idx="15">
                  <c:v>6.6</c:v>
                </c:pt>
                <c:pt idx="16">
                  <c:v>6.5</c:v>
                </c:pt>
                <c:pt idx="17">
                  <c:v>6.4</c:v>
                </c:pt>
                <c:pt idx="18">
                  <c:v>5.9</c:v>
                </c:pt>
                <c:pt idx="19">
                  <c:v>5.9</c:v>
                </c:pt>
                <c:pt idx="20">
                  <c:v>5.0999999999999996</c:v>
                </c:pt>
                <c:pt idx="21">
                  <c:v>4.2</c:v>
                </c:pt>
                <c:pt idx="22">
                  <c:v>3.7</c:v>
                </c:pt>
                <c:pt idx="23">
                  <c:v>2.7</c:v>
                </c:pt>
                <c:pt idx="24">
                  <c:v>2.6</c:v>
                </c:pt>
                <c:pt idx="25">
                  <c:v>2.5</c:v>
                </c:pt>
                <c:pt idx="26">
                  <c:v>1.8</c:v>
                </c:pt>
                <c:pt idx="27">
                  <c:v>1.2</c:v>
                </c:pt>
                <c:pt idx="28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5-4E03-846D-7D2BBE15F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101288"/>
        <c:axId val="694760688"/>
      </c:barChart>
      <c:catAx>
        <c:axId val="4741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4760688"/>
        <c:crosses val="autoZero"/>
        <c:auto val="1"/>
        <c:lblAlgn val="ctr"/>
        <c:lblOffset val="100"/>
        <c:noMultiLvlLbl val="0"/>
      </c:catAx>
      <c:valAx>
        <c:axId val="69476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410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92662590327965"/>
          <c:y val="0.14120370370370369"/>
          <c:w val="0.46414674819344082"/>
          <c:h val="0.77314814814814814"/>
        </c:manualLayout>
      </c:layout>
      <c:pieChart>
        <c:varyColors val="1"/>
        <c:ser>
          <c:idx val="0"/>
          <c:order val="0"/>
          <c:tx>
            <c:strRef>
              <c:f>Suomi_Kokonaisenergia!$C$4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5F-4F55-9B1A-89233AEEE4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5F-4F55-9B1A-89233AEEE4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5F-4F55-9B1A-89233AEEE4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5F-4F55-9B1A-89233AEEE4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5F-4F55-9B1A-89233AEEE4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5F-4F55-9B1A-89233AEEE4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C5F-4F55-9B1A-89233AEEE41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C5F-4F55-9B1A-89233AEEE41C}"/>
              </c:ext>
            </c:extLst>
          </c:dPt>
          <c:dLbls>
            <c:dLbl>
              <c:idx val="4"/>
              <c:layout>
                <c:manualLayout>
                  <c:x val="-4.958246346555328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5F-4F55-9B1A-89233AEEE41C}"/>
                </c:ext>
              </c:extLst>
            </c:dLbl>
            <c:dLbl>
              <c:idx val="6"/>
              <c:layout>
                <c:manualLayout>
                  <c:x val="-5.5524708495280399E-2"/>
                  <c:y val="-2.3148148148148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5F-4F55-9B1A-89233AEEE41C}"/>
                </c:ext>
              </c:extLst>
            </c:dLbl>
            <c:dLbl>
              <c:idx val="7"/>
              <c:layout>
                <c:manualLayout>
                  <c:x val="4.6082949308755811E-2"/>
                  <c:y val="-3.72300819061802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5F-4F55-9B1A-89233AEEE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Suomi_Kokonaisenergia!$B$5:$B$12</c:f>
              <c:strCache>
                <c:ptCount val="8"/>
                <c:pt idx="0">
                  <c:v>Öljy</c:v>
                </c:pt>
                <c:pt idx="1">
                  <c:v>Maakaasu</c:v>
                </c:pt>
                <c:pt idx="2">
                  <c:v>Hiili</c:v>
                </c:pt>
                <c:pt idx="3">
                  <c:v>Turve</c:v>
                </c:pt>
                <c:pt idx="4">
                  <c:v>Ydinvoima</c:v>
                </c:pt>
                <c:pt idx="5">
                  <c:v>Uusiutuvat energialähteet</c:v>
                </c:pt>
                <c:pt idx="6">
                  <c:v>Muu</c:v>
                </c:pt>
                <c:pt idx="7">
                  <c:v>Sähkön nettotuonti</c:v>
                </c:pt>
              </c:strCache>
            </c:strRef>
          </c:cat>
          <c:val>
            <c:numRef>
              <c:f>Suomi_Kokonaisenergia!$C$5:$C$12</c:f>
              <c:numCache>
                <c:formatCode>0.0</c:formatCode>
                <c:ptCount val="8"/>
                <c:pt idx="0">
                  <c:v>23.18647636149726</c:v>
                </c:pt>
                <c:pt idx="1">
                  <c:v>4.8794080312083965</c:v>
                </c:pt>
                <c:pt idx="2">
                  <c:v>8.4058329979256321</c:v>
                </c:pt>
                <c:pt idx="3">
                  <c:v>3.981547416328679</c:v>
                </c:pt>
                <c:pt idx="4">
                  <c:v>17.403015573237564</c:v>
                </c:pt>
                <c:pt idx="5">
                  <c:v>31.960741818632155</c:v>
                </c:pt>
                <c:pt idx="6">
                  <c:v>4.7462769745193345</c:v>
                </c:pt>
                <c:pt idx="7">
                  <c:v>5.4367008266509798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C5F-4F55-9B1A-89233AEEE41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Suomi_Kokonaisenergia!$D$4</c15:sqref>
                        </c15:formulaRef>
                      </c:ext>
                    </c:extLst>
                    <c:strCache>
                      <c:ptCount val="1"/>
                      <c:pt idx="0">
                        <c:v>ktoe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5C5F-4F55-9B1A-89233AEEE41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5C5F-4F55-9B1A-89233AEEE41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5C5F-4F55-9B1A-89233AEEE41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5C5F-4F55-9B1A-89233AEEE41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5C5F-4F55-9B1A-89233AEEE41C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5C5F-4F55-9B1A-89233AEEE41C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5C5F-4F55-9B1A-89233AEEE41C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5C5F-4F55-9B1A-89233AEEE41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Suomi_Kokonaisenergia!$B$5:$B$12</c15:sqref>
                        </c15:formulaRef>
                      </c:ext>
                    </c:extLst>
                    <c:strCache>
                      <c:ptCount val="8"/>
                      <c:pt idx="0">
                        <c:v>Öljy</c:v>
                      </c:pt>
                      <c:pt idx="1">
                        <c:v>Maakaasu</c:v>
                      </c:pt>
                      <c:pt idx="2">
                        <c:v>Hiili</c:v>
                      </c:pt>
                      <c:pt idx="3">
                        <c:v>Turve</c:v>
                      </c:pt>
                      <c:pt idx="4">
                        <c:v>Ydinvoima</c:v>
                      </c:pt>
                      <c:pt idx="5">
                        <c:v>Uusiutuvat energialähteet</c:v>
                      </c:pt>
                      <c:pt idx="6">
                        <c:v>Muu</c:v>
                      </c:pt>
                      <c:pt idx="7">
                        <c:v>Sähkön nettotuonti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Suomi_Kokonaisenergia!$D$5:$D$12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7489</c:v>
                      </c:pt>
                      <c:pt idx="1">
                        <c:v>1576</c:v>
                      </c:pt>
                      <c:pt idx="2">
                        <c:v>2715</c:v>
                      </c:pt>
                      <c:pt idx="3">
                        <c:v>1286</c:v>
                      </c:pt>
                      <c:pt idx="4">
                        <c:v>5621</c:v>
                      </c:pt>
                      <c:pt idx="5">
                        <c:v>10323</c:v>
                      </c:pt>
                      <c:pt idx="6">
                        <c:v>1533</c:v>
                      </c:pt>
                      <c:pt idx="7">
                        <c:v>1756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1-5C5F-4F55-9B1A-89233AEEE41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/>
              <a:t>1000 toe</a:t>
            </a:r>
          </a:p>
        </c:rich>
      </c:tx>
      <c:layout>
        <c:manualLayout>
          <c:xMode val="edge"/>
          <c:yMode val="edge"/>
          <c:x val="3.8367397834003863E-2"/>
          <c:y val="1.5748031496062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6635892388451443"/>
          <c:y val="0.125"/>
          <c:w val="0.79776837270341205"/>
          <c:h val="0.74350320793234181"/>
        </c:manualLayout>
      </c:layout>
      <c:lineChart>
        <c:grouping val="standard"/>
        <c:varyColors val="0"/>
        <c:ser>
          <c:idx val="1"/>
          <c:order val="0"/>
          <c:tx>
            <c:strRef>
              <c:f>'Suomi_Kokonaisenergian kulutus'!$D$4</c:f>
              <c:strCache>
                <c:ptCount val="1"/>
                <c:pt idx="0">
                  <c:v>1000 toe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'Suomi_Kokonaisenergian kulutus'!$C$5:$C$52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'Suomi_Kokonaisenergian kulutus'!$D$5:$D$52</c:f>
              <c:numCache>
                <c:formatCode>#,##0</c:formatCode>
                <c:ptCount val="48"/>
                <c:pt idx="0">
                  <c:v>17207.859</c:v>
                </c:pt>
                <c:pt idx="1">
                  <c:v>17430.134999999998</c:v>
                </c:pt>
                <c:pt idx="2">
                  <c:v>18587.097000000002</c:v>
                </c:pt>
                <c:pt idx="3">
                  <c:v>20209.702000000001</c:v>
                </c:pt>
                <c:pt idx="4">
                  <c:v>18675.849999999999</c:v>
                </c:pt>
                <c:pt idx="5">
                  <c:v>18385.989000000001</c:v>
                </c:pt>
                <c:pt idx="6">
                  <c:v>19969.446</c:v>
                </c:pt>
                <c:pt idx="7">
                  <c:v>20216.268</c:v>
                </c:pt>
                <c:pt idx="8">
                  <c:v>21402.314999999999</c:v>
                </c:pt>
                <c:pt idx="9">
                  <c:v>22437.437000000002</c:v>
                </c:pt>
                <c:pt idx="10">
                  <c:v>22615.47</c:v>
                </c:pt>
                <c:pt idx="11">
                  <c:v>22417.707999999999</c:v>
                </c:pt>
                <c:pt idx="12">
                  <c:v>22023.026999999998</c:v>
                </c:pt>
                <c:pt idx="13">
                  <c:v>22484.933000000001</c:v>
                </c:pt>
                <c:pt idx="14">
                  <c:v>23394.938999999998</c:v>
                </c:pt>
                <c:pt idx="15">
                  <c:v>24979.460999999999</c:v>
                </c:pt>
                <c:pt idx="16">
                  <c:v>24778.082999999999</c:v>
                </c:pt>
                <c:pt idx="17">
                  <c:v>26251.541000000001</c:v>
                </c:pt>
                <c:pt idx="18">
                  <c:v>26547.026999999998</c:v>
                </c:pt>
                <c:pt idx="19">
                  <c:v>26704.654999999999</c:v>
                </c:pt>
                <c:pt idx="20">
                  <c:v>27260.834999999999</c:v>
                </c:pt>
                <c:pt idx="21">
                  <c:v>26863.384999999998</c:v>
                </c:pt>
                <c:pt idx="22">
                  <c:v>26594.989000000001</c:v>
                </c:pt>
                <c:pt idx="23">
                  <c:v>27402.522000000001</c:v>
                </c:pt>
                <c:pt idx="24">
                  <c:v>29287.427</c:v>
                </c:pt>
                <c:pt idx="25">
                  <c:v>28737.792000000001</c:v>
                </c:pt>
                <c:pt idx="26">
                  <c:v>29988.936000000002</c:v>
                </c:pt>
                <c:pt idx="27">
                  <c:v>30838.082999999999</c:v>
                </c:pt>
                <c:pt idx="28">
                  <c:v>31269.637999999999</c:v>
                </c:pt>
                <c:pt idx="29">
                  <c:v>32022.621999999999</c:v>
                </c:pt>
                <c:pt idx="30">
                  <c:v>31440.012999999999</c:v>
                </c:pt>
                <c:pt idx="31">
                  <c:v>32744.888999999999</c:v>
                </c:pt>
                <c:pt idx="32">
                  <c:v>33708.824999999997</c:v>
                </c:pt>
                <c:pt idx="33">
                  <c:v>35513.874000000003</c:v>
                </c:pt>
                <c:pt idx="34">
                  <c:v>35301.885999999999</c:v>
                </c:pt>
                <c:pt idx="35">
                  <c:v>32706.275000000001</c:v>
                </c:pt>
                <c:pt idx="36">
                  <c:v>35743.046999999999</c:v>
                </c:pt>
                <c:pt idx="37">
                  <c:v>35385.985999999997</c:v>
                </c:pt>
                <c:pt idx="38">
                  <c:v>33724.565999999999</c:v>
                </c:pt>
                <c:pt idx="39">
                  <c:v>31885.348000000002</c:v>
                </c:pt>
                <c:pt idx="40">
                  <c:v>35096.124000000003</c:v>
                </c:pt>
                <c:pt idx="41">
                  <c:v>33262.972999999998</c:v>
                </c:pt>
                <c:pt idx="42">
                  <c:v>32842.47</c:v>
                </c:pt>
                <c:pt idx="43">
                  <c:v>32913.142999999996</c:v>
                </c:pt>
                <c:pt idx="44">
                  <c:v>32281.758000000002</c:v>
                </c:pt>
                <c:pt idx="45">
                  <c:v>31321.84</c:v>
                </c:pt>
                <c:pt idx="46">
                  <c:v>32489.888999999999</c:v>
                </c:pt>
                <c:pt idx="47">
                  <c:v>32298.538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46-41FA-AECE-83BDEB295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3632624"/>
        <c:axId val="843632952"/>
      </c:lineChart>
      <c:catAx>
        <c:axId val="84363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3632952"/>
        <c:crosses val="autoZero"/>
        <c:auto val="1"/>
        <c:lblAlgn val="ctr"/>
        <c:lblOffset val="100"/>
        <c:noMultiLvlLbl val="0"/>
      </c:catAx>
      <c:valAx>
        <c:axId val="84363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363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98892355436699"/>
          <c:y val="0.12409071459135644"/>
          <c:w val="0.81694399049175459"/>
          <c:h val="0.76292979423785123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'Suomen hiilidioksidipäästöt'!$B$5:$B$32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'Suomen hiilidioksidipäästöt'!$C$5:$C$32</c:f>
              <c:numCache>
                <c:formatCode>#,##0.0</c:formatCode>
                <c:ptCount val="28"/>
                <c:pt idx="0">
                  <c:v>52.6</c:v>
                </c:pt>
                <c:pt idx="1">
                  <c:v>51.2</c:v>
                </c:pt>
                <c:pt idx="2">
                  <c:v>50.6</c:v>
                </c:pt>
                <c:pt idx="3">
                  <c:v>52.5</c:v>
                </c:pt>
                <c:pt idx="4">
                  <c:v>57.8</c:v>
                </c:pt>
                <c:pt idx="5">
                  <c:v>54.3</c:v>
                </c:pt>
                <c:pt idx="6">
                  <c:v>60</c:v>
                </c:pt>
                <c:pt idx="7">
                  <c:v>58.5</c:v>
                </c:pt>
                <c:pt idx="8">
                  <c:v>55.2</c:v>
                </c:pt>
                <c:pt idx="9">
                  <c:v>54.6</c:v>
                </c:pt>
                <c:pt idx="10">
                  <c:v>52.8</c:v>
                </c:pt>
                <c:pt idx="11">
                  <c:v>58.2</c:v>
                </c:pt>
                <c:pt idx="12">
                  <c:v>60.8</c:v>
                </c:pt>
                <c:pt idx="13" formatCode="0.0">
                  <c:v>68.3</c:v>
                </c:pt>
                <c:pt idx="14" formatCode="0.0">
                  <c:v>64.5</c:v>
                </c:pt>
                <c:pt idx="15">
                  <c:v>52.8</c:v>
                </c:pt>
                <c:pt idx="16" formatCode="0.0">
                  <c:v>63.8</c:v>
                </c:pt>
                <c:pt idx="17" formatCode="0.0">
                  <c:v>61.9</c:v>
                </c:pt>
                <c:pt idx="18" formatCode="0.0">
                  <c:v>53.6</c:v>
                </c:pt>
                <c:pt idx="19" formatCode="0.0">
                  <c:v>51.7</c:v>
                </c:pt>
                <c:pt idx="20">
                  <c:v>59.2</c:v>
                </c:pt>
                <c:pt idx="21" formatCode="0.0">
                  <c:v>51.8</c:v>
                </c:pt>
                <c:pt idx="22" formatCode="0.0">
                  <c:v>46.7</c:v>
                </c:pt>
                <c:pt idx="23" formatCode="0.0">
                  <c:v>47.3</c:v>
                </c:pt>
                <c:pt idx="24" formatCode="0.0">
                  <c:v>43.5</c:v>
                </c:pt>
                <c:pt idx="25">
                  <c:v>39.799999999999997</c:v>
                </c:pt>
                <c:pt idx="26" formatCode="0.0">
                  <c:v>42.5</c:v>
                </c:pt>
                <c:pt idx="27" formatCode="0.0">
                  <c:v>40.200000000000003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4C-4AAD-BF1D-66AF697D7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4036344"/>
        <c:axId val="492669344"/>
      </c:lineChart>
      <c:dateAx>
        <c:axId val="494036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Mt</a:t>
                </a:r>
              </a:p>
            </c:rich>
          </c:tx>
          <c:layout>
            <c:manualLayout>
              <c:xMode val="edge"/>
              <c:yMode val="edge"/>
              <c:x val="8.0036811436306324E-2"/>
              <c:y val="1.92338922974807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669344"/>
        <c:crosses val="autoZero"/>
        <c:auto val="0"/>
        <c:lblOffset val="100"/>
        <c:baseTimeUnit val="days"/>
      </c:dateAx>
      <c:valAx>
        <c:axId val="49266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403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>
          <a:alpha val="93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3C-4E28-9198-C9E3E9DA41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3C-4E28-9198-C9E3E9DA41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3C-4E28-9198-C9E3E9DA41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3C-4E28-9198-C9E3E9DA41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B3C-4E28-9198-C9E3E9DA41E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B3C-4E28-9198-C9E3E9DA41E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B3C-4E28-9198-C9E3E9DA41E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B3C-4E28-9198-C9E3E9DA41E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'Suomi_Energian loppukäyttö'!$B$7:$B$10</c:f>
              <c:strCache>
                <c:ptCount val="4"/>
                <c:pt idx="0">
                  <c:v>Teollisuus</c:v>
                </c:pt>
                <c:pt idx="1">
                  <c:v>Liikenne</c:v>
                </c:pt>
                <c:pt idx="2">
                  <c:v>Rakennusten lämmitys</c:v>
                </c:pt>
                <c:pt idx="3">
                  <c:v>Muut</c:v>
                </c:pt>
              </c:strCache>
            </c:strRef>
          </c:cat>
          <c:val>
            <c:numRef>
              <c:f>'Suomi_Energian loppukäyttö'!$C$7:$C$10</c:f>
              <c:numCache>
                <c:formatCode>0</c:formatCode>
                <c:ptCount val="4"/>
                <c:pt idx="0">
                  <c:v>46.451612903225808</c:v>
                </c:pt>
                <c:pt idx="1">
                  <c:v>16.129032258064516</c:v>
                </c:pt>
                <c:pt idx="2">
                  <c:v>25.806451612903224</c:v>
                </c:pt>
                <c:pt idx="3">
                  <c:v>11.612903225806452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3C-4E28-9198-C9E3E9DA41E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Liikenne!$C$4</c:f>
              <c:strCache>
                <c:ptCount val="1"/>
                <c:pt idx="0">
                  <c:v>Moottoribensiini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Liikenne!$B$5:$B$52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Liikenne!$C$5:$C$52</c:f>
              <c:numCache>
                <c:formatCode>#,##0</c:formatCode>
                <c:ptCount val="48"/>
                <c:pt idx="0">
                  <c:v>42593</c:v>
                </c:pt>
                <c:pt idx="1">
                  <c:v>45776</c:v>
                </c:pt>
                <c:pt idx="2">
                  <c:v>49227</c:v>
                </c:pt>
                <c:pt idx="3">
                  <c:v>52976</c:v>
                </c:pt>
                <c:pt idx="4">
                  <c:v>50039</c:v>
                </c:pt>
                <c:pt idx="5">
                  <c:v>56703</c:v>
                </c:pt>
                <c:pt idx="6">
                  <c:v>56614</c:v>
                </c:pt>
                <c:pt idx="7">
                  <c:v>56789</c:v>
                </c:pt>
                <c:pt idx="8">
                  <c:v>57611</c:v>
                </c:pt>
                <c:pt idx="9">
                  <c:v>59784</c:v>
                </c:pt>
                <c:pt idx="10">
                  <c:v>56931</c:v>
                </c:pt>
                <c:pt idx="11">
                  <c:v>57140</c:v>
                </c:pt>
                <c:pt idx="12">
                  <c:v>58682</c:v>
                </c:pt>
                <c:pt idx="13">
                  <c:v>60661</c:v>
                </c:pt>
                <c:pt idx="14">
                  <c:v>62212</c:v>
                </c:pt>
                <c:pt idx="15">
                  <c:v>64930</c:v>
                </c:pt>
                <c:pt idx="16">
                  <c:v>70442</c:v>
                </c:pt>
                <c:pt idx="17">
                  <c:v>74194</c:v>
                </c:pt>
                <c:pt idx="18">
                  <c:v>77688</c:v>
                </c:pt>
                <c:pt idx="19">
                  <c:v>83031</c:v>
                </c:pt>
                <c:pt idx="20">
                  <c:v>80687</c:v>
                </c:pt>
                <c:pt idx="21">
                  <c:v>80608</c:v>
                </c:pt>
                <c:pt idx="22">
                  <c:v>80817</c:v>
                </c:pt>
                <c:pt idx="23">
                  <c:v>75817</c:v>
                </c:pt>
                <c:pt idx="24">
                  <c:v>77644</c:v>
                </c:pt>
                <c:pt idx="25">
                  <c:v>76682</c:v>
                </c:pt>
                <c:pt idx="26">
                  <c:v>73977</c:v>
                </c:pt>
                <c:pt idx="27">
                  <c:v>75877</c:v>
                </c:pt>
                <c:pt idx="28">
                  <c:v>74702</c:v>
                </c:pt>
                <c:pt idx="29">
                  <c:v>74010</c:v>
                </c:pt>
                <c:pt idx="30">
                  <c:v>71193</c:v>
                </c:pt>
                <c:pt idx="31">
                  <c:v>72214</c:v>
                </c:pt>
                <c:pt idx="32">
                  <c:v>73517</c:v>
                </c:pt>
                <c:pt idx="33">
                  <c:v>73970</c:v>
                </c:pt>
                <c:pt idx="34">
                  <c:v>75263</c:v>
                </c:pt>
                <c:pt idx="35">
                  <c:v>74891</c:v>
                </c:pt>
                <c:pt idx="36">
                  <c:v>74213</c:v>
                </c:pt>
                <c:pt idx="37">
                  <c:v>74090</c:v>
                </c:pt>
                <c:pt idx="38">
                  <c:v>68856</c:v>
                </c:pt>
                <c:pt idx="39">
                  <c:v>66985</c:v>
                </c:pt>
                <c:pt idx="40">
                  <c:v>65791</c:v>
                </c:pt>
                <c:pt idx="41">
                  <c:v>62838</c:v>
                </c:pt>
                <c:pt idx="42">
                  <c:v>60596</c:v>
                </c:pt>
                <c:pt idx="43">
                  <c:v>60782</c:v>
                </c:pt>
                <c:pt idx="44">
                  <c:v>58704</c:v>
                </c:pt>
                <c:pt idx="45">
                  <c:v>58240</c:v>
                </c:pt>
                <c:pt idx="46">
                  <c:v>58140</c:v>
                </c:pt>
                <c:pt idx="47">
                  <c:v>56489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A2-48EA-9C9D-27F290AD7A92}"/>
            </c:ext>
          </c:extLst>
        </c:ser>
        <c:ser>
          <c:idx val="1"/>
          <c:order val="1"/>
          <c:tx>
            <c:strRef>
              <c:f>Liikenne!$D$4</c:f>
              <c:strCache>
                <c:ptCount val="1"/>
                <c:pt idx="0">
                  <c:v>Dieselöljy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Liikenne!$B$5:$B$52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Liikenne!$D$5:$D$52</c:f>
              <c:numCache>
                <c:formatCode>#,##0</c:formatCode>
                <c:ptCount val="48"/>
                <c:pt idx="0">
                  <c:v>31365</c:v>
                </c:pt>
                <c:pt idx="1">
                  <c:v>32173</c:v>
                </c:pt>
                <c:pt idx="2">
                  <c:v>33490</c:v>
                </c:pt>
                <c:pt idx="3">
                  <c:v>36550</c:v>
                </c:pt>
                <c:pt idx="4">
                  <c:v>36593</c:v>
                </c:pt>
                <c:pt idx="5">
                  <c:v>37443</c:v>
                </c:pt>
                <c:pt idx="6">
                  <c:v>37358</c:v>
                </c:pt>
                <c:pt idx="7">
                  <c:v>38420</c:v>
                </c:pt>
                <c:pt idx="8">
                  <c:v>39313</c:v>
                </c:pt>
                <c:pt idx="9">
                  <c:v>44498</c:v>
                </c:pt>
                <c:pt idx="10">
                  <c:v>46708</c:v>
                </c:pt>
                <c:pt idx="11">
                  <c:v>47515</c:v>
                </c:pt>
                <c:pt idx="12">
                  <c:v>49173</c:v>
                </c:pt>
                <c:pt idx="13">
                  <c:v>50618</c:v>
                </c:pt>
                <c:pt idx="14">
                  <c:v>52488</c:v>
                </c:pt>
                <c:pt idx="15">
                  <c:v>55208</c:v>
                </c:pt>
                <c:pt idx="16">
                  <c:v>58055</c:v>
                </c:pt>
                <c:pt idx="17">
                  <c:v>60648</c:v>
                </c:pt>
                <c:pt idx="18">
                  <c:v>62603</c:v>
                </c:pt>
                <c:pt idx="19">
                  <c:v>66173</c:v>
                </c:pt>
                <c:pt idx="20">
                  <c:v>66895</c:v>
                </c:pt>
                <c:pt idx="21">
                  <c:v>62688</c:v>
                </c:pt>
                <c:pt idx="22">
                  <c:v>62008</c:v>
                </c:pt>
                <c:pt idx="23">
                  <c:v>60563</c:v>
                </c:pt>
                <c:pt idx="24">
                  <c:v>63198</c:v>
                </c:pt>
                <c:pt idx="25">
                  <c:v>62135</c:v>
                </c:pt>
                <c:pt idx="26">
                  <c:v>64085</c:v>
                </c:pt>
                <c:pt idx="27">
                  <c:v>68806</c:v>
                </c:pt>
                <c:pt idx="28">
                  <c:v>71445</c:v>
                </c:pt>
                <c:pt idx="29">
                  <c:v>74922</c:v>
                </c:pt>
                <c:pt idx="30">
                  <c:v>76508</c:v>
                </c:pt>
                <c:pt idx="31">
                  <c:v>78070</c:v>
                </c:pt>
                <c:pt idx="32">
                  <c:v>79788</c:v>
                </c:pt>
                <c:pt idx="33">
                  <c:v>81866</c:v>
                </c:pt>
                <c:pt idx="34">
                  <c:v>85459</c:v>
                </c:pt>
                <c:pt idx="35">
                  <c:v>86170</c:v>
                </c:pt>
                <c:pt idx="36">
                  <c:v>88922</c:v>
                </c:pt>
                <c:pt idx="37">
                  <c:v>94278</c:v>
                </c:pt>
                <c:pt idx="38">
                  <c:v>95050</c:v>
                </c:pt>
                <c:pt idx="39">
                  <c:v>92015</c:v>
                </c:pt>
                <c:pt idx="40">
                  <c:v>99646</c:v>
                </c:pt>
                <c:pt idx="41">
                  <c:v>102520</c:v>
                </c:pt>
                <c:pt idx="42">
                  <c:v>101403</c:v>
                </c:pt>
                <c:pt idx="43">
                  <c:v>102401</c:v>
                </c:pt>
                <c:pt idx="44">
                  <c:v>101135</c:v>
                </c:pt>
                <c:pt idx="45">
                  <c:v>101715</c:v>
                </c:pt>
                <c:pt idx="46">
                  <c:v>105057</c:v>
                </c:pt>
                <c:pt idx="47">
                  <c:v>106636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A2-48EA-9C9D-27F290AD7A92}"/>
            </c:ext>
          </c:extLst>
        </c:ser>
        <c:ser>
          <c:idx val="2"/>
          <c:order val="2"/>
          <c:tx>
            <c:strRef>
              <c:f>Liikenne!$E$4</c:f>
              <c:strCache>
                <c:ptCount val="1"/>
                <c:pt idx="0">
                  <c:v>Moottoripetroli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Liikenne!$B$5:$B$52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Liikenne!$E$5:$E$52</c:f>
              <c:numCache>
                <c:formatCode>General</c:formatCode>
                <c:ptCount val="48"/>
                <c:pt idx="0">
                  <c:v>388</c:v>
                </c:pt>
                <c:pt idx="1">
                  <c:v>345</c:v>
                </c:pt>
                <c:pt idx="2">
                  <c:v>345</c:v>
                </c:pt>
                <c:pt idx="3">
                  <c:v>302</c:v>
                </c:pt>
                <c:pt idx="4">
                  <c:v>216</c:v>
                </c:pt>
                <c:pt idx="5">
                  <c:v>216</c:v>
                </c:pt>
                <c:pt idx="6">
                  <c:v>216</c:v>
                </c:pt>
                <c:pt idx="7">
                  <c:v>172</c:v>
                </c:pt>
                <c:pt idx="8">
                  <c:v>172</c:v>
                </c:pt>
                <c:pt idx="9">
                  <c:v>216</c:v>
                </c:pt>
                <c:pt idx="10">
                  <c:v>259</c:v>
                </c:pt>
                <c:pt idx="11">
                  <c:v>647</c:v>
                </c:pt>
                <c:pt idx="12">
                  <c:v>776</c:v>
                </c:pt>
                <c:pt idx="13">
                  <c:v>690</c:v>
                </c:pt>
                <c:pt idx="14">
                  <c:v>561</c:v>
                </c:pt>
                <c:pt idx="15">
                  <c:v>431</c:v>
                </c:pt>
                <c:pt idx="16">
                  <c:v>345</c:v>
                </c:pt>
                <c:pt idx="17">
                  <c:v>259</c:v>
                </c:pt>
                <c:pt idx="18">
                  <c:v>172</c:v>
                </c:pt>
                <c:pt idx="19">
                  <c:v>129</c:v>
                </c:pt>
                <c:pt idx="20">
                  <c:v>86</c:v>
                </c:pt>
                <c:pt idx="21">
                  <c:v>86</c:v>
                </c:pt>
                <c:pt idx="22">
                  <c:v>43</c:v>
                </c:pt>
                <c:pt idx="23">
                  <c:v>43</c:v>
                </c:pt>
                <c:pt idx="24">
                  <c:v>43</c:v>
                </c:pt>
                <c:pt idx="25">
                  <c:v>14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A2-48EA-9C9D-27F290AD7A92}"/>
            </c:ext>
          </c:extLst>
        </c:ser>
        <c:ser>
          <c:idx val="3"/>
          <c:order val="3"/>
          <c:tx>
            <c:strRef>
              <c:f>Liikenne!$F$4</c:f>
              <c:strCache>
                <c:ptCount val="1"/>
                <c:pt idx="0">
                  <c:v>Maakaasu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Liikenne!$B$5:$B$52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Liikenne!$F$5:$F$52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6</c:v>
                </c:pt>
                <c:pt idx="28">
                  <c:v>13</c:v>
                </c:pt>
                <c:pt idx="29">
                  <c:v>44</c:v>
                </c:pt>
                <c:pt idx="30">
                  <c:v>48</c:v>
                </c:pt>
                <c:pt idx="31">
                  <c:v>59</c:v>
                </c:pt>
                <c:pt idx="32">
                  <c:v>107</c:v>
                </c:pt>
                <c:pt idx="33">
                  <c:v>131</c:v>
                </c:pt>
                <c:pt idx="34">
                  <c:v>120</c:v>
                </c:pt>
                <c:pt idx="35">
                  <c:v>113</c:v>
                </c:pt>
                <c:pt idx="36">
                  <c:v>155</c:v>
                </c:pt>
                <c:pt idx="37">
                  <c:v>162</c:v>
                </c:pt>
                <c:pt idx="38">
                  <c:v>173</c:v>
                </c:pt>
                <c:pt idx="39">
                  <c:v>208</c:v>
                </c:pt>
                <c:pt idx="40">
                  <c:v>198</c:v>
                </c:pt>
                <c:pt idx="41">
                  <c:v>164</c:v>
                </c:pt>
                <c:pt idx="42">
                  <c:v>161</c:v>
                </c:pt>
                <c:pt idx="43">
                  <c:v>110</c:v>
                </c:pt>
                <c:pt idx="44">
                  <c:v>98</c:v>
                </c:pt>
                <c:pt idx="45">
                  <c:v>72</c:v>
                </c:pt>
                <c:pt idx="46">
                  <c:v>97</c:v>
                </c:pt>
                <c:pt idx="47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A2-48EA-9C9D-27F290AD7A92}"/>
            </c:ext>
          </c:extLst>
        </c:ser>
        <c:ser>
          <c:idx val="4"/>
          <c:order val="4"/>
          <c:tx>
            <c:strRef>
              <c:f>Liikenne!$G$4</c:f>
              <c:strCache>
                <c:ptCount val="1"/>
                <c:pt idx="0">
                  <c:v>Biokaasu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Liikenne!$B$5:$B$52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Liikenne!$G$5:$G$52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6</c:v>
                </c:pt>
                <c:pt idx="42">
                  <c:v>15</c:v>
                </c:pt>
                <c:pt idx="43">
                  <c:v>39</c:v>
                </c:pt>
                <c:pt idx="44">
                  <c:v>61</c:v>
                </c:pt>
                <c:pt idx="45">
                  <c:v>82</c:v>
                </c:pt>
                <c:pt idx="46">
                  <c:v>77</c:v>
                </c:pt>
                <c:pt idx="47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A2-48EA-9C9D-27F290AD7A92}"/>
            </c:ext>
          </c:extLst>
        </c:ser>
        <c:ser>
          <c:idx val="5"/>
          <c:order val="5"/>
          <c:tx>
            <c:strRef>
              <c:f>Liikenne!$H$4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Liikenne!$B$5:$B$52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Liikenne!$H$5:$H$52</c:f>
              <c:numCache>
                <c:formatCode>#,##0</c:formatCode>
                <c:ptCount val="48"/>
                <c:pt idx="0">
                  <c:v>74346</c:v>
                </c:pt>
                <c:pt idx="1">
                  <c:v>78293</c:v>
                </c:pt>
                <c:pt idx="2">
                  <c:v>83062</c:v>
                </c:pt>
                <c:pt idx="3">
                  <c:v>89827</c:v>
                </c:pt>
                <c:pt idx="4">
                  <c:v>86847</c:v>
                </c:pt>
                <c:pt idx="5">
                  <c:v>94361</c:v>
                </c:pt>
                <c:pt idx="6">
                  <c:v>94187</c:v>
                </c:pt>
                <c:pt idx="7">
                  <c:v>95381</c:v>
                </c:pt>
                <c:pt idx="8">
                  <c:v>97096</c:v>
                </c:pt>
                <c:pt idx="9">
                  <c:v>104497</c:v>
                </c:pt>
                <c:pt idx="10">
                  <c:v>103897</c:v>
                </c:pt>
                <c:pt idx="11">
                  <c:v>105302</c:v>
                </c:pt>
                <c:pt idx="12">
                  <c:v>108631</c:v>
                </c:pt>
                <c:pt idx="13">
                  <c:v>111968</c:v>
                </c:pt>
                <c:pt idx="14">
                  <c:v>115260</c:v>
                </c:pt>
                <c:pt idx="15">
                  <c:v>120569</c:v>
                </c:pt>
                <c:pt idx="16">
                  <c:v>128842</c:v>
                </c:pt>
                <c:pt idx="17">
                  <c:v>135100</c:v>
                </c:pt>
                <c:pt idx="18">
                  <c:v>140463</c:v>
                </c:pt>
                <c:pt idx="19">
                  <c:v>149333</c:v>
                </c:pt>
                <c:pt idx="20">
                  <c:v>147668</c:v>
                </c:pt>
                <c:pt idx="21">
                  <c:v>143382</c:v>
                </c:pt>
                <c:pt idx="22">
                  <c:v>142868</c:v>
                </c:pt>
                <c:pt idx="23">
                  <c:v>136422</c:v>
                </c:pt>
                <c:pt idx="24">
                  <c:v>140885</c:v>
                </c:pt>
                <c:pt idx="25">
                  <c:v>138832</c:v>
                </c:pt>
                <c:pt idx="26">
                  <c:v>138065</c:v>
                </c:pt>
                <c:pt idx="27">
                  <c:v>144689</c:v>
                </c:pt>
                <c:pt idx="28">
                  <c:v>146161</c:v>
                </c:pt>
                <c:pt idx="29">
                  <c:v>148975</c:v>
                </c:pt>
                <c:pt idx="30">
                  <c:v>147748</c:v>
                </c:pt>
                <c:pt idx="31">
                  <c:v>150343</c:v>
                </c:pt>
                <c:pt idx="32">
                  <c:v>153411</c:v>
                </c:pt>
                <c:pt idx="33">
                  <c:v>155968</c:v>
                </c:pt>
                <c:pt idx="34">
                  <c:v>160842</c:v>
                </c:pt>
                <c:pt idx="35">
                  <c:v>161174</c:v>
                </c:pt>
                <c:pt idx="36">
                  <c:v>163290</c:v>
                </c:pt>
                <c:pt idx="37">
                  <c:v>168530</c:v>
                </c:pt>
                <c:pt idx="38">
                  <c:v>164079</c:v>
                </c:pt>
                <c:pt idx="39">
                  <c:v>159210</c:v>
                </c:pt>
                <c:pt idx="40">
                  <c:v>165638</c:v>
                </c:pt>
                <c:pt idx="41">
                  <c:v>165528</c:v>
                </c:pt>
                <c:pt idx="42">
                  <c:v>162175</c:v>
                </c:pt>
                <c:pt idx="43">
                  <c:v>163332</c:v>
                </c:pt>
                <c:pt idx="44">
                  <c:v>159999</c:v>
                </c:pt>
                <c:pt idx="45">
                  <c:v>160110</c:v>
                </c:pt>
                <c:pt idx="46">
                  <c:v>163371</c:v>
                </c:pt>
                <c:pt idx="47">
                  <c:v>163326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A2-48EA-9C9D-27F290AD7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7816472"/>
        <c:axId val="847806632"/>
      </c:lineChart>
      <c:catAx>
        <c:axId val="84781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7806632"/>
        <c:crosses val="autoZero"/>
        <c:auto val="1"/>
        <c:lblAlgn val="ctr"/>
        <c:lblOffset val="100"/>
        <c:noMultiLvlLbl val="0"/>
      </c:catAx>
      <c:valAx>
        <c:axId val="84780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781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Liikenne!$F$4</c:f>
              <c:strCache>
                <c:ptCount val="1"/>
                <c:pt idx="0">
                  <c:v>Maakaasu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Liikenne!$B$31:$B$52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Liikenne!$F$31:$F$52</c:f>
              <c:numCache>
                <c:formatCode>General</c:formatCode>
                <c:ptCount val="22"/>
                <c:pt idx="0">
                  <c:v>2</c:v>
                </c:pt>
                <c:pt idx="1">
                  <c:v>6</c:v>
                </c:pt>
                <c:pt idx="2">
                  <c:v>13</c:v>
                </c:pt>
                <c:pt idx="3">
                  <c:v>44</c:v>
                </c:pt>
                <c:pt idx="4">
                  <c:v>48</c:v>
                </c:pt>
                <c:pt idx="5">
                  <c:v>59</c:v>
                </c:pt>
                <c:pt idx="6">
                  <c:v>107</c:v>
                </c:pt>
                <c:pt idx="7">
                  <c:v>131</c:v>
                </c:pt>
                <c:pt idx="8">
                  <c:v>120</c:v>
                </c:pt>
                <c:pt idx="9">
                  <c:v>113</c:v>
                </c:pt>
                <c:pt idx="10">
                  <c:v>155</c:v>
                </c:pt>
                <c:pt idx="11">
                  <c:v>162</c:v>
                </c:pt>
                <c:pt idx="12">
                  <c:v>173</c:v>
                </c:pt>
                <c:pt idx="13">
                  <c:v>208</c:v>
                </c:pt>
                <c:pt idx="14">
                  <c:v>198</c:v>
                </c:pt>
                <c:pt idx="15">
                  <c:v>164</c:v>
                </c:pt>
                <c:pt idx="16">
                  <c:v>161</c:v>
                </c:pt>
                <c:pt idx="17">
                  <c:v>110</c:v>
                </c:pt>
                <c:pt idx="18">
                  <c:v>98</c:v>
                </c:pt>
                <c:pt idx="19">
                  <c:v>72</c:v>
                </c:pt>
                <c:pt idx="20">
                  <c:v>97</c:v>
                </c:pt>
                <c:pt idx="21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9-40AF-A842-4AD95EC83AF7}"/>
            </c:ext>
          </c:extLst>
        </c:ser>
        <c:ser>
          <c:idx val="1"/>
          <c:order val="1"/>
          <c:tx>
            <c:strRef>
              <c:f>Liikenne!$G$4</c:f>
              <c:strCache>
                <c:ptCount val="1"/>
                <c:pt idx="0">
                  <c:v>Biokaasu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Liikenne!$B$31:$B$52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Liikenne!$G$31:$G$52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6</c:v>
                </c:pt>
                <c:pt idx="16">
                  <c:v>15</c:v>
                </c:pt>
                <c:pt idx="17">
                  <c:v>39</c:v>
                </c:pt>
                <c:pt idx="18">
                  <c:v>61</c:v>
                </c:pt>
                <c:pt idx="19">
                  <c:v>82</c:v>
                </c:pt>
                <c:pt idx="20">
                  <c:v>77</c:v>
                </c:pt>
                <c:pt idx="21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09-40AF-A842-4AD95EC83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3891704"/>
        <c:axId val="733892032"/>
      </c:lineChart>
      <c:catAx>
        <c:axId val="73389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3892032"/>
        <c:crosses val="autoZero"/>
        <c:auto val="1"/>
        <c:lblAlgn val="ctr"/>
        <c:lblOffset val="100"/>
        <c:noMultiLvlLbl val="0"/>
      </c:catAx>
      <c:valAx>
        <c:axId val="73389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3891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49-4CD7-999B-F289EB1C61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49-4CD7-999B-F289EB1C61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49-4CD7-999B-F289EB1C61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'Muu polttoainekulutus'!$C$5:$E$5</c:f>
              <c:strCache>
                <c:ptCount val="3"/>
                <c:pt idx="0">
                  <c:v>Maa- ja metsätalous</c:v>
                </c:pt>
                <c:pt idx="1">
                  <c:v>Rakennustoiminta</c:v>
                </c:pt>
                <c:pt idx="2">
                  <c:v>Muut</c:v>
                </c:pt>
              </c:strCache>
            </c:strRef>
          </c:cat>
          <c:val>
            <c:numRef>
              <c:f>'Muu polttoainekulutus'!$C$53:$E$53</c:f>
              <c:numCache>
                <c:formatCode>#,##0</c:formatCode>
                <c:ptCount val="3"/>
                <c:pt idx="0">
                  <c:v>25243</c:v>
                </c:pt>
                <c:pt idx="1">
                  <c:v>14616</c:v>
                </c:pt>
                <c:pt idx="2">
                  <c:v>7782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49-4CD7-999B-F289EB1C61D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1C-4891-95EF-38272B3067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1C-4891-95EF-38272B3067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1C-4891-95EF-38272B3067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1C-4891-95EF-38272B3067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1C-4891-95EF-38272B3067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1C-4891-95EF-38272B3067D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1C-4891-95EF-38272B3067D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1C-4891-95EF-38272B3067D2}"/>
              </c:ext>
            </c:extLst>
          </c:dPt>
          <c:dLbls>
            <c:dLbl>
              <c:idx val="0"/>
              <c:layout>
                <c:manualLayout>
                  <c:x val="4.7958770778652668E-2"/>
                  <c:y val="1.02642898804316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1C-4891-95EF-38272B3067D2}"/>
                </c:ext>
              </c:extLst>
            </c:dLbl>
            <c:dLbl>
              <c:idx val="4"/>
              <c:layout>
                <c:manualLayout>
                  <c:x val="-9.5731627296587931E-3"/>
                  <c:y val="-0.14148804316127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1C-4891-95EF-38272B3067D2}"/>
                </c:ext>
              </c:extLst>
            </c:dLbl>
            <c:dLbl>
              <c:idx val="7"/>
              <c:layout>
                <c:manualLayout>
                  <c:x val="6.4406605424321958E-2"/>
                  <c:y val="1.157407407407407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1C-4891-95EF-38272B3067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'Maa- ja metsätalous'!$C$5:$J$5</c:f>
              <c:strCache>
                <c:ptCount val="8"/>
                <c:pt idx="0">
                  <c:v>Öljy</c:v>
                </c:pt>
                <c:pt idx="1">
                  <c:v>Moottoribensiini</c:v>
                </c:pt>
                <c:pt idx="2">
                  <c:v>Moottoripetroli</c:v>
                </c:pt>
                <c:pt idx="3">
                  <c:v>Maakaasu</c:v>
                </c:pt>
                <c:pt idx="4">
                  <c:v>Puun pienkäyttö</c:v>
                </c:pt>
                <c:pt idx="5">
                  <c:v>Vilja</c:v>
                </c:pt>
                <c:pt idx="6">
                  <c:v>Kivihiili</c:v>
                </c:pt>
                <c:pt idx="7">
                  <c:v>Muut</c:v>
                </c:pt>
              </c:strCache>
            </c:strRef>
          </c:cat>
          <c:val>
            <c:numRef>
              <c:f>'Maa- ja metsätalous'!$C$53:$J$53</c:f>
              <c:numCache>
                <c:formatCode>#,##0</c:formatCode>
                <c:ptCount val="8"/>
                <c:pt idx="0">
                  <c:v>14260</c:v>
                </c:pt>
                <c:pt idx="1">
                  <c:v>360</c:v>
                </c:pt>
                <c:pt idx="2">
                  <c:v>0</c:v>
                </c:pt>
                <c:pt idx="3">
                  <c:v>70</c:v>
                </c:pt>
                <c:pt idx="4">
                  <c:v>7040</c:v>
                </c:pt>
                <c:pt idx="5">
                  <c:v>1220</c:v>
                </c:pt>
                <c:pt idx="6">
                  <c:v>86</c:v>
                </c:pt>
                <c:pt idx="7">
                  <c:v>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E1C-4891-95EF-38272B306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1B-4B01-BD58-678BD5C471B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1B-4B01-BD58-678BD5C471B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1B-4B01-BD58-678BD5C471B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1B-4B01-BD58-678BD5C471B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C1B-4B01-BD58-678BD5C471B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C1B-4B01-BD58-678BD5C471B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C1B-4B01-BD58-678BD5C471B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C1B-4B01-BD58-678BD5C471B3}"/>
              </c:ext>
            </c:extLst>
          </c:dPt>
          <c:dLbls>
            <c:dLbl>
              <c:idx val="0"/>
              <c:layout>
                <c:manualLayout>
                  <c:x val="5.5590138928969038E-2"/>
                  <c:y val="1.07050202539711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1B-4B01-BD58-678BD5C471B3}"/>
                </c:ext>
              </c:extLst>
            </c:dLbl>
            <c:dLbl>
              <c:idx val="1"/>
              <c:layout>
                <c:manualLayout>
                  <c:x val="4.2577056794602247E-3"/>
                  <c:y val="-3.32738609985890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1B-4B01-BD58-678BD5C471B3}"/>
                </c:ext>
              </c:extLst>
            </c:dLbl>
            <c:dLbl>
              <c:idx val="2"/>
              <c:layout>
                <c:manualLayout>
                  <c:x val="2.6219407456266761E-2"/>
                  <c:y val="-6.87078421555687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1B-4B01-BD58-678BD5C471B3}"/>
                </c:ext>
              </c:extLst>
            </c:dLbl>
            <c:dLbl>
              <c:idx val="3"/>
              <c:layout>
                <c:manualLayout>
                  <c:x val="-4.230737519066663E-2"/>
                  <c:y val="-2.43114408386814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1B-4B01-BD58-678BD5C471B3}"/>
                </c:ext>
              </c:extLst>
            </c:dLbl>
            <c:dLbl>
              <c:idx val="4"/>
              <c:layout>
                <c:manualLayout>
                  <c:x val="4.8851877808467363E-3"/>
                  <c:y val="3.0658291990957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1B-4B01-BD58-678BD5C471B3}"/>
                </c:ext>
              </c:extLst>
            </c:dLbl>
            <c:dLbl>
              <c:idx val="5"/>
              <c:layout>
                <c:manualLayout>
                  <c:x val="-1.9408143353808551E-2"/>
                  <c:y val="1.14954561315672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1B-4B01-BD58-678BD5C471B3}"/>
                </c:ext>
              </c:extLst>
            </c:dLbl>
            <c:dLbl>
              <c:idx val="6"/>
              <c:layout>
                <c:manualLayout>
                  <c:x val="-2.2655487762982516E-2"/>
                  <c:y val="-3.02762732693095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1B-4B01-BD58-678BD5C471B3}"/>
                </c:ext>
              </c:extLst>
            </c:dLbl>
            <c:dLbl>
              <c:idx val="7"/>
              <c:layout>
                <c:manualLayout>
                  <c:x val="-2.851032691594179E-2"/>
                  <c:y val="3.47385189568066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1B-4B01-BD58-678BD5C47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'Maailman Energian loppukulutus'!$C$6:$C$13</c:f>
              <c:strCache>
                <c:ptCount val="8"/>
                <c:pt idx="0">
                  <c:v>EU-28</c:v>
                </c:pt>
                <c:pt idx="1">
                  <c:v>Kiina</c:v>
                </c:pt>
                <c:pt idx="2">
                  <c:v>Yhdysvallat</c:v>
                </c:pt>
                <c:pt idx="3">
                  <c:v>Muu Aasia</c:v>
                </c:pt>
                <c:pt idx="4">
                  <c:v>Afrikka</c:v>
                </c:pt>
                <c:pt idx="5">
                  <c:v>Venäjä</c:v>
                </c:pt>
                <c:pt idx="6">
                  <c:v>Lähi-Itä</c:v>
                </c:pt>
                <c:pt idx="7">
                  <c:v>Muu maailma</c:v>
                </c:pt>
              </c:strCache>
            </c:strRef>
          </c:cat>
          <c:val>
            <c:numRef>
              <c:f>'Maailman Energian loppukulutus'!$D$6:$D$13</c:f>
              <c:numCache>
                <c:formatCode>General</c:formatCode>
                <c:ptCount val="8"/>
                <c:pt idx="0">
                  <c:v>1154</c:v>
                </c:pt>
                <c:pt idx="1">
                  <c:v>2004</c:v>
                </c:pt>
                <c:pt idx="2">
                  <c:v>1520</c:v>
                </c:pt>
                <c:pt idx="3">
                  <c:v>1805</c:v>
                </c:pt>
                <c:pt idx="4">
                  <c:v>594</c:v>
                </c:pt>
                <c:pt idx="5">
                  <c:v>488</c:v>
                </c:pt>
                <c:pt idx="6">
                  <c:v>493</c:v>
                </c:pt>
                <c:pt idx="7">
                  <c:v>1659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C1B-4B01-BD58-678BD5C471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97-4750-AAB2-91C4078BFF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97-4750-AAB2-91C4078BFF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97-4750-AAB2-91C4078BFF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97-4750-AAB2-91C4078BFF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97-4750-AAB2-91C4078BFF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97-4750-AAB2-91C4078BFF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997-4750-AAB2-91C4078BFFF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997-4750-AAB2-91C4078BFFF5}"/>
              </c:ext>
            </c:extLst>
          </c:dPt>
          <c:dLbls>
            <c:dLbl>
              <c:idx val="0"/>
              <c:layout>
                <c:manualLayout>
                  <c:x val="3.6436570428696413E-2"/>
                  <c:y val="1.38888888888888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97-4750-AAB2-91C4078BFFF5}"/>
                </c:ext>
              </c:extLst>
            </c:dLbl>
            <c:dLbl>
              <c:idx val="1"/>
              <c:layout>
                <c:manualLayout>
                  <c:x val="7.7697944006999125E-3"/>
                  <c:y val="-1.01239428404782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97-4750-AAB2-91C4078BFFF5}"/>
                </c:ext>
              </c:extLst>
            </c:dLbl>
            <c:dLbl>
              <c:idx val="2"/>
              <c:layout>
                <c:manualLayout>
                  <c:x val="7.3963254593175853E-3"/>
                  <c:y val="-9.120370370370285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97-4750-AAB2-91C4078BFFF5}"/>
                </c:ext>
              </c:extLst>
            </c:dLbl>
            <c:dLbl>
              <c:idx val="3"/>
              <c:layout>
                <c:manualLayout>
                  <c:x val="1.5809273840769904E-2"/>
                  <c:y val="-9.03834937299504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97-4750-AAB2-91C4078BFFF5}"/>
                </c:ext>
              </c:extLst>
            </c:dLbl>
            <c:dLbl>
              <c:idx val="7"/>
              <c:layout>
                <c:manualLayout>
                  <c:x val="2.2467410323709535E-2"/>
                  <c:y val="5.252989209682122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997-4750-AAB2-91C4078BFF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'Maailman Hiilidioksidipäästöt'!$C$7:$C$14</c:f>
              <c:strCache>
                <c:ptCount val="8"/>
                <c:pt idx="0">
                  <c:v>EU-28</c:v>
                </c:pt>
                <c:pt idx="1">
                  <c:v>Kiina</c:v>
                </c:pt>
                <c:pt idx="2">
                  <c:v>Yhdysvallat</c:v>
                </c:pt>
                <c:pt idx="3">
                  <c:v>Muu Aasia</c:v>
                </c:pt>
                <c:pt idx="4">
                  <c:v>Lähi-Itä</c:v>
                </c:pt>
                <c:pt idx="5">
                  <c:v>Venäjä</c:v>
                </c:pt>
                <c:pt idx="6">
                  <c:v>Afrikka</c:v>
                </c:pt>
                <c:pt idx="7">
                  <c:v>Muu maailma</c:v>
                </c:pt>
              </c:strCache>
            </c:strRef>
          </c:cat>
          <c:val>
            <c:numRef>
              <c:f>'Maailman Hiilidioksidipäästöt'!$D$7:$D$14</c:f>
              <c:numCache>
                <c:formatCode>General</c:formatCode>
                <c:ptCount val="8"/>
                <c:pt idx="0">
                  <c:v>3475</c:v>
                </c:pt>
                <c:pt idx="1">
                  <c:v>9207</c:v>
                </c:pt>
                <c:pt idx="2">
                  <c:v>4961</c:v>
                </c:pt>
                <c:pt idx="3">
                  <c:v>6128</c:v>
                </c:pt>
                <c:pt idx="4">
                  <c:v>1911</c:v>
                </c:pt>
                <c:pt idx="5">
                  <c:v>1487</c:v>
                </c:pt>
                <c:pt idx="6">
                  <c:v>1199</c:v>
                </c:pt>
                <c:pt idx="7">
                  <c:v>3946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997-4750-AAB2-91C4078BF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0.15972222222222221"/>
          <c:w val="0.4638888888888889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EF-433C-B4A8-2B06C200DB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EF-433C-B4A8-2B06C200DB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EF-433C-B4A8-2B06C200DB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EF-433C-B4A8-2B06C200DB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EF-433C-B4A8-2B06C200DB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EF-433C-B4A8-2B06C200DBE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CEF-433C-B4A8-2B06C200DBE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CEF-433C-B4A8-2B06C200DBE7}"/>
              </c:ext>
            </c:extLst>
          </c:dPt>
          <c:dLbls>
            <c:dLbl>
              <c:idx val="1"/>
              <c:layout>
                <c:manualLayout>
                  <c:x val="7.499999999999999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EF-433C-B4A8-2B06C200DBE7}"/>
                </c:ext>
              </c:extLst>
            </c:dLbl>
            <c:dLbl>
              <c:idx val="2"/>
              <c:layout>
                <c:manualLayout>
                  <c:x val="1.9444444444444445E-2"/>
                  <c:y val="3.24074074074072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EF-433C-B4A8-2B06C200DBE7}"/>
                </c:ext>
              </c:extLst>
            </c:dLbl>
            <c:dLbl>
              <c:idx val="3"/>
              <c:layout>
                <c:manualLayout>
                  <c:x val="-1.6666666666666666E-2"/>
                  <c:y val="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EF-433C-B4A8-2B06C200DBE7}"/>
                </c:ext>
              </c:extLst>
            </c:dLbl>
            <c:dLbl>
              <c:idx val="5"/>
              <c:layout>
                <c:manualLayout>
                  <c:x val="-8.3333333333333592E-3"/>
                  <c:y val="4.16666666666666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EF-433C-B4A8-2B06C200DBE7}"/>
                </c:ext>
              </c:extLst>
            </c:dLbl>
            <c:dLbl>
              <c:idx val="6"/>
              <c:layout>
                <c:manualLayout>
                  <c:x val="-2.5000000000000001E-2"/>
                  <c:y val="-4.6296296296296346E-3"/>
                </c:manualLayout>
              </c:layout>
              <c:tx>
                <c:rich>
                  <a:bodyPr/>
                  <a:lstStyle/>
                  <a:p>
                    <a:fld id="{A4DD2314-F337-4C68-8C84-8209860FB26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0,4 %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CEF-433C-B4A8-2B06C200DBE7}"/>
                </c:ext>
              </c:extLst>
            </c:dLbl>
            <c:dLbl>
              <c:idx val="7"/>
              <c:layout>
                <c:manualLayout>
                  <c:x val="0.1"/>
                  <c:y val="0"/>
                </c:manualLayout>
              </c:layout>
              <c:tx>
                <c:rich>
                  <a:bodyPr/>
                  <a:lstStyle/>
                  <a:p>
                    <a:fld id="{98FE9AF7-523B-41B5-81F6-9AD0D47D2B7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0,1 %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CEF-433C-B4A8-2B06C200D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'EUn energialähteet'!$C$38:$C$45</c:f>
              <c:strCache>
                <c:ptCount val="8"/>
                <c:pt idx="0">
                  <c:v>Öljy</c:v>
                </c:pt>
                <c:pt idx="1">
                  <c:v>Maakaasu</c:v>
                </c:pt>
                <c:pt idx="2">
                  <c:v>Kiinteät fossiiliset polttoaineet</c:v>
                </c:pt>
                <c:pt idx="3">
                  <c:v>Jätteet, ei-uusiutuvat</c:v>
                </c:pt>
                <c:pt idx="4">
                  <c:v>Ydinvoima</c:v>
                </c:pt>
                <c:pt idx="5">
                  <c:v>Uusiutuvat energialähteet</c:v>
                </c:pt>
                <c:pt idx="6">
                  <c:v>Muu</c:v>
                </c:pt>
                <c:pt idx="7">
                  <c:v>Sähkön nettotuonti</c:v>
                </c:pt>
              </c:strCache>
            </c:strRef>
          </c:cat>
          <c:val>
            <c:numRef>
              <c:f>'EUn energialähteet'!$D$38:$D$45</c:f>
              <c:numCache>
                <c:formatCode>#,##0</c:formatCode>
                <c:ptCount val="8"/>
                <c:pt idx="0">
                  <c:v>582.1</c:v>
                </c:pt>
                <c:pt idx="1">
                  <c:v>398.4</c:v>
                </c:pt>
                <c:pt idx="2">
                  <c:v>228.4</c:v>
                </c:pt>
                <c:pt idx="3">
                  <c:v>14.6</c:v>
                </c:pt>
                <c:pt idx="4">
                  <c:v>210.7</c:v>
                </c:pt>
                <c:pt idx="5">
                  <c:v>233.5</c:v>
                </c:pt>
                <c:pt idx="6">
                  <c:v>6.4</c:v>
                </c:pt>
                <c:pt idx="7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CEF-433C-B4A8-2B06C200DB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9165937591134"/>
          <c:y val="0.14410571290053711"/>
          <c:w val="0.76895144356955381"/>
          <c:h val="0.6864116507729526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'EUn energiankulutus'!$D$4:$AE$4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2017*</c:v>
                </c:pt>
              </c:strCache>
            </c:strRef>
          </c:cat>
          <c:val>
            <c:numRef>
              <c:f>'EUn energiankulutus'!$D$5:$AE$5</c:f>
              <c:numCache>
                <c:formatCode>#,##0</c:formatCode>
                <c:ptCount val="28"/>
                <c:pt idx="0">
                  <c:v>1703.3530000000001</c:v>
                </c:pt>
                <c:pt idx="1">
                  <c:v>1704.1369999999999</c:v>
                </c:pt>
                <c:pt idx="2">
                  <c:v>1666.114</c:v>
                </c:pt>
                <c:pt idx="3">
                  <c:v>1666.8320000000001</c:v>
                </c:pt>
                <c:pt idx="4">
                  <c:v>1665.11</c:v>
                </c:pt>
                <c:pt idx="5">
                  <c:v>1710.75</c:v>
                </c:pt>
                <c:pt idx="6">
                  <c:v>1770.838</c:v>
                </c:pt>
                <c:pt idx="7">
                  <c:v>1759.0840000000001</c:v>
                </c:pt>
                <c:pt idx="8">
                  <c:v>1772.462</c:v>
                </c:pt>
                <c:pt idx="9">
                  <c:v>1758.605</c:v>
                </c:pt>
                <c:pt idx="10">
                  <c:v>1774.6310000000001</c:v>
                </c:pt>
                <c:pt idx="11">
                  <c:v>1814.7339999999999</c:v>
                </c:pt>
                <c:pt idx="12">
                  <c:v>1814.596</c:v>
                </c:pt>
                <c:pt idx="13">
                  <c:v>1856.5730000000001</c:v>
                </c:pt>
                <c:pt idx="14">
                  <c:v>1877.838</c:v>
                </c:pt>
                <c:pt idx="15">
                  <c:v>1886.825</c:v>
                </c:pt>
                <c:pt idx="16">
                  <c:v>1899.3330000000001</c:v>
                </c:pt>
                <c:pt idx="17">
                  <c:v>1872.5229999999999</c:v>
                </c:pt>
                <c:pt idx="18">
                  <c:v>1864.894</c:v>
                </c:pt>
                <c:pt idx="19">
                  <c:v>1750.876</c:v>
                </c:pt>
                <c:pt idx="20">
                  <c:v>1818.998</c:v>
                </c:pt>
                <c:pt idx="21">
                  <c:v>1757.4069999999999</c:v>
                </c:pt>
                <c:pt idx="22">
                  <c:v>1738.25</c:v>
                </c:pt>
                <c:pt idx="23">
                  <c:v>1717.4280000000001</c:v>
                </c:pt>
                <c:pt idx="24">
                  <c:v>1656.0170000000001</c:v>
                </c:pt>
                <c:pt idx="25">
                  <c:v>1680.856</c:v>
                </c:pt>
                <c:pt idx="26">
                  <c:v>1693.0260000000001</c:v>
                </c:pt>
                <c:pt idx="27">
                  <c:v>1719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7C-41DE-992A-DB2C1253C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7023000"/>
        <c:axId val="487022016"/>
      </c:lineChart>
      <c:catAx>
        <c:axId val="487023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Mtoe</a:t>
                </a:r>
              </a:p>
            </c:rich>
          </c:tx>
          <c:layout>
            <c:manualLayout>
              <c:xMode val="edge"/>
              <c:yMode val="edge"/>
              <c:x val="5.1411490230388306E-3"/>
              <c:y val="1.36334868969404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7022016"/>
        <c:crossesAt val="1500"/>
        <c:auto val="0"/>
        <c:lblAlgn val="ctr"/>
        <c:lblOffset val="100"/>
        <c:noMultiLvlLbl val="0"/>
      </c:catAx>
      <c:valAx>
        <c:axId val="48702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7023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98892355436699"/>
          <c:y val="0.12409071459135644"/>
          <c:w val="0.81694399049175459"/>
          <c:h val="0.76292979423785123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'EUn hiilidioksidipäästöt'!$B$4:$B$30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'EUn hiilidioksidipäästöt'!$C$4:$C$30</c:f>
              <c:numCache>
                <c:formatCode>#,##0.0</c:formatCode>
                <c:ptCount val="27"/>
                <c:pt idx="0">
                  <c:v>4125.9989999999998</c:v>
                </c:pt>
                <c:pt idx="1">
                  <c:v>4099.9260000000004</c:v>
                </c:pt>
                <c:pt idx="2">
                  <c:v>3971.5889999999999</c:v>
                </c:pt>
                <c:pt idx="3">
                  <c:v>3894.1410000000001</c:v>
                </c:pt>
                <c:pt idx="4">
                  <c:v>3856.5250000000001</c:v>
                </c:pt>
                <c:pt idx="5">
                  <c:v>3892.8679999999999</c:v>
                </c:pt>
                <c:pt idx="6">
                  <c:v>4003.605</c:v>
                </c:pt>
                <c:pt idx="7">
                  <c:v>3909.672</c:v>
                </c:pt>
                <c:pt idx="8">
                  <c:v>3903.0790000000002</c:v>
                </c:pt>
                <c:pt idx="9">
                  <c:v>3847.3539999999998</c:v>
                </c:pt>
                <c:pt idx="10">
                  <c:v>3858.076</c:v>
                </c:pt>
                <c:pt idx="11">
                  <c:v>3941.8739999999998</c:v>
                </c:pt>
                <c:pt idx="12">
                  <c:v>3919.0329999999999</c:v>
                </c:pt>
                <c:pt idx="13">
                  <c:v>3999.7489999999998</c:v>
                </c:pt>
                <c:pt idx="14">
                  <c:v>3998.0790000000002</c:v>
                </c:pt>
                <c:pt idx="15">
                  <c:v>3978.0839999999998</c:v>
                </c:pt>
                <c:pt idx="16">
                  <c:v>3981.317</c:v>
                </c:pt>
                <c:pt idx="17">
                  <c:v>3929.922</c:v>
                </c:pt>
                <c:pt idx="18">
                  <c:v>3848.9520000000002</c:v>
                </c:pt>
                <c:pt idx="19">
                  <c:v>3571.1129999999998</c:v>
                </c:pt>
                <c:pt idx="20">
                  <c:v>3668.625</c:v>
                </c:pt>
                <c:pt idx="21">
                  <c:v>3523.9360000000001</c:v>
                </c:pt>
                <c:pt idx="22">
                  <c:v>3479.2040000000002</c:v>
                </c:pt>
                <c:pt idx="23">
                  <c:v>3393.29</c:v>
                </c:pt>
                <c:pt idx="24">
                  <c:v>3219.1309999999999</c:v>
                </c:pt>
                <c:pt idx="25">
                  <c:v>3253.9580000000001</c:v>
                </c:pt>
                <c:pt idx="26">
                  <c:v>3233.9479999999999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C8-4ACB-85C3-D21C61B38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4036344"/>
        <c:axId val="492669344"/>
      </c:lineChart>
      <c:dateAx>
        <c:axId val="494036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Mt</a:t>
                </a:r>
              </a:p>
            </c:rich>
          </c:tx>
          <c:layout>
            <c:manualLayout>
              <c:xMode val="edge"/>
              <c:yMode val="edge"/>
              <c:x val="8.0036811436306324E-2"/>
              <c:y val="1.92338922974807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669344"/>
        <c:crosses val="autoZero"/>
        <c:auto val="0"/>
        <c:lblOffset val="100"/>
        <c:baseTimeUnit val="days"/>
      </c:dateAx>
      <c:valAx>
        <c:axId val="49266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403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>
          <a:alpha val="93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10433070866141"/>
          <c:y val="0.17071813939924174"/>
          <c:w val="0.47534689413823272"/>
          <c:h val="0.792244823563721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BE-47EE-AECA-D422F9C4F5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BE-47EE-AECA-D422F9C4F5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BE-47EE-AECA-D422F9C4F5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BE-47EE-AECA-D422F9C4F5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6BE-47EE-AECA-D422F9C4F5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6BE-47EE-AECA-D422F9C4F5E2}"/>
              </c:ext>
            </c:extLst>
          </c:dPt>
          <c:dLbls>
            <c:dLbl>
              <c:idx val="0"/>
              <c:layout>
                <c:manualLayout>
                  <c:x val="2.6322834645669292E-2"/>
                  <c:y val="6.79895742198891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E-47EE-AECA-D422F9C4F5E2}"/>
                </c:ext>
              </c:extLst>
            </c:dLbl>
            <c:dLbl>
              <c:idx val="1"/>
              <c:layout>
                <c:manualLayout>
                  <c:x val="3.0561023622047143E-2"/>
                  <c:y val="-4.77449693788277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BE-47EE-AECA-D422F9C4F5E2}"/>
                </c:ext>
              </c:extLst>
            </c:dLbl>
            <c:dLbl>
              <c:idx val="2"/>
              <c:layout>
                <c:manualLayout>
                  <c:x val="-7.5599300087489064E-3"/>
                  <c:y val="-1.9508603091280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BE-47EE-AECA-D422F9C4F5E2}"/>
                </c:ext>
              </c:extLst>
            </c:dLbl>
            <c:dLbl>
              <c:idx val="3"/>
              <c:layout>
                <c:manualLayout>
                  <c:x val="-4.1419291338582701E-2"/>
                  <c:y val="7.56062263050451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BE-47EE-AECA-D422F9C4F5E2}"/>
                </c:ext>
              </c:extLst>
            </c:dLbl>
            <c:dLbl>
              <c:idx val="4"/>
              <c:layout>
                <c:manualLayout>
                  <c:x val="-7.2412073490813647E-2"/>
                  <c:y val="2.07031933508311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BE-47EE-AECA-D422F9C4F5E2}"/>
                </c:ext>
              </c:extLst>
            </c:dLbl>
            <c:dLbl>
              <c:idx val="5"/>
              <c:layout>
                <c:manualLayout>
                  <c:x val="4.6569991251093616E-2"/>
                  <c:y val="-2.0330271216098253E-3"/>
                </c:manualLayout>
              </c:layout>
              <c:tx>
                <c:rich>
                  <a:bodyPr/>
                  <a:lstStyle/>
                  <a:p>
                    <a:fld id="{E20D9EC3-80BB-4886-B324-8B530F121CB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0,4 %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6BE-47EE-AECA-D422F9C4F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'EUn loppuenergian kulutus'!$B$48:$B$53</c:f>
              <c:strCache>
                <c:ptCount val="6"/>
                <c:pt idx="0">
                  <c:v>Teollisuus</c:v>
                </c:pt>
                <c:pt idx="1">
                  <c:v>Liikenne</c:v>
                </c:pt>
                <c:pt idx="2">
                  <c:v>Palvelut</c:v>
                </c:pt>
                <c:pt idx="3">
                  <c:v>Asuminen</c:v>
                </c:pt>
                <c:pt idx="4">
                  <c:v>Maatalous ja kalastus</c:v>
                </c:pt>
                <c:pt idx="5">
                  <c:v>Muut</c:v>
                </c:pt>
              </c:strCache>
            </c:strRef>
          </c:cat>
          <c:val>
            <c:numRef>
              <c:f>'EUn loppuenergian kulutus'!$C$48:$C$53</c:f>
              <c:numCache>
                <c:formatCode>General</c:formatCode>
                <c:ptCount val="6"/>
                <c:pt idx="0">
                  <c:v>261</c:v>
                </c:pt>
                <c:pt idx="1">
                  <c:v>326.89999999999998</c:v>
                </c:pt>
                <c:pt idx="2">
                  <c:v>154</c:v>
                </c:pt>
                <c:pt idx="3">
                  <c:v>288</c:v>
                </c:pt>
                <c:pt idx="4">
                  <c:v>25.8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6BE-47EE-AECA-D422F9C4F5E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200"/>
              <a:t>%</a:t>
            </a:r>
          </a:p>
        </c:rich>
      </c:tx>
      <c:layout>
        <c:manualLayout>
          <c:xMode val="edge"/>
          <c:yMode val="edge"/>
          <c:x val="1.9966722129783693E-2"/>
          <c:y val="3.2854209445585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'EUn uusiutuvien osuus 2017'!$B$2:$B$30</c:f>
              <c:strCache>
                <c:ptCount val="29"/>
                <c:pt idx="0">
                  <c:v>Ruotsi</c:v>
                </c:pt>
                <c:pt idx="1">
                  <c:v>Suomi</c:v>
                </c:pt>
                <c:pt idx="2">
                  <c:v>Latvia </c:v>
                </c:pt>
                <c:pt idx="3">
                  <c:v>Tanska</c:v>
                </c:pt>
                <c:pt idx="4">
                  <c:v>Itävalta</c:v>
                </c:pt>
                <c:pt idx="5">
                  <c:v>Viro</c:v>
                </c:pt>
                <c:pt idx="6">
                  <c:v>Portugali</c:v>
                </c:pt>
                <c:pt idx="7">
                  <c:v>Kroatia</c:v>
                </c:pt>
                <c:pt idx="8">
                  <c:v>Liettua</c:v>
                </c:pt>
                <c:pt idx="9">
                  <c:v>Romania</c:v>
                </c:pt>
                <c:pt idx="10">
                  <c:v>Slovenia</c:v>
                </c:pt>
                <c:pt idx="11">
                  <c:v>Bulgaria</c:v>
                </c:pt>
                <c:pt idx="12">
                  <c:v>Italia</c:v>
                </c:pt>
                <c:pt idx="13">
                  <c:v>Espanja </c:v>
                </c:pt>
                <c:pt idx="14">
                  <c:v>EU28</c:v>
                </c:pt>
                <c:pt idx="15">
                  <c:v>Kreikka</c:v>
                </c:pt>
                <c:pt idx="16">
                  <c:v>Ranska</c:v>
                </c:pt>
                <c:pt idx="17">
                  <c:v>Saksa</c:v>
                </c:pt>
                <c:pt idx="18">
                  <c:v>Tsekki</c:v>
                </c:pt>
                <c:pt idx="19">
                  <c:v>Unkari </c:v>
                </c:pt>
                <c:pt idx="20">
                  <c:v>Slovakia</c:v>
                </c:pt>
                <c:pt idx="21">
                  <c:v>Puola </c:v>
                </c:pt>
                <c:pt idx="22">
                  <c:v>Irlanti</c:v>
                </c:pt>
                <c:pt idx="23">
                  <c:v>Britannia</c:v>
                </c:pt>
                <c:pt idx="24">
                  <c:v>Kypros</c:v>
                </c:pt>
                <c:pt idx="25">
                  <c:v>Belgia</c:v>
                </c:pt>
                <c:pt idx="26">
                  <c:v>Malta</c:v>
                </c:pt>
                <c:pt idx="27">
                  <c:v>Alankomaat</c:v>
                </c:pt>
                <c:pt idx="28">
                  <c:v>Luxemburg </c:v>
                </c:pt>
              </c:strCache>
            </c:strRef>
          </c:cat>
          <c:val>
            <c:numRef>
              <c:f>'EUn uusiutuvien osuus 2017'!$C$2:$C$30</c:f>
              <c:numCache>
                <c:formatCode>#,##0.0</c:formatCode>
                <c:ptCount val="29"/>
                <c:pt idx="0">
                  <c:v>54.5</c:v>
                </c:pt>
                <c:pt idx="1">
                  <c:v>41</c:v>
                </c:pt>
                <c:pt idx="2">
                  <c:v>39</c:v>
                </c:pt>
                <c:pt idx="3">
                  <c:v>35.799999999999997</c:v>
                </c:pt>
                <c:pt idx="4">
                  <c:v>32.6</c:v>
                </c:pt>
                <c:pt idx="5">
                  <c:v>29.2</c:v>
                </c:pt>
                <c:pt idx="6">
                  <c:v>28.1</c:v>
                </c:pt>
                <c:pt idx="7">
                  <c:v>27.3</c:v>
                </c:pt>
                <c:pt idx="8">
                  <c:v>25.8</c:v>
                </c:pt>
                <c:pt idx="9">
                  <c:v>24.5</c:v>
                </c:pt>
                <c:pt idx="10">
                  <c:v>21.5</c:v>
                </c:pt>
                <c:pt idx="11">
                  <c:v>18.7</c:v>
                </c:pt>
                <c:pt idx="12">
                  <c:v>18.3</c:v>
                </c:pt>
                <c:pt idx="13">
                  <c:v>17.5</c:v>
                </c:pt>
                <c:pt idx="14">
                  <c:v>17.5</c:v>
                </c:pt>
                <c:pt idx="15">
                  <c:v>16.3</c:v>
                </c:pt>
                <c:pt idx="16">
                  <c:v>16.3</c:v>
                </c:pt>
                <c:pt idx="17">
                  <c:v>15.5</c:v>
                </c:pt>
                <c:pt idx="18">
                  <c:v>14.8</c:v>
                </c:pt>
                <c:pt idx="19">
                  <c:v>13.3</c:v>
                </c:pt>
                <c:pt idx="20">
                  <c:v>11.5</c:v>
                </c:pt>
                <c:pt idx="21">
                  <c:v>10.9</c:v>
                </c:pt>
                <c:pt idx="22">
                  <c:v>10.7</c:v>
                </c:pt>
                <c:pt idx="23">
                  <c:v>10.199999999999999</c:v>
                </c:pt>
                <c:pt idx="24">
                  <c:v>9.9</c:v>
                </c:pt>
                <c:pt idx="25">
                  <c:v>9.1</c:v>
                </c:pt>
                <c:pt idx="26">
                  <c:v>7.2</c:v>
                </c:pt>
                <c:pt idx="27">
                  <c:v>6.6</c:v>
                </c:pt>
                <c:pt idx="28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6-4412-B4EA-5F95C6113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101288"/>
        <c:axId val="694760688"/>
      </c:barChart>
      <c:catAx>
        <c:axId val="4741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4760688"/>
        <c:crosses val="autoZero"/>
        <c:auto val="1"/>
        <c:lblAlgn val="ctr"/>
        <c:lblOffset val="100"/>
        <c:noMultiLvlLbl val="0"/>
      </c:catAx>
      <c:valAx>
        <c:axId val="69476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410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32-4318-BA20-D093738AA7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32-4318-BA20-D093738AA7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32-4318-BA20-D093738AA7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32-4318-BA20-D093738AA7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32-4318-BA20-D093738AA7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32-4318-BA20-D093738AA70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D32-4318-BA20-D093738AA70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D32-4318-BA20-D093738AA70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D32-4318-BA20-D093738AA70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D32-4318-BA20-D093738AA70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D32-4318-BA20-D093738AA704}"/>
              </c:ext>
            </c:extLst>
          </c:dPt>
          <c:dLbls>
            <c:dLbl>
              <c:idx val="0"/>
              <c:layout>
                <c:manualLayout>
                  <c:x val="1.3718348156120773E-2"/>
                  <c:y val="4.60837800353553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D32-4318-BA20-D093738AA704}"/>
                </c:ext>
              </c:extLst>
            </c:dLbl>
            <c:dLbl>
              <c:idx val="1"/>
              <c:layout>
                <c:manualLayout>
                  <c:x val="3.4645669291339461E-3"/>
                  <c:y val="-8.87792895295585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32-4318-BA20-D093738AA7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D32-4318-BA20-D093738AA704}"/>
                </c:ext>
              </c:extLst>
            </c:dLbl>
            <c:dLbl>
              <c:idx val="3"/>
              <c:layout>
                <c:manualLayout>
                  <c:x val="-8.3396589814762369E-3"/>
                  <c:y val="9.28283299533144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32-4318-BA20-D093738AA704}"/>
                </c:ext>
              </c:extLst>
            </c:dLbl>
            <c:dLbl>
              <c:idx val="4"/>
              <c:layout>
                <c:manualLayout>
                  <c:x val="-1.6673653203421516E-2"/>
                  <c:y val="-5.22033597070015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32-4318-BA20-D093738AA704}"/>
                </c:ext>
              </c:extLst>
            </c:dLbl>
            <c:dLbl>
              <c:idx val="5"/>
              <c:layout>
                <c:manualLayout>
                  <c:x val="3.1932249476009523E-3"/>
                  <c:y val="-1.55004808195839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32-4318-BA20-D093738AA704}"/>
                </c:ext>
              </c:extLst>
            </c:dLbl>
            <c:dLbl>
              <c:idx val="6"/>
              <c:layout>
                <c:manualLayout>
                  <c:x val="-2.8510357068675791E-2"/>
                  <c:y val="2.42688527295635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32-4318-BA20-D093738AA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'Uusiutuvien osuus sähköstä'!$B$5:$B$15</c:f>
              <c:strCache>
                <c:ptCount val="10"/>
                <c:pt idx="0">
                  <c:v>Hiili</c:v>
                </c:pt>
                <c:pt idx="1">
                  <c:v>Turve</c:v>
                </c:pt>
                <c:pt idx="2">
                  <c:v>Öljy</c:v>
                </c:pt>
                <c:pt idx="3">
                  <c:v>Maakaasu</c:v>
                </c:pt>
                <c:pt idx="4">
                  <c:v>Ydinenergia</c:v>
                </c:pt>
                <c:pt idx="5">
                  <c:v>Vesivoima</c:v>
                </c:pt>
                <c:pt idx="6">
                  <c:v>Tuulivoima</c:v>
                </c:pt>
                <c:pt idx="7">
                  <c:v>Aurinkoenergia</c:v>
                </c:pt>
                <c:pt idx="8">
                  <c:v>Muut uusiutuvat</c:v>
                </c:pt>
                <c:pt idx="9">
                  <c:v>Muut </c:v>
                </c:pt>
              </c:strCache>
            </c:strRef>
          </c:cat>
          <c:val>
            <c:numRef>
              <c:f>'Uusiutuvien osuus sähköstä'!$C$5:$C$15</c:f>
              <c:numCache>
                <c:formatCode>General</c:formatCode>
                <c:ptCount val="11"/>
                <c:pt idx="0">
                  <c:v>732131</c:v>
                </c:pt>
                <c:pt idx="1">
                  <c:v>5488</c:v>
                </c:pt>
                <c:pt idx="2" formatCode="#,##0">
                  <c:v>63887</c:v>
                </c:pt>
                <c:pt idx="3" formatCode="#,##0">
                  <c:v>610964</c:v>
                </c:pt>
                <c:pt idx="4" formatCode="#,##0">
                  <c:v>839685</c:v>
                </c:pt>
                <c:pt idx="5" formatCode="#,##0">
                  <c:v>380990</c:v>
                </c:pt>
                <c:pt idx="6" formatCode="#,##0">
                  <c:v>302859</c:v>
                </c:pt>
                <c:pt idx="7" formatCode="#,##0">
                  <c:v>111554</c:v>
                </c:pt>
                <c:pt idx="8" formatCode="#,##0">
                  <c:v>188464</c:v>
                </c:pt>
                <c:pt idx="9" formatCode="#,##0">
                  <c:v>25909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D32-4318-BA20-D093738AA70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dcoal.org/tracker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atlas.iea.org/#!/tellmap/137853948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atlas.iea.org/#!/tellmap/137853948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150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6546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71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EU </a:t>
            </a:r>
            <a:r>
              <a:rPr lang="fi-FI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</a:t>
            </a: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fi-FI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figures</a:t>
            </a: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Statistical </a:t>
            </a:r>
            <a:r>
              <a:rPr lang="fi-FI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Pocketbook</a:t>
            </a: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2019 (Tilastollinen taskukirja: EU:n energia lukuina).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88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675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338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487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772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542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5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48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304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947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Kaukolämmön tuotannon polttoaineet, tilastokeskus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9016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Kaukolämmön tuotannon energialähteet, tilastokeskus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032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042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191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</a:p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ENERGIAN KOKONAISKULUTUS=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725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</a:p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ENERGIAN KOKONAISLOPPUKULUTUS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891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593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769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07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Lähde: EU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figures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Statistical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Pocketbook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(Tilastollinen taskukirja: EU:n energia lukuina).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9064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235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0516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506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6959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Lähde: Tilastokeskus 2019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BA89F-2CE4-46DF-9FF9-8504D3073A31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3611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3434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9000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2863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</a:rPr>
              <a:t>Hiilidioksidipäästöjen määritykseen on olemassa monia erilaisia menetelmiä. </a:t>
            </a:r>
            <a:endParaRPr lang="fi-FI" sz="1200" dirty="0">
              <a:solidFill>
                <a:prstClr val="black"/>
              </a:solidFill>
            </a:endParaRPr>
          </a:p>
          <a:p>
            <a:r>
              <a:rPr lang="fi-FI" dirty="0"/>
              <a:t>Lähde: Pasanen P., Bruce T. ja </a:t>
            </a:r>
            <a:r>
              <a:rPr lang="fi-FI" dirty="0" err="1"/>
              <a:t>Sipari</a:t>
            </a:r>
            <a:r>
              <a:rPr lang="fi-FI" dirty="0"/>
              <a:t> A., 2013. Kaukolämmön CO2-päästöjen laskentamenetelmät päätöksenteon työkaluina. </a:t>
            </a:r>
            <a:r>
              <a:rPr lang="fi-FI" dirty="0" err="1"/>
              <a:t>Bionova</a:t>
            </a:r>
            <a:r>
              <a:rPr lang="fi-FI" dirty="0"/>
              <a:t> Consulting. https://www.oneclicklca.com/wp-content/uploads/2017/11/raportti_kaukolammon_co2-paastojen_laskentamenetelmat_paatoksenteon_tyokaluina_20130829.pdf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6751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56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Lähde: Global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Coal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Tracker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dirty="0">
                <a:hlinkClick r:id="rId3"/>
              </a:rPr>
              <a:t>https://endcoal.org/tracker/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4766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Lähde: Tilastokeskus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60327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Lähde: Motiva </a:t>
            </a:r>
          </a:p>
          <a:p>
            <a:r>
              <a:rPr lang="fi-FI" dirty="0"/>
              <a:t>https://www.motiva.fi/files/6820/Kuvaus_hyodynjakomenetelmasta.pdf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C8229-B5CC-44AB-AB45-F2763324C7B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2622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C8229-B5CC-44AB-AB45-F2763324C7B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9390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2065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06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Energian loppukäytöstä on vähennetty energian siirto- ja muuntohäviöt. Se on yritysten, kotitalouksien ja muiden kuluttajien käyttöön jäävä energiamäärä.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Lähde: EU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figures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Statistical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Pocketbook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(Tilastollinen taskukirja: EU:n energia lukuina).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01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Energian loppukäytöstä on vähennetty energian siirto- ja muuntohäviöt. Se on yritysten, kotitalouksien ja muiden kuluttajien käyttöön jäävä energiamäärä.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Lähde: EU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figures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Statistical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Pocketbook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(Tilastollinen taskukirja: EU:n energia lukuina).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723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Lähde: EU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figures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Statistical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Pocketbook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(Tilastollinen taskukirja: EU:n energia lukuina).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Eri maiden energian kulutuksia ja hiilidioksidipäästöjä voi tarkastella tästä linkistä:</a:t>
            </a:r>
          </a:p>
          <a:p>
            <a:r>
              <a:rPr lang="fi-FI" dirty="0">
                <a:hlinkClick r:id="rId3"/>
              </a:rPr>
              <a:t>http://energyatlas.iea.org/#!/tellmap/1378539487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20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Lähde: EU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figures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Statistical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Pocketbook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(Tilastollinen taskukirja: EU:n energia lukuina).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Eri maiden energian kulutuksia ja hiilidioksidipäästöjä voi tarkastella tästä linkistä:</a:t>
            </a:r>
          </a:p>
          <a:p>
            <a:r>
              <a:rPr lang="fi-FI" dirty="0">
                <a:hlinkClick r:id="rId3"/>
              </a:rPr>
              <a:t>http://energyatlas.iea.org/#!/tellmap/1378539487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59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Lähde: EU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figures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Statistical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Pocketbook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(Tilastollinen taskukirja: EU:n energia lukuina).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58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10.9.2020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+ingressi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076451" y="698499"/>
            <a:ext cx="8578852" cy="1026587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2076451" y="2442816"/>
            <a:ext cx="8578852" cy="2895419"/>
          </a:xfrm>
        </p:spPr>
        <p:txBody>
          <a:bodyPr>
            <a:noAutofit/>
          </a:bodyPr>
          <a:lstStyle>
            <a:lvl1pPr>
              <a:defRPr sz="2667"/>
            </a:lvl1pPr>
            <a:lvl2pPr>
              <a:defRPr sz="2667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2076451" y="1748366"/>
            <a:ext cx="8578852" cy="528111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339409" y="6165089"/>
            <a:ext cx="457200" cy="333372"/>
          </a:xfrm>
        </p:spPr>
        <p:txBody>
          <a:bodyPr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3465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076450" y="697567"/>
            <a:ext cx="8578849" cy="102751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2076450" y="1748368"/>
            <a:ext cx="8578849" cy="3589867"/>
          </a:xfrm>
        </p:spPr>
        <p:txBody>
          <a:bodyPr>
            <a:noAutofit/>
          </a:bodyPr>
          <a:lstStyle>
            <a:lvl1pPr>
              <a:defRPr sz="2667"/>
            </a:lvl1pPr>
            <a:lvl2pPr>
              <a:defRPr sz="2667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339409" y="6165089"/>
            <a:ext cx="457200" cy="333372"/>
          </a:xfrm>
        </p:spPr>
        <p:txBody>
          <a:bodyPr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30946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vain-logot+vis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339409" y="6165089"/>
            <a:ext cx="457200" cy="333372"/>
          </a:xfrm>
        </p:spPr>
        <p:txBody>
          <a:bodyPr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768236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vain-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0"/>
            <a:ext cx="12188389" cy="6858000"/>
          </a:xfrm>
          <a:prstGeom prst="rect">
            <a:avLst/>
          </a:prstGeom>
        </p:spPr>
      </p:pic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339409" y="6165089"/>
            <a:ext cx="457200" cy="333372"/>
          </a:xfrm>
        </p:spPr>
        <p:txBody>
          <a:bodyPr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1017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3879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3"/>
          </p:nvPr>
        </p:nvSpPr>
        <p:spPr>
          <a:xfrm>
            <a:off x="8304248" y="6501343"/>
            <a:ext cx="3860800" cy="366183"/>
          </a:xfrm>
          <a:prstGeom prst="rect">
            <a:avLst/>
          </a:prstGeom>
        </p:spPr>
        <p:txBody>
          <a:bodyPr/>
          <a:lstStyle/>
          <a:p>
            <a:r>
              <a:rPr lang="fi-FI"/>
              <a:t>johannes.lounasheimo@ymparisto.fi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6995617" y="6501343"/>
            <a:ext cx="2844800" cy="366183"/>
          </a:xfrm>
          <a:prstGeom prst="rect">
            <a:avLst/>
          </a:prstGeom>
        </p:spPr>
        <p:txBody>
          <a:bodyPr/>
          <a:lstStyle/>
          <a:p>
            <a:fld id="{6273D0D2-A32F-4BD2-985B-6AAAED891D41}" type="datetime1">
              <a:rPr lang="fi-FI" smtClean="0"/>
              <a:t>10.9.2020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20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3"/>
            <a:r>
              <a:rPr lang="fi-FI" dirty="0"/>
              <a:t>kolmas taso</a:t>
            </a:r>
          </a:p>
          <a:p>
            <a:pPr lvl="4"/>
            <a:r>
              <a:rPr lang="fi-FI" dirty="0"/>
              <a:t>neljäs taso</a:t>
            </a:r>
          </a:p>
          <a:p>
            <a:pPr lvl="5"/>
            <a:r>
              <a:rPr lang="fi-FI" dirty="0"/>
              <a:t>viides taso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3"/>
          </p:nvPr>
        </p:nvSpPr>
        <p:spPr>
          <a:xfrm>
            <a:off x="8304248" y="6501343"/>
            <a:ext cx="3860800" cy="366183"/>
          </a:xfrm>
          <a:prstGeom prst="rect">
            <a:avLst/>
          </a:prstGeom>
        </p:spPr>
        <p:txBody>
          <a:bodyPr/>
          <a:lstStyle/>
          <a:p>
            <a:r>
              <a:rPr lang="fi-FI"/>
              <a:t>johannes.lounasheimo@ymparisto.fi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>
          <a:xfrm>
            <a:off x="6995617" y="6501343"/>
            <a:ext cx="2844800" cy="366183"/>
          </a:xfrm>
          <a:prstGeom prst="rect">
            <a:avLst/>
          </a:prstGeom>
        </p:spPr>
        <p:txBody>
          <a:bodyPr/>
          <a:lstStyle/>
          <a:p>
            <a:fld id="{01BF248C-2DC4-400D-9DFD-764744C34283}" type="datetime1">
              <a:rPr lang="fi-FI" smtClean="0"/>
              <a:t>10.9.2020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96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" y="1955321"/>
            <a:ext cx="12190193" cy="1966824"/>
          </a:xfrm>
        </p:spPr>
        <p:txBody>
          <a:bodyPr anchor="ctr" anchorCtr="0">
            <a:noAutofit/>
          </a:bodyPr>
          <a:lstStyle>
            <a:lvl1pPr algn="ctr">
              <a:lnSpc>
                <a:spcPts val="4267"/>
              </a:lnSpc>
              <a:defRPr lang="fi-FI" sz="3733" b="1" kern="1200" baseline="0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KANSI: Esityksen nimi yhdellä </a:t>
            </a:r>
            <a:br>
              <a:rPr lang="fi-FI" dirty="0"/>
            </a:br>
            <a:r>
              <a:rPr lang="fi-FI" dirty="0"/>
              <a:t>tai useammalla rivillä, kuitenkin</a:t>
            </a:r>
            <a:br>
              <a:rPr lang="fi-FI" dirty="0"/>
            </a:br>
            <a:r>
              <a:rPr lang="fi-FI" dirty="0"/>
              <a:t>enintään kolmerivinen otsikko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0" y="3922145"/>
            <a:ext cx="12192000" cy="39106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400" b="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pitäjä, Organisaatio,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14810115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2"/>
            <a:ext cx="12188389" cy="68579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" y="1748367"/>
            <a:ext cx="12190193" cy="2173779"/>
          </a:xfrm>
        </p:spPr>
        <p:txBody>
          <a:bodyPr anchor="t" anchorCtr="0">
            <a:noAutofit/>
          </a:bodyPr>
          <a:lstStyle>
            <a:lvl1pPr algn="ctr">
              <a:lnSpc>
                <a:spcPts val="4267"/>
              </a:lnSpc>
              <a:defRPr lang="fi-FI" sz="3733" b="1" kern="1200" baseline="0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lyhyt, harkittu tekstinosto.</a:t>
            </a:r>
          </a:p>
        </p:txBody>
      </p:sp>
    </p:spTree>
    <p:extLst>
      <p:ext uri="{BB962C8B-B14F-4D97-AF65-F5344CB8AC3E}">
        <p14:creationId xmlns:p14="http://schemas.microsoft.com/office/powerpoint/2010/main" val="26309983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36703" y="692699"/>
            <a:ext cx="9118599" cy="1055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36703" y="1748368"/>
            <a:ext cx="9118599" cy="40428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201395" y="5791199"/>
            <a:ext cx="457200" cy="3333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3">
                <a:solidFill>
                  <a:schemeClr val="tx2"/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187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transition>
    <p:fade/>
  </p:transition>
  <p:hf hdr="0" ftr="0"/>
  <p:txStyles>
    <p:titleStyle>
      <a:lvl1pPr algn="l" defTabSz="1219170" rtl="0" eaLnBrk="1" latinLnBrk="0" hangingPunct="1">
        <a:lnSpc>
          <a:spcPts val="3467"/>
        </a:lnSpc>
        <a:spcBef>
          <a:spcPct val="0"/>
        </a:spcBef>
        <a:buNone/>
        <a:tabLst>
          <a:tab pos="952476" algn="l"/>
        </a:tabLst>
        <a:defRPr sz="32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87993" indent="-287993" algn="l" defTabSz="1219170" rtl="0" eaLnBrk="1" latinLnBrk="0" hangingPunct="1">
        <a:lnSpc>
          <a:spcPts val="2667"/>
        </a:lnSpc>
        <a:spcBef>
          <a:spcPts val="400"/>
        </a:spcBef>
        <a:buClr>
          <a:schemeClr val="accent1"/>
        </a:buClr>
        <a:buSzPct val="60000"/>
        <a:buFont typeface="Century Gothic" panose="020B0502020202020204" pitchFamily="34" charset="0"/>
        <a:buChar char="►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5986" indent="-287993" algn="l" defTabSz="1219170" rtl="0" eaLnBrk="1" latinLnBrk="0" hangingPunct="1">
        <a:lnSpc>
          <a:spcPts val="2667"/>
        </a:lnSpc>
        <a:spcBef>
          <a:spcPts val="400"/>
        </a:spcBef>
        <a:buClr>
          <a:schemeClr val="bg2"/>
        </a:buClr>
        <a:buSzPct val="60000"/>
        <a:buFont typeface="Century Gothic" panose="020B0502020202020204" pitchFamily="34" charset="0"/>
        <a:buChar char="►"/>
        <a:defRPr sz="2667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863978" indent="-287993" algn="l" defTabSz="1219170" rtl="0" eaLnBrk="1" latinLnBrk="0" hangingPunct="1">
        <a:lnSpc>
          <a:spcPts val="2133"/>
        </a:lnSpc>
        <a:spcBef>
          <a:spcPts val="4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2133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3pPr>
      <a:lvl4pPr marL="1151971" indent="-287993" algn="l" defTabSz="1219170" rtl="0" eaLnBrk="1" latinLnBrk="0" hangingPunct="1">
        <a:lnSpc>
          <a:spcPts val="2133"/>
        </a:lnSpc>
        <a:spcBef>
          <a:spcPts val="4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2133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4pPr>
      <a:lvl5pPr marL="1439964" indent="-287993" algn="l" defTabSz="1219170" rtl="0" eaLnBrk="1" latinLnBrk="0" hangingPunct="1">
        <a:lnSpc>
          <a:spcPts val="2133"/>
        </a:lnSpc>
        <a:spcBef>
          <a:spcPts val="4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2133" i="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ocuments/3217494/10165279/KS-DK-19-001-EN-N.pdf/76651a29-b817-eed4-f9f2-92bf692e1ed9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hyperlink" Target="http://www.stat.fi/til/ehk/index.html" TargetMode="External"/><Relationship Id="rId4" Type="http://schemas.openxmlformats.org/officeDocument/2006/relationships/hyperlink" Target="https://www.world-nuclear.org/getmedia/3418bf4a-5891-4ba1-b6c2-d83d8907264d/performance-report-2020-v1.pdf.aspx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a.fi/julkaisut/materiaalipankki/energiavuosi_2018_-_kaukolampo.html#material-view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otiva.fi/files/6820/Kuvaus_hyodynjakomenetelmasta.pdf" TargetMode="External"/><Relationship Id="rId5" Type="http://schemas.openxmlformats.org/officeDocument/2006/relationships/hyperlink" Target="https://endcoal.org/tracker/" TargetMode="External"/><Relationship Id="rId4" Type="http://schemas.openxmlformats.org/officeDocument/2006/relationships/hyperlink" Target="https://energia.fi/files/4402/Energiavuosi2019_Kaukolampo_MEDIAKUVAT_2020012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bonmap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2540877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6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Energian käyttö ja kulutus</a:t>
            </a:r>
            <a:br>
              <a:rPr lang="fi-FI" sz="6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Sanna Moilanen</a:t>
            </a:r>
            <a:br>
              <a:rPr lang="fi-FI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Oulun ammattikorkeakoulu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27809" y="6375233"/>
            <a:ext cx="4114800" cy="365125"/>
          </a:xfrm>
        </p:spPr>
        <p:txBody>
          <a:bodyPr/>
          <a:lstStyle/>
          <a:p>
            <a:r>
              <a:rPr lang="fi-FI"/>
              <a:t>kiertotalousamk.fi</a:t>
            </a:r>
            <a:endParaRPr lang="fi-FI" dirty="0"/>
          </a:p>
        </p:txBody>
      </p:sp>
      <p:pic>
        <p:nvPicPr>
          <p:cNvPr id="7" name="Kuva 5">
            <a:extLst>
              <a:ext uri="{FF2B5EF4-FFF2-40B4-BE49-F238E27FC236}">
                <a16:creationId xmlns:a16="http://schemas.microsoft.com/office/drawing/2014/main" id="{CAEF643F-8ECB-48D4-AEF7-DBADE444A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53" y="5349875"/>
            <a:ext cx="6272911" cy="10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8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883" y="-43413"/>
            <a:ext cx="11353800" cy="1325563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+mn-lt"/>
              </a:rPr>
              <a:t>Maailman hiilidioksidipäästöt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kiertotalousamk.fi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A4871-83BA-4DEA-A42E-064811F75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982" y="1561374"/>
            <a:ext cx="6499504" cy="39796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EE4C1A-FFB0-4045-B28B-5CBBFE7F87AF}"/>
              </a:ext>
            </a:extLst>
          </p:cNvPr>
          <p:cNvSpPr txBox="1"/>
          <p:nvPr/>
        </p:nvSpPr>
        <p:spPr>
          <a:xfrm>
            <a:off x="1205165" y="1705557"/>
            <a:ext cx="33559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dirty="0"/>
              <a:t>Vuonna 1990 maailman polttoaineperäiset hiilidioksidipäästöt olivat 20 518 miljoonaa tonnia.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Vuonna 2016 ne olivat puolestaan </a:t>
            </a:r>
            <a:r>
              <a:rPr lang="fi-FI" sz="1800" dirty="0"/>
              <a:t>32 314 miljoonaa tonnia.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fi-FI" sz="2600" dirty="0"/>
          </a:p>
          <a:p>
            <a:endParaRPr lang="fi-FI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DC1360F-E1E6-421C-96C6-59F40781C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41" y="-1271368"/>
            <a:ext cx="9539769" cy="968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800" dirty="0"/>
              <a:t>Maailman hiilidioksidipäästöt olivat 32 314 miljoonaa tonnia vuonna 2016.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fi-FI" sz="2600" dirty="0"/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fi-FI" sz="26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fi-FI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186E8-BD11-4D8D-A2F2-C0391BD34BE8}"/>
              </a:ext>
            </a:extLst>
          </p:cNvPr>
          <p:cNvSpPr txBox="1"/>
          <p:nvPr/>
        </p:nvSpPr>
        <p:spPr>
          <a:xfrm>
            <a:off x="4691011" y="5687062"/>
            <a:ext cx="850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6. Maailman hiilidioksidipäästöjen kehitys vuodesta 1990 vuoteen 2017. 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394415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998" y="0"/>
            <a:ext cx="113538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EU:n energiankulutus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8FF810-EAEB-4992-A6B4-57F233C2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31" y="1325563"/>
            <a:ext cx="105625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Energian kokonaiskulutus energialähteittäin EU-maissa vuonna 2016.					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244879" y="639823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kiertotalousamk.fi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2022A10-7326-4147-A0A8-7C0EABE93F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696423"/>
              </p:ext>
            </p:extLst>
          </p:nvPr>
        </p:nvGraphicFramePr>
        <p:xfrm>
          <a:off x="2655458" y="2017643"/>
          <a:ext cx="6739797" cy="390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D2A9E9-7824-46A5-819F-A45DC2B003CE}"/>
              </a:ext>
            </a:extLst>
          </p:cNvPr>
          <p:cNvSpPr txBox="1"/>
          <p:nvPr/>
        </p:nvSpPr>
        <p:spPr>
          <a:xfrm>
            <a:off x="3360975" y="6147807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7. Energian kokonaiskulutus energialähteittäin EU-maissa vuonna 2016.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213903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28" y="12875"/>
            <a:ext cx="10586614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latin typeface="+mn-lt"/>
              </a:rPr>
              <a:t>EU:n kokonaisenergiankulutus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kiertotalousamk.fi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85137-2204-4102-BECF-E871314A20A5}"/>
              </a:ext>
            </a:extLst>
          </p:cNvPr>
          <p:cNvSpPr/>
          <p:nvPr/>
        </p:nvSpPr>
        <p:spPr>
          <a:xfrm>
            <a:off x="1442892" y="1394505"/>
            <a:ext cx="8118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Energiantuotantoon käytettiin EU:ssa vuonna 2017 energiaa yhteensä 1 719 </a:t>
            </a:r>
            <a:r>
              <a:rPr lang="fi-FI" dirty="0" err="1"/>
              <a:t>Mtoe</a:t>
            </a:r>
            <a:r>
              <a:rPr lang="fi-FI" dirty="0"/>
              <a:t>. 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60166E5-CDD3-4508-A119-85DF7FA449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010340"/>
              </p:ext>
            </p:extLst>
          </p:nvPr>
        </p:nvGraphicFramePr>
        <p:xfrm>
          <a:off x="2070366" y="2098926"/>
          <a:ext cx="5286631" cy="311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D1B6AB1-D3BC-43B8-9871-D37956D540AC}"/>
              </a:ext>
            </a:extLst>
          </p:cNvPr>
          <p:cNvSpPr txBox="1"/>
          <p:nvPr/>
        </p:nvSpPr>
        <p:spPr>
          <a:xfrm>
            <a:off x="1841766" y="5215553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8. Energian kokonaiskulutus energialähteittäin EU-maissa vuosina 1990-2017.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94369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1" y="0"/>
            <a:ext cx="10586614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latin typeface="+mn-lt"/>
              </a:rPr>
              <a:t>EU:n hiilidioksidipäästöt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kiertotalousamk.fi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E4C1A-FFB0-4045-B28B-5CBBFE7F87AF}"/>
              </a:ext>
            </a:extLst>
          </p:cNvPr>
          <p:cNvSpPr txBox="1"/>
          <p:nvPr/>
        </p:nvSpPr>
        <p:spPr>
          <a:xfrm>
            <a:off x="2315742" y="1392313"/>
            <a:ext cx="756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EU:n polttoaineperäiset hiilidioksidipäästöt vuosina 1990-2016.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55747B-F43B-4F4B-90C3-840F3B00A9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498569"/>
              </p:ext>
            </p:extLst>
          </p:nvPr>
        </p:nvGraphicFramePr>
        <p:xfrm>
          <a:off x="2920193" y="2097631"/>
          <a:ext cx="4785946" cy="320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550A1A-91EE-41F5-9DC2-8EF6A7A7AC39}"/>
              </a:ext>
            </a:extLst>
          </p:cNvPr>
          <p:cNvSpPr txBox="1"/>
          <p:nvPr/>
        </p:nvSpPr>
        <p:spPr>
          <a:xfrm>
            <a:off x="2517627" y="5465687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9. Polttoaineperäiset hiilidioksidipäästöt EU:ssa vuosina 1990-2017.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413808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n-lt"/>
              </a:rPr>
              <a:t>Energian loppukäytön jakautuminen EU:ssa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8FF810-EAEB-4992-A6B4-57F233C2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95" y="1514475"/>
            <a:ext cx="4151413" cy="4351338"/>
          </a:xfrm>
        </p:spPr>
        <p:txBody>
          <a:bodyPr>
            <a:normAutofit/>
          </a:bodyPr>
          <a:lstStyle/>
          <a:p>
            <a:pPr marL="354013" indent="-354013">
              <a:buFont typeface="Wingdings" panose="05000000000000000000" pitchFamily="2" charset="2"/>
              <a:buChar char="Ø"/>
            </a:pPr>
            <a:r>
              <a:rPr lang="fi-FI" sz="2000" dirty="0"/>
              <a:t>Energian loppukäyttö mittaa sähkön ja lämmön sekä rakennusten lämmityksen, liikenteen ja teollisuuden prosessien polttoaineiden kulutusta. 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fi-FI" sz="2000" dirty="0"/>
              <a:t>Energian loppukäytöstä on vähennetty energian siirto- ja muuntohäviöt. Se on yritysten, kotitalouksien ja muiden kuluttajien käyttöön jäävä energiamäärä.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2DB3B2-EADE-4D92-A5FD-F18DED5662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839179"/>
              </p:ext>
            </p:extLst>
          </p:nvPr>
        </p:nvGraphicFramePr>
        <p:xfrm>
          <a:off x="4789714" y="1514475"/>
          <a:ext cx="6727371" cy="395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E0AFC09-3107-4C31-825F-4464DA107C73}"/>
              </a:ext>
            </a:extLst>
          </p:cNvPr>
          <p:cNvSpPr txBox="1"/>
          <p:nvPr/>
        </p:nvSpPr>
        <p:spPr>
          <a:xfrm>
            <a:off x="5439731" y="5443526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10. Energian loppukäytön jakautuminen EU:ssa vuonna 2016.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169522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692243" y="6504974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0EFC79-471F-45F3-81D0-7D07717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722" y="-29091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Uusiutuvat energialähteet EU:ssa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75B1F-146A-4AF5-B66F-BBB443417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350" y="1696182"/>
            <a:ext cx="6707300" cy="40824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21D1CD-22F7-4912-AA47-2C2D6D30A2C9}"/>
              </a:ext>
            </a:extLst>
          </p:cNvPr>
          <p:cNvSpPr/>
          <p:nvPr/>
        </p:nvSpPr>
        <p:spPr>
          <a:xfrm>
            <a:off x="2172862" y="1111806"/>
            <a:ext cx="888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Uusiutuvien energialähteiden osuus energian kokonaisloppukulutuksesta vuosina 2005–2017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4B2E9-8B41-47EB-B36E-985E5270E4E0}"/>
              </a:ext>
            </a:extLst>
          </p:cNvPr>
          <p:cNvSpPr txBox="1"/>
          <p:nvPr/>
        </p:nvSpPr>
        <p:spPr>
          <a:xfrm>
            <a:off x="2742350" y="5993673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11. Uusiutuvien energialähteiden osuus energian kokonaiskulutuksesta vuosina 2005-2017.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57739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692243" y="6504974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0EFC79-471F-45F3-81D0-7D07717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270" y="-87593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Uusiutuvat energialähteet EU:ssa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1D1CD-22F7-4912-AA47-2C2D6D30A2C9}"/>
              </a:ext>
            </a:extLst>
          </p:cNvPr>
          <p:cNvSpPr/>
          <p:nvPr/>
        </p:nvSpPr>
        <p:spPr>
          <a:xfrm>
            <a:off x="1837945" y="1118865"/>
            <a:ext cx="828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Uusiutuvien energialähteiden osuus energian kokonaisloppukulutuksesta vuonna 2017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E5644A0-00D4-438B-B75D-623A0ACBB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404133"/>
              </p:ext>
            </p:extLst>
          </p:nvPr>
        </p:nvGraphicFramePr>
        <p:xfrm>
          <a:off x="1837945" y="1654234"/>
          <a:ext cx="8074152" cy="416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01EA36-2EDC-4F0E-90DA-0A352A6CA00F}"/>
              </a:ext>
            </a:extLst>
          </p:cNvPr>
          <p:cNvSpPr txBox="1"/>
          <p:nvPr/>
        </p:nvSpPr>
        <p:spPr>
          <a:xfrm>
            <a:off x="2165880" y="5889421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12. Uusiutuvien energialähteiden osuus energian kokonaiskulutuksesta maittain vuonna 2017.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209159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692243" y="6504974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0EFC79-471F-45F3-81D0-7D07717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722" y="-29091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Uusiutuvat energialähteet EU:ssa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1D1CD-22F7-4912-AA47-2C2D6D30A2C9}"/>
              </a:ext>
            </a:extLst>
          </p:cNvPr>
          <p:cNvSpPr/>
          <p:nvPr/>
        </p:nvSpPr>
        <p:spPr>
          <a:xfrm>
            <a:off x="837306" y="1455054"/>
            <a:ext cx="9171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Sähkön bruttotuotannon energialähteet EU:ssa vuonna 2016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0B3CB59-409D-49D6-BBDF-93D57628D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365585"/>
              </p:ext>
            </p:extLst>
          </p:nvPr>
        </p:nvGraphicFramePr>
        <p:xfrm>
          <a:off x="2594874" y="1982968"/>
          <a:ext cx="6097369" cy="362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8F71E6C-E211-4CA6-B39D-57F0AE5A29F5}"/>
              </a:ext>
            </a:extLst>
          </p:cNvPr>
          <p:cNvSpPr txBox="1"/>
          <p:nvPr/>
        </p:nvSpPr>
        <p:spPr>
          <a:xfrm>
            <a:off x="2374602" y="5743604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13. Sähkön bruttotuotannon energialähteet EU:ssa vuonna 2016.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47056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692243" y="6504974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0EFC79-471F-45F3-81D0-7D07717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722" y="-29091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Uusiutuvat energialähteet EU:ssa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32A30-086B-4F70-84A9-94BDC523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722" y="2117036"/>
            <a:ext cx="7686030" cy="3761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745982-A6F9-47B0-B778-44FB5A823F51}"/>
              </a:ext>
            </a:extLst>
          </p:cNvPr>
          <p:cNvSpPr txBox="1"/>
          <p:nvPr/>
        </p:nvSpPr>
        <p:spPr>
          <a:xfrm>
            <a:off x="1265579" y="1449347"/>
            <a:ext cx="93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Uusiutuvien energialähteiden osuus sähkön bruttotuotannosta EU-maissa vuonna 2016.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36E77-F119-4481-B955-B79389639F16}"/>
              </a:ext>
            </a:extLst>
          </p:cNvPr>
          <p:cNvSpPr txBox="1"/>
          <p:nvPr/>
        </p:nvSpPr>
        <p:spPr>
          <a:xfrm>
            <a:off x="2393248" y="5889421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14. Uusiutuvien energialähteiden osuus sähkön bruttotuotannosta EU-maissa vuonna 2016.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284035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7907595" y="6302300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0EFC79-471F-45F3-81D0-7D07717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722" y="-29091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Uusiutuvat energialähteet EU:ssa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1D1CD-22F7-4912-AA47-2C2D6D30A2C9}"/>
              </a:ext>
            </a:extLst>
          </p:cNvPr>
          <p:cNvSpPr/>
          <p:nvPr/>
        </p:nvSpPr>
        <p:spPr>
          <a:xfrm>
            <a:off x="1984019" y="1235322"/>
            <a:ext cx="790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Uusiutuvien energialähteiden osuus liikenteen energiankulutuksesta vuonna 2017.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9B765F-98DE-4372-B76F-FD065385B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676016"/>
              </p:ext>
            </p:extLst>
          </p:nvPr>
        </p:nvGraphicFramePr>
        <p:xfrm>
          <a:off x="2243066" y="1839928"/>
          <a:ext cx="7721929" cy="384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2BB28A6-CA8A-4F68-B831-4F4E8E10693E}"/>
              </a:ext>
            </a:extLst>
          </p:cNvPr>
          <p:cNvSpPr txBox="1"/>
          <p:nvPr/>
        </p:nvSpPr>
        <p:spPr>
          <a:xfrm>
            <a:off x="2393248" y="5784321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15. Uusiutuvien energialähteiden osuus liikenteen energiankulutuksesta EU-maissa vuonna 2017.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64123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98777-9B71-476E-9EC4-1C28253659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9091" r="4930"/>
          <a:stretch/>
        </p:blipFill>
        <p:spPr>
          <a:xfrm>
            <a:off x="-1" y="-2008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8FF810-EAEB-4992-A6B4-57F233C2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710" y="600891"/>
            <a:ext cx="4485269" cy="4950823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fi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Energialla on keskeinen rooli kestävässä, kiertotalouden mukaisessa talousjärjestelmässä. Energia mahdollistaa kiertotalouden: Tehokkaat materiaalien kierrot, materiaalien käsittely ja logistiikka vaativat aina energiaa.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800" dirty="0"/>
              <a:t>Energian avulla saadaan erilaiset materiaalit uudestaan hyötykäyttöön ja lopuksi kiertoon kelpaamaton materiaali voidaan hyödyntää energiana. </a:t>
            </a:r>
            <a:r>
              <a:rPr lang="fi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Energia-alan toimijat tuottavat uusiutuvaa energiaa ja energiapalveluita muiden toimialojen kestävän liiketoiminnan tueksi. </a:t>
            </a:r>
          </a:p>
          <a:p>
            <a:endParaRPr lang="fi-FI" sz="13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825387" y="4677436"/>
            <a:ext cx="3366613" cy="61726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kiertotalousamk.fi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FE092-EB58-4354-8AA6-EF680E4FC94F}"/>
              </a:ext>
            </a:extLst>
          </p:cNvPr>
          <p:cNvSpPr txBox="1"/>
          <p:nvPr/>
        </p:nvSpPr>
        <p:spPr>
          <a:xfrm>
            <a:off x="-22" y="6443561"/>
            <a:ext cx="352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Kuvituskuva: </a:t>
            </a:r>
            <a:r>
              <a:rPr lang="fi-FI" sz="1400" dirty="0" err="1">
                <a:solidFill>
                  <a:schemeClr val="bg1"/>
                </a:solidFill>
              </a:rPr>
              <a:t>Pixabay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41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692243" y="6504974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0EFC79-471F-45F3-81D0-7D07717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04" y="0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Suomen energiankulutus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1D1CD-22F7-4912-AA47-2C2D6D30A2C9}"/>
              </a:ext>
            </a:extLst>
          </p:cNvPr>
          <p:cNvSpPr/>
          <p:nvPr/>
        </p:nvSpPr>
        <p:spPr>
          <a:xfrm>
            <a:off x="2112722" y="1377815"/>
            <a:ext cx="7571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dirty="0">
                <a:solidFill>
                  <a:prstClr val="black"/>
                </a:solidFill>
              </a:rPr>
              <a:t>Energian kokonaiskulutus energialähteittäin Suomessa vuonna 2017.</a:t>
            </a:r>
            <a:r>
              <a:rPr lang="fi-FI" sz="2800" dirty="0">
                <a:solidFill>
                  <a:prstClr val="black"/>
                </a:solidFill>
              </a:rPr>
              <a:t>	</a:t>
            </a:r>
            <a:endParaRPr lang="fi-FI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0831FDC-14C5-4193-B1B8-768EEC1A88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918910"/>
              </p:ext>
            </p:extLst>
          </p:nvPr>
        </p:nvGraphicFramePr>
        <p:xfrm>
          <a:off x="2405269" y="1997765"/>
          <a:ext cx="6594376" cy="414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255821-379F-42C1-8473-411E4566BDE1}"/>
              </a:ext>
            </a:extLst>
          </p:cNvPr>
          <p:cNvSpPr txBox="1"/>
          <p:nvPr/>
        </p:nvSpPr>
        <p:spPr>
          <a:xfrm>
            <a:off x="2405269" y="6071983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16. Energian kokonaiskulutus energialähteittäin Suomessa vuonna 2017.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522192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99" y="-50474"/>
            <a:ext cx="10586614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latin typeface="+mn-lt"/>
              </a:rPr>
              <a:t>Suomen energiankulutus vuosina 1970-2017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kiertotalousamk.fi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85137-2204-4102-BECF-E871314A20A5}"/>
              </a:ext>
            </a:extLst>
          </p:cNvPr>
          <p:cNvSpPr/>
          <p:nvPr/>
        </p:nvSpPr>
        <p:spPr>
          <a:xfrm>
            <a:off x="2597250" y="1412285"/>
            <a:ext cx="8455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Energiantuotantoon käytettiin Suomessa vuonna 2017 energiaa yhteensä 32 299 </a:t>
            </a:r>
            <a:r>
              <a:rPr lang="fi-FI" sz="1600" dirty="0" err="1"/>
              <a:t>ktoe</a:t>
            </a:r>
            <a:r>
              <a:rPr lang="fi-FI" sz="1400" dirty="0"/>
              <a:t>. 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CC2AB25-7C38-44DD-AC98-A1859FA58B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935772"/>
              </p:ext>
            </p:extLst>
          </p:nvPr>
        </p:nvGraphicFramePr>
        <p:xfrm>
          <a:off x="2520966" y="2071856"/>
          <a:ext cx="6503764" cy="366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26DED87-1FBE-4400-BCCB-1BECB363ABDA}"/>
              </a:ext>
            </a:extLst>
          </p:cNvPr>
          <p:cNvSpPr txBox="1"/>
          <p:nvPr/>
        </p:nvSpPr>
        <p:spPr>
          <a:xfrm>
            <a:off x="2898652" y="5872074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17. Suomen energian kokonaiskulutus vuosina 1970-2017.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3366646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86" y="156829"/>
            <a:ext cx="10586614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latin typeface="+mn-lt"/>
              </a:rPr>
              <a:t>Suomen hiilidioksidipäästöt vuosina 1990-2017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kiertotalousamk.fi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58FFF12-B5E5-452D-A51A-5B199B5B2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509774"/>
              </p:ext>
            </p:extLst>
          </p:nvPr>
        </p:nvGraphicFramePr>
        <p:xfrm>
          <a:off x="2435087" y="1628921"/>
          <a:ext cx="6728791" cy="393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F7857F-B1B6-41E5-8B39-9874D1BE9C09}"/>
              </a:ext>
            </a:extLst>
          </p:cNvPr>
          <p:cNvSpPr txBox="1"/>
          <p:nvPr/>
        </p:nvSpPr>
        <p:spPr>
          <a:xfrm>
            <a:off x="2739626" y="5594268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18. Suomen polttoaineperäiset hiilidioksidipäästöt vuosina 1990-2017.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109473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93" y="-224857"/>
            <a:ext cx="10586614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>
                <a:latin typeface="+mn-lt"/>
              </a:rPr>
              <a:t>Kaukolämmön tuotanto Suomessa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kiertotalousamk.fi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85137-2204-4102-BECF-E871314A20A5}"/>
              </a:ext>
            </a:extLst>
          </p:cNvPr>
          <p:cNvSpPr/>
          <p:nvPr/>
        </p:nvSpPr>
        <p:spPr>
          <a:xfrm>
            <a:off x="1854881" y="1160700"/>
            <a:ext cx="9068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Tilastokeskuksen mukaan kaukolämpöä tuotettiin Suomessa vuonna 2018 yhteensä 38 509 </a:t>
            </a:r>
            <a:r>
              <a:rPr lang="fi-FI" sz="1600" dirty="0" err="1"/>
              <a:t>GWh</a:t>
            </a:r>
            <a:r>
              <a:rPr lang="fi-FI" sz="1600" dirty="0"/>
              <a:t>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9FA88-67CC-4722-9566-508F6F56AF09}"/>
              </a:ext>
            </a:extLst>
          </p:cNvPr>
          <p:cNvSpPr txBox="1"/>
          <p:nvPr/>
        </p:nvSpPr>
        <p:spPr>
          <a:xfrm>
            <a:off x="2417715" y="5895720"/>
            <a:ext cx="8505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19. Kaukolämmöntuotannon polttoainekulutuksen jakautuminen Suomessa vuonna 2018.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A2D80-AF78-41C1-BBD7-115C38DE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761" y="1652003"/>
            <a:ext cx="4815239" cy="42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60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93" y="-224857"/>
            <a:ext cx="10586614" cy="1325563"/>
          </a:xfrm>
        </p:spPr>
        <p:txBody>
          <a:bodyPr>
            <a:normAutofit/>
          </a:bodyPr>
          <a:lstStyle/>
          <a:p>
            <a:pPr algn="ctr"/>
            <a:r>
              <a:rPr lang="fi-FI" sz="3600">
                <a:latin typeface="+mn-lt"/>
              </a:rPr>
              <a:t>Kaukolämmön tuotanto Suomessa</a:t>
            </a:r>
            <a:endParaRPr lang="fi-FI" sz="3600" dirty="0">
              <a:latin typeface="+mn-lt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kiertotalousamk.fi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85137-2204-4102-BECF-E871314A20A5}"/>
              </a:ext>
            </a:extLst>
          </p:cNvPr>
          <p:cNvSpPr/>
          <p:nvPr/>
        </p:nvSpPr>
        <p:spPr>
          <a:xfrm>
            <a:off x="1715734" y="1083134"/>
            <a:ext cx="906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dirty="0"/>
              <a:t>Uusiutuvien energialähteiden osuus kaukolämmöntuotannosta on yli kaksinkertaistunut ja hukkalämpöjen osuus yli kolminkertaistunut 10 vuodessa.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9FA88-67CC-4722-9566-508F6F56AF09}"/>
              </a:ext>
            </a:extLst>
          </p:cNvPr>
          <p:cNvSpPr txBox="1"/>
          <p:nvPr/>
        </p:nvSpPr>
        <p:spPr>
          <a:xfrm>
            <a:off x="1797952" y="5359367"/>
            <a:ext cx="4481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20. Kaukolämmöntuotannon energialähteiden jakautuminen Suomessa vuonna 2009.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79E9D-29EE-428A-9C38-6B1E6A889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197" y="2014413"/>
            <a:ext cx="4942050" cy="3207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4B04A0-5A33-4E7D-85DB-22BDD9150B65}"/>
              </a:ext>
            </a:extLst>
          </p:cNvPr>
          <p:cNvSpPr txBox="1"/>
          <p:nvPr/>
        </p:nvSpPr>
        <p:spPr>
          <a:xfrm>
            <a:off x="7275443" y="5373648"/>
            <a:ext cx="4481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21. Kaukolämmöntuotannon energialähteiden jakautuminen Suomessa vuonna 2019.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C0E81F-BBE6-4438-B388-259FECF0A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261" y="2038339"/>
            <a:ext cx="4919477" cy="31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0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692243" y="6504974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0EFC79-471F-45F3-81D0-7D07717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51" y="-193156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Suomen sähkön hankinta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1D1CD-22F7-4912-AA47-2C2D6D30A2C9}"/>
              </a:ext>
            </a:extLst>
          </p:cNvPr>
          <p:cNvSpPr/>
          <p:nvPr/>
        </p:nvSpPr>
        <p:spPr>
          <a:xfrm>
            <a:off x="1403384" y="1245750"/>
            <a:ext cx="8501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Sähkön hankinta Suomessa vuonna 2018.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17EFA1-3DE1-41C1-BC9D-EBBEE97AA280}"/>
              </a:ext>
            </a:extLst>
          </p:cNvPr>
          <p:cNvSpPr txBox="1"/>
          <p:nvPr/>
        </p:nvSpPr>
        <p:spPr>
          <a:xfrm>
            <a:off x="3499758" y="6022299"/>
            <a:ext cx="77795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22. Suomen sähkön hankinta vuonna 2018.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F039A-91E8-44AC-A632-3DF53D5E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68" y="1601799"/>
            <a:ext cx="7299356" cy="43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28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692243" y="6504974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0EFC79-471F-45F3-81D0-7D07717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443" y="-184508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Suomen sähkön tuotanto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45982-A6F9-47B0-B778-44FB5A823F51}"/>
              </a:ext>
            </a:extLst>
          </p:cNvPr>
          <p:cNvSpPr txBox="1"/>
          <p:nvPr/>
        </p:nvSpPr>
        <p:spPr>
          <a:xfrm>
            <a:off x="1132436" y="1081637"/>
            <a:ext cx="903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Uusiutuvien energialähteiden osuus sähkön tuotannosta Suomessa vuosina  1995-2018.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6D8E93-01FA-4F1B-9199-89B4300E4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35" y="1801835"/>
            <a:ext cx="7305598" cy="4352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B10F6F-7A00-4350-9924-F315AE30BE91}"/>
              </a:ext>
            </a:extLst>
          </p:cNvPr>
          <p:cNvSpPr txBox="1"/>
          <p:nvPr/>
        </p:nvSpPr>
        <p:spPr>
          <a:xfrm>
            <a:off x="2724506" y="6199335"/>
            <a:ext cx="77795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23. Uusiutuvien energialähteiden osuus sähkön tuotannosta vuosina 1995-2018.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988764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692243" y="6504974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0EFC79-471F-45F3-81D0-7D07717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182" y="0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Uusiutuvat energialähteet Suomessa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1D1CD-22F7-4912-AA47-2C2D6D30A2C9}"/>
              </a:ext>
            </a:extLst>
          </p:cNvPr>
          <p:cNvSpPr/>
          <p:nvPr/>
        </p:nvSpPr>
        <p:spPr>
          <a:xfrm>
            <a:off x="2258113" y="1128472"/>
            <a:ext cx="8289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Uusiutuvien energialähteiden osuus energian kokonaiskulutuksesta vuosina 1970–2018.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6CFD15-935B-4F54-881E-A4AE137F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97" y="1467026"/>
            <a:ext cx="9799478" cy="4628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45D69E-9C4D-4F36-A638-29067700558F}"/>
              </a:ext>
            </a:extLst>
          </p:cNvPr>
          <p:cNvSpPr txBox="1"/>
          <p:nvPr/>
        </p:nvSpPr>
        <p:spPr>
          <a:xfrm>
            <a:off x="2654932" y="6071983"/>
            <a:ext cx="77795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24. Uusiutuvien energialähteiden osuus energian kokonaiskulutuksesta vuosina 1970-2018. </a:t>
            </a:r>
            <a:r>
              <a:rPr lang="fi-FI" sz="2000" dirty="0"/>
              <a:t>	</a:t>
            </a:r>
            <a:endParaRPr lang="fi-FI" sz="1400" dirty="0"/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354606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692243" y="6504974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0EFC79-471F-45F3-81D0-7D07717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120" y="-159204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Uusiutuvat energialähteet Suomessa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AF56F-A0C1-4700-8519-F26116C1CF4F}"/>
              </a:ext>
            </a:extLst>
          </p:cNvPr>
          <p:cNvSpPr/>
          <p:nvPr/>
        </p:nvSpPr>
        <p:spPr>
          <a:xfrm>
            <a:off x="1622418" y="1253209"/>
            <a:ext cx="8947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Uusiutuvan energian osuus energian kokonaisloppukulutuksesta perustuu RES-direktiivin (2009/28/EY) ja komission päätöksen (2013/114/EY) mukaisiin laskentamenetelmiin. Suomen uusiutuvien energialähteiden osuustavoite on 38 % vuonna 2020.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17EDB2-E059-4BD5-A802-8C86B6177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345" y="2191575"/>
            <a:ext cx="7706012" cy="3639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632AA6-088C-4BCC-81BF-E81AADB895F1}"/>
              </a:ext>
            </a:extLst>
          </p:cNvPr>
          <p:cNvSpPr txBox="1"/>
          <p:nvPr/>
        </p:nvSpPr>
        <p:spPr>
          <a:xfrm>
            <a:off x="2297124" y="5831202"/>
            <a:ext cx="777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25. Uusiutuvien energialähteiden osuus energian kokonaisloppukulutuksesta vuosina 2000-2018.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163153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n-lt"/>
              </a:rPr>
              <a:t>Suomen energian loppukäytön jakautuminen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8FF810-EAEB-4992-A6B4-57F233C2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86" y="1544292"/>
            <a:ext cx="4151413" cy="4351338"/>
          </a:xfrm>
        </p:spPr>
        <p:txBody>
          <a:bodyPr>
            <a:normAutofit lnSpcReduction="10000"/>
          </a:bodyPr>
          <a:lstStyle/>
          <a:p>
            <a:pPr marL="354013" indent="-354013">
              <a:buFont typeface="Wingdings" panose="05000000000000000000" pitchFamily="2" charset="2"/>
              <a:buChar char="Ø"/>
            </a:pPr>
            <a:r>
              <a:rPr lang="fi-FI" sz="2400" dirty="0"/>
              <a:t>Energian loppukäyttö mittaa sähkön ja lämmön sekä rakennusten lämmityksen, liikenteen ja teollisuuden prosessien polttoaineiden kulutusta. 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fi-FI" sz="2400" dirty="0"/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fi-FI" sz="2400" dirty="0"/>
              <a:t>Energian loppukäytöstä on vähennetty energian siirto- ja muuntohäviöt. Se on yritysten, kotitalouksien ja muiden kuluttajien käyttöön jäävä energiamäärä.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44B6EC-119E-4D62-8A76-463179F2CDC6}"/>
              </a:ext>
            </a:extLst>
          </p:cNvPr>
          <p:cNvSpPr/>
          <p:nvPr/>
        </p:nvSpPr>
        <p:spPr>
          <a:xfrm>
            <a:off x="5497286" y="16016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dirty="0"/>
              <a:t>Suomen energian loppukäytön jakautuminen vuonna 2018.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D0CD4B-3C3E-4EAE-8E4F-C1B898ECDE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698582"/>
              </p:ext>
            </p:extLst>
          </p:nvPr>
        </p:nvGraphicFramePr>
        <p:xfrm>
          <a:off x="5986272" y="2148840"/>
          <a:ext cx="5343144" cy="339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FECFD5-C0D9-4049-92F2-761750AB2C2F}"/>
              </a:ext>
            </a:extLst>
          </p:cNvPr>
          <p:cNvSpPr txBox="1"/>
          <p:nvPr/>
        </p:nvSpPr>
        <p:spPr>
          <a:xfrm>
            <a:off x="6808305" y="5738681"/>
            <a:ext cx="4114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26. Suomen energian loppukäytön jakautuminen sektoreittain vuonna 2018.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85527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AF6C09-9B5F-4577-B417-DBCEEAF7C39F}"/>
              </a:ext>
            </a:extLst>
          </p:cNvPr>
          <p:cNvSpPr/>
          <p:nvPr/>
        </p:nvSpPr>
        <p:spPr>
          <a:xfrm>
            <a:off x="414670" y="1860699"/>
            <a:ext cx="3019646" cy="29229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Kiertotalous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energia-alalla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9C62E-78DF-44F1-B2C8-66F58E6D4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762" y="1623361"/>
            <a:ext cx="5698033" cy="4401731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7641082" y="6368756"/>
            <a:ext cx="70321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kiertotalousamk.fi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5D8856-D7F4-4F11-B180-715CB92BA067}"/>
              </a:ext>
            </a:extLst>
          </p:cNvPr>
          <p:cNvSpPr txBox="1"/>
          <p:nvPr/>
        </p:nvSpPr>
        <p:spPr>
          <a:xfrm>
            <a:off x="5780314" y="6179936"/>
            <a:ext cx="309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1. Kiertotalous energia-alalla. Kuvan laatinut: Sanna Moilanen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8F54B-198D-4E8B-ADCC-60BB3C165995}"/>
              </a:ext>
            </a:extLst>
          </p:cNvPr>
          <p:cNvSpPr txBox="1"/>
          <p:nvPr/>
        </p:nvSpPr>
        <p:spPr>
          <a:xfrm>
            <a:off x="2574235" y="333511"/>
            <a:ext cx="854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Kiertotalous energia-alalla tarkoittaa uusiutuvien energialähteiden kestävää käyttöä, tehokasta energiantuotantoa ja jakelua sekä älykkäitä, joustavia, kaksisuuntaisia energiaverkkoja, energiavarastointia, tehokasta energian loppukäyttöä ja hukkalämmön hyötykäyttöä.</a:t>
            </a:r>
          </a:p>
        </p:txBody>
      </p:sp>
    </p:spTree>
    <p:extLst>
      <p:ext uri="{BB962C8B-B14F-4D97-AF65-F5344CB8AC3E}">
        <p14:creationId xmlns:p14="http://schemas.microsoft.com/office/powerpoint/2010/main" val="3389142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n-lt"/>
              </a:rPr>
              <a:t>Teollisuuden energiankäyttö Suomessa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C6D47-67DF-4F85-9E89-9132D5F3D505}"/>
              </a:ext>
            </a:extLst>
          </p:cNvPr>
          <p:cNvSpPr/>
          <p:nvPr/>
        </p:nvSpPr>
        <p:spPr>
          <a:xfrm>
            <a:off x="1202635" y="1308063"/>
            <a:ext cx="10028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Vuonna 2018 teollisuus kulutti energiaa 536 </a:t>
            </a:r>
            <a:r>
              <a:rPr lang="fi-FI" sz="2000" b="0" i="0" u="none" strike="noStrike" dirty="0" err="1">
                <a:solidFill>
                  <a:srgbClr val="000000"/>
                </a:solidFill>
                <a:effectLst/>
              </a:rPr>
              <a:t>petajoulea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 (PJ). Puupolttoaineet on suurin teollisuuden käyttämä energialähde kattaen 40 prosenttia energiankulutuksesta. Polttoaineista seuraavaksi tärkeimmät energialähteet ovat öljy ja hiili.  </a:t>
            </a:r>
            <a:endParaRPr lang="fi-FI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CB6ABC-A7EE-4D5E-AE29-3CE100A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253" y="2650267"/>
            <a:ext cx="4651651" cy="316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248E1-6ED0-447D-85F6-DBFD5618A04D}"/>
              </a:ext>
            </a:extLst>
          </p:cNvPr>
          <p:cNvSpPr txBox="1"/>
          <p:nvPr/>
        </p:nvSpPr>
        <p:spPr>
          <a:xfrm>
            <a:off x="2686946" y="5833130"/>
            <a:ext cx="702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27. Suomen teollisuuden energiankäyttö energialähteittäin vuonna 2018.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2753033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n-lt"/>
              </a:rPr>
              <a:t>Rakennusten lämmitys Suomessa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C6D47-67DF-4F85-9E89-9132D5F3D505}"/>
              </a:ext>
            </a:extLst>
          </p:cNvPr>
          <p:cNvSpPr/>
          <p:nvPr/>
        </p:nvSpPr>
        <p:spPr>
          <a:xfrm>
            <a:off x="2336466" y="1229844"/>
            <a:ext cx="10898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Asuin- ja palvelurakennusten lämmityksen energianlähteet vuosina 1970-2018</a:t>
            </a:r>
            <a:r>
              <a:rPr lang="fi-FI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4311F-5B2E-4C61-A027-A2383EE71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819" y="1711015"/>
            <a:ext cx="8150087" cy="4015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AC5025-232D-49C8-AE22-8563AFBBCF89}"/>
              </a:ext>
            </a:extLst>
          </p:cNvPr>
          <p:cNvSpPr txBox="1"/>
          <p:nvPr/>
        </p:nvSpPr>
        <p:spPr>
          <a:xfrm>
            <a:off x="2219806" y="5833130"/>
            <a:ext cx="759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28. Suomen asuin- ja palvelurakennusten lämmityksen energialähteet vuosina 1970-2018.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381500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>
                <a:latin typeface="+mn-lt"/>
              </a:rPr>
              <a:t>Rakennusten lämmitys Suomessa</a:t>
            </a:r>
            <a:endParaRPr lang="fi-FI" dirty="0">
              <a:latin typeface="+mn-lt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C6D47-67DF-4F85-9E89-9132D5F3D505}"/>
              </a:ext>
            </a:extLst>
          </p:cNvPr>
          <p:cNvSpPr/>
          <p:nvPr/>
        </p:nvSpPr>
        <p:spPr>
          <a:xfrm>
            <a:off x="2704213" y="1262364"/>
            <a:ext cx="10898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Asuin- ja palvelurakennusten lämmityksen energianlähteet vuonna 2018.</a:t>
            </a:r>
            <a:r>
              <a:rPr lang="fi-FI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24C609-0353-4CBF-98EC-5B3C4A5D3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382" y="1827091"/>
            <a:ext cx="6820686" cy="4037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F29698-D0C1-4C05-8B59-38485E4323FF}"/>
              </a:ext>
            </a:extLst>
          </p:cNvPr>
          <p:cNvSpPr txBox="1"/>
          <p:nvPr/>
        </p:nvSpPr>
        <p:spPr>
          <a:xfrm>
            <a:off x="2805382" y="6015692"/>
            <a:ext cx="759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29. Suomen asuin- ja palvelurakennusten lämmityksen energialähteet vuonna 2018.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3158836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n-lt"/>
              </a:rPr>
              <a:t>Tieliikenteen energiankulutus Suomessa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3D3963D-DC76-4312-AAA6-641F2932C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181950"/>
              </p:ext>
            </p:extLst>
          </p:nvPr>
        </p:nvGraphicFramePr>
        <p:xfrm>
          <a:off x="1626781" y="1828800"/>
          <a:ext cx="9229060" cy="417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2D90ED0-907A-45C8-BD45-8E0709AFF6E9}"/>
              </a:ext>
            </a:extLst>
          </p:cNvPr>
          <p:cNvSpPr/>
          <p:nvPr/>
        </p:nvSpPr>
        <p:spPr>
          <a:xfrm>
            <a:off x="3918097" y="1315374"/>
            <a:ext cx="900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Tieliikenteen energiankulutus vuosina 1970-2017</a:t>
            </a:r>
            <a:r>
              <a:rPr lang="fi-FI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7800D-50D9-4A8F-99F6-43D75511E378}"/>
              </a:ext>
            </a:extLst>
          </p:cNvPr>
          <p:cNvSpPr txBox="1"/>
          <p:nvPr/>
        </p:nvSpPr>
        <p:spPr>
          <a:xfrm>
            <a:off x="2586721" y="6094740"/>
            <a:ext cx="759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30. Tieliikenteen energialähteet vuosina 1970-2017.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2380945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n-lt"/>
              </a:rPr>
              <a:t>Tieliikenteen energiankulutus Suomessa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C81EB5-9437-4266-89B7-0C1B1C84FC04}"/>
              </a:ext>
            </a:extLst>
          </p:cNvPr>
          <p:cNvSpPr/>
          <p:nvPr/>
        </p:nvSpPr>
        <p:spPr>
          <a:xfrm>
            <a:off x="3629247" y="1585545"/>
            <a:ext cx="8562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dirty="0">
                <a:solidFill>
                  <a:srgbClr val="000000"/>
                </a:solidFill>
              </a:rPr>
              <a:t>Tieliikenteen kaasun käyttö vuosina 1996-2017</a:t>
            </a:r>
            <a:endParaRPr lang="fi-FI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BB6A12-6477-415A-8C8D-B756971A3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458094"/>
              </p:ext>
            </p:extLst>
          </p:nvPr>
        </p:nvGraphicFramePr>
        <p:xfrm>
          <a:off x="1510747" y="2057400"/>
          <a:ext cx="9242313" cy="377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AF56DF-8F59-405B-A4D3-9BBA564EF83C}"/>
              </a:ext>
            </a:extLst>
          </p:cNvPr>
          <p:cNvSpPr txBox="1"/>
          <p:nvPr/>
        </p:nvSpPr>
        <p:spPr>
          <a:xfrm>
            <a:off x="2507208" y="6015692"/>
            <a:ext cx="759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31. Tieliikenteen maakaasun ja biokaasun käyttö vuosina 1996-2017.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969037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5009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Tieliikenteen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energiankulutus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Suomessa</a:t>
            </a: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0465601C-04B5-4AE0-8300-C95A72EC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99A34C-AB85-40A5-9C8D-48DEC4906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920833"/>
            <a:ext cx="5824949" cy="37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598" y="645422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kiertotalousamk.fi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C81EB5-9437-4266-89B7-0C1B1C84FC04}"/>
              </a:ext>
            </a:extLst>
          </p:cNvPr>
          <p:cNvSpPr/>
          <p:nvPr/>
        </p:nvSpPr>
        <p:spPr>
          <a:xfrm>
            <a:off x="5460249" y="1551501"/>
            <a:ext cx="8562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Tieliikenteen energian kulutus vuonna 2017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444BDE-038D-4C1B-8BC0-A7BB2F59DAC7}"/>
              </a:ext>
            </a:extLst>
          </p:cNvPr>
          <p:cNvSpPr/>
          <p:nvPr/>
        </p:nvSpPr>
        <p:spPr>
          <a:xfrm>
            <a:off x="1099311" y="2042472"/>
            <a:ext cx="29392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Liikenteen polttoainevalikoima on vähitellen laajenemassa. 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Perinteisten bensiinin ja dieselin rinnalla on jo nyt tarjolla monia vaihtoehtoja kuten sähkö, maa- ja biokaasu, uusiutuva diesel ja bensiiniin sekoitettavat uusiutuvat etanolikomponentit.​</a:t>
            </a:r>
            <a:endParaRPr lang="fi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D98BD1-62B7-4174-97CE-57F9991C8F2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7D1E3E-581D-42E0-8890-A4045939040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497C8-B87E-4B5A-88F2-BEB3A1EDCC8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3EE058-7BD6-4EA2-9E33-148E3F5C000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0E447-748C-465D-AC60-6B29F22183B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14B0F-51F6-4643-94CB-19E9C3F99A06}"/>
              </a:ext>
            </a:extLst>
          </p:cNvPr>
          <p:cNvSpPr txBox="1"/>
          <p:nvPr/>
        </p:nvSpPr>
        <p:spPr>
          <a:xfrm>
            <a:off x="4891742" y="5811744"/>
            <a:ext cx="759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32. Tieliikenteen energialähteiden käyttö vuonna 2017.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3449723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02F607C6-CCFD-47E4-9BE7-583D1603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26" y="2510245"/>
            <a:ext cx="8016540" cy="348795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4757922-343D-426F-8DDE-76C5DB8B9781}"/>
              </a:ext>
            </a:extLst>
          </p:cNvPr>
          <p:cNvSpPr txBox="1"/>
          <p:nvPr/>
        </p:nvSpPr>
        <p:spPr>
          <a:xfrm>
            <a:off x="663538" y="1242720"/>
            <a:ext cx="1051559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/>
              <a:t>Vuonna 2018 kotimaan liikenteessä käytettyjen polttoaineiden kasvihuonekaasupäästöt olivat 11,7 milj. tonnia CO</a:t>
            </a:r>
            <a:r>
              <a:rPr lang="fi-FI" baseline="-25000" dirty="0"/>
              <a:t>2</a:t>
            </a:r>
            <a:r>
              <a:rPr lang="fi-FI" dirty="0"/>
              <a:t>-ekv, joka oli noin viidennes kokonaispäästöistä.</a:t>
            </a:r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r>
              <a:rPr lang="fi-FI" dirty="0">
                <a:ea typeface="+mn-lt"/>
                <a:cs typeface="+mn-lt"/>
              </a:rPr>
              <a:t>Suurin osa liikenteen päästöistä aiheutuu tieliikenteestä fossiilisen bensiinin ja dieselin käytöstä.  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F4D9CD5E-9649-4030-A757-39086085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38" y="27311"/>
            <a:ext cx="105155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Tieliikenteen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kasvihuonekaasupäästöt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Suomessa</a:t>
            </a: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E368D9-C8EA-49DC-9F03-BCDBB78C282D}"/>
              </a:ext>
            </a:extLst>
          </p:cNvPr>
          <p:cNvSpPr txBox="1"/>
          <p:nvPr/>
        </p:nvSpPr>
        <p:spPr>
          <a:xfrm>
            <a:off x="2754830" y="6153294"/>
            <a:ext cx="759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33. Suomen tieliikenteen kasvihuonekaasupäästöjen jakautuminen vuonna 2018.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1124493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n-lt"/>
              </a:rPr>
              <a:t>Muiden sektoreiden energiankulutus Suomessa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C81EB5-9437-4266-89B7-0C1B1C84FC04}"/>
              </a:ext>
            </a:extLst>
          </p:cNvPr>
          <p:cNvSpPr/>
          <p:nvPr/>
        </p:nvSpPr>
        <p:spPr>
          <a:xfrm>
            <a:off x="1236668" y="1676912"/>
            <a:ext cx="5309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2800" dirty="0">
                <a:solidFill>
                  <a:srgbClr val="000000"/>
                </a:solidFill>
              </a:rPr>
              <a:t>Maa- ja metsätalouden, rakennustoiminnan ja muiden sektoreiden energiankulutus vuonna 2017 oli 47 641 TJ. </a:t>
            </a:r>
          </a:p>
          <a:p>
            <a:pPr lvl="0"/>
            <a:r>
              <a:rPr lang="fi-FI" sz="2800" dirty="0">
                <a:solidFill>
                  <a:srgbClr val="000000"/>
                </a:solidFill>
              </a:rPr>
              <a:t>Tästä suurin osa kului maa- ja metsätaloudessa.</a:t>
            </a:r>
            <a:endParaRPr lang="fi-FI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9D53A50-C4F0-4AC1-91FE-8B10A212E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955707"/>
              </p:ext>
            </p:extLst>
          </p:nvPr>
        </p:nvGraphicFramePr>
        <p:xfrm>
          <a:off x="5546034" y="1348944"/>
          <a:ext cx="6421719" cy="40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4BB567-CEC4-42E4-9FC0-0541269C8432}"/>
              </a:ext>
            </a:extLst>
          </p:cNvPr>
          <p:cNvSpPr txBox="1"/>
          <p:nvPr/>
        </p:nvSpPr>
        <p:spPr>
          <a:xfrm>
            <a:off x="6127994" y="5499207"/>
            <a:ext cx="5257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34. Suomen maa- ja metsätalouden, rakennustoiminnan ja muiden sektoreiden energiankulutuksen jakautuminen vuonna 2017.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4006408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Maa- ja metsätalouden energiankulutus Suomessa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9C81EB5-9437-4266-89B7-0C1B1C84FC04}"/>
              </a:ext>
            </a:extLst>
          </p:cNvPr>
          <p:cNvSpPr/>
          <p:nvPr/>
        </p:nvSpPr>
        <p:spPr>
          <a:xfrm>
            <a:off x="1132339" y="2908786"/>
            <a:ext cx="4114801" cy="32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Maa</a:t>
            </a:r>
            <a:r>
              <a:rPr lang="en-US" sz="2400" dirty="0"/>
              <a:t>- ja </a:t>
            </a:r>
            <a:r>
              <a:rPr lang="en-US" sz="2400" dirty="0" err="1"/>
              <a:t>metsätalouden</a:t>
            </a:r>
            <a:r>
              <a:rPr lang="en-US" sz="2400" dirty="0"/>
              <a:t> </a:t>
            </a:r>
            <a:r>
              <a:rPr lang="en-US" sz="2400" dirty="0" err="1"/>
              <a:t>energiankulutus</a:t>
            </a:r>
            <a:r>
              <a:rPr lang="en-US" sz="2400" dirty="0"/>
              <a:t> </a:t>
            </a:r>
            <a:r>
              <a:rPr lang="en-US" sz="2400" dirty="0" err="1"/>
              <a:t>vuonna</a:t>
            </a:r>
            <a:r>
              <a:rPr lang="en-US" sz="2400" dirty="0"/>
              <a:t> 2017 </a:t>
            </a:r>
            <a:r>
              <a:rPr lang="en-US" sz="2400" dirty="0" err="1"/>
              <a:t>oli</a:t>
            </a:r>
            <a:r>
              <a:rPr lang="en-US" sz="2400" dirty="0"/>
              <a:t> 25 243 TJ.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997792" y="621792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kiertotalousamk.fi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4B6D1A-6A7D-45B2-AE64-2E287A9AE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746739"/>
              </p:ext>
            </p:extLst>
          </p:nvPr>
        </p:nvGraphicFramePr>
        <p:xfrm>
          <a:off x="5744097" y="2592400"/>
          <a:ext cx="4405544" cy="337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375F9B-DDD5-46CF-8547-71C24963F5AD}"/>
              </a:ext>
            </a:extLst>
          </p:cNvPr>
          <p:cNvSpPr txBox="1"/>
          <p:nvPr/>
        </p:nvSpPr>
        <p:spPr>
          <a:xfrm>
            <a:off x="5563323" y="6086362"/>
            <a:ext cx="5257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35. Suomen maa- ja metsätaloustoiminnan energialähteiden jakautuminen vuonna 2017.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1580666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n-lt"/>
              </a:rPr>
              <a:t>Energiantuotannon hiilidioksidipäästöt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9D07D2-E916-4DF8-844A-9BE0C32616E5}"/>
              </a:ext>
            </a:extLst>
          </p:cNvPr>
          <p:cNvSpPr/>
          <p:nvPr/>
        </p:nvSpPr>
        <p:spPr>
          <a:xfrm>
            <a:off x="1101128" y="1325563"/>
            <a:ext cx="106760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/>
              <a:t>Energiantuotannosta aiheutuu päästöjä energiantuotantoketjun eri vaiheissa: polttoaineiden hankinnassa, jalostuksessa, varastoinnissa, kuljetuksessa, tuotantoprosessissa ja jätteiden käsittelyssä.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/>
              <a:t>Energiantuotannon hiilidioksidipäästöt voidaan määrittää polttoainetietojen ja Tilastokeskuksen polttoainekohtaisten hiilidioksidipäästökertoimien ja ominaishapetuskertoimien avulla.</a:t>
            </a:r>
          </a:p>
          <a:p>
            <a:r>
              <a:rPr lang="fi-FI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/>
              <a:t>Energiantuotannossa otetaan huomioon hiilidioksidin ohella metaani ja </a:t>
            </a:r>
            <a:r>
              <a:rPr lang="fi-FI" sz="2000" dirty="0" err="1"/>
              <a:t>dityppimonoksidi</a:t>
            </a:r>
            <a:r>
              <a:rPr lang="fi-FI" sz="2000" dirty="0"/>
              <a:t>, jotka muunnetaan vastaamaan hiilidioksidin lämmityspotentiaalia GWP-kertoimien avulla.</a:t>
            </a:r>
          </a:p>
          <a:p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/>
              <a:t>Energiantuotannon päästökerroin kuvaa tuotettua energian yksikköä kohden syntyvän päästömäärän g/kWh tai kg/MWh.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66670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78065-111D-47D8-9416-9322E312FB89}"/>
              </a:ext>
            </a:extLst>
          </p:cNvPr>
          <p:cNvSpPr txBox="1"/>
          <p:nvPr/>
        </p:nvSpPr>
        <p:spPr>
          <a:xfrm>
            <a:off x="2878201" y="529268"/>
            <a:ext cx="832074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SISÄLTÖ:</a:t>
            </a:r>
          </a:p>
          <a:p>
            <a:r>
              <a:rPr lang="fi-FI" sz="2400" dirty="0"/>
              <a:t> </a:t>
            </a:r>
          </a:p>
          <a:p>
            <a:pPr marL="717550" indent="-717550"/>
            <a:r>
              <a:rPr lang="fi-FI" sz="2800" dirty="0"/>
              <a:t>MAAILMAN ENERGIALUVUT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800" dirty="0"/>
              <a:t>EU:N ENERGIALUVUT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SUOMEN ENERGIALUVUT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dirty="0"/>
          </a:p>
        </p:txBody>
      </p:sp>
      <p:pic>
        <p:nvPicPr>
          <p:cNvPr id="11" name="Graphic 10" descr="Earth globe: Africa and Europe">
            <a:extLst>
              <a:ext uri="{FF2B5EF4-FFF2-40B4-BE49-F238E27FC236}">
                <a16:creationId xmlns:a16="http://schemas.microsoft.com/office/drawing/2014/main" id="{B8B27CE8-755F-4939-A673-5DCEAE2B3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8643" y="1364878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3F7D5A-5C57-4AEF-A947-9B88C3D01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920" y="2864374"/>
            <a:ext cx="915618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D5B622-8AA0-4D33-B7F4-B93A63D1D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688" y="4363870"/>
            <a:ext cx="822355" cy="12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09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0675" y="-146413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n-lt"/>
              </a:rPr>
              <a:t>Hiilidioksidipäästöjen laskentamenetelmät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4CD0C53-D1C0-434A-8350-47D6891ED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85863"/>
              </p:ext>
            </p:extLst>
          </p:nvPr>
        </p:nvGraphicFramePr>
        <p:xfrm>
          <a:off x="308113" y="2296233"/>
          <a:ext cx="11748052" cy="442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017">
                  <a:extLst>
                    <a:ext uri="{9D8B030D-6E8A-4147-A177-3AD203B41FA5}">
                      <a16:colId xmlns:a16="http://schemas.microsoft.com/office/drawing/2014/main" val="433319985"/>
                    </a:ext>
                  </a:extLst>
                </a:gridCol>
                <a:gridCol w="3939980">
                  <a:extLst>
                    <a:ext uri="{9D8B030D-6E8A-4147-A177-3AD203B41FA5}">
                      <a16:colId xmlns:a16="http://schemas.microsoft.com/office/drawing/2014/main" val="1496727398"/>
                    </a:ext>
                  </a:extLst>
                </a:gridCol>
                <a:gridCol w="3892055">
                  <a:extLst>
                    <a:ext uri="{9D8B030D-6E8A-4147-A177-3AD203B41FA5}">
                      <a16:colId xmlns:a16="http://schemas.microsoft.com/office/drawing/2014/main" val="593201733"/>
                    </a:ext>
                  </a:extLst>
                </a:gridCol>
              </a:tblGrid>
              <a:tr h="381499">
                <a:tc>
                  <a:txBody>
                    <a:bodyPr/>
                    <a:lstStyle/>
                    <a:p>
                      <a:r>
                        <a:rPr lang="fi-FI" dirty="0"/>
                        <a:t>Menetelmä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Menetelmän tarkoitus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Allokaation peruste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87572"/>
                  </a:ext>
                </a:extLst>
              </a:tr>
              <a:tr h="425060">
                <a:tc>
                  <a:txBody>
                    <a:bodyPr/>
                    <a:lstStyle/>
                    <a:p>
                      <a:r>
                        <a:rPr lang="fi-FI" sz="1200" dirty="0"/>
                        <a:t>EN 15316-4-5 vanhat laitokset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Toimitetun KL primäärienergiakerroin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Keskiarvolauhdesähkön tuotanto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41230"/>
                  </a:ext>
                </a:extLst>
              </a:tr>
              <a:tr h="425060">
                <a:tc>
                  <a:txBody>
                    <a:bodyPr/>
                    <a:lstStyle/>
                    <a:p>
                      <a:r>
                        <a:rPr lang="fi-FI" sz="1200" dirty="0"/>
                        <a:t>EN 15316-4-5 uudet laitokset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Toimitetun KL primäärienergiakerroin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Keskiarvolauhdesähkön tuotanto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20414"/>
                  </a:ext>
                </a:extLst>
              </a:tr>
              <a:tr h="425060">
                <a:tc>
                  <a:txBody>
                    <a:bodyPr/>
                    <a:lstStyle/>
                    <a:p>
                      <a:r>
                        <a:rPr lang="fi-FI" sz="1200" dirty="0"/>
                        <a:t>RES-direktiivi 2009/28/EC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Yhteistuotannon päästövähenemät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Samalla polttoaineella tuotettua lauhdesähköä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88108"/>
                  </a:ext>
                </a:extLst>
              </a:tr>
              <a:tr h="487594">
                <a:tc>
                  <a:txBody>
                    <a:bodyPr/>
                    <a:lstStyle/>
                    <a:p>
                      <a:r>
                        <a:rPr lang="fi-FI" sz="1200" dirty="0"/>
                        <a:t>CHP-direktiivi 2004/8/EC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Yhteistuotannon </a:t>
                      </a:r>
                    </a:p>
                    <a:p>
                      <a:r>
                        <a:rPr lang="fi-FI" sz="1200" dirty="0"/>
                        <a:t>primäärienergiasäästö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Lauhdesähkö, mukana hyödynjako</a:t>
                      </a:r>
                    </a:p>
                    <a:p>
                      <a:r>
                        <a:rPr lang="fi-FI" sz="1200" dirty="0"/>
                        <a:t>allokaation ominaisuuksia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732846"/>
                  </a:ext>
                </a:extLst>
              </a:tr>
              <a:tr h="487594">
                <a:tc>
                  <a:txBody>
                    <a:bodyPr/>
                    <a:lstStyle/>
                    <a:p>
                      <a:r>
                        <a:rPr lang="fi-FI" sz="1200" dirty="0"/>
                        <a:t>Hyödynjakomenetelmä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Kohdistaa päästöt sähkölle ja </a:t>
                      </a:r>
                    </a:p>
                    <a:p>
                      <a:r>
                        <a:rPr lang="fi-FI" sz="1200" dirty="0"/>
                        <a:t>kaukolämmölle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Allokaatio: kokonaishyötysuhde, niin että hyöty jakautuu molemmille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79183"/>
                  </a:ext>
                </a:extLst>
              </a:tr>
              <a:tr h="476873">
                <a:tc>
                  <a:txBody>
                    <a:bodyPr/>
                    <a:lstStyle/>
                    <a:p>
                      <a:r>
                        <a:rPr lang="fi-FI" sz="1200" dirty="0"/>
                        <a:t>Energiamenetelmä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Kohdistaa päästöt sähkölle ja </a:t>
                      </a:r>
                    </a:p>
                    <a:p>
                      <a:r>
                        <a:rPr lang="fi-FI" sz="1200" dirty="0"/>
                        <a:t>kaukolämmölle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Allokaatio: tuotetut energiamäärät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844018"/>
                  </a:ext>
                </a:extLst>
              </a:tr>
              <a:tr h="487594">
                <a:tc>
                  <a:txBody>
                    <a:bodyPr/>
                    <a:lstStyle/>
                    <a:p>
                      <a:r>
                        <a:rPr lang="fi-FI" sz="1200" dirty="0"/>
                        <a:t>Ilmastopaneeli, 3/2013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KL päästöt energiajärjestelmässä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Säätävää sähköntuotantomuotoa </a:t>
                      </a:r>
                    </a:p>
                    <a:p>
                      <a:r>
                        <a:rPr lang="fi-FI" sz="1200" dirty="0"/>
                        <a:t>(markkinahintaan perustuen)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338477"/>
                  </a:ext>
                </a:extLst>
              </a:tr>
              <a:tr h="487594">
                <a:tc>
                  <a:txBody>
                    <a:bodyPr/>
                    <a:lstStyle/>
                    <a:p>
                      <a:r>
                        <a:rPr lang="fi-FI" sz="1200" dirty="0"/>
                        <a:t>DEPM-menetelmä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KL päästöt energiajärjestelmässä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Samalla polttoaineella tuotettua </a:t>
                      </a:r>
                    </a:p>
                    <a:p>
                      <a:r>
                        <a:rPr lang="fi-FI" sz="1200" dirty="0"/>
                        <a:t>lauhdesähköä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19467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r>
                        <a:rPr lang="fi-FI" sz="1200" dirty="0"/>
                        <a:t>BREEAM Commercial 2009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Laskea KL osuus </a:t>
                      </a:r>
                      <a:r>
                        <a:rPr lang="fi-FI" sz="1200" dirty="0" err="1"/>
                        <a:t>NOx</a:t>
                      </a:r>
                      <a:r>
                        <a:rPr lang="fi-FI" sz="1200" dirty="0"/>
                        <a:t>-päästöistä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Keskiarvosähkön tuotantoa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88614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5C5B3FC-A942-4CFF-8BCC-F86AE8675DE7}"/>
              </a:ext>
            </a:extLst>
          </p:cNvPr>
          <p:cNvSpPr/>
          <p:nvPr/>
        </p:nvSpPr>
        <p:spPr>
          <a:xfrm>
            <a:off x="419100" y="1068139"/>
            <a:ext cx="1135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/>
              <a:t>Allokoinnilla polttoaineet ja päästöt voidaan jakaa usean lopputuotteen kesken.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/>
              <a:t>Allokoinnin avulla esimerkiksi CHP-tuotannossa käytetyt polttoaineet ja syntyneet päästöt jaetaan yhteistuotannolla tuotetun sähkön ja lämmön kesken.</a:t>
            </a:r>
          </a:p>
        </p:txBody>
      </p:sp>
    </p:spTree>
    <p:extLst>
      <p:ext uri="{BB962C8B-B14F-4D97-AF65-F5344CB8AC3E}">
        <p14:creationId xmlns:p14="http://schemas.microsoft.com/office/powerpoint/2010/main" val="4237416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2" y="501103"/>
            <a:ext cx="113538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Kuntien ja maakuntien kasvihuonekaasupäästöt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883130" y="64013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kiertotalousamk.fi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9D07D2-E916-4DF8-844A-9BE0C32616E5}"/>
              </a:ext>
            </a:extLst>
          </p:cNvPr>
          <p:cNvSpPr/>
          <p:nvPr/>
        </p:nvSpPr>
        <p:spPr>
          <a:xfrm>
            <a:off x="1127088" y="2089411"/>
            <a:ext cx="6426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Suomen ympäristökeskus (SYKE) laskee ilmastopäästöjen määrän ja kehityksen kaikille Suomen kunnille vuosittain. </a:t>
            </a:r>
          </a:p>
          <a:p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191EF3-C51A-4777-8171-69DF2AD3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948" y="924339"/>
            <a:ext cx="3062993" cy="53058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D5A944-FDA6-4DA7-A4E6-4A99E3A80A78}"/>
              </a:ext>
            </a:extLst>
          </p:cNvPr>
          <p:cNvSpPr txBox="1"/>
          <p:nvPr/>
        </p:nvSpPr>
        <p:spPr>
          <a:xfrm>
            <a:off x="8237051" y="6397243"/>
            <a:ext cx="352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Kuvituskuva: </a:t>
            </a:r>
            <a:r>
              <a:rPr lang="fi-FI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75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04060"/>
            <a:ext cx="113538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Kuntien ja maakuntien kasvihuonekaasupäästöt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9D07D2-E916-4DF8-844A-9BE0C32616E5}"/>
              </a:ext>
            </a:extLst>
          </p:cNvPr>
          <p:cNvSpPr/>
          <p:nvPr/>
        </p:nvSpPr>
        <p:spPr>
          <a:xfrm>
            <a:off x="453189" y="1166842"/>
            <a:ext cx="64302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Laskentamenetelmänä on käytössä uusi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-malli. Laskentatapa on käyttöperusteinen, jossa lähtökohtana ovat alueen tuotantoperusteiset päästöt, mutta osa päästöjä aiheuttavista toiminnoista lasketaan kulutuksen perusteella, riippumatta niiden maantieteellisestä syntypaikasta.</a:t>
            </a:r>
          </a:p>
          <a:p>
            <a:pPr algn="just"/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Laskenta vastaa pääpiirteissään GHG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Protocolin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GPC-standardin perustasoa lisättynä maataloudella, F-kaasuilla ja verkostohävikillä, mutta ilman standardiin kuuluvaa paikallista lentoliikennettä.</a:t>
            </a:r>
          </a:p>
          <a:p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sitting, dark, computer, fireworks&#10;&#10;Description automatically generated">
            <a:extLst>
              <a:ext uri="{FF2B5EF4-FFF2-40B4-BE49-F238E27FC236}">
                <a16:creationId xmlns:a16="http://schemas.microsoft.com/office/drawing/2014/main" id="{B9DD379D-7554-4D28-A55C-E218B92C8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56" y="1436924"/>
            <a:ext cx="2572747" cy="4456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7AB75C-E96C-495B-9347-BFD0A8B3F5B3}"/>
              </a:ext>
            </a:extLst>
          </p:cNvPr>
          <p:cNvSpPr txBox="1"/>
          <p:nvPr/>
        </p:nvSpPr>
        <p:spPr>
          <a:xfrm>
            <a:off x="9260781" y="6338312"/>
            <a:ext cx="352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Kuvituskuva: </a:t>
            </a:r>
            <a:r>
              <a:rPr lang="fi-FI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4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ower&#10;&#10;Description automatically generated">
            <a:extLst>
              <a:ext uri="{FF2B5EF4-FFF2-40B4-BE49-F238E27FC236}">
                <a16:creationId xmlns:a16="http://schemas.microsoft.com/office/drawing/2014/main" id="{553A8359-3135-4040-A779-E85F1268B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0" name="Otsikko 2"/>
          <p:cNvSpPr txBox="1">
            <a:spLocks/>
          </p:cNvSpPr>
          <p:nvPr/>
        </p:nvSpPr>
        <p:spPr>
          <a:xfrm>
            <a:off x="7317746" y="1203369"/>
            <a:ext cx="4988560" cy="526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tabLst>
                <a:tab pos="714375" algn="l"/>
              </a:tabLst>
              <a:defRPr sz="24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1219170">
              <a:lnSpc>
                <a:spcPts val="3467"/>
              </a:lnSpc>
              <a:tabLst>
                <a:tab pos="952476" algn="l"/>
              </a:tabLst>
            </a:pPr>
            <a:r>
              <a:rPr lang="fi-FI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Hyödynjakomenetelmä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0A56440-3BE7-4D54-B204-3BDBD9371883}"/>
              </a:ext>
            </a:extLst>
          </p:cNvPr>
          <p:cNvSpPr/>
          <p:nvPr/>
        </p:nvSpPr>
        <p:spPr>
          <a:xfrm>
            <a:off x="7432053" y="2429287"/>
            <a:ext cx="47599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Hyödynjakomenetelmä perustuu tuotannon päästöjen jakamiseen sähkölle ja lämmölle suhteessa niiden erillistuotannon hyötysuhteisiin, niin että molemmille energiamuodoille lasketaan etua yhteistuotannolla saavutetusta korkeammasta kokonaishyötysuhteesta. Tätä menetelmää käytetään yleisesti eri yhteyksissä Suomessa.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32DD52-4642-4F4E-A61C-04A175FADC09}"/>
              </a:ext>
            </a:extLst>
          </p:cNvPr>
          <p:cNvSpPr txBox="1"/>
          <p:nvPr/>
        </p:nvSpPr>
        <p:spPr>
          <a:xfrm>
            <a:off x="105422" y="7692643"/>
            <a:ext cx="352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Kuvituskuva: </a:t>
            </a:r>
            <a:r>
              <a:rPr lang="fi-FI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28702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train on a track with smoke coming out of it&#10;&#10;Description automatically generated">
            <a:extLst>
              <a:ext uri="{FF2B5EF4-FFF2-40B4-BE49-F238E27FC236}">
                <a16:creationId xmlns:a16="http://schemas.microsoft.com/office/drawing/2014/main" id="{01322158-BAC8-487C-958B-3BAA6C057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443" cy="8131629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4365" y="257108"/>
            <a:ext cx="3929377" cy="526501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Energiamenetelmä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EAC64D-B512-45F2-9686-17EBB329FAC7}"/>
              </a:ext>
            </a:extLst>
          </p:cNvPr>
          <p:cNvSpPr/>
          <p:nvPr/>
        </p:nvSpPr>
        <p:spPr>
          <a:xfrm>
            <a:off x="409594" y="1040717"/>
            <a:ext cx="59585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Energiamenetelmässä sähkön ja lämmön yhteistuotannon polttoaineet jaetaan sähkölle ja lämmölle tuotettujen energioiden suhteessa, jolloin kaikille tuotteille 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(sähkölle, kaukolämmölle ja teollisuushöyrylle) 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kohdistuu polttoaineita laitoksen kokonaishyötysuhteen mukaisesti.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Tätä menetelmää käytetään yleisesti kansainvälisessä raportoinnissa.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B6669-5FCE-4279-9B3D-8741FF20DBBA}"/>
              </a:ext>
            </a:extLst>
          </p:cNvPr>
          <p:cNvSpPr txBox="1"/>
          <p:nvPr/>
        </p:nvSpPr>
        <p:spPr>
          <a:xfrm>
            <a:off x="242222" y="7146916"/>
            <a:ext cx="352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Kuvituskuva: </a:t>
            </a:r>
            <a:r>
              <a:rPr lang="fi-FI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81111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10.9.2020</a:t>
            </a:fld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78065-111D-47D8-9416-9322E312FB89}"/>
              </a:ext>
            </a:extLst>
          </p:cNvPr>
          <p:cNvSpPr txBox="1"/>
          <p:nvPr/>
        </p:nvSpPr>
        <p:spPr>
          <a:xfrm>
            <a:off x="1578282" y="95033"/>
            <a:ext cx="9298424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LÄHTEITÄ:</a:t>
            </a:r>
          </a:p>
          <a:p>
            <a:r>
              <a:rPr lang="fi-FI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EU </a:t>
            </a:r>
            <a:r>
              <a:rPr lang="fi-FI" dirty="0" err="1"/>
              <a:t>energy</a:t>
            </a:r>
            <a:r>
              <a:rPr lang="fi-FI" dirty="0"/>
              <a:t> in </a:t>
            </a:r>
            <a:r>
              <a:rPr lang="fi-FI" dirty="0" err="1"/>
              <a:t>figures</a:t>
            </a:r>
            <a:r>
              <a:rPr lang="fi-FI" dirty="0"/>
              <a:t>, Statistical </a:t>
            </a:r>
            <a:r>
              <a:rPr lang="fi-FI" dirty="0" err="1"/>
              <a:t>Pocketbook</a:t>
            </a:r>
            <a:r>
              <a:rPr lang="fi-FI" dirty="0"/>
              <a:t> 2019 (Tilastollinen taskukirja: EU:n energia lukuina). ISBN 978-92-79-08818-9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/>
              <a:t>Euroopan</a:t>
            </a:r>
            <a:r>
              <a:rPr lang="en-US" dirty="0"/>
              <a:t> </a:t>
            </a:r>
            <a:r>
              <a:rPr lang="en-US" dirty="0" err="1"/>
              <a:t>komissio</a:t>
            </a:r>
            <a:r>
              <a:rPr lang="en-US" dirty="0"/>
              <a:t>. 2019. Energy, transport and environment statistics — 2019 edition</a:t>
            </a:r>
            <a:r>
              <a:rPr lang="fi-FI" dirty="0">
                <a:hlinkClick r:id="rId3"/>
              </a:rPr>
              <a:t>https://ec.europa.eu/eurostat/documents/3217494/10165279/KS-DK-19-001-EN-N.pdf/76651a29-b817-eed4-f9f2-92bf692e1ed9</a:t>
            </a:r>
            <a:endParaRPr lang="fi-FI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World </a:t>
            </a:r>
            <a:r>
              <a:rPr lang="fi-FI" dirty="0" err="1"/>
              <a:t>Nuclear</a:t>
            </a:r>
            <a:r>
              <a:rPr lang="fi-FI" dirty="0"/>
              <a:t> Association, 2020. World </a:t>
            </a:r>
            <a:r>
              <a:rPr lang="fi-FI" dirty="0" err="1"/>
              <a:t>Nuclear</a:t>
            </a:r>
            <a:r>
              <a:rPr lang="fi-FI" dirty="0"/>
              <a:t> Performance Report 2020. </a:t>
            </a:r>
            <a:r>
              <a:rPr lang="fi-FI" dirty="0">
                <a:hlinkClick r:id="rId4"/>
              </a:rPr>
              <a:t>https://www.world-nuclear.org/getmedia/3418bf4a-5891-4ba1-b6c2-d83d8907264d/performance-report-2020-v1.pdf.aspx</a:t>
            </a:r>
            <a:endParaRPr lang="fi-FI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Liikanen, J. 1999. Yhdistetyn sähkön ja lämmön tuotannon päästöjen jakaminen. Kauppa- ja teollisuusministeriön tutkimuksia ja raportteja 19/1999 Energiaosasto.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Pasanen P., Bruce T. ja </a:t>
            </a:r>
            <a:r>
              <a:rPr lang="fi-FI" dirty="0" err="1"/>
              <a:t>Sipari</a:t>
            </a:r>
            <a:r>
              <a:rPr lang="fi-FI" dirty="0"/>
              <a:t> A., 2013. Kaukolämmön CO2-päästöjen laskentamenetelmät päätöksenteon työkaluina. </a:t>
            </a:r>
            <a:r>
              <a:rPr lang="fi-FI" dirty="0" err="1"/>
              <a:t>Bionova</a:t>
            </a:r>
            <a:r>
              <a:rPr lang="fi-FI" dirty="0"/>
              <a:t> Consulting. https://www.oneclicklca.com/wp-content/uploads/2017/11/raportti_kaukolammon_co2-paastojen_laskentamenetelmat_paatoksenteon_tyokaluina_20130829.pdf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Suomen virallinen tilasto (SVT): Energian hankinta ja kulutus [verkkojulkaisu]. ISSN=1799-795X. Helsinki: Tilastokeskus [viitattu: 6.6.2019]. Saantitapa: </a:t>
            </a:r>
            <a:r>
              <a:rPr lang="fi-FI" dirty="0">
                <a:hlinkClick r:id="rId5"/>
              </a:rPr>
              <a:t>http://www.stat.fi/til/ehk/index.html</a:t>
            </a:r>
            <a:endParaRPr lang="fi-FI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4DF1376-58C6-48D7-BA0E-42911E205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09" y="5939010"/>
            <a:ext cx="3785592" cy="6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4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10.9.2020</a:t>
            </a:fld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78065-111D-47D8-9416-9322E312FB89}"/>
              </a:ext>
            </a:extLst>
          </p:cNvPr>
          <p:cNvSpPr txBox="1"/>
          <p:nvPr/>
        </p:nvSpPr>
        <p:spPr>
          <a:xfrm>
            <a:off x="1578282" y="95033"/>
            <a:ext cx="92984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LÄHTEITÄ:</a:t>
            </a:r>
          </a:p>
          <a:p>
            <a:r>
              <a:rPr lang="fi-FI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Energiateollisuus ry. 2019. Energiavuosi 2018- Kaukolämpö. </a:t>
            </a:r>
            <a:r>
              <a:rPr lang="fi-FI" dirty="0">
                <a:hlinkClick r:id="rId3"/>
              </a:rPr>
              <a:t>https://energia.fi/julkaisut/materiaalipankki/energiavuosi_2018_-_kaukolampo.html#material-view</a:t>
            </a:r>
            <a:endParaRPr lang="fi-FI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Energiateollisuus ry. 2020. Energiavuosi 2019- Kaukolämpö. </a:t>
            </a:r>
            <a:r>
              <a:rPr lang="fi-FI" dirty="0">
                <a:hlinkClick r:id="rId4"/>
              </a:rPr>
              <a:t>https://energia.fi/files/4402/Energiavuosi2019_Kaukolampo_MEDIAKUVAT_20200120.pdf</a:t>
            </a:r>
            <a:endParaRPr lang="fi-FI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Global </a:t>
            </a:r>
            <a:r>
              <a:rPr lang="fi-FI" dirty="0" err="1"/>
              <a:t>Coal</a:t>
            </a:r>
            <a:r>
              <a:rPr lang="fi-FI" dirty="0"/>
              <a:t> </a:t>
            </a:r>
            <a:r>
              <a:rPr lang="fi-FI" dirty="0" err="1"/>
              <a:t>Plant</a:t>
            </a:r>
            <a:r>
              <a:rPr lang="fi-FI" dirty="0"/>
              <a:t> </a:t>
            </a:r>
            <a:r>
              <a:rPr lang="fi-FI" dirty="0" err="1"/>
              <a:t>Tracker</a:t>
            </a:r>
            <a:r>
              <a:rPr lang="fi-FI" dirty="0"/>
              <a:t>. </a:t>
            </a:r>
            <a:r>
              <a:rPr lang="fi-FI" dirty="0">
                <a:hlinkClick r:id="rId5"/>
              </a:rPr>
              <a:t>https://endcoal.org/tracker/</a:t>
            </a:r>
            <a:endParaRPr lang="fi-FI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Motiva </a:t>
            </a:r>
            <a:r>
              <a:rPr lang="fi-FI" dirty="0">
                <a:hlinkClick r:id="rId6"/>
              </a:rPr>
              <a:t>https://www.motiva.fi/files/6820/Kuvaus_hyodynjakomenetelmasta.pdf</a:t>
            </a:r>
            <a:endParaRPr lang="fi-FI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4DF1376-58C6-48D7-BA0E-42911E2057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09" y="5939010"/>
            <a:ext cx="3785592" cy="6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5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54" y="237894"/>
            <a:ext cx="9440332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Maailman energiankulutus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8FF810-EAEB-4992-A6B4-57F233C2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1" y="1851375"/>
            <a:ext cx="469329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Energiantuotantoon käytettiin maailmassa vuonna 2017 primäärienergiaa yhteensä 13 972 </a:t>
            </a:r>
            <a:r>
              <a:rPr lang="fi-FI" sz="2000" dirty="0" err="1"/>
              <a:t>Mtoe</a:t>
            </a:r>
            <a:r>
              <a:rPr lang="fi-FI" sz="2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/>
              <a:t>Primäärienergialla tarkoitetaan jalostamattomia polttoaineita. Se sisältää energiantuotantoon ja jalostukseen käytetyt polttoaineet sekä suoraan loppukulutuksessa käytetyn energian mm. liikennepolttoaineet.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6AF67C-D366-496D-9FB0-B1D0BBE726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521069"/>
              </p:ext>
            </p:extLst>
          </p:nvPr>
        </p:nvGraphicFramePr>
        <p:xfrm>
          <a:off x="5504759" y="1456318"/>
          <a:ext cx="6289675" cy="378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DA48D7-35B9-406B-8C43-BCE21FAAFAE9}"/>
              </a:ext>
            </a:extLst>
          </p:cNvPr>
          <p:cNvSpPr txBox="1"/>
          <p:nvPr/>
        </p:nvSpPr>
        <p:spPr>
          <a:xfrm>
            <a:off x="6096000" y="5354917"/>
            <a:ext cx="583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2. Maailman energiankulutuksen jakautuminen energialähteittäin. </a:t>
            </a:r>
          </a:p>
          <a:p>
            <a:r>
              <a:rPr lang="fi-FI" sz="1400" dirty="0"/>
              <a:t>Kuvan laatinut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146036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building with a grassy field&#10;&#10;Description automatically generated">
            <a:extLst>
              <a:ext uri="{FF2B5EF4-FFF2-40B4-BE49-F238E27FC236}">
                <a16:creationId xmlns:a16="http://schemas.microsoft.com/office/drawing/2014/main" id="{30A00A6E-AB36-4313-9CD3-F09761D0A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619855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89" y="194111"/>
            <a:ext cx="5469741" cy="1124712"/>
          </a:xfrm>
        </p:spPr>
        <p:txBody>
          <a:bodyPr anchor="b">
            <a:normAutofit/>
          </a:bodyPr>
          <a:lstStyle/>
          <a:p>
            <a:r>
              <a:rPr lang="fi-FI" sz="2800" dirty="0">
                <a:latin typeface="+mn-lt"/>
              </a:rPr>
              <a:t>Maailman energiankulutus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8FF810-EAEB-4992-A6B4-57F233C2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3029702"/>
            <a:ext cx="5678369" cy="3207258"/>
          </a:xfrm>
        </p:spPr>
        <p:txBody>
          <a:bodyPr anchor="t">
            <a:norm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700" dirty="0"/>
              <a:t>EU:ssa on 468 hiilivoimalaa ja rakenteilla on 27. 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700" dirty="0"/>
              <a:t>Turkilla on 56 hiilivoimalaa ja rakenteilla 93. 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700" dirty="0"/>
              <a:t>Etelä-Afrikalle on 79 hiilivoimalaa ja rakenteilla 24.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700" dirty="0"/>
              <a:t>Intialla on 589 hiilivoimalaa ja rakenteilla 446.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chemeClr val="tx1">
                    <a:lumMod val="50000"/>
                    <a:lumOff val="50000"/>
                  </a:schemeClr>
                </a:solidFill>
              </a:rPr>
              <a:t>kiertotalousamk.fi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5E00D-759B-49B4-88B1-52A8DE87DB4A}"/>
              </a:ext>
            </a:extLst>
          </p:cNvPr>
          <p:cNvSpPr txBox="1"/>
          <p:nvPr/>
        </p:nvSpPr>
        <p:spPr>
          <a:xfrm>
            <a:off x="371093" y="4653673"/>
            <a:ext cx="58110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dirty="0"/>
              <a:t>Filippiineillä on 19</a:t>
            </a:r>
            <a:r>
              <a:rPr lang="fi-FI" dirty="0">
                <a:solidFill>
                  <a:prstClr val="black"/>
                </a:solidFill>
              </a:rPr>
              <a:t> hiilivoimalaa</a:t>
            </a:r>
            <a:r>
              <a:rPr lang="fi-FI" dirty="0"/>
              <a:t> ja rakenteilla 60.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dirty="0"/>
              <a:t>Etelä-Korealla on 58</a:t>
            </a:r>
            <a:r>
              <a:rPr lang="fi-FI" dirty="0">
                <a:solidFill>
                  <a:prstClr val="black"/>
                </a:solidFill>
              </a:rPr>
              <a:t> hiilivoimalaa</a:t>
            </a:r>
            <a:r>
              <a:rPr lang="fi-FI" dirty="0"/>
              <a:t> ja rakenteilla 26.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dirty="0"/>
              <a:t>Japanilla on 90</a:t>
            </a:r>
            <a:r>
              <a:rPr lang="fi-FI" dirty="0">
                <a:solidFill>
                  <a:prstClr val="black"/>
                </a:solidFill>
              </a:rPr>
              <a:t> hiilivoimalaa</a:t>
            </a:r>
            <a:r>
              <a:rPr lang="fi-FI" dirty="0"/>
              <a:t> ja rakenteilla 45.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dirty="0"/>
              <a:t>Kiinassa on 2623 hiilivoimalaa ja rakenteilla 1171.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5AEC2-8F5B-42FF-A25F-1030CB2EF55D}"/>
              </a:ext>
            </a:extLst>
          </p:cNvPr>
          <p:cNvSpPr txBox="1"/>
          <p:nvPr/>
        </p:nvSpPr>
        <p:spPr>
          <a:xfrm>
            <a:off x="371093" y="1785609"/>
            <a:ext cx="619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Energian kokonaistuotannosta hiilen osuus on 27 prosenttia.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5AD2FB-A25B-4DA5-B3C9-33851B4A0991}"/>
              </a:ext>
            </a:extLst>
          </p:cNvPr>
          <p:cNvSpPr txBox="1"/>
          <p:nvPr/>
        </p:nvSpPr>
        <p:spPr>
          <a:xfrm>
            <a:off x="10257161" y="6413698"/>
            <a:ext cx="352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Kuvituskuva: </a:t>
            </a:r>
            <a:r>
              <a:rPr lang="fi-FI" sz="1400" dirty="0" err="1">
                <a:solidFill>
                  <a:schemeClr val="bg1"/>
                </a:solidFill>
              </a:rPr>
              <a:t>Pixabay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2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37" y="2973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>
                <a:latin typeface="+mn-lt"/>
              </a:rPr>
              <a:t>Maailman energian loppukulutuksen jakautuminen alueittain vuonna 2017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8FF810-EAEB-4992-A6B4-57F233C2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143" y="2323681"/>
            <a:ext cx="2830103" cy="2688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Energian loppukäyttö mittaa sähkön ja lämmön sekä rakennusten lämmityksen, liikenteen ja teollisuuden prosessien polttoaineiden kulutusta. 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fi-FI" sz="2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6B767-0AB0-463E-94B8-262372DB8357}"/>
              </a:ext>
            </a:extLst>
          </p:cNvPr>
          <p:cNvSpPr txBox="1"/>
          <p:nvPr/>
        </p:nvSpPr>
        <p:spPr>
          <a:xfrm>
            <a:off x="1098697" y="5392412"/>
            <a:ext cx="850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3. Maailman energian loppukulutuksen jakautuminen alueittain vuonna 2017.  </a:t>
            </a:r>
          </a:p>
          <a:p>
            <a:r>
              <a:rPr lang="fi-FI" sz="1400" dirty="0"/>
              <a:t>Kuvan laatinut: Sanna Moilanen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46C77-A65A-45B7-9165-129616928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97" y="2161489"/>
            <a:ext cx="7830609" cy="3012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6C52C-632F-42AB-AF3C-32A18054FC10}"/>
              </a:ext>
            </a:extLst>
          </p:cNvPr>
          <p:cNvSpPr txBox="1"/>
          <p:nvPr/>
        </p:nvSpPr>
        <p:spPr>
          <a:xfrm>
            <a:off x="1098697" y="1573725"/>
            <a:ext cx="69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Vuonna 2017 maailmassa kulutettiin energiaa 9 717 </a:t>
            </a:r>
            <a:r>
              <a:rPr lang="fi-FI" dirty="0" err="1"/>
              <a:t>Mtoe</a:t>
            </a:r>
            <a:r>
              <a:rPr lang="fi-FI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3343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2" y="14191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+mn-lt"/>
              </a:rPr>
              <a:t>Maailman energian loppukulutuksen jakautuminen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8FF810-EAEB-4992-A6B4-57F233C2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40" y="2220964"/>
            <a:ext cx="4114800" cy="1968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Energian loppukäyttö mittaa sähkön ja lämmön sekä rakennusten lämmityksen, liikenteen ja teollisuuden prosessien polttoaineiden kulutusta. 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fi-FI" sz="2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kiertotalousamk.fi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21A46D3-8DEE-4CC4-B723-023631DB0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896868"/>
              </p:ext>
            </p:extLst>
          </p:nvPr>
        </p:nvGraphicFramePr>
        <p:xfrm>
          <a:off x="5801064" y="1990692"/>
          <a:ext cx="4852696" cy="298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97A91B-4852-45BA-BDA8-77C9F5D293E5}"/>
              </a:ext>
            </a:extLst>
          </p:cNvPr>
          <p:cNvSpPr txBox="1"/>
          <p:nvPr/>
        </p:nvSpPr>
        <p:spPr>
          <a:xfrm>
            <a:off x="5103628" y="5405518"/>
            <a:ext cx="850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4. Maailman energian loppukulutuksen jakautuminen alueittain vuonna 2017. 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77767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B80D42-FF34-4A9B-8353-BF905F4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0"/>
            <a:ext cx="11353800" cy="1325563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+mn-lt"/>
              </a:rPr>
              <a:t>Maailman energiantuotannon hiilidioksidipäästöt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8FF810-EAEB-4992-A6B4-57F233C2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54" y="1232514"/>
            <a:ext cx="9539769" cy="968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800" dirty="0"/>
              <a:t>Maailman energiantuotannon hiilidioksidipäästöt olivat 32 314 miljoonaa tonnia vuonna 2016. Lähes kolmannes hiilidioksidipäästöistä syntyi 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fi-FI" sz="2600" dirty="0"/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fi-FI" sz="26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kiertotalousamk.fi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3E514A-0E21-47C7-8CAC-C1ECEA47EBBE}"/>
              </a:ext>
            </a:extLst>
          </p:cNvPr>
          <p:cNvSpPr txBox="1"/>
          <p:nvPr/>
        </p:nvSpPr>
        <p:spPr>
          <a:xfrm>
            <a:off x="8825023" y="2084091"/>
            <a:ext cx="34555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Interaktiivinen kartta helpottaa visualisoimaan eri valtioiden hiilidioksidipäästöjä ja roolia ilmastonmuutoksen kehityksessä:  </a:t>
            </a:r>
            <a:r>
              <a:rPr lang="fi-FI" dirty="0">
                <a:hlinkClick r:id="rId3"/>
              </a:rPr>
              <a:t>https://www.carbonmap.org/</a:t>
            </a:r>
            <a:endParaRPr lang="fi-FI" dirty="0"/>
          </a:p>
          <a:p>
            <a:endParaRPr lang="fi-FI" sz="12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53B6CB1-775C-439B-B76C-CB7C0C916F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798569"/>
              </p:ext>
            </p:extLst>
          </p:nvPr>
        </p:nvGraphicFramePr>
        <p:xfrm>
          <a:off x="1901101" y="1862318"/>
          <a:ext cx="5408595" cy="343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3885BFE-32C8-433A-964C-23B28A645FFA}"/>
              </a:ext>
            </a:extLst>
          </p:cNvPr>
          <p:cNvSpPr txBox="1"/>
          <p:nvPr/>
        </p:nvSpPr>
        <p:spPr>
          <a:xfrm>
            <a:off x="1843305" y="5378935"/>
            <a:ext cx="850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 5. Maailman hiilidioksidipäästöjen syntyminen alueittain vuonna 2016. </a:t>
            </a:r>
          </a:p>
          <a:p>
            <a:r>
              <a:rPr lang="fi-FI" sz="1400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472693148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YKE_ppt_POHJA_FIN_v19102017">
  <a:themeElements>
    <a:clrScheme name="CANEMURE">
      <a:dk1>
        <a:sysClr val="windowText" lastClr="000000"/>
      </a:dk1>
      <a:lt1>
        <a:sysClr val="window" lastClr="FFFFFF"/>
      </a:lt1>
      <a:dk2>
        <a:srgbClr val="108082"/>
      </a:dk2>
      <a:lt2>
        <a:srgbClr val="91D6D6"/>
      </a:lt2>
      <a:accent1>
        <a:srgbClr val="FEAA38"/>
      </a:accent1>
      <a:accent2>
        <a:srgbClr val="BF621E"/>
      </a:accent2>
      <a:accent3>
        <a:srgbClr val="C5E04B"/>
      </a:accent3>
      <a:accent4>
        <a:srgbClr val="798F3A"/>
      </a:accent4>
      <a:accent5>
        <a:srgbClr val="DCD6D0"/>
      </a:accent5>
      <a:accent6>
        <a:srgbClr val="6F6359"/>
      </a:accent6>
      <a:hlink>
        <a:srgbClr val="108082"/>
      </a:hlink>
      <a:folHlink>
        <a:srgbClr val="A89989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427W7XWPXQD2-403814790-3025</_dlc_DocId>
    <_dlc_DocIdUrl xmlns="76865ef9-df32-4c37-ae45-f9784eb47bff">
      <Url>https://tt.eduuni.fi/sites/luc-lapinamk-extra/kiertotalousosaamista-ammattikorkeakouluihin/_layouts/15/DocIdRedir.aspx?ID=427W7XWPXQD2-403814790-3025</Url>
      <Description>427W7XWPXQD2-403814790-3025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B1A0C-CB66-4291-BD4D-308FACDFF63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062D49C-CA25-4999-B952-F55D754961C0}">
  <ds:schemaRefs>
    <ds:schemaRef ds:uri="7e9e6169-ad39-4139-80cb-366121f0def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6865ef9-df32-4c37-ae45-f9784eb47bf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5BD6D-D2BB-418E-A029-B40BF82CD2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38FF32-43FD-4754-9A6C-B0B4C19B5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2817</Words>
  <Application>Microsoft Office PowerPoint</Application>
  <PresentationFormat>Widescreen</PresentationFormat>
  <Paragraphs>482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Century Gothic</vt:lpstr>
      <vt:lpstr>Futura Bk BT</vt:lpstr>
      <vt:lpstr>Microsoft Sans Serif</vt:lpstr>
      <vt:lpstr>Tahoma</vt:lpstr>
      <vt:lpstr>Times New Roman</vt:lpstr>
      <vt:lpstr>Wingdings</vt:lpstr>
      <vt:lpstr>1_Mukautettu suunnittelumalli</vt:lpstr>
      <vt:lpstr>SYKE_ppt_POHJA_FIN_v19102017</vt:lpstr>
      <vt:lpstr>Energian käyttö ja kulutus  Sanna Moilanen Oulun ammattikorkeakoulu</vt:lpstr>
      <vt:lpstr>PowerPoint Presentation</vt:lpstr>
      <vt:lpstr>PowerPoint Presentation</vt:lpstr>
      <vt:lpstr>PowerPoint Presentation</vt:lpstr>
      <vt:lpstr>Maailman energiankulutus</vt:lpstr>
      <vt:lpstr>Maailman energiankulutus</vt:lpstr>
      <vt:lpstr>Maailman energian loppukulutuksen jakautuminen alueittain vuonna 2017</vt:lpstr>
      <vt:lpstr>Maailman energian loppukulutuksen jakautuminen </vt:lpstr>
      <vt:lpstr>Maailman energiantuotannon hiilidioksidipäästöt</vt:lpstr>
      <vt:lpstr>Maailman hiilidioksidipäästöt</vt:lpstr>
      <vt:lpstr>EU:n energiankulutus</vt:lpstr>
      <vt:lpstr>EU:n kokonaisenergiankulutus</vt:lpstr>
      <vt:lpstr>EU:n hiilidioksidipäästöt</vt:lpstr>
      <vt:lpstr>Energian loppukäytön jakautuminen EU:ssa  </vt:lpstr>
      <vt:lpstr>Uusiutuvat energialähteet EU:ssa</vt:lpstr>
      <vt:lpstr>Uusiutuvat energialähteet EU:ssa</vt:lpstr>
      <vt:lpstr>Uusiutuvat energialähteet EU:ssa</vt:lpstr>
      <vt:lpstr>Uusiutuvat energialähteet EU:ssa</vt:lpstr>
      <vt:lpstr>Uusiutuvat energialähteet EU:ssa</vt:lpstr>
      <vt:lpstr>Suomen energiankulutus</vt:lpstr>
      <vt:lpstr>Suomen energiankulutus vuosina 1970-2017</vt:lpstr>
      <vt:lpstr>Suomen hiilidioksidipäästöt vuosina 1990-2017</vt:lpstr>
      <vt:lpstr>Kaukolämmön tuotanto Suomessa</vt:lpstr>
      <vt:lpstr>Kaukolämmön tuotanto Suomessa</vt:lpstr>
      <vt:lpstr>Suomen sähkön hankinta</vt:lpstr>
      <vt:lpstr>Suomen sähkön tuotanto</vt:lpstr>
      <vt:lpstr>Uusiutuvat energialähteet Suomessa</vt:lpstr>
      <vt:lpstr>Uusiutuvat energialähteet Suomessa</vt:lpstr>
      <vt:lpstr>Suomen energian loppukäytön jakautuminen </vt:lpstr>
      <vt:lpstr>Teollisuuden energiankäyttö Suomessa</vt:lpstr>
      <vt:lpstr>Rakennusten lämmitys Suomessa</vt:lpstr>
      <vt:lpstr>Rakennusten lämmitys Suomessa</vt:lpstr>
      <vt:lpstr>Tieliikenteen energiankulutus Suomessa</vt:lpstr>
      <vt:lpstr>Tieliikenteen energiankulutus Suomessa</vt:lpstr>
      <vt:lpstr>Tieliikenteen energiankulutus Suomessa</vt:lpstr>
      <vt:lpstr>Tieliikenteen kasvihuonekaasupäästöt Suomessa</vt:lpstr>
      <vt:lpstr>Muiden sektoreiden energiankulutus Suomessa</vt:lpstr>
      <vt:lpstr>Maa- ja metsätalouden energiankulutus Suomessa</vt:lpstr>
      <vt:lpstr>Energiantuotannon hiilidioksidipäästöt</vt:lpstr>
      <vt:lpstr>Hiilidioksidipäästöjen laskentamenetelmät</vt:lpstr>
      <vt:lpstr>Kuntien ja maakuntien kasvihuonekaasupäästöt</vt:lpstr>
      <vt:lpstr>Kuntien ja maakuntien kasvihuonekaasupäästöt</vt:lpstr>
      <vt:lpstr>PowerPoint Presentation</vt:lpstr>
      <vt:lpstr>Energiamenetelmä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Energian käyttö ja kulutus  Sanna Moilanen Oulun ammattikorkeakoulu</dc:title>
  <dc:creator>Sanna Moilanen</dc:creator>
  <cp:lastModifiedBy>Sanna Moilanen</cp:lastModifiedBy>
  <cp:revision>45</cp:revision>
  <dcterms:created xsi:type="dcterms:W3CDTF">2020-09-09T12:11:35Z</dcterms:created>
  <dcterms:modified xsi:type="dcterms:W3CDTF">2020-09-10T11:01:35Z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c586cea1-ff51-498e-abaa-3a146cf6e7e2</vt:lpwstr>
  </property>
  <property fmtid="{D5CDD505-2E9C-101B-9397-08002B2CF9AE}" pid="3" name="ContentTypeId">
    <vt:lpwstr>0x010100844F74372C55FE4B821D5F2378F4B2BA</vt:lpwstr>
  </property>
</Properties>
</file>