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sldIdLst>
    <p:sldId id="259" r:id="rId5"/>
    <p:sldId id="262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378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51511D-4885-4F10-B139-5847103B5200}" v="19" dt="2023-08-31T08:56:18.079"/>
    <p1510:client id="{66BFC79A-29E3-40C6-B626-E052386832B0}" v="9" dt="2023-08-24T09:39:53.572"/>
    <p1510:client id="{6F11EC17-B05D-490E-8C56-99EE9E3B4C5C}" v="6" dt="2023-08-31T09:47:28.577"/>
    <p1510:client id="{D3BD169F-5302-409F-91EE-40A716C0DE67}" v="3" dt="2023-08-24T09:39:23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928" autoAdjust="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62EC5-578B-4A9C-A38A-7DF582604A86}" type="datetimeFigureOut">
              <a:rPr lang="fi-FI" smtClean="0"/>
              <a:pPr/>
              <a:t>31.8.2023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42CD9-F350-4165-AB42-8343341773F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31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26904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38846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6838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10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2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13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4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Tekstidia: 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B9E0-AE4D-47F9-9DDE-55B177305E0F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0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B_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441651"/>
            <a:ext cx="7772400" cy="1470025"/>
          </a:xfrm>
        </p:spPr>
        <p:txBody>
          <a:bodyPr anchor="b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Alaotsikko 2"/>
          <p:cNvSpPr>
            <a:spLocks noGrp="1"/>
          </p:cNvSpPr>
          <p:nvPr>
            <p:ph type="subTitle" idx="1"/>
          </p:nvPr>
        </p:nvSpPr>
        <p:spPr>
          <a:xfrm>
            <a:off x="1322086" y="3060000"/>
            <a:ext cx="6480000" cy="900000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72000" y="4140000"/>
            <a:ext cx="3600000" cy="252000"/>
          </a:xfrm>
        </p:spPr>
        <p:txBody>
          <a:bodyPr lIns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852000" y="4428000"/>
            <a:ext cx="1440000" cy="25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9F3CA18B-9E35-4533-979C-C6E5EEC99A99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19" name="Kuvan paikkamerkki 18"/>
          <p:cNvSpPr>
            <a:spLocks noGrp="1"/>
          </p:cNvSpPr>
          <p:nvPr>
            <p:ph type="pic" sz="quarter" idx="12" hasCustomPrompt="1"/>
          </p:nvPr>
        </p:nvSpPr>
        <p:spPr>
          <a:xfrm>
            <a:off x="360000" y="579600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0" name="Kuvan paikkamerkki 18"/>
          <p:cNvSpPr>
            <a:spLocks noGrp="1"/>
          </p:cNvSpPr>
          <p:nvPr>
            <p:ph type="pic" sz="quarter" idx="13" hasCustomPrompt="1"/>
          </p:nvPr>
        </p:nvSpPr>
        <p:spPr>
          <a:xfrm>
            <a:off x="2031332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sp>
        <p:nvSpPr>
          <p:cNvPr id="21" name="Kuvan paikkamerkki 18"/>
          <p:cNvSpPr>
            <a:spLocks noGrp="1"/>
          </p:cNvSpPr>
          <p:nvPr>
            <p:ph type="pic" sz="quarter" idx="14" hasCustomPrompt="1"/>
          </p:nvPr>
        </p:nvSpPr>
        <p:spPr>
          <a:xfrm>
            <a:off x="3697880" y="5794990"/>
            <a:ext cx="1440000" cy="71913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logo</a:t>
            </a:r>
          </a:p>
        </p:txBody>
      </p:sp>
      <p:pic>
        <p:nvPicPr>
          <p:cNvPr id="17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2086" y="5593995"/>
            <a:ext cx="1076411" cy="11129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ärillinen väli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A_kuvadia: tumm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B_kuvadia: vaalea kuv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640094" y="616414"/>
            <a:ext cx="2950096" cy="1470025"/>
          </a:xfrm>
        </p:spPr>
        <p:txBody>
          <a:bodyPr wrap="square" anchor="t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7A8F801-9BF5-46D1-98A5-513B8005DAC3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ekstidia: y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65818" y="1534308"/>
            <a:ext cx="8064000" cy="41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wrap="none" rIns="0"/>
          <a:lstStyle>
            <a:lvl1pPr algn="l">
              <a:defRPr/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wrap="none" rIns="0"/>
          <a:lstStyle/>
          <a:p>
            <a:r>
              <a:rPr lang="fi-FI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wrap="none"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  <p:pic>
        <p:nvPicPr>
          <p:cNvPr id="12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Tekstidia: kaksipalstain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40000" y="1584000"/>
            <a:ext cx="3924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60000" cy="45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Etunimi Sukunimi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11C6-550F-476F-A8E9-87059F984CC5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kstidia: yksip. väliotsiko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448" cy="360000"/>
          </a:xfrm>
        </p:spPr>
        <p:txBody>
          <a:bodyPr wrap="square"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0000" y="1980000"/>
            <a:ext cx="8064448" cy="360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FA39-4A70-4416-BD6A-317A14324BE2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3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7_Tekstidia: vain otsikk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Etunimi Sukunimi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D5EEE-C8B3-43A5-8984-4E9E998B8BE3}" type="datetime1">
              <a:rPr lang="fi-FI" smtClean="0"/>
              <a:pPr/>
              <a:t>31.8.2023</a:t>
            </a:fld>
            <a:endParaRPr lang="fi-FI"/>
          </a:p>
        </p:txBody>
      </p:sp>
      <p:pic>
        <p:nvPicPr>
          <p:cNvPr id="11" name="Kuva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72800" y="5842800"/>
            <a:ext cx="1220690" cy="864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805415" y="5580000"/>
            <a:ext cx="1076411" cy="11129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40000" y="612000"/>
            <a:ext cx="8064000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0000" y="1584000"/>
            <a:ext cx="8064000" cy="414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89137" y="6309320"/>
            <a:ext cx="4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A4837A0-F8B5-40DF-B7A3-2778985E9851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54030" y="6309320"/>
            <a:ext cx="19800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Etunimi Sukunimi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666284" y="6309320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21B48D5-7DCF-4B12-8FC3-76BB2D33A198}" type="datetime1">
              <a:rPr lang="fi-FI" smtClean="0"/>
              <a:pPr/>
              <a:t>31.8.2023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6" r:id="rId2"/>
    <p:sldLayoutId id="2147483659" r:id="rId3"/>
    <p:sldLayoutId id="2147483665" r:id="rId4"/>
    <p:sldLayoutId id="2147483667" r:id="rId5"/>
    <p:sldLayoutId id="2147483660" r:id="rId6"/>
    <p:sldLayoutId id="2147483661" r:id="rId7"/>
    <p:sldLayoutId id="2147483662" r:id="rId8"/>
    <p:sldLayoutId id="2147483663" r:id="rId9"/>
    <p:sldLayoutId id="2147483664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PUtO2qi31U" TargetMode="External"/><Relationship Id="rId2" Type="http://schemas.openxmlformats.org/officeDocument/2006/relationships/hyperlink" Target="https://www.kela.fi/tyonantajat-ehkaiseva-tyoterveyshuolto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414592" cy="547189"/>
          </a:xfrm>
        </p:spPr>
        <p:txBody>
          <a:bodyPr/>
          <a:lstStyle/>
          <a:p>
            <a:pPr algn="l"/>
            <a:r>
              <a:rPr lang="fi-FI" sz="1800" dirty="0">
                <a:cs typeface="Arial"/>
              </a:rPr>
              <a:t>Kestävä keikkatyö</a:t>
            </a:r>
            <a:br>
              <a:rPr lang="fi-FI" sz="1800" dirty="0"/>
            </a:br>
            <a:r>
              <a:rPr lang="fi-FI" sz="1800" dirty="0">
                <a:cs typeface="Arial"/>
              </a:rPr>
              <a:t>Työturvallisuuden, -terveyden ja –hyvinvoinnin</a:t>
            </a:r>
            <a:br>
              <a:rPr lang="fi-FI" sz="1800" dirty="0"/>
            </a:br>
            <a:r>
              <a:rPr lang="fi-FI" sz="1800" dirty="0">
                <a:cs typeface="Arial"/>
              </a:rPr>
              <a:t>kehittäminen </a:t>
            </a:r>
            <a:r>
              <a:rPr lang="fi-FI" sz="1800" dirty="0" err="1">
                <a:cs typeface="Arial"/>
              </a:rPr>
              <a:t>PK-yrityksissä</a:t>
            </a:r>
            <a:endParaRPr lang="fi-FI" sz="1800" dirty="0" err="1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Lakisääteisen, ennalta ehkäisevän työterveyshuollon sisältö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Tinja Kaivolahti </a:t>
            </a:r>
            <a:endParaRPr lang="fi-FI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366A642C-F860-C375-9254-5F5480671C5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6101" b="6101"/>
          <a:stretch>
            <a:fillRect/>
          </a:stretch>
        </p:blipFill>
        <p:spPr>
          <a:xfrm>
            <a:off x="271553" y="5972812"/>
            <a:ext cx="1440000" cy="719137"/>
          </a:xfrm>
          <a:prstGeom prst="rect">
            <a:avLst/>
          </a:prstGeom>
        </p:spPr>
      </p:pic>
      <p:pic>
        <p:nvPicPr>
          <p:cNvPr id="3" name="Picture Placeholder 2">
            <a:extLst>
              <a:ext uri="{FF2B5EF4-FFF2-40B4-BE49-F238E27FC236}">
                <a16:creationId xmlns:a16="http://schemas.microsoft.com/office/drawing/2014/main" id="{C1550B77-3525-3B6B-F2EE-2DD17D6561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228" r="1228"/>
          <a:stretch>
            <a:fillRect/>
          </a:stretch>
        </p:blipFill>
        <p:spPr>
          <a:xfrm>
            <a:off x="1713030" y="5972812"/>
            <a:ext cx="1440000" cy="719137"/>
          </a:xfrm>
          <a:prstGeom prst="rect">
            <a:avLst/>
          </a:prstGeom>
        </p:spPr>
      </p:pic>
      <p:sp>
        <p:nvSpPr>
          <p:cNvPr id="11" name="Kuvan paikkamerkki 10"/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F9554C-64F9-9975-9D14-B5FE9B5E48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0076" y="5564091"/>
            <a:ext cx="2176461" cy="1127858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C3D1894-2E55-7560-C40D-D135FF6FD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400" y="4138846"/>
            <a:ext cx="1219200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EE6A-C2B9-22D4-9F1B-85C30FDB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68" y="899296"/>
            <a:ext cx="8064000" cy="900000"/>
          </a:xfrm>
        </p:spPr>
        <p:txBody>
          <a:bodyPr/>
          <a:lstStyle/>
          <a:p>
            <a:pPr algn="ctr"/>
            <a:r>
              <a:rPr lang="fi-FI" dirty="0"/>
              <a:t>Työterveyshuollon tarkoitus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3535E-804E-5787-7B73-38462FB8C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i-FI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2000" b="0" i="1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Työterveyshuollon tarkoitus on ehkäistä työhön liittyviä sairauksia ja tapaturmia. Lisäksi se edistää työntekijöiden työ- ja toimintakykyä sekä työyhteisön toimintaa. Työterveyshuollon riippumaton toimija, jonka toiminnassa korostuu yhteistyö yritysten ja eri toimijoiden kanssa.  </a:t>
            </a:r>
            <a:endParaRPr lang="fi-FI" sz="2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DBC6B-16A9-FF58-1F4D-97E3C605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837742-19C1-C9C3-19E0-B3CFFC4D3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014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685CE-5825-3DBF-0E74-E6FF035A1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Ennalta</a:t>
            </a:r>
            <a:r>
              <a:rPr lang="en-US" dirty="0"/>
              <a:t> </a:t>
            </a:r>
            <a:r>
              <a:rPr lang="en-US" dirty="0" err="1"/>
              <a:t>ehkäisevän</a:t>
            </a:r>
            <a:r>
              <a:rPr lang="en-US" dirty="0"/>
              <a:t> </a:t>
            </a:r>
            <a:r>
              <a:rPr lang="en-US" dirty="0" err="1"/>
              <a:t>työterveyshuollon</a:t>
            </a:r>
            <a:r>
              <a:rPr lang="en-US" dirty="0"/>
              <a:t> </a:t>
            </a:r>
            <a:r>
              <a:rPr lang="en-US" dirty="0" err="1"/>
              <a:t>sisältö</a:t>
            </a:r>
            <a:r>
              <a:rPr lang="en-US" dirty="0"/>
              <a:t> </a:t>
            </a:r>
            <a:r>
              <a:rPr lang="en-US" dirty="0" err="1"/>
              <a:t>lyhyesti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2AFC6-2FBC-1F6E-75D7-352D3DDB1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Sisältö:</a:t>
            </a:r>
          </a:p>
          <a:p>
            <a:pPr algn="l" rtl="0" fontAlgn="base">
              <a:buFont typeface="+mj-lt"/>
              <a:buAutoNum type="arabicPeriod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Kirjallisen sopimuksen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Työpaikkakäynnin ja työpaikkaselvityksen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Toimintasuunnitelman, jota sisältävät ne toimenpiteet, miten työterveyshuoltoa toteutetaan.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Työpaikkaselvityksen aikataulut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Muutoksen suunnitteluun osallistuminen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Terveystarkastukset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Työssä selviytymisen seuranta ja edistäminen sekä kuntoutukseen ohjaaminen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Sairauspoissaoloseuranta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Tietojen anto, ohjaus ja neuvonta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Ensiapuvalmiuden suositukset </a:t>
            </a:r>
          </a:p>
          <a:p>
            <a:pPr marL="800100" lvl="1" indent="-342900" fontAlgn="base">
              <a:buFont typeface="+mj-lt"/>
              <a:buAutoNum type="alphaLcParenR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Vaikuttavuuden arviointi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15407-4E2F-7FC7-56BC-852FCF652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362ADD-ECB9-4A4B-4781-8F13F001D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103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CD79A-CC31-8E60-ADDA-9F4E7ACD4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Palvelun</a:t>
            </a:r>
            <a:r>
              <a:rPr lang="en-US" dirty="0"/>
              <a:t> </a:t>
            </a:r>
            <a:r>
              <a:rPr lang="en-US" dirty="0" err="1"/>
              <a:t>hankkijan</a:t>
            </a:r>
            <a:r>
              <a:rPr lang="en-US" dirty="0"/>
              <a:t> </a:t>
            </a:r>
            <a:r>
              <a:rPr lang="en-US" dirty="0" err="1"/>
              <a:t>näkökulmasta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CE162-0FAC-4046-7A26-7B04BED29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Tekee palvelustaan kirjallisen sopimuksen työterveyshuollon järjestämisestä palvelun tuottajan kanssa.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Työnantaja toimii yhteistoiminnassa työntekijöiden tai heidän edustajiensa kanssa työterveyshuollon yleisiin suuntaviivoihin. Työterveyshuollon toimintasuunnitelma tehdään yhteistyössä työterveyshuollon  kanssa.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Seuraa työterveyshuollon yhteistoimintaa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Voi hakea kustannuksista korvauksia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Ei voi käyttää sellaista henkilö työhön, joka ei terveydellisten ominaisuuksien takia siihen ole sopiva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Ilmoittaa työterveyshuoltoon, jos työntekijän sairauspoissaolo on jatkunut kuukauden ajan. 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Tulee antaa työterveyshuollolle riittävät tiedot, jotka ovat </a:t>
            </a:r>
            <a:r>
              <a:rPr lang="fi-FI" sz="18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otka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ovat tarpeen työntekijöille työstä aiheutuvan terveydellisen vaaran tai haitan arvioimiseksi ja ehkäisemiseksi.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BA9B5B-D53D-E345-13FC-19F7921F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A4B7E2-B705-2608-C085-8A1251F4C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0414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385D3-195C-995E-97D4-FAABED15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Palvelua käyttävän yksilön (keikka- tai vuokratyöntekijä) näkökulmasta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51DCB-A47B-4BB1-9177-71B71152F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endParaRPr lang="fi-FI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Tulee osallistua lakisääteiseen työterveystarkastukseen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yöntekijällä henkilökohtaisten terveydellisten ominaisuuksien takia on ilmeinen alttius saada työstä vaaraa terveydelleen, työntekijää ei saa käyttää tällaiseen työhön. Arvion tekee työterveyshuolto.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Työntekijä antaa pyynnöstä työterveyshuollolle tiedot havaitsemistaan terveyden vaaraa aiheuttavista tekijöistä työpaikallaan. </a:t>
            </a: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10D83-F785-5567-FC2D-53D36AC6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EE28078-64EB-AD02-6D6B-5C4CD56D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519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E9E63-0C6E-E6AF-B49D-96E92F8DF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Palvelun tuottajan (työterveyshuollon) näkökulmasta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CEE4D-9D0B-90D8-E5C7-59864642E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818" y="1534308"/>
            <a:ext cx="8064000" cy="4711692"/>
          </a:xfrm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Työterveyshuollon on toimittava asiakaslähtöisesti, riippumattomasti, eettisesti, luottamuksellisesti, monitieteisesti ja moniammatillisesti. (Asetus 708/2013)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Työterveyshuollon toimintaan on sisällytettävä työterveysyhteistyössä työpaikan tarpeiden arviointi, toiminnan suunnittelu, vaikuttavuuden seuranta ja arviointi sekä laadun parantaminen. (Asetus 708/2013)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Selvittää työolosuhteet ja niiden terveydelliset ja turvallisuuden edellytykset ottaen huomioon altisteet ja työn kuormitustekijät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Antaa tietoja, neuvonta ja ohjausta työn terveellisyydestä ja turvallisuudesta, sekä työntekijöiden terveyttä koskevissa asioissa mukaan lukien työntekijän perustellusta syystä työkuormituksestaan pyytämä selvitys.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Seuraa työntekijöiden työ- ja toimintakykyä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Seuraa vajaakuntoisen työntekijän terveydellisiä edellytyksiä 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</a:rPr>
              <a:t>O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 annettava työntekijöille ja työnantajalle tarpeellisia tietoja </a:t>
            </a:r>
          </a:p>
          <a:p>
            <a:pPr marL="0" indent="0" algn="l" rtl="0" fontAlgn="base">
              <a:buNone/>
            </a:pP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työssä ja työpaikan olosuhteissa esiintyvistä terveyden </a:t>
            </a:r>
          </a:p>
          <a:p>
            <a:pPr marL="0" indent="0" algn="l" rtl="0" fontAlgn="base">
              <a:buNone/>
            </a:pPr>
            <a:r>
              <a:rPr lang="fi-FI" sz="1800" dirty="0">
                <a:solidFill>
                  <a:srgbClr val="000000"/>
                </a:solidFill>
                <a:latin typeface="Calibri" panose="020F0502020204030204" pitchFamily="34" charset="0"/>
              </a:rPr>
              <a:t>       </a:t>
            </a:r>
            <a:r>
              <a:rPr lang="fi-FI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vaaroista ja haitoista sekä niiden torjuntakeinoista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CF8F39-A707-5AE7-07E1-6909765D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15CF54-2DB7-33B8-E022-17BE685A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506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31E46-AB0A-AC4F-9559-DE99B44B5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F14F2-894B-89D4-C288-C7C56096A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1800" dirty="0"/>
              <a:t>Kela. Ehkäisevä työterveyshuolto </a:t>
            </a:r>
            <a:r>
              <a:rPr lang="fi-FI" sz="1800" dirty="0">
                <a:hlinkClick r:id="rId2"/>
              </a:rPr>
              <a:t>https://www.kela.fi/tyonantajat-ehkaiseva-tyoterveyshuolto</a:t>
            </a:r>
            <a:endParaRPr lang="fi-FI" sz="1800" dirty="0"/>
          </a:p>
          <a:p>
            <a:pPr marL="0" indent="0">
              <a:buNone/>
            </a:pPr>
            <a:endParaRPr lang="fi-FI" sz="1800" dirty="0"/>
          </a:p>
          <a:p>
            <a:pPr marL="0" indent="0">
              <a:buNone/>
            </a:pPr>
            <a:r>
              <a:rPr lang="fi-FI" sz="1800" dirty="0"/>
              <a:t>Työterveyshuolto tutuksi. Mitä työterveyshuolto on?</a:t>
            </a:r>
            <a:r>
              <a:rPr lang="fi-FI" sz="1800" b="0" i="0" dirty="0">
                <a:solidFill>
                  <a:srgbClr val="000000"/>
                </a:solidFill>
                <a:effectLst/>
              </a:rPr>
              <a:t> </a:t>
            </a:r>
            <a:r>
              <a:rPr lang="fi-FI" sz="1800" b="0" i="0" dirty="0">
                <a:solidFill>
                  <a:srgbClr val="000000"/>
                </a:solidFill>
                <a:effectLst/>
                <a:hlinkClick r:id="rId3"/>
              </a:rPr>
              <a:t>https://www.youtube.com/watch?v=9PUtO2qi31U</a:t>
            </a:r>
            <a:endParaRPr lang="fi-FI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br>
              <a:rPr lang="fi-FI" sz="1800" dirty="0">
                <a:solidFill>
                  <a:srgbClr val="000000"/>
                </a:solidFill>
                <a:cs typeface="Arial"/>
              </a:rPr>
            </a:br>
            <a:r>
              <a:rPr lang="fi-FI" sz="1800">
                <a:solidFill>
                  <a:srgbClr val="000000"/>
                </a:solidFill>
                <a:cs typeface="Arial"/>
              </a:rPr>
              <a:t>Vuokratyön vastuut. Keikkakaveri.fi. </a:t>
            </a:r>
            <a:r>
              <a:rPr lang="fi-FI" sz="1800">
                <a:ea typeface="+mn-lt"/>
                <a:cs typeface="+mn-lt"/>
              </a:rPr>
              <a:t>https://www.keikkakaveri.fi/databank/responsibilities</a:t>
            </a:r>
            <a:endParaRPr lang="fi-FI" sz="1800" b="0" i="0" dirty="0">
              <a:solidFill>
                <a:srgbClr val="000000"/>
              </a:solidFill>
              <a:effectLst/>
              <a:cs typeface="Arial"/>
            </a:endParaRPr>
          </a:p>
          <a:p>
            <a:pPr marL="0" indent="0">
              <a:buNone/>
            </a:pPr>
            <a:endParaRPr lang="fi-FI" sz="1800" dirty="0">
              <a:cs typeface="Arial"/>
            </a:endParaRPr>
          </a:p>
          <a:p>
            <a:pPr marL="0" indent="0">
              <a:buNone/>
            </a:pPr>
            <a:endParaRPr lang="fi-FI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5F017-781A-6567-84AD-8ABC2568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837A0-F8B5-40DF-B7A3-2778985E9851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B40394-87B6-B763-A22D-6E383907F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D19E-78B6-4D02-8772-4056A94F9977}" type="datetime1">
              <a:rPr lang="fi-FI" smtClean="0"/>
              <a:pPr/>
              <a:t>31.8.2023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0424189"/>
      </p:ext>
    </p:extLst>
  </p:cSld>
  <p:clrMapOvr>
    <a:masterClrMapping/>
  </p:clrMapOvr>
</p:sld>
</file>

<file path=ppt/theme/theme1.xml><?xml version="1.0" encoding="utf-8"?>
<a:theme xmlns:a="http://schemas.openxmlformats.org/drawingml/2006/main" name="TEM_Rakennerahastot_2014-2020_mallipohja_ESR_FI_7.14">
  <a:themeElements>
    <a:clrScheme name="TEM_Rakennerahastot">
      <a:dk1>
        <a:sysClr val="windowText" lastClr="000000"/>
      </a:dk1>
      <a:lt1>
        <a:srgbClr val="FFFFFF"/>
      </a:lt1>
      <a:dk2>
        <a:srgbClr val="646464"/>
      </a:dk2>
      <a:lt2>
        <a:srgbClr val="FFFFFF"/>
      </a:lt2>
      <a:accent1>
        <a:srgbClr val="8CBE41"/>
      </a:accent1>
      <a:accent2>
        <a:srgbClr val="5BC6E8"/>
      </a:accent2>
      <a:accent3>
        <a:srgbClr val="009FDA"/>
      </a:accent3>
      <a:accent4>
        <a:srgbClr val="5F378C"/>
      </a:accent4>
      <a:accent5>
        <a:srgbClr val="E2007A"/>
      </a:accent5>
      <a:accent6>
        <a:srgbClr val="F6921E"/>
      </a:accent6>
      <a:hlink>
        <a:srgbClr val="00549F"/>
      </a:hlink>
      <a:folHlink>
        <a:srgbClr val="00B299"/>
      </a:folHlink>
    </a:clrScheme>
    <a:fontScheme name="TEM_Rakennerahast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8EE036F9D844FA2D9679DA478E31F" ma:contentTypeVersion="17" ma:contentTypeDescription="Create a new document." ma:contentTypeScope="" ma:versionID="af206b13f6c0a65ae721621b4238f676">
  <xsd:schema xmlns:xsd="http://www.w3.org/2001/XMLSchema" xmlns:xs="http://www.w3.org/2001/XMLSchema" xmlns:p="http://schemas.microsoft.com/office/2006/metadata/properties" xmlns:ns2="64adf687-60ff-408a-aa5f-2217d5265451" xmlns:ns3="d3a6c70d-a54c-4fc6-9391-bf329c73a933" targetNamespace="http://schemas.microsoft.com/office/2006/metadata/properties" ma:root="true" ma:fieldsID="d5d358879a364a98a1bcdc499b51e0ae" ns2:_="" ns3:_="">
    <xsd:import namespace="64adf687-60ff-408a-aa5f-2217d5265451"/>
    <xsd:import namespace="d3a6c70d-a54c-4fc6-9391-bf329c73a9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df687-60ff-408a-aa5f-2217d52654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e8f1103-1473-4e92-b09f-529690c9836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6c70d-a54c-4fc6-9391-bf329c73a933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9074c18-a146-4f21-bde9-36c2294bc4ad}" ma:internalName="TaxCatchAll" ma:showField="CatchAllData" ma:web="d3a6c70d-a54c-4fc6-9391-bf329c73a9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3a6c70d-a54c-4fc6-9391-bf329c73a933" xsi:nil="true"/>
    <lcf76f155ced4ddcb4097134ff3c332f xmlns="64adf687-60ff-408a-aa5f-2217d526545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9549593-F54F-47C4-ADAC-616855115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df687-60ff-408a-aa5f-2217d5265451"/>
    <ds:schemaRef ds:uri="d3a6c70d-a54c-4fc6-9391-bf329c73a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0124FB-50C2-4DE3-8081-17B066F0BC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6D7D8C-922D-4891-99B7-63EF36D5682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d3a6c70d-a54c-4fc6-9391-bf329c73a933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64adf687-60ff-408a-aa5f-2217d526545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TEM_Rakennerahastot_2014-2020_mallipohja_ESR_FI_7.14</Template>
  <TotalTime>141</TotalTime>
  <Words>427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UI</vt:lpstr>
      <vt:lpstr>TEM_Rakennerahastot_2014-2020_mallipohja_ESR_FI_7.14</vt:lpstr>
      <vt:lpstr>Kestävä keikkatyö Työturvallisuuden, -terveyden ja –hyvinvoinnin kehittäminen PK-yrityksissä</vt:lpstr>
      <vt:lpstr>Työterveyshuollon tarkoitus</vt:lpstr>
      <vt:lpstr>Ennalta ehkäisevän työterveyshuollon sisältö lyhyesti</vt:lpstr>
      <vt:lpstr>Palvelun hankkijan näkökulmasta</vt:lpstr>
      <vt:lpstr>Palvelua käyttävän yksilön (keikka- tai vuokratyöntekijä) näkökulmasta</vt:lpstr>
      <vt:lpstr>Palvelun tuottajan (työterveyshuollon) näkökulmasta</vt:lpstr>
      <vt:lpstr>Lisätietoa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Kilponen Anni (TEM)</dc:creator>
  <cp:lastModifiedBy>Kärki Anne</cp:lastModifiedBy>
  <cp:revision>32</cp:revision>
  <dcterms:created xsi:type="dcterms:W3CDTF">2019-10-21T10:05:21Z</dcterms:created>
  <dcterms:modified xsi:type="dcterms:W3CDTF">2023-08-31T09:48:41Z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0x0101004708EE036F9D844FA2D9679DA478E31F</vt:lpwstr>
  </property>
  <property fmtid="{D5CDD505-2E9C-101B-9397-08002B2CF9AE}" pid="3" name="MediaServiceImageTags">
    <vt:lpwstr/>
  </property>
</Properties>
</file>