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x="12192000" cy="6858000"/>
  <p:notesSz cx="7559675" cy="106918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8BC0D6-8630-45B5-A983-972272ADC09D}" v="1" dt="2026-01-08T11:08:53.2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10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uti Noora" userId="465eae5f-8fa1-4dfc-9f99-5484827e7ebd" providerId="ADAL" clId="{9D2202CF-5012-4C69-B742-CF667A323BB4}"/>
    <pc:docChg chg="custSel modSld">
      <pc:chgData name="Juuti Noora" userId="465eae5f-8fa1-4dfc-9f99-5484827e7ebd" providerId="ADAL" clId="{9D2202CF-5012-4C69-B742-CF667A323BB4}" dt="2026-01-08T11:08:54.806" v="18" actId="20577"/>
      <pc:docMkLst>
        <pc:docMk/>
      </pc:docMkLst>
      <pc:sldChg chg="modSp mod">
        <pc:chgData name="Juuti Noora" userId="465eae5f-8fa1-4dfc-9f99-5484827e7ebd" providerId="ADAL" clId="{9D2202CF-5012-4C69-B742-CF667A323BB4}" dt="2026-01-08T11:08:54.806" v="18" actId="20577"/>
        <pc:sldMkLst>
          <pc:docMk/>
          <pc:sldMk cId="0" sldId="256"/>
        </pc:sldMkLst>
        <pc:spChg chg="mod">
          <ac:chgData name="Juuti Noora" userId="465eae5f-8fa1-4dfc-9f99-5484827e7ebd" providerId="ADAL" clId="{9D2202CF-5012-4C69-B742-CF667A323BB4}" dt="2026-01-08T11:08:54.806" v="18" actId="20577"/>
          <ac:spMkLst>
            <pc:docMk/>
            <pc:sldMk cId="0" sldId="256"/>
            <ac:spMk id="159" creationId="{00000000-0000-0000-0000-000000000000}"/>
          </ac:spMkLst>
        </pc:spChg>
      </pc:sldChg>
      <pc:sldChg chg="modSp mod">
        <pc:chgData name="Juuti Noora" userId="465eae5f-8fa1-4dfc-9f99-5484827e7ebd" providerId="ADAL" clId="{9D2202CF-5012-4C69-B742-CF667A323BB4}" dt="2026-01-08T11:08:53.326" v="6" actId="27636"/>
        <pc:sldMkLst>
          <pc:docMk/>
          <pc:sldMk cId="0" sldId="257"/>
        </pc:sldMkLst>
        <pc:spChg chg="mod">
          <ac:chgData name="Juuti Noora" userId="465eae5f-8fa1-4dfc-9f99-5484827e7ebd" providerId="ADAL" clId="{9D2202CF-5012-4C69-B742-CF667A323BB4}" dt="2026-01-08T11:08:53.326" v="6" actId="27636"/>
          <ac:spMkLst>
            <pc:docMk/>
            <pc:sldMk cId="0" sldId="257"/>
            <ac:spMk id="160" creationId="{00000000-0000-0000-0000-000000000000}"/>
          </ac:spMkLst>
        </pc:spChg>
      </pc:sldChg>
      <pc:sldChg chg="modSp mod">
        <pc:chgData name="Juuti Noora" userId="465eae5f-8fa1-4dfc-9f99-5484827e7ebd" providerId="ADAL" clId="{9D2202CF-5012-4C69-B742-CF667A323BB4}" dt="2026-01-08T11:08:53.340" v="7" actId="27636"/>
        <pc:sldMkLst>
          <pc:docMk/>
          <pc:sldMk cId="0" sldId="258"/>
        </pc:sldMkLst>
        <pc:spChg chg="mod">
          <ac:chgData name="Juuti Noora" userId="465eae5f-8fa1-4dfc-9f99-5484827e7ebd" providerId="ADAL" clId="{9D2202CF-5012-4C69-B742-CF667A323BB4}" dt="2026-01-08T11:08:53.340" v="7" actId="27636"/>
          <ac:spMkLst>
            <pc:docMk/>
            <pc:sldMk cId="0" sldId="258"/>
            <ac:spMk id="162" creationId="{00000000-0000-0000-0000-000000000000}"/>
          </ac:spMkLst>
        </pc:spChg>
      </pc:sldChg>
      <pc:sldChg chg="modSp mod">
        <pc:chgData name="Juuti Noora" userId="465eae5f-8fa1-4dfc-9f99-5484827e7ebd" providerId="ADAL" clId="{9D2202CF-5012-4C69-B742-CF667A323BB4}" dt="2026-01-08T11:08:53.363" v="8" actId="27636"/>
        <pc:sldMkLst>
          <pc:docMk/>
          <pc:sldMk cId="0" sldId="259"/>
        </pc:sldMkLst>
        <pc:spChg chg="mod">
          <ac:chgData name="Juuti Noora" userId="465eae5f-8fa1-4dfc-9f99-5484827e7ebd" providerId="ADAL" clId="{9D2202CF-5012-4C69-B742-CF667A323BB4}" dt="2026-01-08T11:08:53.363" v="8" actId="27636"/>
          <ac:spMkLst>
            <pc:docMk/>
            <pc:sldMk cId="0" sldId="259"/>
            <ac:spMk id="164" creationId="{00000000-0000-0000-0000-000000000000}"/>
          </ac:spMkLst>
        </pc:spChg>
      </pc:sldChg>
      <pc:sldChg chg="modSp mod">
        <pc:chgData name="Juuti Noora" userId="465eae5f-8fa1-4dfc-9f99-5484827e7ebd" providerId="ADAL" clId="{9D2202CF-5012-4C69-B742-CF667A323BB4}" dt="2026-01-08T11:08:53.379" v="9" actId="27636"/>
        <pc:sldMkLst>
          <pc:docMk/>
          <pc:sldMk cId="0" sldId="260"/>
        </pc:sldMkLst>
        <pc:spChg chg="mod">
          <ac:chgData name="Juuti Noora" userId="465eae5f-8fa1-4dfc-9f99-5484827e7ebd" providerId="ADAL" clId="{9D2202CF-5012-4C69-B742-CF667A323BB4}" dt="2026-01-08T11:08:53.379" v="9" actId="27636"/>
          <ac:spMkLst>
            <pc:docMk/>
            <pc:sldMk cId="0" sldId="260"/>
            <ac:spMk id="166" creationId="{00000000-0000-0000-0000-000000000000}"/>
          </ac:spMkLst>
        </pc:spChg>
      </pc:sldChg>
      <pc:sldChg chg="modSp mod">
        <pc:chgData name="Juuti Noora" userId="465eae5f-8fa1-4dfc-9f99-5484827e7ebd" providerId="ADAL" clId="{9D2202CF-5012-4C69-B742-CF667A323BB4}" dt="2026-01-08T11:08:53.395" v="10" actId="27636"/>
        <pc:sldMkLst>
          <pc:docMk/>
          <pc:sldMk cId="0" sldId="261"/>
        </pc:sldMkLst>
        <pc:spChg chg="mod">
          <ac:chgData name="Juuti Noora" userId="465eae5f-8fa1-4dfc-9f99-5484827e7ebd" providerId="ADAL" clId="{9D2202CF-5012-4C69-B742-CF667A323BB4}" dt="2026-01-08T11:08:53.395" v="10" actId="27636"/>
          <ac:spMkLst>
            <pc:docMk/>
            <pc:sldMk cId="0" sldId="261"/>
            <ac:spMk id="168" creationId="{00000000-0000-0000-0000-000000000000}"/>
          </ac:spMkLst>
        </pc:spChg>
      </pc:sldChg>
      <pc:sldChg chg="modSp mod">
        <pc:chgData name="Juuti Noora" userId="465eae5f-8fa1-4dfc-9f99-5484827e7ebd" providerId="ADAL" clId="{9D2202CF-5012-4C69-B742-CF667A323BB4}" dt="2026-01-08T11:08:53.410" v="11" actId="27636"/>
        <pc:sldMkLst>
          <pc:docMk/>
          <pc:sldMk cId="0" sldId="262"/>
        </pc:sldMkLst>
        <pc:spChg chg="mod">
          <ac:chgData name="Juuti Noora" userId="465eae5f-8fa1-4dfc-9f99-5484827e7ebd" providerId="ADAL" clId="{9D2202CF-5012-4C69-B742-CF667A323BB4}" dt="2026-01-08T11:08:53.410" v="11" actId="27636"/>
          <ac:spMkLst>
            <pc:docMk/>
            <pc:sldMk cId="0" sldId="262"/>
            <ac:spMk id="170" creationId="{00000000-0000-0000-0000-000000000000}"/>
          </ac:spMkLst>
        </pc:spChg>
      </pc:sldChg>
      <pc:sldChg chg="modSp mod">
        <pc:chgData name="Juuti Noora" userId="465eae5f-8fa1-4dfc-9f99-5484827e7ebd" providerId="ADAL" clId="{9D2202CF-5012-4C69-B742-CF667A323BB4}" dt="2026-01-08T11:08:53.420" v="12" actId="27636"/>
        <pc:sldMkLst>
          <pc:docMk/>
          <pc:sldMk cId="0" sldId="263"/>
        </pc:sldMkLst>
        <pc:spChg chg="mod">
          <ac:chgData name="Juuti Noora" userId="465eae5f-8fa1-4dfc-9f99-5484827e7ebd" providerId="ADAL" clId="{9D2202CF-5012-4C69-B742-CF667A323BB4}" dt="2026-01-08T11:08:53.420" v="12" actId="27636"/>
          <ac:spMkLst>
            <pc:docMk/>
            <pc:sldMk cId="0" sldId="263"/>
            <ac:spMk id="172" creationId="{00000000-0000-0000-0000-000000000000}"/>
          </ac:spMkLst>
        </pc:spChg>
      </pc:sldChg>
      <pc:sldChg chg="modSp mod">
        <pc:chgData name="Juuti Noora" userId="465eae5f-8fa1-4dfc-9f99-5484827e7ebd" providerId="ADAL" clId="{9D2202CF-5012-4C69-B742-CF667A323BB4}" dt="2026-01-08T11:08:53.438" v="13" actId="27636"/>
        <pc:sldMkLst>
          <pc:docMk/>
          <pc:sldMk cId="0" sldId="264"/>
        </pc:sldMkLst>
        <pc:spChg chg="mod">
          <ac:chgData name="Juuti Noora" userId="465eae5f-8fa1-4dfc-9f99-5484827e7ebd" providerId="ADAL" clId="{9D2202CF-5012-4C69-B742-CF667A323BB4}" dt="2026-01-08T11:08:53.438" v="13" actId="27636"/>
          <ac:spMkLst>
            <pc:docMk/>
            <pc:sldMk cId="0" sldId="264"/>
            <ac:spMk id="174" creationId="{00000000-0000-0000-0000-000000000000}"/>
          </ac:spMkLst>
        </pc:spChg>
      </pc:sldChg>
      <pc:sldChg chg="modSp mod">
        <pc:chgData name="Juuti Noora" userId="465eae5f-8fa1-4dfc-9f99-5484827e7ebd" providerId="ADAL" clId="{9D2202CF-5012-4C69-B742-CF667A323BB4}" dt="2026-01-08T11:08:53.448" v="14" actId="27636"/>
        <pc:sldMkLst>
          <pc:docMk/>
          <pc:sldMk cId="0" sldId="265"/>
        </pc:sldMkLst>
        <pc:spChg chg="mod">
          <ac:chgData name="Juuti Noora" userId="465eae5f-8fa1-4dfc-9f99-5484827e7ebd" providerId="ADAL" clId="{9D2202CF-5012-4C69-B742-CF667A323BB4}" dt="2026-01-08T11:08:53.448" v="14" actId="27636"/>
          <ac:spMkLst>
            <pc:docMk/>
            <pc:sldMk cId="0" sldId="265"/>
            <ac:spMk id="176" creationId="{00000000-0000-0000-0000-000000000000}"/>
          </ac:spMkLst>
        </pc:spChg>
      </pc:sldChg>
      <pc:sldChg chg="modSp mod">
        <pc:chgData name="Juuti Noora" userId="465eae5f-8fa1-4dfc-9f99-5484827e7ebd" providerId="ADAL" clId="{9D2202CF-5012-4C69-B742-CF667A323BB4}" dt="2026-01-08T11:08:53.464" v="15" actId="27636"/>
        <pc:sldMkLst>
          <pc:docMk/>
          <pc:sldMk cId="0" sldId="266"/>
        </pc:sldMkLst>
        <pc:spChg chg="mod">
          <ac:chgData name="Juuti Noora" userId="465eae5f-8fa1-4dfc-9f99-5484827e7ebd" providerId="ADAL" clId="{9D2202CF-5012-4C69-B742-CF667A323BB4}" dt="2026-01-08T11:08:53.464" v="15" actId="27636"/>
          <ac:spMkLst>
            <pc:docMk/>
            <pc:sldMk cId="0" sldId="266"/>
            <ac:spMk id="178" creationId="{00000000-0000-0000-0000-000000000000}"/>
          </ac:spMkLst>
        </pc:spChg>
      </pc:sldChg>
      <pc:sldChg chg="modSp mod">
        <pc:chgData name="Juuti Noora" userId="465eae5f-8fa1-4dfc-9f99-5484827e7ebd" providerId="ADAL" clId="{9D2202CF-5012-4C69-B742-CF667A323BB4}" dt="2026-01-08T11:08:53.477" v="16" actId="27636"/>
        <pc:sldMkLst>
          <pc:docMk/>
          <pc:sldMk cId="0" sldId="269"/>
        </pc:sldMkLst>
        <pc:spChg chg="mod">
          <ac:chgData name="Juuti Noora" userId="465eae5f-8fa1-4dfc-9f99-5484827e7ebd" providerId="ADAL" clId="{9D2202CF-5012-4C69-B742-CF667A323BB4}" dt="2026-01-08T11:08:53.477" v="16" actId="27636"/>
          <ac:spMkLst>
            <pc:docMk/>
            <pc:sldMk cId="0" sldId="269"/>
            <ac:spMk id="184" creationId="{00000000-0000-0000-0000-000000000000}"/>
          </ac:spMkLst>
        </pc:spChg>
      </pc:sldChg>
      <pc:sldChg chg="modSp mod">
        <pc:chgData name="Juuti Noora" userId="465eae5f-8fa1-4dfc-9f99-5484827e7ebd" providerId="ADAL" clId="{9D2202CF-5012-4C69-B742-CF667A323BB4}" dt="2026-01-08T11:08:53.493" v="17" actId="27636"/>
        <pc:sldMkLst>
          <pc:docMk/>
          <pc:sldMk cId="0" sldId="270"/>
        </pc:sldMkLst>
        <pc:spChg chg="mod">
          <ac:chgData name="Juuti Noora" userId="465eae5f-8fa1-4dfc-9f99-5484827e7ebd" providerId="ADAL" clId="{9D2202CF-5012-4C69-B742-CF667A323BB4}" dt="2026-01-08T11:08:53.493" v="17" actId="27636"/>
          <ac:spMkLst>
            <pc:docMk/>
            <pc:sldMk cId="0" sldId="270"/>
            <ac:spMk id="186"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25"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6"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2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33"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4"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5"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6"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7"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8"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44"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000000"/>
              </a:solid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46"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4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4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1"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000000"/>
              </a:solid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5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4"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FFFFFF"/>
              </a:solid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5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6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3"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65"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6"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6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73"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4"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5"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6"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7"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8"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84"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000000"/>
              </a:solidFill>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86"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8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8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6"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1"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000000"/>
              </a:solidFill>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9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9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9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9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9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9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10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0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03"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105"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06"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10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0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113"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4"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5"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6"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7"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8"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23"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FFFFFF"/>
              </a:solidFill>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25"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2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2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0"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FFFFFF"/>
              </a:solidFill>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3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3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3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36"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37"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38"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3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4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2"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44"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5"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4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0"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52"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3"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4"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5"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6"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7"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FFFFFF"/>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2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3"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2.wmf"/><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pic>
        <p:nvPicPr>
          <p:cNvPr id="3" name="Kuva 8"/>
          <p:cNvPicPr/>
          <p:nvPr/>
        </p:nvPicPr>
        <p:blipFill>
          <a:blip r:embed="rId15"/>
          <a:stretch/>
        </p:blipFill>
        <p:spPr>
          <a:xfrm>
            <a:off x="9208800" y="2183040"/>
            <a:ext cx="1608120" cy="2487960"/>
          </a:xfrm>
          <a:prstGeom prst="rect">
            <a:avLst/>
          </a:prstGeom>
          <a:ln w="0">
            <a:noFill/>
          </a:ln>
        </p:spPr>
      </p:pic>
      <p:sp>
        <p:nvSpPr>
          <p:cNvPr id="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FFFFFF"/>
                </a:solidFill>
                <a:latin typeface="Arial"/>
              </a:rPr>
              <a:t>Click to edit the title text format</a:t>
            </a:r>
          </a:p>
        </p:txBody>
      </p:sp>
      <p:sp>
        <p:nvSpPr>
          <p:cNvPr id="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fi-FI" sz="32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fi-FI" sz="2800" b="0" strike="noStrike" spc="-1">
                <a:solidFill>
                  <a:srgbClr val="FFFFFF"/>
                </a:solidFill>
                <a:latin typeface="Arial"/>
              </a:rPr>
              <a:t>Toinen jäsennystaso</a:t>
            </a:r>
          </a:p>
          <a:p>
            <a:pPr marL="1296000" lvl="2" indent="-288000">
              <a:spcBef>
                <a:spcPts val="850"/>
              </a:spcBef>
              <a:buClr>
                <a:srgbClr val="FFFFFF"/>
              </a:buClr>
              <a:buSzPct val="45000"/>
              <a:buFont typeface="Wingdings" charset="2"/>
              <a:buChar char=""/>
            </a:pPr>
            <a:r>
              <a:rPr lang="fi-FI" sz="2400" b="0" strike="noStrike" spc="-1">
                <a:solidFill>
                  <a:srgbClr val="FFFFFF"/>
                </a:solidFill>
                <a:latin typeface="Arial"/>
              </a:rPr>
              <a:t>Kolmas jäsennystaso</a:t>
            </a:r>
          </a:p>
          <a:p>
            <a:pPr marL="1728000" lvl="3" indent="-216000">
              <a:spcBef>
                <a:spcPts val="567"/>
              </a:spcBef>
              <a:buClr>
                <a:srgbClr val="FFFFFF"/>
              </a:buClr>
              <a:buSzPct val="75000"/>
              <a:buFont typeface="Symbol" charset="2"/>
              <a:buChar char=""/>
            </a:pPr>
            <a:r>
              <a:rPr lang="fi-FI" sz="2000" b="0" strike="noStrike" spc="-1">
                <a:solidFill>
                  <a:srgbClr val="FFFFFF"/>
                </a:solidFill>
                <a:latin typeface="Arial"/>
              </a:rPr>
              <a:t>Neljäs jäsennystaso</a:t>
            </a:r>
          </a:p>
          <a:p>
            <a:pPr marL="2160000" lvl="4" indent="-216000">
              <a:spcBef>
                <a:spcPts val="283"/>
              </a:spcBef>
              <a:buClr>
                <a:srgbClr val="FFFFFF"/>
              </a:buClr>
              <a:buSzPct val="45000"/>
              <a:buFont typeface="Wingdings" charset="2"/>
              <a:buChar char=""/>
            </a:pPr>
            <a:r>
              <a:rPr lang="fi-FI" sz="2000" b="0" strike="noStrike" spc="-1">
                <a:solidFill>
                  <a:srgbClr val="FFFFFF"/>
                </a:solidFill>
                <a:latin typeface="Arial"/>
              </a:rPr>
              <a:t>Viides jäsennystaso</a:t>
            </a:r>
          </a:p>
          <a:p>
            <a:pPr marL="2592000" lvl="5" indent="-216000">
              <a:spcBef>
                <a:spcPts val="283"/>
              </a:spcBef>
              <a:buClr>
                <a:srgbClr val="FFFFFF"/>
              </a:buClr>
              <a:buSzPct val="45000"/>
              <a:buFont typeface="Wingdings" charset="2"/>
              <a:buChar char=""/>
            </a:pPr>
            <a:r>
              <a:rPr lang="fi-FI" sz="2000" b="0" strike="noStrike" spc="-1">
                <a:solidFill>
                  <a:srgbClr val="FFFFFF"/>
                </a:solidFill>
                <a:latin typeface="Arial"/>
              </a:rPr>
              <a:t>Kuudes jäsennystaso</a:t>
            </a:r>
          </a:p>
          <a:p>
            <a:pPr marL="3024000" lvl="6" indent="-216000">
              <a:spcBef>
                <a:spcPts val="283"/>
              </a:spcBef>
              <a:buClr>
                <a:srgbClr val="FFFFFF"/>
              </a:buClr>
              <a:buSzPct val="45000"/>
              <a:buFont typeface="Wingdings" charset="2"/>
              <a:buChar char=""/>
            </a:pPr>
            <a:r>
              <a:rPr lang="fi-FI" sz="2000" b="0" strike="noStrike" spc="-1">
                <a:solidFill>
                  <a:srgbClr val="FFFFFF"/>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cxnSp>
        <p:nvCxnSpPr>
          <p:cNvPr id="39" name="Suora yhdysviiva 7"/>
          <p:cNvCxnSpPr/>
          <p:nvPr/>
        </p:nvCxnSpPr>
        <p:spPr>
          <a:xfrm flipH="1">
            <a:off x="838080" y="6094080"/>
            <a:ext cx="8875800" cy="3600"/>
          </a:xfrm>
          <a:prstGeom prst="straightConnector1">
            <a:avLst/>
          </a:prstGeom>
          <a:ln w="12700">
            <a:solidFill>
              <a:srgbClr val="ED0B6F"/>
            </a:solidFill>
            <a:round/>
          </a:ln>
        </p:spPr>
      </p:cxnSp>
      <p:pic>
        <p:nvPicPr>
          <p:cNvPr id="40" name="Kuva 5"/>
          <p:cNvPicPr/>
          <p:nvPr/>
        </p:nvPicPr>
        <p:blipFill>
          <a:blip r:embed="rId14"/>
          <a:stretch/>
        </p:blipFill>
        <p:spPr>
          <a:xfrm>
            <a:off x="9984600" y="5856840"/>
            <a:ext cx="1595160" cy="454680"/>
          </a:xfrm>
          <a:prstGeom prst="rect">
            <a:avLst/>
          </a:prstGeom>
          <a:ln w="0">
            <a:noFill/>
          </a:ln>
        </p:spPr>
      </p:pic>
      <p:sp>
        <p:nvSpPr>
          <p:cNvPr id="4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000000"/>
                </a:solidFill>
                <a:latin typeface="Arial"/>
              </a:rPr>
              <a:t>Click to edit the title text format</a:t>
            </a:r>
          </a:p>
        </p:txBody>
      </p:sp>
      <p:sp>
        <p:nvSpPr>
          <p:cNvPr id="4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i-FI"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solidFill>
                  <a:srgbClr val="000000"/>
                </a:solidFill>
                <a:latin typeface="Arial"/>
              </a:rPr>
              <a:t>Toinen jäsennystaso</a:t>
            </a:r>
          </a:p>
          <a:p>
            <a:pPr marL="1296000" lvl="2" indent="-288000">
              <a:spcBef>
                <a:spcPts val="850"/>
              </a:spcBef>
              <a:buClr>
                <a:srgbClr val="000000"/>
              </a:buClr>
              <a:buSzPct val="45000"/>
              <a:buFont typeface="Wingdings" charset="2"/>
              <a:buChar char=""/>
            </a:pPr>
            <a:r>
              <a:rPr lang="fi-FI" sz="2400" b="0" strike="noStrike" spc="-1">
                <a:solidFill>
                  <a:srgbClr val="000000"/>
                </a:solidFill>
                <a:latin typeface="Arial"/>
              </a:rPr>
              <a:t>Kolmas jäsennystaso</a:t>
            </a:r>
          </a:p>
          <a:p>
            <a:pPr marL="1728000" lvl="3" indent="-216000">
              <a:spcBef>
                <a:spcPts val="567"/>
              </a:spcBef>
              <a:buClr>
                <a:srgbClr val="000000"/>
              </a:buClr>
              <a:buSzPct val="75000"/>
              <a:buFont typeface="Symbol" charset="2"/>
              <a:buChar char=""/>
            </a:pPr>
            <a:r>
              <a:rPr lang="fi-FI" sz="2000" b="0" strike="noStrike" spc="-1">
                <a:solidFill>
                  <a:srgbClr val="000000"/>
                </a:solidFill>
                <a:latin typeface="Arial"/>
              </a:rPr>
              <a:t>Neljäs jäsennystaso</a:t>
            </a:r>
          </a:p>
          <a:p>
            <a:pPr marL="2160000" lvl="4" indent="-216000">
              <a:spcBef>
                <a:spcPts val="283"/>
              </a:spcBef>
              <a:buClr>
                <a:srgbClr val="000000"/>
              </a:buClr>
              <a:buSzPct val="45000"/>
              <a:buFont typeface="Wingdings" charset="2"/>
              <a:buChar char=""/>
            </a:pPr>
            <a:r>
              <a:rPr lang="fi-FI" sz="2000" b="0" strike="noStrike" spc="-1">
                <a:solidFill>
                  <a:srgbClr val="000000"/>
                </a:solidFill>
                <a:latin typeface="Arial"/>
              </a:rPr>
              <a:t>Viides jäsennystaso</a:t>
            </a:r>
          </a:p>
          <a:p>
            <a:pPr marL="2592000" lvl="5" indent="-216000">
              <a:spcBef>
                <a:spcPts val="283"/>
              </a:spcBef>
              <a:buClr>
                <a:srgbClr val="000000"/>
              </a:buClr>
              <a:buSzPct val="45000"/>
              <a:buFont typeface="Wingdings" charset="2"/>
              <a:buChar char=""/>
            </a:pPr>
            <a:r>
              <a:rPr lang="fi-FI" sz="2000" b="0" strike="noStrike" spc="-1">
                <a:solidFill>
                  <a:srgbClr val="000000"/>
                </a:solidFill>
                <a:latin typeface="Arial"/>
              </a:rPr>
              <a:t>Kuudes jäsennystaso</a:t>
            </a:r>
          </a:p>
          <a:p>
            <a:pPr marL="3024000" lvl="6" indent="-216000">
              <a:spcBef>
                <a:spcPts val="283"/>
              </a:spcBef>
              <a:buClr>
                <a:srgbClr val="000000"/>
              </a:buClr>
              <a:buSzPct val="45000"/>
              <a:buFont typeface="Wingdings" charset="2"/>
              <a:buChar char=""/>
            </a:pPr>
            <a:r>
              <a:rPr lang="fi-FI" sz="2000" b="0" strike="noStrike" spc="-1">
                <a:solidFill>
                  <a:srgbClr val="000000"/>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cxnSp>
        <p:nvCxnSpPr>
          <p:cNvPr id="79" name="Suora yhdysviiva 7"/>
          <p:cNvCxnSpPr/>
          <p:nvPr/>
        </p:nvCxnSpPr>
        <p:spPr>
          <a:xfrm flipH="1">
            <a:off x="838080" y="6094080"/>
            <a:ext cx="8875800" cy="3600"/>
          </a:xfrm>
          <a:prstGeom prst="straightConnector1">
            <a:avLst/>
          </a:prstGeom>
          <a:ln w="12700">
            <a:solidFill>
              <a:srgbClr val="ED0B6F"/>
            </a:solidFill>
            <a:round/>
          </a:ln>
        </p:spPr>
      </p:cxnSp>
      <p:pic>
        <p:nvPicPr>
          <p:cNvPr id="80" name="Kuva 5"/>
          <p:cNvPicPr/>
          <p:nvPr/>
        </p:nvPicPr>
        <p:blipFill>
          <a:blip r:embed="rId14"/>
          <a:stretch/>
        </p:blipFill>
        <p:spPr>
          <a:xfrm>
            <a:off x="9984600" y="5856840"/>
            <a:ext cx="1595160" cy="454680"/>
          </a:xfrm>
          <a:prstGeom prst="rect">
            <a:avLst/>
          </a:prstGeom>
          <a:ln w="0">
            <a:noFill/>
          </a:ln>
        </p:spPr>
      </p:pic>
      <p:sp>
        <p:nvSpPr>
          <p:cNvPr id="8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000000"/>
                </a:solidFill>
                <a:latin typeface="Arial"/>
              </a:rPr>
              <a:t>Click to edit the title text format</a:t>
            </a:r>
          </a:p>
        </p:txBody>
      </p:sp>
      <p:sp>
        <p:nvSpPr>
          <p:cNvPr id="8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i-FI"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solidFill>
                  <a:srgbClr val="000000"/>
                </a:solidFill>
                <a:latin typeface="Arial"/>
              </a:rPr>
              <a:t>Toinen jäsennystaso</a:t>
            </a:r>
          </a:p>
          <a:p>
            <a:pPr marL="1296000" lvl="2" indent="-288000">
              <a:spcBef>
                <a:spcPts val="850"/>
              </a:spcBef>
              <a:buClr>
                <a:srgbClr val="000000"/>
              </a:buClr>
              <a:buSzPct val="45000"/>
              <a:buFont typeface="Wingdings" charset="2"/>
              <a:buChar char=""/>
            </a:pPr>
            <a:r>
              <a:rPr lang="fi-FI" sz="2400" b="0" strike="noStrike" spc="-1">
                <a:solidFill>
                  <a:srgbClr val="000000"/>
                </a:solidFill>
                <a:latin typeface="Arial"/>
              </a:rPr>
              <a:t>Kolmas jäsennystaso</a:t>
            </a:r>
          </a:p>
          <a:p>
            <a:pPr marL="1728000" lvl="3" indent="-216000">
              <a:spcBef>
                <a:spcPts val="567"/>
              </a:spcBef>
              <a:buClr>
                <a:srgbClr val="000000"/>
              </a:buClr>
              <a:buSzPct val="75000"/>
              <a:buFont typeface="Symbol" charset="2"/>
              <a:buChar char=""/>
            </a:pPr>
            <a:r>
              <a:rPr lang="fi-FI" sz="2000" b="0" strike="noStrike" spc="-1">
                <a:solidFill>
                  <a:srgbClr val="000000"/>
                </a:solidFill>
                <a:latin typeface="Arial"/>
              </a:rPr>
              <a:t>Neljäs jäsennystaso</a:t>
            </a:r>
          </a:p>
          <a:p>
            <a:pPr marL="2160000" lvl="4" indent="-216000">
              <a:spcBef>
                <a:spcPts val="283"/>
              </a:spcBef>
              <a:buClr>
                <a:srgbClr val="000000"/>
              </a:buClr>
              <a:buSzPct val="45000"/>
              <a:buFont typeface="Wingdings" charset="2"/>
              <a:buChar char=""/>
            </a:pPr>
            <a:r>
              <a:rPr lang="fi-FI" sz="2000" b="0" strike="noStrike" spc="-1">
                <a:solidFill>
                  <a:srgbClr val="000000"/>
                </a:solidFill>
                <a:latin typeface="Arial"/>
              </a:rPr>
              <a:t>Viides jäsennystaso</a:t>
            </a:r>
          </a:p>
          <a:p>
            <a:pPr marL="2592000" lvl="5" indent="-216000">
              <a:spcBef>
                <a:spcPts val="283"/>
              </a:spcBef>
              <a:buClr>
                <a:srgbClr val="000000"/>
              </a:buClr>
              <a:buSzPct val="45000"/>
              <a:buFont typeface="Wingdings" charset="2"/>
              <a:buChar char=""/>
            </a:pPr>
            <a:r>
              <a:rPr lang="fi-FI" sz="2000" b="0" strike="noStrike" spc="-1">
                <a:solidFill>
                  <a:srgbClr val="000000"/>
                </a:solidFill>
                <a:latin typeface="Arial"/>
              </a:rPr>
              <a:t>Kuudes jäsennystaso</a:t>
            </a:r>
          </a:p>
          <a:p>
            <a:pPr marL="3024000" lvl="6" indent="-216000">
              <a:spcBef>
                <a:spcPts val="283"/>
              </a:spcBef>
              <a:buClr>
                <a:srgbClr val="000000"/>
              </a:buClr>
              <a:buSzPct val="45000"/>
              <a:buFont typeface="Wingdings" charset="2"/>
              <a:buChar char=""/>
            </a:pPr>
            <a:r>
              <a:rPr lang="fi-FI" sz="2000" b="0" strike="noStrike" spc="-1">
                <a:solidFill>
                  <a:srgbClr val="000000"/>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pic>
        <p:nvPicPr>
          <p:cNvPr id="119" name="Kuva 4"/>
          <p:cNvPicPr/>
          <p:nvPr/>
        </p:nvPicPr>
        <p:blipFill>
          <a:blip r:embed="rId15"/>
          <a:stretch/>
        </p:blipFill>
        <p:spPr>
          <a:xfrm>
            <a:off x="4946040" y="1549440"/>
            <a:ext cx="2296440" cy="3552120"/>
          </a:xfrm>
          <a:prstGeom prst="rect">
            <a:avLst/>
          </a:prstGeom>
          <a:ln w="0">
            <a:noFill/>
          </a:ln>
        </p:spPr>
      </p:pic>
      <p:sp>
        <p:nvSpPr>
          <p:cNvPr id="12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FFFFFF"/>
                </a:solidFill>
                <a:latin typeface="Arial"/>
              </a:rPr>
              <a:t>Click to edit the title text format</a:t>
            </a:r>
          </a:p>
        </p:txBody>
      </p:sp>
      <p:sp>
        <p:nvSpPr>
          <p:cNvPr id="121"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fi-FI" sz="32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fi-FI" sz="2800" b="0" strike="noStrike" spc="-1">
                <a:solidFill>
                  <a:srgbClr val="FFFFFF"/>
                </a:solidFill>
                <a:latin typeface="Arial"/>
              </a:rPr>
              <a:t>Toinen jäsennystaso</a:t>
            </a:r>
          </a:p>
          <a:p>
            <a:pPr marL="1296000" lvl="2" indent="-288000">
              <a:spcBef>
                <a:spcPts val="850"/>
              </a:spcBef>
              <a:buClr>
                <a:srgbClr val="FFFFFF"/>
              </a:buClr>
              <a:buSzPct val="45000"/>
              <a:buFont typeface="Wingdings" charset="2"/>
              <a:buChar char=""/>
            </a:pPr>
            <a:r>
              <a:rPr lang="fi-FI" sz="2400" b="0" strike="noStrike" spc="-1">
                <a:solidFill>
                  <a:srgbClr val="FFFFFF"/>
                </a:solidFill>
                <a:latin typeface="Arial"/>
              </a:rPr>
              <a:t>Kolmas jäsennystaso</a:t>
            </a:r>
          </a:p>
          <a:p>
            <a:pPr marL="1728000" lvl="3" indent="-216000">
              <a:spcBef>
                <a:spcPts val="567"/>
              </a:spcBef>
              <a:buClr>
                <a:srgbClr val="FFFFFF"/>
              </a:buClr>
              <a:buSzPct val="75000"/>
              <a:buFont typeface="Symbol" charset="2"/>
              <a:buChar char=""/>
            </a:pPr>
            <a:r>
              <a:rPr lang="fi-FI" sz="2000" b="0" strike="noStrike" spc="-1">
                <a:solidFill>
                  <a:srgbClr val="FFFFFF"/>
                </a:solidFill>
                <a:latin typeface="Arial"/>
              </a:rPr>
              <a:t>Neljäs jäsennystaso</a:t>
            </a:r>
          </a:p>
          <a:p>
            <a:pPr marL="2160000" lvl="4" indent="-216000">
              <a:spcBef>
                <a:spcPts val="283"/>
              </a:spcBef>
              <a:buClr>
                <a:srgbClr val="FFFFFF"/>
              </a:buClr>
              <a:buSzPct val="45000"/>
              <a:buFont typeface="Wingdings" charset="2"/>
              <a:buChar char=""/>
            </a:pPr>
            <a:r>
              <a:rPr lang="fi-FI" sz="2000" b="0" strike="noStrike" spc="-1">
                <a:solidFill>
                  <a:srgbClr val="FFFFFF"/>
                </a:solidFill>
                <a:latin typeface="Arial"/>
              </a:rPr>
              <a:t>Viides jäsennystaso</a:t>
            </a:r>
          </a:p>
          <a:p>
            <a:pPr marL="2592000" lvl="5" indent="-216000">
              <a:spcBef>
                <a:spcPts val="283"/>
              </a:spcBef>
              <a:buClr>
                <a:srgbClr val="FFFFFF"/>
              </a:buClr>
              <a:buSzPct val="45000"/>
              <a:buFont typeface="Wingdings" charset="2"/>
              <a:buChar char=""/>
            </a:pPr>
            <a:r>
              <a:rPr lang="fi-FI" sz="2000" b="0" strike="noStrike" spc="-1">
                <a:solidFill>
                  <a:srgbClr val="FFFFFF"/>
                </a:solidFill>
                <a:latin typeface="Arial"/>
              </a:rPr>
              <a:t>Kuudes jäsennystaso</a:t>
            </a:r>
          </a:p>
          <a:p>
            <a:pPr marL="3024000" lvl="6" indent="-216000">
              <a:spcBef>
                <a:spcPts val="283"/>
              </a:spcBef>
              <a:buClr>
                <a:srgbClr val="FFFFFF"/>
              </a:buClr>
              <a:buSzPct val="45000"/>
              <a:buFont typeface="Wingdings" charset="2"/>
              <a:buChar char=""/>
            </a:pPr>
            <a:r>
              <a:rPr lang="fi-FI" sz="2000" b="0" strike="noStrike" spc="-1">
                <a:solidFill>
                  <a:srgbClr val="FFFFFF"/>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www.kanta.fi/omakanta" TargetMode="External"/><Relationship Id="rId2" Type="http://schemas.openxmlformats.org/officeDocument/2006/relationships/hyperlink" Target="https://muistiliitto.fi/wp-content/uploads/Hoitotahtoni_2019_verkossa_taytettava_Uusittu_logo.pdf" TargetMode="Externa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s://finlex.fi/fi/lainsaadanto/1992/785" TargetMode="External"/><Relationship Id="rId7" Type="http://schemas.openxmlformats.org/officeDocument/2006/relationships/hyperlink" Target="https://valvira.fi/sosiaali-ja-terveydenhuolto/elaman-loppuvaiheen-hoito" TargetMode="External"/><Relationship Id="rId2" Type="http://schemas.openxmlformats.org/officeDocument/2006/relationships/hyperlink" Target="https://www.terveyskirjasto.fi/dlk00809" TargetMode="External"/><Relationship Id="rId1" Type="http://schemas.openxmlformats.org/officeDocument/2006/relationships/slideLayout" Target="../slideLayouts/slideLayout13.xml"/><Relationship Id="rId6" Type="http://schemas.openxmlformats.org/officeDocument/2006/relationships/hyperlink" Target="https://thl.fi/aiheet/ikaantyminen/elaman-loppuvaiheen-hoito/hoitotahto" TargetMode="External"/><Relationship Id="rId5" Type="http://schemas.openxmlformats.org/officeDocument/2006/relationships/hyperlink" Target="https://sumut.fi/wp-content/uploads/2021/10/MIES_SUMU_Oikeudellinen_ennakointi_opas_2021.pdf" TargetMode="External"/><Relationship Id="rId4" Type="http://schemas.openxmlformats.org/officeDocument/2006/relationships/hyperlink" Target="https://muistiliitto.fi/wp-content/uploads/2024/10/Hoitotahto_2020_saavutettava_printti.pdf"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PlaceHolder 1"/>
          <p:cNvSpPr>
            <a:spLocks noGrp="1"/>
          </p:cNvSpPr>
          <p:nvPr>
            <p:ph type="title"/>
          </p:nvPr>
        </p:nvSpPr>
        <p:spPr>
          <a:xfrm>
            <a:off x="1523880" y="1986840"/>
            <a:ext cx="6493320" cy="2078280"/>
          </a:xfrm>
          <a:prstGeom prst="rect">
            <a:avLst/>
          </a:prstGeom>
          <a:noFill/>
          <a:ln w="0">
            <a:noFill/>
          </a:ln>
        </p:spPr>
        <p:txBody>
          <a:bodyPr lIns="90000" tIns="45000" rIns="90000" bIns="45000" anchor="b">
            <a:normAutofit/>
          </a:bodyPr>
          <a:lstStyle/>
          <a:p>
            <a:pPr indent="0">
              <a:lnSpc>
                <a:spcPct val="90000"/>
              </a:lnSpc>
              <a:buNone/>
              <a:tabLst>
                <a:tab pos="0" algn="l"/>
              </a:tabLst>
            </a:pPr>
            <a:r>
              <a:rPr lang="fi-FI" sz="7000" b="1" strike="noStrike" spc="-1">
                <a:solidFill>
                  <a:srgbClr val="FFFFFF"/>
                </a:solidFill>
                <a:latin typeface="Montserrat"/>
              </a:rPr>
              <a:t>Hoitotahto</a:t>
            </a:r>
            <a:endParaRPr lang="fi-FI" sz="7000" b="0" strike="noStrike" spc="-1">
              <a:solidFill>
                <a:srgbClr val="FFFFFF"/>
              </a:solidFill>
              <a:latin typeface="Arial"/>
            </a:endParaRPr>
          </a:p>
        </p:txBody>
      </p:sp>
      <p:sp>
        <p:nvSpPr>
          <p:cNvPr id="159" name="PlaceHolder 2"/>
          <p:cNvSpPr>
            <a:spLocks noGrp="1"/>
          </p:cNvSpPr>
          <p:nvPr>
            <p:ph type="subTitle"/>
          </p:nvPr>
        </p:nvSpPr>
        <p:spPr>
          <a:xfrm>
            <a:off x="1523880" y="4245480"/>
            <a:ext cx="6493320" cy="1445400"/>
          </a:xfrm>
          <a:prstGeom prst="rect">
            <a:avLst/>
          </a:prstGeom>
          <a:noFill/>
          <a:ln w="0">
            <a:noFill/>
          </a:ln>
        </p:spPr>
        <p:txBody>
          <a:bodyPr lIns="0" tIns="0" rIns="0" bIns="0" anchor="t">
            <a:noAutofit/>
          </a:bodyPr>
          <a:lstStyle/>
          <a:p>
            <a:pPr indent="0">
              <a:lnSpc>
                <a:spcPct val="110000"/>
              </a:lnSpc>
              <a:spcBef>
                <a:spcPts val="1001"/>
              </a:spcBef>
              <a:buNone/>
              <a:tabLst>
                <a:tab pos="0" algn="l"/>
              </a:tabLst>
            </a:pPr>
            <a:r>
              <a:rPr lang="fi-FI" sz="1800" b="0" strike="noStrike" spc="-1" dirty="0">
                <a:solidFill>
                  <a:srgbClr val="FFFFFF"/>
                </a:solidFill>
                <a:latin typeface="Montserrat" panose="00000500000000000000" pitchFamily="2" charset="0"/>
              </a:rPr>
              <a:t>Hoitotahto ja edunvalvontavaltuutus oman tahdon toteutumisen apuvälineinä -opintojakso</a:t>
            </a:r>
          </a:p>
          <a:p>
            <a:pPr indent="0">
              <a:lnSpc>
                <a:spcPct val="110000"/>
              </a:lnSpc>
              <a:spcBef>
                <a:spcPts val="1001"/>
              </a:spcBef>
              <a:buNone/>
              <a:tabLst>
                <a:tab pos="0" algn="l"/>
              </a:tabLst>
            </a:pPr>
            <a:endParaRPr lang="fi-FI" sz="1800" b="0" strike="noStrike" spc="-1" dirty="0">
              <a:solidFill>
                <a:srgbClr val="FFFFFF"/>
              </a:solidFill>
              <a:latin typeface="Montserrat" panose="00000500000000000000" pitchFamily="2" charset="0"/>
            </a:endParaRPr>
          </a:p>
          <a:p>
            <a:pPr indent="0">
              <a:lnSpc>
                <a:spcPct val="110000"/>
              </a:lnSpc>
              <a:spcBef>
                <a:spcPts val="1001"/>
              </a:spcBef>
              <a:buNone/>
              <a:tabLst>
                <a:tab pos="0" algn="l"/>
              </a:tabLst>
            </a:pPr>
            <a:r>
              <a:rPr lang="fi-FI" sz="1800" b="0" strike="noStrike" spc="-1" dirty="0">
                <a:solidFill>
                  <a:srgbClr val="FFFFFF"/>
                </a:solidFill>
                <a:latin typeface="Montserrat" panose="00000500000000000000" pitchFamily="2" charset="0"/>
              </a:rPr>
              <a:t>Hanna Kuitunen (th, </a:t>
            </a:r>
            <a:r>
              <a:rPr lang="fi-FI" sz="1800" b="0" strike="noStrike" spc="-1" dirty="0" err="1">
                <a:solidFill>
                  <a:srgbClr val="FFFFFF"/>
                </a:solidFill>
                <a:latin typeface="Montserrat" panose="00000500000000000000" pitchFamily="2" charset="0"/>
              </a:rPr>
              <a:t>TtM</a:t>
            </a:r>
            <a:r>
              <a:rPr lang="fi-FI" sz="1800" b="0" strike="noStrike" spc="-1" dirty="0">
                <a:solidFill>
                  <a:srgbClr val="FFFFFF"/>
                </a:solidFill>
                <a:latin typeface="Montserrat" panose="00000500000000000000" pitchFamily="2" charset="0"/>
              </a:rPr>
              <a:t>), sivutoiminen tuntiopettaja</a:t>
            </a:r>
          </a:p>
          <a:p>
            <a:pPr indent="0">
              <a:lnSpc>
                <a:spcPct val="110000"/>
              </a:lnSpc>
              <a:spcBef>
                <a:spcPts val="1001"/>
              </a:spcBef>
              <a:buNone/>
              <a:tabLst>
                <a:tab pos="0" algn="l"/>
              </a:tabLst>
            </a:pPr>
            <a:r>
              <a:rPr lang="fi-FI" sz="1800" spc="-1">
                <a:solidFill>
                  <a:srgbClr val="FFFFFF"/>
                </a:solidFill>
                <a:latin typeface="Montserrat" panose="00000500000000000000" pitchFamily="2" charset="0"/>
                <a:hlinkClick r:id="rId2"/>
              </a:rPr>
              <a:t>CC BY-SA 4.0</a:t>
            </a:r>
            <a:endParaRPr lang="fi-FI" sz="1800" b="0" strike="noStrike" spc="-1" dirty="0">
              <a:solidFill>
                <a:srgbClr val="FFFFFF"/>
              </a:solidFill>
              <a:latin typeface="Arial"/>
            </a:endParaRPr>
          </a:p>
          <a:p>
            <a:pPr indent="0">
              <a:lnSpc>
                <a:spcPct val="110000"/>
              </a:lnSpc>
              <a:spcBef>
                <a:spcPts val="1001"/>
              </a:spcBef>
              <a:buNone/>
              <a:tabLst>
                <a:tab pos="0" algn="l"/>
              </a:tabLst>
            </a:pPr>
            <a:endParaRPr lang="fi-FI" sz="1800" b="0" strike="noStrike" spc="-1" dirty="0">
              <a:solidFill>
                <a:srgbClr val="FFFFFF"/>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3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Esimerkki (Muistiliiton Hoitotahtoni -vihko) 1/2</a:t>
            </a:r>
            <a:endParaRPr lang="fi-FI" sz="5000" b="0" strike="noStrike" spc="-1">
              <a:solidFill>
                <a:srgbClr val="000000"/>
              </a:solidFill>
              <a:latin typeface="Arial"/>
            </a:endParaRPr>
          </a:p>
        </p:txBody>
      </p:sp>
      <p:sp>
        <p:nvSpPr>
          <p:cNvPr id="177" name="PlaceHolder 2"/>
          <p:cNvSpPr>
            <a:spLocks noGrp="1"/>
          </p:cNvSpPr>
          <p:nvPr>
            <p:ph/>
          </p:nvPr>
        </p:nvSpPr>
        <p:spPr>
          <a:xfrm>
            <a:off x="522000" y="1584360"/>
            <a:ext cx="11337120" cy="4340160"/>
          </a:xfrm>
          <a:prstGeom prst="rect">
            <a:avLst/>
          </a:prstGeom>
          <a:noFill/>
          <a:ln w="0">
            <a:noFill/>
          </a:ln>
        </p:spPr>
        <p:txBody>
          <a:bodyPr lIns="90000" tIns="45000" rIns="90000" bIns="45000" anchor="t">
            <a:noAutofit/>
          </a:bodyPr>
          <a:lstStyle/>
          <a:p>
            <a:pPr marL="216000" indent="-216000">
              <a:lnSpc>
                <a:spcPct val="100000"/>
              </a:lnSpc>
              <a:spcBef>
                <a:spcPts val="1001"/>
              </a:spcBef>
              <a:buClr>
                <a:srgbClr val="000000"/>
              </a:buClr>
              <a:buSzPct val="45000"/>
              <a:buFont typeface="Wingdings" charset="2"/>
              <a:buChar char=""/>
              <a:tabLst>
                <a:tab pos="0" algn="l"/>
              </a:tabLst>
            </a:pPr>
            <a:r>
              <a:rPr lang="fi-FI" sz="1700" b="0" strike="noStrike" spc="-1" dirty="0">
                <a:solidFill>
                  <a:srgbClr val="001B2A"/>
                </a:solidFill>
                <a:latin typeface="Montserrat"/>
              </a:rPr>
              <a:t>Aiemmin on jo todettu, että hoitotahto voi sisältää eritasoisia tahdonilmaisuja. </a:t>
            </a:r>
            <a:endParaRPr lang="fi-FI" sz="1700" b="0" strike="noStrike" spc="-1" dirty="0">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700" b="0" strike="noStrike" spc="-1" dirty="0">
                <a:solidFill>
                  <a:srgbClr val="001B2A"/>
                </a:solidFill>
                <a:latin typeface="Montserrat"/>
              </a:rPr>
              <a:t>Muistiliiton Hoitotahtoni-vihko havainnollistaa, millaisia asioita hoito- ja hoivatahtoon voi kirjata.</a:t>
            </a:r>
            <a:endParaRPr lang="fi-FI" sz="1700" b="0" strike="noStrike" spc="-1" dirty="0">
              <a:solidFill>
                <a:srgbClr val="000000"/>
              </a:solidFill>
              <a:latin typeface="Arial"/>
            </a:endParaRPr>
          </a:p>
          <a:p>
            <a:pPr marL="216000" indent="0">
              <a:lnSpc>
                <a:spcPct val="100000"/>
              </a:lnSpc>
              <a:spcBef>
                <a:spcPts val="1001"/>
              </a:spcBef>
              <a:buNone/>
              <a:tabLst>
                <a:tab pos="0" algn="l"/>
              </a:tabLst>
            </a:pPr>
            <a:r>
              <a:rPr lang="fi-FI" sz="1700" b="0" strike="noStrike" spc="-1" dirty="0">
                <a:solidFill>
                  <a:srgbClr val="001B2A"/>
                </a:solidFill>
                <a:latin typeface="Montserrat"/>
              </a:rPr>
              <a:t>→ Sitovat tahdon ilmaisut:</a:t>
            </a:r>
            <a:endParaRPr lang="fi-FI" sz="17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700" b="0" strike="noStrike" spc="-1" dirty="0">
                <a:solidFill>
                  <a:srgbClr val="001B2A"/>
                </a:solidFill>
                <a:latin typeface="Montserrat"/>
              </a:rPr>
              <a:t>Perinteinen hoitotahto-osio elämän loppuvaiheeseen liittyvistä päätöksistä</a:t>
            </a:r>
            <a:endParaRPr lang="fi-FI" sz="17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700" b="0" strike="noStrike" spc="-1" dirty="0">
                <a:solidFill>
                  <a:srgbClr val="001B2A"/>
                </a:solidFill>
                <a:latin typeface="Montserrat"/>
              </a:rPr>
              <a:t>Mahdollisuus valtuuttaa joku läheisistä tekemään hoitoa koskevat ratkaisut</a:t>
            </a:r>
            <a:endParaRPr lang="fi-FI" sz="17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700" b="0" strike="noStrike" spc="-1" dirty="0">
                <a:solidFill>
                  <a:srgbClr val="001B2A"/>
                </a:solidFill>
                <a:latin typeface="Montserrat"/>
              </a:rPr>
              <a:t>Mahdollisuus nimetä henkilöt, joille tietoja luovutetaan</a:t>
            </a:r>
            <a:endParaRPr lang="fi-FI" sz="1700" b="0" strike="noStrike" spc="-1" dirty="0">
              <a:solidFill>
                <a:srgbClr val="000000"/>
              </a:solidFill>
              <a:latin typeface="Arial"/>
            </a:endParaRPr>
          </a:p>
          <a:p>
            <a:pPr marL="216000" indent="0">
              <a:lnSpc>
                <a:spcPct val="100000"/>
              </a:lnSpc>
              <a:spcBef>
                <a:spcPts val="1001"/>
              </a:spcBef>
              <a:buNone/>
              <a:tabLst>
                <a:tab pos="0" algn="l"/>
              </a:tabLst>
            </a:pPr>
            <a:r>
              <a:rPr lang="fi-FI" sz="1700" b="0" strike="noStrike" spc="-1" dirty="0">
                <a:solidFill>
                  <a:srgbClr val="001B2A"/>
                </a:solidFill>
                <a:latin typeface="Montserrat"/>
              </a:rPr>
              <a:t>→ Hoitoa ja hoivaa koskevat toiveet:</a:t>
            </a:r>
            <a:endParaRPr lang="fi-FI" sz="17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700" b="0" strike="noStrike" spc="-1" dirty="0">
                <a:solidFill>
                  <a:srgbClr val="001B2A"/>
                </a:solidFill>
                <a:latin typeface="Montserrat"/>
              </a:rPr>
              <a:t>Kirjataan oman elämänlaadun ja hyvinvoinnin kannalta tärkeitä asioita, jotka läheisten ja hoitohenkilökunnan on hyvä tietää</a:t>
            </a:r>
            <a:endParaRPr lang="fi-FI" sz="17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700" b="0" strike="noStrike" spc="-1" dirty="0">
                <a:solidFill>
                  <a:srgbClr val="001B2A"/>
                </a:solidFill>
                <a:latin typeface="Montserrat"/>
              </a:rPr>
              <a:t>Hoivatoiveita on noudatettava siinä määrin kuin se on mahdollista</a:t>
            </a:r>
            <a:endParaRPr lang="fi-FI" sz="17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Esimerkki (Muistiliiton Hoitotahtoni -vihko) 22</a:t>
            </a:r>
            <a:endParaRPr lang="fi-FI" sz="5000" b="0" strike="noStrike" spc="-1">
              <a:solidFill>
                <a:srgbClr val="000000"/>
              </a:solidFill>
              <a:latin typeface="Arial"/>
            </a:endParaRPr>
          </a:p>
        </p:txBody>
      </p:sp>
      <p:sp>
        <p:nvSpPr>
          <p:cNvPr id="179" name="PlaceHolder 2"/>
          <p:cNvSpPr>
            <a:spLocks noGrp="1"/>
          </p:cNvSpPr>
          <p:nvPr>
            <p:ph/>
          </p:nvPr>
        </p:nvSpPr>
        <p:spPr>
          <a:xfrm>
            <a:off x="540000" y="1611000"/>
            <a:ext cx="11337120" cy="4340160"/>
          </a:xfrm>
          <a:prstGeom prst="rect">
            <a:avLst/>
          </a:prstGeom>
          <a:noFill/>
          <a:ln w="0">
            <a:noFill/>
          </a:ln>
        </p:spPr>
        <p:txBody>
          <a:bodyPr lIns="90000" tIns="45000" rIns="90000" bIns="45000" anchor="t">
            <a:noAutofit/>
          </a:bodyPr>
          <a:lstStyle/>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Hoitoa ja hoivaa koskevat toiveet voivat liittyä esim. seuraaviin asioihin:</a:t>
            </a:r>
            <a:endParaRPr lang="fi-FI" sz="18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a:rPr>
              <a:t>Hoitopaikan valinta</a:t>
            </a:r>
            <a:endParaRPr lang="fi-FI" sz="18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a:rPr>
              <a:t>Turvallisuusteknologian hyödyntäminen hoidossa</a:t>
            </a:r>
            <a:endParaRPr lang="fi-FI" sz="18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a:rPr>
              <a:t>Halu osallistua esim. uskonnollisiin tilaisuuksiin</a:t>
            </a:r>
            <a:endParaRPr lang="fi-FI" sz="18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a:rPr>
              <a:t>Päivittäisiin toimintoihin liittyvät tottumukset</a:t>
            </a:r>
            <a:endParaRPr lang="fi-FI" sz="1800" b="0" strike="noStrike" spc="-1" dirty="0">
              <a:solidFill>
                <a:srgbClr val="000000"/>
              </a:solidFill>
              <a:latin typeface="Arial"/>
            </a:endParaRPr>
          </a:p>
          <a:p>
            <a:pPr marL="864000" lvl="1" indent="-324000">
              <a:lnSpc>
                <a:spcPct val="10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a:rPr>
              <a:t>Taloudellisiin asioihin liittyvät toiveet (Osio ei korvaa esim. edunvalvontavaltuutusta, mutta hoitotahtoon kirjatut kulutustottumuksiin liittyvät toiveet voivat ohjata edunvalvontavaltuutettua toteuttamaan valtuuttajan toiveita esim. säännöllisistä kampaajakäynneistä tms.)</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PlaceHolder 1"/>
          <p:cNvSpPr>
            <a:spLocks noGrp="1"/>
          </p:cNvSpPr>
          <p:nvPr>
            <p:ph type="title"/>
          </p:nvPr>
        </p:nvSpPr>
        <p:spPr>
          <a:xfrm>
            <a:off x="609480" y="273600"/>
            <a:ext cx="10970640" cy="1143000"/>
          </a:xfrm>
          <a:prstGeom prst="rect">
            <a:avLst/>
          </a:prstGeom>
          <a:noFill/>
          <a:ln w="0">
            <a:noFill/>
          </a:ln>
        </p:spPr>
        <p:txBody>
          <a:bodyPr lIns="0" tIns="0" rIns="0" bIns="0" anchor="ctr">
            <a:noAutofit/>
          </a:bodyPr>
          <a:lstStyle/>
          <a:p>
            <a:pPr indent="0">
              <a:lnSpc>
                <a:spcPct val="100000"/>
              </a:lnSpc>
              <a:buNone/>
              <a:tabLst>
                <a:tab pos="0" algn="l"/>
              </a:tabLst>
            </a:pPr>
            <a:r>
              <a:rPr lang="fi-FI" sz="4400" b="1" strike="noStrike" spc="-1" dirty="0">
                <a:solidFill>
                  <a:srgbClr val="000000"/>
                </a:solidFill>
                <a:latin typeface="Montserrat" panose="00000500000000000000" pitchFamily="2" charset="0"/>
              </a:rPr>
              <a:t>Tehtävä</a:t>
            </a:r>
            <a:endParaRPr lang="fi-FI" sz="4400" b="0" strike="noStrike" spc="-1" dirty="0">
              <a:solidFill>
                <a:srgbClr val="000000"/>
              </a:solidFill>
              <a:latin typeface="Montserrat" panose="00000500000000000000" pitchFamily="2" charset="0"/>
            </a:endParaRPr>
          </a:p>
        </p:txBody>
      </p:sp>
      <p:sp>
        <p:nvSpPr>
          <p:cNvPr id="181" name="PlaceHolder 2"/>
          <p:cNvSpPr>
            <a:spLocks noGrp="1"/>
          </p:cNvSpPr>
          <p:nvPr>
            <p:ph/>
          </p:nvPr>
        </p:nvSpPr>
        <p:spPr>
          <a:xfrm>
            <a:off x="609480" y="1604520"/>
            <a:ext cx="10970640" cy="3975480"/>
          </a:xfrm>
          <a:prstGeom prst="rect">
            <a:avLst/>
          </a:prstGeom>
          <a:noFill/>
          <a:ln w="0">
            <a:noFill/>
          </a:ln>
        </p:spPr>
        <p:txBody>
          <a:bodyPr lIns="0" tIns="0" rIns="0" bIns="0" anchor="t">
            <a:normAutofit/>
          </a:bodyPr>
          <a:lstStyle/>
          <a:p>
            <a:pPr marL="432000" indent="-324000">
              <a:lnSpc>
                <a:spcPct val="100000"/>
              </a:lnSpc>
              <a:spcBef>
                <a:spcPts val="1417"/>
              </a:spcBef>
              <a:buClr>
                <a:srgbClr val="000000"/>
              </a:buClr>
              <a:buSzPct val="45000"/>
              <a:buFont typeface="Wingdings" charset="2"/>
              <a:buChar char=""/>
            </a:pPr>
            <a:r>
              <a:rPr lang="fi-FI" sz="1800" b="0" strike="noStrike" spc="-1" dirty="0">
                <a:solidFill>
                  <a:srgbClr val="000000"/>
                </a:solidFill>
                <a:latin typeface="Montserrat" panose="00000500000000000000" pitchFamily="2" charset="0"/>
              </a:rPr>
              <a:t>Tutustu Muistiliiton hoitotahtoni -vihkoon </a:t>
            </a:r>
            <a:r>
              <a:rPr lang="fi-FI" sz="1800" b="0" u="sng" strike="noStrike" spc="-1" dirty="0">
                <a:solidFill>
                  <a:srgbClr val="ED0B6F"/>
                </a:solidFill>
                <a:uFillTx/>
                <a:latin typeface="Montserrat" panose="00000500000000000000" pitchFamily="2" charset="0"/>
                <a:hlinkClick r:id="rId2"/>
              </a:rPr>
              <a:t>tästä</a:t>
            </a:r>
            <a:r>
              <a:rPr lang="fi-FI" sz="1800" b="0" strike="noStrike" spc="-1" dirty="0">
                <a:solidFill>
                  <a:srgbClr val="000000"/>
                </a:solidFill>
                <a:latin typeface="Montserrat" panose="00000500000000000000" pitchFamily="2" charset="0"/>
              </a:rPr>
              <a:t> ja laadi sitä hyödyntäen oma hoitotahtosi. </a:t>
            </a:r>
          </a:p>
          <a:p>
            <a:pPr marL="432000" indent="-324000">
              <a:lnSpc>
                <a:spcPct val="100000"/>
              </a:lnSpc>
              <a:spcBef>
                <a:spcPts val="1417"/>
              </a:spcBef>
              <a:buClr>
                <a:srgbClr val="000000"/>
              </a:buClr>
              <a:buSzPct val="45000"/>
              <a:buFont typeface="Wingdings" charset="2"/>
              <a:buChar char=""/>
            </a:pPr>
            <a:r>
              <a:rPr lang="fi-FI" sz="1800" b="0" strike="noStrike" spc="-1" dirty="0">
                <a:solidFill>
                  <a:srgbClr val="000000"/>
                </a:solidFill>
                <a:latin typeface="Montserrat" panose="00000500000000000000" pitchFamily="2" charset="0"/>
              </a:rPr>
              <a:t>Voit kirjata hoitotahtosi </a:t>
            </a:r>
            <a:r>
              <a:rPr lang="fi-FI" sz="1800" b="0" u="sng" strike="noStrike" spc="-1" dirty="0" err="1">
                <a:solidFill>
                  <a:srgbClr val="ED0B6F"/>
                </a:solidFill>
                <a:uFillTx/>
                <a:latin typeface="Montserrat" panose="00000500000000000000" pitchFamily="2" charset="0"/>
                <a:hlinkClick r:id="rId3"/>
              </a:rPr>
              <a:t>OmaKantaan</a:t>
            </a:r>
            <a:r>
              <a:rPr lang="fi-FI" sz="1800" b="0" strike="noStrike" spc="-1" dirty="0">
                <a:solidFill>
                  <a:srgbClr val="000000"/>
                </a:solidFill>
                <a:latin typeface="Montserrat" panose="00000500000000000000" pitchFamily="2" charset="0"/>
              </a:rPr>
              <a:t>. </a:t>
            </a:r>
          </a:p>
          <a:p>
            <a:pPr marL="432000" indent="-324000">
              <a:lnSpc>
                <a:spcPct val="100000"/>
              </a:lnSpc>
              <a:spcBef>
                <a:spcPts val="1417"/>
              </a:spcBef>
              <a:buClr>
                <a:srgbClr val="000000"/>
              </a:buClr>
              <a:buSzPct val="45000"/>
              <a:buFont typeface="Wingdings" charset="2"/>
              <a:buChar char=""/>
            </a:pPr>
            <a:r>
              <a:rPr lang="fi-FI" sz="1800" b="0" strike="noStrike" spc="-1" dirty="0">
                <a:solidFill>
                  <a:srgbClr val="000000"/>
                </a:solidFill>
                <a:latin typeface="Montserrat" panose="00000500000000000000" pitchFamily="2" charset="0"/>
              </a:rPr>
              <a:t>Jos Sinulla on jo hoitotahto tehtynä, pohdi, olisiko sitä tarpeen päivittää.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Autofit/>
          </a:bodyPr>
          <a:lstStyle/>
          <a:p>
            <a:pPr indent="0">
              <a:lnSpc>
                <a:spcPct val="90000"/>
              </a:lnSpc>
              <a:buNone/>
              <a:tabLst>
                <a:tab pos="0" algn="l"/>
              </a:tabLst>
            </a:pPr>
            <a:r>
              <a:rPr lang="fi-FI" sz="4500" b="1" strike="noStrike" spc="-1" dirty="0">
                <a:solidFill>
                  <a:srgbClr val="000000"/>
                </a:solidFill>
                <a:latin typeface="Montserrat"/>
              </a:rPr>
              <a:t>Hoitotahdon laatiminen 1/2</a:t>
            </a:r>
            <a:endParaRPr lang="fi-FI" sz="4500" b="0" strike="noStrike" spc="-1" dirty="0">
              <a:solidFill>
                <a:srgbClr val="000000"/>
              </a:solidFill>
              <a:latin typeface="Arial"/>
            </a:endParaRPr>
          </a:p>
        </p:txBody>
      </p:sp>
      <p:sp>
        <p:nvSpPr>
          <p:cNvPr id="183" name="PlaceHolder 2"/>
          <p:cNvSpPr>
            <a:spLocks noGrp="1"/>
          </p:cNvSpPr>
          <p:nvPr>
            <p:ph/>
          </p:nvPr>
        </p:nvSpPr>
        <p:spPr>
          <a:xfrm>
            <a:off x="540000" y="1777320"/>
            <a:ext cx="11337120" cy="4340160"/>
          </a:xfrm>
          <a:prstGeom prst="rect">
            <a:avLst/>
          </a:prstGeom>
          <a:noFill/>
          <a:ln w="0">
            <a:noFill/>
          </a:ln>
        </p:spPr>
        <p:txBody>
          <a:bodyPr lIns="90000" tIns="45000" rIns="90000" bIns="45000" anchor="t">
            <a:noAutofit/>
          </a:bodyPr>
          <a:lstStyle/>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Pätevän hoitotahdon tekeminen edellyttää, että tekijä ymmärtää riittävällä tavalla hoitotahdon merkityksen ja sisällön. </a:t>
            </a:r>
            <a:endParaRPr lang="fi-FI" sz="1800" b="0" strike="noStrike" spc="-1" dirty="0">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Hoitotahdolle ei ole muotovaatimuksia, vaan se voi olla vapaamuotoinen</a:t>
            </a:r>
            <a:endParaRPr lang="fi-FI" sz="1800" b="0" strike="noStrike" spc="-1" dirty="0">
              <a:solidFill>
                <a:srgbClr val="000000"/>
              </a:solidFill>
              <a:latin typeface="Arial"/>
            </a:endParaRPr>
          </a:p>
          <a:p>
            <a:pPr marL="216000" indent="0">
              <a:lnSpc>
                <a:spcPct val="100000"/>
              </a:lnSpc>
              <a:spcBef>
                <a:spcPts val="1001"/>
              </a:spcBef>
              <a:buNone/>
              <a:tabLst>
                <a:tab pos="0" algn="l"/>
              </a:tabLst>
            </a:pPr>
            <a:r>
              <a:rPr lang="fi-FI" sz="1800" b="0" strike="noStrike" spc="-1" dirty="0">
                <a:solidFill>
                  <a:srgbClr val="001B2A"/>
                </a:solidFill>
                <a:latin typeface="Montserrat"/>
              </a:rPr>
              <a:t>→ Erilaisia mallipohjia on runsaasti saatavilla</a:t>
            </a:r>
            <a:endParaRPr lang="fi-FI" sz="1800" b="0" strike="noStrike" spc="-1" dirty="0">
              <a:solidFill>
                <a:srgbClr val="000000"/>
              </a:solidFill>
              <a:latin typeface="Arial"/>
            </a:endParaRPr>
          </a:p>
          <a:p>
            <a:pPr marL="216000" indent="0">
              <a:lnSpc>
                <a:spcPct val="100000"/>
              </a:lnSpc>
              <a:spcBef>
                <a:spcPts val="1001"/>
              </a:spcBef>
              <a:buNone/>
              <a:tabLst>
                <a:tab pos="0" algn="l"/>
              </a:tabLst>
            </a:pPr>
            <a:r>
              <a:rPr lang="fi-FI" sz="1800" b="0" strike="noStrike" spc="-1" dirty="0">
                <a:solidFill>
                  <a:srgbClr val="001B2A"/>
                </a:solidFill>
                <a:latin typeface="Montserrat"/>
              </a:rPr>
              <a:t>→ Ilmaisuissa kannattaa olla mahdollisimman konkreettinen: esim. itsenäinen elämä tai toimintakykyisyys voivat tarkoittaa hoitotahdon laatijalle ja tulkitsijalle eri asioita.   </a:t>
            </a:r>
            <a:endParaRPr lang="fi-FI" sz="1800" b="0" strike="noStrike" spc="-1" dirty="0">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Hoitotahto kannattaa tehdä aina kirjallisesti, vaikka suullinenkin hoitotahto on pätevä.</a:t>
            </a:r>
            <a:endParaRPr lang="fi-FI" sz="1800" b="0" strike="noStrike" spc="-1" dirty="0">
              <a:solidFill>
                <a:srgbClr val="000000"/>
              </a:solidFill>
              <a:latin typeface="Arial"/>
            </a:endParaRPr>
          </a:p>
          <a:p>
            <a:pPr marL="216000" indent="0">
              <a:lnSpc>
                <a:spcPct val="100000"/>
              </a:lnSpc>
              <a:spcBef>
                <a:spcPts val="1001"/>
              </a:spcBef>
              <a:buNone/>
              <a:tabLst>
                <a:tab pos="0" algn="l"/>
              </a:tabLst>
            </a:pPr>
            <a:r>
              <a:rPr lang="fi-FI" sz="1800" b="0" strike="noStrike" spc="-1" dirty="0">
                <a:solidFill>
                  <a:srgbClr val="001B2A"/>
                </a:solidFill>
                <a:latin typeface="Montserrat"/>
              </a:rPr>
              <a:t>→ Kirjalliseen hoitotahtoon tulee henkilön allekirjoitus ja päiväys, jolloin hoitotahto on tehty</a:t>
            </a:r>
            <a:endParaRPr lang="fi-FI" sz="1800" b="0" strike="noStrike" spc="-1" dirty="0">
              <a:solidFill>
                <a:srgbClr val="000000"/>
              </a:solidFill>
              <a:latin typeface="Arial"/>
            </a:endParaRPr>
          </a:p>
          <a:p>
            <a:pPr marL="216000" indent="0">
              <a:lnSpc>
                <a:spcPct val="100000"/>
              </a:lnSpc>
              <a:spcBef>
                <a:spcPts val="1001"/>
              </a:spcBef>
              <a:buNone/>
              <a:tabLst>
                <a:tab pos="0" algn="l"/>
              </a:tabLst>
            </a:pPr>
            <a:r>
              <a:rPr lang="fi-FI" sz="1800" b="0" strike="noStrike" spc="-1" dirty="0">
                <a:solidFill>
                  <a:srgbClr val="001B2A"/>
                </a:solidFill>
                <a:latin typeface="Montserrat"/>
              </a:rPr>
              <a:t>→ Todistajia ei edellytetä, mutta niitä kuitenkin suositellaan</a:t>
            </a:r>
            <a:endParaRPr lang="fi-FI" sz="1800" b="0" strike="noStrike" spc="-1" dirty="0">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Oman hoitotahtonsa voi kirjata kansallisen terveysarkiston Kanta.fi-palveluun, jossa sitä voi muokata ja varmistaa näin sen ajantasaisuus.</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Hoitotahdon laatiminen 2/2</a:t>
            </a:r>
            <a:endParaRPr lang="fi-FI" sz="5000" b="0" strike="noStrike" spc="-1">
              <a:solidFill>
                <a:srgbClr val="000000"/>
              </a:solidFill>
              <a:latin typeface="Arial"/>
            </a:endParaRPr>
          </a:p>
        </p:txBody>
      </p:sp>
      <p:sp>
        <p:nvSpPr>
          <p:cNvPr id="185" name="PlaceHolder 2"/>
          <p:cNvSpPr>
            <a:spLocks noGrp="1"/>
          </p:cNvSpPr>
          <p:nvPr>
            <p:ph/>
          </p:nvPr>
        </p:nvSpPr>
        <p:spPr>
          <a:xfrm>
            <a:off x="540360" y="1800000"/>
            <a:ext cx="11337120" cy="4340160"/>
          </a:xfrm>
          <a:prstGeom prst="rect">
            <a:avLst/>
          </a:prstGeom>
          <a:noFill/>
          <a:ln w="0">
            <a:noFill/>
          </a:ln>
        </p:spPr>
        <p:txBody>
          <a:bodyPr lIns="90000" tIns="45000" rIns="90000" bIns="45000" anchor="t">
            <a:noAutofit/>
          </a:bodyPr>
          <a:lstStyle/>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Kirjallinen hoitotahto voidaan tallentaa asiakas- ja potilastietojärjestelmän liitteeksi.</a:t>
            </a:r>
            <a:endParaRPr lang="fi-FI" sz="1800" b="0" strike="noStrike" spc="-1" dirty="0">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Hoitotahdon voi säilyttää myös itsellään, mutta silloinkin asiakas- ja potilastietojärjestelmässä tulee olla merkintä hoitotahdon olemassaolosta.</a:t>
            </a:r>
            <a:endParaRPr lang="fi-FI" sz="1800" b="0" strike="noStrike" spc="-1" dirty="0">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Kun hoitotahtoa tekee, on hyvä kertoa lähiomaisilleen hoitotahdon sisällöstä sekä siitä, mistä hoitotahto löytyy.  Näin omaiset ovat jo ennakkoon tietoisia läheisensä toiveista. </a:t>
            </a:r>
            <a:endParaRPr lang="fi-FI" sz="1800" b="0" strike="noStrike" spc="-1" dirty="0">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Hoitotahto on syytä tehdä hyvissä ajoin.</a:t>
            </a:r>
            <a:endParaRPr lang="fi-FI" sz="1800" b="0" strike="noStrike" spc="-1" dirty="0">
              <a:solidFill>
                <a:srgbClr val="000000"/>
              </a:solidFill>
              <a:latin typeface="Arial"/>
            </a:endParaRPr>
          </a:p>
          <a:p>
            <a:pPr marL="216000" indent="0">
              <a:lnSpc>
                <a:spcPct val="100000"/>
              </a:lnSpc>
              <a:spcBef>
                <a:spcPts val="1001"/>
              </a:spcBef>
              <a:buNone/>
              <a:tabLst>
                <a:tab pos="0" algn="l"/>
              </a:tabLst>
            </a:pPr>
            <a:r>
              <a:rPr lang="fi-FI" sz="1800" b="0" strike="noStrike" spc="-1" dirty="0">
                <a:solidFill>
                  <a:srgbClr val="001B2A"/>
                </a:solidFill>
                <a:latin typeface="Montserrat"/>
              </a:rPr>
              <a:t>→ sen voi peruuttaa</a:t>
            </a:r>
            <a:endParaRPr lang="fi-FI" sz="1800" b="0" strike="noStrike" spc="-1" dirty="0">
              <a:solidFill>
                <a:srgbClr val="000000"/>
              </a:solidFill>
              <a:latin typeface="Arial"/>
            </a:endParaRPr>
          </a:p>
          <a:p>
            <a:pPr marL="216000" indent="0">
              <a:lnSpc>
                <a:spcPct val="100000"/>
              </a:lnSpc>
              <a:spcBef>
                <a:spcPts val="1001"/>
              </a:spcBef>
              <a:buNone/>
              <a:tabLst>
                <a:tab pos="0" algn="l"/>
              </a:tabLst>
            </a:pPr>
            <a:r>
              <a:rPr lang="fi-FI" sz="1800" b="0" strike="noStrike" spc="-1" dirty="0">
                <a:solidFill>
                  <a:srgbClr val="001B2A"/>
                </a:solidFill>
                <a:latin typeface="Montserrat"/>
              </a:rPr>
              <a:t>→ sitä voi ja kannattaakin päivittää säännöllisesti</a:t>
            </a:r>
            <a:endParaRPr lang="fi-FI" sz="1800" b="0" strike="noStrike" spc="-1" dirty="0">
              <a:solidFill>
                <a:srgbClr val="000000"/>
              </a:solidFill>
              <a:latin typeface="Arial"/>
            </a:endParaRPr>
          </a:p>
          <a:p>
            <a:pPr marL="216000" indent="0">
              <a:lnSpc>
                <a:spcPct val="100000"/>
              </a:lnSpc>
              <a:spcBef>
                <a:spcPts val="1001"/>
              </a:spcBef>
              <a:buNone/>
              <a:tabLst>
                <a:tab pos="0" algn="l"/>
              </a:tabLst>
            </a:pPr>
            <a:r>
              <a:rPr lang="fi-FI" sz="1800" b="0" strike="noStrike" spc="-1" dirty="0">
                <a:solidFill>
                  <a:srgbClr val="001B2A"/>
                </a:solidFill>
                <a:latin typeface="Montserrat"/>
              </a:rPr>
              <a:t>→ hoitotahdon voimassaoloaikaa ei ole määritelty</a:t>
            </a:r>
            <a:endParaRPr lang="fi-FI" sz="1800" b="0" strike="noStrike" spc="-1" dirty="0">
              <a:solidFill>
                <a:srgbClr val="000000"/>
              </a:solidFill>
              <a:latin typeface="Arial"/>
            </a:endParaRPr>
          </a:p>
          <a:p>
            <a:pPr marL="216000" indent="0">
              <a:lnSpc>
                <a:spcPct val="100000"/>
              </a:lnSpc>
              <a:spcBef>
                <a:spcPts val="1001"/>
              </a:spcBef>
              <a:buNone/>
              <a:tabLst>
                <a:tab pos="0" algn="l"/>
              </a:tabLst>
            </a:pPr>
            <a:endParaRPr lang="fi-FI" sz="17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838080" y="26604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Lähteet ja lisätietoa</a:t>
            </a:r>
            <a:endParaRPr lang="fi-FI" sz="5000" b="0" strike="noStrike" spc="-1">
              <a:solidFill>
                <a:srgbClr val="000000"/>
              </a:solidFill>
              <a:latin typeface="Arial"/>
            </a:endParaRPr>
          </a:p>
        </p:txBody>
      </p:sp>
      <p:sp>
        <p:nvSpPr>
          <p:cNvPr id="187" name="PlaceHolder 2"/>
          <p:cNvSpPr>
            <a:spLocks noGrp="1"/>
          </p:cNvSpPr>
          <p:nvPr>
            <p:ph/>
          </p:nvPr>
        </p:nvSpPr>
        <p:spPr>
          <a:xfrm>
            <a:off x="464040" y="975600"/>
            <a:ext cx="11573640" cy="4661640"/>
          </a:xfrm>
          <a:prstGeom prst="rect">
            <a:avLst/>
          </a:prstGeom>
          <a:noFill/>
          <a:ln w="0">
            <a:noFill/>
          </a:ln>
        </p:spPr>
        <p:txBody>
          <a:bodyPr lIns="90000" tIns="45000" rIns="90000" bIns="45000" anchor="t">
            <a:noAutofit/>
          </a:bodyPr>
          <a:lstStyle/>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Duodecim Terveyskirjasto 2025. Hoitotahto. Www-dokumentti. Saatavissa: </a:t>
            </a:r>
            <a:r>
              <a:rPr lang="fi-FI" sz="1800" b="0" u="sng" strike="noStrike" spc="-1">
                <a:solidFill>
                  <a:srgbClr val="ED0B6F"/>
                </a:solidFill>
                <a:uFillTx/>
                <a:latin typeface="Montserrat"/>
                <a:hlinkClick r:id="rId2"/>
              </a:rPr>
              <a:t>https://www.terveyskirjasto.fi/dlk00809</a:t>
            </a:r>
            <a:r>
              <a:rPr lang="fi-FI" sz="1800" b="0" strike="noStrike" spc="-1">
                <a:solidFill>
                  <a:srgbClr val="001B2A"/>
                </a:solidFill>
                <a:latin typeface="Montserrat"/>
              </a:rPr>
              <a:t>. Viitattu 24.2.2025.</a:t>
            </a:r>
            <a:endParaRPr lang="fi-FI" sz="1800" b="0" strike="noStrike" spc="-1">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Laki potilaan asemasta ja oikeuksista 785/1992. Saatavissa. </a:t>
            </a:r>
            <a:r>
              <a:rPr lang="fi-FI" sz="1800" b="0" u="sng" strike="noStrike" spc="-1">
                <a:solidFill>
                  <a:srgbClr val="ED0B6F"/>
                </a:solidFill>
                <a:uFillTx/>
                <a:latin typeface="Montserrat"/>
                <a:hlinkClick r:id="rId3"/>
              </a:rPr>
              <a:t>https://finlex.fi/fi/lainsaadanto/1992/785</a:t>
            </a:r>
            <a:r>
              <a:rPr lang="fi-FI" sz="1800" b="0" strike="noStrike" spc="-1">
                <a:solidFill>
                  <a:srgbClr val="001B2A"/>
                </a:solidFill>
                <a:latin typeface="Montserrat"/>
              </a:rPr>
              <a:t>. Viitattu 1.3.2025.</a:t>
            </a:r>
            <a:endParaRPr lang="fi-FI" sz="1800" b="0" strike="noStrike" spc="-1">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Muistiliitto 2020. Hoitotahtoni-vihko. Pdf-dokumentti. Saatavissa: </a:t>
            </a:r>
            <a:r>
              <a:rPr lang="fi-FI" sz="1800" b="0" u="sng" strike="noStrike" spc="-1">
                <a:solidFill>
                  <a:srgbClr val="ED0B6F"/>
                </a:solidFill>
                <a:uFillTx/>
                <a:latin typeface="Montserrat"/>
                <a:hlinkClick r:id="rId4"/>
              </a:rPr>
              <a:t>https://muistiliitto.fi/wp-content/uploads/2024/10/Hoitotahto_2020_saavutettava_printti.pdf</a:t>
            </a:r>
            <a:r>
              <a:rPr lang="fi-FI" sz="1800" b="0" strike="noStrike" spc="-1">
                <a:solidFill>
                  <a:srgbClr val="001B2A"/>
                </a:solidFill>
                <a:latin typeface="Montserrat"/>
              </a:rPr>
              <a:t>. Viitattu 24.2.2025.</a:t>
            </a:r>
            <a:endParaRPr lang="fi-FI" sz="1800" b="0" strike="noStrike" spc="-1">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ea typeface="Microsoft YaHei"/>
              </a:rPr>
              <a:t>Nikumaa H, Koponen E (toim.) Miten turvaan tahtoni toteutumisen? Opas oikeudelliseen ennakointiin. Suomen muistiasiantuntijat ry:n julkaisut  2/2021. Pdf-dokumentti. Saatavissa: </a:t>
            </a:r>
            <a:r>
              <a:rPr lang="fi-FI" sz="1800" b="0" u="sng" strike="noStrike" spc="-1">
                <a:solidFill>
                  <a:srgbClr val="ED0B6F"/>
                </a:solidFill>
                <a:uFillTx/>
                <a:latin typeface="Monserrat"/>
                <a:ea typeface="Microsoft YaHei"/>
                <a:hlinkClick r:id="rId5"/>
              </a:rPr>
              <a:t>https://sumut.fi/wp-content/uploads/2021/10/MIES_SUMU_Oikeudellinen_ennakointi_opas_2021.pdf</a:t>
            </a:r>
            <a:r>
              <a:rPr lang="fi-FI" sz="1800" b="0" strike="noStrike" spc="-1">
                <a:solidFill>
                  <a:srgbClr val="001B2A"/>
                </a:solidFill>
                <a:latin typeface="Montserrat"/>
                <a:ea typeface="Microsoft YaHei"/>
              </a:rPr>
              <a:t>Viitattu 26.2.2025</a:t>
            </a:r>
            <a:endParaRPr lang="fi-FI" sz="1800" b="0" strike="noStrike" spc="-1">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ea typeface="Microsoft YaHei"/>
              </a:rPr>
              <a:t>THL 2024. Hoitotahto. Www-aineisto. Saatavissa: </a:t>
            </a:r>
            <a:r>
              <a:rPr lang="fi-FI" sz="1800" b="0" u="sng" strike="noStrike" spc="-1">
                <a:solidFill>
                  <a:srgbClr val="ED0B6F"/>
                </a:solidFill>
                <a:uFillTx/>
                <a:latin typeface="Montserrat"/>
                <a:ea typeface="Microsoft YaHei"/>
                <a:hlinkClick r:id="rId6"/>
              </a:rPr>
              <a:t>https://thl.fi/aiheet/ikaantyminen/elaman-loppuvaiheen-hoito/hoitotahto</a:t>
            </a:r>
            <a:r>
              <a:rPr lang="fi-FI" sz="1800" b="0" strike="noStrike" spc="-1">
                <a:solidFill>
                  <a:srgbClr val="001B2A"/>
                </a:solidFill>
                <a:latin typeface="Montserrat"/>
                <a:ea typeface="Microsoft YaHei"/>
              </a:rPr>
              <a:t>. Viitattu 24.2.2025. </a:t>
            </a:r>
            <a:endParaRPr lang="fi-FI" sz="1800" b="0" strike="noStrike" spc="-1">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ea typeface="Microsoft YaHei"/>
              </a:rPr>
              <a:t>Valvira. Elämän loppuvaiheen hoito. Www-dokumentti. Saatavissa: </a:t>
            </a:r>
            <a:r>
              <a:rPr lang="fi-FI" sz="1800" b="0" u="sng" strike="noStrike" spc="-1">
                <a:solidFill>
                  <a:srgbClr val="ED0B6F"/>
                </a:solidFill>
                <a:uFillTx/>
                <a:latin typeface="Montserrat"/>
                <a:ea typeface="Microsoft YaHei"/>
                <a:hlinkClick r:id="rId7"/>
              </a:rPr>
              <a:t>https://valvira.fi/sosiaali-ja-terveydenhuolto/elaman-loppuvaiheen-hoito</a:t>
            </a:r>
            <a:r>
              <a:rPr lang="fi-FI" sz="1800" b="0" strike="noStrike" spc="-1">
                <a:solidFill>
                  <a:srgbClr val="001B2A"/>
                </a:solidFill>
                <a:latin typeface="Montserrat"/>
                <a:ea typeface="Microsoft YaHei"/>
              </a:rPr>
              <a:t>.                             Viitattu 24.2.2025. </a:t>
            </a:r>
            <a:endParaRPr lang="fi-FI" sz="1800" b="0" strike="noStrike" spc="-1">
              <a:solidFill>
                <a:srgbClr val="000000"/>
              </a:solidFill>
              <a:latin typeface="Arial"/>
            </a:endParaRPr>
          </a:p>
          <a:p>
            <a:pPr marL="216000" indent="0">
              <a:lnSpc>
                <a:spcPct val="100000"/>
              </a:lnSpc>
              <a:spcBef>
                <a:spcPts val="1001"/>
              </a:spcBef>
              <a:buNone/>
              <a:tabLst>
                <a:tab pos="0" algn="l"/>
              </a:tabLst>
            </a:pPr>
            <a:endParaRPr lang="fi-FI" sz="17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3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Materiaali sisältää</a:t>
            </a:r>
            <a:endParaRPr lang="fi-FI" sz="5000" b="0" strike="noStrike" spc="-1" dirty="0">
              <a:solidFill>
                <a:srgbClr val="000000"/>
              </a:solidFill>
              <a:latin typeface="Arial"/>
            </a:endParaRPr>
          </a:p>
        </p:txBody>
      </p:sp>
      <p:sp>
        <p:nvSpPr>
          <p:cNvPr id="161" name="PlaceHolder 2"/>
          <p:cNvSpPr>
            <a:spLocks noGrp="1"/>
          </p:cNvSpPr>
          <p:nvPr>
            <p:ph/>
          </p:nvPr>
        </p:nvSpPr>
        <p:spPr>
          <a:xfrm>
            <a:off x="825480" y="1800000"/>
            <a:ext cx="1051200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Hoitotahtoon liittyviä kokemuksia ja niitä koskevia pohdintakysymyksiä</a:t>
            </a: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Hoitotahto-käsitteen määrittelyä</a:t>
            </a: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Tietoa hoitotahdon sisällöstä</a:t>
            </a: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Tietoa hoitotahdon laatimisesta</a:t>
            </a: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Lähteitä ja lisätietoa  </a:t>
            </a:r>
            <a:endParaRPr lang="fi-FI" sz="1800" b="0" strike="noStrike" spc="-1" dirty="0">
              <a:solidFill>
                <a:srgbClr val="000000"/>
              </a:solidFill>
              <a:latin typeface="Arial"/>
            </a:endParaRPr>
          </a:p>
          <a:p>
            <a:pPr indent="0">
              <a:lnSpc>
                <a:spcPct val="110000"/>
              </a:lnSpc>
              <a:spcBef>
                <a:spcPts val="1001"/>
              </a:spcBef>
              <a:buNone/>
              <a:tabLst>
                <a:tab pos="0" algn="l"/>
              </a:tabLst>
            </a:pPr>
            <a:r>
              <a:rPr lang="fi-FI" sz="1800" b="0" strike="noStrike" spc="-1" dirty="0">
                <a:solidFill>
                  <a:srgbClr val="001B2A"/>
                </a:solidFill>
                <a:latin typeface="Montserrat"/>
              </a:rPr>
              <a:t>   </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PlaceHolder 1"/>
          <p:cNvSpPr>
            <a:spLocks noGrp="1"/>
          </p:cNvSpPr>
          <p:nvPr>
            <p:ph type="title"/>
          </p:nvPr>
        </p:nvSpPr>
        <p:spPr>
          <a:xfrm>
            <a:off x="825480" y="54000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Hoitotahtoa koskevia käsityksiä 1/3</a:t>
            </a:r>
            <a:endParaRPr lang="fi-FI" sz="5000" b="0" strike="noStrike" spc="-1">
              <a:solidFill>
                <a:srgbClr val="000000"/>
              </a:solidFill>
              <a:latin typeface="Arial"/>
            </a:endParaRPr>
          </a:p>
        </p:txBody>
      </p:sp>
      <p:sp>
        <p:nvSpPr>
          <p:cNvPr id="163" name="PlaceHolder 2"/>
          <p:cNvSpPr>
            <a:spLocks noGrp="1"/>
          </p:cNvSpPr>
          <p:nvPr>
            <p:ph/>
          </p:nvPr>
        </p:nvSpPr>
        <p:spPr>
          <a:xfrm>
            <a:off x="838080" y="1378080"/>
            <a:ext cx="10512000" cy="4340160"/>
          </a:xfrm>
          <a:prstGeom prst="rect">
            <a:avLst/>
          </a:prstGeom>
          <a:noFill/>
          <a:ln w="0">
            <a:noFill/>
          </a:ln>
        </p:spPr>
        <p:txBody>
          <a:bodyPr lIns="90000" tIns="45000" rIns="90000" bIns="45000" anchor="t">
            <a:noAutofit/>
          </a:bodyPr>
          <a:lstStyle/>
          <a:p>
            <a:pPr indent="0">
              <a:lnSpc>
                <a:spcPct val="110000"/>
              </a:lnSpc>
              <a:spcBef>
                <a:spcPts val="1001"/>
              </a:spcBef>
              <a:buNone/>
              <a:tabLst>
                <a:tab pos="0" algn="l"/>
              </a:tabLst>
            </a:pPr>
            <a:r>
              <a:rPr lang="fi-FI" sz="1600" b="1" strike="noStrike" spc="-1">
                <a:solidFill>
                  <a:srgbClr val="001B2A"/>
                </a:solidFill>
                <a:latin typeface="Montserrat"/>
              </a:rPr>
              <a:t>Oma tai läheisen näkökulma:</a:t>
            </a: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”Vaikea ottaa puheeksi läheisten kanssa.”</a:t>
            </a: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”Pitäisi tehdä, mutta en ole saanut aikaiseksi.”</a:t>
            </a: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”Olen tehnyt jo kauan sitten. Tuntuu turvalliselta, kun oma tahtoni tiedetään.”</a:t>
            </a: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”Ei kannata tehdä. Ei tahtoni kuitenkaan toteudu.”</a:t>
            </a: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”Ei ole vielä ajankohtainen.”</a:t>
            </a: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”Käytimme Muistiliiton lomaketta apuna ja kirjasimme puolisoni kanssa omat hoitotahtomme Omakantaan. Emme olleet koskaan keskustelleet tämänkaltaisista asioista.”</a:t>
            </a: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”Äitini ei ollut tehnyt hoitotahtoa. Hän sai vakavan aivoinfarktin, eikä pystynyt ilmaisemaan itseään. Me sisarukset emme tienneet, mitä äiti olisi loppuelämän hoidoltaan toivonut, vaikka olimme olleet läheisiä. Tilanne aiheutti pahoja erimielisyyksiä sisarusten välille. Tein heti hoitotahdon, jotta omat lapseni tietävät, mitä haluan, jos itse sairastun.”</a:t>
            </a:r>
            <a:endParaRPr lang="fi-FI" sz="16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838080" y="54000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Hoitotahtoa koskevia kokemuksia 2/3</a:t>
            </a:r>
            <a:endParaRPr lang="fi-FI" sz="5000" b="0" strike="noStrike" spc="-1">
              <a:solidFill>
                <a:srgbClr val="000000"/>
              </a:solidFill>
              <a:latin typeface="Arial"/>
            </a:endParaRPr>
          </a:p>
        </p:txBody>
      </p:sp>
      <p:sp>
        <p:nvSpPr>
          <p:cNvPr id="165" name="PlaceHolder 2"/>
          <p:cNvSpPr>
            <a:spLocks noGrp="1"/>
          </p:cNvSpPr>
          <p:nvPr>
            <p:ph/>
          </p:nvPr>
        </p:nvSpPr>
        <p:spPr>
          <a:xfrm>
            <a:off x="838080" y="1378080"/>
            <a:ext cx="10512000" cy="4340160"/>
          </a:xfrm>
          <a:prstGeom prst="rect">
            <a:avLst/>
          </a:prstGeom>
          <a:noFill/>
          <a:ln w="0">
            <a:noFill/>
          </a:ln>
        </p:spPr>
        <p:txBody>
          <a:bodyPr lIns="90000" tIns="45000" rIns="90000" bIns="45000" anchor="t">
            <a:noAutofit/>
          </a:bodyPr>
          <a:lstStyle/>
          <a:p>
            <a:pPr indent="0">
              <a:lnSpc>
                <a:spcPct val="110000"/>
              </a:lnSpc>
              <a:spcBef>
                <a:spcPts val="1001"/>
              </a:spcBef>
              <a:buNone/>
              <a:tabLst>
                <a:tab pos="0" algn="l"/>
              </a:tabLst>
            </a:pPr>
            <a:r>
              <a:rPr lang="fi-FI" sz="1600" b="1" strike="noStrike" spc="-1">
                <a:solidFill>
                  <a:srgbClr val="001B2A"/>
                </a:solidFill>
                <a:latin typeface="Montserrat"/>
              </a:rPr>
              <a:t>Hoitoalan ammattilaisen näkökulma:</a:t>
            </a: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”Muistisairaiden yksikössä työskentelevänä hoitajana toivoisin, että kaikilla olisi hoitotahto tehtynä. Valitettavan usein törmätään tilanteisiin, joissa omaiset ovat keskenään erimielisiä muistisairaan hoitoon ja hoivaan liittyvistä toiveista. Tästä voi päätellä, että muistisairaan omaa tahtoa ei todellisuudessa tiedetä. Kun muistisairas ei enää itse pysty ilmaisemaan tahtoaan, jää paljon arvailujen varaan. Myös omaisten kannalta olisi selkeää, jos muistisairaan omat toiveet esim. iv-hoitojen ja sairaalasiirtojen suhteen tiedettäisiin.”</a:t>
            </a:r>
            <a:endParaRPr lang="fi-FI" sz="1600" b="0" strike="noStrike" spc="-1">
              <a:solidFill>
                <a:srgbClr val="000000"/>
              </a:solidFill>
              <a:latin typeface="Arial"/>
            </a:endParaRPr>
          </a:p>
          <a:p>
            <a:pPr indent="0">
              <a:lnSpc>
                <a:spcPct val="110000"/>
              </a:lnSpc>
              <a:spcBef>
                <a:spcPts val="1001"/>
              </a:spcBef>
              <a:buNone/>
              <a:tabLst>
                <a:tab pos="0" algn="l"/>
              </a:tabLst>
            </a:pP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”Potilasasiakirjoissa oli merkintä hoitotahdosta. Sen sisällöstä ei kuitenkaan ollut mainintaa. Kun siitä kysyttiin omaisilta, he kielsivät hoitotahdon olemassaolon. Hoitotahto kuitenkin löytyi potilaan tavaroista. Hoitotahdossa henkilö ilmaisi, että ei halua mitään toimenpiteitä, jotka pitkittäisivät elämää silloin, kun toivoa paranemisesta ei ole. Henkilö oli halvaantunut, eikä pystynyt kommunikoimaan. Omaiset olisivat halunneet mitätöidä hoitotahdon. Lääkäri noudatti hoitotahtoa, koska ei ollut mitään syytä epäillä, etteikö se olisi ollut potilaan tahto. Hoitotahto oli tehty pari vuotta ennen sairastumista ja siinä oli kahden todistajan allekirjoitukset.”</a:t>
            </a:r>
            <a:endParaRPr lang="fi-FI" sz="16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Hoitotahtoa koskevia kokemuksia 3/3</a:t>
            </a:r>
            <a:endParaRPr lang="fi-FI" sz="5000" b="0" strike="noStrike" spc="-1">
              <a:solidFill>
                <a:srgbClr val="000000"/>
              </a:solidFill>
              <a:latin typeface="Arial"/>
            </a:endParaRPr>
          </a:p>
        </p:txBody>
      </p:sp>
      <p:sp>
        <p:nvSpPr>
          <p:cNvPr id="167" name="PlaceHolder 2"/>
          <p:cNvSpPr>
            <a:spLocks noGrp="1"/>
          </p:cNvSpPr>
          <p:nvPr>
            <p:ph/>
          </p:nvPr>
        </p:nvSpPr>
        <p:spPr>
          <a:xfrm>
            <a:off x="825480" y="1620000"/>
            <a:ext cx="10512000" cy="4340160"/>
          </a:xfrm>
          <a:prstGeom prst="rect">
            <a:avLst/>
          </a:prstGeom>
          <a:noFill/>
          <a:ln w="0">
            <a:noFill/>
          </a:ln>
        </p:spPr>
        <p:txBody>
          <a:bodyPr lIns="90000" tIns="45000" rIns="90000" bIns="45000" anchor="t">
            <a:noAutofit/>
          </a:bodyPr>
          <a:lstStyle/>
          <a:p>
            <a:pPr indent="0">
              <a:lnSpc>
                <a:spcPct val="110000"/>
              </a:lnSpc>
              <a:spcBef>
                <a:spcPts val="1001"/>
              </a:spcBef>
              <a:buNone/>
              <a:tabLst>
                <a:tab pos="0" algn="l"/>
              </a:tabLst>
            </a:pPr>
            <a:r>
              <a:rPr lang="fi-FI" sz="1600" b="1" strike="noStrike" spc="-1">
                <a:solidFill>
                  <a:srgbClr val="001B2A"/>
                </a:solidFill>
                <a:latin typeface="Montserrat"/>
              </a:rPr>
              <a:t>Hoitoalan ammattilaisen näkökulma:</a:t>
            </a: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”Kun asukas muuttaa yksikköömme, tiedustelemme mahdollisesta olemassa olevasta hoitotahdosta. Jos sitä ei ole, pyrimme asukkaalta ja omaisilta selvittämään hoitoon ja hoivaan liittyviä toiveita. Useinkaan asukas itse ei pysty toiveitaan enää kertomaan. Hoitajana minulla on kokemus, että voisin tarjota yksilöllisempää hoivaa, jos vain tietäisin, mistä asukas erityisesti pitää. Se antaisi itselleni työkaluja toteuttaa hieman mielekkäämpää ja asukkaan näköistä arkea.”</a:t>
            </a:r>
            <a:endParaRPr lang="fi-FI" sz="1600" b="0" strike="noStrike" spc="-1">
              <a:solidFill>
                <a:srgbClr val="000000"/>
              </a:solidFill>
              <a:latin typeface="Arial"/>
            </a:endParaRPr>
          </a:p>
          <a:p>
            <a:pPr indent="0">
              <a:lnSpc>
                <a:spcPct val="110000"/>
              </a:lnSpc>
              <a:spcBef>
                <a:spcPts val="1001"/>
              </a:spcBef>
              <a:buNone/>
              <a:tabLst>
                <a:tab pos="0" algn="l"/>
              </a:tabLst>
            </a:pPr>
            <a:endParaRPr lang="fi-FI" sz="1600" b="0" strike="noStrike" spc="-1">
              <a:solidFill>
                <a:srgbClr val="000000"/>
              </a:solidFill>
              <a:latin typeface="Arial"/>
            </a:endParaRPr>
          </a:p>
          <a:p>
            <a:pPr indent="0">
              <a:lnSpc>
                <a:spcPct val="110000"/>
              </a:lnSpc>
              <a:spcBef>
                <a:spcPts val="1001"/>
              </a:spcBef>
              <a:buNone/>
              <a:tabLst>
                <a:tab pos="0" algn="l"/>
              </a:tabLst>
            </a:pPr>
            <a:r>
              <a:rPr lang="fi-FI" sz="1600" b="0" strike="noStrike" spc="-1">
                <a:solidFill>
                  <a:srgbClr val="001B2A"/>
                </a:solidFill>
                <a:latin typeface="Montserrat"/>
              </a:rPr>
              <a:t>”Hoitotahtoja on tehtynä aika harvalla. Ne hoitotahdot, joihin olen työssäni törmännyt, ovat olleet erittäin hyödyllisiä työmme kannalta. Niistä on löytynyt konkreettisia vastauksia, mihin meidän kannattaa vedota, jos asukas on esimerkiksi kovin ahdistunut. Pidin hoivatahtoa aiemmin vähän turhanpäiväisenä, mutta nämä kokemukset havahduttivat. Kyse ei ollutkaan ”vaatimuslistasta”, vaan asioista, joilla on asukkaalle valtavan suuri merkitys. Meiltä hoitajilta toiveiden huomioiminen ei vaatinut enemmän aikaa, vaan pelkästään sen, että ymmärsimme toimia tilanteissa tietyllä tavalla.”</a:t>
            </a:r>
            <a:endParaRPr lang="fi-FI" sz="16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Kokemuksiin liittyviä pohdintakysymyksiä</a:t>
            </a:r>
            <a:endParaRPr lang="fi-FI" sz="5000" b="0" strike="noStrike" spc="-1">
              <a:solidFill>
                <a:srgbClr val="000000"/>
              </a:solidFill>
              <a:latin typeface="Arial"/>
            </a:endParaRPr>
          </a:p>
        </p:txBody>
      </p:sp>
      <p:sp>
        <p:nvSpPr>
          <p:cNvPr id="169" name="PlaceHolder 2"/>
          <p:cNvSpPr>
            <a:spLocks noGrp="1"/>
          </p:cNvSpPr>
          <p:nvPr>
            <p:ph/>
          </p:nvPr>
        </p:nvSpPr>
        <p:spPr>
          <a:xfrm>
            <a:off x="825480" y="1620000"/>
            <a:ext cx="10512000" cy="4340160"/>
          </a:xfrm>
          <a:prstGeom prst="rect">
            <a:avLst/>
          </a:prstGeom>
          <a:noFill/>
          <a:ln w="0">
            <a:noFill/>
          </a:ln>
        </p:spPr>
        <p:txBody>
          <a:bodyPr lIns="90000" tIns="45000" rIns="90000" bIns="45000" anchor="t">
            <a:noAutofit/>
          </a:bodyPr>
          <a:lstStyle/>
          <a:p>
            <a:pPr indent="0">
              <a:lnSpc>
                <a:spcPct val="110000"/>
              </a:lnSpc>
              <a:spcBef>
                <a:spcPts val="1001"/>
              </a:spcBef>
              <a:buNone/>
              <a:tabLst>
                <a:tab pos="0" algn="l"/>
              </a:tabLst>
            </a:pPr>
            <a:r>
              <a:rPr lang="fi-FI" sz="1800" b="0" strike="noStrike" spc="-1" dirty="0">
                <a:solidFill>
                  <a:srgbClr val="001B2A"/>
                </a:solidFill>
                <a:latin typeface="Montserrat"/>
              </a:rPr>
              <a:t>Palaa edeltävillä dioilla esitettyihin hoitotahtoa koskeviin kokemuksiin ja pohdi:</a:t>
            </a: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Oliko joukossa sellaisia kokemuksia/asenteita, joihin itse olet törmännyt tai joihin samaistut?</a:t>
            </a: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Millaisia asioita tai tilanteita erilaisten kokemusten taustalla voisi olla?</a:t>
            </a: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a:rPr>
              <a:t>Miten itse suhtaudut hoitotahdon tekemiseen </a:t>
            </a:r>
            <a:endParaRPr lang="fi-FI" sz="1800" b="0" strike="noStrike" spc="-1" dirty="0">
              <a:solidFill>
                <a:srgbClr val="000000"/>
              </a:solidFill>
              <a:latin typeface="Arial"/>
            </a:endParaRPr>
          </a:p>
          <a:p>
            <a:pPr marL="432000" lvl="1" indent="-216000">
              <a:lnSpc>
                <a:spcPct val="110000"/>
              </a:lnSpc>
              <a:spcBef>
                <a:spcPts val="1134"/>
              </a:spcBef>
              <a:buClr>
                <a:srgbClr val="000000"/>
              </a:buClr>
              <a:buSzPct val="45000"/>
              <a:buFont typeface="Wingdings" charset="2"/>
              <a:buChar char=""/>
              <a:tabLst>
                <a:tab pos="0" algn="l"/>
              </a:tabLst>
            </a:pPr>
            <a:r>
              <a:rPr lang="fi-FI" sz="1800" b="0" strike="noStrike" spc="-1" dirty="0">
                <a:solidFill>
                  <a:srgbClr val="001B2A"/>
                </a:solidFill>
                <a:latin typeface="Montserrat"/>
              </a:rPr>
              <a:t>yksityishenkilönä?</a:t>
            </a:r>
            <a:endParaRPr lang="fi-FI" sz="1800" b="0" strike="noStrike" spc="-1" dirty="0">
              <a:solidFill>
                <a:srgbClr val="000000"/>
              </a:solidFill>
              <a:latin typeface="Arial"/>
            </a:endParaRPr>
          </a:p>
          <a:p>
            <a:pPr marL="432000" lvl="1" indent="-216000">
              <a:lnSpc>
                <a:spcPct val="110000"/>
              </a:lnSpc>
              <a:spcBef>
                <a:spcPts val="1134"/>
              </a:spcBef>
              <a:buClr>
                <a:srgbClr val="000000"/>
              </a:buClr>
              <a:buSzPct val="45000"/>
              <a:buFont typeface="Wingdings" charset="2"/>
              <a:buChar char=""/>
              <a:tabLst>
                <a:tab pos="0" algn="l"/>
              </a:tabLst>
            </a:pPr>
            <a:r>
              <a:rPr lang="fi-FI" sz="1800" b="0" strike="noStrike" spc="-1" dirty="0">
                <a:solidFill>
                  <a:srgbClr val="001B2A"/>
                </a:solidFill>
                <a:latin typeface="Montserrat"/>
              </a:rPr>
              <a:t>ammattilaisena?</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Mikä on hoitotahto? 1/2</a:t>
            </a:r>
            <a:endParaRPr lang="fi-FI" sz="5000" b="0" strike="noStrike" spc="-1">
              <a:solidFill>
                <a:srgbClr val="000000"/>
              </a:solidFill>
              <a:latin typeface="Arial"/>
            </a:endParaRPr>
          </a:p>
        </p:txBody>
      </p:sp>
      <p:sp>
        <p:nvSpPr>
          <p:cNvPr id="171" name="PlaceHolder 2"/>
          <p:cNvSpPr>
            <a:spLocks noGrp="1"/>
          </p:cNvSpPr>
          <p:nvPr>
            <p:ph/>
          </p:nvPr>
        </p:nvSpPr>
        <p:spPr>
          <a:xfrm>
            <a:off x="825480" y="1800000"/>
            <a:ext cx="1051200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Hoitotahto on </a:t>
            </a:r>
            <a:r>
              <a:rPr lang="fi-FI" sz="1800" b="1" strike="noStrike" spc="-1">
                <a:solidFill>
                  <a:srgbClr val="001B2A"/>
                </a:solidFill>
                <a:latin typeface="Montserrat"/>
              </a:rPr>
              <a:t>henkilön itsensä ilmaisema kannanotto hänen tulevasta hoidostaan sellaisen tilanteen varalta, että hän ei itse pysty ilmaisemaan tahtoaan</a:t>
            </a:r>
            <a:r>
              <a:rPr lang="fi-FI" sz="1800" b="0" strike="noStrike" spc="-1">
                <a:solidFill>
                  <a:srgbClr val="001B2A"/>
                </a:solidFill>
                <a:latin typeface="Montserrat"/>
              </a:rPr>
              <a:t> (esim. tajuttomuus tai pitkälle edennyt muistisairaus)</a:t>
            </a:r>
            <a:endParaRPr lang="fi-FI" sz="1800" b="0" strike="noStrike" spc="-1">
              <a:solidFill>
                <a:srgbClr val="000000"/>
              </a:solidFill>
              <a:latin typeface="Arial"/>
            </a:endParaRPr>
          </a:p>
          <a:p>
            <a:pPr indent="0">
              <a:lnSpc>
                <a:spcPct val="110000"/>
              </a:lnSpc>
              <a:spcBef>
                <a:spcPts val="1001"/>
              </a:spcBef>
              <a:buNone/>
              <a:tabLst>
                <a:tab pos="0" algn="l"/>
              </a:tabLst>
            </a:pPr>
            <a:r>
              <a:rPr lang="fi-FI" sz="1800" b="0" strike="noStrike" spc="-1">
                <a:solidFill>
                  <a:srgbClr val="001B2A"/>
                </a:solidFill>
                <a:latin typeface="Montserrat"/>
              </a:rPr>
              <a:t>   → Hoitotahto on voimassa vain silloin, kun henkilö ei itse pysty tekemään omaa 		hoitoaan koskevia päätöksiä. </a:t>
            </a:r>
            <a:endParaRPr lang="fi-FI" sz="1800" b="0" strike="noStrike" spc="-1">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Hoitotahto on tarkoitettu hoito-ohjeeksi pitkäaikaisissa sairauksissa tai akuuteissa tilanteissa, joissa mahdollisuutta paranemiseen ei enää ole, eli toimenpiteillä pystyttäisiin ainoastaan pidentämään kärsivän ihmisen elämää. </a:t>
            </a:r>
            <a:endParaRPr lang="fi-FI" sz="1800" b="0" strike="noStrike" spc="-1">
              <a:solidFill>
                <a:srgbClr val="000000"/>
              </a:solidFill>
              <a:latin typeface="Arial"/>
            </a:endParaRPr>
          </a:p>
          <a:p>
            <a:pPr indent="0">
              <a:lnSpc>
                <a:spcPct val="110000"/>
              </a:lnSpc>
              <a:spcBef>
                <a:spcPts val="1001"/>
              </a:spcBef>
              <a:buNone/>
              <a:tabLst>
                <a:tab pos="0" algn="l"/>
              </a:tabLst>
            </a:pPr>
            <a:r>
              <a:rPr lang="fi-FI" sz="1800" b="0" strike="noStrike" spc="-1">
                <a:solidFill>
                  <a:srgbClr val="001B2A"/>
                </a:solidFill>
                <a:latin typeface="Montserrat"/>
              </a:rPr>
              <a:t>   → Jos henkilö joutuu tajuttomana sairaalaan äkillisen sairauden tai tapaturman vuoksi 	ja toipuminen on mahdollista, ei hoitotahtoa sovelleta kyseiseen tilanteeseen.</a:t>
            </a:r>
            <a:endParaRPr lang="fi-FI" sz="18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Mikä on hoitotahto? 2/2</a:t>
            </a:r>
            <a:endParaRPr lang="fi-FI" sz="5000" b="0" strike="noStrike" spc="-1">
              <a:solidFill>
                <a:srgbClr val="000000"/>
              </a:solidFill>
              <a:latin typeface="Arial"/>
            </a:endParaRPr>
          </a:p>
        </p:txBody>
      </p:sp>
      <p:sp>
        <p:nvSpPr>
          <p:cNvPr id="173" name="PlaceHolder 2"/>
          <p:cNvSpPr>
            <a:spLocks noGrp="1"/>
          </p:cNvSpPr>
          <p:nvPr>
            <p:ph/>
          </p:nvPr>
        </p:nvSpPr>
        <p:spPr>
          <a:xfrm>
            <a:off x="897120" y="1809720"/>
            <a:ext cx="1051200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Hoitotahdon tavoitteena on </a:t>
            </a:r>
            <a:r>
              <a:rPr lang="fi-FI" sz="1800" b="1" strike="noStrike" spc="-1">
                <a:solidFill>
                  <a:srgbClr val="001B2A"/>
                </a:solidFill>
                <a:latin typeface="Montserrat"/>
              </a:rPr>
              <a:t>turvata henkilön itsemääräämisoikeuden toteutuminen </a:t>
            </a:r>
            <a:r>
              <a:rPr lang="fi-FI" sz="1800" b="0" strike="noStrike" spc="-1">
                <a:solidFill>
                  <a:srgbClr val="001B2A"/>
                </a:solidFill>
                <a:latin typeface="Montserrat"/>
              </a:rPr>
              <a:t>myös silloin, kun</a:t>
            </a:r>
            <a:r>
              <a:rPr lang="fi-FI" sz="1800" b="1" strike="noStrike" spc="-1">
                <a:solidFill>
                  <a:srgbClr val="001B2A"/>
                </a:solidFill>
                <a:latin typeface="Montserrat"/>
              </a:rPr>
              <a:t> </a:t>
            </a:r>
            <a:r>
              <a:rPr lang="fi-FI" sz="1800" b="0" strike="noStrike" spc="-1">
                <a:solidFill>
                  <a:srgbClr val="001B2A"/>
                </a:solidFill>
                <a:latin typeface="Montserrat"/>
              </a:rPr>
              <a:t>hän ei pysty osallistumaan itseään koskeviin hoitopäätöksiin ja ilmaisemaan tahtoaan.</a:t>
            </a:r>
            <a:endParaRPr lang="fi-FI" sz="1800" b="0" strike="noStrike" spc="-1">
              <a:solidFill>
                <a:srgbClr val="000000"/>
              </a:solidFill>
              <a:latin typeface="Arial"/>
            </a:endParaRPr>
          </a:p>
          <a:p>
            <a:pPr indent="0">
              <a:lnSpc>
                <a:spcPct val="110000"/>
              </a:lnSpc>
              <a:spcBef>
                <a:spcPts val="1001"/>
              </a:spcBef>
              <a:buNone/>
              <a:tabLst>
                <a:tab pos="0" algn="l"/>
              </a:tabLst>
            </a:pPr>
            <a:r>
              <a:rPr lang="fi-FI" sz="1800" b="0" strike="noStrike" spc="-1">
                <a:solidFill>
                  <a:srgbClr val="001B2A"/>
                </a:solidFill>
                <a:latin typeface="Montserrat"/>
              </a:rPr>
              <a:t>   → Tavoitteena on varmistaa, että tulevassa hoidossa noudatetaan omia elämänarvoja ja että hoitoratkaisut perustuvat omaan tahtoon.</a:t>
            </a:r>
            <a:endParaRPr lang="fi-FI" sz="1800" b="0" strike="noStrike" spc="-1">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Hoitotahdon oikeudellinen perusta on laki potilaan asemasta ja oikeuksista.</a:t>
            </a:r>
            <a:endParaRPr lang="fi-FI" sz="1800" b="0" strike="noStrike" spc="-1">
              <a:solidFill>
                <a:srgbClr val="000000"/>
              </a:solidFill>
              <a:latin typeface="Arial"/>
            </a:endParaRPr>
          </a:p>
          <a:p>
            <a:pPr marL="216000" indent="0">
              <a:lnSpc>
                <a:spcPct val="110000"/>
              </a:lnSpc>
              <a:spcBef>
                <a:spcPts val="1001"/>
              </a:spcBef>
              <a:buNone/>
              <a:tabLst>
                <a:tab pos="0" algn="l"/>
              </a:tabLst>
            </a:pPr>
            <a:r>
              <a:rPr lang="fi-FI" sz="1800" b="0" strike="noStrike" spc="-1">
                <a:solidFill>
                  <a:srgbClr val="001B2A"/>
                </a:solidFill>
                <a:latin typeface="Montserrat"/>
              </a:rPr>
              <a:t>→ Laki edellyttää, että potilaan itsemääräämisoikeutta kunnioitetaan.</a:t>
            </a:r>
            <a:endParaRPr lang="fi-FI" sz="1800" b="0" strike="noStrike" spc="-1">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Hoitotahdossa ilmaistut elämän loppuvaihetta koskevat päätökset ovat lääkäriä ja muuta terveydenhuollon ammattihenkilöstöä sitovia, ellei ole perusteltua syytä epäillä potilaan tahdon muuttuneen hoitotahdon laatimisen jälkeen. </a:t>
            </a:r>
            <a:endParaRPr lang="fi-FI" sz="1800" b="0" strike="noStrike" spc="-1">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Hoitotahto vähentää omaisten epätietoisuutta ja ahdistusta hoitoratkaisuissa. </a:t>
            </a:r>
            <a:endParaRPr lang="fi-FI" sz="18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Hoitotahdon sisältö</a:t>
            </a:r>
            <a:endParaRPr lang="fi-FI" sz="5000" b="0" strike="noStrike" spc="-1">
              <a:solidFill>
                <a:srgbClr val="000000"/>
              </a:solidFill>
              <a:latin typeface="Arial"/>
            </a:endParaRPr>
          </a:p>
        </p:txBody>
      </p:sp>
      <p:sp>
        <p:nvSpPr>
          <p:cNvPr id="175" name="PlaceHolder 2"/>
          <p:cNvSpPr>
            <a:spLocks noGrp="1"/>
          </p:cNvSpPr>
          <p:nvPr>
            <p:ph/>
          </p:nvPr>
        </p:nvSpPr>
        <p:spPr>
          <a:xfrm>
            <a:off x="540360" y="1620000"/>
            <a:ext cx="11337120" cy="4340160"/>
          </a:xfrm>
          <a:prstGeom prst="rect">
            <a:avLst/>
          </a:prstGeom>
          <a:noFill/>
          <a:ln w="0">
            <a:noFill/>
          </a:ln>
        </p:spPr>
        <p:txBody>
          <a:bodyPr lIns="90000" tIns="45000" rIns="90000" bIns="45000" anchor="t">
            <a:noAutofit/>
          </a:bodyPr>
          <a:lstStyle/>
          <a:p>
            <a:pPr marL="216000" indent="-216000">
              <a:lnSpc>
                <a:spcPct val="100000"/>
              </a:lnSpc>
              <a:spcBef>
                <a:spcPts val="1001"/>
              </a:spcBef>
              <a:buClr>
                <a:srgbClr val="000000"/>
              </a:buClr>
              <a:buSzPct val="45000"/>
              <a:buFont typeface="Wingdings" charset="2"/>
              <a:buChar char=""/>
              <a:tabLst>
                <a:tab pos="0" algn="l"/>
              </a:tabLst>
            </a:pPr>
            <a:r>
              <a:rPr lang="fi-FI" sz="1700" b="0" strike="noStrike" spc="-1">
                <a:solidFill>
                  <a:srgbClr val="001B2A"/>
                </a:solidFill>
                <a:latin typeface="Montserrat"/>
              </a:rPr>
              <a:t>Hoitotahdossa henkilö voi kieltäytyä elämää mahdollisesti pitkittävistä hoidoista, esimerkiksi hengityslaitehoito, elvytys ja tehohoito.</a:t>
            </a:r>
            <a:endParaRPr lang="fi-FI" sz="1700" b="0" strike="noStrike" spc="-1">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700" b="0" strike="noStrike" spc="-1">
                <a:solidFill>
                  <a:srgbClr val="001B2A"/>
                </a:solidFill>
                <a:latin typeface="Montserrat"/>
              </a:rPr>
              <a:t>Hoitotahdossa voi kieltää siirron palvelutalosta sairaalaan.</a:t>
            </a:r>
            <a:endParaRPr lang="fi-FI" sz="1700" b="0" strike="noStrike" spc="-1">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700" b="0" strike="noStrike" spc="-1">
                <a:solidFill>
                  <a:srgbClr val="001B2A"/>
                </a:solidFill>
                <a:latin typeface="Montserrat"/>
              </a:rPr>
              <a:t>Hoitotahtoon voi kirjata toiveen myös siitä, että elämää ylläpidetään kaikin mahdollisin keinoin, eikä hoidoista luovuta.</a:t>
            </a:r>
            <a:endParaRPr lang="fi-FI" sz="1700" b="0" strike="noStrike" spc="-1">
              <a:solidFill>
                <a:srgbClr val="000000"/>
              </a:solidFill>
              <a:latin typeface="Arial"/>
            </a:endParaRPr>
          </a:p>
          <a:p>
            <a:pPr marL="216000" indent="0">
              <a:lnSpc>
                <a:spcPct val="100000"/>
              </a:lnSpc>
              <a:spcBef>
                <a:spcPts val="1001"/>
              </a:spcBef>
              <a:buNone/>
              <a:tabLst>
                <a:tab pos="0" algn="l"/>
              </a:tabLst>
            </a:pPr>
            <a:r>
              <a:rPr lang="fi-FI" sz="1700" b="0" strike="noStrike" spc="-1">
                <a:solidFill>
                  <a:srgbClr val="001B2A"/>
                </a:solidFill>
                <a:latin typeface="Montserrat"/>
              </a:rPr>
              <a:t>→ Hoitotahdossa henkilö ei kuitenkaan voi edellyttää toteutettavaksi lääketieteellisiä tai sairaanhoidollisia toimenpiteitä, jotka eivät kuulu hänen sairautensa yleisesti hyväksyttyyn hoitoon.</a:t>
            </a:r>
            <a:endParaRPr lang="fi-FI" sz="1700" b="0" strike="noStrike" spc="-1">
              <a:solidFill>
                <a:srgbClr val="000000"/>
              </a:solidFill>
              <a:latin typeface="Arial"/>
            </a:endParaRPr>
          </a:p>
          <a:p>
            <a:pPr marL="216000" indent="-216000">
              <a:lnSpc>
                <a:spcPct val="100000"/>
              </a:lnSpc>
              <a:spcBef>
                <a:spcPts val="1001"/>
              </a:spcBef>
              <a:buClr>
                <a:srgbClr val="000000"/>
              </a:buClr>
              <a:buSzPct val="45000"/>
              <a:buFont typeface="Wingdings" charset="2"/>
              <a:buChar char=""/>
              <a:tabLst>
                <a:tab pos="0" algn="l"/>
              </a:tabLst>
            </a:pPr>
            <a:r>
              <a:rPr lang="fi-FI" sz="1700" b="0" strike="noStrike" spc="-1">
                <a:solidFill>
                  <a:srgbClr val="001B2A"/>
                </a:solidFill>
                <a:latin typeface="Montserrat"/>
              </a:rPr>
              <a:t>Hoitotahto voi sisältää sekä hoitoon että hoivaan liittyviä asioita.</a:t>
            </a:r>
            <a:endParaRPr lang="fi-FI" sz="1700" b="0" strike="noStrike" spc="-1">
              <a:solidFill>
                <a:srgbClr val="000000"/>
              </a:solidFill>
              <a:latin typeface="Arial"/>
            </a:endParaRPr>
          </a:p>
          <a:p>
            <a:pPr marL="216000" indent="0">
              <a:lnSpc>
                <a:spcPct val="100000"/>
              </a:lnSpc>
              <a:spcBef>
                <a:spcPts val="1001"/>
              </a:spcBef>
              <a:buNone/>
              <a:tabLst>
                <a:tab pos="0" algn="l"/>
              </a:tabLst>
            </a:pPr>
            <a:r>
              <a:rPr lang="fi-FI" sz="1700" b="0" strike="noStrike" spc="-1">
                <a:solidFill>
                  <a:srgbClr val="001B2A"/>
                </a:solidFill>
                <a:latin typeface="Montserrat"/>
              </a:rPr>
              <a:t>→ Hoitotahdon käsite on paljon laajempi kuin hoidon rajaaminen.</a:t>
            </a:r>
            <a:endParaRPr lang="fi-FI" sz="1700" b="0" strike="noStrike" spc="-1">
              <a:solidFill>
                <a:srgbClr val="000000"/>
              </a:solidFill>
              <a:latin typeface="Arial"/>
            </a:endParaRPr>
          </a:p>
          <a:p>
            <a:pPr marL="216000" indent="0">
              <a:lnSpc>
                <a:spcPct val="100000"/>
              </a:lnSpc>
              <a:spcBef>
                <a:spcPts val="1001"/>
              </a:spcBef>
              <a:buNone/>
              <a:tabLst>
                <a:tab pos="0" algn="l"/>
              </a:tabLst>
            </a:pPr>
            <a:r>
              <a:rPr lang="fi-FI" sz="1700" b="0" strike="noStrike" spc="-1">
                <a:solidFill>
                  <a:srgbClr val="001B2A"/>
                </a:solidFill>
                <a:latin typeface="Montserrat"/>
              </a:rPr>
              <a:t>→ Hoitotahto/asiakkaan omat toiveet kuuluvat osaksi myös ennakoivaa hoitosuunnitelmaa (ACP eli advanced care planning), jota suositellaan laadittavaksi elämän loppuvaiheeseen. </a:t>
            </a:r>
            <a:endParaRPr lang="fi-FI" sz="17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theme/theme1.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3811</TotalTime>
  <Words>1444</Words>
  <Application>Microsoft Office PowerPoint</Application>
  <PresentationFormat>Laajakuva</PresentationFormat>
  <Paragraphs>103</Paragraphs>
  <Slides>16</Slides>
  <Notes>0</Notes>
  <HiddenSlides>0</HiddenSlides>
  <MMClips>0</MMClips>
  <ScaleCrop>false</ScaleCrop>
  <HeadingPairs>
    <vt:vector size="6" baseType="variant">
      <vt:variant>
        <vt:lpstr>Käytetyt fontit</vt:lpstr>
      </vt:variant>
      <vt:variant>
        <vt:i4>5</vt:i4>
      </vt:variant>
      <vt:variant>
        <vt:lpstr>Teema</vt:lpstr>
      </vt:variant>
      <vt:variant>
        <vt:i4>4</vt:i4>
      </vt:variant>
      <vt:variant>
        <vt:lpstr>Dian otsikot</vt:lpstr>
      </vt:variant>
      <vt:variant>
        <vt:i4>16</vt:i4>
      </vt:variant>
    </vt:vector>
  </HeadingPairs>
  <TitlesOfParts>
    <vt:vector size="25" baseType="lpstr">
      <vt:lpstr>Arial</vt:lpstr>
      <vt:lpstr>Monserrat</vt:lpstr>
      <vt:lpstr>Montserrat</vt:lpstr>
      <vt:lpstr>Symbol</vt:lpstr>
      <vt:lpstr>Wingdings</vt:lpstr>
      <vt:lpstr>Pulse yleis</vt:lpstr>
      <vt:lpstr>Pulse yleis</vt:lpstr>
      <vt:lpstr>Pulse yleis</vt:lpstr>
      <vt:lpstr>Pulse yleis</vt:lpstr>
      <vt:lpstr>Hoitotahto</vt:lpstr>
      <vt:lpstr>Materiaali sisältää</vt:lpstr>
      <vt:lpstr>Hoitotahtoa koskevia käsityksiä 1/3</vt:lpstr>
      <vt:lpstr>Hoitotahtoa koskevia kokemuksia 2/3</vt:lpstr>
      <vt:lpstr>Hoitotahtoa koskevia kokemuksia 3/3</vt:lpstr>
      <vt:lpstr>Kokemuksiin liittyviä pohdintakysymyksiä</vt:lpstr>
      <vt:lpstr>Mikä on hoitotahto? 1/2</vt:lpstr>
      <vt:lpstr>Mikä on hoitotahto? 2/2</vt:lpstr>
      <vt:lpstr>Hoitotahdon sisältö</vt:lpstr>
      <vt:lpstr>Esimerkki (Muistiliiton Hoitotahtoni -vihko) 1/2</vt:lpstr>
      <vt:lpstr>Esimerkki (Muistiliiton Hoitotahtoni -vihko) 22</vt:lpstr>
      <vt:lpstr>Tehtävä</vt:lpstr>
      <vt:lpstr>Hoitotahdon laatiminen 1/2</vt:lpstr>
      <vt:lpstr>Hoitotahdon laatiminen 2/2</vt:lpstr>
      <vt:lpstr>Lähteet ja lisätietoa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XAMK Pulse</dc:title>
  <dc:subject/>
  <dc:creator>XAMK / Mainostoimisto Ilme</dc:creator>
  <dc:description/>
  <cp:lastModifiedBy>Juuti Noora</cp:lastModifiedBy>
  <cp:revision>80</cp:revision>
  <dcterms:created xsi:type="dcterms:W3CDTF">2020-02-21T11:32:20Z</dcterms:created>
  <dcterms:modified xsi:type="dcterms:W3CDTF">2026-01-08T11:09:02Z</dcterms:modified>
  <dc:language>fi-FI</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r8>11</vt:r8>
  </property>
</Properties>
</file>