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66" r:id="rId5"/>
    <p:sldId id="368" r:id="rId6"/>
    <p:sldId id="369" r:id="rId7"/>
    <p:sldId id="371" r:id="rId8"/>
    <p:sldId id="372" r:id="rId9"/>
    <p:sldId id="391" r:id="rId10"/>
    <p:sldId id="374" r:id="rId11"/>
    <p:sldId id="386" r:id="rId12"/>
    <p:sldId id="387" r:id="rId13"/>
    <p:sldId id="388" r:id="rId14"/>
    <p:sldId id="389" r:id="rId15"/>
    <p:sldId id="392" r:id="rId16"/>
    <p:sldId id="390" r:id="rId17"/>
    <p:sldId id="264" r:id="rId18"/>
    <p:sldId id="265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EDD4D-48A6-444F-BB35-1D9A4829A568}" v="32" dt="2020-10-27T13:24:49.33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EBF5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EBF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55" d="100"/>
          <a:sy n="55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kku Säätelä" userId="dca27739-8b94-4cb3-bb4e-a84d30c15452" providerId="ADAL" clId="{33EF6053-B646-418C-9E3D-4118C4EE557F}"/>
    <pc:docChg chg="modSld">
      <pc:chgData name="Sirkku Säätelä" userId="dca27739-8b94-4cb3-bb4e-a84d30c15452" providerId="ADAL" clId="{33EF6053-B646-418C-9E3D-4118C4EE557F}" dt="2020-10-28T07:23:13.049" v="287" actId="20577"/>
      <pc:docMkLst>
        <pc:docMk/>
      </pc:docMkLst>
      <pc:sldChg chg="modSp mod">
        <pc:chgData name="Sirkku Säätelä" userId="dca27739-8b94-4cb3-bb4e-a84d30c15452" providerId="ADAL" clId="{33EF6053-B646-418C-9E3D-4118C4EE557F}" dt="2020-10-28T07:13:27.593" v="0" actId="20577"/>
        <pc:sldMkLst>
          <pc:docMk/>
          <pc:sldMk cId="2802087951" sldId="371"/>
        </pc:sldMkLst>
        <pc:spChg chg="mod">
          <ac:chgData name="Sirkku Säätelä" userId="dca27739-8b94-4cb3-bb4e-a84d30c15452" providerId="ADAL" clId="{33EF6053-B646-418C-9E3D-4118C4EE557F}" dt="2020-10-28T07:13:27.593" v="0" actId="20577"/>
          <ac:spMkLst>
            <pc:docMk/>
            <pc:sldMk cId="2802087951" sldId="371"/>
            <ac:spMk id="688" creationId="{00000000-0000-0000-0000-000000000000}"/>
          </ac:spMkLst>
        </pc:spChg>
      </pc:sldChg>
      <pc:sldChg chg="modSp mod">
        <pc:chgData name="Sirkku Säätelä" userId="dca27739-8b94-4cb3-bb4e-a84d30c15452" providerId="ADAL" clId="{33EF6053-B646-418C-9E3D-4118C4EE557F}" dt="2020-10-28T07:13:57.638" v="10" actId="20577"/>
        <pc:sldMkLst>
          <pc:docMk/>
          <pc:sldMk cId="2319426006" sldId="374"/>
        </pc:sldMkLst>
        <pc:spChg chg="mod">
          <ac:chgData name="Sirkku Säätelä" userId="dca27739-8b94-4cb3-bb4e-a84d30c15452" providerId="ADAL" clId="{33EF6053-B646-418C-9E3D-4118C4EE557F}" dt="2020-10-28T07:13:57.638" v="10" actId="20577"/>
          <ac:spMkLst>
            <pc:docMk/>
            <pc:sldMk cId="2319426006" sldId="374"/>
            <ac:spMk id="4" creationId="{00000000-0000-0000-0000-000000000000}"/>
          </ac:spMkLst>
        </pc:spChg>
      </pc:sldChg>
      <pc:sldChg chg="modSp mod">
        <pc:chgData name="Sirkku Säätelä" userId="dca27739-8b94-4cb3-bb4e-a84d30c15452" providerId="ADAL" clId="{33EF6053-B646-418C-9E3D-4118C4EE557F}" dt="2020-10-28T07:15:21.319" v="110" actId="20577"/>
        <pc:sldMkLst>
          <pc:docMk/>
          <pc:sldMk cId="3771988615" sldId="387"/>
        </pc:sldMkLst>
        <pc:spChg chg="mod">
          <ac:chgData name="Sirkku Säätelä" userId="dca27739-8b94-4cb3-bb4e-a84d30c15452" providerId="ADAL" clId="{33EF6053-B646-418C-9E3D-4118C4EE557F}" dt="2020-10-28T07:14:33.486" v="40" actId="20577"/>
          <ac:spMkLst>
            <pc:docMk/>
            <pc:sldMk cId="3771988615" sldId="387"/>
            <ac:spMk id="700" creationId="{00000000-0000-0000-0000-000000000000}"/>
          </ac:spMkLst>
        </pc:spChg>
        <pc:spChg chg="mod">
          <ac:chgData name="Sirkku Säätelä" userId="dca27739-8b94-4cb3-bb4e-a84d30c15452" providerId="ADAL" clId="{33EF6053-B646-418C-9E3D-4118C4EE557F}" dt="2020-10-28T07:15:21.319" v="110" actId="20577"/>
          <ac:spMkLst>
            <pc:docMk/>
            <pc:sldMk cId="3771988615" sldId="387"/>
            <ac:spMk id="701" creationId="{00000000-0000-0000-0000-000000000000}"/>
          </ac:spMkLst>
        </pc:spChg>
      </pc:sldChg>
      <pc:sldChg chg="modSp mod">
        <pc:chgData name="Sirkku Säätelä" userId="dca27739-8b94-4cb3-bb4e-a84d30c15452" providerId="ADAL" clId="{33EF6053-B646-418C-9E3D-4118C4EE557F}" dt="2020-10-28T07:22:45.954" v="281" actId="20577"/>
        <pc:sldMkLst>
          <pc:docMk/>
          <pc:sldMk cId="605159425" sldId="389"/>
        </pc:sldMkLst>
        <pc:spChg chg="mod">
          <ac:chgData name="Sirkku Säätelä" userId="dca27739-8b94-4cb3-bb4e-a84d30c15452" providerId="ADAL" clId="{33EF6053-B646-418C-9E3D-4118C4EE557F}" dt="2020-10-28T07:18:08.903" v="139" actId="20577"/>
          <ac:spMkLst>
            <pc:docMk/>
            <pc:sldMk cId="605159425" sldId="389"/>
            <ac:spMk id="700" creationId="{00000000-0000-0000-0000-000000000000}"/>
          </ac:spMkLst>
        </pc:spChg>
        <pc:spChg chg="mod">
          <ac:chgData name="Sirkku Säätelä" userId="dca27739-8b94-4cb3-bb4e-a84d30c15452" providerId="ADAL" clId="{33EF6053-B646-418C-9E3D-4118C4EE557F}" dt="2020-10-28T07:22:45.954" v="281" actId="20577"/>
          <ac:spMkLst>
            <pc:docMk/>
            <pc:sldMk cId="605159425" sldId="389"/>
            <ac:spMk id="701" creationId="{00000000-0000-0000-0000-000000000000}"/>
          </ac:spMkLst>
        </pc:spChg>
        <pc:spChg chg="mod">
          <ac:chgData name="Sirkku Säätelä" userId="dca27739-8b94-4cb3-bb4e-a84d30c15452" providerId="ADAL" clId="{33EF6053-B646-418C-9E3D-4118C4EE557F}" dt="2020-10-28T07:20:33.547" v="262" actId="20577"/>
          <ac:spMkLst>
            <pc:docMk/>
            <pc:sldMk cId="605159425" sldId="389"/>
            <ac:spMk id="702" creationId="{00000000-0000-0000-0000-000000000000}"/>
          </ac:spMkLst>
        </pc:spChg>
      </pc:sldChg>
      <pc:sldChg chg="modSp mod">
        <pc:chgData name="Sirkku Säätelä" userId="dca27739-8b94-4cb3-bb4e-a84d30c15452" providerId="ADAL" clId="{33EF6053-B646-418C-9E3D-4118C4EE557F}" dt="2020-10-28T07:23:13.049" v="287" actId="20577"/>
        <pc:sldMkLst>
          <pc:docMk/>
          <pc:sldMk cId="1462364556" sldId="392"/>
        </pc:sldMkLst>
        <pc:spChg chg="mod">
          <ac:chgData name="Sirkku Säätelä" userId="dca27739-8b94-4cb3-bb4e-a84d30c15452" providerId="ADAL" clId="{33EF6053-B646-418C-9E3D-4118C4EE557F}" dt="2020-10-28T07:23:13.049" v="287" actId="20577"/>
          <ac:spMkLst>
            <pc:docMk/>
            <pc:sldMk cId="1462364556" sldId="392"/>
            <ac:spMk id="70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2" name="Shape 6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2413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140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34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9282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5879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84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65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4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68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87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14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74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20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77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222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2" cy="1061184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8"/>
          <p:cNvSpPr/>
          <p:nvPr/>
        </p:nvSpPr>
        <p:spPr>
          <a:xfrm>
            <a:off x="5595256" y="7302954"/>
            <a:ext cx="12322633" cy="91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4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14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5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60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6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6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4414272" y="3230041"/>
            <a:ext cx="7502935" cy="740110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799782" y="3581998"/>
            <a:ext cx="16040505" cy="8770874"/>
          </a:xfrm>
          <a:prstGeom prst="rect">
            <a:avLst/>
          </a:prstGeom>
        </p:spPr>
        <p:txBody>
          <a:bodyPr lIns="68578" tIns="68578" rIns="68578" bIns="68578"/>
          <a:lstStyle>
            <a:lvl1pPr marL="339849" indent="-339849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82132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30898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796643" indent="-333662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228430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99778" y="681567"/>
            <a:ext cx="14252576" cy="2633137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17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45362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k object 16"/>
          <p:cNvSpPr/>
          <p:nvPr/>
        </p:nvSpPr>
        <p:spPr>
          <a:xfrm>
            <a:off x="3048000" y="-2"/>
            <a:ext cx="18288002" cy="13716002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r" defTabSz="18288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87" name="Otsikkoteksti"/>
          <p:cNvSpPr txBox="1">
            <a:spLocks noGrp="1"/>
          </p:cNvSpPr>
          <p:nvPr>
            <p:ph type="title"/>
          </p:nvPr>
        </p:nvSpPr>
        <p:spPr>
          <a:xfrm>
            <a:off x="7662316" y="3554643"/>
            <a:ext cx="9059368" cy="147742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1285874">
              <a:lnSpc>
                <a:spcPct val="100000"/>
              </a:lnSpc>
              <a:defRPr sz="92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18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64512" y="4104640"/>
            <a:ext cx="14254977" cy="554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679667" y="12704060"/>
            <a:ext cx="304433" cy="2921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72248">
              <a:lnSpc>
                <a:spcPct val="100000"/>
              </a:lnSpc>
              <a:defRPr sz="2000" spc="-48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tsikkoteksti"/>
          <p:cNvSpPr txBox="1">
            <a:spLocks noGrp="1"/>
          </p:cNvSpPr>
          <p:nvPr>
            <p:ph type="title"/>
          </p:nvPr>
        </p:nvSpPr>
        <p:spPr>
          <a:xfrm>
            <a:off x="4831077" y="365758"/>
            <a:ext cx="14721846" cy="3429004"/>
          </a:xfrm>
          <a:prstGeom prst="rect">
            <a:avLst/>
          </a:prstGeom>
        </p:spPr>
        <p:txBody>
          <a:bodyPr lIns="68578" tIns="68578" rIns="68578" bIns="68578"/>
          <a:lstStyle>
            <a:lvl1pPr algn="ctr" defTabSz="822960">
              <a:lnSpc>
                <a:spcPct val="100000"/>
              </a:lnSpc>
              <a:defRPr sz="1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19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831077" y="3886200"/>
            <a:ext cx="14721846" cy="8046723"/>
          </a:xfrm>
          <a:prstGeom prst="rect">
            <a:avLst/>
          </a:prstGeom>
        </p:spPr>
        <p:txBody>
          <a:bodyPr lIns="68578" tIns="68578" rIns="68578" bIns="68578" anchor="ctr"/>
          <a:lstStyle>
            <a:lvl1pPr marL="10318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3747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7176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20732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416173" indent="-777873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9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65940" y="13053060"/>
            <a:ext cx="429257" cy="454657"/>
          </a:xfrm>
          <a:prstGeom prst="rect">
            <a:avLst/>
          </a:prstGeom>
        </p:spPr>
        <p:txBody>
          <a:bodyPr lIns="68578" tIns="68578" rIns="68578" bIns="68578" anchor="t"/>
          <a:lstStyle>
            <a:lvl1pPr algn="ctr" defTabSz="822960">
              <a:lnSpc>
                <a:spcPct val="100000"/>
              </a:lnSpc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0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13656" indent="-413656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7700" indent="-1905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98" indent="-228598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25600" indent="-2540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2800" indent="-2540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0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1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1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24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(kopi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3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5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9635802" y="11289190"/>
            <a:ext cx="442900" cy="467357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2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6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6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2" cy="1061184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tangle 8"/>
          <p:cNvSpPr/>
          <p:nvPr/>
        </p:nvSpPr>
        <p:spPr>
          <a:xfrm>
            <a:off x="5595256" y="7302954"/>
            <a:ext cx="12322633" cy="91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71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Box 8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28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29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93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663568"/>
            <a:ext cx="23912426" cy="70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7127860"/>
            <a:ext cx="23912426" cy="251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0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1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Otsikkoteksti"/>
          <p:cNvSpPr txBox="1">
            <a:spLocks noGrp="1"/>
          </p:cNvSpPr>
          <p:nvPr>
            <p:ph type="title"/>
          </p:nvPr>
        </p:nvSpPr>
        <p:spPr>
          <a:xfrm>
            <a:off x="1679574" y="730250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2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325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11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2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3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340" name="TextBox 7"/>
          <p:cNvSpPr txBox="1"/>
          <p:nvPr/>
        </p:nvSpPr>
        <p:spPr>
          <a:xfrm>
            <a:off x="20990459" y="13217526"/>
            <a:ext cx="3230034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341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extBox 10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4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5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56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5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799782" y="3581998"/>
            <a:ext cx="16040505" cy="8770874"/>
          </a:xfrm>
          <a:prstGeom prst="rect">
            <a:avLst/>
          </a:prstGeom>
        </p:spPr>
        <p:txBody>
          <a:bodyPr lIns="68578" tIns="68578" rIns="68578" bIns="68578"/>
          <a:lstStyle>
            <a:lvl1pPr marL="339849" indent="-339849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82132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30898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796643" indent="-333662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228430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6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99778" y="681567"/>
            <a:ext cx="14252576" cy="2633137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3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45362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bk object 16"/>
          <p:cNvSpPr/>
          <p:nvPr/>
        </p:nvSpPr>
        <p:spPr>
          <a:xfrm>
            <a:off x="3048000" y="-2"/>
            <a:ext cx="18288002" cy="13716002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r" defTabSz="18288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76" name="Otsikkoteksti"/>
          <p:cNvSpPr txBox="1">
            <a:spLocks noGrp="1"/>
          </p:cNvSpPr>
          <p:nvPr>
            <p:ph type="title"/>
          </p:nvPr>
        </p:nvSpPr>
        <p:spPr>
          <a:xfrm>
            <a:off x="7662316" y="3554643"/>
            <a:ext cx="9059368" cy="147742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1285874">
              <a:lnSpc>
                <a:spcPct val="100000"/>
              </a:lnSpc>
              <a:defRPr sz="92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37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64512" y="4104640"/>
            <a:ext cx="14254977" cy="554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7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679667" y="12704060"/>
            <a:ext cx="304433" cy="2921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72248">
              <a:lnSpc>
                <a:spcPct val="100000"/>
              </a:lnSpc>
              <a:defRPr sz="2000" spc="-48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8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38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8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Otsikkoteksti"/>
          <p:cNvSpPr txBox="1">
            <a:spLocks noGrp="1"/>
          </p:cNvSpPr>
          <p:nvPr>
            <p:ph type="title"/>
          </p:nvPr>
        </p:nvSpPr>
        <p:spPr>
          <a:xfrm>
            <a:off x="3047998" y="3398044"/>
            <a:ext cx="18288005" cy="3581401"/>
          </a:xfrm>
          <a:prstGeom prst="rect">
            <a:avLst/>
          </a:prstGeom>
        </p:spPr>
        <p:txBody>
          <a:bodyPr lIns="97533" tIns="97533" rIns="97533" bIns="97533" anchor="b"/>
          <a:lstStyle>
            <a:lvl1pPr algn="ctr" defTabSz="1828733">
              <a:defRPr sz="11800"/>
            </a:lvl1pPr>
          </a:lstStyle>
          <a:p>
            <a:r>
              <a:t>Otsikkoteksti</a:t>
            </a:r>
          </a:p>
        </p:txBody>
      </p:sp>
      <p:sp>
        <p:nvSpPr>
          <p:cNvPr id="40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7998" y="7117556"/>
            <a:ext cx="18288005" cy="2483645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1pPr>
            <a:lvl2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2pPr>
            <a:lvl3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3pPr>
            <a:lvl4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4pPr>
            <a:lvl5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1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Otsikkoteksti"/>
          <p:cNvSpPr txBox="1">
            <a:spLocks noGrp="1"/>
          </p:cNvSpPr>
          <p:nvPr>
            <p:ph type="title"/>
          </p:nvPr>
        </p:nvSpPr>
        <p:spPr>
          <a:xfrm>
            <a:off x="1663698" y="4279105"/>
            <a:ext cx="21031205" cy="4279107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11800"/>
            </a:lvl1pPr>
          </a:lstStyle>
          <a:p>
            <a:r>
              <a:t>Otsikkoteksti</a:t>
            </a:r>
          </a:p>
        </p:txBody>
      </p:sp>
      <p:sp>
        <p:nvSpPr>
          <p:cNvPr id="42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698" y="8598693"/>
            <a:ext cx="21031205" cy="2250283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2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2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4452937"/>
            <a:ext cx="10363203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Otsikkoteksti"/>
          <p:cNvSpPr txBox="1">
            <a:spLocks noGrp="1"/>
          </p:cNvSpPr>
          <p:nvPr>
            <p:ph type="title"/>
          </p:nvPr>
        </p:nvSpPr>
        <p:spPr>
          <a:xfrm>
            <a:off x="1679574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236244"/>
            <a:ext cx="10315577" cy="1235871"/>
          </a:xfrm>
          <a:prstGeom prst="rect">
            <a:avLst/>
          </a:prstGeom>
        </p:spPr>
        <p:txBody>
          <a:bodyPr lIns="97533" tIns="97533" rIns="97533" bIns="97533" anchor="b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4600" b="1"/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4600" b="1"/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4600" b="1"/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4600" b="1"/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46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9" name="Suorakulmio"/>
          <p:cNvSpPr>
            <a:spLocks noGrp="1"/>
          </p:cNvSpPr>
          <p:nvPr>
            <p:ph type="body" sz="quarter" idx="13"/>
          </p:nvPr>
        </p:nvSpPr>
        <p:spPr>
          <a:xfrm>
            <a:off x="12344402" y="4236244"/>
            <a:ext cx="10366379" cy="1235871"/>
          </a:xfrm>
          <a:prstGeom prst="rect">
            <a:avLst/>
          </a:prstGeom>
        </p:spPr>
        <p:txBody>
          <a:bodyPr lIns="97533" tIns="97533" rIns="97533" bIns="97533" anchor="b"/>
          <a:lstStyle/>
          <a:p>
            <a:pPr marL="0" indent="0" defTabSz="1828733">
              <a:spcBef>
                <a:spcPts val="1800"/>
              </a:spcBef>
              <a:buSzTx/>
              <a:buFontTx/>
              <a:buNone/>
              <a:defRPr sz="6800" b="1"/>
            </a:pPr>
            <a:endParaRPr/>
          </a:p>
        </p:txBody>
      </p:sp>
      <p:sp>
        <p:nvSpPr>
          <p:cNvPr id="44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Otsikkoteksti"/>
          <p:cNvSpPr txBox="1">
            <a:spLocks noGrp="1"/>
          </p:cNvSpPr>
          <p:nvPr>
            <p:ph type="title"/>
          </p:nvPr>
        </p:nvSpPr>
        <p:spPr>
          <a:xfrm>
            <a:off x="1679574" y="2400300"/>
            <a:ext cx="7864479" cy="2400302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5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3195638"/>
            <a:ext cx="12344405" cy="7310439"/>
          </a:xfrm>
          <a:prstGeom prst="rect">
            <a:avLst/>
          </a:prstGeom>
        </p:spPr>
        <p:txBody>
          <a:bodyPr lIns="97533" tIns="97533" rIns="97533" bIns="97533"/>
          <a:lstStyle>
            <a:lvl1pPr marL="442003" indent="-442003" defTabSz="1828733">
              <a:spcBef>
                <a:spcPts val="1800"/>
              </a:spcBef>
              <a:defRPr sz="6000"/>
            </a:lvl1pPr>
            <a:lvl2pPr marL="826604" indent="-505146" defTabSz="1828733">
              <a:spcBef>
                <a:spcPts val="1800"/>
              </a:spcBef>
              <a:defRPr sz="6000"/>
            </a:lvl2pPr>
            <a:lvl3pPr marL="1232252" indent="-589338" defTabSz="1828733">
              <a:spcBef>
                <a:spcPts val="1800"/>
              </a:spcBef>
              <a:defRPr sz="6000"/>
            </a:lvl3pPr>
            <a:lvl4pPr marL="1671578" indent="-707206" defTabSz="1828733">
              <a:spcBef>
                <a:spcPts val="1800"/>
              </a:spcBef>
              <a:defRPr sz="6000"/>
            </a:lvl4pPr>
            <a:lvl5pPr marL="1993034" indent="-707206" defTabSz="1828733">
              <a:spcBef>
                <a:spcPts val="1800"/>
              </a:spcBef>
              <a:defRPr sz="6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56" name="Suorakulmio"/>
          <p:cNvSpPr>
            <a:spLocks noGrp="1"/>
          </p:cNvSpPr>
          <p:nvPr>
            <p:ph type="body" sz="quarter" idx="13"/>
          </p:nvPr>
        </p:nvSpPr>
        <p:spPr>
          <a:xfrm>
            <a:off x="1679574" y="4800600"/>
            <a:ext cx="7864479" cy="5717384"/>
          </a:xfrm>
          <a:prstGeom prst="rect">
            <a:avLst/>
          </a:prstGeom>
        </p:spPr>
        <p:txBody>
          <a:bodyPr lIns="97533" tIns="97533" rIns="97533" bIns="97533"/>
          <a:lstStyle/>
          <a:p>
            <a:pPr marL="0" indent="0" defTabSz="1828733">
              <a:spcBef>
                <a:spcPts val="1800"/>
              </a:spcBef>
              <a:buSzTx/>
              <a:buFontTx/>
              <a:buNone/>
              <a:defRPr sz="4400"/>
            </a:pPr>
            <a:endParaRPr/>
          </a:p>
        </p:txBody>
      </p:sp>
      <p:sp>
        <p:nvSpPr>
          <p:cNvPr id="4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Otsikkoteksti"/>
          <p:cNvSpPr txBox="1">
            <a:spLocks noGrp="1"/>
          </p:cNvSpPr>
          <p:nvPr>
            <p:ph type="title"/>
          </p:nvPr>
        </p:nvSpPr>
        <p:spPr>
          <a:xfrm>
            <a:off x="1679574" y="2400300"/>
            <a:ext cx="7864479" cy="2400302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65" name="Kuva"/>
          <p:cNvSpPr>
            <a:spLocks noGrp="1"/>
          </p:cNvSpPr>
          <p:nvPr>
            <p:ph type="pic" sz="half" idx="13"/>
          </p:nvPr>
        </p:nvSpPr>
        <p:spPr>
          <a:xfrm>
            <a:off x="10366374" y="3195638"/>
            <a:ext cx="12344405" cy="7310439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800600"/>
            <a:ext cx="7864479" cy="5717384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3000"/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3000"/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3000"/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3000"/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3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6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5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663568"/>
            <a:ext cx="23912426" cy="70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7127860"/>
            <a:ext cx="23912426" cy="251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7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7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Otsikkoteksti"/>
          <p:cNvSpPr txBox="1">
            <a:spLocks noGrp="1"/>
          </p:cNvSpPr>
          <p:nvPr>
            <p:ph type="title"/>
          </p:nvPr>
        </p:nvSpPr>
        <p:spPr>
          <a:xfrm>
            <a:off x="17449798" y="2262188"/>
            <a:ext cx="5257805" cy="8717758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8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2262188"/>
            <a:ext cx="15468605" cy="8717758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8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Otsikkoteksti"/>
          <p:cNvSpPr txBox="1">
            <a:spLocks noGrp="1"/>
          </p:cNvSpPr>
          <p:nvPr>
            <p:ph type="title"/>
          </p:nvPr>
        </p:nvSpPr>
        <p:spPr>
          <a:xfrm>
            <a:off x="2377439" y="365759"/>
            <a:ext cx="19629123" cy="3429003"/>
          </a:xfrm>
          <a:prstGeom prst="rect">
            <a:avLst/>
          </a:prstGeom>
        </p:spPr>
        <p:txBody>
          <a:bodyPr lIns="97533" tIns="97533" rIns="97533" bIns="97533"/>
          <a:lstStyle>
            <a:lvl1pPr algn="ctr" defTabSz="822930">
              <a:lnSpc>
                <a:spcPct val="100000"/>
              </a:lnSpc>
              <a:defRPr sz="1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49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2377439" y="3886200"/>
            <a:ext cx="19629123" cy="8046723"/>
          </a:xfrm>
          <a:prstGeom prst="rect">
            <a:avLst/>
          </a:prstGeom>
        </p:spPr>
        <p:txBody>
          <a:bodyPr lIns="97533" tIns="97533" rIns="97533" bIns="97533" anchor="ctr"/>
          <a:lstStyle>
            <a:lvl1pPr marL="959907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201000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442092" indent="-781319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692116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933208" indent="-781319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33177" y="13053060"/>
            <a:ext cx="487169" cy="512569"/>
          </a:xfrm>
          <a:prstGeom prst="rect">
            <a:avLst/>
          </a:prstGeom>
        </p:spPr>
        <p:txBody>
          <a:bodyPr lIns="97533" tIns="97533" rIns="97533" bIns="97533" anchor="t"/>
          <a:lstStyle>
            <a:lvl1pPr algn="ctr" defTabSz="822930">
              <a:lnSpc>
                <a:spcPct val="100000"/>
              </a:lnSpc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8733"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0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821697" y="3230041"/>
            <a:ext cx="10003909" cy="740107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8733"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1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36261" indent="-436261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6792" indent="-215335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1315" indent="-258401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1485" indent="-287113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72942" indent="-287113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002377" y="3581999"/>
            <a:ext cx="21387338" cy="8770872"/>
          </a:xfrm>
          <a:prstGeom prst="rect">
            <a:avLst/>
          </a:prstGeom>
        </p:spPr>
        <p:txBody>
          <a:bodyPr lIns="97533" tIns="97533" rIns="97533" bIns="97533"/>
          <a:lstStyle>
            <a:lvl1pPr marL="349232" indent="-349232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685750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028622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371497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1714370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2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02371" y="681570"/>
            <a:ext cx="19003434" cy="2633132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marL="342875" indent="-342875" defTabSz="1828733">
              <a:spcBef>
                <a:spcPts val="0"/>
              </a:spcBef>
              <a:buSzTx/>
              <a:buFontTx/>
              <a:buNone/>
              <a:defRPr sz="8000"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</p:txBody>
      </p:sp>
      <p:sp>
        <p:nvSpPr>
          <p:cNvPr id="5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7475200" y="11859261"/>
            <a:ext cx="5689600" cy="17068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24384000" cy="13770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27" y="3344528"/>
            <a:ext cx="23207148" cy="7886049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Otsikkoteksti"/>
          <p:cNvSpPr txBox="1">
            <a:spLocks noGrp="1"/>
          </p:cNvSpPr>
          <p:nvPr>
            <p:ph type="title"/>
          </p:nvPr>
        </p:nvSpPr>
        <p:spPr>
          <a:xfrm>
            <a:off x="1828800" y="2244725"/>
            <a:ext cx="207264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 defTabSz="949558">
              <a:defRPr sz="62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5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237389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474779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712168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949558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3574" y="337858"/>
            <a:ext cx="3458795" cy="1348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2214" y="12620628"/>
            <a:ext cx="5422835" cy="1150319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Rectangle 11"/>
          <p:cNvSpPr/>
          <p:nvPr/>
        </p:nvSpPr>
        <p:spPr>
          <a:xfrm>
            <a:off x="4899378" y="7048697"/>
            <a:ext cx="14901334" cy="6330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6899"/>
            <a:ext cx="24384000" cy="189103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5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0035" y="12773025"/>
            <a:ext cx="3464073" cy="942975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TextBox 9"/>
          <p:cNvSpPr txBox="1"/>
          <p:nvPr/>
        </p:nvSpPr>
        <p:spPr>
          <a:xfrm>
            <a:off x="18236108" y="13418193"/>
            <a:ext cx="2218552" cy="436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55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4301" y="-73126"/>
            <a:ext cx="7186601" cy="1352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5233" y="169198"/>
            <a:ext cx="2423549" cy="945228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Otsikkoteksti"/>
          <p:cNvSpPr txBox="1">
            <a:spLocks noGrp="1"/>
          </p:cNvSpPr>
          <p:nvPr>
            <p:ph type="title"/>
          </p:nvPr>
        </p:nvSpPr>
        <p:spPr>
          <a:xfrm>
            <a:off x="1663704" y="3419480"/>
            <a:ext cx="21031201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6200"/>
            </a:lvl1pPr>
          </a:lstStyle>
          <a:p>
            <a:r>
              <a:t>Otsikkoteksti</a:t>
            </a:r>
          </a:p>
        </p:txBody>
      </p:sp>
      <p:sp>
        <p:nvSpPr>
          <p:cNvPr id="56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4" y="9178929"/>
            <a:ext cx="21031201" cy="300037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2400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2400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2400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2400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6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8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73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1" y="3651250"/>
            <a:ext cx="10363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7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Otsikkoteksti"/>
          <p:cNvSpPr txBox="1">
            <a:spLocks noGrp="1"/>
          </p:cNvSpPr>
          <p:nvPr>
            <p:ph type="title"/>
          </p:nvPr>
        </p:nvSpPr>
        <p:spPr>
          <a:xfrm>
            <a:off x="1679577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8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7" y="3362328"/>
            <a:ext cx="10315576" cy="1647825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2400" b="1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2400" b="1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2400" b="1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2400" b="1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3" y="3362328"/>
            <a:ext cx="10366377" cy="1647825"/>
          </a:xfrm>
          <a:prstGeom prst="rect">
            <a:avLst/>
          </a:prstGeom>
        </p:spPr>
        <p:txBody>
          <a:bodyPr lIns="91439" tIns="91439" rIns="91439" bIns="91439" anchor="b"/>
          <a:lstStyle/>
          <a:p>
            <a:pPr marL="0" indent="0" defTabSz="949558"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8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9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Otsikkoteksti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7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3200"/>
            </a:lvl1pPr>
          </a:lstStyle>
          <a:p>
            <a:r>
              <a:t>Otsikkoteksti</a:t>
            </a:r>
          </a:p>
        </p:txBody>
      </p:sp>
      <p:sp>
        <p:nvSpPr>
          <p:cNvPr id="60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4"/>
            <a:ext cx="12344404" cy="9747251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3200"/>
            </a:lvl1pPr>
            <a:lvl2pPr marL="508692" indent="-271302" defTabSz="949558">
              <a:spcBef>
                <a:spcPts val="1000"/>
              </a:spcBef>
              <a:defRPr sz="3200"/>
            </a:lvl2pPr>
            <a:lvl3pPr marL="791298" indent="-316519" defTabSz="949558">
              <a:spcBef>
                <a:spcPts val="1000"/>
              </a:spcBef>
              <a:defRPr sz="3200"/>
            </a:lvl3pPr>
            <a:lvl4pPr marL="1091993" indent="-379824" defTabSz="949558">
              <a:spcBef>
                <a:spcPts val="1000"/>
              </a:spcBef>
              <a:defRPr sz="3200"/>
            </a:lvl4pPr>
            <a:lvl5pPr marL="1329383" indent="-379824" defTabSz="949558">
              <a:spcBef>
                <a:spcPts val="1000"/>
              </a:spcBef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0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8" y="4114800"/>
            <a:ext cx="7864476" cy="7623176"/>
          </a:xfrm>
          <a:prstGeom prst="rect">
            <a:avLst/>
          </a:prstGeom>
        </p:spPr>
        <p:txBody>
          <a:bodyPr lIns="91439" tIns="91439" rIns="91439" bIns="91439"/>
          <a:lstStyle/>
          <a:p>
            <a:pPr marL="0" indent="0" defTabSz="949558"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60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Otsikkoteksti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7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3200"/>
            </a:lvl1pPr>
          </a:lstStyle>
          <a:p>
            <a:r>
              <a:t>Otsikkoteksti</a:t>
            </a:r>
          </a:p>
        </p:txBody>
      </p:sp>
      <p:sp>
        <p:nvSpPr>
          <p:cNvPr id="61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5" y="1974854"/>
            <a:ext cx="12344404" cy="974725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7" y="4114800"/>
            <a:ext cx="7864477" cy="76231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1600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1600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1600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1600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62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6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7" y="12146608"/>
            <a:ext cx="1862928" cy="1677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3" y="663568"/>
            <a:ext cx="23912424" cy="7076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3" y="7127861"/>
            <a:ext cx="23912424" cy="2516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1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1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1"/>
            <a:ext cx="21031201" cy="2651127"/>
          </a:xfrm>
          <a:prstGeom prst="rect">
            <a:avLst/>
          </a:prstGeom>
        </p:spPr>
        <p:txBody>
          <a:bodyPr lIns="91439" tIns="91439" rIns="91439" bIns="91439"/>
          <a:lstStyle/>
          <a:p>
            <a:r>
              <a:t>Otsikkoteksti</a:t>
            </a:r>
          </a:p>
        </p:txBody>
      </p:sp>
      <p:sp>
        <p:nvSpPr>
          <p:cNvPr id="67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3pPr marL="1554479" indent="-640079"/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7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30" y="13248183"/>
            <a:ext cx="23491371" cy="46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396" y="12353928"/>
            <a:ext cx="1948540" cy="1362075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TextBox 8"/>
          <p:cNvSpPr txBox="1"/>
          <p:nvPr/>
        </p:nvSpPr>
        <p:spPr>
          <a:xfrm>
            <a:off x="21193563" y="13181055"/>
            <a:ext cx="3230038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67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4" y="12835873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tsikkoteksti"/>
          <p:cNvSpPr txBox="1">
            <a:spLocks noGrp="1"/>
          </p:cNvSpPr>
          <p:nvPr>
            <p:ph type="title"/>
          </p:nvPr>
        </p:nvSpPr>
        <p:spPr>
          <a:xfrm>
            <a:off x="1679574" y="730250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9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92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Box 11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9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Box 7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0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4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7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2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3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133" name="TextBox 7"/>
          <p:cNvSpPr txBox="1"/>
          <p:nvPr/>
        </p:nvSpPr>
        <p:spPr>
          <a:xfrm>
            <a:off x="20990459" y="13217526"/>
            <a:ext cx="3230034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10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3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3" descr="Picture 13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037806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0" y="3381376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707600" y="12224386"/>
            <a:ext cx="1518815" cy="1706877"/>
          </a:xfrm>
          <a:prstGeom prst="rect">
            <a:avLst/>
          </a:prstGeom>
          <a:ln w="25400">
            <a:miter lim="400000"/>
          </a:ln>
        </p:spPr>
        <p:txBody>
          <a:bodyPr wrap="none" lIns="91437" tIns="91437" rIns="91437" bIns="91437" anchor="ctr">
            <a:spAutoFit/>
          </a:bodyPr>
          <a:lstStyle>
            <a:lvl1pPr defTabSz="1828800">
              <a:lnSpc>
                <a:spcPct val="90000"/>
              </a:lnSpc>
              <a:defRPr sz="88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9" r:id="rId58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54477" marR="0" indent="-640077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57c6b79629687fde090a0fdd/t/58890239db29d6cc6c3338f7/1485374014340/METHODCARDS-v3-slim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57c6b79629687fde090a0fdd/t/58890239db29d6cc6c3338f7/1485374014340/METHODCARDS-v3-slim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57c6b79629687fde090a0fdd/t/58890239db29d6cc6c3338f7/1485374014340/METHODCARDS-v3-slim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.fi/pr-book/5-x-miks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passiripatt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itle 3"/>
          <p:cNvSpPr txBox="1"/>
          <p:nvPr/>
        </p:nvSpPr>
        <p:spPr>
          <a:xfrm>
            <a:off x="2967159" y="3424321"/>
            <a:ext cx="18288000" cy="34725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40" bIns="91440" anchor="b">
            <a:normAutofit lnSpcReduction="10000"/>
          </a:bodyPr>
          <a:lstStyle>
            <a:lvl1pPr algn="ctr" defTabSz="1828800">
              <a:lnSpc>
                <a:spcPct val="90000"/>
              </a:lnSpc>
              <a:defRPr sz="12000" b="1">
                <a:solidFill>
                  <a:schemeClr val="accent2"/>
                </a:solidFill>
              </a:defRPr>
            </a:lvl1pPr>
          </a:lstStyle>
          <a:p>
            <a:r>
              <a:rPr lang="fi-FI" dirty="0" err="1">
                <a:latin typeface="Calibri"/>
                <a:cs typeface="Calibri"/>
              </a:rPr>
              <a:t>Förståelsefasen</a:t>
            </a:r>
            <a:r>
              <a:rPr lang="fi-FI" dirty="0">
                <a:latin typeface="Calibri"/>
                <a:cs typeface="Calibri"/>
              </a:rPr>
              <a:t> </a:t>
            </a:r>
            <a:r>
              <a:rPr lang="fi-FI" dirty="0" err="1">
                <a:latin typeface="Calibri"/>
                <a:cs typeface="Calibri"/>
              </a:rPr>
              <a:t>metoder</a:t>
            </a:r>
            <a:r>
              <a:rPr lang="fi-FI" dirty="0">
                <a:latin typeface="Calibri"/>
                <a:cs typeface="Calibri"/>
              </a:rPr>
              <a:t>: </a:t>
            </a:r>
            <a:r>
              <a:rPr lang="sv-FI" dirty="0">
                <a:latin typeface="Calibri"/>
                <a:cs typeface="Calibri"/>
              </a:rPr>
              <a:t>Intervju</a:t>
            </a:r>
            <a:endParaRPr dirty="0" err="1">
              <a:latin typeface="Calibri"/>
              <a:cs typeface="Calibri"/>
            </a:endParaRPr>
          </a:p>
        </p:txBody>
      </p:sp>
      <p:sp>
        <p:nvSpPr>
          <p:cNvPr id="685" name="TextBox 1"/>
          <p:cNvSpPr txBox="1"/>
          <p:nvPr/>
        </p:nvSpPr>
        <p:spPr>
          <a:xfrm>
            <a:off x="19232613" y="10792270"/>
            <a:ext cx="2839454" cy="4616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40" bIns="91440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sz="1800"/>
              <a:t>CC BY-SA 4.0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1866379" y="563809"/>
            <a:ext cx="22227822" cy="1906862"/>
          </a:xfrm>
          <a:prstGeom prst="rect">
            <a:avLst/>
          </a:prstGeom>
        </p:spPr>
        <p:txBody>
          <a:bodyPr lIns="91440" tIns="91440" rIns="91440" bIns="9144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Intervjustruktur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och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teman</a:t>
            </a:r>
            <a:endParaRPr sz="96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9875" y="2688425"/>
            <a:ext cx="14511510" cy="857204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 wrap="square" lIns="320504" tIns="160250" rIns="320504" bIns="160250" anchor="t">
            <a:spAutoFit/>
          </a:bodyPr>
          <a:lstStyle/>
          <a:p>
            <a:pPr defTabSz="1602478" hangingPunct="1">
              <a:defRPr/>
            </a:pPr>
            <a:r>
              <a:rPr lang="en-US" sz="5600" b="1" dirty="0" err="1">
                <a:solidFill>
                  <a:prstClr val="black"/>
                </a:solidFill>
                <a:latin typeface="Calibri"/>
                <a:cs typeface="Calibri"/>
              </a:rPr>
              <a:t>Intervjustruktur</a:t>
            </a:r>
            <a:r>
              <a:rPr lang="en-US" sz="5600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Calibri"/>
                <a:cs typeface="Calibri"/>
              </a:rPr>
              <a:t>och</a:t>
            </a:r>
            <a:r>
              <a:rPr lang="en-US" sz="5600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Calibri"/>
                <a:cs typeface="Calibri"/>
              </a:rPr>
              <a:t>teman</a:t>
            </a:r>
            <a:endParaRPr lang="en-US" sz="56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1602478" hangingPunct="1">
              <a:defRPr/>
            </a:pPr>
            <a:r>
              <a:rPr lang="sv-SE" altLang="en-US" sz="6000" dirty="0">
                <a:solidFill>
                  <a:srgbClr val="222222"/>
                </a:solidFill>
                <a:latin typeface="Google Sans"/>
              </a:rPr>
              <a:t>Teman skapar ramarna för intervjun. </a:t>
            </a:r>
          </a:p>
          <a:p>
            <a:pPr defTabSz="1602478" hangingPunct="1">
              <a:defRPr/>
            </a:pPr>
            <a:r>
              <a:rPr lang="sv-SE" altLang="en-US" sz="6000" dirty="0">
                <a:solidFill>
                  <a:srgbClr val="222222"/>
                </a:solidFill>
                <a:latin typeface="Google Sans"/>
              </a:rPr>
              <a:t>Teman säkerställer att samma saker går igenom med olika intervjuade. </a:t>
            </a:r>
          </a:p>
          <a:p>
            <a:pPr defTabSz="1602478" hangingPunct="1">
              <a:defRPr/>
            </a:pPr>
            <a:r>
              <a:rPr lang="sv-SE" altLang="en-US" sz="6000" dirty="0">
                <a:solidFill>
                  <a:srgbClr val="222222"/>
                </a:solidFill>
                <a:latin typeface="Google Sans"/>
              </a:rPr>
              <a:t>Teman styr också extraktion, gruppering och analys av data. </a:t>
            </a:r>
          </a:p>
          <a:p>
            <a:pPr defTabSz="1602478" hangingPunct="1">
              <a:defRPr/>
            </a:pPr>
            <a:r>
              <a:rPr lang="sv-SE" altLang="en-US" sz="6000" dirty="0">
                <a:solidFill>
                  <a:srgbClr val="222222"/>
                </a:solidFill>
                <a:latin typeface="Google Sans"/>
              </a:rPr>
              <a:t>Det finns vanligtvis 5-6 teman / ämnen Under teman lönar det sig att utarbeta hjälpfrågor</a:t>
            </a:r>
            <a:r>
              <a:rPr lang="sv-SE" altLang="en-US" sz="4400" dirty="0">
                <a:solidFill>
                  <a:schemeClr val="tx1"/>
                </a:solidFill>
              </a:rPr>
              <a:t> </a:t>
            </a:r>
            <a:endParaRPr lang="sv-SE" altLang="en-US" sz="4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3729" y="2697528"/>
            <a:ext cx="6837454" cy="159262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20138" tIns="160050" rIns="320138" bIns="160050" spcCol="0" rtlCol="0" anchor="ctr"/>
          <a:lstStyle/>
          <a:p>
            <a:pPr algn="ctr" defTabSz="1602478" hangingPunct="1">
              <a:defRPr/>
            </a:pPr>
            <a:r>
              <a:rPr lang="fi-FI" sz="4800" b="1" dirty="0" err="1">
                <a:latin typeface="Calibri"/>
                <a:cs typeface="Calibri"/>
              </a:rPr>
              <a:t>Intrsoduktion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3954" y="4798113"/>
            <a:ext cx="6866208" cy="176876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20138" tIns="160050" rIns="320138" bIns="160050" spcCol="0" rtlCol="0" anchor="ctr"/>
          <a:lstStyle/>
          <a:p>
            <a:pPr algn="ctr" defTabSz="1602478" hangingPunct="1">
              <a:defRPr/>
            </a:pPr>
            <a:r>
              <a:rPr lang="fi-FI" sz="4800" b="1" dirty="0" err="1">
                <a:latin typeface="Calibri"/>
                <a:cs typeface="Calibri"/>
              </a:rPr>
              <a:t>Skapande</a:t>
            </a:r>
            <a:r>
              <a:rPr lang="fi-FI" sz="4800" b="1" dirty="0">
                <a:latin typeface="Calibri"/>
                <a:cs typeface="Calibri"/>
              </a:rPr>
              <a:t> av </a:t>
            </a:r>
            <a:r>
              <a:rPr lang="fi-FI" sz="4800" b="1" dirty="0" err="1">
                <a:latin typeface="Calibri"/>
                <a:cs typeface="Calibri"/>
              </a:rPr>
              <a:t>intervjuatmosfär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2710" y="7073054"/>
            <a:ext cx="6753544" cy="183348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20138" tIns="160050" rIns="320138" bIns="160050" spcCol="0" rtlCol="0" anchor="ctr"/>
          <a:lstStyle/>
          <a:p>
            <a:pPr algn="ctr" defTabSz="1602478" hangingPunct="1">
              <a:defRPr/>
            </a:pPr>
            <a:r>
              <a:rPr lang="en-US" sz="4800" b="1" dirty="0" err="1">
                <a:latin typeface="Calibri"/>
                <a:cs typeface="Calibri"/>
              </a:rPr>
              <a:t>Datainsamling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0013" y="9314898"/>
            <a:ext cx="6771170" cy="183575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20138" tIns="160050" rIns="320138" bIns="160050" spcCol="0" rtlCol="0" anchor="ctr"/>
          <a:lstStyle/>
          <a:p>
            <a:pPr algn="ctr" defTabSz="1602478" hangingPunct="1">
              <a:defRPr/>
            </a:pPr>
            <a:r>
              <a:rPr lang="fi-FI" sz="4800" b="1" dirty="0" err="1">
                <a:latin typeface="Calibri"/>
                <a:cs typeface="Calibri"/>
              </a:rPr>
              <a:t>Avslut</a:t>
            </a:r>
            <a:endParaRPr lang="en-US" sz="4000" b="1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6378" y="11654557"/>
            <a:ext cx="6737520" cy="168917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20138" tIns="160050" rIns="320138" bIns="160050" spcCol="0" rtlCol="0" anchor="ctr"/>
          <a:lstStyle/>
          <a:p>
            <a:pPr algn="ctr" defTabSz="1602478" hangingPunct="1">
              <a:defRPr/>
            </a:pPr>
            <a:r>
              <a:rPr lang="fi-FI" sz="4800" b="1" dirty="0" err="1">
                <a:latin typeface="Calibri"/>
                <a:cs typeface="Calibri"/>
              </a:rPr>
              <a:t>Dirketa</a:t>
            </a:r>
            <a:r>
              <a:rPr lang="fi-FI" sz="4800" b="1" dirty="0">
                <a:latin typeface="Calibri"/>
                <a:cs typeface="Calibri"/>
              </a:rPr>
              <a:t> </a:t>
            </a:r>
            <a:r>
              <a:rPr lang="fi-FI" sz="4800" b="1" dirty="0" err="1">
                <a:latin typeface="Calibri"/>
                <a:cs typeface="Calibri"/>
              </a:rPr>
              <a:t>ideer</a:t>
            </a:r>
            <a:r>
              <a:rPr lang="fi-FI" sz="4800" b="1" dirty="0">
                <a:latin typeface="Calibri"/>
                <a:cs typeface="Calibri"/>
              </a:rPr>
              <a:t> </a:t>
            </a:r>
            <a:r>
              <a:rPr lang="fi-FI" sz="4800" b="1" dirty="0" err="1">
                <a:latin typeface="Calibri"/>
                <a:cs typeface="Calibri"/>
              </a:rPr>
              <a:t>och</a:t>
            </a:r>
            <a:r>
              <a:rPr lang="fi-FI" sz="4800" b="1" dirty="0">
                <a:latin typeface="Calibri"/>
                <a:cs typeface="Calibri"/>
              </a:rPr>
              <a:t> </a:t>
            </a:r>
            <a:r>
              <a:rPr lang="fi-FI" sz="4800" b="1" dirty="0" err="1">
                <a:latin typeface="Calibri"/>
                <a:cs typeface="Calibri"/>
              </a:rPr>
              <a:t>tankar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98F5A6-2F59-423C-A9D7-78495BCD5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7472" y="115741"/>
            <a:ext cx="24731472" cy="2257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25392" rIns="0" bIns="-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809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sp>
        <p:nvSpPr>
          <p:cNvPr id="700" name="Ryhmähaastattelun tekeminen"/>
          <p:cNvSpPr txBox="1">
            <a:spLocks noGrp="1"/>
          </p:cNvSpPr>
          <p:nvPr>
            <p:ph type="title"/>
          </p:nvPr>
        </p:nvSpPr>
        <p:spPr>
          <a:xfrm>
            <a:off x="1095191" y="221669"/>
            <a:ext cx="22227822" cy="1906862"/>
          </a:xfrm>
          <a:prstGeom prst="rect">
            <a:avLst/>
          </a:prstGeom>
        </p:spPr>
        <p:txBody>
          <a:bodyPr lIns="91440" tIns="91440" rIns="91440" bIns="9144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  <a:sym typeface="Futura Bold"/>
              </a:rPr>
              <a:t>Intervjuteman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  <a:sym typeface="Futura Bold"/>
              </a:rPr>
              <a:t>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  <a:sym typeface="Futura Bold"/>
              </a:rPr>
              <a:t>och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  <a:sym typeface="Futura Bold"/>
              </a:rPr>
              <a:t>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  <a:sym typeface="Futura Bold"/>
              </a:rPr>
              <a:t>frågor</a:t>
            </a:r>
            <a:endParaRPr sz="8000" dirty="0">
              <a:latin typeface="Calibri"/>
              <a:cs typeface="Calibri"/>
            </a:endParaRPr>
          </a:p>
        </p:txBody>
      </p:sp>
      <p:sp>
        <p:nvSpPr>
          <p:cNvPr id="701" name="Identify the sort of group you want to interview. If you’re trying to learn something specific, organize the group so that you have the best chance at hearing it.…"/>
          <p:cNvSpPr txBox="1"/>
          <p:nvPr/>
        </p:nvSpPr>
        <p:spPr>
          <a:xfrm>
            <a:off x="786496" y="2912588"/>
            <a:ext cx="19003699" cy="880035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1600" tIns="101600" rIns="101600" bIns="101600" anchor="t">
            <a:spAutoFit/>
          </a:bodyPr>
          <a:lstStyle/>
          <a:p>
            <a:pPr defTabSz="1828800" fontAlgn="base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en-US" sz="4800" kern="1200" dirty="0">
                <a:solidFill>
                  <a:prstClr val="black"/>
                </a:solidFill>
                <a:latin typeface="Calibri"/>
                <a:cs typeface="Calibri"/>
              </a:rPr>
              <a:t>1. </a:t>
            </a:r>
            <a:r>
              <a:rPr lang="sv-SE" sz="4800" kern="1200" dirty="0">
                <a:solidFill>
                  <a:prstClr val="black"/>
                </a:solidFill>
                <a:latin typeface="Calibri"/>
                <a:cs typeface="Calibri"/>
              </a:rPr>
              <a:t>Ge </a:t>
            </a:r>
            <a:r>
              <a:rPr lang="sv-SE" sz="4800" kern="1200" dirty="0" err="1">
                <a:solidFill>
                  <a:prstClr val="black"/>
                </a:solidFill>
                <a:latin typeface="Calibri"/>
                <a:cs typeface="Calibri"/>
              </a:rPr>
              <a:t>ideer</a:t>
            </a:r>
            <a:r>
              <a:rPr lang="sv-SE" sz="4800" kern="1200" dirty="0">
                <a:solidFill>
                  <a:prstClr val="black"/>
                </a:solidFill>
                <a:latin typeface="Calibri"/>
                <a:cs typeface="Calibri"/>
              </a:rPr>
              <a:t> på intervjufrågor (10 min.)</a:t>
            </a:r>
          </a:p>
          <a:p>
            <a:pPr defTabSz="1828800" fontAlgn="base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sv-SE" sz="4800" kern="1200" dirty="0">
                <a:solidFill>
                  <a:prstClr val="black"/>
                </a:solidFill>
                <a:latin typeface="Calibri"/>
                <a:cs typeface="Calibri"/>
              </a:rPr>
              <a:t>Ensam: Begrunda så många intervjufrågor som möjligt. Återställ </a:t>
            </a:r>
            <a:br>
              <a:rPr lang="sv-SE" sz="4800" kern="1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sv-SE" sz="4800" kern="1200" dirty="0">
                <a:solidFill>
                  <a:prstClr val="black"/>
                </a:solidFill>
                <a:latin typeface="Calibri"/>
                <a:cs typeface="Calibri"/>
              </a:rPr>
              <a:t>1 fråga per post-it-tagg (5min.)</a:t>
            </a:r>
          </a:p>
          <a:p>
            <a:pPr defTabSz="1828800" fontAlgn="base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sv-SE" sz="4800" kern="1200" dirty="0">
                <a:solidFill>
                  <a:prstClr val="black"/>
                </a:solidFill>
                <a:latin typeface="Calibri"/>
                <a:cs typeface="Calibri"/>
              </a:rPr>
              <a:t>Tillsammans: Samla intervjufrågor från alla teammedlemmar tillsammans på </a:t>
            </a:r>
            <a:r>
              <a:rPr lang="sv-SE" sz="4800" kern="1200" dirty="0" err="1">
                <a:solidFill>
                  <a:prstClr val="black"/>
                </a:solidFill>
                <a:latin typeface="Calibri"/>
                <a:cs typeface="Calibri"/>
              </a:rPr>
              <a:t>fläppapper</a:t>
            </a:r>
            <a:r>
              <a:rPr lang="sv-SE" sz="4800" kern="1200" dirty="0">
                <a:solidFill>
                  <a:prstClr val="black"/>
                </a:solidFill>
                <a:latin typeface="Calibri"/>
                <a:cs typeface="Calibri"/>
              </a:rPr>
              <a:t> eller vägg (5min.)</a:t>
            </a:r>
          </a:p>
          <a:p>
            <a:pPr defTabSz="1828800" fontAlgn="base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sv-SE" sz="4800" kern="1200" dirty="0">
                <a:solidFill>
                  <a:prstClr val="black"/>
                </a:solidFill>
                <a:latin typeface="Calibri"/>
                <a:cs typeface="Calibri"/>
              </a:rPr>
              <a:t>2. Gruppering Intervju Frågor (10 min.)</a:t>
            </a:r>
          </a:p>
          <a:p>
            <a:pPr defTabSz="1828800" fontAlgn="base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sv-SE" sz="4800" kern="1200" dirty="0">
                <a:solidFill>
                  <a:prstClr val="black"/>
                </a:solidFill>
                <a:latin typeface="Calibri"/>
                <a:cs typeface="Calibri"/>
              </a:rPr>
              <a:t>Gruppera frågor med samma innehåll i kluster och ge dem beskrivande namn, dvs. teman. Sätt teman i ordning som för diskussion och intervjuer bäst framåt.</a:t>
            </a:r>
          </a:p>
          <a:p>
            <a:pPr defTabSz="1828800" fontAlgn="base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sv-SE" sz="4800" kern="1200" dirty="0">
                <a:solidFill>
                  <a:prstClr val="black"/>
                </a:solidFill>
                <a:latin typeface="Calibri"/>
                <a:cs typeface="Calibri"/>
              </a:rPr>
              <a:t>Sammanfatta: teman och intervjufrågor. </a:t>
            </a:r>
            <a:br>
              <a:rPr lang="sv-SE" sz="4800" b="1" kern="1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sv-SE" sz="4800" b="1" kern="1200" dirty="0">
                <a:solidFill>
                  <a:prstClr val="black"/>
                </a:solidFill>
                <a:latin typeface="Calibri"/>
                <a:cs typeface="Calibri"/>
              </a:rPr>
              <a:t>Alla teammedlemmar använder samma teman i intervjuer.</a:t>
            </a:r>
            <a:endParaRPr lang="en-US" sz="4800"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2" name="RESURSSIT  Suggested Time…"/>
          <p:cNvSpPr txBox="1"/>
          <p:nvPr/>
        </p:nvSpPr>
        <p:spPr>
          <a:xfrm>
            <a:off x="19790195" y="2944631"/>
            <a:ext cx="4447218" cy="83099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sz="4400" b="1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RESURS</a:t>
            </a:r>
            <a:br>
              <a:rPr sz="4400" b="1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br>
              <a:rPr sz="4400" b="1" dirty="0">
                <a:latin typeface="Calibri"/>
                <a:cs typeface="Calibri"/>
                <a:sym typeface="Calibri-Bold"/>
              </a:rPr>
            </a:br>
            <a:r>
              <a:rPr lang="sv-FI" sz="4400" b="1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Tid </a:t>
            </a:r>
            <a:endParaRPr sz="4400" b="1" dirty="0">
              <a:latin typeface="Calibri"/>
              <a:cs typeface="Calibri"/>
              <a:sym typeface="Calibri-Bold"/>
            </a:endParaRP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sz="440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ca</a:t>
            </a:r>
            <a:r>
              <a:rPr lang="fi-FI" sz="44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 45min. </a:t>
            </a:r>
            <a:endParaRPr sz="44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sz="44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>
              <a:defRPr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sz="4400" b="1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Material</a:t>
            </a:r>
            <a:endParaRPr sz="4400" b="1" dirty="0">
              <a:latin typeface="Calibri"/>
              <a:cs typeface="Calibri"/>
              <a:sym typeface="Calibri-Bold"/>
            </a:endParaRP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sz="440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Pennor</a:t>
            </a:r>
            <a:r>
              <a:rPr lang="fi-FI" sz="44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, post-it </a:t>
            </a:r>
            <a:br>
              <a:rPr lang="fi-FI" sz="44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r>
              <a:rPr lang="fi-FI" sz="440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lappar</a:t>
            </a:r>
            <a:r>
              <a:rPr lang="fi-FI" sz="44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, </a:t>
            </a:r>
            <a:r>
              <a:rPr lang="fi-FI" sz="440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fläppapper</a:t>
            </a:r>
            <a:endParaRPr sz="44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sz="44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>
              <a:defRPr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FI" sz="4400" b="1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Delatagare</a:t>
            </a:r>
            <a:endParaRPr sz="4400" b="1" dirty="0">
              <a:latin typeface="Calibri"/>
              <a:cs typeface="Calibri"/>
              <a:sym typeface="Calibri-Bold"/>
            </a:endParaRP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sz="440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Teamarbete</a:t>
            </a:r>
            <a:r>
              <a:rPr lang="fi-FI" sz="44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, </a:t>
            </a:r>
            <a:br>
              <a:rPr lang="fi-FI" sz="44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r>
              <a:rPr lang="fi-FI" sz="440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ca</a:t>
            </a:r>
            <a:r>
              <a:rPr lang="fi-FI" sz="44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. 4-5 per/team</a:t>
            </a:r>
            <a:endParaRPr sz="44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5191" y="12718602"/>
            <a:ext cx="22227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fontAlgn="base" hangingPunct="1">
              <a:spcBef>
                <a:spcPts val="2000"/>
              </a:spcBef>
              <a:defRPr/>
            </a:pPr>
            <a:r>
              <a:rPr lang="fi-FI" sz="2400" kern="1200" dirty="0">
                <a:solidFill>
                  <a:prstClr val="black"/>
                </a:solidFill>
                <a:latin typeface="Calibri"/>
                <a:cs typeface="Calibri"/>
              </a:rPr>
              <a:t>Lähde: Stanford </a:t>
            </a:r>
            <a:r>
              <a:rPr lang="fi-FI" sz="2400" kern="1200" dirty="0" err="1">
                <a:solidFill>
                  <a:prstClr val="black"/>
                </a:solidFill>
                <a:latin typeface="Calibri"/>
                <a:cs typeface="Calibri"/>
              </a:rPr>
              <a:t>d.school</a:t>
            </a:r>
            <a:r>
              <a:rPr lang="fi-FI" sz="2400" kern="1200" dirty="0">
                <a:solidFill>
                  <a:prstClr val="black"/>
                </a:solidFill>
                <a:latin typeface="Calibri"/>
                <a:cs typeface="Calibri"/>
              </a:rPr>
              <a:t> </a:t>
            </a:r>
            <a:r>
              <a:rPr lang="fi-FI" sz="2400" kern="1200" dirty="0" err="1">
                <a:solidFill>
                  <a:prstClr val="black"/>
                </a:solidFill>
                <a:latin typeface="Calibri"/>
                <a:cs typeface="Calibri"/>
              </a:rPr>
              <a:t>bootleg</a:t>
            </a:r>
            <a:r>
              <a:rPr lang="fi-FI" sz="2400" kern="1200" dirty="0">
                <a:solidFill>
                  <a:prstClr val="black"/>
                </a:solidFill>
                <a:latin typeface="Calibri"/>
                <a:cs typeface="Calibri"/>
              </a:rPr>
              <a:t>. </a:t>
            </a:r>
            <a:r>
              <a:rPr lang="fi-FI" sz="2400" kern="1200" dirty="0" err="1">
                <a:solidFill>
                  <a:prstClr val="black"/>
                </a:solidFill>
                <a:latin typeface="Calibri"/>
                <a:cs typeface="Calibri"/>
              </a:rPr>
              <a:t>Interview</a:t>
            </a:r>
            <a:r>
              <a:rPr lang="fi-FI" sz="2400" kern="1200" dirty="0">
                <a:solidFill>
                  <a:prstClr val="black"/>
                </a:solidFill>
                <a:latin typeface="Calibri"/>
                <a:cs typeface="Calibri"/>
              </a:rPr>
              <a:t> </a:t>
            </a:r>
            <a:r>
              <a:rPr lang="fi-FI" sz="2400" kern="1200" dirty="0" err="1">
                <a:solidFill>
                  <a:prstClr val="black"/>
                </a:solidFill>
                <a:latin typeface="Calibri"/>
                <a:cs typeface="Calibri"/>
              </a:rPr>
              <a:t>preparation</a:t>
            </a:r>
            <a:r>
              <a:rPr lang="fi-FI" sz="2400" kern="1200" dirty="0">
                <a:solidFill>
                  <a:prstClr val="black"/>
                </a:solidFill>
                <a:latin typeface="Calibri"/>
                <a:cs typeface="Calibri"/>
              </a:rPr>
              <a:t>. Viitattu 29.1.2020​</a:t>
            </a:r>
            <a:br>
              <a:rPr lang="fi-FI" sz="2400" kern="1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fi-FI" sz="2400" u="sng" kern="1200" dirty="0">
                <a:solidFill>
                  <a:prstClr val="black"/>
                </a:solidFill>
                <a:latin typeface="Calibri"/>
                <a:cs typeface="Calibri"/>
                <a:hlinkClick r:id="rId3"/>
              </a:rPr>
              <a:t>https://static1.squarespace.com/static/57c6b79629687fde090a0fdd/t/58890239db29d6cc6c3338f7/1485374014340/METHODCARDS-v3-slim.pdf</a:t>
            </a:r>
            <a:endParaRPr lang="fi-FI" sz="2400"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1594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sp>
        <p:nvSpPr>
          <p:cNvPr id="700" name="Ryhmähaastattelun tekeminen"/>
          <p:cNvSpPr txBox="1">
            <a:spLocks noGrp="1"/>
          </p:cNvSpPr>
          <p:nvPr>
            <p:ph type="title"/>
          </p:nvPr>
        </p:nvSpPr>
        <p:spPr>
          <a:xfrm>
            <a:off x="1095191" y="221669"/>
            <a:ext cx="22227822" cy="1906862"/>
          </a:xfrm>
          <a:prstGeom prst="rect">
            <a:avLst/>
          </a:prstGeom>
        </p:spPr>
        <p:txBody>
          <a:bodyPr lIns="91440" tIns="91440" rIns="91440" bIns="9144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  <a:sym typeface="Futura Bold"/>
              </a:rPr>
              <a:t>Intervjuteman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  <a:sym typeface="Futura Bold"/>
              </a:rPr>
              <a:t>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  <a:sym typeface="Futura Bold"/>
              </a:rPr>
              <a:t>och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  <a:sym typeface="Futura Bold"/>
              </a:rPr>
              <a:t>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  <a:sym typeface="Futura Bold"/>
              </a:rPr>
              <a:t>frågor</a:t>
            </a:r>
            <a:endParaRPr sz="8000" dirty="0">
              <a:latin typeface="Calibri"/>
              <a:cs typeface="Calibri"/>
            </a:endParaRPr>
          </a:p>
        </p:txBody>
      </p:sp>
      <p:sp>
        <p:nvSpPr>
          <p:cNvPr id="701" name="Identify the sort of group you want to interview. If you’re trying to learn something specific, organize the group so that you have the best chance at hearing it.…"/>
          <p:cNvSpPr txBox="1"/>
          <p:nvPr/>
        </p:nvSpPr>
        <p:spPr>
          <a:xfrm>
            <a:off x="1095191" y="3824632"/>
            <a:ext cx="17507134" cy="36338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1600" tIns="101600" rIns="101600" bIns="101600" anchor="t">
            <a:spAutoFit/>
          </a:bodyPr>
          <a:lstStyle/>
          <a:p>
            <a:pPr defTabSz="1828800" fontAlgn="base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fi-FI" sz="4800" b="1" kern="1200" dirty="0">
                <a:solidFill>
                  <a:prstClr val="black"/>
                </a:solidFill>
                <a:latin typeface="Calibri"/>
                <a:cs typeface="Calibri"/>
              </a:rPr>
              <a:t>3. </a:t>
            </a:r>
            <a:r>
              <a:rPr lang="sv-SE" altLang="en-US" sz="4800" dirty="0">
                <a:solidFill>
                  <a:srgbClr val="222222"/>
                </a:solidFill>
                <a:latin typeface="Google Sans"/>
              </a:rPr>
              <a:t>Slutlig granskning av intervjuämnen och frågor (5 min.) </a:t>
            </a:r>
          </a:p>
          <a:p>
            <a:pPr defTabSz="1828800" fontAlgn="base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sv-SE" altLang="en-US" sz="4800" dirty="0">
                <a:solidFill>
                  <a:srgbClr val="222222"/>
                </a:solidFill>
                <a:latin typeface="Google Sans"/>
              </a:rPr>
              <a:t>Granska uppgiften och bakgrundsinformationen som erhållits; </a:t>
            </a:r>
          </a:p>
          <a:p>
            <a:pPr defTabSz="1828800" fontAlgn="base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sv-SE" altLang="en-US" sz="4800" dirty="0">
                <a:solidFill>
                  <a:srgbClr val="222222"/>
                </a:solidFill>
                <a:latin typeface="Google Sans"/>
              </a:rPr>
              <a:t>Saknas något i teman eller frågorna? </a:t>
            </a:r>
          </a:p>
          <a:p>
            <a:pPr defTabSz="1828800" fontAlgn="base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sv-SE" altLang="en-US" sz="4800" dirty="0">
                <a:solidFill>
                  <a:srgbClr val="222222"/>
                </a:solidFill>
                <a:latin typeface="Google Sans"/>
              </a:rPr>
              <a:t>Se till att du har tillräckligt med "varför?" frågor</a:t>
            </a:r>
            <a:r>
              <a:rPr lang="sv-SE" altLang="en-US" dirty="0">
                <a:solidFill>
                  <a:schemeClr val="tx1"/>
                </a:solidFill>
              </a:rPr>
              <a:t> </a:t>
            </a:r>
            <a:endParaRPr lang="sv-SE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2" name="RESURSSIT  Suggested Time…"/>
          <p:cNvSpPr txBox="1"/>
          <p:nvPr/>
        </p:nvSpPr>
        <p:spPr>
          <a:xfrm>
            <a:off x="19790195" y="3824632"/>
            <a:ext cx="4447218" cy="75712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sz="4000" b="1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RESURS</a:t>
            </a:r>
            <a:br>
              <a:rPr sz="4000" b="1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br>
              <a:rPr sz="4000" b="1" dirty="0">
                <a:latin typeface="Calibri"/>
                <a:cs typeface="Calibri"/>
                <a:sym typeface="Calibri-Bold"/>
              </a:rPr>
            </a:br>
            <a:r>
              <a:rPr lang="fi-FI" sz="4000" b="1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tid</a:t>
            </a:r>
            <a:endParaRPr sz="4000" b="1" dirty="0">
              <a:latin typeface="Calibri"/>
              <a:cs typeface="Calibri"/>
              <a:sym typeface="Calibri-Bold"/>
            </a:endParaRP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sz="400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ca</a:t>
            </a:r>
            <a:r>
              <a:rPr lang="fi-FI" sz="40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 45min. </a:t>
            </a:r>
            <a:endParaRPr sz="40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sz="40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>
              <a:defRPr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sz="4000" b="1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Material</a:t>
            </a:r>
            <a:endParaRPr sz="4000" b="1" dirty="0">
              <a:latin typeface="Calibri"/>
              <a:cs typeface="Calibri"/>
              <a:sym typeface="Calibri-Bold"/>
            </a:endParaRP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FI" sz="40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Pennor, post it lappar </a:t>
            </a:r>
            <a:r>
              <a:rPr lang="sv-FI" sz="400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fläpptavla</a:t>
            </a:r>
            <a:endParaRPr sz="40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sz="40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>
              <a:defRPr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FI" sz="4000" b="1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Deltagare</a:t>
            </a:r>
            <a:endParaRPr sz="4000" b="1" dirty="0">
              <a:latin typeface="Calibri"/>
              <a:cs typeface="Calibri"/>
              <a:sym typeface="Calibri-Bold"/>
            </a:endParaRP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sz="40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team</a:t>
            </a:r>
            <a:br>
              <a:rPr lang="fi-FI" sz="40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r>
              <a:rPr lang="fi-FI" sz="400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ca</a:t>
            </a:r>
            <a:r>
              <a:rPr lang="fi-FI" sz="40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. 4-5 </a:t>
            </a:r>
            <a:r>
              <a:rPr lang="fi-FI" sz="400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personer</a:t>
            </a:r>
            <a:endParaRPr sz="40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5191" y="12718602"/>
            <a:ext cx="22227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fontAlgn="base" hangingPunct="1">
              <a:spcBef>
                <a:spcPts val="2000"/>
              </a:spcBef>
              <a:defRPr/>
            </a:pPr>
            <a:r>
              <a:rPr lang="fi-FI" sz="2400" kern="1200" dirty="0">
                <a:solidFill>
                  <a:prstClr val="black"/>
                </a:solidFill>
                <a:latin typeface="Calibri"/>
                <a:cs typeface="Calibri"/>
              </a:rPr>
              <a:t>Lähde: Stanford </a:t>
            </a:r>
            <a:r>
              <a:rPr lang="fi-FI" sz="2400" kern="1200" dirty="0" err="1">
                <a:solidFill>
                  <a:prstClr val="black"/>
                </a:solidFill>
                <a:latin typeface="Calibri"/>
                <a:cs typeface="Calibri"/>
              </a:rPr>
              <a:t>d.school</a:t>
            </a:r>
            <a:r>
              <a:rPr lang="fi-FI" sz="2400" kern="1200" dirty="0">
                <a:solidFill>
                  <a:prstClr val="black"/>
                </a:solidFill>
                <a:latin typeface="Calibri"/>
                <a:cs typeface="Calibri"/>
              </a:rPr>
              <a:t> </a:t>
            </a:r>
            <a:r>
              <a:rPr lang="fi-FI" sz="2400" kern="1200" dirty="0" err="1">
                <a:solidFill>
                  <a:prstClr val="black"/>
                </a:solidFill>
                <a:latin typeface="Calibri"/>
                <a:cs typeface="Calibri"/>
              </a:rPr>
              <a:t>bootleg</a:t>
            </a:r>
            <a:r>
              <a:rPr lang="fi-FI" sz="2400" kern="1200" dirty="0">
                <a:solidFill>
                  <a:prstClr val="black"/>
                </a:solidFill>
                <a:latin typeface="Calibri"/>
                <a:cs typeface="Calibri"/>
              </a:rPr>
              <a:t>. </a:t>
            </a:r>
            <a:r>
              <a:rPr lang="fi-FI" sz="2400" kern="1200" dirty="0" err="1">
                <a:solidFill>
                  <a:prstClr val="black"/>
                </a:solidFill>
                <a:latin typeface="Calibri"/>
                <a:cs typeface="Calibri"/>
              </a:rPr>
              <a:t>Interview</a:t>
            </a:r>
            <a:r>
              <a:rPr lang="fi-FI" sz="2400" kern="1200" dirty="0">
                <a:solidFill>
                  <a:prstClr val="black"/>
                </a:solidFill>
                <a:latin typeface="Calibri"/>
                <a:cs typeface="Calibri"/>
              </a:rPr>
              <a:t> </a:t>
            </a:r>
            <a:r>
              <a:rPr lang="fi-FI" sz="2400" kern="1200" dirty="0" err="1">
                <a:solidFill>
                  <a:prstClr val="black"/>
                </a:solidFill>
                <a:latin typeface="Calibri"/>
                <a:cs typeface="Calibri"/>
              </a:rPr>
              <a:t>preparation</a:t>
            </a:r>
            <a:r>
              <a:rPr lang="fi-FI" sz="2400" kern="1200" dirty="0">
                <a:solidFill>
                  <a:prstClr val="black"/>
                </a:solidFill>
                <a:latin typeface="Calibri"/>
                <a:cs typeface="Calibri"/>
              </a:rPr>
              <a:t>. Viitattu 29.1.2020​</a:t>
            </a:r>
            <a:br>
              <a:rPr lang="fi-FI" sz="2400" kern="1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fi-FI" sz="2400" u="sng" kern="1200" dirty="0">
                <a:solidFill>
                  <a:prstClr val="black"/>
                </a:solidFill>
                <a:latin typeface="Calibri"/>
                <a:cs typeface="Calibri"/>
                <a:hlinkClick r:id="rId3"/>
              </a:rPr>
              <a:t>https://static1.squarespace.com/static/57c6b79629687fde090a0fdd/t/58890239db29d6cc6c3338f7/1485374014340/METHODCARDS-v3-slim.pdf</a:t>
            </a:r>
            <a:endParaRPr lang="fi-FI" sz="2400"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D2993D-86D3-45C3-9798-AB99E596C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740"/>
            <a:ext cx="65" cy="2257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5392" rIns="0" bIns="-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6455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sp>
        <p:nvSpPr>
          <p:cNvPr id="700" name="Ryhmähaastattelun tekeminen"/>
          <p:cNvSpPr txBox="1">
            <a:spLocks noGrp="1"/>
          </p:cNvSpPr>
          <p:nvPr>
            <p:ph type="title"/>
          </p:nvPr>
        </p:nvSpPr>
        <p:spPr>
          <a:xfrm>
            <a:off x="1095193" y="573513"/>
            <a:ext cx="22227822" cy="1906862"/>
          </a:xfrm>
          <a:prstGeom prst="rect">
            <a:avLst/>
          </a:prstGeom>
        </p:spPr>
        <p:txBody>
          <a:bodyPr lIns="91440" tIns="91440" rIns="91440" bIns="9144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  <a:sym typeface="Futura Bold"/>
              </a:rPr>
              <a:t>Källor</a:t>
            </a:r>
            <a:endParaRPr sz="8000" dirty="0">
              <a:latin typeface="Calibri"/>
              <a:cs typeface="Calibri"/>
            </a:endParaRPr>
          </a:p>
        </p:txBody>
      </p:sp>
      <p:sp>
        <p:nvSpPr>
          <p:cNvPr id="701" name="Identify the sort of group you want to interview. If you’re trying to learn something specific, organize the group so that you have the best chance at hearing it.…"/>
          <p:cNvSpPr txBox="1"/>
          <p:nvPr/>
        </p:nvSpPr>
        <p:spPr>
          <a:xfrm>
            <a:off x="1095192" y="3666039"/>
            <a:ext cx="22887552" cy="41036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1600" tIns="101600" rIns="101600" bIns="101600">
            <a:spAutoFit/>
          </a:bodyPr>
          <a:lstStyle/>
          <a:p>
            <a:pPr defTabSz="1828800" fontAlgn="base" hangingPunct="1">
              <a:spcBef>
                <a:spcPts val="2000"/>
              </a:spcBef>
              <a:defRPr/>
            </a:pPr>
            <a:r>
              <a:rPr lang="fi-FI" sz="4400" kern="1200" dirty="0">
                <a:solidFill>
                  <a:prstClr val="black"/>
                </a:solidFill>
                <a:latin typeface="Calibri"/>
                <a:cs typeface="Calibri"/>
              </a:rPr>
              <a:t>Stanford </a:t>
            </a:r>
            <a:r>
              <a:rPr lang="fi-FI" sz="4400" kern="1200" dirty="0" err="1">
                <a:solidFill>
                  <a:prstClr val="black"/>
                </a:solidFill>
                <a:latin typeface="Calibri"/>
                <a:cs typeface="Calibri"/>
              </a:rPr>
              <a:t>d.school</a:t>
            </a:r>
            <a:r>
              <a:rPr lang="fi-FI" sz="4400" kern="1200" dirty="0">
                <a:solidFill>
                  <a:prstClr val="black"/>
                </a:solidFill>
                <a:latin typeface="Calibri"/>
                <a:cs typeface="Calibri"/>
              </a:rPr>
              <a:t> </a:t>
            </a:r>
            <a:r>
              <a:rPr lang="fi-FI" sz="4400" kern="1200" dirty="0" err="1">
                <a:solidFill>
                  <a:prstClr val="black"/>
                </a:solidFill>
                <a:latin typeface="Calibri"/>
                <a:cs typeface="Calibri"/>
              </a:rPr>
              <a:t>bootleg</a:t>
            </a:r>
            <a:r>
              <a:rPr lang="fi-FI" sz="4400" kern="1200" dirty="0">
                <a:solidFill>
                  <a:prstClr val="black"/>
                </a:solidFill>
                <a:latin typeface="Calibri"/>
                <a:cs typeface="Calibri"/>
              </a:rPr>
              <a:t>. </a:t>
            </a:r>
            <a:r>
              <a:rPr lang="fi-FI" sz="4400" kern="1200" dirty="0" err="1">
                <a:solidFill>
                  <a:prstClr val="black"/>
                </a:solidFill>
                <a:latin typeface="Calibri"/>
                <a:cs typeface="Calibri"/>
              </a:rPr>
              <a:t>Interview</a:t>
            </a:r>
            <a:r>
              <a:rPr lang="fi-FI" sz="4400" kern="1200" dirty="0">
                <a:solidFill>
                  <a:prstClr val="black"/>
                </a:solidFill>
                <a:latin typeface="Calibri"/>
                <a:cs typeface="Calibri"/>
              </a:rPr>
              <a:t> </a:t>
            </a:r>
            <a:r>
              <a:rPr lang="fi-FI" sz="4400" kern="1200" dirty="0" err="1">
                <a:solidFill>
                  <a:prstClr val="black"/>
                </a:solidFill>
                <a:latin typeface="Calibri"/>
                <a:cs typeface="Calibri"/>
              </a:rPr>
              <a:t>preparation</a:t>
            </a:r>
            <a:r>
              <a:rPr lang="fi-FI" sz="4400" kern="1200" dirty="0">
                <a:solidFill>
                  <a:prstClr val="black"/>
                </a:solidFill>
                <a:latin typeface="Calibri"/>
                <a:cs typeface="Calibri"/>
              </a:rPr>
              <a:t>. Viitattu 29.1.2020​</a:t>
            </a:r>
            <a:br>
              <a:rPr lang="fi-FI" sz="4400" kern="1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fi-FI" sz="4400" u="sng" kern="1200" dirty="0">
                <a:solidFill>
                  <a:prstClr val="black"/>
                </a:solidFill>
                <a:latin typeface="Calibri"/>
                <a:cs typeface="Calibri"/>
                <a:hlinkClick r:id="rId3"/>
              </a:rPr>
              <a:t>https://static1.squarespace.com/static/57c6b79629687fde090a0fdd/t/58890239db29d6cc6c3338f7/1485374014340/METHODCARDS-v3-slim.pdf</a:t>
            </a:r>
            <a:endParaRPr lang="fi-FI" sz="4400" u="sng" kern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1828800" fontAlgn="base" hangingPunct="1">
              <a:spcBef>
                <a:spcPts val="2000"/>
              </a:spcBef>
              <a:defRPr/>
            </a:pPr>
            <a:r>
              <a:rPr lang="fi-FI" sz="4400" kern="1200" dirty="0">
                <a:solidFill>
                  <a:prstClr val="black"/>
                </a:solidFill>
                <a:latin typeface="Calibri"/>
                <a:cs typeface="Calibri"/>
              </a:rPr>
              <a:t>Ojasalo K., Moilanen T., </a:t>
            </a:r>
            <a:r>
              <a:rPr lang="fi-FI" sz="4400" kern="1200" dirty="0" err="1">
                <a:solidFill>
                  <a:prstClr val="black"/>
                </a:solidFill>
                <a:latin typeface="Calibri"/>
                <a:cs typeface="Calibri"/>
              </a:rPr>
              <a:t>Ritalahti</a:t>
            </a:r>
            <a:r>
              <a:rPr lang="fi-FI" sz="4400" kern="1200" dirty="0">
                <a:solidFill>
                  <a:prstClr val="black"/>
                </a:solidFill>
                <a:latin typeface="Calibri"/>
                <a:cs typeface="Calibri"/>
              </a:rPr>
              <a:t> J. 2014. Kehittämistyön menetelmät. Helsinki: Sanoma Pro</a:t>
            </a:r>
          </a:p>
          <a:p>
            <a:pPr defTabSz="1828800" fontAlgn="base" hangingPunct="1">
              <a:spcBef>
                <a:spcPts val="2000"/>
              </a:spcBef>
              <a:defRPr/>
            </a:pPr>
            <a:endParaRPr lang="fi-FI" sz="4400"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3230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273331" y="2953313"/>
            <a:ext cx="11673114" cy="9519458"/>
          </a:xfrm>
          <a:prstGeom prst="rect">
            <a:avLst/>
          </a:prstGeom>
        </p:spPr>
        <p:txBody>
          <a:bodyPr lIns="91439" tIns="91439" rIns="91439" bIns="91439" anchor="t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en-US" dirty="0">
                <a:latin typeface="Calibri"/>
                <a:cs typeface="Calibri"/>
              </a:rPr>
              <a:t>Sini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Eloranta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Turun</a:t>
            </a:r>
            <a:r>
              <a:rPr dirty="0">
                <a:latin typeface="Calibri"/>
                <a:cs typeface="Calibri"/>
              </a:rPr>
              <a:t> AMK 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 err="1">
                <a:latin typeface="Calibri"/>
                <a:cs typeface="Calibri"/>
              </a:rPr>
              <a:t>Päivi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Erkko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Turun</a:t>
            </a:r>
            <a:r>
              <a:rPr dirty="0">
                <a:latin typeface="Calibri"/>
                <a:cs typeface="Calibri"/>
              </a:rPr>
              <a:t> 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 err="1">
                <a:latin typeface="Calibri"/>
                <a:cs typeface="Calibri"/>
              </a:rPr>
              <a:t>Päivi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Harmoinen</a:t>
            </a:r>
            <a:r>
              <a:rPr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Laurea-amk</a:t>
            </a:r>
            <a:endParaRPr dirty="0" err="1"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>
                <a:latin typeface="Calibri"/>
                <a:cs typeface="Calibri"/>
              </a:rPr>
              <a:t>Minna </a:t>
            </a:r>
            <a:r>
              <a:rPr dirty="0" err="1">
                <a:latin typeface="Calibri"/>
                <a:cs typeface="Calibri"/>
              </a:rPr>
              <a:t>Huhtala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Samk</a:t>
            </a:r>
            <a:r>
              <a:rPr dirty="0">
                <a:latin typeface="Calibri"/>
                <a:cs typeface="Calibri"/>
              </a:rPr>
              <a:t> 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>
                <a:latin typeface="Calibri"/>
                <a:cs typeface="Calibri"/>
              </a:rPr>
              <a:t>Antti </a:t>
            </a:r>
            <a:r>
              <a:rPr dirty="0" err="1">
                <a:latin typeface="Calibri"/>
                <a:cs typeface="Calibri"/>
              </a:rPr>
              <a:t>Kares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Savonia</a:t>
            </a:r>
            <a:r>
              <a:rPr dirty="0">
                <a:latin typeface="Calibri"/>
                <a:cs typeface="Calibri"/>
              </a:rPr>
              <a:t>-AMK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>
                <a:latin typeface="Calibri"/>
                <a:cs typeface="Calibri"/>
              </a:rPr>
              <a:t>Heli </a:t>
            </a:r>
            <a:r>
              <a:rPr dirty="0" err="1">
                <a:latin typeface="Calibri"/>
                <a:cs typeface="Calibri"/>
              </a:rPr>
              <a:t>Lepistö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Samk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>
                <a:latin typeface="Calibri"/>
                <a:cs typeface="Calibri"/>
              </a:rPr>
              <a:t>Anna-Leena </a:t>
            </a:r>
            <a:r>
              <a:rPr dirty="0" err="1">
                <a:latin typeface="Calibri"/>
                <a:cs typeface="Calibri"/>
              </a:rPr>
              <a:t>Ruotsalainen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Savonia</a:t>
            </a:r>
            <a:r>
              <a:rPr dirty="0">
                <a:latin typeface="Calibri"/>
                <a:cs typeface="Calibri"/>
              </a:rPr>
              <a:t>-AMK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 err="1">
                <a:latin typeface="Calibri"/>
                <a:cs typeface="Calibri"/>
              </a:rPr>
              <a:t>Suvi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Salminen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Jamk</a:t>
            </a:r>
            <a:r>
              <a:rPr dirty="0">
                <a:latin typeface="Calibri"/>
                <a:cs typeface="Calibri"/>
              </a:rPr>
              <a:t> 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>
                <a:latin typeface="Calibri"/>
                <a:cs typeface="Calibri"/>
              </a:rPr>
              <a:t>Timo </a:t>
            </a:r>
            <a:r>
              <a:rPr dirty="0" err="1">
                <a:latin typeface="Calibri"/>
                <a:cs typeface="Calibri"/>
              </a:rPr>
              <a:t>Sirviö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Savonia</a:t>
            </a:r>
            <a:r>
              <a:rPr dirty="0">
                <a:latin typeface="Calibri"/>
                <a:cs typeface="Calibri"/>
              </a:rPr>
              <a:t>-AMK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 err="1">
                <a:latin typeface="Calibri"/>
                <a:cs typeface="Calibri"/>
              </a:rPr>
              <a:t>Sirkku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Säätelä</a:t>
            </a:r>
            <a:r>
              <a:rPr dirty="0">
                <a:latin typeface="Calibri"/>
                <a:cs typeface="Calibri"/>
              </a:rPr>
              <a:t>, Novia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 err="1">
                <a:latin typeface="Calibri"/>
                <a:cs typeface="Calibri"/>
              </a:rPr>
              <a:t>Mervi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Vuolas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Turun</a:t>
            </a:r>
            <a:r>
              <a:rPr dirty="0">
                <a:latin typeface="Calibri"/>
                <a:cs typeface="Calibri"/>
              </a:rPr>
              <a:t> AMK</a:t>
            </a:r>
          </a:p>
        </p:txBody>
      </p:sp>
      <p:pic>
        <p:nvPicPr>
          <p:cNvPr id="72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934" y="11403225"/>
            <a:ext cx="2404253" cy="858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3816" y="2743200"/>
            <a:ext cx="2963115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Työryhmä"/>
          <p:cNvSpPr txBox="1"/>
          <p:nvPr/>
        </p:nvSpPr>
        <p:spPr>
          <a:xfrm>
            <a:off x="1079500" y="895350"/>
            <a:ext cx="22225000" cy="1905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lnSpc>
                <a:spcPct val="90000"/>
              </a:lnSpc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>
                <a:latin typeface="Calibri"/>
                <a:cs typeface="Calibri"/>
              </a:rPr>
              <a:t>Interprofessionell arbetsgrupp</a:t>
            </a:r>
            <a:endParaRPr lang="en-US" b="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68" y="3198816"/>
            <a:ext cx="21311076" cy="9185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1078091" y="953501"/>
            <a:ext cx="22227822" cy="1906862"/>
          </a:xfrm>
          <a:prstGeom prst="rect">
            <a:avLst/>
          </a:prstGeom>
        </p:spPr>
        <p:txBody>
          <a:bodyPr lIns="91440" tIns="91440" rIns="91440" bIns="9144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Intervju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som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datainsamlingsmetod</a:t>
            </a:r>
            <a:endParaRPr sz="9600" dirty="0">
              <a:latin typeface="Calibri"/>
              <a:cs typeface="Calibri"/>
            </a:endParaRPr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1078090" y="3905248"/>
            <a:ext cx="19909568" cy="58015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8" tIns="91438" rIns="91438" bIns="91438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Intervju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lämpar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sig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bra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till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många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utvecklingsutmaningar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,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eftersom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man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snabbt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kan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få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djup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förståelse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om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det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som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ska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utvecklas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 </a:t>
            </a:r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Ofta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lönar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det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sig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dock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att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kombinera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intervju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med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andra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metoder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</a:t>
            </a:r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Intervjuer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gjorda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i en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autentisk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miljö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ex.i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den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intervjuades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vardagsmiljö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,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ger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ofta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en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noggrannare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bild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den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intervjuades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verkliga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tankar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och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åsikter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</a:t>
            </a:r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 en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intervjua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kan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olikatyper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av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hjälpmedel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användas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Bilder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, foton,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servicestigar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etc. för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att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konkretisera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och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ge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ideer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om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olika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0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faktorer</a:t>
            </a:r>
            <a:r>
              <a:rPr lang="fi-FI" sz="5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72056" y="12439333"/>
            <a:ext cx="1391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/>
                <a:cs typeface="Calibri"/>
              </a:rPr>
              <a:t>Lähteet: Ojasalo&amp; </a:t>
            </a:r>
            <a:r>
              <a:rPr lang="fi-FI" dirty="0" err="1">
                <a:latin typeface="Calibri"/>
                <a:cs typeface="Calibri"/>
              </a:rPr>
              <a:t>al</a:t>
            </a:r>
            <a:r>
              <a:rPr lang="fi-FI" dirty="0">
                <a:latin typeface="Calibri"/>
                <a:cs typeface="Calibri"/>
              </a:rPr>
              <a:t> 2014, 76, 106-107; </a:t>
            </a:r>
            <a:r>
              <a:rPr lang="fi-FI" dirty="0" err="1">
                <a:latin typeface="Calibri"/>
                <a:cs typeface="Calibri"/>
              </a:rPr>
              <a:t>Tuulaniemi</a:t>
            </a:r>
            <a:r>
              <a:rPr lang="fi-FI" dirty="0">
                <a:latin typeface="Calibri"/>
                <a:cs typeface="Calibri"/>
              </a:rPr>
              <a:t> 2011, 147-148 </a:t>
            </a:r>
          </a:p>
        </p:txBody>
      </p:sp>
    </p:spTree>
    <p:extLst>
      <p:ext uri="{BB962C8B-B14F-4D97-AF65-F5344CB8AC3E}">
        <p14:creationId xmlns:p14="http://schemas.microsoft.com/office/powerpoint/2010/main" val="17217955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1078091" y="953501"/>
            <a:ext cx="22227822" cy="1906862"/>
          </a:xfrm>
          <a:prstGeom prst="rect">
            <a:avLst/>
          </a:prstGeom>
        </p:spPr>
        <p:txBody>
          <a:bodyPr lIns="91440" tIns="91440" rIns="91440" bIns="9144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Olika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former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av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intervju</a:t>
            </a:r>
            <a:endParaRPr lang="fi-FI" sz="9600" dirty="0">
              <a:latin typeface="Calibri"/>
              <a:cs typeface="Calibri"/>
            </a:endParaRPr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1078091" y="3175838"/>
            <a:ext cx="19909568" cy="88762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8" tIns="91438" rIns="91438" bIns="91438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200" b="1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Strukturerad</a:t>
            </a:r>
            <a:r>
              <a:rPr lang="fi-FI" sz="5200" b="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200" b="1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intervju</a:t>
            </a:r>
            <a:r>
              <a:rPr lang="fi-FI" sz="5200" b="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(</a:t>
            </a:r>
            <a:r>
              <a:rPr lang="fi-FI" sz="5200" b="1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blankettintervju</a:t>
            </a:r>
            <a:r>
              <a:rPr lang="fi-FI" sz="5200" b="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)</a:t>
            </a:r>
          </a:p>
          <a:p>
            <a:pPr marL="1371600" lvl="1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En på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förhand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planerad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noggrann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intervjustruktur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som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används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i alla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intervjuer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som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görs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1371600" lvl="1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Liknar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enkät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200" b="1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Temaintervju</a:t>
            </a:r>
            <a:r>
              <a:rPr lang="fi-FI" sz="5200" b="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(</a:t>
            </a:r>
            <a:r>
              <a:rPr lang="fi-FI" sz="5200" b="1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halvstrukturerad</a:t>
            </a:r>
            <a:r>
              <a:rPr lang="fi-FI" sz="5200" b="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i-FI" sz="5200" b="1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intervju</a:t>
            </a:r>
            <a:r>
              <a:rPr lang="fi-FI" sz="5200" b="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)</a:t>
            </a:r>
          </a:p>
          <a:p>
            <a:pPr marL="1371600" lvl="1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Lämpar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sig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då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man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inte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noggrannt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känner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intervjuobjektet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. På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förhad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bestämda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teman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som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man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diskuterar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,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öppna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frågor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föredras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.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Struktur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och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frågeställningar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kan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variera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1371600" lvl="1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Den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intervjuade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styrs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endast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litet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.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Den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som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intervjuar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bör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ej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säga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sina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åsikter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eller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berätta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5200" dirty="0" err="1">
                <a:solidFill>
                  <a:prstClr val="black"/>
                </a:solidFill>
                <a:latin typeface="Calibri"/>
                <a:cs typeface="Calibri"/>
              </a:rPr>
              <a:t>bakgrunden</a:t>
            </a:r>
            <a: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br>
              <a:rPr lang="fi-FI" sz="5200" dirty="0">
                <a:solidFill>
                  <a:prstClr val="black"/>
                </a:solidFill>
                <a:latin typeface="Calibri"/>
                <a:cs typeface="Calibri"/>
              </a:rPr>
            </a:br>
            <a:endParaRPr lang="fi-FI" sz="5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3328" y="12698837"/>
            <a:ext cx="8850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4000" dirty="0">
                <a:solidFill>
                  <a:prstClr val="black"/>
                </a:solidFill>
                <a:latin typeface="Calibri"/>
                <a:cs typeface="Calibri"/>
              </a:rPr>
              <a:t>Lähde: Ojasalo &amp; </a:t>
            </a:r>
            <a:r>
              <a:rPr lang="fi-FI" sz="4000" dirty="0" err="1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lang="fi-FI" sz="4000" dirty="0">
                <a:solidFill>
                  <a:prstClr val="black"/>
                </a:solidFill>
                <a:latin typeface="Calibri"/>
                <a:cs typeface="Calibri"/>
              </a:rPr>
              <a:t> 2014, 40-42; 108-109 </a:t>
            </a:r>
          </a:p>
        </p:txBody>
      </p:sp>
    </p:spTree>
    <p:extLst>
      <p:ext uri="{BB962C8B-B14F-4D97-AF65-F5344CB8AC3E}">
        <p14:creationId xmlns:p14="http://schemas.microsoft.com/office/powerpoint/2010/main" val="39023716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1866379" y="563809"/>
            <a:ext cx="22227822" cy="1906862"/>
          </a:xfrm>
          <a:prstGeom prst="rect">
            <a:avLst/>
          </a:prstGeom>
        </p:spPr>
        <p:txBody>
          <a:bodyPr lIns="91440" tIns="91440" rIns="91440" bIns="9144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Intervjubotten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samt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teman</a:t>
            </a:r>
            <a:endParaRPr sz="96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53759" y="2688425"/>
            <a:ext cx="14307626" cy="851048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 wrap="square" lIns="320504" tIns="160250" rIns="320504" bIns="160250" anchor="t">
            <a:spAutoFit/>
          </a:bodyPr>
          <a:lstStyle/>
          <a:p>
            <a:pPr defTabSz="1602478" hangingPunct="1">
              <a:defRPr/>
            </a:pPr>
            <a:r>
              <a:rPr lang="en-US" sz="5600" b="1" dirty="0" err="1">
                <a:solidFill>
                  <a:prstClr val="black"/>
                </a:solidFill>
                <a:latin typeface="Calibri"/>
                <a:cs typeface="Calibri"/>
              </a:rPr>
              <a:t>Teman</a:t>
            </a:r>
            <a:r>
              <a:rPr lang="en-US" sz="5600" b="1" dirty="0">
                <a:solidFill>
                  <a:prstClr val="black"/>
                </a:solidFill>
                <a:latin typeface="Calibri"/>
                <a:cs typeface="Calibri"/>
              </a:rPr>
              <a:t> I </a:t>
            </a:r>
            <a:r>
              <a:rPr lang="en-US" sz="5600" b="1" dirty="0" err="1">
                <a:solidFill>
                  <a:prstClr val="black"/>
                </a:solidFill>
                <a:latin typeface="Calibri"/>
                <a:cs typeface="Calibri"/>
              </a:rPr>
              <a:t>intervjun</a:t>
            </a:r>
            <a:endParaRPr lang="en-US" sz="56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1602478" hangingPunct="1">
              <a:defRPr/>
            </a:pPr>
            <a:r>
              <a:rPr lang="sv-SE" altLang="en-US" sz="6000" dirty="0">
                <a:solidFill>
                  <a:srgbClr val="222222"/>
                </a:solidFill>
                <a:latin typeface="Google Sans"/>
              </a:rPr>
              <a:t>Teman skapar ramarna för intervjun. Teman säkerställer att samma saker går igenom med olika intervjuade. </a:t>
            </a:r>
          </a:p>
          <a:p>
            <a:pPr defTabSz="1602478" hangingPunct="1">
              <a:defRPr/>
            </a:pPr>
            <a:r>
              <a:rPr lang="sv-SE" altLang="en-US" sz="6000" dirty="0">
                <a:solidFill>
                  <a:srgbClr val="222222"/>
                </a:solidFill>
                <a:latin typeface="Google Sans"/>
              </a:rPr>
              <a:t>Teman styr också extraktion, gruppering och analys av data. </a:t>
            </a:r>
          </a:p>
          <a:p>
            <a:pPr defTabSz="1602478" hangingPunct="1">
              <a:defRPr/>
            </a:pPr>
            <a:r>
              <a:rPr lang="sv-SE" altLang="en-US" sz="6000" dirty="0">
                <a:solidFill>
                  <a:srgbClr val="222222"/>
                </a:solidFill>
                <a:latin typeface="Google Sans"/>
              </a:rPr>
              <a:t>Det finns vanligtvis 5-6 teman / ämnen Under teman bör du träna hjälpfrågor.</a:t>
            </a:r>
            <a:r>
              <a:rPr lang="sv-SE" altLang="en-US" sz="4400" dirty="0">
                <a:solidFill>
                  <a:schemeClr val="tx1"/>
                </a:solidFill>
              </a:rPr>
              <a:t> </a:t>
            </a:r>
            <a:endParaRPr lang="sv-SE" altLang="en-US" sz="4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1602478" hangingPunct="1">
              <a:defRPr/>
            </a:pPr>
            <a:endParaRPr lang="en-US" sz="5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3729" y="2697528"/>
            <a:ext cx="6837454" cy="159262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20138" tIns="160050" rIns="320138" bIns="160050" spcCol="0" rtlCol="0" anchor="ctr"/>
          <a:lstStyle/>
          <a:p>
            <a:pPr algn="ctr" defTabSz="1602478">
              <a:defRPr/>
            </a:pPr>
            <a:r>
              <a:rPr lang="fi-FI" sz="4800" b="1" dirty="0" err="1">
                <a:latin typeface="Calibri"/>
                <a:cs typeface="Calibri"/>
              </a:rPr>
              <a:t>Inledning</a:t>
            </a:r>
            <a:r>
              <a:rPr lang="fi-FI" sz="4800" b="1" dirty="0">
                <a:latin typeface="Calibri"/>
                <a:cs typeface="Calibri"/>
              </a:rPr>
              <a:t>/</a:t>
            </a:r>
            <a:r>
              <a:rPr lang="fi-FI" sz="4800" b="1" dirty="0" err="1">
                <a:latin typeface="Calibri"/>
                <a:cs typeface="Calibri"/>
              </a:rPr>
              <a:t>presentation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3954" y="4798113"/>
            <a:ext cx="6866208" cy="176876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20138" tIns="160050" rIns="320138" bIns="160050" spcCol="0" rtlCol="0" anchor="ctr"/>
          <a:lstStyle/>
          <a:p>
            <a:pPr algn="ctr" defTabSz="1602478">
              <a:defRPr/>
            </a:pPr>
            <a:r>
              <a:rPr lang="fi-FI" sz="4800" b="1" dirty="0" err="1">
                <a:latin typeface="Calibri"/>
                <a:cs typeface="Calibri"/>
              </a:rPr>
              <a:t>Skapande</a:t>
            </a:r>
            <a:r>
              <a:rPr lang="fi-FI" sz="4800" b="1" dirty="0">
                <a:latin typeface="Calibri"/>
                <a:cs typeface="Calibri"/>
              </a:rPr>
              <a:t> av </a:t>
            </a:r>
            <a:r>
              <a:rPr lang="fi-FI" sz="4800" b="1" dirty="0" err="1">
                <a:latin typeface="Calibri"/>
                <a:cs typeface="Calibri"/>
              </a:rPr>
              <a:t>intervjuatmosfär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2710" y="7073054"/>
            <a:ext cx="6753544" cy="183348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20138" tIns="160050" rIns="320138" bIns="160050" spcCol="0" rtlCol="0" anchor="ctr"/>
          <a:lstStyle/>
          <a:p>
            <a:pPr algn="ctr" defTabSz="1602478">
              <a:defRPr/>
            </a:pPr>
            <a:r>
              <a:rPr lang="en-US" sz="4800" b="1" dirty="0" err="1">
                <a:latin typeface="Calibri"/>
                <a:cs typeface="Calibri"/>
              </a:rPr>
              <a:t>Datainsamling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4975" y="9377833"/>
            <a:ext cx="6771170" cy="183575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20138" tIns="160050" rIns="320138" bIns="160050" spcCol="0" rtlCol="0" anchor="ctr"/>
          <a:lstStyle/>
          <a:p>
            <a:pPr algn="ctr" defTabSz="1602478">
              <a:defRPr/>
            </a:pPr>
            <a:r>
              <a:rPr lang="fi-FI" sz="4800" b="1" dirty="0" err="1">
                <a:latin typeface="Calibri"/>
                <a:cs typeface="Calibri"/>
              </a:rPr>
              <a:t>Avslut</a:t>
            </a:r>
            <a:endParaRPr lang="en-US" sz="4000" b="1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6378" y="11654557"/>
            <a:ext cx="6737520" cy="168917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20138" tIns="160050" rIns="320138" bIns="160050" spcCol="0" rtlCol="0" anchor="ctr"/>
          <a:lstStyle/>
          <a:p>
            <a:pPr algn="ctr" defTabSz="1602478">
              <a:defRPr/>
            </a:pPr>
            <a:r>
              <a:rPr lang="fi-FI" sz="4800" b="1" dirty="0" err="1">
                <a:latin typeface="Calibri"/>
                <a:cs typeface="Calibri"/>
              </a:rPr>
              <a:t>Direkta</a:t>
            </a:r>
            <a:r>
              <a:rPr lang="fi-FI" sz="4800" b="1" dirty="0">
                <a:latin typeface="Calibri"/>
                <a:cs typeface="Calibri"/>
              </a:rPr>
              <a:t> </a:t>
            </a:r>
            <a:r>
              <a:rPr lang="fi-FI" sz="4800" b="1" dirty="0" err="1">
                <a:latin typeface="Calibri"/>
                <a:cs typeface="Calibri"/>
              </a:rPr>
              <a:t>ideer</a:t>
            </a:r>
            <a:r>
              <a:rPr lang="fi-FI" sz="4800" b="1" dirty="0">
                <a:latin typeface="Calibri"/>
                <a:cs typeface="Calibri"/>
              </a:rPr>
              <a:t> </a:t>
            </a:r>
            <a:r>
              <a:rPr lang="fi-FI" sz="4800" b="1" dirty="0" err="1">
                <a:latin typeface="Calibri"/>
                <a:cs typeface="Calibri"/>
              </a:rPr>
              <a:t>och</a:t>
            </a:r>
            <a:r>
              <a:rPr lang="fi-FI" sz="4800" b="1" dirty="0">
                <a:latin typeface="Calibri"/>
                <a:cs typeface="Calibri"/>
              </a:rPr>
              <a:t> </a:t>
            </a:r>
            <a:r>
              <a:rPr lang="fi-FI" sz="4800" b="1" dirty="0" err="1">
                <a:latin typeface="Calibri"/>
                <a:cs typeface="Calibri"/>
              </a:rPr>
              <a:t>tankar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ABC979AD-893D-448A-A294-E8A31E3B0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740"/>
            <a:ext cx="65" cy="2257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5392" rIns="0" bIns="-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879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1513519" y="953499"/>
            <a:ext cx="22227822" cy="1906862"/>
          </a:xfrm>
          <a:prstGeom prst="rect">
            <a:avLst/>
          </a:prstGeom>
        </p:spPr>
        <p:txBody>
          <a:bodyPr lIns="91440" tIns="91440" rIns="91440" bIns="9144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5x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varför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metoden</a:t>
            </a:r>
            <a:endParaRPr sz="9600" dirty="0">
              <a:latin typeface="Calibri"/>
              <a:cs typeface="Calibri"/>
            </a:endParaRPr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1687690" y="3379850"/>
            <a:ext cx="19909568" cy="86895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8" tIns="91438" rIns="91438" bIns="91438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defTabSz="1828800">
              <a:lnSpc>
                <a:spcPct val="90000"/>
              </a:lnSpc>
              <a:spcBef>
                <a:spcPts val="2000"/>
              </a:spcBef>
            </a:pPr>
            <a:r>
              <a:rPr lang="sv-SE" altLang="en-US" sz="6000" dirty="0">
                <a:solidFill>
                  <a:srgbClr val="222222"/>
                </a:solidFill>
                <a:latin typeface="Google Sans"/>
              </a:rPr>
              <a:t>5x Varför är ett tillvägagångssätt för intervjun som syftar till att komma till roten till klientens motiv, drömmar, rädslor och värderingar. 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</a:pPr>
            <a:r>
              <a:rPr lang="sv-SE" altLang="en-US" sz="6000" dirty="0">
                <a:solidFill>
                  <a:srgbClr val="222222"/>
                </a:solidFill>
                <a:latin typeface="Google Sans"/>
              </a:rPr>
              <a:t>Leta efter "dörrar" med hjälp av öppna frågor att gå in genom. 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</a:pPr>
            <a:r>
              <a:rPr lang="sv-SE" altLang="en-US" sz="6000" dirty="0">
                <a:solidFill>
                  <a:srgbClr val="222222"/>
                </a:solidFill>
                <a:latin typeface="Google Sans"/>
              </a:rPr>
              <a:t>När intervjuobjektet säger något relevant och intressant, ställ frågan Varför öppet och i din egen stil.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</a:pPr>
            <a:r>
              <a:rPr lang="sv-SE" altLang="en-US" sz="6000" dirty="0">
                <a:solidFill>
                  <a:srgbClr val="222222"/>
                </a:solidFill>
                <a:latin typeface="Google Sans"/>
              </a:rPr>
              <a:t>Var försiktig och taktfull. 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</a:pPr>
            <a:r>
              <a:rPr lang="sv-SE" altLang="en-US" sz="6000" dirty="0">
                <a:solidFill>
                  <a:srgbClr val="222222"/>
                </a:solidFill>
                <a:latin typeface="Google Sans"/>
              </a:rPr>
              <a:t>Fortsätt ställa nya öppna varför uppföljningsfrågor tills du förstår intervjuaren och upplever stark empati.</a:t>
            </a:r>
            <a:r>
              <a:rPr lang="sv-SE" altLang="en-US" sz="4400" dirty="0">
                <a:solidFill>
                  <a:schemeClr val="tx1"/>
                </a:solidFill>
              </a:rPr>
              <a:t> </a:t>
            </a:r>
            <a:endParaRPr lang="sv-SE" altLang="en-US" sz="4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72752" y="12331008"/>
            <a:ext cx="13585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/>
                <a:cs typeface="Calibri"/>
              </a:rPr>
              <a:t>Lähde: Passi &amp; Ripatti. 2019. Viitattu 29.1.2020 https://passiripatti.fi/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8CF3B3A-08B9-420A-BF6F-5B5ED944C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740"/>
            <a:ext cx="65" cy="2257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5392" rIns="0" bIns="-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722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1513519" y="953499"/>
            <a:ext cx="22227822" cy="1906862"/>
          </a:xfrm>
          <a:prstGeom prst="rect">
            <a:avLst/>
          </a:prstGeom>
        </p:spPr>
        <p:txBody>
          <a:bodyPr lIns="91440" tIns="91440" rIns="91440" bIns="9144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5x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varför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metoden</a:t>
            </a:r>
            <a:endParaRPr sz="9600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76045" y="12555019"/>
            <a:ext cx="8230138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fi-FI" sz="4000" dirty="0">
                <a:latin typeface="Calibri"/>
                <a:cs typeface="Calibri"/>
                <a:sym typeface="Helvetica"/>
                <a:hlinkClick r:id="rId3"/>
              </a:rPr>
              <a:t>http://</a:t>
            </a:r>
            <a:r>
              <a:rPr lang="fi-FI" sz="4000" dirty="0">
                <a:latin typeface="Calibri"/>
                <a:cs typeface="Calibri"/>
                <a:sym typeface="Helvetica"/>
                <a:hlinkClick r:id="rId4"/>
              </a:rPr>
              <a:t>passiripatti</a:t>
            </a:r>
            <a:r>
              <a:rPr lang="fi-FI" sz="4000" dirty="0">
                <a:latin typeface="Calibri"/>
                <a:cs typeface="Calibri"/>
                <a:sym typeface="Helvetica"/>
                <a:hlinkClick r:id="rId3"/>
              </a:rPr>
              <a:t>.fi/pr-book/5-x-miksi</a:t>
            </a:r>
            <a:endParaRPr lang="fi-FI" sz="4000" dirty="0">
              <a:latin typeface="Calibri"/>
              <a:cs typeface="Calibri"/>
              <a:hlinkClick r:id="rId3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09ACF88-2F34-4248-82ED-0EB399B94F52}"/>
              </a:ext>
            </a:extLst>
          </p:cNvPr>
          <p:cNvSpPr txBox="1"/>
          <p:nvPr/>
        </p:nvSpPr>
        <p:spPr>
          <a:xfrm>
            <a:off x="2451011" y="4285309"/>
            <a:ext cx="2164369" cy="110799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6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Varför</a:t>
            </a:r>
            <a:endParaRPr kumimoji="0" lang="fi-FI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01F458E-E01C-4881-9103-1CF07C36F3B3}"/>
              </a:ext>
            </a:extLst>
          </p:cNvPr>
          <p:cNvSpPr txBox="1"/>
          <p:nvPr/>
        </p:nvSpPr>
        <p:spPr>
          <a:xfrm>
            <a:off x="5742662" y="5191101"/>
            <a:ext cx="2520236" cy="110799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6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Varför</a:t>
            </a:r>
            <a:r>
              <a:rPr kumimoji="0" lang="fi-FI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084D22-3705-489C-94A1-796CCFC7668B}"/>
              </a:ext>
            </a:extLst>
          </p:cNvPr>
          <p:cNvSpPr txBox="1"/>
          <p:nvPr/>
        </p:nvSpPr>
        <p:spPr>
          <a:xfrm>
            <a:off x="9406472" y="6137788"/>
            <a:ext cx="2520236" cy="110799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6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Varför</a:t>
            </a:r>
            <a:r>
              <a:rPr kumimoji="0" lang="fi-FI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E188DEC-380B-4064-953A-4AF2BFF3E0C7}"/>
              </a:ext>
            </a:extLst>
          </p:cNvPr>
          <p:cNvSpPr txBox="1"/>
          <p:nvPr/>
        </p:nvSpPr>
        <p:spPr>
          <a:xfrm>
            <a:off x="13168258" y="7030634"/>
            <a:ext cx="2520236" cy="110799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6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Varför</a:t>
            </a:r>
            <a:r>
              <a:rPr kumimoji="0" lang="fi-FI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F385452-A310-4F1A-BB2E-EF596714DC67}"/>
              </a:ext>
            </a:extLst>
          </p:cNvPr>
          <p:cNvSpPr txBox="1"/>
          <p:nvPr/>
        </p:nvSpPr>
        <p:spPr>
          <a:xfrm>
            <a:off x="17235488" y="8498026"/>
            <a:ext cx="2520236" cy="110799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6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Varför</a:t>
            </a:r>
            <a:r>
              <a:rPr kumimoji="0" lang="fi-FI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7" name="Nuoli: Kaareva alas 16">
            <a:extLst>
              <a:ext uri="{FF2B5EF4-FFF2-40B4-BE49-F238E27FC236}">
                <a16:creationId xmlns:a16="http://schemas.microsoft.com/office/drawing/2014/main" id="{A0128A6D-AABB-4DAB-AF81-FAE55DD87488}"/>
              </a:ext>
            </a:extLst>
          </p:cNvPr>
          <p:cNvSpPr/>
          <p:nvPr/>
        </p:nvSpPr>
        <p:spPr>
          <a:xfrm rot="1435759">
            <a:off x="12269744" y="5952905"/>
            <a:ext cx="2568927" cy="905096"/>
          </a:xfrm>
          <a:prstGeom prst="curvedDownArrow">
            <a:avLst/>
          </a:prstGeom>
          <a:solidFill>
            <a:srgbClr val="FFC000"/>
          </a:solidFill>
          <a:ln w="508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Nuoli: Kaareva alas 18">
            <a:extLst>
              <a:ext uri="{FF2B5EF4-FFF2-40B4-BE49-F238E27FC236}">
                <a16:creationId xmlns:a16="http://schemas.microsoft.com/office/drawing/2014/main" id="{2DCD42F8-40E5-495C-9F1C-FE16CF800951}"/>
              </a:ext>
            </a:extLst>
          </p:cNvPr>
          <p:cNvSpPr/>
          <p:nvPr/>
        </p:nvSpPr>
        <p:spPr>
          <a:xfrm rot="1435759">
            <a:off x="8624760" y="4738553"/>
            <a:ext cx="2568927" cy="905096"/>
          </a:xfrm>
          <a:prstGeom prst="curvedDownArrow">
            <a:avLst/>
          </a:prstGeom>
          <a:solidFill>
            <a:srgbClr val="FFC000"/>
          </a:solidFill>
          <a:ln w="508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Nuoli: Kaareva alas 19">
            <a:extLst>
              <a:ext uri="{FF2B5EF4-FFF2-40B4-BE49-F238E27FC236}">
                <a16:creationId xmlns:a16="http://schemas.microsoft.com/office/drawing/2014/main" id="{E036CA92-2889-4075-83E7-CA804A5467E5}"/>
              </a:ext>
            </a:extLst>
          </p:cNvPr>
          <p:cNvSpPr/>
          <p:nvPr/>
        </p:nvSpPr>
        <p:spPr>
          <a:xfrm rot="1435759">
            <a:off x="5018002" y="3771196"/>
            <a:ext cx="2568927" cy="905096"/>
          </a:xfrm>
          <a:prstGeom prst="curvedDownArrow">
            <a:avLst/>
          </a:prstGeom>
          <a:solidFill>
            <a:srgbClr val="FFC000"/>
          </a:solidFill>
          <a:ln w="508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Nuoli: Kaareva alas 20">
            <a:extLst>
              <a:ext uri="{FF2B5EF4-FFF2-40B4-BE49-F238E27FC236}">
                <a16:creationId xmlns:a16="http://schemas.microsoft.com/office/drawing/2014/main" id="{4C6288AE-ADF1-4B9B-9F3F-3568C0103379}"/>
              </a:ext>
            </a:extLst>
          </p:cNvPr>
          <p:cNvSpPr/>
          <p:nvPr/>
        </p:nvSpPr>
        <p:spPr>
          <a:xfrm rot="1435759">
            <a:off x="16156079" y="7441461"/>
            <a:ext cx="2568927" cy="905096"/>
          </a:xfrm>
          <a:prstGeom prst="curvedDownArrow">
            <a:avLst/>
          </a:prstGeom>
          <a:solidFill>
            <a:srgbClr val="FFC000"/>
          </a:solidFill>
          <a:ln w="508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6BC63507-DBF7-4E08-80CC-5A0162355EF1}"/>
              </a:ext>
            </a:extLst>
          </p:cNvPr>
          <p:cNvSpPr/>
          <p:nvPr/>
        </p:nvSpPr>
        <p:spPr>
          <a:xfrm>
            <a:off x="701430" y="6550749"/>
            <a:ext cx="3538834" cy="817238"/>
          </a:xfrm>
          <a:prstGeom prst="roundRect">
            <a:avLst/>
          </a:prstGeom>
          <a:solidFill>
            <a:srgbClr val="FFFFFF"/>
          </a:solidFill>
          <a:ln w="508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Ytlig</a:t>
            </a:r>
            <a:r>
              <a:rPr lang="fi-FI" b="1" dirty="0" err="1">
                <a:latin typeface="Calibri"/>
                <a:cs typeface="Calibri"/>
              </a:rPr>
              <a:t>t</a:t>
            </a:r>
            <a:r>
              <a:rPr lang="fi-FI" b="1" dirty="0">
                <a:latin typeface="Calibri"/>
                <a:cs typeface="Calibri"/>
              </a:rPr>
              <a:t> </a:t>
            </a:r>
            <a:r>
              <a:rPr lang="fi-FI" b="1" dirty="0" err="1">
                <a:latin typeface="Calibri"/>
                <a:cs typeface="Calibri"/>
              </a:rPr>
              <a:t>svar</a:t>
            </a:r>
            <a:endParaRPr kumimoji="0" lang="fi-FI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9863270F-EA6F-41E3-8C9B-0A2313A639D8}"/>
              </a:ext>
            </a:extLst>
          </p:cNvPr>
          <p:cNvSpPr/>
          <p:nvPr/>
        </p:nvSpPr>
        <p:spPr>
          <a:xfrm>
            <a:off x="19515974" y="7203365"/>
            <a:ext cx="3352177" cy="1430172"/>
          </a:xfrm>
          <a:prstGeom prst="roundRect">
            <a:avLst/>
          </a:prstGeom>
          <a:solidFill>
            <a:srgbClr val="FFFFFF"/>
          </a:solidFill>
          <a:ln w="508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3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Djupare</a:t>
            </a:r>
            <a:r>
              <a:rPr kumimoji="0" lang="fi-FI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 </a:t>
            </a:r>
            <a:r>
              <a:rPr kumimoji="0" lang="fi-FI" sz="3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förståelse</a:t>
            </a:r>
            <a:endParaRPr kumimoji="0" lang="fi-FI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8147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504A91E6-07B2-A549-982B-3938B3256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79" y="2794873"/>
            <a:ext cx="12308114" cy="69233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86415" y="2794873"/>
            <a:ext cx="11201558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fi-FI" sz="4400" b="1" dirty="0" err="1">
                <a:latin typeface="Calibri"/>
                <a:ea typeface="Calibri" panose="020F0502020204030204" pitchFamily="34" charset="0"/>
                <a:cs typeface="Calibri"/>
              </a:rPr>
              <a:t>Exempel</a:t>
            </a:r>
            <a:r>
              <a:rPr lang="fi-FI" sz="4400" b="1" dirty="0">
                <a:latin typeface="Calibri"/>
                <a:ea typeface="Calibri" panose="020F0502020204030204" pitchFamily="34" charset="0"/>
                <a:cs typeface="Calibri"/>
              </a:rPr>
              <a:t> på </a:t>
            </a:r>
            <a:r>
              <a:rPr lang="fi-FI" sz="4400" b="1" dirty="0" err="1">
                <a:latin typeface="Calibri"/>
                <a:ea typeface="Calibri" panose="020F0502020204030204" pitchFamily="34" charset="0"/>
                <a:cs typeface="Calibri"/>
              </a:rPr>
              <a:t>teman</a:t>
            </a:r>
            <a:r>
              <a:rPr lang="fi-FI" sz="4400" b="1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i-FI" sz="4400" b="1" dirty="0" err="1">
                <a:latin typeface="Calibri"/>
                <a:ea typeface="Calibri" panose="020F0502020204030204" pitchFamily="34" charset="0"/>
                <a:cs typeface="Calibri"/>
              </a:rPr>
              <a:t>och</a:t>
            </a:r>
            <a:r>
              <a:rPr lang="fi-FI" sz="4400" b="1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i-FI" sz="4400" b="1" dirty="0" err="1">
                <a:latin typeface="Calibri"/>
                <a:ea typeface="Calibri" panose="020F0502020204030204" pitchFamily="34" charset="0"/>
                <a:cs typeface="Calibri"/>
              </a:rPr>
              <a:t>frågor</a:t>
            </a:r>
            <a:endParaRPr lang="fi-FI" sz="4400" b="1" dirty="0">
              <a:latin typeface="Calibri"/>
              <a:ea typeface="Calibri" panose="020F0502020204030204" pitchFamily="34" charset="0"/>
              <a:cs typeface="Calibri"/>
            </a:endParaRPr>
          </a:p>
          <a:p>
            <a:pPr lvl="0">
              <a:buClr>
                <a:srgbClr val="FF0000"/>
              </a:buClr>
            </a:pPr>
            <a:endParaRPr lang="fi-FI" sz="44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684530" indent="-684530">
              <a:spcAft>
                <a:spcPts val="1200"/>
              </a:spcAft>
              <a:buClr>
                <a:srgbClr val="3A3F93"/>
              </a:buClr>
              <a:buFont typeface="+mj-lt"/>
              <a:buAutoNum type="arabicPeriod"/>
            </a:pPr>
            <a:r>
              <a:rPr lang="sv-SE" altLang="en-US" sz="4400" dirty="0">
                <a:solidFill>
                  <a:srgbClr val="222222"/>
                </a:solidFill>
                <a:latin typeface="Google Sans"/>
              </a:rPr>
              <a:t>Beskriv de bra sakerna du upplevt under tjänsten gång? </a:t>
            </a:r>
          </a:p>
          <a:p>
            <a:pPr marL="684530" indent="-684530">
              <a:spcAft>
                <a:spcPts val="1200"/>
              </a:spcAft>
              <a:buClr>
                <a:srgbClr val="3A3F93"/>
              </a:buClr>
              <a:buFont typeface="+mj-lt"/>
              <a:buAutoNum type="arabicPeriod"/>
            </a:pPr>
            <a:r>
              <a:rPr lang="sv-SE" altLang="en-US" sz="4400" dirty="0">
                <a:solidFill>
                  <a:srgbClr val="222222"/>
                </a:solidFill>
                <a:latin typeface="Google Sans"/>
              </a:rPr>
              <a:t>Beskriv frustrerande / negativa saker under tjänstens gång? </a:t>
            </a:r>
          </a:p>
          <a:p>
            <a:pPr marL="684530" indent="-684530">
              <a:spcAft>
                <a:spcPts val="1200"/>
              </a:spcAft>
              <a:buClr>
                <a:srgbClr val="3A3F93"/>
              </a:buClr>
              <a:buFont typeface="+mj-lt"/>
              <a:buAutoNum type="arabicPeriod"/>
            </a:pPr>
            <a:r>
              <a:rPr lang="sv-SE" altLang="en-US" sz="4400" dirty="0">
                <a:solidFill>
                  <a:srgbClr val="222222"/>
                </a:solidFill>
                <a:latin typeface="Google Sans"/>
              </a:rPr>
              <a:t>Hur skulle du förbättra tjänsten om du kunde bestämma? </a:t>
            </a:r>
          </a:p>
          <a:p>
            <a:pPr marL="684530" indent="-684530">
              <a:spcAft>
                <a:spcPts val="1200"/>
              </a:spcAft>
              <a:buClr>
                <a:srgbClr val="3A3F93"/>
              </a:buClr>
              <a:buFont typeface="+mj-lt"/>
              <a:buAutoNum type="arabicPeriod"/>
            </a:pPr>
            <a:r>
              <a:rPr lang="sv-SE" altLang="en-US" sz="4400" dirty="0">
                <a:solidFill>
                  <a:srgbClr val="222222"/>
                </a:solidFill>
                <a:latin typeface="Google Sans"/>
              </a:rPr>
              <a:t>Vilka är de saker som är viktiga för dig? </a:t>
            </a:r>
          </a:p>
          <a:p>
            <a:pPr marL="684530" indent="-684530">
              <a:spcAft>
                <a:spcPts val="1200"/>
              </a:spcAft>
              <a:buClr>
                <a:srgbClr val="3A3F93"/>
              </a:buClr>
              <a:buFont typeface="+mj-lt"/>
              <a:buAutoNum type="arabicPeriod"/>
            </a:pPr>
            <a:r>
              <a:rPr lang="sv-SE" altLang="en-US" sz="4400" dirty="0">
                <a:solidFill>
                  <a:srgbClr val="222222"/>
                </a:solidFill>
                <a:latin typeface="Google Sans"/>
              </a:rPr>
              <a:t>Vilken typ av saker motiverar dig? </a:t>
            </a:r>
          </a:p>
          <a:p>
            <a:pPr marL="684530" indent="-684530">
              <a:spcAft>
                <a:spcPts val="1200"/>
              </a:spcAft>
              <a:buClr>
                <a:srgbClr val="3A3F93"/>
              </a:buClr>
              <a:buFont typeface="+mj-lt"/>
              <a:buAutoNum type="arabicPeriod"/>
            </a:pPr>
            <a:r>
              <a:rPr lang="sv-SE" altLang="en-US" sz="4400" dirty="0">
                <a:solidFill>
                  <a:srgbClr val="222222"/>
                </a:solidFill>
                <a:latin typeface="Google Sans"/>
              </a:rPr>
              <a:t>Känner du att du har hörts? </a:t>
            </a:r>
          </a:p>
          <a:p>
            <a:pPr marL="684530" indent="-684530">
              <a:spcAft>
                <a:spcPts val="1200"/>
              </a:spcAft>
              <a:buClr>
                <a:srgbClr val="3A3F93"/>
              </a:buClr>
              <a:buFont typeface="+mj-lt"/>
              <a:buAutoNum type="arabicPeriod"/>
            </a:pPr>
            <a:r>
              <a:rPr lang="sv-SE" altLang="en-US" sz="4400" dirty="0">
                <a:solidFill>
                  <a:srgbClr val="222222"/>
                </a:solidFill>
                <a:latin typeface="Google Sans"/>
              </a:rPr>
              <a:t>Vilken typ av stöd behöver du?</a:t>
            </a:r>
            <a:r>
              <a:rPr lang="sv-SE" altLang="en-US" sz="3200" dirty="0">
                <a:solidFill>
                  <a:schemeClr val="tx1"/>
                </a:solidFill>
              </a:rPr>
              <a:t> </a:t>
            </a:r>
            <a:endParaRPr lang="sv-SE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84628" y="12300152"/>
            <a:ext cx="12192000" cy="954107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lvl="0"/>
            <a:r>
              <a:rPr lang="fi-FI" sz="2800" dirty="0">
                <a:solidFill>
                  <a:prstClr val="black"/>
                </a:solidFill>
                <a:latin typeface="Calibri"/>
                <a:cs typeface="Calibri"/>
              </a:rPr>
              <a:t>Lähde: Kaufman </a:t>
            </a:r>
            <a:r>
              <a:rPr lang="fi-FI" sz="2800" dirty="0" err="1">
                <a:solidFill>
                  <a:prstClr val="black"/>
                </a:solidFill>
                <a:latin typeface="Calibri"/>
                <a:cs typeface="Calibri"/>
              </a:rPr>
              <a:t>Agency</a:t>
            </a:r>
            <a:r>
              <a:rPr lang="fi-FI" sz="2800" dirty="0">
                <a:solidFill>
                  <a:prstClr val="black"/>
                </a:solidFill>
                <a:latin typeface="Calibri"/>
                <a:cs typeface="Calibri"/>
              </a:rPr>
              <a:t>. 2019. Palvelumuotoilu sosiaali- ja terveysalan kontekstissa. Petra Jäntin esitys 8.11.2019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415" y="10320962"/>
            <a:ext cx="6887235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r"/>
            <a:r>
              <a:rPr lang="en-GB" sz="7200" b="1" dirty="0" err="1">
                <a:solidFill>
                  <a:schemeClr val="tx1"/>
                </a:solidFill>
                <a:latin typeface="Calibri"/>
                <a:cs typeface="Calibri"/>
              </a:rPr>
              <a:t>Intervju</a:t>
            </a:r>
            <a:endParaRPr lang="en-GB" sz="7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865222-AA71-4C7E-812E-5FD0AEACD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740"/>
            <a:ext cx="65" cy="2257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5392" rIns="0" bIns="-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260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itle 3"/>
          <p:cNvSpPr txBox="1"/>
          <p:nvPr/>
        </p:nvSpPr>
        <p:spPr>
          <a:xfrm>
            <a:off x="3093720" y="5025209"/>
            <a:ext cx="18288000" cy="19485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40" bIns="91440" anchor="b">
            <a:noAutofit/>
          </a:bodyPr>
          <a:lstStyle>
            <a:lvl1pPr algn="ctr" defTabSz="1828800">
              <a:lnSpc>
                <a:spcPct val="90000"/>
              </a:lnSpc>
              <a:defRPr sz="120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fi-FI" sz="10800" dirty="0" err="1">
                <a:solidFill>
                  <a:srgbClr val="ED7D31"/>
                </a:solidFill>
                <a:latin typeface="Calibri"/>
                <a:cs typeface="Calibri"/>
              </a:rPr>
              <a:t>Intervjuuppgift</a:t>
            </a:r>
            <a:endParaRPr sz="10800" dirty="0">
              <a:solidFill>
                <a:srgbClr val="ED7D31"/>
              </a:solidFill>
              <a:latin typeface="Calibri"/>
              <a:cs typeface="Calibri"/>
            </a:endParaRPr>
          </a:p>
        </p:txBody>
      </p:sp>
      <p:sp>
        <p:nvSpPr>
          <p:cNvPr id="685" name="TextBox 1"/>
          <p:cNvSpPr txBox="1"/>
          <p:nvPr/>
        </p:nvSpPr>
        <p:spPr>
          <a:xfrm>
            <a:off x="19232613" y="10792271"/>
            <a:ext cx="2839454" cy="73866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40" bIns="91440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>
                <a:solidFill>
                  <a:srgbClr val="A5A5A5"/>
                </a:solidFill>
                <a:latin typeface="Calibri"/>
                <a:cs typeface="Calibri"/>
              </a:rPr>
              <a:t>CC BY-SA 4.0</a:t>
            </a:r>
          </a:p>
        </p:txBody>
      </p:sp>
    </p:spTree>
    <p:extLst>
      <p:ext uri="{BB962C8B-B14F-4D97-AF65-F5344CB8AC3E}">
        <p14:creationId xmlns:p14="http://schemas.microsoft.com/office/powerpoint/2010/main" val="16226549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sp>
        <p:nvSpPr>
          <p:cNvPr id="699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7803773" y="12593259"/>
            <a:ext cx="5379174" cy="7017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82876" tIns="182876" rIns="182876" bIns="182876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657466" hangingPunct="1">
              <a:spcBef>
                <a:spcPts val="3600"/>
              </a:spcBef>
              <a:defRPr/>
            </a:pPr>
            <a:r>
              <a:rPr lang="fi-FI" kern="1200" dirty="0">
                <a:solidFill>
                  <a:srgbClr val="A5A5A5">
                    <a:lumOff val="-12941"/>
                  </a:srgbClr>
                </a:solidFill>
              </a:rPr>
              <a:t>Lähde: Ojasalo 2014, 110-111 </a:t>
            </a:r>
          </a:p>
        </p:txBody>
      </p:sp>
      <p:sp>
        <p:nvSpPr>
          <p:cNvPr id="700" name="Ryhmähaastattelun tekeminen"/>
          <p:cNvSpPr txBox="1">
            <a:spLocks noGrp="1"/>
          </p:cNvSpPr>
          <p:nvPr>
            <p:ph type="title"/>
          </p:nvPr>
        </p:nvSpPr>
        <p:spPr>
          <a:xfrm>
            <a:off x="1095193" y="573513"/>
            <a:ext cx="22227822" cy="1906862"/>
          </a:xfrm>
          <a:prstGeom prst="rect">
            <a:avLst/>
          </a:prstGeom>
        </p:spPr>
        <p:txBody>
          <a:bodyPr lIns="91440" tIns="91440" rIns="91440" bIns="9144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  <a:sym typeface="Futura Bold"/>
              </a:rPr>
              <a:t>Förberedelse</a:t>
            </a:r>
            <a:r>
              <a:rPr lang="fi-FI" sz="8800" kern="1200" dirty="0">
                <a:solidFill>
                  <a:prstClr val="black"/>
                </a:solidFill>
                <a:latin typeface="Calibri"/>
                <a:ea typeface="+mj-ea"/>
                <a:cs typeface="Calibri"/>
                <a:sym typeface="Futura Bold"/>
              </a:rPr>
              <a:t> av </a:t>
            </a:r>
            <a:r>
              <a:rPr lang="fi-FI" sz="8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  <a:sym typeface="Futura Bold"/>
              </a:rPr>
              <a:t>temaintervju</a:t>
            </a:r>
            <a:endParaRPr sz="8000" dirty="0">
              <a:latin typeface="Calibri"/>
              <a:cs typeface="Calibri"/>
            </a:endParaRPr>
          </a:p>
        </p:txBody>
      </p:sp>
      <p:sp>
        <p:nvSpPr>
          <p:cNvPr id="701" name="Identify the sort of group you want to interview. If you’re trying to learn something specific, organize the group so that you have the best chance at hearing it.…"/>
          <p:cNvSpPr txBox="1"/>
          <p:nvPr/>
        </p:nvSpPr>
        <p:spPr>
          <a:xfrm>
            <a:off x="1095193" y="2216604"/>
            <a:ext cx="16708580" cy="80945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1600" tIns="101600" rIns="101600" bIns="101600">
            <a:spAutoFit/>
          </a:bodyPr>
          <a:lstStyle/>
          <a:p>
            <a:pPr marL="457200" indent="-457200" defTabSz="1828800" fontAlgn="base" hangingPunct="1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lang="sv-SE" altLang="en-US" dirty="0">
                <a:solidFill>
                  <a:srgbClr val="222222"/>
                </a:solidFill>
                <a:latin typeface="Google Sans"/>
              </a:rPr>
              <a:t>Intervjuerna dokumenteras. </a:t>
            </a:r>
          </a:p>
          <a:p>
            <a:pPr marL="457200" indent="-457200" defTabSz="1828800" fontAlgn="base" hangingPunct="1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lang="sv-SE" altLang="en-US" dirty="0">
                <a:solidFill>
                  <a:srgbClr val="222222"/>
                </a:solidFill>
                <a:latin typeface="Google Sans"/>
              </a:rPr>
              <a:t>Dela upp rollerna i intervjuerna: intervjuare, skrivare, observatör etc. </a:t>
            </a:r>
          </a:p>
          <a:p>
            <a:pPr marL="457200" indent="-457200" defTabSz="1828800" fontAlgn="base" hangingPunct="1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lang="sv-SE" altLang="en-US" dirty="0">
                <a:solidFill>
                  <a:srgbClr val="222222"/>
                </a:solidFill>
                <a:latin typeface="Google Sans"/>
              </a:rPr>
              <a:t>Det är en bra idé att genomföra intervjuerna i par. </a:t>
            </a:r>
          </a:p>
          <a:p>
            <a:pPr marL="457200" indent="-457200" defTabSz="1828800" fontAlgn="base" hangingPunct="1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lang="sv-SE" altLang="en-US" dirty="0">
                <a:solidFill>
                  <a:srgbClr val="222222"/>
                </a:solidFill>
                <a:latin typeface="Google Sans"/>
              </a:rPr>
              <a:t>Om intervjuerna spelas in, se till att den intervjuade har gett tillstånd. </a:t>
            </a:r>
          </a:p>
          <a:p>
            <a:pPr marL="457200" indent="-457200" defTabSz="1828800" fontAlgn="base" hangingPunct="1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lang="sv-SE" altLang="en-US" dirty="0">
                <a:solidFill>
                  <a:srgbClr val="222222"/>
                </a:solidFill>
                <a:latin typeface="Google Sans"/>
              </a:rPr>
              <a:t>Designa intervjun: hur närmar man sig den som ska intervjuas, hur börjar man, hur slutar man? </a:t>
            </a:r>
          </a:p>
          <a:p>
            <a:pPr marL="457200" indent="-457200" defTabSz="1828800" fontAlgn="base" hangingPunct="1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lang="sv-SE" altLang="en-US" dirty="0">
                <a:solidFill>
                  <a:srgbClr val="222222"/>
                </a:solidFill>
                <a:latin typeface="Google Sans"/>
              </a:rPr>
              <a:t>Skapa huvudteman (5-6) och hjälpfrågor i intervjun. </a:t>
            </a:r>
          </a:p>
          <a:p>
            <a:pPr marL="457200" indent="-457200" defTabSz="1828800" fontAlgn="base" hangingPunct="1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lang="sv-SE" altLang="en-US" dirty="0">
                <a:solidFill>
                  <a:srgbClr val="222222"/>
                </a:solidFill>
                <a:latin typeface="Google Sans"/>
              </a:rPr>
              <a:t>Antalet intervjuade beror på utvecklingsutmaningens art och mål. </a:t>
            </a:r>
          </a:p>
          <a:p>
            <a:pPr marL="457200" indent="-457200" defTabSz="1828800" fontAlgn="base" hangingPunct="1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lang="sv-SE" altLang="en-US" dirty="0">
                <a:solidFill>
                  <a:srgbClr val="222222"/>
                </a:solidFill>
                <a:latin typeface="Google Sans"/>
              </a:rPr>
              <a:t>Mättnadspunkten har uppnåtts och det finns tillräckligt med intervjuer när de nya intervjuerna inte längre ger någon ny information som är relevant för utvecklingsuppgiften.</a:t>
            </a:r>
            <a:r>
              <a:rPr lang="sv-SE" altLang="en-US" dirty="0">
                <a:solidFill>
                  <a:schemeClr val="tx1"/>
                </a:solidFill>
              </a:rPr>
              <a:t> </a:t>
            </a:r>
            <a:endParaRPr lang="sv-SE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2" name="RESURSSIT  Suggested Time…"/>
          <p:cNvSpPr txBox="1"/>
          <p:nvPr/>
        </p:nvSpPr>
        <p:spPr>
          <a:xfrm>
            <a:off x="18766939" y="2632509"/>
            <a:ext cx="4447218" cy="818685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sz="4000" b="1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RESURSSIT</a:t>
            </a:r>
            <a:br>
              <a:rPr sz="4000" b="1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br>
              <a:rPr sz="4000" b="1" dirty="0">
                <a:latin typeface="Calibri"/>
                <a:cs typeface="Calibri"/>
                <a:sym typeface="Calibri-Bold"/>
              </a:rPr>
            </a:br>
            <a:r>
              <a:rPr lang="fi-FI" sz="4000" b="1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Tid</a:t>
            </a:r>
            <a:br>
              <a:rPr lang="fi-FI" sz="4000" b="1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r>
              <a:rPr lang="fi-FI" sz="400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Ca</a:t>
            </a:r>
            <a:r>
              <a:rPr lang="fi-FI" sz="40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 45min. </a:t>
            </a:r>
            <a:endParaRPr sz="40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sz="40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>
              <a:defRPr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sz="4000" b="1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Material</a:t>
            </a:r>
            <a:endParaRPr sz="4000" b="1" dirty="0">
              <a:latin typeface="Calibri"/>
              <a:cs typeface="Calibri"/>
              <a:sym typeface="Calibri-Bold"/>
            </a:endParaRP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FI" sz="40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Dator telefon intervjustruktur</a:t>
            </a:r>
            <a:endParaRPr sz="40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sz="40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>
              <a:defRPr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sz="4000" b="1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Deltagare</a:t>
            </a:r>
            <a:endParaRPr sz="4000" b="1" dirty="0">
              <a:latin typeface="Calibri"/>
              <a:cs typeface="Calibri"/>
              <a:sym typeface="Calibri-Bold"/>
            </a:endParaRP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sz="40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team,</a:t>
            </a:r>
            <a:br>
              <a:rPr lang="fi-FI" sz="40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r>
              <a:rPr lang="fi-FI" sz="400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ca</a:t>
            </a:r>
            <a:r>
              <a:rPr lang="fi-FI" sz="40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. 4-5 </a:t>
            </a:r>
            <a:r>
              <a:rPr lang="fi-FI" sz="400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pers</a:t>
            </a:r>
            <a:r>
              <a:rPr lang="fi-FI" sz="40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 per team.</a:t>
            </a:r>
            <a:endParaRPr sz="40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2D25BE-3F48-4257-8BDC-BECBA7559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740"/>
            <a:ext cx="65" cy="2257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5392" rIns="0" bIns="-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886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7814AFEDA2954295F769136A6C3594" ma:contentTypeVersion="14" ma:contentTypeDescription="Skapa ett nytt dokument." ma:contentTypeScope="" ma:versionID="f9fea0f760f45ad2161a07f869963720">
  <xsd:schema xmlns:xsd="http://www.w3.org/2001/XMLSchema" xmlns:xs="http://www.w3.org/2001/XMLSchema" xmlns:p="http://schemas.microsoft.com/office/2006/metadata/properties" xmlns:ns1="http://schemas.microsoft.com/sharepoint/v3" xmlns:ns3="c43ae578-4bfb-4cdb-b6ed-ba9f384d8ebe" xmlns:ns4="eb8212f7-85c6-4e07-bc75-3ac44a0b0266" targetNamespace="http://schemas.microsoft.com/office/2006/metadata/properties" ma:root="true" ma:fieldsID="701ec28cea02a56b94ba00c4cb63dbae" ns1:_="" ns3:_="" ns4:_="">
    <xsd:import namespace="http://schemas.microsoft.com/sharepoint/v3"/>
    <xsd:import namespace="c43ae578-4bfb-4cdb-b6ed-ba9f384d8ebe"/>
    <xsd:import namespace="eb8212f7-85c6-4e07-bc75-3ac44a0b02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Egenskaper för enhetlig efterlevnadsprincip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Gränssnittsåtgärd för enhetlig efterlevnadsprincip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ae578-4bfb-4cdb-b6ed-ba9f384d8e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12f7-85c6-4e07-bc75-3ac44a0b0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0CA0BF-2988-4C65-8A67-1D5B80B89F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89B610-1EF1-4819-9E0E-A43A5AF60E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43ae578-4bfb-4cdb-b6ed-ba9f384d8ebe"/>
    <ds:schemaRef ds:uri="eb8212f7-85c6-4e07-bc75-3ac44a0b02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A17E66-0746-4212-9814-1EF5D12CF686}">
  <ds:schemaRefs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eb8212f7-85c6-4e07-bc75-3ac44a0b0266"/>
    <ds:schemaRef ds:uri="c43ae578-4bfb-4cdb-b6ed-ba9f384d8eb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1058</Words>
  <Application>Microsoft Office PowerPoint</Application>
  <PresentationFormat>Anpassad</PresentationFormat>
  <Paragraphs>151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31" baseType="lpstr">
      <vt:lpstr>Arial</vt:lpstr>
      <vt:lpstr>Arial Black</vt:lpstr>
      <vt:lpstr>Arial Narrow</vt:lpstr>
      <vt:lpstr>Avenir Black</vt:lpstr>
      <vt:lpstr>Avenir Book</vt:lpstr>
      <vt:lpstr>Calibri</vt:lpstr>
      <vt:lpstr>Calibri Light</vt:lpstr>
      <vt:lpstr>Century Gothic</vt:lpstr>
      <vt:lpstr>Futura</vt:lpstr>
      <vt:lpstr>Futura Bold</vt:lpstr>
      <vt:lpstr>Gill Sans</vt:lpstr>
      <vt:lpstr>Google Sans</vt:lpstr>
      <vt:lpstr>Helvetica</vt:lpstr>
      <vt:lpstr>Tahoma</vt:lpstr>
      <vt:lpstr>Times</vt:lpstr>
      <vt:lpstr>Office Theme</vt:lpstr>
      <vt:lpstr>PowerPoint-presentation</vt:lpstr>
      <vt:lpstr>Intervju som datainsamlingsmetod</vt:lpstr>
      <vt:lpstr>Olika former av intervju</vt:lpstr>
      <vt:lpstr>Intervjubotten samt teman</vt:lpstr>
      <vt:lpstr>5x varför metoden</vt:lpstr>
      <vt:lpstr>5x varför metoden</vt:lpstr>
      <vt:lpstr>PowerPoint-presentation</vt:lpstr>
      <vt:lpstr>PowerPoint-presentation</vt:lpstr>
      <vt:lpstr>Förberedelse av temaintervju</vt:lpstr>
      <vt:lpstr>Intervjustruktur och teman</vt:lpstr>
      <vt:lpstr>Intervjuteman och frågor</vt:lpstr>
      <vt:lpstr>Intervjuteman och frågor</vt:lpstr>
      <vt:lpstr>Källor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anna-leena.ruotsalainen anna-leena.ruotsalainen</dc:creator>
  <cp:lastModifiedBy>Sirkku Säätelä</cp:lastModifiedBy>
  <cp:revision>10</cp:revision>
  <dcterms:modified xsi:type="dcterms:W3CDTF">2020-10-28T07:23:25Z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0x010100767814AFEDA2954295F769136A6C3594</vt:lpwstr>
  </property>
</Properties>
</file>