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67" r:id="rId5"/>
    <p:sldId id="264" r:id="rId6"/>
    <p:sldId id="265" r:id="rId7"/>
    <p:sldId id="271" r:id="rId8"/>
    <p:sldId id="381" r:id="rId9"/>
    <p:sldId id="369" r:id="rId10"/>
    <p:sldId id="384" r:id="rId11"/>
    <p:sldId id="274" r:id="rId12"/>
    <p:sldId id="301" r:id="rId13"/>
    <p:sldId id="370" r:id="rId14"/>
    <p:sldId id="272" r:id="rId15"/>
    <p:sldId id="276" r:id="rId16"/>
    <p:sldId id="277" r:id="rId17"/>
    <p:sldId id="371" r:id="rId18"/>
    <p:sldId id="279" r:id="rId19"/>
    <p:sldId id="372" r:id="rId20"/>
    <p:sldId id="373" r:id="rId21"/>
    <p:sldId id="302" r:id="rId22"/>
    <p:sldId id="374" r:id="rId23"/>
    <p:sldId id="375" r:id="rId24"/>
    <p:sldId id="376" r:id="rId25"/>
    <p:sldId id="377" r:id="rId26"/>
    <p:sldId id="378" r:id="rId27"/>
    <p:sldId id="383" r:id="rId28"/>
    <p:sldId id="380" r:id="rId29"/>
    <p:sldId id="386" r:id="rId30"/>
    <p:sldId id="387" r:id="rId31"/>
    <p:sldId id="385" r:id="rId32"/>
  </p:sldIdLst>
  <p:sldSz cx="9144000" cy="5143500" type="screen16x9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074"/>
    <a:srgbClr val="D64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421" autoAdjust="0"/>
    <p:restoredTop sz="76288" autoAdjust="0"/>
  </p:normalViewPr>
  <p:slideViewPr>
    <p:cSldViewPr snapToGrid="0" snapToObjects="1">
      <p:cViewPr varScale="1">
        <p:scale>
          <a:sx n="81" d="100"/>
          <a:sy n="81" d="100"/>
        </p:scale>
        <p:origin x="62" y="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4CC3E-8269-B04C-9979-CAEC626372E2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FCD51-47C8-6349-82AF-1F1661C225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3802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9B08E-E981-6649-85CB-F451815BCC27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1F819-43F0-3246-9D96-F7758EDA620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8395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1F819-43F0-3246-9D96-F7758EDA6201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191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1F819-43F0-3246-9D96-F7758EDA6201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3066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1F819-43F0-3246-9D96-F7758EDA6201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219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layout_kans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5237735" y="2399175"/>
            <a:ext cx="3771671" cy="1710824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5237736" y="4108217"/>
            <a:ext cx="3784271" cy="5607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VAMK_logo_WHITE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kuva_l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lank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513513" y="1752655"/>
            <a:ext cx="3232987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64120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513513" y="3685786"/>
            <a:ext cx="3134830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6412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361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7023100" cy="83185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pic>
        <p:nvPicPr>
          <p:cNvPr id="7" name="Kuva 6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68291"/>
            <a:ext cx="3008313" cy="1319209"/>
          </a:xfrm>
        </p:spPr>
        <p:txBody>
          <a:bodyPr anchor="ctr">
            <a:noAutofit/>
          </a:bodyPr>
          <a:lstStyle>
            <a:lvl1pPr algn="l">
              <a:defRPr sz="24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68292"/>
            <a:ext cx="3771900" cy="43263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2019300"/>
            <a:ext cx="3008313" cy="257532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D10074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 </a:t>
            </a:r>
          </a:p>
        </p:txBody>
      </p:sp>
      <p:pic>
        <p:nvPicPr>
          <p:cNvPr id="10" name="Kuva 9" descr="VAMK_sitaatit_pin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6880"/>
            <a:ext cx="806450" cy="201613"/>
          </a:xfrm>
          <a:prstGeom prst="rect">
            <a:avLst/>
          </a:prstGeom>
        </p:spPr>
      </p:pic>
      <p:pic>
        <p:nvPicPr>
          <p:cNvPr id="11" name="Kuva 10" descr="VAMK_logo_väri_posit_RGB_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792288" y="3545681"/>
            <a:ext cx="5486400" cy="664369"/>
          </a:xfrm>
        </p:spPr>
        <p:txBody>
          <a:bodyPr anchor="ctr">
            <a:normAutofit/>
          </a:bodyPr>
          <a:lstStyle>
            <a:lvl1pPr algn="ctr">
              <a:defRPr sz="2000" b="1" u="none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210050"/>
            <a:ext cx="5486400" cy="4191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7016750" cy="85090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1" y="1111250"/>
            <a:ext cx="8229599" cy="3568699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9" name="Kuva 8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kuva_p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:\HALLINTO\Tiedotus ja markkinointi\Painotuotteet\Hakijan opas\Hakijan opas 2015\NÄKYMÄ_20140324_PIENEMPI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0"/>
            <a:ext cx="66960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ainen kolmio 5"/>
          <p:cNvSpPr/>
          <p:nvPr userDrawn="1"/>
        </p:nvSpPr>
        <p:spPr>
          <a:xfrm>
            <a:off x="2914650" y="-4589"/>
            <a:ext cx="3441700" cy="5148089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/>
          <p:cNvSpPr/>
          <p:nvPr userDrawn="1"/>
        </p:nvSpPr>
        <p:spPr>
          <a:xfrm>
            <a:off x="0" y="0"/>
            <a:ext cx="2914650" cy="5143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483400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483400" y="3685786"/>
            <a:ext cx="3772914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298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lehti_kuva_p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91" y="0"/>
            <a:ext cx="6851909" cy="5143500"/>
          </a:xfrm>
          <a:prstGeom prst="rect">
            <a:avLst/>
          </a:prstGeom>
        </p:spPr>
      </p:pic>
      <p:sp>
        <p:nvSpPr>
          <p:cNvPr id="6" name="Suorakulmainen kolmio 5"/>
          <p:cNvSpPr/>
          <p:nvPr userDrawn="1"/>
        </p:nvSpPr>
        <p:spPr>
          <a:xfrm>
            <a:off x="2914650" y="-4589"/>
            <a:ext cx="3441700" cy="5148089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/>
          <p:cNvSpPr/>
          <p:nvPr userDrawn="1"/>
        </p:nvSpPr>
        <p:spPr>
          <a:xfrm>
            <a:off x="0" y="0"/>
            <a:ext cx="2914650" cy="5143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483400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483400" y="3685786"/>
            <a:ext cx="3772914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5574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kuva_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513513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64120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513513" y="3685786"/>
            <a:ext cx="3134830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6412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784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6635750" cy="83185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1" y="1111250"/>
            <a:ext cx="8229599" cy="356869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2" name="Kuva 11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1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7016750" cy="83185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9337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29337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00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VAMK_logo_WHITE_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  <p:sp>
        <p:nvSpPr>
          <p:cNvPr id="17" name="Otsikko 1"/>
          <p:cNvSpPr>
            <a:spLocks noGrp="1"/>
          </p:cNvSpPr>
          <p:nvPr>
            <p:ph type="title" hasCustomPrompt="1"/>
          </p:nvPr>
        </p:nvSpPr>
        <p:spPr>
          <a:xfrm>
            <a:off x="2354666" y="1390109"/>
            <a:ext cx="5723186" cy="1876060"/>
          </a:xfrm>
          <a:noFill/>
        </p:spPr>
        <p:txBody>
          <a:bodyPr anchor="ctr">
            <a:normAutofit/>
          </a:bodyPr>
          <a:lstStyle>
            <a:lvl1pPr algn="l">
              <a:defRPr sz="3600" b="1" u="none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8" name="Tekstin paikkamerkki 2"/>
          <p:cNvSpPr>
            <a:spLocks noGrp="1"/>
          </p:cNvSpPr>
          <p:nvPr>
            <p:ph type="body" idx="1"/>
          </p:nvPr>
        </p:nvSpPr>
        <p:spPr>
          <a:xfrm>
            <a:off x="2355976" y="3265157"/>
            <a:ext cx="5721876" cy="6610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490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641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 descr="VAMK_logo_WHITE_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2354666" y="1390109"/>
            <a:ext cx="5723186" cy="1876060"/>
          </a:xfrm>
          <a:noFill/>
        </p:spPr>
        <p:txBody>
          <a:bodyPr anchor="ctr">
            <a:normAutofit/>
          </a:bodyPr>
          <a:lstStyle>
            <a:lvl1pPr algn="l">
              <a:defRPr sz="3600" b="1" u="none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2354666" y="3265157"/>
            <a:ext cx="5721876" cy="6610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4904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 descr="VAMK_logo_WHITE_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2354666" y="1390109"/>
            <a:ext cx="5723186" cy="1876060"/>
          </a:xfrm>
          <a:noFill/>
        </p:spPr>
        <p:txBody>
          <a:bodyPr anchor="ctr">
            <a:normAutofit/>
          </a:bodyPr>
          <a:lstStyle>
            <a:lvl1pPr algn="l">
              <a:defRPr sz="3600" b="1" u="none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2355976" y="3265157"/>
            <a:ext cx="5721876" cy="6610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558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kuva_tech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techn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503891" y="924817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503891" y="2872625"/>
            <a:ext cx="2949411" cy="797026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VAMK_logo_WHITE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kuva_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MK_pp_pohja_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513513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64120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513513" y="3685786"/>
            <a:ext cx="3134830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6412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301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kuva_p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pari_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uorakulmainen kolmio 5"/>
          <p:cNvSpPr/>
          <p:nvPr userDrawn="1"/>
        </p:nvSpPr>
        <p:spPr>
          <a:xfrm>
            <a:off x="2914650" y="-4589"/>
            <a:ext cx="3441700" cy="5148089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/>
          <p:cNvSpPr/>
          <p:nvPr userDrawn="1"/>
        </p:nvSpPr>
        <p:spPr>
          <a:xfrm>
            <a:off x="0" y="0"/>
            <a:ext cx="2914650" cy="5143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483400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483400" y="3685786"/>
            <a:ext cx="3772914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840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831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1" y="1111251"/>
            <a:ext cx="8229599" cy="302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Päivämäärän paikkamerkki 4"/>
          <p:cNvSpPr>
            <a:spLocks noGrp="1"/>
          </p:cNvSpPr>
          <p:nvPr>
            <p:ph type="dt" sz="half" idx="2"/>
          </p:nvPr>
        </p:nvSpPr>
        <p:spPr>
          <a:xfrm>
            <a:off x="457200" y="4880599"/>
            <a:ext cx="1100667" cy="257799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D10074"/>
                </a:solidFill>
                <a:latin typeface="Arial"/>
                <a:cs typeface="Arial"/>
              </a:defRPr>
            </a:lvl1pPr>
          </a:lstStyle>
          <a:p>
            <a:r>
              <a:rPr lang="fi-FI"/>
              <a:t>IEYX0907 Kiertotalous Luento 3</a:t>
            </a:r>
          </a:p>
        </p:txBody>
      </p:sp>
      <p:sp>
        <p:nvSpPr>
          <p:cNvPr id="16" name="Alatunnisteen paikkamerkki 5"/>
          <p:cNvSpPr>
            <a:spLocks noGrp="1"/>
          </p:cNvSpPr>
          <p:nvPr>
            <p:ph type="ftr" sz="quarter" idx="3"/>
          </p:nvPr>
        </p:nvSpPr>
        <p:spPr>
          <a:xfrm>
            <a:off x="1557866" y="4880599"/>
            <a:ext cx="3894667" cy="257799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D10074"/>
                </a:solidFill>
                <a:latin typeface="Arial"/>
                <a:cs typeface="Arial"/>
              </a:defRPr>
            </a:lvl1pPr>
          </a:lstStyle>
          <a:p>
            <a:r>
              <a:rPr lang="fi-FI"/>
              <a:t>Asseri Laitinen 2017</a:t>
            </a:r>
          </a:p>
        </p:txBody>
      </p:sp>
      <p:sp>
        <p:nvSpPr>
          <p:cNvPr id="17" name="Dian numeron paikkamerkki 6"/>
          <p:cNvSpPr>
            <a:spLocks noGrp="1"/>
          </p:cNvSpPr>
          <p:nvPr>
            <p:ph type="sldNum" sz="quarter" idx="4"/>
          </p:nvPr>
        </p:nvSpPr>
        <p:spPr>
          <a:xfrm>
            <a:off x="7899400" y="4880599"/>
            <a:ext cx="787400" cy="257799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D10074"/>
                </a:solidFill>
                <a:latin typeface="Arial"/>
                <a:cs typeface="Arial"/>
              </a:defRPr>
            </a:lvl1pPr>
          </a:lstStyle>
          <a:p>
            <a:fld id="{8A3A4AA0-38E2-334C-8F4C-CB0E41D8D25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647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51" r:id="rId4"/>
    <p:sldLayoutId id="2147483660" r:id="rId5"/>
    <p:sldLayoutId id="2147483666" r:id="rId6"/>
    <p:sldLayoutId id="2147483663" r:id="rId7"/>
    <p:sldLayoutId id="2147483662" r:id="rId8"/>
    <p:sldLayoutId id="2147483664" r:id="rId9"/>
    <p:sldLayoutId id="2147483665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79" r:id="rId16"/>
    <p:sldLayoutId id="2147483680" r:id="rId17"/>
    <p:sldLayoutId id="2147483681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D1007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D10074"/>
        </a:buClr>
        <a:buFont typeface="Arial"/>
        <a:buChar char="•"/>
        <a:defRPr sz="1800" b="0" i="0" kern="1200">
          <a:solidFill>
            <a:schemeClr val="tx1"/>
          </a:solidFill>
          <a:latin typeface="Palatino"/>
          <a:ea typeface="+mn-ea"/>
          <a:cs typeface="Palatin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Palatino"/>
          <a:ea typeface="+mn-ea"/>
          <a:cs typeface="Palatin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b="0" i="0" kern="1200">
          <a:solidFill>
            <a:schemeClr val="tx1"/>
          </a:solidFill>
          <a:latin typeface="Palatino"/>
          <a:ea typeface="+mn-ea"/>
          <a:cs typeface="Palatin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/>
          </a:solidFill>
          <a:latin typeface="Palatino"/>
          <a:ea typeface="+mn-ea"/>
          <a:cs typeface="Palatin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1"/>
          </a:solidFill>
          <a:latin typeface="Palatino"/>
          <a:ea typeface="+mn-ea"/>
          <a:cs typeface="Palatin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ly.fi/artikkelit/kiinnostaako-vaatteiden-lainaaminen-trendi-listasi-kiinnostavat-vaatelainaamot" TargetMode="External"/><Relationship Id="rId2" Type="http://schemas.openxmlformats.org/officeDocument/2006/relationships/hyperlink" Target="https://www.sitra.fi/caset/autojen-vertaisvuokraamisen-edistaminen-palvelulla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ppinaapuri.fi/info" TargetMode="External"/><Relationship Id="rId4" Type="http://schemas.openxmlformats.org/officeDocument/2006/relationships/hyperlink" Target="https://www.sitra.fi/caset/tavaroiden-vuokrausalusta-vahentaa-omistamisen-tarvetta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rka.com/top/about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ellmangroup.fi/snellmanin-biokaasuasema-on-valmi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lan.fi/biolan/kiertotalous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ttresearch.com/fi/toimialat/valmistava-teollisuus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ites.vtt.fi/sites/aarre/www.vtt.fi/sites/AARRE/Documents/Kohti-kiertotalouden-palveluliiketoimintamalleja.pdf" TargetMode="External"/><Relationship Id="rId2" Type="http://schemas.openxmlformats.org/officeDocument/2006/relationships/hyperlink" Target="https://projectsites.vtt.fi/sites/aarre/www.vtt.fi/sites/AARRE/Documents/Kuluttajapalveluinnovaatio-kiertotaloudessa.pdf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youtube.com/watch?v=XnLaQzi8xJ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technofaq.org/posts/2020/11/what-is-a-business-model-and-how-to-design-i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ppset.fi/Palvelut/Rahoitus" TargetMode="External"/><Relationship Id="rId2" Type="http://schemas.openxmlformats.org/officeDocument/2006/relationships/hyperlink" Target="https://whimapp.com/fi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igital.hbs.edu/platform-rctom/submission/michelin-tires-as-a-service/" TargetMode="External"/><Relationship Id="rId4" Type="http://schemas.openxmlformats.org/officeDocument/2006/relationships/hyperlink" Target="https://www.dna.fi/yrityksille/blogi/-/blogs/nain-perinteinen-yritys-muuttaa-tuotteet-palveluksi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wappie.com/fi/iphone/?gclid=EAIaIQobChMI9JS-4JKj5AIVh5SyCh227wTkEAMYASAAEgIk5vD_BwE" TargetMode="External"/><Relationship Id="rId2" Type="http://schemas.openxmlformats.org/officeDocument/2006/relationships/hyperlink" Target="https://www.youtube.com/watch?v=dun69djdbEM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fDHZNtVoU8" TargetMode="External"/><Relationship Id="rId2" Type="http://schemas.openxmlformats.org/officeDocument/2006/relationships/hyperlink" Target="https://www.kuusakoski.com/fi/finland/?gclid=EAIaIQobChMI1vOB0cGr8wIVyUeRBR2Vcwf6EAAYASAAEgI3jvD_Bw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ste.fi/vastuulliset-ratkaisut/tuotteet/raaka-aineet/jatteet-ja-tahtee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ra.fi/julkaisut/kestavaa-kasvua-kiertotalouden-liiketoimintamalleist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4fx-U1l3e4" TargetMode="External"/><Relationship Id="rId2" Type="http://schemas.openxmlformats.org/officeDocument/2006/relationships/hyperlink" Target="https://www.youtube.com/watch?v=DASYFyYtGc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en/photo/668733" TargetMode="Externa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ra.fi/julkaisut/kestavaa-kasvua-kiertotalouden-liiketoimintamalleista/" TargetMode="External"/><Relationship Id="rId2" Type="http://schemas.openxmlformats.org/officeDocument/2006/relationships/hyperlink" Target="https://ellenmacarthurfoundation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icat2025.turkuamk.fi/fi/cicat2025/" TargetMode="External"/><Relationship Id="rId4" Type="http://schemas.openxmlformats.org/officeDocument/2006/relationships/hyperlink" Target="https://www.materiaalitori.fi/?utm_source=FISS-uutisia+1%2F2019%3A+Materiaalitori.fi+avautui+8.4.&amp;utm_medium=email&amp;utm_campaign=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m.fi/documents/1410903/42733297/Uusi+suunta+-+Ehdotus+kiertotalouden+strategiseksi+ohjelmaksi.pdf/ad875da1-f4c4-aec4-4fe0-f17df9746383?t=1610462062018" TargetMode="External"/><Relationship Id="rId2" Type="http://schemas.openxmlformats.org/officeDocument/2006/relationships/hyperlink" Target="https://www.is.fi/taloussanomat/art-2000001896483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agedooley/23390334583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dJMWnVQUUc" TargetMode="External"/><Relationship Id="rId2" Type="http://schemas.openxmlformats.org/officeDocument/2006/relationships/hyperlink" Target="https://www.sitra.fi/tulevaisuussanasto/kiertotalou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tra.fi/hankkeet/kiertotalouden-kiinnostavimmat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BY8yNXGoA" TargetMode="External"/><Relationship Id="rId2" Type="http://schemas.openxmlformats.org/officeDocument/2006/relationships/hyperlink" Target="https://www.agenda.fi/fi/Raportti/jakamistalous-pohjoismaissa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tra.fi/blogit/vaatteiden-lainaus-ja-kierratys-ovat-osa-suosittua-jakamistaloutta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D83D8C-4FC6-044A-AB87-D21F5270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70" y="2245418"/>
            <a:ext cx="4247835" cy="1710824"/>
          </a:xfrm>
        </p:spPr>
        <p:txBody>
          <a:bodyPr/>
          <a:lstStyle/>
          <a:p>
            <a:r>
              <a:rPr lang="fi-FI" dirty="0"/>
              <a:t>KIERTOTALOUDEN LIIKETOIMINTAMALLIT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D450A6C-B995-7A4B-8FE5-4F5B86561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1569" y="3924554"/>
            <a:ext cx="4247835" cy="560767"/>
          </a:xfrm>
        </p:spPr>
        <p:txBody>
          <a:bodyPr/>
          <a:lstStyle/>
          <a:p>
            <a:r>
              <a:rPr lang="fi-FI" dirty="0"/>
              <a:t> Tekijät: VAMK Tarja Launonen ja Lotta Saarikoski </a:t>
            </a:r>
          </a:p>
        </p:txBody>
      </p:sp>
      <p:grpSp>
        <p:nvGrpSpPr>
          <p:cNvPr id="5" name="Group 4" descr="CC lisenssi kuva BY NC  SA on tässä kuvassa ja tekstinä siinä vieressä on : Kiertotalouden liiketoimintamallit, jonka tekijät ovat T.Launonen ja L. Saarikoski, on lisensoitu AOE.ssa ym. lisenssillä">
            <a:extLst>
              <a:ext uri="{FF2B5EF4-FFF2-40B4-BE49-F238E27FC236}">
                <a16:creationId xmlns:a16="http://schemas.microsoft.com/office/drawing/2014/main" id="{8C061B4C-F2D9-4052-8946-F0267479FF49}"/>
              </a:ext>
            </a:extLst>
          </p:cNvPr>
          <p:cNvGrpSpPr/>
          <p:nvPr/>
        </p:nvGrpSpPr>
        <p:grpSpPr>
          <a:xfrm>
            <a:off x="4701760" y="4265633"/>
            <a:ext cx="3784271" cy="723184"/>
            <a:chOff x="5406673" y="756783"/>
            <a:chExt cx="3784271" cy="723184"/>
          </a:xfrm>
        </p:grpSpPr>
        <p:sp>
          <p:nvSpPr>
            <p:cNvPr id="6" name="TextBox 5" descr="CC lisenssi kuva BY NC  SA on tässä kuvassa ja tekstinä siinä vieressä on : Johdanto kiertotalouteen, jonka tekijät ovat T.Launonen ja L. Saarikoski, on lisensoitu AOE.ssa ym. lisenssillä.&#10;&#10;">
              <a:extLst>
                <a:ext uri="{FF2B5EF4-FFF2-40B4-BE49-F238E27FC236}">
                  <a16:creationId xmlns:a16="http://schemas.microsoft.com/office/drawing/2014/main" id="{E8E9F674-6549-45D9-9357-063B25CC8585}"/>
                </a:ext>
              </a:extLst>
            </p:cNvPr>
            <p:cNvSpPr txBox="1"/>
            <p:nvPr/>
          </p:nvSpPr>
          <p:spPr>
            <a:xfrm>
              <a:off x="5406673" y="756783"/>
              <a:ext cx="378427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i-FI" dirty="0"/>
                <a:t> 			</a:t>
              </a:r>
              <a:r>
                <a:rPr lang="fi-FI" sz="800" dirty="0"/>
                <a:t>Kiertotalouden liiketoimintamallit , jonka tekijät ovat</a:t>
              </a:r>
            </a:p>
            <a:p>
              <a:r>
                <a:rPr lang="fi-FI" sz="800" dirty="0"/>
                <a:t> 			</a:t>
              </a:r>
              <a:r>
                <a:rPr lang="fi-FI" sz="800" dirty="0" err="1"/>
                <a:t>T.Launonen</a:t>
              </a:r>
              <a:r>
                <a:rPr lang="fi-FI" sz="800" dirty="0"/>
                <a:t> ja L. Saarikoski, on lisensoitu </a:t>
              </a:r>
              <a:r>
                <a:rPr lang="fi-FI" sz="800" dirty="0" err="1"/>
                <a:t>AOE.ssa</a:t>
              </a:r>
              <a:r>
                <a:rPr lang="fi-FI" sz="800" dirty="0"/>
                <a:t> </a:t>
              </a:r>
            </a:p>
            <a:p>
              <a:r>
                <a:rPr lang="fi-FI" sz="800" dirty="0"/>
                <a:t>			lisenssillä. </a:t>
              </a:r>
              <a:endParaRPr lang="LID4096" sz="8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DBD0FB-C84B-4154-917B-7D4DF1B0C61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558848" y="827302"/>
              <a:ext cx="1251614" cy="652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1. JAKAMISTALOUS esimerkkejä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1" y="1111250"/>
            <a:ext cx="8601958" cy="3752850"/>
          </a:xfrm>
        </p:spPr>
        <p:txBody>
          <a:bodyPr/>
          <a:lstStyle/>
          <a:p>
            <a:r>
              <a:rPr lang="fi-FI" dirty="0"/>
              <a:t>Autoilu</a:t>
            </a:r>
            <a:r>
              <a:rPr lang="fi-FI" sz="1350" dirty="0"/>
              <a:t>: </a:t>
            </a:r>
            <a:r>
              <a:rPr lang="fi-FI" sz="1350" dirty="0" err="1"/>
              <a:t>GoMore</a:t>
            </a:r>
            <a:r>
              <a:rPr lang="fi-FI" sz="1350" dirty="0"/>
              <a:t> ja </a:t>
            </a:r>
            <a:r>
              <a:rPr lang="fi-FI" sz="1350" dirty="0">
                <a:hlinkClick r:id="rId2"/>
              </a:rPr>
              <a:t> https://www.sitra.fi/caset/autojen-vertaisvuokraamisen-edistaminen-palvelulla</a:t>
            </a:r>
            <a:r>
              <a:rPr lang="fi-FI" sz="1500" dirty="0">
                <a:hlinkClick r:id="rId2"/>
              </a:rPr>
              <a:t>/</a:t>
            </a:r>
            <a:r>
              <a:rPr lang="fi-FI" sz="1500" dirty="0"/>
              <a:t>   </a:t>
            </a:r>
          </a:p>
          <a:p>
            <a:r>
              <a:rPr lang="fi-FI" dirty="0"/>
              <a:t>Vaatteiden vuokraaminen on yleistymässä: </a:t>
            </a:r>
            <a:r>
              <a:rPr lang="fi-FI" sz="1050" dirty="0">
                <a:hlinkClick r:id="rId3"/>
              </a:rPr>
              <a:t>https://www.lily.fi/artikkelit/kiinnostaako-vaatteiden-lainaaminen-trendi-listasi-kiinnostavat-vaatelainaamot</a:t>
            </a:r>
            <a:r>
              <a:rPr lang="fi-FI" sz="1050" dirty="0"/>
              <a:t>    </a:t>
            </a:r>
            <a:r>
              <a:rPr lang="fi-FI" sz="1500" dirty="0"/>
              <a:t>Huomaa, että eivät ole vielä vertaislainaamoja. Kuinka pian on tulossa alusta, jossa voisi vuokrata omia vaatteitaan toisille vertaistoiminnalla? </a:t>
            </a:r>
          </a:p>
          <a:p>
            <a:r>
              <a:rPr lang="fi-FI" dirty="0"/>
              <a:t>Norjassa on jo muotia vuokrata oman vaatekaappinsa sisältöä</a:t>
            </a:r>
          </a:p>
          <a:p>
            <a:r>
              <a:rPr lang="fi-FI" dirty="0"/>
              <a:t>Vuokraamisen kauppapaikka : </a:t>
            </a:r>
            <a:r>
              <a:rPr lang="fi-FI" sz="1350" dirty="0">
                <a:hlinkClick r:id="rId4"/>
              </a:rPr>
              <a:t>https://www.sitra.fi/caset/tavaroiden-vuokrausalusta-vahentaa-omistamisen-tarvetta/</a:t>
            </a:r>
            <a:r>
              <a:rPr lang="fi-FI" sz="1350" dirty="0"/>
              <a:t>   </a:t>
            </a:r>
          </a:p>
          <a:p>
            <a:r>
              <a:rPr lang="fi-FI" dirty="0"/>
              <a:t>Naapuriapua, yhteisöllisyyttä: </a:t>
            </a:r>
            <a:r>
              <a:rPr lang="fi-FI" sz="1350" dirty="0">
                <a:hlinkClick r:id="rId5"/>
              </a:rPr>
              <a:t>https://www.nappinaapuri.fi/info</a:t>
            </a:r>
            <a:r>
              <a:rPr lang="fi-FI" sz="1350" dirty="0"/>
              <a:t> </a:t>
            </a:r>
          </a:p>
          <a:p>
            <a:r>
              <a:rPr lang="fi-FI" dirty="0">
                <a:solidFill>
                  <a:srgbClr val="D64120"/>
                </a:solidFill>
              </a:rPr>
              <a:t>Esim. moottorivene jakamisalustalla </a:t>
            </a:r>
            <a:r>
              <a:rPr lang="fi-FI" dirty="0" err="1">
                <a:solidFill>
                  <a:srgbClr val="D64120"/>
                </a:solidFill>
              </a:rPr>
              <a:t>Skipper</a:t>
            </a:r>
            <a:r>
              <a:rPr lang="fi-FI" dirty="0">
                <a:solidFill>
                  <a:srgbClr val="D64120"/>
                </a:solidFill>
              </a:rPr>
              <a:t>.     Millaisia ympäristöongelmia?</a:t>
            </a:r>
          </a:p>
          <a:p>
            <a:endParaRPr lang="fi-FI" sz="1350" dirty="0">
              <a:solidFill>
                <a:srgbClr val="D64120"/>
              </a:solidFill>
            </a:endParaRP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6263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2400" dirty="0"/>
              <a:t>2. KIERTOIHIN PERUSTUVAT TOIMITUSKETJUT. (Sitran sivuilla tehtävässä 2 ”uusiutuvuus”)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49" y="1250200"/>
            <a:ext cx="8109997" cy="36233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3225" b="1" dirty="0"/>
              <a:t>	Case Mirka &amp; </a:t>
            </a:r>
            <a:r>
              <a:rPr lang="fi-FI" sz="3225" b="1" dirty="0" err="1"/>
              <a:t>Jeppo</a:t>
            </a:r>
            <a:r>
              <a:rPr lang="fi-FI" sz="3225" b="1" dirty="0"/>
              <a:t> </a:t>
            </a:r>
            <a:r>
              <a:rPr lang="fi-FI" sz="3225" b="1" dirty="0" err="1"/>
              <a:t>Biogas</a:t>
            </a:r>
            <a:endParaRPr lang="fi-FI" dirty="0"/>
          </a:p>
          <a:p>
            <a:r>
              <a:rPr lang="fi-FI" sz="1900" b="1" dirty="0"/>
              <a:t>Mirka </a:t>
            </a:r>
            <a:r>
              <a:rPr lang="fi-FI" sz="1900" dirty="0"/>
              <a:t>on Jepualla Uudessakaarlepyyssä (Pohjanmaalla) toimiva pintakäsittelyjärjestelmiä ja –tuotteita valmistava yritys</a:t>
            </a:r>
          </a:p>
          <a:p>
            <a:pPr lvl="1"/>
            <a:r>
              <a:rPr lang="fi-FI" sz="1900" dirty="0"/>
              <a:t>Hiekkapaperista kaikki alkoi …</a:t>
            </a:r>
          </a:p>
          <a:p>
            <a:pPr lvl="1"/>
            <a:r>
              <a:rPr lang="fi-FI" sz="1900" dirty="0">
                <a:hlinkClick r:id="rId2"/>
              </a:rPr>
              <a:t>https://www.mirka.com/top/about/</a:t>
            </a:r>
            <a:r>
              <a:rPr lang="fi-FI" sz="1900" dirty="0"/>
              <a:t> </a:t>
            </a:r>
          </a:p>
          <a:p>
            <a:r>
              <a:rPr lang="fi-FI" sz="1900" dirty="0"/>
              <a:t>Tuotannosta 97 % menee vientiin yli 100 maahan.</a:t>
            </a:r>
          </a:p>
          <a:p>
            <a:r>
              <a:rPr lang="fi-FI" sz="1900" dirty="0"/>
              <a:t>Hiomatuotteiden valmistus vaatii paljon lämpöä, joka aiemmin tuotettiin raskaalla polttoöljyllä</a:t>
            </a:r>
          </a:p>
          <a:p>
            <a:pPr lvl="1"/>
            <a:r>
              <a:rPr lang="fi-FI" sz="1900" dirty="0"/>
              <a:t>Hiovat jyväset ”paistetaan” kiinni pohjamateriaaliin</a:t>
            </a:r>
          </a:p>
          <a:p>
            <a:r>
              <a:rPr lang="fi-FI" sz="1900" dirty="0"/>
              <a:t>Tuotannossa syntyy paljon jätemateriaalia, kun koneellisessa hionnassa pyöreät käytettävät laikat leikataan irti.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447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2. KIERTOIHIN PERUSTUVAT TOIMITUSKETJUT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1" y="1290360"/>
            <a:ext cx="8319154" cy="3489030"/>
          </a:xfrm>
        </p:spPr>
        <p:txBody>
          <a:bodyPr>
            <a:normAutofit/>
          </a:bodyPr>
          <a:lstStyle/>
          <a:p>
            <a:r>
              <a:rPr lang="fi-FI" dirty="0"/>
              <a:t>Mirkalla oli aikoinaan oma teollisuuskaatopaikka, jonne ylijäämämateriaali sijoitettiin eli  hiovat jyvät ja niiden taustamateriaalipaperi tai -tekstiili</a:t>
            </a:r>
          </a:p>
          <a:p>
            <a:r>
              <a:rPr lang="fi-FI" dirty="0"/>
              <a:t>Biohajoavan jätteen kaatopaikkakielto teki mahdottomaksi jatkaa samaa käytäntöä.</a:t>
            </a:r>
          </a:p>
          <a:p>
            <a:pPr lvl="1"/>
            <a:r>
              <a:rPr lang="fi-FI" sz="1800" dirty="0"/>
              <a:t>Alettiin miettiä fiksumpaa ratkaisua - &gt; hyödyntäminen energiana</a:t>
            </a:r>
          </a:p>
          <a:p>
            <a:pPr lvl="1"/>
            <a:r>
              <a:rPr lang="fi-FI" sz="1800" dirty="0"/>
              <a:t>Kuljettaminen </a:t>
            </a:r>
            <a:r>
              <a:rPr lang="fi-FI" sz="1800" dirty="0" err="1"/>
              <a:t>Westenergylle</a:t>
            </a:r>
            <a:r>
              <a:rPr lang="fi-FI" sz="1800" dirty="0"/>
              <a:t> + jätemaksut tulisivat kalliiksi -&gt; oma laitos</a:t>
            </a:r>
          </a:p>
          <a:p>
            <a:r>
              <a:rPr lang="fi-FI" dirty="0"/>
              <a:t>Naapuriin oltiin suunnittelemassa biokaasulaitosta -&gt; mahdollisuus täydentää energiantarvetta biokaasulla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56529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2. KIERTOIHIN PERUSTUVAT TOIMITUSKETJUT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1" y="1286824"/>
            <a:ext cx="8432275" cy="3577276"/>
          </a:xfrm>
        </p:spPr>
        <p:txBody>
          <a:bodyPr>
            <a:normAutofit/>
          </a:bodyPr>
          <a:lstStyle/>
          <a:p>
            <a:r>
              <a:rPr lang="fi-FI" b="1" dirty="0" err="1"/>
              <a:t>Jeppo</a:t>
            </a:r>
            <a:r>
              <a:rPr lang="fi-FI" b="1" dirty="0"/>
              <a:t> </a:t>
            </a:r>
            <a:r>
              <a:rPr lang="fi-FI" b="1" dirty="0" err="1"/>
              <a:t>Biogas</a:t>
            </a:r>
            <a:r>
              <a:rPr lang="fi-FI" b="1" dirty="0"/>
              <a:t>, </a:t>
            </a:r>
            <a:r>
              <a:rPr lang="fi-FI" dirty="0"/>
              <a:t>Jepuan Biokaasu tuottaa biokaasua elintarviketeollisuuden ja maatalouden biojätteistä ja biologisista ylijäämistä ja lietettä lannoitteeksi pelloille. </a:t>
            </a:r>
          </a:p>
          <a:p>
            <a:r>
              <a:rPr lang="fi-FI" dirty="0"/>
              <a:t>Kaasu jalostetaan metaanipitoisuudeltaan 98 %:iin ja myydään liikennepolttoaineeksi ja konttikuljetuksina teollisuudelle. Mirkalle on  4km putki.</a:t>
            </a:r>
          </a:p>
          <a:p>
            <a:r>
              <a:rPr lang="fi-FI" dirty="0"/>
              <a:t>Kaasua käytetään mm. </a:t>
            </a:r>
            <a:r>
              <a:rPr lang="fi-FI" dirty="0" err="1"/>
              <a:t>Snellmannin</a:t>
            </a:r>
            <a:r>
              <a:rPr lang="fi-FI" dirty="0"/>
              <a:t> lihanjalostuslaitoksella Pietarsaaressa korvaamassa rakennuksen aiemmin tarvitsema fossiilinen lämmitysöljy</a:t>
            </a:r>
          </a:p>
          <a:p>
            <a:r>
              <a:rPr lang="fi-FI" dirty="0"/>
              <a:t>Vastaavasti Snellman toimittaa tehtaan biojätettä </a:t>
            </a:r>
            <a:r>
              <a:rPr lang="fi-FI" dirty="0" err="1"/>
              <a:t>Jeppo</a:t>
            </a:r>
            <a:r>
              <a:rPr lang="fi-FI" dirty="0"/>
              <a:t> </a:t>
            </a:r>
            <a:r>
              <a:rPr lang="fi-FI" dirty="0" err="1"/>
              <a:t>Biogas:lle</a:t>
            </a:r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4346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2. KIERTOIHIN PERUSTUVAT TOIMITUSKETJUT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73377" y="1111250"/>
            <a:ext cx="8795209" cy="4032250"/>
          </a:xfrm>
        </p:spPr>
        <p:txBody>
          <a:bodyPr>
            <a:normAutofit/>
          </a:bodyPr>
          <a:lstStyle/>
          <a:p>
            <a:r>
              <a:rPr lang="fi-FI" dirty="0"/>
              <a:t>Raskaasta polttoöljystä luopuminen Mirkalla</a:t>
            </a:r>
          </a:p>
          <a:p>
            <a:pPr lvl="1"/>
            <a:r>
              <a:rPr lang="fi-FI" sz="1800" dirty="0"/>
              <a:t>2013 biopolttoaineella toimiva lämpölaitos (tuotannon jätemateriaali)10 MW</a:t>
            </a:r>
          </a:p>
          <a:p>
            <a:pPr lvl="2"/>
            <a:r>
              <a:rPr lang="fi-FI" sz="1800" dirty="0"/>
              <a:t>Ei riitä koko energiantarpeen kattamiseen</a:t>
            </a:r>
          </a:p>
          <a:p>
            <a:pPr lvl="1"/>
            <a:r>
              <a:rPr lang="fi-FI" sz="1800" dirty="0"/>
              <a:t>Aloitettiin projekti raskaan polttoöljyn vaihdosta kaasuun</a:t>
            </a:r>
          </a:p>
          <a:p>
            <a:pPr lvl="2"/>
            <a:r>
              <a:rPr lang="fi-FI" sz="1800" dirty="0"/>
              <a:t>Biokaasuputki </a:t>
            </a:r>
            <a:r>
              <a:rPr lang="fi-FI" sz="1800" dirty="0" err="1"/>
              <a:t>Jepuan</a:t>
            </a:r>
            <a:r>
              <a:rPr lang="fi-FI" sz="1800" dirty="0"/>
              <a:t> Biokaasulta 2013</a:t>
            </a:r>
          </a:p>
          <a:p>
            <a:pPr lvl="2"/>
            <a:r>
              <a:rPr lang="fi-FI" sz="1800" dirty="0"/>
              <a:t>2016 viimeinenkin boileri muunnettiin kaasukäyttöön</a:t>
            </a:r>
          </a:p>
          <a:p>
            <a:pPr lvl="2"/>
            <a:r>
              <a:rPr lang="fi-FI" sz="1800" dirty="0"/>
              <a:t>Polttoaineina biokaasu (metaani) ja propaani</a:t>
            </a:r>
          </a:p>
          <a:p>
            <a:r>
              <a:rPr lang="fi-FI" dirty="0"/>
              <a:t>Energiantuotannosta vastaa </a:t>
            </a:r>
            <a:r>
              <a:rPr lang="fi-FI" dirty="0" err="1"/>
              <a:t>Adven</a:t>
            </a:r>
            <a:r>
              <a:rPr lang="fi-FI" dirty="0"/>
              <a:t>, jolta Mirka ostaa lämmön</a:t>
            </a:r>
          </a:p>
          <a:p>
            <a:r>
              <a:rPr lang="fi-FI" dirty="0">
                <a:hlinkClick r:id="rId3"/>
              </a:rPr>
              <a:t>https://www.snellmangroup.fi/snellmanin-biokaasuasema-on-valmis/</a:t>
            </a:r>
            <a:r>
              <a:rPr lang="fi-FI" dirty="0"/>
              <a:t> </a:t>
            </a:r>
          </a:p>
          <a:p>
            <a:r>
              <a:rPr lang="fi-FI" dirty="0"/>
              <a:t>v. 2020 panostettiin erisyisesti jätteiden vähentämiseen ja kahden tuotteen osalta yritys sai lisäksi 1,1 Me säästöt.  Ollaan ottamassa käyttöön uutta tuotantotekniikkaa, joka säästää 95% energiasta</a:t>
            </a:r>
          </a:p>
          <a:p>
            <a:endParaRPr lang="fi-FI" sz="1500" dirty="0"/>
          </a:p>
          <a:p>
            <a:pPr lvl="2"/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9766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2. KIERTOIHIN PERUSTUVAT TOIMITUSKETJUT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43226"/>
            <a:ext cx="8451129" cy="375285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Toisena esimerkkinä </a:t>
            </a:r>
            <a:r>
              <a:rPr lang="fi-FI" b="1" dirty="0" err="1">
                <a:solidFill>
                  <a:schemeClr val="tx1"/>
                </a:solidFill>
              </a:rPr>
              <a:t>Biolanin</a:t>
            </a:r>
            <a:r>
              <a:rPr lang="fi-FI" dirty="0">
                <a:solidFill>
                  <a:schemeClr val="tx1"/>
                </a:solidFill>
              </a:rPr>
              <a:t> ekosysteemi ja kiertotalous, katso myös video alusta </a:t>
            </a:r>
            <a:r>
              <a:rPr lang="fi-FI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https://www.biolan.fi/biolan/kiertotalous.html</a:t>
            </a:r>
            <a:endParaRPr lang="fi-FI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  </a:t>
            </a:r>
          </a:p>
          <a:p>
            <a:r>
              <a:rPr lang="fi-FI" b="0" i="0" u="none" strike="noStrike" dirty="0" err="1">
                <a:solidFill>
                  <a:schemeClr val="tx1"/>
                </a:solidFill>
                <a:effectLst/>
              </a:rPr>
              <a:t>Biolan</a:t>
            </a:r>
            <a:r>
              <a:rPr lang="fi-FI" b="0" i="0" u="none" strike="noStrike" dirty="0">
                <a:solidFill>
                  <a:schemeClr val="tx1"/>
                </a:solidFill>
                <a:effectLst/>
              </a:rPr>
              <a:t> on ollut kiertotalouden edelläkävijä jo ennen kuin kiertotalous-termiä on keksitty. </a:t>
            </a:r>
            <a:r>
              <a:rPr lang="fi-FI" b="0" i="0" u="none" strike="noStrike" dirty="0" err="1">
                <a:solidFill>
                  <a:schemeClr val="tx1"/>
                </a:solidFill>
                <a:effectLst/>
              </a:rPr>
              <a:t>Biolan</a:t>
            </a:r>
            <a:r>
              <a:rPr lang="fi-FI" b="0" i="0" u="none" strike="noStrike" dirty="0">
                <a:solidFill>
                  <a:schemeClr val="tx1"/>
                </a:solidFill>
                <a:effectLst/>
              </a:rPr>
              <a:t> perustettiin vuonna 1974 Kariniemi Oy:n sisaryhtiöksi hyödyntämään broilerinkasvatuksessa syntyvää kananlantaa, ja tuotekehityksen tuloksena syntyi raemuotoinen luonnonlannoite, </a:t>
            </a:r>
            <a:r>
              <a:rPr lang="fi-FI" b="0" i="0" u="none" strike="noStrike" dirty="0" err="1">
                <a:solidFill>
                  <a:schemeClr val="tx1"/>
                </a:solidFill>
                <a:effectLst/>
              </a:rPr>
              <a:t>Biolan</a:t>
            </a:r>
            <a:r>
              <a:rPr lang="fi-FI" b="0" i="0" u="none" strike="noStrike" dirty="0">
                <a:solidFill>
                  <a:schemeClr val="tx1"/>
                </a:solidFill>
                <a:effectLst/>
              </a:rPr>
              <a:t> Kanankakka.  </a:t>
            </a:r>
            <a:r>
              <a:rPr lang="fi-FI" b="0" i="0" u="none" strike="noStrike" dirty="0" err="1">
                <a:solidFill>
                  <a:schemeClr val="tx1"/>
                </a:solidFill>
                <a:effectLst/>
              </a:rPr>
              <a:t>Biolanin</a:t>
            </a:r>
            <a:r>
              <a:rPr lang="fi-FI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fi-FI" dirty="0">
                <a:solidFill>
                  <a:schemeClr val="tx1"/>
                </a:solidFill>
              </a:rPr>
              <a:t>Laajentuminen on historiaa.</a:t>
            </a:r>
          </a:p>
          <a:p>
            <a:endParaRPr lang="fi-FI" dirty="0">
              <a:solidFill>
                <a:schemeClr val="tx1"/>
              </a:solidFill>
            </a:endParaRPr>
          </a:p>
          <a:p>
            <a:r>
              <a:rPr lang="fi-FI" dirty="0" err="1">
                <a:solidFill>
                  <a:schemeClr val="tx1"/>
                </a:solidFill>
              </a:rPr>
              <a:t>Kaikenkaikkiaan</a:t>
            </a:r>
            <a:r>
              <a:rPr lang="fi-FI" dirty="0">
                <a:solidFill>
                  <a:schemeClr val="tx1"/>
                </a:solidFill>
              </a:rPr>
              <a:t> toimitusketjuissa on tärkeää saada sivuvirrat ja muu arvoa sisältävä materiaali hyötykäyttöön. Aluksi ennen kaikkea materiaalina, mutta myöhemmin myös energiana.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327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2262" y="270576"/>
            <a:ext cx="7016750" cy="831851"/>
          </a:xfrm>
        </p:spPr>
        <p:txBody>
          <a:bodyPr/>
          <a:lstStyle/>
          <a:p>
            <a:r>
              <a:rPr lang="fi-FI" dirty="0"/>
              <a:t>3. TUOTE PALVELUNA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22262" y="1004703"/>
            <a:ext cx="8651875" cy="3134093"/>
          </a:xfrm>
        </p:spPr>
        <p:txBody>
          <a:bodyPr>
            <a:noAutofit/>
          </a:bodyPr>
          <a:lstStyle/>
          <a:p>
            <a:r>
              <a:rPr lang="fi-FI" dirty="0"/>
              <a:t>Palvelujen tarjoaminen tavaroiden ostamisen sijasta</a:t>
            </a:r>
          </a:p>
          <a:p>
            <a:r>
              <a:rPr lang="fi-FI" dirty="0"/>
              <a:t>Liisaaminen (leasing)on erityisesti yritysmaailmassa paljon käytetty menetelmä</a:t>
            </a:r>
          </a:p>
          <a:p>
            <a:r>
              <a:rPr lang="fi-FI" dirty="0"/>
              <a:t>Yritys tai kuluttaja saa käyttöoikeuden tuotteeseen sovituksi ajaksi ennalta määrättyä korvausta vastaan. </a:t>
            </a:r>
          </a:p>
          <a:p>
            <a:pPr lvl="1"/>
            <a:r>
              <a:rPr lang="fi-FI" sz="1800" dirty="0"/>
              <a:t>Omistusoikeus tavaraan ei siirry. </a:t>
            </a:r>
          </a:p>
          <a:p>
            <a:pPr lvl="1"/>
            <a:r>
              <a:rPr lang="fi-FI" sz="1800" dirty="0"/>
              <a:t>Käyttäjälle kustannukset ovat ennalta tiedossa ja mahdollisen rikkoutuneen tuotteen tilalle saadaan uusi.</a:t>
            </a:r>
          </a:p>
          <a:p>
            <a:pPr lvl="1"/>
            <a:r>
              <a:rPr lang="fi-FI" sz="1800" dirty="0"/>
              <a:t>Yrityksellä on myös epävakaina aikoina asiakkaita.</a:t>
            </a:r>
          </a:p>
          <a:p>
            <a:r>
              <a:rPr lang="fi-FI" dirty="0"/>
              <a:t>Myös kulutushyödykkeitä voitaisiin myydä palveluna, jolloin asiakas ostaa vain tuotteen tarjoaman hyödyn. </a:t>
            </a:r>
          </a:p>
          <a:p>
            <a:pPr lvl="1"/>
            <a:r>
              <a:rPr lang="fi-FI" sz="1800" dirty="0"/>
              <a:t>Esimerkiksi yrityksen siirtyessä liisaamaan huonekaluja, sen kannattaa suunnitella kalusteet kestäviksi, puhdistettaviksi ja kierrätettäviksi. Asiakas voi halutessaan helposti vaihtaa kalusteita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            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9837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 TUOTE PALVELUNA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49" y="1111251"/>
            <a:ext cx="8317388" cy="3752849"/>
          </a:xfrm>
        </p:spPr>
        <p:txBody>
          <a:bodyPr>
            <a:normAutofit lnSpcReduction="10000"/>
          </a:bodyPr>
          <a:lstStyle/>
          <a:p>
            <a:r>
              <a:rPr lang="fi-FI" sz="1900" b="1" dirty="0" err="1"/>
              <a:t>Palvelullistaminen</a:t>
            </a:r>
            <a:r>
              <a:rPr lang="fi-FI" sz="1900" b="1" dirty="0"/>
              <a:t> kiertotaloudessa </a:t>
            </a:r>
            <a:endParaRPr lang="fi-FI" sz="1900" dirty="0"/>
          </a:p>
          <a:p>
            <a:r>
              <a:rPr lang="fi-FI" sz="1900" dirty="0"/>
              <a:t>Monien yritysten toiminnan painopiste on yhä enemmän siirtymässä kohti palveluliiketoimintaa. </a:t>
            </a:r>
          </a:p>
          <a:p>
            <a:r>
              <a:rPr lang="fi-FI" sz="1900" dirty="0"/>
              <a:t>Kiertotalouden kannalta </a:t>
            </a:r>
            <a:r>
              <a:rPr lang="fi-FI" sz="1900" dirty="0" err="1"/>
              <a:t>palvelullistamisessa</a:t>
            </a:r>
            <a:r>
              <a:rPr lang="fi-FI" sz="1900" dirty="0"/>
              <a:t> pitää ottaa huomioon materiaalikierron sulkeminen, hidastaminen ja pienentäminen. </a:t>
            </a:r>
          </a:p>
          <a:p>
            <a:pPr lvl="1"/>
            <a:r>
              <a:rPr lang="fi-FI" sz="1900" dirty="0"/>
              <a:t>Palveluntarjoaja ohjaa tuotteet kierrätykseen niiden eliniän päätyttyä. </a:t>
            </a:r>
          </a:p>
          <a:p>
            <a:pPr lvl="1"/>
            <a:r>
              <a:rPr lang="fi-FI" sz="1900" dirty="0"/>
              <a:t>Palvelumallissa on järkevämpää tehdä kestävämpiä, päivitettäviä ja korjattavia tuotteita. </a:t>
            </a:r>
          </a:p>
          <a:p>
            <a:pPr lvl="1"/>
            <a:r>
              <a:rPr lang="fi-FI" sz="1900" dirty="0" err="1"/>
              <a:t>Palvelullistaminen</a:t>
            </a:r>
            <a:r>
              <a:rPr lang="fi-FI" sz="1900" dirty="0"/>
              <a:t> yhdessä teknologian tehokkaan hyödyntämisen kanssa mahdollistaa palveluiden tarjoajalle mm. resurssitehokkaan etävalvonnan ja ennakoivan kunnossapidon.</a:t>
            </a:r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278585" y="1369219"/>
            <a:ext cx="236765" cy="3149843"/>
          </a:xfrm>
        </p:spPr>
        <p:txBody>
          <a:bodyPr>
            <a:normAutofit lnSpcReduction="10000"/>
          </a:bodyPr>
          <a:lstStyle/>
          <a:p>
            <a:r>
              <a:rPr lang="fi-FI" dirty="0"/>
              <a:t>                  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6470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D3FA1C-93A8-9B4D-A0A7-CAF80BA69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 </a:t>
            </a:r>
            <a:r>
              <a:rPr lang="fi-FI" dirty="0" err="1"/>
              <a:t>Palvelullistaminen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C4EB74-051B-9647-B36A-32B30E34C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925" y="1122725"/>
            <a:ext cx="8277802" cy="3892620"/>
          </a:xfrm>
        </p:spPr>
        <p:txBody>
          <a:bodyPr>
            <a:normAutofit/>
          </a:bodyPr>
          <a:lstStyle/>
          <a:p>
            <a:r>
              <a:rPr lang="fi-FI" dirty="0"/>
              <a:t> </a:t>
            </a:r>
            <a:r>
              <a:rPr lang="fi-FI" sz="1900" dirty="0"/>
              <a:t>ICT:n edistyessä teollisuudelle syntyy yhä enemmän uusia liiketoimintamalleja</a:t>
            </a:r>
          </a:p>
          <a:p>
            <a:r>
              <a:rPr lang="fi-FI" sz="1900" dirty="0"/>
              <a:t>” Digitaalisten ja tietopohjaisten ominaisuuksien avulla valmistavan teollisuuden yritykset voivat myydä enemmän ja enemmän palveluja pelkästään fyysisten tuotteiden sijaan.”</a:t>
            </a:r>
          </a:p>
          <a:p>
            <a:r>
              <a:rPr lang="fi-FI" sz="1900" dirty="0"/>
              <a:t>Tämä tarkoittaa, että digitaalisen säikeen ympärille kehitetyistä tuotteista voidaan huolehtia koko niiden elinkaaren ajan, mukaan lukien tuotekehitys, asennus, ylläpito ja tarvittaessa uudelleenkäyttö, kierrätys tai uudelleenvalmistus – yrityksen kiertotalouden strategian mukaisesti. Valmistavan teollisuuden toimitusketjun läpinäkyvyys ja tilannetietoisuus vaativat oikeita teknologiavalintoja.”</a:t>
            </a:r>
          </a:p>
          <a:p>
            <a:pPr marL="0" indent="0">
              <a:buNone/>
            </a:pPr>
            <a:r>
              <a:rPr lang="fi-FI" sz="900" dirty="0"/>
              <a:t>              </a:t>
            </a:r>
            <a:r>
              <a:rPr lang="fi-FI" sz="900" dirty="0">
                <a:hlinkClick r:id="rId2"/>
              </a:rPr>
              <a:t>https://www.vttresearch.com/fi/toimialat/valmistava-teollisuus</a:t>
            </a:r>
            <a:endParaRPr lang="fi-FI" sz="900" dirty="0"/>
          </a:p>
          <a:p>
            <a:pPr marL="0" indent="0">
              <a:buNone/>
            </a:pPr>
            <a:endParaRPr lang="fi-FI" sz="9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C6EF13A-1C17-304A-8F93-5B4E0C100C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dirty="0"/>
              <a:t> 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A5821D6-A63F-A74A-861B-AF11B9F5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54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 TUOTE PALVELUNA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49" y="1200151"/>
            <a:ext cx="8229023" cy="3494881"/>
          </a:xfrm>
        </p:spPr>
        <p:txBody>
          <a:bodyPr>
            <a:normAutofit/>
          </a:bodyPr>
          <a:lstStyle/>
          <a:p>
            <a:r>
              <a:rPr lang="fi-FI" dirty="0"/>
              <a:t>Kaikki eivät ole valmiita ostamaan tavaroiden sijaan palveluita.</a:t>
            </a:r>
          </a:p>
          <a:p>
            <a:r>
              <a:rPr lang="fi-FI" dirty="0"/>
              <a:t>Tarvitaan innovatiivisia liiketoimintamalleja, jotka ottavat erilaiset asiakkaat huomioon. </a:t>
            </a:r>
          </a:p>
          <a:p>
            <a:r>
              <a:rPr lang="fi-FI" dirty="0"/>
              <a:t>Uudet palvelut omaksutaan helpommin, jos ne muistuttavat jotain aiempia toimintoja eivätkä vaadi suurta kerralla toteutettavaa muutosta tai että koetaan niistä olevan hyötyä jollain tavalla. </a:t>
            </a:r>
          </a:p>
          <a:p>
            <a:r>
              <a:rPr lang="fi-FI" dirty="0"/>
              <a:t> Lue lisää VTT:n sivuilta </a:t>
            </a:r>
          </a:p>
          <a:p>
            <a:r>
              <a:rPr lang="fi-FI" dirty="0">
                <a:hlinkClick r:id="rId2"/>
              </a:rPr>
              <a:t>https://projectsites.vtt.fi/sites/aarre/www.vtt.fi/sites/AARRE/Documents/Kuluttajapalveluinnovaatio-kiertotaloudessa.pdf</a:t>
            </a:r>
            <a:r>
              <a:rPr lang="fi-FI" dirty="0"/>
              <a:t> </a:t>
            </a:r>
          </a:p>
          <a:p>
            <a:r>
              <a:rPr lang="fi-FI" dirty="0">
                <a:hlinkClick r:id="rId3"/>
              </a:rPr>
              <a:t>https://projectsites.vtt.fi/sites/aarre/www.vtt.fi/sites/AARRE/Documents/Kohti-kiertotalouden-palveluliiketoimintamalleja.pdf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                   ,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3701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473364"/>
            <a:ext cx="6635750" cy="831851"/>
          </a:xfrm>
        </p:spPr>
        <p:txBody>
          <a:bodyPr/>
          <a:lstStyle/>
          <a:p>
            <a:r>
              <a:rPr lang="fi-FI" dirty="0"/>
              <a:t>Liiketoimintamalleista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96925"/>
            <a:ext cx="8229599" cy="2149186"/>
          </a:xfrm>
        </p:spPr>
        <p:txBody>
          <a:bodyPr/>
          <a:lstStyle/>
          <a:p>
            <a:r>
              <a:rPr lang="fi-FI" dirty="0">
                <a:hlinkClick r:id="rId2"/>
              </a:rPr>
              <a:t>https://www.youtube.com/watch?v=XnLaQzi8xJc</a:t>
            </a:r>
            <a:r>
              <a:rPr lang="fi-FI" dirty="0"/>
              <a:t>   </a:t>
            </a:r>
          </a:p>
          <a:p>
            <a:r>
              <a:rPr lang="fi-FI" dirty="0"/>
              <a:t>Katso linkin videosta lyhyt kertaus liiketoimintamalleista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  <p:pic>
        <p:nvPicPr>
          <p:cNvPr id="6" name="Picture 5" descr="Kuvituskuva, jossa teksti Business Model ja kuvassa pieniä kuvia ihmisistä, organisaatiokaavioista, kuvioista , rattaista ym.">
            <a:extLst>
              <a:ext uri="{FF2B5EF4-FFF2-40B4-BE49-F238E27FC236}">
                <a16:creationId xmlns:a16="http://schemas.microsoft.com/office/drawing/2014/main" id="{FA7566C7-2802-46B7-AC4D-68AF1053B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72239" y="2098386"/>
            <a:ext cx="3859132" cy="2571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3DD0F-22C2-4904-AFB2-D7D7DBB55217}"/>
              </a:ext>
            </a:extLst>
          </p:cNvPr>
          <p:cNvSpPr txBox="1"/>
          <p:nvPr/>
        </p:nvSpPr>
        <p:spPr>
          <a:xfrm>
            <a:off x="1772239" y="4815246"/>
            <a:ext cx="3859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ID4096" sz="900">
                <a:hlinkClick r:id="rId4" tooltip="https://technofaq.org/posts/2020/11/what-is-a-business-model-and-how-to-design-it/"/>
              </a:rPr>
              <a:t>This Photo</a:t>
            </a:r>
            <a:r>
              <a:rPr lang="LID4096" sz="900"/>
              <a:t> by Unknown Author is licensed under </a:t>
            </a:r>
            <a:r>
              <a:rPr lang="LID4096" sz="900">
                <a:hlinkClick r:id="rId5" tooltip="https://creativecommons.org/licenses/by-nc-sa/3.0/"/>
              </a:rPr>
              <a:t>CC BY-SA-NC</a:t>
            </a:r>
            <a:endParaRPr lang="LID4096" sz="900"/>
          </a:p>
        </p:txBody>
      </p:sp>
    </p:spTree>
    <p:extLst>
      <p:ext uri="{BB962C8B-B14F-4D97-AF65-F5344CB8AC3E}">
        <p14:creationId xmlns:p14="http://schemas.microsoft.com/office/powerpoint/2010/main" val="29241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 TUOTE PALVELUNA, esimerkkejä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49" y="1369219"/>
            <a:ext cx="8432223" cy="3494881"/>
          </a:xfrm>
        </p:spPr>
        <p:txBody>
          <a:bodyPr>
            <a:normAutofit/>
          </a:bodyPr>
          <a:lstStyle/>
          <a:p>
            <a:r>
              <a:rPr lang="fi-FI" dirty="0"/>
              <a:t>Liikkumisen uusi tapa, WHIM:  </a:t>
            </a:r>
            <a:r>
              <a:rPr lang="fi-FI" dirty="0">
                <a:hlinkClick r:id="rId2"/>
              </a:rPr>
              <a:t>https://whimapp.com/fi/</a:t>
            </a:r>
            <a:r>
              <a:rPr lang="fi-FI" dirty="0"/>
              <a:t> </a:t>
            </a:r>
          </a:p>
          <a:p>
            <a:r>
              <a:rPr lang="fi-FI" dirty="0"/>
              <a:t>Leikkiä ja liikuntaa palveluna: </a:t>
            </a:r>
            <a:r>
              <a:rPr lang="fi-FI" dirty="0">
                <a:hlinkClick r:id="rId3"/>
              </a:rPr>
              <a:t>https://www.lappset.fi/Palvelut/Rahoitus</a:t>
            </a:r>
            <a:endParaRPr lang="fi-FI" dirty="0"/>
          </a:p>
          <a:p>
            <a:r>
              <a:rPr lang="fi-FI" dirty="0" err="1"/>
              <a:t>Martella</a:t>
            </a:r>
            <a:r>
              <a:rPr lang="fi-FI" dirty="0"/>
              <a:t>   </a:t>
            </a:r>
            <a:r>
              <a:rPr lang="fi-FI" dirty="0">
                <a:hlinkClick r:id="rId4"/>
              </a:rPr>
              <a:t>https://www.dna.fi/yrityksille/blogi/-/blogs/nain-perinteinen-yritys-muuttaa-tuotteet-palveluksi</a:t>
            </a:r>
            <a:endParaRPr lang="fi-FI" dirty="0"/>
          </a:p>
          <a:p>
            <a:r>
              <a:rPr lang="fi-FI" dirty="0"/>
              <a:t>Renkaat palveluna: </a:t>
            </a:r>
            <a:r>
              <a:rPr lang="fi-FI" dirty="0">
                <a:hlinkClick r:id="rId5"/>
              </a:rPr>
              <a:t>https://digital.hbs.edu/platform-rctom/submission/michelin-tires-as-a-service/</a:t>
            </a:r>
            <a:endParaRPr lang="fi-FI" dirty="0"/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      </a:t>
            </a:r>
            <a:r>
              <a:rPr lang="fi-FI" sz="2800" dirty="0"/>
              <a:t>Tuleeko sinulle muuta uutta mieleen?</a:t>
            </a:r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190412" y="1369219"/>
            <a:ext cx="324938" cy="3149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                                    ,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4185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7421418" cy="831851"/>
          </a:xfrm>
        </p:spPr>
        <p:txBody>
          <a:bodyPr>
            <a:normAutofit fontScale="90000"/>
          </a:bodyPr>
          <a:lstStyle/>
          <a:p>
            <a:r>
              <a:rPr lang="fi-FI" sz="2700" dirty="0"/>
              <a:t>4. TUOTTEEN ELINKAAREN PIDENTÄMINEN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5523" y="1258371"/>
            <a:ext cx="8275204" cy="3692320"/>
          </a:xfrm>
        </p:spPr>
        <p:txBody>
          <a:bodyPr/>
          <a:lstStyle/>
          <a:p>
            <a:r>
              <a:rPr lang="fi-FI" dirty="0"/>
              <a:t>Täydellinen elinkaari käsittää materiaalien hankinnan luonnosta, niiden prosessoinnin ja kuljetuksen sekä tuotteen valmistuksen, jakelun, käytön, uudelleenkäytön, huollon, kierrätyksen ja tuotteesta syntyvien jätteiden loppukäsittelyn</a:t>
            </a:r>
            <a:r>
              <a:rPr lang="fi-FI" b="1" dirty="0"/>
              <a:t>.</a:t>
            </a:r>
          </a:p>
          <a:p>
            <a:r>
              <a:rPr lang="fi-FI" dirty="0"/>
              <a:t>Koko elinkaari tulee ottaa huomioon, kun arvioidaan tuotteen ympäristövaikutuksia. Yhden osan muuttuminen ei vielä kerro koko ketjun ympäristöystävällisyydestä. </a:t>
            </a:r>
          </a:p>
          <a:p>
            <a:r>
              <a:rPr lang="fi-FI" dirty="0"/>
              <a:t>Yhä enemmän korostuu myös arvoketjun sosiaaliset vaikutukset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15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4. TUOTTEEN ELINKAAREN PIDENTÄMINEN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268015"/>
            <a:ext cx="8515350" cy="3775039"/>
          </a:xfrm>
        </p:spPr>
        <p:txBody>
          <a:bodyPr>
            <a:normAutofit/>
          </a:bodyPr>
          <a:lstStyle/>
          <a:p>
            <a:r>
              <a:rPr lang="fi-FI" b="1" dirty="0"/>
              <a:t>Tuotteen elinkaaren pidentäminen eli  yksittäisen tuotteen käyttöiän pidentäminen</a:t>
            </a:r>
            <a:r>
              <a:rPr lang="fi-FI" dirty="0"/>
              <a:t> (</a:t>
            </a:r>
            <a:r>
              <a:rPr lang="fi-FI" dirty="0" err="1"/>
              <a:t>product</a:t>
            </a:r>
            <a:r>
              <a:rPr lang="fi-FI" dirty="0"/>
              <a:t> life </a:t>
            </a:r>
            <a:r>
              <a:rPr lang="fi-FI" dirty="0" err="1"/>
              <a:t>extension</a:t>
            </a:r>
            <a:r>
              <a:rPr lang="fi-FI" dirty="0"/>
              <a:t>): </a:t>
            </a:r>
          </a:p>
          <a:p>
            <a:r>
              <a:rPr lang="fi-FI" dirty="0"/>
              <a:t>suunnittelulla , myös  moduuliratkaisut ja  muotoilu</a:t>
            </a:r>
          </a:p>
          <a:p>
            <a:r>
              <a:rPr lang="fi-FI" dirty="0"/>
              <a:t>ennakoivalla huollolla </a:t>
            </a:r>
          </a:p>
          <a:p>
            <a:r>
              <a:rPr lang="fi-FI" dirty="0"/>
              <a:t>korjaamisella </a:t>
            </a:r>
          </a:p>
          <a:p>
            <a:r>
              <a:rPr lang="fi-FI" dirty="0"/>
              <a:t>uudelleenmyynnillä ja </a:t>
            </a:r>
          </a:p>
          <a:p>
            <a:r>
              <a:rPr lang="fi-FI" dirty="0"/>
              <a:t>uudelleenvalmistuksella, josta esimerkkeinä </a:t>
            </a:r>
          </a:p>
          <a:p>
            <a:pPr marL="342900" lvl="1" indent="0">
              <a:buNone/>
            </a:pPr>
            <a:r>
              <a:rPr lang="fi-FI" sz="1800" b="1" dirty="0"/>
              <a:t>Valtra</a:t>
            </a:r>
            <a:r>
              <a:rPr lang="fi-FI" dirty="0"/>
              <a:t> </a:t>
            </a:r>
            <a:r>
              <a:rPr lang="fi-FI" sz="1425" dirty="0">
                <a:hlinkClick r:id="rId2"/>
              </a:rPr>
              <a:t>https://www.youtube.com/watch?v=dun69djdbEM</a:t>
            </a:r>
            <a:r>
              <a:rPr lang="fi-FI" sz="1425" dirty="0"/>
              <a:t> </a:t>
            </a:r>
          </a:p>
          <a:p>
            <a:pPr marL="342900" lvl="1" indent="0">
              <a:buNone/>
            </a:pPr>
            <a:r>
              <a:rPr lang="fi-FI" sz="1800" b="1" dirty="0" err="1"/>
              <a:t>Swapple</a:t>
            </a:r>
            <a:r>
              <a:rPr lang="fi-FI" sz="1800" b="1" dirty="0"/>
              <a:t> puhelin  </a:t>
            </a:r>
            <a:r>
              <a:rPr lang="fi-FI" sz="1425" dirty="0">
                <a:hlinkClick r:id="rId3"/>
              </a:rPr>
              <a:t>https://swappie.com/fi/iphone/?gclid=EAIaIQobChMI9JS-4JKj5AIVh5SyCh227wTkEAMYASAAEgIk5vD_BwE</a:t>
            </a:r>
            <a:endParaRPr lang="fi-FI" sz="1425" dirty="0"/>
          </a:p>
          <a:p>
            <a:pPr marL="342900" lvl="1" indent="0">
              <a:buNone/>
            </a:pPr>
            <a:r>
              <a:rPr lang="fi-FI" sz="1800" dirty="0"/>
              <a:t>Elinkaaren pidentämisessä on keskeistä myös tuotteen uudelleen muotoilu elinkaaren eri vaiheissa </a:t>
            </a:r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                                              ,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706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376260"/>
            <a:ext cx="6635750" cy="831851"/>
          </a:xfrm>
        </p:spPr>
        <p:txBody>
          <a:bodyPr>
            <a:normAutofit fontScale="90000"/>
          </a:bodyPr>
          <a:lstStyle/>
          <a:p>
            <a:r>
              <a:rPr lang="fi-FI" sz="2400" dirty="0"/>
              <a:t>5. KIERRÄTYS JA KIERTOON PALAUTTAMINEN </a:t>
            </a:r>
            <a:r>
              <a:rPr lang="fi-FI" sz="2000" dirty="0"/>
              <a:t>(Sitran sivuilla: Resurssitehokkuus ja kierrätys)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050" y="1373947"/>
            <a:ext cx="8302914" cy="3391519"/>
          </a:xfrm>
        </p:spPr>
        <p:txBody>
          <a:bodyPr>
            <a:normAutofit fontScale="92500" lnSpcReduction="10000"/>
          </a:bodyPr>
          <a:lstStyle/>
          <a:p>
            <a:r>
              <a:rPr lang="fi-FI" sz="1950" dirty="0"/>
              <a:t>Elinkaarensa loppuun tulleiden tuotteiden ja raaka-aineiden takaisinkeräys ja uudelleenhyödyntäminen (</a:t>
            </a:r>
            <a:r>
              <a:rPr lang="fi-FI" sz="1950" dirty="0" err="1"/>
              <a:t>recovery</a:t>
            </a:r>
            <a:r>
              <a:rPr lang="fi-FI" sz="1950" dirty="0"/>
              <a:t> and </a:t>
            </a:r>
            <a:r>
              <a:rPr lang="fi-FI" sz="1950" dirty="0" err="1"/>
              <a:t>recycling</a:t>
            </a:r>
            <a:r>
              <a:rPr lang="fi-FI" sz="1950" dirty="0"/>
              <a:t>)</a:t>
            </a:r>
          </a:p>
          <a:p>
            <a:r>
              <a:rPr lang="fi-FI" sz="1950" dirty="0"/>
              <a:t>Tulevaisuudessa korostunee raaka-aineen puhtauden tarkistuksen merkitys</a:t>
            </a:r>
          </a:p>
          <a:p>
            <a:r>
              <a:rPr lang="fi-FI" sz="1950" dirty="0"/>
              <a:t>Tästä esimerkkeinä:</a:t>
            </a:r>
          </a:p>
          <a:p>
            <a:r>
              <a:rPr lang="fi-FI" sz="1950" b="1" dirty="0"/>
              <a:t>Kuusakoski</a:t>
            </a:r>
            <a:r>
              <a:rPr lang="fi-FI" sz="1950" dirty="0"/>
              <a:t> </a:t>
            </a:r>
            <a:r>
              <a:rPr lang="fi-FI" sz="1200" dirty="0">
                <a:hlinkClick r:id="rId2"/>
              </a:rPr>
              <a:t>https://www.kuusakoski.com/fi/finland/?gclid=EAIaIQobChMI1vOB0cGr8wIVyUeRBR2Vcwf6EAAYASAAEgI3jvD_BwE</a:t>
            </a:r>
            <a:r>
              <a:rPr lang="fi-FI" sz="1200" dirty="0"/>
              <a:t> </a:t>
            </a:r>
            <a:endParaRPr lang="fi-FI" dirty="0"/>
          </a:p>
          <a:p>
            <a:r>
              <a:rPr lang="fi-FI" sz="1950" b="1" dirty="0" err="1"/>
              <a:t>Pramia</a:t>
            </a:r>
            <a:r>
              <a:rPr lang="fi-FI" sz="1950" b="1" dirty="0"/>
              <a:t> </a:t>
            </a:r>
            <a:r>
              <a:rPr lang="fi-FI" sz="1950" b="1" dirty="0" err="1"/>
              <a:t>Plastic</a:t>
            </a:r>
            <a:r>
              <a:rPr lang="fi-FI" sz="1950" b="1" dirty="0"/>
              <a:t> </a:t>
            </a:r>
          </a:p>
          <a:p>
            <a:pPr marL="0" indent="0">
              <a:buNone/>
            </a:pPr>
            <a:r>
              <a:rPr lang="fi-FI" sz="1950" b="1" dirty="0"/>
              <a:t>	</a:t>
            </a:r>
            <a:r>
              <a:rPr lang="fi-FI" sz="1350" dirty="0">
                <a:hlinkClick r:id="rId3"/>
              </a:rPr>
              <a:t>https://www.youtube.com/watch?v=DfDHZNtVoU8</a:t>
            </a:r>
            <a:r>
              <a:rPr lang="fi-FI" sz="1350" dirty="0"/>
              <a:t> </a:t>
            </a:r>
          </a:p>
          <a:p>
            <a:r>
              <a:rPr lang="fi-FI" sz="1950" b="1" dirty="0"/>
              <a:t>Nesteen uusiutuvat polttoaineet</a:t>
            </a:r>
          </a:p>
          <a:p>
            <a:pPr marL="0" indent="0">
              <a:buNone/>
            </a:pPr>
            <a:r>
              <a:rPr lang="fi-FI" sz="1950" b="1" dirty="0"/>
              <a:t>	</a:t>
            </a:r>
            <a:r>
              <a:rPr lang="fi-FI" sz="1350" dirty="0">
                <a:hlinkClick r:id="rId4"/>
              </a:rPr>
              <a:t>https://www.neste.fi/vastuulliset-ratkaisut/tuotteet/raaka-aineet/jatteet-ja-tahteet</a:t>
            </a:r>
            <a:r>
              <a:rPr lang="fi-FI" sz="1350" dirty="0"/>
              <a:t> </a:t>
            </a:r>
          </a:p>
          <a:p>
            <a:r>
              <a:rPr lang="fi-FI" sz="1950" dirty="0"/>
              <a:t>Nousussa on myös tekstiilijätteiden jalostaminen uudelleen kuiduiksi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84195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F8C004-4EAC-9201-E18D-7C20F12D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2000" dirty="0"/>
              <a:t>Liiketoimintamallien nimitykset muuttuvat, mutta tärkeintä kiertotalouden liiketoiminnassa on toteuttaa seuraavaa 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0DE669-D8AC-B359-8D7E-2150D9155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11250"/>
            <a:ext cx="8520544" cy="3752850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KIERTÄVÄT RAAKA-AINEET: Tuote suunnitellaan niin, että se on muunneltavissa, siihen käytetään kierrätettyjä ja biopohjaisia materiaaleja sekä suunnitellaan tuote kestäväksi ..</a:t>
            </a:r>
          </a:p>
          <a:p>
            <a:r>
              <a:rPr lang="fi-FI" dirty="0"/>
              <a:t>JAKAMISALUSTAT: Jakaminen alustojen avulla, varsinkin omat (vajaakäyttöiset) tavarat tai osta alustojen kautta itsellesi</a:t>
            </a:r>
          </a:p>
          <a:p>
            <a:r>
              <a:rPr lang="fi-FI" dirty="0"/>
              <a:t>TUOTE PALVELUNA: Tarjoa tuotetta palveluna esim. käyttömaksua vastaan</a:t>
            </a:r>
          </a:p>
          <a:p>
            <a:r>
              <a:rPr lang="fi-FI" dirty="0"/>
              <a:t>ELINKAAREN PIDENTÄMINEN: Tarjoa korjausta, huoltoa ja päivitystä. Myy käyttökelpoisia tuotteita uudelleen. Uudelleenvalmista esim. päivittämällä tehdaskunnostuksella tai päivittämällä tuote</a:t>
            </a:r>
          </a:p>
          <a:p>
            <a:r>
              <a:rPr lang="fi-FI" dirty="0"/>
              <a:t>RESURSSIEN TALTEENOTTO: Käyttökelpoisten, arvoa sisältävien materiaalien tai energian talteenotto</a:t>
            </a:r>
          </a:p>
          <a:p>
            <a:r>
              <a:rPr lang="fi-FI" dirty="0">
                <a:hlinkClick r:id="rId3"/>
              </a:rPr>
              <a:t>https://www.sitra.fi/julkaisut/kestavaa-kasvua-kiertotalouden-liiketoimintamalleista/</a:t>
            </a:r>
            <a:r>
              <a:rPr lang="fi-FI" dirty="0"/>
              <a:t>   lataa julkaisu</a:t>
            </a:r>
          </a:p>
        </p:txBody>
      </p:sp>
    </p:spTree>
    <p:extLst>
      <p:ext uri="{BB962C8B-B14F-4D97-AF65-F5344CB8AC3E}">
        <p14:creationId xmlns:p14="http://schemas.microsoft.com/office/powerpoint/2010/main" val="30267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491E61-ED0B-7D45-AE92-3BE3E55A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Kertausta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4F8EBB-FE98-EB4A-AD61-579FB3827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17684498-0577-624D-ABAC-DEB2DEC856D2}"/>
              </a:ext>
            </a:extLst>
          </p:cNvPr>
          <p:cNvSpPr/>
          <p:nvPr/>
        </p:nvSpPr>
        <p:spPr>
          <a:xfrm>
            <a:off x="546409" y="1694587"/>
            <a:ext cx="6999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Kertausvideo </a:t>
            </a:r>
            <a:r>
              <a:rPr lang="fi-FI" dirty="0">
                <a:hlinkClick r:id="rId2"/>
              </a:rPr>
              <a:t>https://www.youtube.com/watch?v=DASYFyYtGcE</a:t>
            </a:r>
            <a:r>
              <a:rPr lang="fi-FI" dirty="0"/>
              <a:t> </a:t>
            </a:r>
          </a:p>
          <a:p>
            <a:r>
              <a:rPr lang="fi-FI" dirty="0"/>
              <a:t>Yhteenvetoa kiertotaloudesta</a:t>
            </a:r>
          </a:p>
          <a:p>
            <a:r>
              <a:rPr lang="fi-FI" dirty="0"/>
              <a:t> </a:t>
            </a:r>
            <a:r>
              <a:rPr lang="fi-FI" dirty="0">
                <a:hlinkClick r:id="rId3"/>
              </a:rPr>
              <a:t>https://www.youtube.com/watch?v=l4fx-U1l3e4</a:t>
            </a:r>
            <a:r>
              <a:rPr lang="fi-FI" dirty="0"/>
              <a:t> </a:t>
            </a:r>
          </a:p>
        </p:txBody>
      </p:sp>
      <p:pic>
        <p:nvPicPr>
          <p:cNvPr id="6" name="Picture 5" descr="Kuvituskuva  , jossa on aukioleva kirja, jonka päällä on silmälasit.">
            <a:extLst>
              <a:ext uri="{FF2B5EF4-FFF2-40B4-BE49-F238E27FC236}">
                <a16:creationId xmlns:a16="http://schemas.microsoft.com/office/drawing/2014/main" id="{5542BD00-9112-4A57-8FFF-24F400971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64422" y="2295006"/>
            <a:ext cx="3426737" cy="22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DF42BC-27FF-FD0F-7BFD-C0653FC36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Lisämateriaalia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229FAB-DD63-1EC9-C3D4-9D5684B22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Ellenmacarthur</a:t>
            </a:r>
            <a:r>
              <a:rPr lang="fi-FI" dirty="0"/>
              <a:t> säätiö - runsauden sarvi kiertotalousasioihin. </a:t>
            </a:r>
            <a:r>
              <a:rPr lang="fi-FI" dirty="0">
                <a:hlinkClick r:id="rId2"/>
              </a:rPr>
              <a:t>https://ellenmacarthurfoundation.org/</a:t>
            </a:r>
            <a:r>
              <a:rPr lang="fi-FI" dirty="0"/>
              <a:t> </a:t>
            </a:r>
          </a:p>
          <a:p>
            <a:r>
              <a:rPr lang="fi-FI" dirty="0"/>
              <a:t>Kestävää kasvua kiertotalouden liiketoimintamalleista-käsikirja </a:t>
            </a:r>
            <a:r>
              <a:rPr lang="fi-FI" dirty="0">
                <a:hlinkClick r:id="rId3"/>
              </a:rPr>
              <a:t>https://www.sitra.fi/julkaisut/kestavaa-kasvua-kiertotalouden-liiketoimintamalleista/</a:t>
            </a:r>
            <a:r>
              <a:rPr lang="fi-FI" dirty="0"/>
              <a:t> </a:t>
            </a:r>
          </a:p>
          <a:p>
            <a:r>
              <a:rPr lang="fi-FI" dirty="0"/>
              <a:t>Materiaalitori - jätteiden ja sivuvirtojen kohtaamispaikka Suomessa </a:t>
            </a:r>
            <a:r>
              <a:rPr lang="fi-FI" dirty="0">
                <a:hlinkClick r:id="rId4"/>
              </a:rPr>
              <a:t>https://www.materiaalitori.fi/?utm_source=FISS-uutisia+1%2F2019%3A+Materiaalitori.fi+avautui+8.4.&amp;utm_medium=email&amp;utm_campaign=</a:t>
            </a:r>
            <a:r>
              <a:rPr lang="fi-FI" dirty="0"/>
              <a:t> </a:t>
            </a:r>
          </a:p>
          <a:p>
            <a:r>
              <a:rPr lang="fi-FI" dirty="0"/>
              <a:t>CICAT-hanke: Hyvät sivut kiertotalouden eri asioista - tutkimukseen perustuvia </a:t>
            </a:r>
            <a:r>
              <a:rPr lang="fi-FI" dirty="0">
                <a:hlinkClick r:id="rId5"/>
              </a:rPr>
              <a:t>https://cicat2025.turkuamk.fi/fi/cicat2025/</a:t>
            </a:r>
            <a:r>
              <a:rPr lang="fi-FI" dirty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63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6B05B9-EE66-4937-5CCA-92EEFCE5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Lisämateriaalia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EAD024-4E79-1D66-5E09-B665915A1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95401"/>
            <a:ext cx="8229599" cy="3568699"/>
          </a:xfrm>
        </p:spPr>
        <p:txBody>
          <a:bodyPr/>
          <a:lstStyle/>
          <a:p>
            <a:r>
              <a:rPr lang="fi-FI" dirty="0"/>
              <a:t>Vertaistalous-Vertaistalouden mallit luovat palveluita, joita ei muuten olisi saatavilla. </a:t>
            </a:r>
            <a:r>
              <a:rPr lang="fi-FI" dirty="0">
                <a:hlinkClick r:id="rId2"/>
              </a:rPr>
              <a:t>https://www.is.fi/taloussanomat/art-2000001896483.html</a:t>
            </a:r>
            <a:r>
              <a:rPr lang="fi-FI" dirty="0"/>
              <a:t> </a:t>
            </a:r>
          </a:p>
          <a:p>
            <a:r>
              <a:rPr lang="fi-FI" dirty="0"/>
              <a:t>Suomen valtioneuvoston ehdotus Kiertotalouden strategiseksi ohjelmaksi </a:t>
            </a:r>
            <a:r>
              <a:rPr lang="fi-FI" dirty="0">
                <a:hlinkClick r:id="rId3"/>
              </a:rPr>
              <a:t>https://ym.fi/documents/1410903/42733297/Uusi+suunta+-+Ehdotus+kiertotalouden+strategiseksi+ohjelmaksi.pdf/ad875da1-f4c4-aec4-4fe0-f17df9746383?t=1610462062018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02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F83BF3-2D57-9653-BB85-E4D2B502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35430D-0A03-901B-4D9B-65508AD5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87400"/>
            <a:ext cx="8229599" cy="3568699"/>
          </a:xfrm>
        </p:spPr>
        <p:txBody>
          <a:bodyPr/>
          <a:lstStyle/>
          <a:p>
            <a:r>
              <a:rPr lang="fi-FI" dirty="0"/>
              <a:t>Esityksen pohjana on käytetty Kiertotalousamk-hankkeessa tehtyä Kiertotalouden liiketoimintamallit –esitystä, jonka tekijöinä olivat Riitta Niemelä ja Tarja Launonen. Ko. esitys löytyy </a:t>
            </a:r>
            <a:r>
              <a:rPr lang="fi-FI" dirty="0" err="1"/>
              <a:t>AOE:sta</a:t>
            </a:r>
            <a:r>
              <a:rPr lang="fi-FI" dirty="0"/>
              <a:t>. </a:t>
            </a:r>
          </a:p>
          <a:p>
            <a:endParaRPr lang="fi-FI" dirty="0"/>
          </a:p>
        </p:txBody>
      </p:sp>
      <p:pic>
        <p:nvPicPr>
          <p:cNvPr id="5" name="Picture 4" descr="Vihreäpohjainen uvituskuva, jossa on teksti Go circular ja Support your local Circular Economy">
            <a:extLst>
              <a:ext uri="{FF2B5EF4-FFF2-40B4-BE49-F238E27FC236}">
                <a16:creationId xmlns:a16="http://schemas.microsoft.com/office/drawing/2014/main" id="{A08C53AE-2FF7-4C06-9B00-4299A515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62101" y="1935217"/>
            <a:ext cx="5263572" cy="2631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946AF-C8A0-458A-B9E0-BA829A1AF887}"/>
              </a:ext>
            </a:extLst>
          </p:cNvPr>
          <p:cNvSpPr txBox="1"/>
          <p:nvPr/>
        </p:nvSpPr>
        <p:spPr>
          <a:xfrm>
            <a:off x="2512290" y="4777907"/>
            <a:ext cx="4387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ID4096" sz="900">
                <a:hlinkClick r:id="rId3" tooltip="https://www.flickr.com/photos/pagedooley/23390334583"/>
              </a:rPr>
              <a:t>This Photo</a:t>
            </a:r>
            <a:r>
              <a:rPr lang="LID4096" sz="900"/>
              <a:t> by Unknown Author is licensed under </a:t>
            </a:r>
            <a:r>
              <a:rPr lang="LID4096" sz="900">
                <a:hlinkClick r:id="rId4" tooltip="https://creativecommons.org/licenses/by/3.0/"/>
              </a:rPr>
              <a:t>CC BY</a:t>
            </a:r>
            <a:endParaRPr lang="LID4096" sz="900"/>
          </a:p>
        </p:txBody>
      </p:sp>
    </p:spTree>
    <p:extLst>
      <p:ext uri="{BB962C8B-B14F-4D97-AF65-F5344CB8AC3E}">
        <p14:creationId xmlns:p14="http://schemas.microsoft.com/office/powerpoint/2010/main" val="30655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Kiertotalous, kertausta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369220"/>
            <a:ext cx="7886700" cy="2735784"/>
          </a:xfrm>
        </p:spPr>
        <p:txBody>
          <a:bodyPr/>
          <a:lstStyle/>
          <a:p>
            <a:r>
              <a:rPr lang="fi-FI" dirty="0"/>
              <a:t>Kiertotalous on talousmalli, jossa tuotteiden ja materiaalien arvo ja  käyttö on suunniteltu pitkäkestoiseksi. </a:t>
            </a:r>
          </a:p>
          <a:p>
            <a:r>
              <a:rPr lang="fi-FI" dirty="0"/>
              <a:t>Kiertotaloudessa luodaan yhteistä arvoa eri sidosryhmille.</a:t>
            </a:r>
          </a:p>
          <a:p>
            <a:r>
              <a:rPr lang="fi-FI" dirty="0"/>
              <a:t>Jotta talous toimisi, tulee eri osapuolten hyötyä kiertotalouden toimintatavoista. 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7184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Kiertotalous, kertausta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Kiertotalouden määritelmä Sitran mukaan</a:t>
            </a:r>
          </a:p>
          <a:p>
            <a:pPr marL="0" indent="0">
              <a:buNone/>
            </a:pPr>
            <a:r>
              <a:rPr lang="fi-FI" dirty="0"/>
              <a:t>”Talousmalli, jossa ei tuoteta jatkuvasti lisää tavaroita, vaan kulutus perustuu omistamisen sijasta palveluiden käyttämiseen: jakamiseen, vuokraamiseen sekä kierrättämiseen. Materiaaleja ei lopuksi tuhota, vaan niistä syntyy yhä uudelleen uusia tuotteita. ” </a:t>
            </a:r>
            <a:r>
              <a:rPr lang="fi-FI" dirty="0">
                <a:hlinkClick r:id="rId2"/>
              </a:rPr>
              <a:t>https://www.sitra.fi/tulevaisuussanasto/kiertotalous/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Lue lisää yo. linkistä, mukana myös kiertotalouden sanastoa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Videossa (ks. </a:t>
            </a:r>
            <a:r>
              <a:rPr lang="fi-FI" dirty="0" err="1"/>
              <a:t>linkkia</a:t>
            </a:r>
            <a:r>
              <a:rPr lang="fi-FI" dirty="0"/>
              <a:t> alla) on lyhyt johdanto kiertotalouteen </a:t>
            </a:r>
            <a:r>
              <a:rPr lang="fi-FI" dirty="0">
                <a:hlinkClick r:id="rId3"/>
              </a:rPr>
              <a:t>https://www.youtube.com/watch?v=_dJMWnVQUUc</a:t>
            </a:r>
            <a:r>
              <a:rPr lang="fi-FI" dirty="0"/>
              <a:t>   3.48 min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196808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56E593-90BC-3848-9D68-C84CF3C4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64" y="465857"/>
            <a:ext cx="6635750" cy="831851"/>
          </a:xfrm>
        </p:spPr>
        <p:txBody>
          <a:bodyPr>
            <a:normAutofit/>
          </a:bodyPr>
          <a:lstStyle/>
          <a:p>
            <a:r>
              <a:rPr lang="fi-FI" sz="2000" dirty="0"/>
              <a:t>KIERTOTALOUDEN VIISI LIIKETOIMINTAMALLIA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E8576A-4F53-3941-A9EE-CD906DB82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1545"/>
            <a:ext cx="7841674" cy="3568699"/>
          </a:xfrm>
        </p:spPr>
        <p:txBody>
          <a:bodyPr>
            <a:normAutofit fontScale="92500" lnSpcReduction="10000"/>
          </a:bodyPr>
          <a:lstStyle/>
          <a:p>
            <a:pPr marL="1371600" lvl="3" indent="0">
              <a:buNone/>
            </a:pPr>
            <a:r>
              <a:rPr lang="fi-FI" sz="2000" dirty="0">
                <a:solidFill>
                  <a:schemeClr val="tx1"/>
                </a:solidFill>
              </a:rPr>
              <a:t>JAKAMISTALOUS</a:t>
            </a:r>
          </a:p>
          <a:p>
            <a:pPr marL="1371600" lvl="3" indent="0">
              <a:buNone/>
            </a:pPr>
            <a:endParaRPr lang="fi-FI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2000" dirty="0"/>
              <a:t>                   	</a:t>
            </a:r>
            <a:r>
              <a:rPr lang="fi-FI" sz="2000" dirty="0">
                <a:solidFill>
                  <a:schemeClr val="tx1"/>
                </a:solidFill>
              </a:rPr>
              <a:t>KIERTOIHIN PERUSTUVAT TOIMITUSKETJUT</a:t>
            </a:r>
          </a:p>
          <a:p>
            <a:pPr marL="0" indent="0">
              <a:buNone/>
            </a:pPr>
            <a:endParaRPr lang="fi-FI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tx1"/>
                </a:solidFill>
              </a:rPr>
              <a:t>                   	TUOTE PALVELUNA</a:t>
            </a:r>
          </a:p>
          <a:p>
            <a:pPr marL="0" indent="0">
              <a:buNone/>
            </a:pPr>
            <a:endParaRPr lang="fi-FI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tx1"/>
                </a:solidFill>
              </a:rPr>
              <a:t>                   	TUOTTEEN ELINKAAREN PIDENTÄMINEN</a:t>
            </a:r>
          </a:p>
          <a:p>
            <a:pPr marL="0" indent="0">
              <a:buNone/>
            </a:pPr>
            <a:endParaRPr lang="fi-FI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tx1"/>
                </a:solidFill>
              </a:rPr>
              <a:t>                   	KIERRÄTYS JA KIERTOON PALAUTTAMINEN</a:t>
            </a:r>
          </a:p>
          <a:p>
            <a:pPr marL="0" indent="0">
              <a:buNone/>
            </a:pPr>
            <a:endParaRPr lang="fi-FI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dirty="0"/>
              <a:t>                  </a:t>
            </a:r>
            <a:r>
              <a:rPr lang="fi-FI" dirty="0">
                <a:hlinkClick r:id="rId2"/>
              </a:rPr>
              <a:t> </a:t>
            </a:r>
            <a:r>
              <a:rPr lang="fi-FI" sz="1400" dirty="0">
                <a:hlinkClick r:id="rId2"/>
              </a:rPr>
              <a:t>https://www.sitra.fi/hankkeet/kiertotalouden-kiinnostavimmat/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6889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7170234" cy="831851"/>
          </a:xfrm>
        </p:spPr>
        <p:txBody>
          <a:bodyPr>
            <a:normAutofit/>
          </a:bodyPr>
          <a:lstStyle/>
          <a:p>
            <a:r>
              <a:rPr lang="fi-FI" dirty="0"/>
              <a:t>1. JAKAMISTALOUS </a:t>
            </a:r>
            <a:r>
              <a:rPr lang="fi-FI" sz="2000" dirty="0"/>
              <a:t>(Sitran sivuilla Alustatalous)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111251"/>
            <a:ext cx="7886700" cy="3520030"/>
          </a:xfrm>
        </p:spPr>
        <p:txBody>
          <a:bodyPr>
            <a:normAutofit/>
          </a:bodyPr>
          <a:lstStyle/>
          <a:p>
            <a:r>
              <a:rPr lang="fi-FI" dirty="0"/>
              <a:t>Jakamistaloudessa yksityiset henkilöt  antavat toisille yksityishenkilöille tilapäisesti käyttöön vajaakäytössä olevaa tavaraansa, muuta omaisuuttaan tai  palveluitaan. Jakamisen voi tehdä joko maksua vastaan tai ilman maksua. </a:t>
            </a:r>
          </a:p>
          <a:p>
            <a:r>
              <a:rPr lang="fi-FI" dirty="0"/>
              <a:t>Käyttöoikeuden ostanut saa ehkä helpommalla tavaran lyhytaikaiseen käyttöönsä tai säästää rahaa. Hyötyjä on lukuisia. </a:t>
            </a:r>
          </a:p>
          <a:p>
            <a:r>
              <a:rPr lang="fi-FI" dirty="0"/>
              <a:t>Käytännössä jakamisen onnistuminen edellyttää kehittyneitä jakamisalustoja. Alusta ottaa maksun palveluistaan. </a:t>
            </a:r>
            <a:r>
              <a:rPr lang="fi-FI" dirty="0" err="1"/>
              <a:t>Esim</a:t>
            </a:r>
            <a:r>
              <a:rPr lang="fi-FI" dirty="0"/>
              <a:t> </a:t>
            </a:r>
            <a:r>
              <a:rPr lang="fi-FI" dirty="0" err="1"/>
              <a:t>Airbnb</a:t>
            </a:r>
            <a:r>
              <a:rPr lang="fi-FI" dirty="0"/>
              <a:t> on tällainen alusta. </a:t>
            </a:r>
          </a:p>
          <a:p>
            <a:pPr marL="0" indent="0">
              <a:buNone/>
            </a:pPr>
            <a:r>
              <a:rPr lang="fi-FI" sz="1050" dirty="0"/>
              <a:t>           </a:t>
            </a:r>
            <a:r>
              <a:rPr lang="fi-FI" sz="1100" dirty="0"/>
              <a:t>Lähde ym. tekstille:   </a:t>
            </a:r>
            <a:r>
              <a:rPr lang="fi-FI" sz="1100" dirty="0">
                <a:hlinkClick r:id="rId2"/>
              </a:rPr>
              <a:t>https://www.agenda.fi/fi/Raportti/jakamistalous-pohjoismaissa/</a:t>
            </a:r>
            <a:endParaRPr lang="fi-FI" sz="1100" dirty="0"/>
          </a:p>
          <a:p>
            <a:r>
              <a:rPr lang="fi-FI" dirty="0"/>
              <a:t>Lisätietoa ”Mitä uutta jakamistaloudessa” –videossa: </a:t>
            </a:r>
            <a:r>
              <a:rPr lang="fi-FI" sz="1200" dirty="0">
                <a:hlinkClick r:id="rId3"/>
              </a:rPr>
              <a:t>https://www.youtube.com/watch?v=DNBY8yNXGoA</a:t>
            </a:r>
            <a:endParaRPr lang="fi-FI" dirty="0"/>
          </a:p>
          <a:p>
            <a:endParaRPr lang="fi-FI" sz="1350" dirty="0"/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1711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B83F39-665E-3564-0D24-E53E8D30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Omistamisesta käyttöoikeuteen</a:t>
            </a:r>
          </a:p>
        </p:txBody>
      </p:sp>
      <p:pic>
        <p:nvPicPr>
          <p:cNvPr id="4" name="Content Placeholder 8" descr="Jakamistalouden kolme kulmakiveä ovat (1) ajatus siitä, että on olemassa alikäytettyjä resursseja, joita (2) vertaisverkostot voivat jakaa (3) digitaalisten alustojen avulla&#10;">
            <a:extLst>
              <a:ext uri="{FF2B5EF4-FFF2-40B4-BE49-F238E27FC236}">
                <a16:creationId xmlns:a16="http://schemas.microsoft.com/office/drawing/2014/main" id="{A9FD003E-71AF-3449-89EA-E66D58ECD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025" y="1026409"/>
            <a:ext cx="4994099" cy="35687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49B1D1E-5C9F-9269-E8B7-737AB63FD220}"/>
              </a:ext>
            </a:extLst>
          </p:cNvPr>
          <p:cNvSpPr txBox="1"/>
          <p:nvPr/>
        </p:nvSpPr>
        <p:spPr>
          <a:xfrm>
            <a:off x="5986022" y="1886557"/>
            <a:ext cx="29461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/>
              <a:t>Jakamistalouden kolme kulmakiveä ovat (1) ajatus siitä, että on olemassa alikäytettyjä resursseja, joita (2) vertaisverkostot voivat jakaa (3) digitaalisten alustojen avulla</a:t>
            </a:r>
          </a:p>
        </p:txBody>
      </p:sp>
    </p:spTree>
    <p:extLst>
      <p:ext uri="{BB962C8B-B14F-4D97-AF65-F5344CB8AC3E}">
        <p14:creationId xmlns:p14="http://schemas.microsoft.com/office/powerpoint/2010/main" val="486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1. JAKAMISTALOUS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053791"/>
            <a:ext cx="7886700" cy="3436395"/>
          </a:xfrm>
        </p:spPr>
        <p:txBody>
          <a:bodyPr>
            <a:normAutofit fontScale="92500" lnSpcReduction="10000"/>
          </a:bodyPr>
          <a:lstStyle/>
          <a:p>
            <a:r>
              <a:rPr lang="fi-FI" sz="1950" dirty="0"/>
              <a:t>Jakamistalous käsitteenä hakee vielä muotoaan. Kyseessä on kuitenkin talousmalli, joka tullee olemaan valtavirtaa ja yritysten on tärkeää ottaa tämä huomioon.</a:t>
            </a:r>
          </a:p>
          <a:p>
            <a:r>
              <a:rPr lang="fi-FI" sz="1950" dirty="0"/>
              <a:t>Uusi jakamistalous toimii nimenomaan vertaisten kesken. Katso linkki </a:t>
            </a:r>
            <a:r>
              <a:rPr lang="fi-FI" sz="1050" dirty="0">
                <a:hlinkClick r:id="rId2"/>
              </a:rPr>
              <a:t>https://www.sitra.fi/blogit/vaatteiden-lainaus-ja-kierratys-ovat-osa-suosittua-jakamistaloutta/</a:t>
            </a:r>
            <a:r>
              <a:rPr lang="fi-FI" sz="1050" dirty="0"/>
              <a:t>  </a:t>
            </a:r>
            <a:r>
              <a:rPr lang="fi-FI" sz="1950" dirty="0"/>
              <a:t>Toisaalta myös pukuvuokraamot voivat olla osa jakamistaloutta, siellähän tavaraa käytetään yhteisesti. Esim. </a:t>
            </a:r>
            <a:r>
              <a:rPr lang="fi-FI" sz="1950"/>
              <a:t>Vaatepuu</a:t>
            </a:r>
            <a:r>
              <a:rPr lang="fi-FI" sz="1950" dirty="0"/>
              <a:t>. Käsitteet eivät vielä ole tarkentuneet.</a:t>
            </a:r>
          </a:p>
          <a:p>
            <a:r>
              <a:rPr lang="fi-FI" sz="1950" dirty="0"/>
              <a:t>Tämä muuttaa myös käsitettä kuluttaja, sillä hän voi olla samalla vuokraaja tai välittäjä ym. </a:t>
            </a:r>
          </a:p>
          <a:p>
            <a:r>
              <a:rPr lang="fi-FI" sz="1950" dirty="0"/>
              <a:t>Sen tavoitteena on uusien tavaroiden valmistuksen ja omistamisen väheneminen jakamisen ja yhteiskäytön lisääntyessä.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57677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1. JAKAMISTALOUS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Jakamistalous lisääntyy myös yritystasolla, jossa yritykset antavat toiselle yritykselle käytettäväksi vajaakäytössä olevaa resurssiaan maksua vastaan.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Näitä voivat olla esimerkiksi tilat ja koneet.  Toisaalta on yrityksiä, joiden on vaikeaa hankkia kalliita koneita tai laitteita. Resurssien jakaminen eri tavoilla mahdollistaa yrityksille monipuolisen toiminnan kehittämisen ja kustannussäästöjä. 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0640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4F74FFD5305F489FBFEC31CBF5EB2B" ma:contentTypeVersion="1" ma:contentTypeDescription="Create a new document." ma:contentTypeScope="" ma:versionID="ec87f750d9d70b306fd270d0e746502b">
  <xsd:schema xmlns:xsd="http://www.w3.org/2001/XMLSchema" xmlns:xs="http://www.w3.org/2001/XMLSchema" xmlns:p="http://schemas.microsoft.com/office/2006/metadata/properties" xmlns:ns2="5c0a84fe-414f-4709-83f0-5d8c99eae7ae" xmlns:ns3="7678d9bf-da17-4a74-a66a-956406381341" targetNamespace="http://schemas.microsoft.com/office/2006/metadata/properties" ma:root="true" ma:fieldsID="079c7d37b0a75bb40a0699e9746a4859" ns2:_="" ns3:_="">
    <xsd:import namespace="5c0a84fe-414f-4709-83f0-5d8c99eae7ae"/>
    <xsd:import namespace="7678d9bf-da17-4a74-a66a-956406381341"/>
    <xsd:element name="properties">
      <xsd:complexType>
        <xsd:sequence>
          <xsd:element name="documentManagement">
            <xsd:complexType>
              <xsd:all>
                <xsd:element ref="ns2:Asiakirjatyyppi" minOccurs="0"/>
                <xsd:element ref="ns3:Ala_x002f_yksikk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0a84fe-414f-4709-83f0-5d8c99eae7ae" elementFormDefault="qualified">
    <xsd:import namespace="http://schemas.microsoft.com/office/2006/documentManagement/types"/>
    <xsd:import namespace="http://schemas.microsoft.com/office/infopath/2007/PartnerControls"/>
    <xsd:element name="Asiakirjatyyppi" ma:index="8" nillable="true" ma:displayName="Asiakirjatyyppi" ma:format="Dropdown" ma:internalName="Asiakirjatyyppi">
      <xsd:simpleType>
        <xsd:restriction base="dms:Choice">
          <xsd:enumeration value="Anomus"/>
          <xsd:enumeration value="Esite"/>
          <xsd:enumeration value="Esitys"/>
          <xsd:enumeration value="Esityslista"/>
          <xsd:enumeration value="Hakemus"/>
          <xsd:enumeration value="Hankintapäätös"/>
          <xsd:enumeration value="Henkilöstöpäätös"/>
          <xsd:enumeration value="Kalenterimerkintä"/>
          <xsd:enumeration value="Kutsu"/>
          <xsd:enumeration value="Lausunto"/>
          <xsd:enumeration value="Lausuntopyyntö"/>
          <xsd:enumeration value="Lomake"/>
          <xsd:enumeration value="Mainos"/>
          <xsd:enumeration value="Maksatushakemus"/>
          <xsd:enumeration value="Maksupäätös"/>
          <xsd:enumeration value="Muistio"/>
          <xsd:enumeration value="Muu asiakirja"/>
          <xsd:enumeration value="Ohje"/>
          <xsd:enumeration value="Opetusmateriaali"/>
          <xsd:enumeration value="Opintokuvaus"/>
          <xsd:enumeration value="Opiskelijapäätös"/>
          <xsd:enumeration value="OPS"/>
          <xsd:enumeration value="Prosessikuvaus"/>
          <xsd:enumeration value="Päätös"/>
          <xsd:enumeration value="Pöytäkirja"/>
          <xsd:enumeration value="Rahoituspäätös"/>
          <xsd:enumeration value="Raportti"/>
          <xsd:enumeration value="Reklamaatio"/>
          <xsd:enumeration value="Selvitys"/>
          <xsd:enumeration value="Sopimus"/>
          <xsd:enumeration value="Suunnitelma"/>
          <xsd:enumeration value="Tarjous"/>
          <xsd:enumeration value="Tarjouspyyntö"/>
          <xsd:enumeration value="Tarkastuslausunto"/>
          <xsd:enumeration value="Tiedoksianto"/>
          <xsd:enumeration value="Tiedote"/>
          <xsd:enumeration value="Tilasto"/>
          <xsd:enumeration value="Tilaus"/>
          <xsd:enumeration value="Toimintakertomus"/>
          <xsd:enumeration value="Toimintasuunnitelma"/>
          <xsd:enumeration value="Valitusosoitus"/>
          <xsd:enumeration value="Yhteenvet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8d9bf-da17-4a74-a66a-956406381341" elementFormDefault="qualified">
    <xsd:import namespace="http://schemas.microsoft.com/office/2006/documentManagement/types"/>
    <xsd:import namespace="http://schemas.microsoft.com/office/infopath/2007/PartnerControls"/>
    <xsd:element name="Ala_x002f_yksikko" ma:index="9" nillable="true" ma:displayName="Ala/yksikko" ma:default="Yleinen" ma:format="Dropdown" ma:internalName="Ala_x002f_yksikko">
      <xsd:simpleType>
        <xsd:restriction base="dms:Choice">
          <xsd:enumeration value="Yleinen"/>
          <xsd:enumeration value="Kansainvälisyys"/>
          <xsd:enumeration value="Liiketalous"/>
          <xsd:enumeration value="Matkailu"/>
          <xsd:enumeration value="Sos. ja Terv.ala"/>
          <xsd:enumeration value="Tekniikka"/>
          <xsd:enumeration value="Tietojenkäsittely"/>
          <xsd:enumeration value="Vaasa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iakirjatyyppi xmlns="5c0a84fe-414f-4709-83f0-5d8c99eae7ae">Esitys</Asiakirjatyyppi>
    <Ala_x002f_yksikko xmlns="7678d9bf-da17-4a74-a66a-956406381341">Yleinen</Ala_x002f_yksikko>
  </documentManagement>
</p:properties>
</file>

<file path=customXml/itemProps1.xml><?xml version="1.0" encoding="utf-8"?>
<ds:datastoreItem xmlns:ds="http://schemas.openxmlformats.org/officeDocument/2006/customXml" ds:itemID="{2D9F7EA1-AA46-4827-8D26-AD059D93C1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0a84fe-414f-4709-83f0-5d8c99eae7ae"/>
    <ds:schemaRef ds:uri="7678d9bf-da17-4a74-a66a-9564063813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C1D2C8-1A4B-493B-AB3A-5393D6C205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EE2C67-2BD1-415B-A85C-D41613375CBA}">
  <ds:schemaRefs>
    <ds:schemaRef ds:uri="7678d9bf-da17-4a74-a66a-956406381341"/>
    <ds:schemaRef ds:uri="http://www.w3.org/XML/1998/namespace"/>
    <ds:schemaRef ds:uri="http://purl.org/dc/elements/1.1/"/>
    <ds:schemaRef ds:uri="5c0a84fe-414f-4709-83f0-5d8c99eae7a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14949</TotalTime>
  <Words>2123</Words>
  <Application>Microsoft Office PowerPoint</Application>
  <PresentationFormat>On-screen Show (16:9)</PresentationFormat>
  <Paragraphs>206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Palatino</vt:lpstr>
      <vt:lpstr>Office-teema</vt:lpstr>
      <vt:lpstr>KIERTOTALOUDEN LIIKETOIMINTAMALLIT</vt:lpstr>
      <vt:lpstr>Liiketoimintamalleista</vt:lpstr>
      <vt:lpstr>Kiertotalous, kertausta</vt:lpstr>
      <vt:lpstr>Kiertotalous, kertausta</vt:lpstr>
      <vt:lpstr>KIERTOTALOUDEN VIISI LIIKETOIMINTAMALLIA</vt:lpstr>
      <vt:lpstr>1. JAKAMISTALOUS (Sitran sivuilla Alustatalous) </vt:lpstr>
      <vt:lpstr>Omistamisesta käyttöoikeuteen</vt:lpstr>
      <vt:lpstr>1. JAKAMISTALOUS </vt:lpstr>
      <vt:lpstr>1. JAKAMISTALOUS</vt:lpstr>
      <vt:lpstr>1. JAKAMISTALOUS esimerkkejä </vt:lpstr>
      <vt:lpstr>2. KIERTOIHIN PERUSTUVAT TOIMITUSKETJUT. (Sitran sivuilla tehtävässä 2 ”uusiutuvuus”)</vt:lpstr>
      <vt:lpstr>2. KIERTOIHIN PERUSTUVAT TOIMITUSKETJUT</vt:lpstr>
      <vt:lpstr>2. KIERTOIHIN PERUSTUVAT TOIMITUSKETJUT</vt:lpstr>
      <vt:lpstr>2. KIERTOIHIN PERUSTUVAT TOIMITUSKETJUT</vt:lpstr>
      <vt:lpstr>2. KIERTOIHIN PERUSTUVAT TOIMITUSKETJUT</vt:lpstr>
      <vt:lpstr>3. TUOTE PALVELUNA </vt:lpstr>
      <vt:lpstr>3. TUOTE PALVELUNA </vt:lpstr>
      <vt:lpstr>3. Palvelullistaminen</vt:lpstr>
      <vt:lpstr>3. TUOTE PALVELUNA </vt:lpstr>
      <vt:lpstr>3. TUOTE PALVELUNA, esimerkkejä </vt:lpstr>
      <vt:lpstr>4. TUOTTEEN ELINKAAREN PIDENTÄMINEN </vt:lpstr>
      <vt:lpstr>4. TUOTTEEN ELINKAAREN PIDENTÄMINEN </vt:lpstr>
      <vt:lpstr>5. KIERRÄTYS JA KIERTOON PALAUTTAMINEN (Sitran sivuilla: Resurssitehokkuus ja kierrätys)</vt:lpstr>
      <vt:lpstr>Liiketoimintamallien nimitykset muuttuvat, mutta tärkeintä kiertotalouden liiketoiminnassa on toteuttaa seuraavaa :</vt:lpstr>
      <vt:lpstr>Kertausta </vt:lpstr>
      <vt:lpstr>Lisämateriaalia</vt:lpstr>
      <vt:lpstr>Lisämateriaalia </vt:lpstr>
      <vt:lpstr> </vt:lpstr>
    </vt:vector>
  </TitlesOfParts>
  <Company>C2 Advertising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VAMK markkinointikalvot</dc:title>
  <dc:creator>Anu Valkama</dc:creator>
  <cp:lastModifiedBy>Saarikoski, Lotta</cp:lastModifiedBy>
  <cp:revision>186</cp:revision>
  <dcterms:created xsi:type="dcterms:W3CDTF">2014-12-09T08:52:31Z</dcterms:created>
  <dcterms:modified xsi:type="dcterms:W3CDTF">2023-05-28T12:28:17Z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0x010100CB4F74FFD5305F489FBFEC31CBF5EB2B</vt:lpwstr>
  </property>
</Properties>
</file>