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64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72747-EA7F-4ABA-878F-4B2159CEB4F7}" type="datetimeFigureOut">
              <a:rPr lang="fi-FI" smtClean="0"/>
              <a:t>30.12.2020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93209-A796-42FA-AE35-EDA6DE9DA6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5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1619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8029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2216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8261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5922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5646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5253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48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4658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2153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5799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459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6213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2583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7528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1918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6683-A11E-480F-BE18-B5EC007ADB6B}" type="datetime1">
              <a:rPr lang="fi-FI" smtClean="0"/>
              <a:t>30.12.2020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35A57-6498-4EB1-BB63-496713C495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84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284373@N03/3788412553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2.0/legalco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da.helsinki.fi/handle/10138/302707" TargetMode="External"/><Relationship Id="rId2" Type="http://schemas.openxmlformats.org/officeDocument/2006/relationships/hyperlink" Target="https://helda.helsinki.fi/handle/10138/3019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da.helsinki.fi/handle/10138/302888" TargetMode="External"/><Relationship Id="rId4" Type="http://schemas.openxmlformats.org/officeDocument/2006/relationships/hyperlink" Target="https://helda.helsinki.fi/handle/10138/3168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da.helsinki.fi/handle/10138/316744" TargetMode="External"/><Relationship Id="rId2" Type="http://schemas.openxmlformats.org/officeDocument/2006/relationships/hyperlink" Target="https://helda.helsinki.fi/handle/10138/31677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da.helsinki.fi/handle/10138/316893" TargetMode="External"/><Relationship Id="rId4" Type="http://schemas.openxmlformats.org/officeDocument/2006/relationships/hyperlink" Target="https://helda.helsinki.fi/handle/10138/30195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hyperlink" Target="https://helda.helsinki.fi/handle/10138/3168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A1D05-73BF-4AC0-A2E4-20DD0A9FC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897727"/>
            <a:ext cx="7766936" cy="3062545"/>
          </a:xfrm>
          <a:solidFill>
            <a:srgbClr val="3A75C4"/>
          </a:solidFill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2) Millaisiin tutkimusongelmiin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haastattelu sopii?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Simo K. Määttä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59EA4F-1F60-486F-A539-29E0A60B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A57-6498-4EB1-BB63-496713C49512}" type="slidenum">
              <a:rPr lang="fi-FI" smtClean="0"/>
              <a:t>1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DE22E42-38D6-4DFD-8F9D-AC6666ED65E9}"/>
              </a:ext>
            </a:extLst>
          </p:cNvPr>
          <p:cNvSpPr txBox="1"/>
          <p:nvPr/>
        </p:nvSpPr>
        <p:spPr>
          <a:xfrm>
            <a:off x="0" y="5943311"/>
            <a:ext cx="439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Kuvan lähde: Tor Andreas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Torhaug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b="1" i="0" dirty="0">
                <a:solidFill>
                  <a:srgbClr val="21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Showing the Self-Reliant Group's analyses and plans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https://www.flickr.com/photos/8284373@N03/37884125531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i-FI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(CC BY-NC 2.0)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7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Millaisiin tutkimusongelmiin </a:t>
            </a:r>
            <a:br>
              <a:rPr lang="fi-FI" dirty="0"/>
            </a:br>
            <a:r>
              <a:rPr lang="fi-FI" dirty="0"/>
              <a:t>haastattelu sopii?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Tutkimuksen teemasta tutkimuskysymyksiin</a:t>
            </a:r>
          </a:p>
          <a:p>
            <a:r>
              <a:rPr lang="fi-FI" dirty="0"/>
              <a:t>Haastattelututkimuksen suhde muihin tutkimusmenetelmiin</a:t>
            </a:r>
          </a:p>
          <a:p>
            <a:r>
              <a:rPr lang="fi-FI" b="1" dirty="0"/>
              <a:t>Tehtävä 1</a:t>
            </a:r>
            <a:r>
              <a:rPr lang="fi-FI" dirty="0"/>
              <a:t>. </a:t>
            </a:r>
            <a:r>
              <a:rPr lang="fi-FI" i="1" dirty="0"/>
              <a:t>Nämä tutkielmat liittyvät kaikki asioimistulkkaukseen. </a:t>
            </a:r>
            <a:r>
              <a:rPr lang="fi-FI" b="1" i="1" dirty="0">
                <a:solidFill>
                  <a:prstClr val="black"/>
                </a:solidFill>
                <a:ea typeface="+mj-ea"/>
                <a:cs typeface="+mj-cs"/>
              </a:rPr>
              <a:t>Mihin niissä käytetyt menetelmät perustuvat? </a:t>
            </a:r>
          </a:p>
          <a:p>
            <a:r>
              <a:rPr lang="fi-FI" b="1" dirty="0"/>
              <a:t>Tehtävä 2</a:t>
            </a:r>
            <a:r>
              <a:rPr lang="fi-FI" dirty="0"/>
              <a:t>. </a:t>
            </a:r>
            <a:r>
              <a:rPr lang="fi-FI" i="1" dirty="0"/>
              <a:t>Nämä tutkielmat liittyvät kaikki oikeustulkkaukseen. Mihin teorioihin ne perustuvat?</a:t>
            </a:r>
          </a:p>
          <a:p>
            <a:r>
              <a:rPr lang="fi-FI" b="1" dirty="0"/>
              <a:t>Tehtävä 3</a:t>
            </a:r>
            <a:r>
              <a:rPr lang="fi-FI" dirty="0"/>
              <a:t>. </a:t>
            </a:r>
            <a:r>
              <a:rPr lang="fi-FI" i="1" dirty="0"/>
              <a:t>Olisiko näiden tutkielmien tutkimuskysymysten perusteella voinut tehdä myös haastattelututkimuksen?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388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Tutkimuksen teemasta tutkimuskysymyksiin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Teema: yleinen aihepiiri, josta haluat tehdä tutkimusta</a:t>
            </a:r>
          </a:p>
          <a:p>
            <a:pPr lvl="1"/>
            <a:r>
              <a:rPr lang="fi-FI" i="1" dirty="0"/>
              <a:t>Oikeustulkkauksen laatu</a:t>
            </a:r>
          </a:p>
          <a:p>
            <a:r>
              <a:rPr lang="fi-FI" dirty="0"/>
              <a:t>Tutkimusongelma: tarkempi asia, josta haluaisit lisätietoa aihepiirin sisältä</a:t>
            </a:r>
          </a:p>
          <a:p>
            <a:pPr lvl="1"/>
            <a:r>
              <a:rPr lang="fi-FI" dirty="0"/>
              <a:t>Muutetaan sovellettavaan muotoon laatimalla tutkimuskysymykset</a:t>
            </a:r>
          </a:p>
          <a:p>
            <a:r>
              <a:rPr lang="fi-FI" dirty="0"/>
              <a:t>Tutkimuskysymykset: tutkimuksen työkalut, joiden avulla aineiston analyysissa tuotetaan tietoa</a:t>
            </a:r>
          </a:p>
          <a:p>
            <a:pPr lvl="1"/>
            <a:r>
              <a:rPr lang="fi-FI" i="1" dirty="0"/>
              <a:t>Mistä oikeustulkkauksen laatu koostuu?</a:t>
            </a:r>
          </a:p>
          <a:p>
            <a:pPr lvl="1"/>
            <a:r>
              <a:rPr lang="fi-FI" i="1" dirty="0"/>
              <a:t>Kuinka yhteneväisiä laatukäsitykset ovat?</a:t>
            </a:r>
          </a:p>
          <a:p>
            <a:pPr lvl="1"/>
            <a:r>
              <a:rPr lang="fi-FI" i="1" dirty="0"/>
              <a:t>Kuinka tulkkien laatukäsitykset vastaavat tutkimuskirjallisuutta tai ammattisäännöstöä?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268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Konteksti, tausta, teoria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Tutkimuksen konteksti: tutkimuksen sijoittuminen laajempaan teemaan, aiemmat tutkimukset</a:t>
            </a:r>
          </a:p>
          <a:p>
            <a:r>
              <a:rPr lang="fi-FI" dirty="0"/>
              <a:t>Tutkimuksen tausta: aiemmassa tutkimuksessa olevat puutteet, muu tarve tehdä tutkimus</a:t>
            </a:r>
          </a:p>
          <a:p>
            <a:r>
              <a:rPr lang="fi-FI" dirty="0"/>
              <a:t>Teoria: ilmiön tai ilmiöjoukon selitysmalli</a:t>
            </a:r>
          </a:p>
          <a:p>
            <a:pPr lvl="1"/>
            <a:r>
              <a:rPr lang="fi-FI" dirty="0"/>
              <a:t>Haastattelututkimuksen teoria </a:t>
            </a:r>
          </a:p>
          <a:p>
            <a:pPr lvl="1"/>
            <a:r>
              <a:rPr lang="fi-FI" dirty="0"/>
              <a:t>Tutkittavan ilmiön teoria</a:t>
            </a:r>
          </a:p>
          <a:p>
            <a:pPr lvl="1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39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Haastattelututkimuksen suhde </a:t>
            </a:r>
            <a:br>
              <a:rPr lang="fi-FI" dirty="0"/>
            </a:br>
            <a:r>
              <a:rPr lang="fi-FI" dirty="0"/>
              <a:t>muihin tutkimusmenetelmiin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Määrällinen ja laadullinen tieto</a:t>
            </a:r>
          </a:p>
          <a:p>
            <a:r>
              <a:rPr lang="fi-FI" dirty="0"/>
              <a:t>Tutkimuskysymykset: mitä halutaan saada selville?</a:t>
            </a:r>
          </a:p>
          <a:p>
            <a:pPr lvl="1"/>
            <a:r>
              <a:rPr lang="fi-FI" dirty="0"/>
              <a:t>Kielellisten piirteiden vertailu: äänitetty tai videoitu vuorovaikutusaineisto</a:t>
            </a:r>
          </a:p>
          <a:p>
            <a:pPr lvl="1"/>
            <a:r>
              <a:rPr lang="fi-FI" dirty="0"/>
              <a:t>Aiemman tutkimuksen tai viranomaistekstien kartoitus: tekstilingvistinen analyysi tai sisällönanalyysi</a:t>
            </a:r>
          </a:p>
          <a:p>
            <a:pPr lvl="1"/>
            <a:r>
              <a:rPr lang="fi-FI" dirty="0"/>
              <a:t>Tiettyjen piirteiden jakauma: kysely</a:t>
            </a:r>
          </a:p>
          <a:p>
            <a:pPr lvl="1"/>
            <a:r>
              <a:rPr lang="fi-FI" dirty="0"/>
              <a:t>Syvällinen tieto tietyistä piirteistä: haastattelu</a:t>
            </a:r>
          </a:p>
          <a:p>
            <a:r>
              <a:rPr lang="fi-FI" dirty="0"/>
              <a:t>Kovat faktat vs. kokemukset, tunteet, mielipiteet, asenteet, näkemykset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47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b="1" i="1" dirty="0"/>
              <a:t>Tehtävä 1. Nämä tutkielmat liittyvät kaikki </a:t>
            </a:r>
            <a:r>
              <a:rPr lang="fi-FI" sz="2400" b="1" i="1" u="sng" dirty="0"/>
              <a:t>asioimistulkkaukseen</a:t>
            </a:r>
            <a:r>
              <a:rPr lang="fi-FI" sz="2400" b="1" i="1" dirty="0"/>
              <a:t>. Mihin niissä käytetyt </a:t>
            </a:r>
            <a:r>
              <a:rPr lang="fi-FI" sz="2400" b="1" i="1" u="sng" dirty="0"/>
              <a:t>menetelmät</a:t>
            </a:r>
            <a:r>
              <a:rPr lang="fi-FI" sz="2400" b="1" i="1" dirty="0"/>
              <a:t> perustuvat?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/>
              <a:t>Pirkkalaniemi</a:t>
            </a:r>
            <a:r>
              <a:rPr lang="fi-FI" dirty="0"/>
              <a:t>, Paju (Helsingin yliopisto 2019): </a:t>
            </a:r>
            <a:r>
              <a:rPr lang="fi-FI" dirty="0">
                <a:hlinkClick r:id="rId2"/>
              </a:rPr>
              <a:t>Tiivistämisstrategiat asioimistulkkauksessa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Litteroitujen tekstiotteiden vertaileva analyysi, opiskelijoita ja ammattitulkkeja</a:t>
            </a:r>
          </a:p>
          <a:p>
            <a:r>
              <a:rPr lang="fi-FI" dirty="0" err="1"/>
              <a:t>Baumgartner</a:t>
            </a:r>
            <a:r>
              <a:rPr lang="fi-FI" dirty="0"/>
              <a:t>, Manuel (Helsingin yliopisto 2020): </a:t>
            </a:r>
            <a:r>
              <a:rPr lang="fi-FI" dirty="0" err="1"/>
              <a:t>Quo</a:t>
            </a:r>
            <a:r>
              <a:rPr lang="fi-FI" dirty="0"/>
              <a:t> </a:t>
            </a:r>
            <a:r>
              <a:rPr lang="fi-FI" dirty="0" err="1"/>
              <a:t>vadis</a:t>
            </a:r>
            <a:r>
              <a:rPr lang="fi-FI" dirty="0"/>
              <a:t>, EU-tulkkaus?: Euroopan unionin tulkkausjärjestelyt </a:t>
            </a:r>
            <a:r>
              <a:rPr lang="fi-FI" b="0" i="0" dirty="0">
                <a:solidFill>
                  <a:srgbClr val="333333"/>
                </a:solidFill>
                <a:effectLst/>
                <a:latin typeface="Helvetica Neue"/>
              </a:rPr>
              <a:t>–</a:t>
            </a:r>
            <a:r>
              <a:rPr lang="fi-FI" dirty="0"/>
              <a:t> Miksi EU:ssa tulkataan ja miten</a:t>
            </a:r>
          </a:p>
          <a:p>
            <a:pPr lvl="1"/>
            <a:r>
              <a:rPr lang="fi-FI" b="1" dirty="0"/>
              <a:t>Kirjallisten </a:t>
            </a:r>
            <a:r>
              <a:rPr lang="fi-FI" b="1"/>
              <a:t>lähteiden analyysiä</a:t>
            </a:r>
            <a:endParaRPr lang="fi-FI" b="1" dirty="0"/>
          </a:p>
          <a:p>
            <a:r>
              <a:rPr lang="fi-FI" dirty="0"/>
              <a:t>Tikka, Aleksandr (Helsingin yliopisto 2019): </a:t>
            </a:r>
            <a:r>
              <a:rPr lang="fi-FI" dirty="0">
                <a:hlinkClick r:id="rId3"/>
              </a:rPr>
              <a:t>Muistiin vai muistiinpanoihin? : Kokeellinen tutkimus muistiinpanojen vaikutuksesta </a:t>
            </a:r>
            <a:r>
              <a:rPr lang="fi-FI" dirty="0" err="1">
                <a:hlinkClick r:id="rId3"/>
              </a:rPr>
              <a:t>konsekutiivitulkkaussuoritukseen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Litteroitujen tekstiotteiden vertaileva analyysi, ammattitulkkeja</a:t>
            </a:r>
          </a:p>
          <a:p>
            <a:r>
              <a:rPr lang="fi-FI" dirty="0" err="1"/>
              <a:t>Boikova</a:t>
            </a:r>
            <a:r>
              <a:rPr lang="fi-FI" dirty="0"/>
              <a:t>, </a:t>
            </a:r>
            <a:r>
              <a:rPr lang="fi-FI" dirty="0" err="1"/>
              <a:t>Uljana</a:t>
            </a:r>
            <a:r>
              <a:rPr lang="fi-FI" dirty="0"/>
              <a:t> (Helsingin yliopisto 2020): </a:t>
            </a:r>
            <a:r>
              <a:rPr lang="fi-FI" dirty="0">
                <a:hlinkClick r:id="rId4"/>
              </a:rPr>
              <a:t>Maahanmuuttajaperheiden lapsitulkit : </a:t>
            </a:r>
            <a:r>
              <a:rPr lang="fi-FI" dirty="0" err="1">
                <a:hlinkClick r:id="rId4"/>
              </a:rPr>
              <a:t>Venäjänkieliset</a:t>
            </a:r>
            <a:r>
              <a:rPr lang="fi-FI" dirty="0">
                <a:hlinkClick r:id="rId4"/>
              </a:rPr>
              <a:t> maahanmuuttajalapset vanhempiensa tulkkeina Suomessa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Kyselytutkimus</a:t>
            </a:r>
          </a:p>
          <a:p>
            <a:r>
              <a:rPr lang="fi-FI" dirty="0"/>
              <a:t>Niittylä, Noora (Helsingin yliopisto 2019): </a:t>
            </a:r>
            <a:r>
              <a:rPr lang="fi-FI" dirty="0">
                <a:hlinkClick r:id="rId5"/>
              </a:rPr>
              <a:t>Sosiaalityötä tulkin kanssa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Haastattelututkimus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805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b="1" i="1" dirty="0"/>
              <a:t>Tehtävä 2. Nämä tutkielmat liittyvät kaikki </a:t>
            </a:r>
            <a:r>
              <a:rPr lang="fi-FI" sz="2400" b="1" i="1" u="sng" dirty="0"/>
              <a:t>oikeustulkkaukseen</a:t>
            </a:r>
            <a:r>
              <a:rPr lang="fi-FI" sz="2400" b="1" i="1" dirty="0"/>
              <a:t>. Mihin </a:t>
            </a:r>
            <a:r>
              <a:rPr lang="fi-FI" sz="2400" b="1" i="1" u="sng" dirty="0"/>
              <a:t>teorioihin</a:t>
            </a:r>
            <a:r>
              <a:rPr lang="fi-FI" sz="2400" b="1" i="1" dirty="0"/>
              <a:t> ne perustuvat?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Tammilahti, Marika (Helsingin yliopisto 2020): </a:t>
            </a:r>
            <a:r>
              <a:rPr lang="fr-FR" dirty="0">
                <a:hlinkClick r:id="rId2"/>
              </a:rPr>
              <a:t>Interprétation de la narration libre dans les entretiens d'asile</a:t>
            </a:r>
            <a:endParaRPr lang="fr-FR" dirty="0"/>
          </a:p>
          <a:p>
            <a:pPr lvl="1"/>
            <a:r>
              <a:rPr lang="fr-FR" dirty="0" err="1"/>
              <a:t>Litteroitujen</a:t>
            </a:r>
            <a:r>
              <a:rPr lang="fr-FR" dirty="0"/>
              <a:t> </a:t>
            </a:r>
            <a:r>
              <a:rPr lang="fr-FR" dirty="0" err="1"/>
              <a:t>tekstiotteiden</a:t>
            </a:r>
            <a:r>
              <a:rPr lang="fr-FR" dirty="0"/>
              <a:t>, </a:t>
            </a:r>
            <a:r>
              <a:rPr lang="fr-FR" dirty="0" err="1"/>
              <a:t>pöytäkirjojen</a:t>
            </a:r>
            <a:r>
              <a:rPr lang="fr-FR" dirty="0"/>
              <a:t> </a:t>
            </a:r>
            <a:r>
              <a:rPr lang="fr-FR" dirty="0" err="1"/>
              <a:t>ja</a:t>
            </a:r>
            <a:r>
              <a:rPr lang="fr-FR" dirty="0"/>
              <a:t> </a:t>
            </a:r>
            <a:r>
              <a:rPr lang="fr-FR" dirty="0" err="1"/>
              <a:t>päätösten</a:t>
            </a:r>
            <a:r>
              <a:rPr lang="fr-FR" dirty="0"/>
              <a:t> </a:t>
            </a:r>
            <a:r>
              <a:rPr lang="fr-FR" dirty="0" err="1"/>
              <a:t>vertaileva</a:t>
            </a:r>
            <a:r>
              <a:rPr lang="fr-FR" dirty="0"/>
              <a:t> </a:t>
            </a:r>
            <a:r>
              <a:rPr lang="fr-FR" dirty="0" err="1"/>
              <a:t>analyysi</a:t>
            </a:r>
            <a:endParaRPr lang="fr-FR" dirty="0"/>
          </a:p>
          <a:p>
            <a:r>
              <a:rPr lang="fi-FI" dirty="0" err="1"/>
              <a:t>Kammerer</a:t>
            </a:r>
            <a:r>
              <a:rPr lang="fi-FI" dirty="0"/>
              <a:t>, Jaska (Helsingin yliopisto 2020): </a:t>
            </a:r>
            <a:r>
              <a:rPr lang="fi-FI" dirty="0">
                <a:hlinkClick r:id="rId3"/>
              </a:rPr>
              <a:t>Oikeustulkkauksen virheanalyysi : katsaus opiskelijoiden tulkkausvirheisiin</a:t>
            </a:r>
            <a:endParaRPr lang="fi-FI" dirty="0"/>
          </a:p>
          <a:p>
            <a:pPr lvl="1"/>
            <a:r>
              <a:rPr lang="fi-FI" dirty="0"/>
              <a:t>Litteroitujen tekstiotteiden vertaileva analyysi</a:t>
            </a:r>
            <a:endParaRPr lang="fr-FR" dirty="0"/>
          </a:p>
          <a:p>
            <a:r>
              <a:rPr lang="fi-FI" dirty="0"/>
              <a:t>Miettinen, Ville-Eemeli (Helsingin yliopisto 2019): </a:t>
            </a:r>
            <a:r>
              <a:rPr lang="fi-FI" dirty="0">
                <a:hlinkClick r:id="rId4"/>
              </a:rPr>
              <a:t>Oikeustulkkirekisteri : Käytännön toteutuminen ja kehitysmahdollisuudet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Kyselytutkimus</a:t>
            </a:r>
          </a:p>
          <a:p>
            <a:r>
              <a:rPr lang="fi-FI" dirty="0"/>
              <a:t>Nyberg, Niina (Helsingin yliopisto 2020): </a:t>
            </a:r>
            <a:r>
              <a:rPr lang="fi-FI" dirty="0">
                <a:hlinkClick r:id="rId5"/>
              </a:rPr>
              <a:t>Oikeustulkkauskoulutuksen toteutuminen Suomessa : tulkin näkökulma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Haastattelututkimus</a:t>
            </a:r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207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700" b="1" i="1" dirty="0"/>
              <a:t>Tehtävä 3. Olisiko näiden tutkielmien tutkimuskysymysten perusteella voinut tehdä myös haastattelututkimuksen</a:t>
            </a:r>
            <a:r>
              <a:rPr lang="fi-FI" sz="4000" b="1" i="1" dirty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Kannisto, Upi (Helsingin yliopisto 2020): </a:t>
            </a:r>
            <a:r>
              <a:rPr lang="fi-FI" dirty="0">
                <a:hlinkClick r:id="rId4"/>
              </a:rPr>
              <a:t>Työelämän muutokset ja epävarmuuden kokemukset käännös- ja tulkkausalalla itsensä työllistäjien keskuudessa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Kyselytutkimus</a:t>
            </a:r>
          </a:p>
          <a:p>
            <a:r>
              <a:rPr lang="fi-FI" dirty="0" err="1"/>
              <a:t>Baumgartner</a:t>
            </a:r>
            <a:r>
              <a:rPr lang="fi-FI" dirty="0"/>
              <a:t>, Manuel (Helsingin yliopisto 2020): </a:t>
            </a:r>
            <a:r>
              <a:rPr lang="fi-FI" dirty="0" err="1"/>
              <a:t>Quo</a:t>
            </a:r>
            <a:r>
              <a:rPr lang="fi-FI" dirty="0"/>
              <a:t> </a:t>
            </a:r>
            <a:r>
              <a:rPr lang="fi-FI" dirty="0" err="1"/>
              <a:t>vadis</a:t>
            </a:r>
            <a:r>
              <a:rPr lang="fi-FI" dirty="0"/>
              <a:t> EU-tulkkaus. Euroopan unionin tulkkausjärjestelyt – miksi EU:ssa tulkataan ja miten</a:t>
            </a:r>
          </a:p>
          <a:p>
            <a:pPr lvl="1"/>
            <a:r>
              <a:rPr lang="fi-FI" dirty="0"/>
              <a:t>Tekstilähtöinen sisällönanalyysi ja aiemman tutkimuksen meta-analyysi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7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</TotalTime>
  <Words>530</Words>
  <Application>Microsoft Office PowerPoint</Application>
  <PresentationFormat>Laajakuva</PresentationFormat>
  <Paragraphs>65</Paragraphs>
  <Slides>8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 Neue</vt:lpstr>
      <vt:lpstr>Trebuchet MS</vt:lpstr>
      <vt:lpstr>Wingdings 3</vt:lpstr>
      <vt:lpstr>Pinta</vt:lpstr>
      <vt:lpstr>2) Millaisiin tutkimusongelmiin  haastattelu sopii? Simo K. Määttä</vt:lpstr>
      <vt:lpstr>Millaisiin tutkimusongelmiin  haastattelu sopii?</vt:lpstr>
      <vt:lpstr>Tutkimuksen teemasta tutkimuskysymyksiin</vt:lpstr>
      <vt:lpstr>Konteksti, tausta, teoria</vt:lpstr>
      <vt:lpstr>Haastattelututkimuksen suhde  muihin tutkimusmenetelmiin</vt:lpstr>
      <vt:lpstr>Tehtävä 1. Nämä tutkielmat liittyvät kaikki asioimistulkkaukseen. Mihin niissä käytetyt menetelmät perustuvat?</vt:lpstr>
      <vt:lpstr>Tehtävä 2. Nämä tutkielmat liittyvät kaikki oikeustulkkaukseen. Mihin teorioihin ne perustuvat?</vt:lpstr>
      <vt:lpstr>Tehtävä 3. Olisiko näiden tutkielmien tutkimuskysymysten perusteella voinut tehdä myös haastattelututkimuksen?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Millaisiin tutkimusongelmiin  haastattelu sopii?</dc:title>
  <dc:creator>Määttä, Simo K</dc:creator>
  <cp:lastModifiedBy>Juhana Harju</cp:lastModifiedBy>
  <cp:revision>20</cp:revision>
  <dcterms:created xsi:type="dcterms:W3CDTF">2020-11-18T14:55:41Z</dcterms:created>
  <dcterms:modified xsi:type="dcterms:W3CDTF">2020-12-30T00:16:35Z</dcterms:modified>
</cp:coreProperties>
</file>