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9" r:id="rId2"/>
    <p:sldMasterId id="2147483680" r:id="rId3"/>
    <p:sldMasterId id="2147483700" r:id="rId4"/>
  </p:sldMasterIdLst>
  <p:notesMasterIdLst>
    <p:notesMasterId r:id="rId25"/>
  </p:notesMasterIdLst>
  <p:sldIdLst>
    <p:sldId id="256" r:id="rId5"/>
    <p:sldId id="260" r:id="rId6"/>
    <p:sldId id="296" r:id="rId7"/>
    <p:sldId id="300" r:id="rId8"/>
    <p:sldId id="298" r:id="rId9"/>
    <p:sldId id="299" r:id="rId10"/>
    <p:sldId id="297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9" r:id="rId19"/>
    <p:sldId id="312" r:id="rId20"/>
    <p:sldId id="313" r:id="rId21"/>
    <p:sldId id="314" r:id="rId22"/>
    <p:sldId id="317" r:id="rId23"/>
    <p:sldId id="316" r:id="rId24"/>
  </p:sldIdLst>
  <p:sldSz cx="12192000" cy="6858000"/>
  <p:notesSz cx="6858000" cy="9144000"/>
  <p:embeddedFontLst>
    <p:embeddedFont>
      <p:font typeface="Lato" panose="020F0502020204030203" pitchFamily="34" charset="0"/>
      <p:regular r:id="rId26"/>
      <p:bold r:id="rId27"/>
      <p:italic r:id="rId28"/>
      <p:boldItalic r:id="rId29"/>
    </p:embeddedFont>
    <p:embeddedFont>
      <p:font typeface="Montserrat" panose="00000500000000000000" pitchFamily="2" charset="0"/>
      <p:regular r:id="rId30"/>
      <p:bold r:id="rId31"/>
      <p:italic r:id="rId32"/>
      <p:boldItalic r:id="rId33"/>
    </p:embeddedFont>
    <p:embeddedFont>
      <p:font typeface="Montserrat Medium" panose="00000600000000000000" pitchFamily="2" charset="0"/>
      <p:regular r:id="rId34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ulse yleispohjat" id="{EF2E7AF9-AFE3-EA48-9031-BCD769474E91}">
          <p14:sldIdLst>
            <p14:sldId id="256"/>
            <p14:sldId id="260"/>
            <p14:sldId id="296"/>
            <p14:sldId id="300"/>
            <p14:sldId id="298"/>
            <p14:sldId id="299"/>
            <p14:sldId id="297"/>
            <p14:sldId id="301"/>
            <p14:sldId id="302"/>
            <p14:sldId id="303"/>
            <p14:sldId id="304"/>
            <p14:sldId id="305"/>
            <p14:sldId id="306"/>
            <p14:sldId id="307"/>
            <p14:sldId id="309"/>
            <p14:sldId id="312"/>
            <p14:sldId id="313"/>
            <p14:sldId id="314"/>
            <p14:sldId id="317"/>
            <p14:sldId id="316"/>
          </p14:sldIdLst>
        </p14:section>
        <p14:section name="Pulse Avoin AMK pohjat" id="{4CE32687-D83D-5F45-AF84-2CEB8A0B649F}">
          <p14:sldIdLst/>
        </p14:section>
        <p14:section name="Pulse Microcourses pohjat" id="{1D2BC670-B177-7A45-9676-6207D4380252}">
          <p14:sldIdLst/>
        </p14:section>
        <p14:section name="Pulse täydennyskoulutus" id="{415E0312-5B74-0D45-8E70-4D9E01A6C9C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F2E5"/>
    <a:srgbClr val="6636FF"/>
    <a:srgbClr val="CCFAAD"/>
    <a:srgbClr val="001B2A"/>
    <a:srgbClr val="0E3139"/>
    <a:srgbClr val="1B3B52"/>
    <a:srgbClr val="F05346"/>
    <a:srgbClr val="ED0B6F"/>
    <a:srgbClr val="295A7F"/>
    <a:srgbClr val="0040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160DF0-FD08-4305-86D3-0552BBAF37DB}" v="1" dt="2026-01-30T13:16:28.648"/>
    <p1510:client id="{77020B0A-1A77-AC37-C22E-E515A582C93B}" v="6" dt="2026-01-29T20:55:42.5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44"/>
    <p:restoredTop sz="94569"/>
  </p:normalViewPr>
  <p:slideViewPr>
    <p:cSldViewPr snapToGrid="0" snapToObjects="1">
      <p:cViewPr varScale="1">
        <p:scale>
          <a:sx n="107" d="100"/>
          <a:sy n="107" d="100"/>
        </p:scale>
        <p:origin x="558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uti Noora" userId="465eae5f-8fa1-4dfc-9f99-5484827e7ebd" providerId="ADAL" clId="{9D2202CF-5012-4C69-B742-CF667A323BB4}"/>
    <pc:docChg chg="undo redo custSel addSld delSld modSld modSection">
      <pc:chgData name="Juuti Noora" userId="465eae5f-8fa1-4dfc-9f99-5484827e7ebd" providerId="ADAL" clId="{9D2202CF-5012-4C69-B742-CF667A323BB4}" dt="2026-01-30T13:16:28.736" v="70" actId="27636"/>
      <pc:docMkLst>
        <pc:docMk/>
      </pc:docMkLst>
      <pc:sldChg chg="modSp">
        <pc:chgData name="Juuti Noora" userId="465eae5f-8fa1-4dfc-9f99-5484827e7ebd" providerId="ADAL" clId="{9D2202CF-5012-4C69-B742-CF667A323BB4}" dt="2026-01-30T13:16:28.648" v="69"/>
        <pc:sldMkLst>
          <pc:docMk/>
          <pc:sldMk cId="430120112" sldId="256"/>
        </pc:sldMkLst>
        <pc:spChg chg="mod">
          <ac:chgData name="Juuti Noora" userId="465eae5f-8fa1-4dfc-9f99-5484827e7ebd" providerId="ADAL" clId="{9D2202CF-5012-4C69-B742-CF667A323BB4}" dt="2026-01-30T13:16:28.648" v="69"/>
          <ac:spMkLst>
            <pc:docMk/>
            <pc:sldMk cId="430120112" sldId="256"/>
            <ac:spMk id="3" creationId="{DBCE5815-86B7-1C49-9D28-B0A0C22F5AC0}"/>
          </ac:spMkLst>
        </pc:spChg>
      </pc:sldChg>
      <pc:sldChg chg="addSp delSp modSp mod modClrScheme chgLayout">
        <pc:chgData name="Juuti Noora" userId="465eae5f-8fa1-4dfc-9f99-5484827e7ebd" providerId="ADAL" clId="{9D2202CF-5012-4C69-B742-CF667A323BB4}" dt="2026-01-27T12:42:58.302" v="3" actId="12"/>
        <pc:sldMkLst>
          <pc:docMk/>
          <pc:sldMk cId="3511922399" sldId="297"/>
        </pc:sldMkLst>
        <pc:spChg chg="mod ord">
          <ac:chgData name="Juuti Noora" userId="465eae5f-8fa1-4dfc-9f99-5484827e7ebd" providerId="ADAL" clId="{9D2202CF-5012-4C69-B742-CF667A323BB4}" dt="2026-01-27T12:42:53.093" v="1" actId="700"/>
          <ac:spMkLst>
            <pc:docMk/>
            <pc:sldMk cId="3511922399" sldId="297"/>
            <ac:spMk id="2" creationId="{CE475354-C5AC-147A-A919-005127F3DB76}"/>
          </ac:spMkLst>
        </pc:spChg>
        <pc:spChg chg="mod ord">
          <ac:chgData name="Juuti Noora" userId="465eae5f-8fa1-4dfc-9f99-5484827e7ebd" providerId="ADAL" clId="{9D2202CF-5012-4C69-B742-CF667A323BB4}" dt="2026-01-27T12:42:58.302" v="3" actId="12"/>
          <ac:spMkLst>
            <pc:docMk/>
            <pc:sldMk cId="3511922399" sldId="297"/>
            <ac:spMk id="3" creationId="{958C8DF3-6EF6-E188-90B5-F98404374183}"/>
          </ac:spMkLst>
        </pc:spChg>
      </pc:sldChg>
      <pc:sldChg chg="delSp modSp mod modClrScheme chgLayout">
        <pc:chgData name="Juuti Noora" userId="465eae5f-8fa1-4dfc-9f99-5484827e7ebd" providerId="ADAL" clId="{9D2202CF-5012-4C69-B742-CF667A323BB4}" dt="2026-01-27T12:43:11.740" v="6" actId="27636"/>
        <pc:sldMkLst>
          <pc:docMk/>
          <pc:sldMk cId="1335719532" sldId="306"/>
        </pc:sldMkLst>
        <pc:spChg chg="mod ord">
          <ac:chgData name="Juuti Noora" userId="465eae5f-8fa1-4dfc-9f99-5484827e7ebd" providerId="ADAL" clId="{9D2202CF-5012-4C69-B742-CF667A323BB4}" dt="2026-01-27T12:43:11.730" v="5" actId="700"/>
          <ac:spMkLst>
            <pc:docMk/>
            <pc:sldMk cId="1335719532" sldId="306"/>
            <ac:spMk id="2" creationId="{88294CA4-7A04-26EB-FD44-49375F6D51EB}"/>
          </ac:spMkLst>
        </pc:spChg>
        <pc:spChg chg="mod ord">
          <ac:chgData name="Juuti Noora" userId="465eae5f-8fa1-4dfc-9f99-5484827e7ebd" providerId="ADAL" clId="{9D2202CF-5012-4C69-B742-CF667A323BB4}" dt="2026-01-27T12:43:11.740" v="6" actId="27636"/>
          <ac:spMkLst>
            <pc:docMk/>
            <pc:sldMk cId="1335719532" sldId="306"/>
            <ac:spMk id="3" creationId="{124A6BB3-281C-CE7F-8721-2DEF01F9FE5D}"/>
          </ac:spMkLst>
        </pc:spChg>
      </pc:sldChg>
      <pc:sldChg chg="addSp delSp modSp mod">
        <pc:chgData name="Juuti Noora" userId="465eae5f-8fa1-4dfc-9f99-5484827e7ebd" providerId="ADAL" clId="{9D2202CF-5012-4C69-B742-CF667A323BB4}" dt="2026-01-27T12:44:54.819" v="33" actId="478"/>
        <pc:sldMkLst>
          <pc:docMk/>
          <pc:sldMk cId="3704165612" sldId="309"/>
        </pc:sldMkLst>
      </pc:sldChg>
      <pc:sldChg chg="addSp delSp modSp mod modClrScheme chgLayout">
        <pc:chgData name="Juuti Noora" userId="465eae5f-8fa1-4dfc-9f99-5484827e7ebd" providerId="ADAL" clId="{9D2202CF-5012-4C69-B742-CF667A323BB4}" dt="2026-01-27T12:46:37.305" v="62" actId="12"/>
        <pc:sldMkLst>
          <pc:docMk/>
          <pc:sldMk cId="528618132" sldId="312"/>
        </pc:sldMkLst>
        <pc:spChg chg="mod ord">
          <ac:chgData name="Juuti Noora" userId="465eae5f-8fa1-4dfc-9f99-5484827e7ebd" providerId="ADAL" clId="{9D2202CF-5012-4C69-B742-CF667A323BB4}" dt="2026-01-27T12:46:36.974" v="61" actId="700"/>
          <ac:spMkLst>
            <pc:docMk/>
            <pc:sldMk cId="528618132" sldId="312"/>
            <ac:spMk id="4" creationId="{27F05415-2CEF-0D33-1086-B9C482FE562B}"/>
          </ac:spMkLst>
        </pc:spChg>
        <pc:spChg chg="mod ord">
          <ac:chgData name="Juuti Noora" userId="465eae5f-8fa1-4dfc-9f99-5484827e7ebd" providerId="ADAL" clId="{9D2202CF-5012-4C69-B742-CF667A323BB4}" dt="2026-01-27T12:46:37.305" v="62" actId="12"/>
          <ac:spMkLst>
            <pc:docMk/>
            <pc:sldMk cId="528618132" sldId="312"/>
            <ac:spMk id="5" creationId="{FC896284-E050-0280-BA72-CAA695E26A33}"/>
          </ac:spMkLst>
        </pc:spChg>
      </pc:sldChg>
      <pc:sldChg chg="addSp delSp modSp mod modClrScheme chgLayout">
        <pc:chgData name="Juuti Noora" userId="465eae5f-8fa1-4dfc-9f99-5484827e7ebd" providerId="ADAL" clId="{9D2202CF-5012-4C69-B742-CF667A323BB4}" dt="2026-01-27T12:46:39.020" v="65" actId="12"/>
        <pc:sldMkLst>
          <pc:docMk/>
          <pc:sldMk cId="3829833732" sldId="313"/>
        </pc:sldMkLst>
        <pc:spChg chg="mod ord">
          <ac:chgData name="Juuti Noora" userId="465eae5f-8fa1-4dfc-9f99-5484827e7ebd" providerId="ADAL" clId="{9D2202CF-5012-4C69-B742-CF667A323BB4}" dt="2026-01-27T12:46:38.428" v="64" actId="700"/>
          <ac:spMkLst>
            <pc:docMk/>
            <pc:sldMk cId="3829833732" sldId="313"/>
            <ac:spMk id="2" creationId="{C713ACF4-7894-2296-B313-71694EDE4DFD}"/>
          </ac:spMkLst>
        </pc:spChg>
        <pc:spChg chg="mod ord">
          <ac:chgData name="Juuti Noora" userId="465eae5f-8fa1-4dfc-9f99-5484827e7ebd" providerId="ADAL" clId="{9D2202CF-5012-4C69-B742-CF667A323BB4}" dt="2026-01-27T12:46:39.020" v="65" actId="12"/>
          <ac:spMkLst>
            <pc:docMk/>
            <pc:sldMk cId="3829833732" sldId="313"/>
            <ac:spMk id="5" creationId="{1A668648-4FD1-B882-1C7F-6AFD854B72F6}"/>
          </ac:spMkLst>
        </pc:spChg>
      </pc:sldChg>
      <pc:sldChg chg="addSp delSp modSp mod">
        <pc:chgData name="Juuti Noora" userId="465eae5f-8fa1-4dfc-9f99-5484827e7ebd" providerId="ADAL" clId="{9D2202CF-5012-4C69-B742-CF667A323BB4}" dt="2026-01-30T13:16:28.736" v="70" actId="27636"/>
        <pc:sldMkLst>
          <pc:docMk/>
          <pc:sldMk cId="2143915661" sldId="314"/>
        </pc:sldMkLst>
        <pc:spChg chg="mod">
          <ac:chgData name="Juuti Noora" userId="465eae5f-8fa1-4dfc-9f99-5484827e7ebd" providerId="ADAL" clId="{9D2202CF-5012-4C69-B742-CF667A323BB4}" dt="2026-01-30T13:16:28.736" v="70" actId="27636"/>
          <ac:spMkLst>
            <pc:docMk/>
            <pc:sldMk cId="2143915661" sldId="314"/>
            <ac:spMk id="2" creationId="{388AD44E-7604-E8BA-1251-A914E448594D}"/>
          </ac:spMkLst>
        </pc:spChg>
      </pc:sldChg>
    </pc:docChg>
  </pc:docChgLst>
  <pc:docChgLst>
    <pc:chgData name="Tenkanen-Salmela Riitta" userId="S::hrite01@xamk.fi::874376b7-4db1-4940-a109-f360070d2a32" providerId="AD" clId="Web-{77020B0A-1A77-AC37-C22E-E515A582C93B}"/>
    <pc:docChg chg="delSld modSld modSection">
      <pc:chgData name="Tenkanen-Salmela Riitta" userId="S::hrite01@xamk.fi::874376b7-4db1-4940-a109-f360070d2a32" providerId="AD" clId="Web-{77020B0A-1A77-AC37-C22E-E515A582C93B}" dt="2026-01-29T20:55:42.532" v="5" actId="20577"/>
      <pc:docMkLst>
        <pc:docMk/>
      </pc:docMkLst>
      <pc:sldChg chg="del">
        <pc:chgData name="Tenkanen-Salmela Riitta" userId="S::hrite01@xamk.fi::874376b7-4db1-4940-a109-f360070d2a32" providerId="AD" clId="Web-{77020B0A-1A77-AC37-C22E-E515A582C93B}" dt="2026-01-29T20:53:54.515" v="0"/>
        <pc:sldMkLst>
          <pc:docMk/>
          <pc:sldMk cId="1718558569" sldId="308"/>
        </pc:sldMkLst>
      </pc:sldChg>
      <pc:sldChg chg="delSp modSp mod modClrScheme chgLayout">
        <pc:chgData name="Tenkanen-Salmela Riitta" userId="S::hrite01@xamk.fi::874376b7-4db1-4940-a109-f360070d2a32" providerId="AD" clId="Web-{77020B0A-1A77-AC37-C22E-E515A582C93B}" dt="2026-01-29T20:55:07.563" v="3"/>
        <pc:sldMkLst>
          <pc:docMk/>
          <pc:sldMk cId="3704165612" sldId="309"/>
        </pc:sldMkLst>
        <pc:spChg chg="mod ord">
          <ac:chgData name="Tenkanen-Salmela Riitta" userId="S::hrite01@xamk.fi::874376b7-4db1-4940-a109-f360070d2a32" providerId="AD" clId="Web-{77020B0A-1A77-AC37-C22E-E515A582C93B}" dt="2026-01-29T20:55:07.563" v="3"/>
          <ac:spMkLst>
            <pc:docMk/>
            <pc:sldMk cId="3704165612" sldId="309"/>
            <ac:spMk id="2" creationId="{A89ADCCA-DB18-5BFC-06BF-8EADF11C6A8A}"/>
          </ac:spMkLst>
        </pc:spChg>
        <pc:spChg chg="mod ord">
          <ac:chgData name="Tenkanen-Salmela Riitta" userId="S::hrite01@xamk.fi::874376b7-4db1-4940-a109-f360070d2a32" providerId="AD" clId="Web-{77020B0A-1A77-AC37-C22E-E515A582C93B}" dt="2026-01-29T20:55:07.563" v="3"/>
          <ac:spMkLst>
            <pc:docMk/>
            <pc:sldMk cId="3704165612" sldId="309"/>
            <ac:spMk id="4" creationId="{BED14045-9026-6E2D-C3C5-E648FDE4F7A3}"/>
          </ac:spMkLst>
        </pc:spChg>
        <pc:spChg chg="del">
          <ac:chgData name="Tenkanen-Salmela Riitta" userId="S::hrite01@xamk.fi::874376b7-4db1-4940-a109-f360070d2a32" providerId="AD" clId="Web-{77020B0A-1A77-AC37-C22E-E515A582C93B}" dt="2026-01-29T20:55:07.563" v="3"/>
          <ac:spMkLst>
            <pc:docMk/>
            <pc:sldMk cId="3704165612" sldId="309"/>
            <ac:spMk id="5" creationId="{911C6D4E-B5E2-31F4-3E39-4D083E7CC09D}"/>
          </ac:spMkLst>
        </pc:spChg>
      </pc:sldChg>
      <pc:sldChg chg="del">
        <pc:chgData name="Tenkanen-Salmela Riitta" userId="S::hrite01@xamk.fi::874376b7-4db1-4940-a109-f360070d2a32" providerId="AD" clId="Web-{77020B0A-1A77-AC37-C22E-E515A582C93B}" dt="2026-01-29T20:54:10.609" v="1"/>
        <pc:sldMkLst>
          <pc:docMk/>
          <pc:sldMk cId="3957390772" sldId="311"/>
        </pc:sldMkLst>
      </pc:sldChg>
      <pc:sldChg chg="delSp modSp mod modClrScheme chgLayout">
        <pc:chgData name="Tenkanen-Salmela Riitta" userId="S::hrite01@xamk.fi::874376b7-4db1-4940-a109-f360070d2a32" providerId="AD" clId="Web-{77020B0A-1A77-AC37-C22E-E515A582C93B}" dt="2026-01-29T20:55:26.173" v="4"/>
        <pc:sldMkLst>
          <pc:docMk/>
          <pc:sldMk cId="2143915661" sldId="314"/>
        </pc:sldMkLst>
        <pc:spChg chg="mod ord">
          <ac:chgData name="Tenkanen-Salmela Riitta" userId="S::hrite01@xamk.fi::874376b7-4db1-4940-a109-f360070d2a32" providerId="AD" clId="Web-{77020B0A-1A77-AC37-C22E-E515A582C93B}" dt="2026-01-29T20:55:26.173" v="4"/>
          <ac:spMkLst>
            <pc:docMk/>
            <pc:sldMk cId="2143915661" sldId="314"/>
            <ac:spMk id="2" creationId="{388AD44E-7604-E8BA-1251-A914E448594D}"/>
          </ac:spMkLst>
        </pc:spChg>
        <pc:spChg chg="mod ord">
          <ac:chgData name="Tenkanen-Salmela Riitta" userId="S::hrite01@xamk.fi::874376b7-4db1-4940-a109-f360070d2a32" providerId="AD" clId="Web-{77020B0A-1A77-AC37-C22E-E515A582C93B}" dt="2026-01-29T20:55:26.173" v="4"/>
          <ac:spMkLst>
            <pc:docMk/>
            <pc:sldMk cId="2143915661" sldId="314"/>
            <ac:spMk id="4" creationId="{7CC7986E-5BC6-5936-F0E8-EADFA7F6EAF8}"/>
          </ac:spMkLst>
        </pc:spChg>
        <pc:spChg chg="del">
          <ac:chgData name="Tenkanen-Salmela Riitta" userId="S::hrite01@xamk.fi::874376b7-4db1-4940-a109-f360070d2a32" providerId="AD" clId="Web-{77020B0A-1A77-AC37-C22E-E515A582C93B}" dt="2026-01-29T20:55:26.173" v="4"/>
          <ac:spMkLst>
            <pc:docMk/>
            <pc:sldMk cId="2143915661" sldId="314"/>
            <ac:spMk id="6" creationId="{0A83871B-69F6-5367-3151-28E49B63181D}"/>
          </ac:spMkLst>
        </pc:spChg>
      </pc:sldChg>
      <pc:sldChg chg="del">
        <pc:chgData name="Tenkanen-Salmela Riitta" userId="S::hrite01@xamk.fi::874376b7-4db1-4940-a109-f360070d2a32" providerId="AD" clId="Web-{77020B0A-1A77-AC37-C22E-E515A582C93B}" dt="2026-01-29T20:54:30.750" v="2"/>
        <pc:sldMkLst>
          <pc:docMk/>
          <pc:sldMk cId="2707795958" sldId="315"/>
        </pc:sldMkLst>
      </pc:sldChg>
      <pc:sldChg chg="modSp">
        <pc:chgData name="Tenkanen-Salmela Riitta" userId="S::hrite01@xamk.fi::874376b7-4db1-4940-a109-f360070d2a32" providerId="AD" clId="Web-{77020B0A-1A77-AC37-C22E-E515A582C93B}" dt="2026-01-29T20:55:42.532" v="5" actId="20577"/>
        <pc:sldMkLst>
          <pc:docMk/>
          <pc:sldMk cId="1307906017" sldId="317"/>
        </pc:sldMkLst>
        <pc:spChg chg="mod">
          <ac:chgData name="Tenkanen-Salmela Riitta" userId="S::hrite01@xamk.fi::874376b7-4db1-4940-a109-f360070d2a32" providerId="AD" clId="Web-{77020B0A-1A77-AC37-C22E-E515A582C93B}" dt="2026-01-29T20:55:42.532" v="5" actId="20577"/>
          <ac:spMkLst>
            <pc:docMk/>
            <pc:sldMk cId="1307906017" sldId="317"/>
            <ac:spMk id="6" creationId="{0CAC7F34-2C29-1111-2F7F-6DCD5C4F22F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BA1CC-7866-489C-9959-E8E55175507D}" type="datetimeFigureOut">
              <a:rPr lang="fi-FI" smtClean="0"/>
              <a:t>30.1.2026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DAB93-38FC-4C13-84D1-98E51028CBE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1053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, kan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>
            <a:extLst>
              <a:ext uri="{FF2B5EF4-FFF2-40B4-BE49-F238E27FC236}">
                <a16:creationId xmlns:a16="http://schemas.microsoft.com/office/drawing/2014/main" id="{D81226F5-D291-FE40-ADFC-2FCD0A6AE1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6911"/>
            <a:ext cx="6496800" cy="2081980"/>
          </a:xfrm>
        </p:spPr>
        <p:txBody>
          <a:bodyPr anchor="b" anchorCtr="0">
            <a:normAutofit/>
          </a:bodyPr>
          <a:lstStyle>
            <a:lvl1pPr>
              <a:defRPr sz="7000" baseline="0"/>
            </a:lvl1pPr>
          </a:lstStyle>
          <a:p>
            <a:pPr algn="l"/>
            <a:r>
              <a:rPr lang="fi-FI" dirty="0" err="1"/>
              <a:t>Pulse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headline</a:t>
            </a:r>
            <a:endParaRPr lang="fi-FI" dirty="0"/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AB0CD567-36BF-D749-8392-90AB7D329E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45388"/>
            <a:ext cx="6496800" cy="1449000"/>
          </a:xfrm>
        </p:spPr>
        <p:txBody>
          <a:bodyPr>
            <a:normAutofit/>
          </a:bodyPr>
          <a:lstStyle>
            <a:lvl1pPr marL="0" indent="0">
              <a:buNone/>
              <a:defRPr b="0" i="0">
                <a:latin typeface="Montserrat Medium" pitchFamily="2" charset="77"/>
              </a:defRPr>
            </a:lvl1pPr>
          </a:lstStyle>
          <a:p>
            <a:pPr algn="l"/>
            <a:endParaRPr lang="fi-FI" sz="2000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674D427-9E57-8D4E-AC22-ABFD986A6D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208801" y="2183171"/>
            <a:ext cx="1611871" cy="249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2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yhjä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1621CE29-B6E7-0C41-8E42-372BFB55B6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45916" y="1549381"/>
            <a:ext cx="2300168" cy="355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1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, kansi">
    <p:bg>
      <p:bgPr>
        <a:solidFill>
          <a:srgbClr val="00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BB179F5A-2888-FF47-8BD5-F455BF245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9" t="10826" r="1753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D81226F5-D291-FE40-ADFC-2FCD0A6AE1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26508" y="1581174"/>
            <a:ext cx="4754880" cy="1827206"/>
          </a:xfrm>
        </p:spPr>
        <p:txBody>
          <a:bodyPr anchor="b" anchorCtr="0">
            <a:normAutofit/>
          </a:bodyPr>
          <a:lstStyle>
            <a:lvl1pPr>
              <a:defRPr sz="5000" baseline="0"/>
            </a:lvl1pPr>
          </a:lstStyle>
          <a:p>
            <a:pPr algn="l"/>
            <a:r>
              <a:rPr lang="fi-FI" dirty="0" err="1"/>
              <a:t>Pulse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headline</a:t>
            </a:r>
            <a:endParaRPr lang="fi-FI" dirty="0"/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AB0CD567-36BF-D749-8392-90AB7D329E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26508" y="3684190"/>
            <a:ext cx="4754880" cy="1449000"/>
          </a:xfrm>
        </p:spPr>
        <p:txBody>
          <a:bodyPr>
            <a:normAutofit/>
          </a:bodyPr>
          <a:lstStyle>
            <a:lvl1pPr marL="0" indent="0">
              <a:buNone/>
              <a:defRPr b="0" i="0">
                <a:latin typeface="Montserrat Medium" pitchFamily="2" charset="77"/>
              </a:defRPr>
            </a:lvl1pPr>
          </a:lstStyle>
          <a:p>
            <a:pPr algn="l"/>
            <a:endParaRPr lang="fi-FI" sz="2000" dirty="0"/>
          </a:p>
        </p:txBody>
      </p:sp>
      <p:pic>
        <p:nvPicPr>
          <p:cNvPr id="6" name="Kuva 5" descr="Kuva, joka sisältää kohteen piirtäminen, kello, lautanen&#10;&#10;Kuvaus luotu automaattisesti">
            <a:extLst>
              <a:ext uri="{FF2B5EF4-FFF2-40B4-BE49-F238E27FC236}">
                <a16:creationId xmlns:a16="http://schemas.microsoft.com/office/drawing/2014/main" id="{686C06EF-518A-AF4A-BEFC-0F15FEDC53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84445" y="5873102"/>
            <a:ext cx="1598723" cy="45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3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gradient">
    <p:bg>
      <p:bgPr>
        <a:gradFill>
          <a:gsLst>
            <a:gs pos="2000">
              <a:schemeClr val="accent6"/>
            </a:gs>
            <a:gs pos="61000">
              <a:srgbClr val="ED0B6F"/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3481" y="1944112"/>
            <a:ext cx="10932338" cy="2969776"/>
          </a:xfrm>
        </p:spPr>
        <p:txBody>
          <a:bodyPr anchor="ctr" anchorCtr="0">
            <a:normAutofit/>
          </a:bodyPr>
          <a:lstStyle>
            <a:lvl1pPr algn="ctr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219688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tumm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3481" y="1944112"/>
            <a:ext cx="10932338" cy="2969776"/>
          </a:xfrm>
        </p:spPr>
        <p:txBody>
          <a:bodyPr anchor="ctr" anchorCtr="0">
            <a:normAutofit/>
          </a:bodyPr>
          <a:lstStyle>
            <a:lvl1pPr algn="ctr">
              <a:defRPr sz="8000">
                <a:gradFill>
                  <a:gsLst>
                    <a:gs pos="2000">
                      <a:schemeClr val="accent6"/>
                    </a:gs>
                    <a:gs pos="61000">
                      <a:srgbClr val="ED0B6F"/>
                    </a:gs>
                  </a:gsLst>
                  <a:lin ang="2700000" scaled="0"/>
                </a:gradFill>
              </a:defRPr>
            </a:lvl1pPr>
          </a:lstStyle>
          <a:p>
            <a:r>
              <a:rPr lang="en-US" noProof="0" dirty="0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258146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nosto / laina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04921" y="1944112"/>
            <a:ext cx="8982158" cy="2969776"/>
          </a:xfrm>
        </p:spPr>
        <p:txBody>
          <a:bodyPr anchor="ctr" anchorCtr="0">
            <a:normAutofit/>
          </a:bodyPr>
          <a:lstStyle>
            <a:lvl1pPr algn="ctr">
              <a:defRPr sz="6000">
                <a:gradFill>
                  <a:gsLst>
                    <a:gs pos="1000">
                      <a:schemeClr val="accent6"/>
                    </a:gs>
                    <a:gs pos="61000">
                      <a:srgbClr val="ED0B6F"/>
                    </a:gs>
                  </a:gsLst>
                  <a:lin ang="2700000" scaled="0"/>
                </a:gradFill>
              </a:defRPr>
            </a:lvl1pPr>
          </a:lstStyle>
          <a:p>
            <a:r>
              <a:rPr lang="en-US" noProof="0" dirty="0"/>
              <a:t>“</a:t>
            </a:r>
            <a:r>
              <a:rPr lang="en-US" noProof="0" dirty="0" err="1"/>
              <a:t>tekstinosto</a:t>
            </a:r>
            <a:r>
              <a:rPr lang="en-US" noProof="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641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08E55D-8238-8546-843F-D78AE68AE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961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tekstin</a:t>
            </a:r>
            <a:r>
              <a:rPr lang="en-US" noProof="0" dirty="0"/>
              <a:t> </a:t>
            </a:r>
            <a:r>
              <a:rPr lang="en-US" noProof="0" dirty="0" err="1"/>
              <a:t>perustyylejä</a:t>
            </a:r>
            <a:r>
              <a:rPr lang="en-US" noProof="0" dirty="0"/>
              <a:t> </a:t>
            </a:r>
            <a:r>
              <a:rPr lang="en-US" noProof="0" dirty="0" err="1"/>
              <a:t>napsauttamalla</a:t>
            </a:r>
            <a:endParaRPr lang="en-US" noProof="0" dirty="0"/>
          </a:p>
          <a:p>
            <a:pPr lvl="1"/>
            <a:r>
              <a:rPr lang="en-US" noProof="0" dirty="0" err="1"/>
              <a:t>toinen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2"/>
            <a:r>
              <a:rPr lang="en-US" noProof="0" dirty="0" err="1"/>
              <a:t>kolmas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3"/>
            <a:r>
              <a:rPr lang="en-US" noProof="0" dirty="0" err="1"/>
              <a:t>neljäs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4"/>
            <a:r>
              <a:rPr lang="en-US" noProof="0" dirty="0" err="1"/>
              <a:t>viides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F01E54D4-79F8-1548-801A-37D9EC500EFB}"/>
              </a:ext>
            </a:extLst>
          </p:cNvPr>
          <p:cNvCxnSpPr/>
          <p:nvPr userDrawn="1"/>
        </p:nvCxnSpPr>
        <p:spPr>
          <a:xfrm flipH="1">
            <a:off x="838200" y="6094089"/>
            <a:ext cx="8872242" cy="0"/>
          </a:xfrm>
          <a:prstGeom prst="line">
            <a:avLst/>
          </a:prstGeom>
          <a:ln w="12700">
            <a:gradFill>
              <a:gsLst>
                <a:gs pos="83000">
                  <a:schemeClr val="accent6"/>
                </a:gs>
                <a:gs pos="30000">
                  <a:srgbClr val="ED0B6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uva 5" descr="Kuva, joka sisältää kohteen piirtäminen, kello, lautanen&#10;&#10;Kuvaus luotu automaattisesti">
            <a:extLst>
              <a:ext uri="{FF2B5EF4-FFF2-40B4-BE49-F238E27FC236}">
                <a16:creationId xmlns:a16="http://schemas.microsoft.com/office/drawing/2014/main" id="{CBF0DE02-DE28-514D-9700-B987765D27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4445" y="5864915"/>
            <a:ext cx="1598723" cy="45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2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E986AC6-5147-6D4E-94F3-6283E9E835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6967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Sisällön paikkamerkki 3">
            <a:extLst>
              <a:ext uri="{FF2B5EF4-FFF2-40B4-BE49-F238E27FC236}">
                <a16:creationId xmlns:a16="http://schemas.microsoft.com/office/drawing/2014/main" id="{739BDB1F-E4E0-594F-A487-EC50CB9E0F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6967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F8C4E435-50D8-5B40-8E04-4050ED4BC4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0A5A7999-768F-7442-BFD3-E11BAA38B7FB}"/>
              </a:ext>
            </a:extLst>
          </p:cNvPr>
          <p:cNvCxnSpPr/>
          <p:nvPr userDrawn="1"/>
        </p:nvCxnSpPr>
        <p:spPr>
          <a:xfrm flipH="1">
            <a:off x="838200" y="6094089"/>
            <a:ext cx="8872242" cy="0"/>
          </a:xfrm>
          <a:prstGeom prst="line">
            <a:avLst/>
          </a:prstGeom>
          <a:ln w="12700">
            <a:gradFill>
              <a:gsLst>
                <a:gs pos="83000">
                  <a:schemeClr val="accent6"/>
                </a:gs>
                <a:gs pos="30000">
                  <a:srgbClr val="ED0B6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uva 6" descr="Kuva, joka sisältää kohteen piirtäminen, kello, lautanen&#10;&#10;Kuvaus luotu automaattisesti">
            <a:extLst>
              <a:ext uri="{FF2B5EF4-FFF2-40B4-BE49-F238E27FC236}">
                <a16:creationId xmlns:a16="http://schemas.microsoft.com/office/drawing/2014/main" id="{AC99844B-A4D4-E544-9ED4-82A3F201C9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4445" y="5864915"/>
            <a:ext cx="1598723" cy="45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8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E1479899-504A-2B40-88DD-5FBF444D09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56209" y="5838729"/>
            <a:ext cx="1765748" cy="797572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068" y="2138290"/>
            <a:ext cx="10245865" cy="3574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tekstin</a:t>
            </a:r>
            <a:r>
              <a:rPr lang="en-US" noProof="0" dirty="0"/>
              <a:t> </a:t>
            </a:r>
            <a:r>
              <a:rPr lang="en-US" noProof="0" dirty="0" err="1"/>
              <a:t>perustyylejä</a:t>
            </a:r>
            <a:r>
              <a:rPr lang="en-US" noProof="0" dirty="0"/>
              <a:t> </a:t>
            </a:r>
            <a:r>
              <a:rPr lang="en-US" noProof="0" dirty="0" err="1"/>
              <a:t>napsauttamalla</a:t>
            </a:r>
            <a:endParaRPr lang="en-US" noProof="0" dirty="0"/>
          </a:p>
          <a:p>
            <a:pPr lvl="1"/>
            <a:r>
              <a:rPr lang="en-US" noProof="0" dirty="0" err="1"/>
              <a:t>toinen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2"/>
            <a:r>
              <a:rPr lang="en-US" noProof="0" dirty="0" err="1"/>
              <a:t>kolmas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3"/>
            <a:r>
              <a:rPr lang="en-US" noProof="0" dirty="0" err="1"/>
              <a:t>neljäs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4"/>
            <a:r>
              <a:rPr lang="en-US" noProof="0" dirty="0" err="1"/>
              <a:t>viides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</p:txBody>
      </p:sp>
      <p:sp>
        <p:nvSpPr>
          <p:cNvPr id="4" name="Vastakkaisista kulmista pyöristetty suorakulmio 3">
            <a:extLst>
              <a:ext uri="{FF2B5EF4-FFF2-40B4-BE49-F238E27FC236}">
                <a16:creationId xmlns:a16="http://schemas.microsoft.com/office/drawing/2014/main" id="{EBF5F239-318A-814D-BDC0-C2A8981062E3}"/>
              </a:ext>
            </a:extLst>
          </p:cNvPr>
          <p:cNvSpPr/>
          <p:nvPr userDrawn="1"/>
        </p:nvSpPr>
        <p:spPr>
          <a:xfrm flipV="1">
            <a:off x="390919" y="405190"/>
            <a:ext cx="11410161" cy="6047620"/>
          </a:xfrm>
          <a:prstGeom prst="round2DiagRect">
            <a:avLst>
              <a:gd name="adj1" fmla="val 7053"/>
              <a:gd name="adj2" fmla="val 0"/>
            </a:avLst>
          </a:prstGeom>
          <a:noFill/>
          <a:ln w="38100">
            <a:gradFill>
              <a:gsLst>
                <a:gs pos="0">
                  <a:schemeClr val="accent6"/>
                </a:gs>
                <a:gs pos="55000">
                  <a:srgbClr val="ED0B6F"/>
                </a:gs>
              </a:gsLst>
              <a:lin ang="81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87420A8C-503D-8544-B3A1-A6434FE5FACC}"/>
              </a:ext>
            </a:extLst>
          </p:cNvPr>
          <p:cNvSpPr/>
          <p:nvPr userDrawn="1"/>
        </p:nvSpPr>
        <p:spPr>
          <a:xfrm>
            <a:off x="9945111" y="5736903"/>
            <a:ext cx="2055377" cy="915582"/>
          </a:xfrm>
          <a:prstGeom prst="rect">
            <a:avLst/>
          </a:prstGeom>
          <a:solidFill>
            <a:srgbClr val="001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0D0CC77F-6B9B-D943-A7CA-A3272001FF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3068" y="644297"/>
            <a:ext cx="10245865" cy="1325563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pic>
        <p:nvPicPr>
          <p:cNvPr id="11" name="Kuva 10" descr="Kuva, joka sisältää kohteen piirtäminen, kello, lautanen&#10;&#10;Kuvaus luotu automaattisesti">
            <a:extLst>
              <a:ext uri="{FF2B5EF4-FFF2-40B4-BE49-F238E27FC236}">
                <a16:creationId xmlns:a16="http://schemas.microsoft.com/office/drawing/2014/main" id="{03EB0A4F-488E-2E4E-8929-9D1B5FDD53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3234" y="6016785"/>
            <a:ext cx="1598723" cy="45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5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2693" y="1915752"/>
            <a:ext cx="8406614" cy="354637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DCEB0513-52EB-CC40-9571-410064C68CD5}"/>
              </a:ext>
            </a:extLst>
          </p:cNvPr>
          <p:cNvSpPr/>
          <p:nvPr/>
        </p:nvSpPr>
        <p:spPr>
          <a:xfrm>
            <a:off x="1338349" y="1190045"/>
            <a:ext cx="9559636" cy="4670428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6"/>
                </a:gs>
                <a:gs pos="53000">
                  <a:srgbClr val="ED0B6F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208E55D-8238-8546-843F-D78AE68AE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1111" y="839179"/>
            <a:ext cx="2489785" cy="701731"/>
          </a:xfrm>
          <a:solidFill>
            <a:schemeClr val="tx1"/>
          </a:solidFill>
        </p:spPr>
        <p:txBody>
          <a:bodyPr wrap="none">
            <a:spAutoFit/>
          </a:bodyPr>
          <a:lstStyle>
            <a:lvl1pPr algn="ctr">
              <a:defRPr/>
            </a:lvl1pPr>
          </a:lstStyle>
          <a:p>
            <a:r>
              <a:rPr lang="fi-FI" noProof="0" dirty="0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134934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yhjä">
    <p:bg>
      <p:bgPr>
        <a:solidFill>
          <a:srgbClr val="00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piirtäminen, merkki, kello&#10;&#10;Kuvaus luotu automaattisesti">
            <a:extLst>
              <a:ext uri="{FF2B5EF4-FFF2-40B4-BE49-F238E27FC236}">
                <a16:creationId xmlns:a16="http://schemas.microsoft.com/office/drawing/2014/main" id="{B9BA46A5-BF8E-A046-B4B9-E1EF2043AF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48387" y="1543050"/>
            <a:ext cx="2295225" cy="356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2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gradient">
    <p:bg>
      <p:bgPr>
        <a:gradFill>
          <a:gsLst>
            <a:gs pos="2000">
              <a:srgbClr val="F05346"/>
            </a:gs>
            <a:gs pos="61000">
              <a:srgbClr val="ED0B6F"/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3481" y="1944112"/>
            <a:ext cx="10932338" cy="2969776"/>
          </a:xfrm>
        </p:spPr>
        <p:txBody>
          <a:bodyPr anchor="ctr" anchorCtr="0">
            <a:normAutofit/>
          </a:bodyPr>
          <a:lstStyle>
            <a:lvl1pPr algn="ctr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269451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, kansi">
    <p:bg>
      <p:bgPr>
        <a:solidFill>
          <a:srgbClr val="00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2B574458-6343-9A45-B887-3FB2B12F4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255" r="2012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D81226F5-D291-FE40-ADFC-2FCD0A6AE1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0" y="1517035"/>
            <a:ext cx="5180588" cy="1827206"/>
          </a:xfrm>
        </p:spPr>
        <p:txBody>
          <a:bodyPr anchor="b" anchorCtr="0">
            <a:normAutofit/>
          </a:bodyPr>
          <a:lstStyle>
            <a:lvl1pPr>
              <a:defRPr sz="5000" baseline="0"/>
            </a:lvl1pPr>
          </a:lstStyle>
          <a:p>
            <a:pPr algn="l"/>
            <a:r>
              <a:rPr lang="fi-FI" dirty="0" err="1"/>
              <a:t>Pulse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headline</a:t>
            </a:r>
            <a:endParaRPr lang="fi-FI" dirty="0"/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AB0CD567-36BF-D749-8392-90AB7D329E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0" y="3694500"/>
            <a:ext cx="5180588" cy="1449000"/>
          </a:xfrm>
        </p:spPr>
        <p:txBody>
          <a:bodyPr>
            <a:normAutofit/>
          </a:bodyPr>
          <a:lstStyle>
            <a:lvl1pPr marL="0" indent="0">
              <a:buNone/>
              <a:defRPr b="0" i="0">
                <a:latin typeface="Montserrat Medium" pitchFamily="2" charset="77"/>
              </a:defRPr>
            </a:lvl1pPr>
          </a:lstStyle>
          <a:p>
            <a:pPr algn="l"/>
            <a:endParaRPr lang="fi-FI" sz="20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9ACFFF22-5B81-C549-862D-16BEAE1855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84445" y="5873102"/>
            <a:ext cx="1598723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3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gradient">
    <p:bg>
      <p:bgPr>
        <a:gradFill>
          <a:gsLst>
            <a:gs pos="2000">
              <a:srgbClr val="CCFAAD"/>
            </a:gs>
            <a:gs pos="61000">
              <a:schemeClr val="accent5"/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3481" y="1944112"/>
            <a:ext cx="10932338" cy="2969776"/>
          </a:xfrm>
        </p:spPr>
        <p:txBody>
          <a:bodyPr anchor="ctr" anchorCtr="0">
            <a:normAutofit/>
          </a:bodyPr>
          <a:lstStyle>
            <a:lvl1pPr algn="ctr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208995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tumm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3481" y="1944112"/>
            <a:ext cx="10932338" cy="2969776"/>
          </a:xfrm>
        </p:spPr>
        <p:txBody>
          <a:bodyPr anchor="ctr" anchorCtr="0">
            <a:normAutofit/>
          </a:bodyPr>
          <a:lstStyle>
            <a:lvl1pPr algn="ctr">
              <a:defRPr sz="8000">
                <a:gradFill>
                  <a:gsLst>
                    <a:gs pos="2000">
                      <a:srgbClr val="CCFAAD"/>
                    </a:gs>
                    <a:gs pos="61000">
                      <a:schemeClr val="accent5"/>
                    </a:gs>
                  </a:gsLst>
                  <a:lin ang="2700000" scaled="0"/>
                </a:gradFill>
              </a:defRPr>
            </a:lvl1pPr>
          </a:lstStyle>
          <a:p>
            <a:r>
              <a:rPr lang="en-US" noProof="0" dirty="0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32611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nosto / laina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04921" y="1944112"/>
            <a:ext cx="8982158" cy="2969776"/>
          </a:xfrm>
        </p:spPr>
        <p:txBody>
          <a:bodyPr anchor="ctr" anchorCtr="0">
            <a:normAutofit/>
          </a:bodyPr>
          <a:lstStyle>
            <a:lvl1pPr algn="ctr">
              <a:defRPr sz="6000">
                <a:gradFill>
                  <a:gsLst>
                    <a:gs pos="1000">
                      <a:srgbClr val="CCFAAD"/>
                    </a:gs>
                    <a:gs pos="61000">
                      <a:schemeClr val="accent5"/>
                    </a:gs>
                  </a:gsLst>
                  <a:lin ang="2700000" scaled="0"/>
                </a:gradFill>
              </a:defRPr>
            </a:lvl1pPr>
          </a:lstStyle>
          <a:p>
            <a:r>
              <a:rPr lang="en-US" noProof="0" dirty="0"/>
              <a:t>“</a:t>
            </a:r>
            <a:r>
              <a:rPr lang="en-US" noProof="0" dirty="0" err="1"/>
              <a:t>tekstinosto</a:t>
            </a:r>
            <a:r>
              <a:rPr lang="en-US" noProof="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47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08E55D-8238-8546-843F-D78AE68AE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961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tekstin</a:t>
            </a:r>
            <a:r>
              <a:rPr lang="en-US" noProof="0" dirty="0"/>
              <a:t> </a:t>
            </a:r>
            <a:r>
              <a:rPr lang="en-US" noProof="0" dirty="0" err="1"/>
              <a:t>perustyylejä</a:t>
            </a:r>
            <a:r>
              <a:rPr lang="en-US" noProof="0" dirty="0"/>
              <a:t> </a:t>
            </a:r>
            <a:r>
              <a:rPr lang="en-US" noProof="0" dirty="0" err="1"/>
              <a:t>napsauttamalla</a:t>
            </a:r>
            <a:endParaRPr lang="en-US" noProof="0" dirty="0"/>
          </a:p>
          <a:p>
            <a:pPr lvl="1"/>
            <a:r>
              <a:rPr lang="en-US" noProof="0" dirty="0" err="1"/>
              <a:t>toinen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2"/>
            <a:r>
              <a:rPr lang="en-US" noProof="0" dirty="0" err="1"/>
              <a:t>kolmas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3"/>
            <a:r>
              <a:rPr lang="en-US" noProof="0" dirty="0" err="1"/>
              <a:t>neljäs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4"/>
            <a:r>
              <a:rPr lang="en-US" noProof="0" dirty="0" err="1"/>
              <a:t>viides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F01E54D4-79F8-1548-801A-37D9EC500EFB}"/>
              </a:ext>
            </a:extLst>
          </p:cNvPr>
          <p:cNvCxnSpPr/>
          <p:nvPr userDrawn="1"/>
        </p:nvCxnSpPr>
        <p:spPr>
          <a:xfrm flipH="1">
            <a:off x="838200" y="6094089"/>
            <a:ext cx="8872242" cy="0"/>
          </a:xfrm>
          <a:prstGeom prst="line">
            <a:avLst/>
          </a:prstGeom>
          <a:ln w="12700">
            <a:gradFill>
              <a:gsLst>
                <a:gs pos="83000">
                  <a:srgbClr val="CCFAAD"/>
                </a:gs>
                <a:gs pos="30000">
                  <a:schemeClr val="accent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uva 5">
            <a:extLst>
              <a:ext uri="{FF2B5EF4-FFF2-40B4-BE49-F238E27FC236}">
                <a16:creationId xmlns:a16="http://schemas.microsoft.com/office/drawing/2014/main" id="{C5F73DD6-B003-2144-962B-FEB861464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84445" y="5864915"/>
            <a:ext cx="1598723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2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E986AC6-5147-6D4E-94F3-6283E9E835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6967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Sisällön paikkamerkki 3">
            <a:extLst>
              <a:ext uri="{FF2B5EF4-FFF2-40B4-BE49-F238E27FC236}">
                <a16:creationId xmlns:a16="http://schemas.microsoft.com/office/drawing/2014/main" id="{739BDB1F-E4E0-594F-A487-EC50CB9E0F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6967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F8C4E435-50D8-5B40-8E04-4050ED4BC4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354BDCA5-7071-984A-BE98-AABD4C246B8D}"/>
              </a:ext>
            </a:extLst>
          </p:cNvPr>
          <p:cNvCxnSpPr/>
          <p:nvPr userDrawn="1"/>
        </p:nvCxnSpPr>
        <p:spPr>
          <a:xfrm flipH="1">
            <a:off x="838200" y="6094089"/>
            <a:ext cx="8872242" cy="0"/>
          </a:xfrm>
          <a:prstGeom prst="line">
            <a:avLst/>
          </a:prstGeom>
          <a:ln w="12700">
            <a:gradFill>
              <a:gsLst>
                <a:gs pos="83000">
                  <a:srgbClr val="CCFAAD"/>
                </a:gs>
                <a:gs pos="30000">
                  <a:schemeClr val="accent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Kuva 8">
            <a:extLst>
              <a:ext uri="{FF2B5EF4-FFF2-40B4-BE49-F238E27FC236}">
                <a16:creationId xmlns:a16="http://schemas.microsoft.com/office/drawing/2014/main" id="{42DFB8DD-8132-D447-AF46-9329E46C4B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84445" y="5864915"/>
            <a:ext cx="1598723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9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E1479899-504A-2B40-88DD-5FBF444D09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56209" y="5838729"/>
            <a:ext cx="1765748" cy="797572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068" y="2138290"/>
            <a:ext cx="10245865" cy="3574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tekstin</a:t>
            </a:r>
            <a:r>
              <a:rPr lang="en-US" noProof="0" dirty="0"/>
              <a:t> </a:t>
            </a:r>
            <a:r>
              <a:rPr lang="en-US" noProof="0" dirty="0" err="1"/>
              <a:t>perustyylejä</a:t>
            </a:r>
            <a:r>
              <a:rPr lang="en-US" noProof="0" dirty="0"/>
              <a:t> </a:t>
            </a:r>
            <a:r>
              <a:rPr lang="en-US" noProof="0" dirty="0" err="1"/>
              <a:t>napsauttamalla</a:t>
            </a:r>
            <a:endParaRPr lang="en-US" noProof="0" dirty="0"/>
          </a:p>
          <a:p>
            <a:pPr lvl="1"/>
            <a:r>
              <a:rPr lang="en-US" noProof="0" dirty="0" err="1"/>
              <a:t>toinen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2"/>
            <a:r>
              <a:rPr lang="en-US" noProof="0" dirty="0" err="1"/>
              <a:t>kolmas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3"/>
            <a:r>
              <a:rPr lang="en-US" noProof="0" dirty="0" err="1"/>
              <a:t>neljäs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4"/>
            <a:r>
              <a:rPr lang="en-US" noProof="0" dirty="0" err="1"/>
              <a:t>viides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</p:txBody>
      </p:sp>
      <p:sp>
        <p:nvSpPr>
          <p:cNvPr id="4" name="Vastakkaisista kulmista pyöristetty suorakulmio 3">
            <a:extLst>
              <a:ext uri="{FF2B5EF4-FFF2-40B4-BE49-F238E27FC236}">
                <a16:creationId xmlns:a16="http://schemas.microsoft.com/office/drawing/2014/main" id="{EBF5F239-318A-814D-BDC0-C2A8981062E3}"/>
              </a:ext>
            </a:extLst>
          </p:cNvPr>
          <p:cNvSpPr/>
          <p:nvPr userDrawn="1"/>
        </p:nvSpPr>
        <p:spPr>
          <a:xfrm flipV="1">
            <a:off x="390919" y="405190"/>
            <a:ext cx="11410161" cy="6047620"/>
          </a:xfrm>
          <a:prstGeom prst="round2DiagRect">
            <a:avLst>
              <a:gd name="adj1" fmla="val 7053"/>
              <a:gd name="adj2" fmla="val 0"/>
            </a:avLst>
          </a:prstGeom>
          <a:noFill/>
          <a:ln w="38100">
            <a:gradFill>
              <a:gsLst>
                <a:gs pos="0">
                  <a:srgbClr val="CCFAAD"/>
                </a:gs>
                <a:gs pos="55000">
                  <a:schemeClr val="accent5"/>
                </a:gs>
              </a:gsLst>
              <a:lin ang="81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87420A8C-503D-8544-B3A1-A6434FE5FACC}"/>
              </a:ext>
            </a:extLst>
          </p:cNvPr>
          <p:cNvSpPr/>
          <p:nvPr userDrawn="1"/>
        </p:nvSpPr>
        <p:spPr>
          <a:xfrm>
            <a:off x="9945111" y="5736903"/>
            <a:ext cx="2055377" cy="915582"/>
          </a:xfrm>
          <a:prstGeom prst="rect">
            <a:avLst/>
          </a:prstGeom>
          <a:solidFill>
            <a:srgbClr val="001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0D0CC77F-6B9B-D943-A7CA-A3272001FF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3068" y="644297"/>
            <a:ext cx="10245865" cy="1325563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CA76836F-7E8B-424C-8F96-C8537AE057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223234" y="6016785"/>
            <a:ext cx="1598723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2693" y="1915752"/>
            <a:ext cx="8406614" cy="354637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DCEB0513-52EB-CC40-9571-410064C68CD5}"/>
              </a:ext>
            </a:extLst>
          </p:cNvPr>
          <p:cNvSpPr/>
          <p:nvPr/>
        </p:nvSpPr>
        <p:spPr>
          <a:xfrm>
            <a:off x="1338349" y="1190045"/>
            <a:ext cx="9559636" cy="4670428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rgbClr val="CCFAAD"/>
                </a:gs>
                <a:gs pos="53000">
                  <a:schemeClr val="accent5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208E55D-8238-8546-843F-D78AE68AE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1111" y="839179"/>
            <a:ext cx="2489785" cy="701731"/>
          </a:xfrm>
          <a:solidFill>
            <a:schemeClr val="tx1"/>
          </a:solidFill>
        </p:spPr>
        <p:txBody>
          <a:bodyPr wrap="none">
            <a:spAutoFit/>
          </a:bodyPr>
          <a:lstStyle>
            <a:lvl1pPr algn="ctr">
              <a:defRPr/>
            </a:lvl1pPr>
          </a:lstStyle>
          <a:p>
            <a:r>
              <a:rPr lang="fi-FI" noProof="0" dirty="0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291309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yhjä">
    <p:bg>
      <p:bgPr>
        <a:solidFill>
          <a:srgbClr val="00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D522F9D6-0E29-334B-933A-14BEE1DBCF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48387" y="1543050"/>
            <a:ext cx="2295225" cy="356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6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, kansi">
    <p:bg>
      <p:bgPr>
        <a:solidFill>
          <a:srgbClr val="00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9935C33D-76BB-9542-95B6-5B937A13D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104" t="14174" r="653" b="1"/>
          <a:stretch/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D81226F5-D291-FE40-ADFC-2FCD0A6AE1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157" y="1494499"/>
            <a:ext cx="4473575" cy="1827206"/>
          </a:xfrm>
        </p:spPr>
        <p:txBody>
          <a:bodyPr>
            <a:normAutofit/>
          </a:bodyPr>
          <a:lstStyle>
            <a:lvl1pPr>
              <a:defRPr sz="5000" baseline="0"/>
            </a:lvl1pPr>
          </a:lstStyle>
          <a:p>
            <a:pPr algn="l"/>
            <a:r>
              <a:rPr lang="fi-FI" dirty="0" err="1"/>
              <a:t>Pulse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headline</a:t>
            </a:r>
            <a:endParaRPr lang="fi-FI" dirty="0"/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AB0CD567-36BF-D749-8392-90AB7D329E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157" y="3742874"/>
            <a:ext cx="4473575" cy="1449000"/>
          </a:xfrm>
        </p:spPr>
        <p:txBody>
          <a:bodyPr>
            <a:normAutofit/>
          </a:bodyPr>
          <a:lstStyle>
            <a:lvl1pPr marL="0" indent="0">
              <a:buNone/>
              <a:defRPr b="0" i="0">
                <a:latin typeface="Montserrat Medium" pitchFamily="2" charset="77"/>
              </a:defRPr>
            </a:lvl1pPr>
          </a:lstStyle>
          <a:p>
            <a:pPr algn="l"/>
            <a:endParaRPr lang="fi-FI" sz="20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DD040770-4B61-904A-AC60-1DED9E5C51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2800" y="5873102"/>
            <a:ext cx="1598723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1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tumm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3481" y="1944112"/>
            <a:ext cx="10932338" cy="2969776"/>
          </a:xfrm>
        </p:spPr>
        <p:txBody>
          <a:bodyPr anchor="ctr" anchorCtr="0">
            <a:normAutofit/>
          </a:bodyPr>
          <a:lstStyle>
            <a:lvl1pPr algn="ctr">
              <a:defRPr sz="8000">
                <a:gradFill>
                  <a:gsLst>
                    <a:gs pos="2000">
                      <a:srgbClr val="F05346"/>
                    </a:gs>
                    <a:gs pos="61000">
                      <a:srgbClr val="ED0B6F"/>
                    </a:gs>
                  </a:gsLst>
                  <a:lin ang="2700000" scaled="0"/>
                </a:gradFill>
              </a:defRPr>
            </a:lvl1pPr>
          </a:lstStyle>
          <a:p>
            <a:r>
              <a:rPr lang="en-US" noProof="0" dirty="0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111614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gradient">
    <p:bg>
      <p:bgPr>
        <a:gradFill>
          <a:gsLst>
            <a:gs pos="2000">
              <a:srgbClr val="05F2E5"/>
            </a:gs>
            <a:gs pos="61000">
              <a:schemeClr val="accent4"/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3481" y="1944112"/>
            <a:ext cx="10932338" cy="2969776"/>
          </a:xfrm>
        </p:spPr>
        <p:txBody>
          <a:bodyPr anchor="ctr" anchorCtr="0">
            <a:normAutofit/>
          </a:bodyPr>
          <a:lstStyle>
            <a:lvl1pPr algn="ctr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392040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tumm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3481" y="1944112"/>
            <a:ext cx="10932338" cy="2969776"/>
          </a:xfrm>
        </p:spPr>
        <p:txBody>
          <a:bodyPr anchor="ctr" anchorCtr="0">
            <a:normAutofit/>
          </a:bodyPr>
          <a:lstStyle>
            <a:lvl1pPr algn="ctr">
              <a:defRPr sz="8000">
                <a:gradFill>
                  <a:gsLst>
                    <a:gs pos="2000">
                      <a:srgbClr val="05F2E5"/>
                    </a:gs>
                    <a:gs pos="61000">
                      <a:schemeClr val="accent4"/>
                    </a:gs>
                  </a:gsLst>
                  <a:lin ang="2700000" scaled="0"/>
                </a:gradFill>
              </a:defRPr>
            </a:lvl1pPr>
          </a:lstStyle>
          <a:p>
            <a:r>
              <a:rPr lang="en-US" noProof="0" dirty="0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162905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nosto / laina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04921" y="1944112"/>
            <a:ext cx="8982158" cy="2969776"/>
          </a:xfrm>
        </p:spPr>
        <p:txBody>
          <a:bodyPr anchor="ctr" anchorCtr="0">
            <a:normAutofit/>
          </a:bodyPr>
          <a:lstStyle>
            <a:lvl1pPr algn="ctr">
              <a:defRPr sz="6000">
                <a:gradFill>
                  <a:gsLst>
                    <a:gs pos="1000">
                      <a:srgbClr val="05F2E5"/>
                    </a:gs>
                    <a:gs pos="61000">
                      <a:schemeClr val="accent4"/>
                    </a:gs>
                  </a:gsLst>
                  <a:lin ang="2700000" scaled="0"/>
                </a:gradFill>
              </a:defRPr>
            </a:lvl1pPr>
          </a:lstStyle>
          <a:p>
            <a:r>
              <a:rPr lang="en-US" noProof="0" dirty="0"/>
              <a:t>“</a:t>
            </a:r>
            <a:r>
              <a:rPr lang="en-US" noProof="0" dirty="0" err="1"/>
              <a:t>tekstinosto</a:t>
            </a:r>
            <a:r>
              <a:rPr lang="en-US" noProof="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221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08E55D-8238-8546-843F-D78AE68AE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961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tekstin</a:t>
            </a:r>
            <a:r>
              <a:rPr lang="en-US" noProof="0" dirty="0"/>
              <a:t> </a:t>
            </a:r>
            <a:r>
              <a:rPr lang="en-US" noProof="0" dirty="0" err="1"/>
              <a:t>perustyylejä</a:t>
            </a:r>
            <a:r>
              <a:rPr lang="en-US" noProof="0" dirty="0"/>
              <a:t> </a:t>
            </a:r>
            <a:r>
              <a:rPr lang="en-US" noProof="0" dirty="0" err="1"/>
              <a:t>napsauttamalla</a:t>
            </a:r>
            <a:endParaRPr lang="en-US" noProof="0" dirty="0"/>
          </a:p>
          <a:p>
            <a:pPr lvl="1"/>
            <a:r>
              <a:rPr lang="en-US" noProof="0" dirty="0" err="1"/>
              <a:t>toinen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2"/>
            <a:r>
              <a:rPr lang="en-US" noProof="0" dirty="0" err="1"/>
              <a:t>kolmas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3"/>
            <a:r>
              <a:rPr lang="en-US" noProof="0" dirty="0" err="1"/>
              <a:t>neljäs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4"/>
            <a:r>
              <a:rPr lang="en-US" noProof="0" dirty="0" err="1"/>
              <a:t>viides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F01E54D4-79F8-1548-801A-37D9EC500EFB}"/>
              </a:ext>
            </a:extLst>
          </p:cNvPr>
          <p:cNvCxnSpPr/>
          <p:nvPr userDrawn="1"/>
        </p:nvCxnSpPr>
        <p:spPr>
          <a:xfrm flipH="1">
            <a:off x="838200" y="6094089"/>
            <a:ext cx="8872242" cy="0"/>
          </a:xfrm>
          <a:prstGeom prst="line">
            <a:avLst/>
          </a:prstGeom>
          <a:ln w="12700">
            <a:gradFill>
              <a:gsLst>
                <a:gs pos="83000">
                  <a:schemeClr val="accent4"/>
                </a:gs>
                <a:gs pos="30000">
                  <a:srgbClr val="05F2E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uva 5">
            <a:extLst>
              <a:ext uri="{FF2B5EF4-FFF2-40B4-BE49-F238E27FC236}">
                <a16:creationId xmlns:a16="http://schemas.microsoft.com/office/drawing/2014/main" id="{ADA15414-6425-DD44-81F8-59663AD63A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84446" y="5864915"/>
            <a:ext cx="1598720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9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E986AC6-5147-6D4E-94F3-6283E9E835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6967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Sisällön paikkamerkki 3">
            <a:extLst>
              <a:ext uri="{FF2B5EF4-FFF2-40B4-BE49-F238E27FC236}">
                <a16:creationId xmlns:a16="http://schemas.microsoft.com/office/drawing/2014/main" id="{739BDB1F-E4E0-594F-A487-EC50CB9E0F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6967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F8C4E435-50D8-5B40-8E04-4050ED4BC4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cxnSp>
        <p:nvCxnSpPr>
          <p:cNvPr id="13" name="Suora yhdysviiva 12">
            <a:extLst>
              <a:ext uri="{FF2B5EF4-FFF2-40B4-BE49-F238E27FC236}">
                <a16:creationId xmlns:a16="http://schemas.microsoft.com/office/drawing/2014/main" id="{E11112F3-01DD-8840-BDEB-DB27B8E68DCD}"/>
              </a:ext>
            </a:extLst>
          </p:cNvPr>
          <p:cNvCxnSpPr/>
          <p:nvPr userDrawn="1"/>
        </p:nvCxnSpPr>
        <p:spPr>
          <a:xfrm flipH="1">
            <a:off x="838200" y="6094089"/>
            <a:ext cx="8872242" cy="0"/>
          </a:xfrm>
          <a:prstGeom prst="line">
            <a:avLst/>
          </a:prstGeom>
          <a:ln w="12700">
            <a:gradFill>
              <a:gsLst>
                <a:gs pos="83000">
                  <a:schemeClr val="accent4"/>
                </a:gs>
                <a:gs pos="30000">
                  <a:srgbClr val="05F2E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uva 6">
            <a:extLst>
              <a:ext uri="{FF2B5EF4-FFF2-40B4-BE49-F238E27FC236}">
                <a16:creationId xmlns:a16="http://schemas.microsoft.com/office/drawing/2014/main" id="{1ED6F329-0298-6347-BC23-11B292E434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84446" y="5864915"/>
            <a:ext cx="1598720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4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E1479899-504A-2B40-88DD-5FBF444D09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56209" y="5838729"/>
            <a:ext cx="1765748" cy="797572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068" y="2138290"/>
            <a:ext cx="10245865" cy="3574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tekstin</a:t>
            </a:r>
            <a:r>
              <a:rPr lang="en-US" noProof="0" dirty="0"/>
              <a:t> </a:t>
            </a:r>
            <a:r>
              <a:rPr lang="en-US" noProof="0" dirty="0" err="1"/>
              <a:t>perustyylejä</a:t>
            </a:r>
            <a:r>
              <a:rPr lang="en-US" noProof="0" dirty="0"/>
              <a:t> </a:t>
            </a:r>
            <a:r>
              <a:rPr lang="en-US" noProof="0" dirty="0" err="1"/>
              <a:t>napsauttamalla</a:t>
            </a:r>
            <a:endParaRPr lang="en-US" noProof="0" dirty="0"/>
          </a:p>
          <a:p>
            <a:pPr lvl="1"/>
            <a:r>
              <a:rPr lang="en-US" noProof="0" dirty="0" err="1"/>
              <a:t>toinen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2"/>
            <a:r>
              <a:rPr lang="en-US" noProof="0" dirty="0" err="1"/>
              <a:t>kolmas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3"/>
            <a:r>
              <a:rPr lang="en-US" noProof="0" dirty="0" err="1"/>
              <a:t>neljäs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4"/>
            <a:r>
              <a:rPr lang="en-US" noProof="0" dirty="0" err="1"/>
              <a:t>viides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</p:txBody>
      </p:sp>
      <p:sp>
        <p:nvSpPr>
          <p:cNvPr id="4" name="Vastakkaisista kulmista pyöristetty suorakulmio 3">
            <a:extLst>
              <a:ext uri="{FF2B5EF4-FFF2-40B4-BE49-F238E27FC236}">
                <a16:creationId xmlns:a16="http://schemas.microsoft.com/office/drawing/2014/main" id="{EBF5F239-318A-814D-BDC0-C2A8981062E3}"/>
              </a:ext>
            </a:extLst>
          </p:cNvPr>
          <p:cNvSpPr/>
          <p:nvPr userDrawn="1"/>
        </p:nvSpPr>
        <p:spPr>
          <a:xfrm flipV="1">
            <a:off x="390919" y="405190"/>
            <a:ext cx="11410161" cy="6047620"/>
          </a:xfrm>
          <a:prstGeom prst="round2DiagRect">
            <a:avLst>
              <a:gd name="adj1" fmla="val 7053"/>
              <a:gd name="adj2" fmla="val 0"/>
            </a:avLst>
          </a:prstGeom>
          <a:noFill/>
          <a:ln w="38100">
            <a:gradFill>
              <a:gsLst>
                <a:gs pos="84000">
                  <a:srgbClr val="05F2E5"/>
                </a:gs>
                <a:gs pos="0">
                  <a:schemeClr val="accent4"/>
                </a:gs>
              </a:gsLst>
              <a:lin ang="81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87420A8C-503D-8544-B3A1-A6434FE5FACC}"/>
              </a:ext>
            </a:extLst>
          </p:cNvPr>
          <p:cNvSpPr/>
          <p:nvPr userDrawn="1"/>
        </p:nvSpPr>
        <p:spPr>
          <a:xfrm>
            <a:off x="9945111" y="5736903"/>
            <a:ext cx="2055377" cy="915582"/>
          </a:xfrm>
          <a:prstGeom prst="rect">
            <a:avLst/>
          </a:prstGeom>
          <a:solidFill>
            <a:srgbClr val="001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0D0CC77F-6B9B-D943-A7CA-A3272001FF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3068" y="644297"/>
            <a:ext cx="10245865" cy="1325563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4AEA609E-44EF-1D4B-BA74-6B2903A77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223235" y="6016785"/>
            <a:ext cx="1598720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2693" y="1915752"/>
            <a:ext cx="8406614" cy="354637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DCEB0513-52EB-CC40-9571-410064C68CD5}"/>
              </a:ext>
            </a:extLst>
          </p:cNvPr>
          <p:cNvSpPr/>
          <p:nvPr/>
        </p:nvSpPr>
        <p:spPr>
          <a:xfrm>
            <a:off x="1338349" y="1190045"/>
            <a:ext cx="9559636" cy="4670428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rgbClr val="05F2E5"/>
                </a:gs>
                <a:gs pos="53000">
                  <a:schemeClr val="accent4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208E55D-8238-8546-843F-D78AE68AE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1111" y="839179"/>
            <a:ext cx="2489785" cy="701731"/>
          </a:xfrm>
          <a:solidFill>
            <a:schemeClr val="tx1"/>
          </a:solidFill>
        </p:spPr>
        <p:txBody>
          <a:bodyPr wrap="none">
            <a:spAutoFit/>
          </a:bodyPr>
          <a:lstStyle>
            <a:lvl1pPr algn="ctr">
              <a:defRPr/>
            </a:lvl1pPr>
          </a:lstStyle>
          <a:p>
            <a:r>
              <a:rPr lang="fi-FI" noProof="0" dirty="0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78945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yhjä">
    <p:bg>
      <p:bgPr>
        <a:solidFill>
          <a:srgbClr val="00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762D0DEF-1C21-B642-86A9-CA3FBD8F0F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48387" y="1543050"/>
            <a:ext cx="2295224" cy="356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nosto / laina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04921" y="1944112"/>
            <a:ext cx="8982158" cy="2969776"/>
          </a:xfrm>
        </p:spPr>
        <p:txBody>
          <a:bodyPr anchor="ctr" anchorCtr="0">
            <a:normAutofit/>
          </a:bodyPr>
          <a:lstStyle>
            <a:lvl1pPr algn="ctr">
              <a:defRPr sz="6000">
                <a:gradFill>
                  <a:gsLst>
                    <a:gs pos="2000">
                      <a:srgbClr val="F05346"/>
                    </a:gs>
                    <a:gs pos="61000">
                      <a:srgbClr val="ED0B6F"/>
                    </a:gs>
                  </a:gsLst>
                  <a:lin ang="2700000" scaled="0"/>
                </a:gradFill>
              </a:defRPr>
            </a:lvl1pPr>
          </a:lstStyle>
          <a:p>
            <a:r>
              <a:rPr lang="en-US" noProof="0" dirty="0"/>
              <a:t>“</a:t>
            </a:r>
            <a:r>
              <a:rPr lang="en-US" noProof="0" dirty="0" err="1"/>
              <a:t>tekstinosto</a:t>
            </a:r>
            <a:r>
              <a:rPr lang="en-US" noProof="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097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08E55D-8238-8546-843F-D78AE68AE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96189"/>
          </a:xfrm>
        </p:spPr>
        <p:txBody>
          <a:bodyPr/>
          <a:lstStyle>
            <a:lvl1pPr marL="0" indent="0">
              <a:buNone/>
              <a:defRPr sz="1800" b="0" i="0">
                <a:latin typeface="Montserrat" pitchFamily="2" charset="77"/>
              </a:defRPr>
            </a:lvl1pPr>
            <a:lvl2pPr>
              <a:defRPr b="0" i="0">
                <a:latin typeface="Montserrat" pitchFamily="2" charset="77"/>
              </a:defRPr>
            </a:lvl2pPr>
            <a:lvl3pPr>
              <a:defRPr b="0" i="0">
                <a:latin typeface="Montserrat" pitchFamily="2" charset="77"/>
              </a:defRPr>
            </a:lvl3pPr>
            <a:lvl4pPr>
              <a:defRPr b="0" i="0">
                <a:latin typeface="Montserrat" pitchFamily="2" charset="77"/>
              </a:defRPr>
            </a:lvl4pPr>
            <a:lvl5pPr>
              <a:defRPr b="0" i="0">
                <a:latin typeface="Montserrat" pitchFamily="2" charset="77"/>
              </a:defRPr>
            </a:lvl5pPr>
          </a:lstStyle>
          <a:p>
            <a:pPr lvl="0"/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tekstin</a:t>
            </a:r>
            <a:r>
              <a:rPr lang="en-US" noProof="0" dirty="0"/>
              <a:t> </a:t>
            </a:r>
            <a:r>
              <a:rPr lang="en-US" noProof="0" dirty="0" err="1"/>
              <a:t>perustyylejä</a:t>
            </a:r>
            <a:r>
              <a:rPr lang="en-US" noProof="0" dirty="0"/>
              <a:t> </a:t>
            </a:r>
            <a:r>
              <a:rPr lang="en-US" noProof="0" dirty="0" err="1"/>
              <a:t>napsauttamalla</a:t>
            </a:r>
            <a:endParaRPr lang="en-US" noProof="0" dirty="0"/>
          </a:p>
          <a:p>
            <a:pPr lvl="1"/>
            <a:r>
              <a:rPr lang="en-US" noProof="0" dirty="0" err="1"/>
              <a:t>toinen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2"/>
            <a:r>
              <a:rPr lang="en-US" noProof="0" dirty="0" err="1"/>
              <a:t>kolmas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3"/>
            <a:r>
              <a:rPr lang="en-US" noProof="0" dirty="0" err="1"/>
              <a:t>neljäs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4"/>
            <a:r>
              <a:rPr lang="en-US" noProof="0" dirty="0" err="1"/>
              <a:t>viides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F01E54D4-79F8-1548-801A-37D9EC500EFB}"/>
              </a:ext>
            </a:extLst>
          </p:cNvPr>
          <p:cNvCxnSpPr/>
          <p:nvPr userDrawn="1"/>
        </p:nvCxnSpPr>
        <p:spPr>
          <a:xfrm flipH="1">
            <a:off x="838200" y="6094089"/>
            <a:ext cx="8872242" cy="0"/>
          </a:xfrm>
          <a:prstGeom prst="line">
            <a:avLst/>
          </a:prstGeom>
          <a:ln w="12700">
            <a:gradFill>
              <a:gsLst>
                <a:gs pos="83000">
                  <a:srgbClr val="F05346"/>
                </a:gs>
                <a:gs pos="30000">
                  <a:srgbClr val="ED0B6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Kuva 9">
            <a:extLst>
              <a:ext uri="{FF2B5EF4-FFF2-40B4-BE49-F238E27FC236}">
                <a16:creationId xmlns:a16="http://schemas.microsoft.com/office/drawing/2014/main" id="{CE5BDCC1-D95A-E141-A399-568F71D25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84445" y="5856751"/>
            <a:ext cx="1598723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3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Otsikko ja sisältö, perussisalto tumm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08E55D-8238-8546-843F-D78AE68AE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9618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tekstin</a:t>
            </a:r>
            <a:r>
              <a:rPr lang="en-US" noProof="0" dirty="0"/>
              <a:t> </a:t>
            </a:r>
            <a:r>
              <a:rPr lang="en-US" noProof="0" dirty="0" err="1"/>
              <a:t>perustyylejä</a:t>
            </a:r>
            <a:r>
              <a:rPr lang="en-US" noProof="0" dirty="0"/>
              <a:t> </a:t>
            </a:r>
            <a:r>
              <a:rPr lang="en-US" noProof="0" dirty="0" err="1"/>
              <a:t>napsauttamalla</a:t>
            </a:r>
            <a:endParaRPr lang="en-US" noProof="0" dirty="0"/>
          </a:p>
          <a:p>
            <a:pPr lvl="1"/>
            <a:r>
              <a:rPr lang="en-US" noProof="0" dirty="0" err="1"/>
              <a:t>toinen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2"/>
            <a:r>
              <a:rPr lang="en-US" noProof="0" dirty="0" err="1"/>
              <a:t>kolmas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3"/>
            <a:r>
              <a:rPr lang="en-US" noProof="0" dirty="0" err="1"/>
              <a:t>neljäs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4"/>
            <a:r>
              <a:rPr lang="en-US" noProof="0" dirty="0" err="1"/>
              <a:t>viides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</p:txBody>
      </p:sp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955E75A4-25D2-2745-876C-CD4DC42ECD35}"/>
              </a:ext>
            </a:extLst>
          </p:cNvPr>
          <p:cNvCxnSpPr/>
          <p:nvPr userDrawn="1"/>
        </p:nvCxnSpPr>
        <p:spPr>
          <a:xfrm flipH="1">
            <a:off x="838200" y="6094089"/>
            <a:ext cx="8872242" cy="0"/>
          </a:xfrm>
          <a:prstGeom prst="line">
            <a:avLst/>
          </a:prstGeom>
          <a:ln w="12700">
            <a:gradFill>
              <a:gsLst>
                <a:gs pos="83000">
                  <a:srgbClr val="F05346"/>
                </a:gs>
                <a:gs pos="30000">
                  <a:srgbClr val="ED0B6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uva 5">
            <a:extLst>
              <a:ext uri="{FF2B5EF4-FFF2-40B4-BE49-F238E27FC236}">
                <a16:creationId xmlns:a16="http://schemas.microsoft.com/office/drawing/2014/main" id="{914D8EEA-8DA1-244C-92D2-0D340BDFF2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84445" y="5856751"/>
            <a:ext cx="1598723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3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E986AC6-5147-6D4E-94F3-6283E9E835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69671"/>
          </a:xfrm>
        </p:spPr>
        <p:txBody>
          <a:bodyPr/>
          <a:lstStyle>
            <a:lvl1pPr>
              <a:defRPr sz="1800" b="0" i="0">
                <a:latin typeface="Montserrat" pitchFamily="2" charset="77"/>
              </a:defRPr>
            </a:lvl1pPr>
            <a:lvl2pPr>
              <a:defRPr sz="2000" b="0" i="0">
                <a:latin typeface="Montserrat" pitchFamily="2" charset="77"/>
              </a:defRPr>
            </a:lvl2pPr>
            <a:lvl3pPr>
              <a:defRPr b="0" i="0">
                <a:latin typeface="Montserrat" pitchFamily="2" charset="77"/>
              </a:defRPr>
            </a:lvl3pPr>
            <a:lvl4pPr>
              <a:defRPr b="0" i="0">
                <a:latin typeface="Montserrat" pitchFamily="2" charset="77"/>
              </a:defRPr>
            </a:lvl4pPr>
            <a:lvl5pPr>
              <a:defRPr b="0" i="0">
                <a:latin typeface="Montserrat" pitchFamily="2" charset="77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Sisällön paikkamerkki 3">
            <a:extLst>
              <a:ext uri="{FF2B5EF4-FFF2-40B4-BE49-F238E27FC236}">
                <a16:creationId xmlns:a16="http://schemas.microsoft.com/office/drawing/2014/main" id="{739BDB1F-E4E0-594F-A487-EC50CB9E0F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69671"/>
          </a:xfrm>
        </p:spPr>
        <p:txBody>
          <a:bodyPr/>
          <a:lstStyle>
            <a:lvl1pPr>
              <a:defRPr sz="1800" b="0" i="0">
                <a:latin typeface="Montserrat" pitchFamily="2" charset="77"/>
              </a:defRPr>
            </a:lvl1pPr>
            <a:lvl2pPr>
              <a:defRPr b="0" i="0">
                <a:latin typeface="Montserrat" pitchFamily="2" charset="77"/>
              </a:defRPr>
            </a:lvl2pPr>
            <a:lvl3pPr>
              <a:defRPr b="0" i="0">
                <a:latin typeface="Montserrat" pitchFamily="2" charset="77"/>
              </a:defRPr>
            </a:lvl3pPr>
            <a:lvl4pPr>
              <a:defRPr b="0" i="0">
                <a:latin typeface="Montserrat" pitchFamily="2" charset="77"/>
              </a:defRPr>
            </a:lvl4pPr>
            <a:lvl5pPr>
              <a:defRPr b="0" i="0">
                <a:latin typeface="Montserrat" pitchFamily="2" charset="77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F8C4E435-50D8-5B40-8E04-4050ED4BC4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F1C504D9-F485-414A-8657-711636AD605B}"/>
              </a:ext>
            </a:extLst>
          </p:cNvPr>
          <p:cNvCxnSpPr/>
          <p:nvPr userDrawn="1"/>
        </p:nvCxnSpPr>
        <p:spPr>
          <a:xfrm flipH="1">
            <a:off x="838200" y="6094089"/>
            <a:ext cx="8872242" cy="0"/>
          </a:xfrm>
          <a:prstGeom prst="line">
            <a:avLst/>
          </a:prstGeom>
          <a:ln w="12700">
            <a:gradFill>
              <a:gsLst>
                <a:gs pos="83000">
                  <a:srgbClr val="F05346"/>
                </a:gs>
                <a:gs pos="30000">
                  <a:srgbClr val="ED0B6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Kuva 11">
            <a:extLst>
              <a:ext uri="{FF2B5EF4-FFF2-40B4-BE49-F238E27FC236}">
                <a16:creationId xmlns:a16="http://schemas.microsoft.com/office/drawing/2014/main" id="{7A980131-F965-D04D-8A94-FCCE7AA97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84445" y="5856751"/>
            <a:ext cx="1598723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2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068" y="2138290"/>
            <a:ext cx="10245865" cy="3574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tekstin</a:t>
            </a:r>
            <a:r>
              <a:rPr lang="en-US" noProof="0" dirty="0"/>
              <a:t> </a:t>
            </a:r>
            <a:r>
              <a:rPr lang="en-US" noProof="0" dirty="0" err="1"/>
              <a:t>perustyylejä</a:t>
            </a:r>
            <a:r>
              <a:rPr lang="en-US" noProof="0" dirty="0"/>
              <a:t> </a:t>
            </a:r>
            <a:r>
              <a:rPr lang="en-US" noProof="0" dirty="0" err="1"/>
              <a:t>napsauttamalla</a:t>
            </a:r>
            <a:endParaRPr lang="en-US" noProof="0" dirty="0"/>
          </a:p>
          <a:p>
            <a:pPr lvl="1"/>
            <a:r>
              <a:rPr lang="en-US" noProof="0" dirty="0" err="1"/>
              <a:t>toinen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2"/>
            <a:r>
              <a:rPr lang="en-US" noProof="0" dirty="0" err="1"/>
              <a:t>kolmas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3"/>
            <a:r>
              <a:rPr lang="en-US" noProof="0" dirty="0" err="1"/>
              <a:t>neljäs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4"/>
            <a:r>
              <a:rPr lang="en-US" noProof="0" dirty="0" err="1"/>
              <a:t>viides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</p:txBody>
      </p:sp>
      <p:sp>
        <p:nvSpPr>
          <p:cNvPr id="4" name="Vastakkaisista kulmista pyöristetty suorakulmio 3">
            <a:extLst>
              <a:ext uri="{FF2B5EF4-FFF2-40B4-BE49-F238E27FC236}">
                <a16:creationId xmlns:a16="http://schemas.microsoft.com/office/drawing/2014/main" id="{EBF5F239-318A-814D-BDC0-C2A8981062E3}"/>
              </a:ext>
            </a:extLst>
          </p:cNvPr>
          <p:cNvSpPr/>
          <p:nvPr userDrawn="1"/>
        </p:nvSpPr>
        <p:spPr>
          <a:xfrm flipV="1">
            <a:off x="390919" y="405190"/>
            <a:ext cx="11410161" cy="6047620"/>
          </a:xfrm>
          <a:prstGeom prst="round2DiagRect">
            <a:avLst>
              <a:gd name="adj1" fmla="val 7053"/>
              <a:gd name="adj2" fmla="val 0"/>
            </a:avLst>
          </a:prstGeom>
          <a:noFill/>
          <a:ln w="38100">
            <a:gradFill>
              <a:gsLst>
                <a:gs pos="0">
                  <a:srgbClr val="F05346"/>
                </a:gs>
                <a:gs pos="55000">
                  <a:srgbClr val="ED0B6F"/>
                </a:gs>
              </a:gsLst>
              <a:lin ang="81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87420A8C-503D-8544-B3A1-A6434FE5FACC}"/>
              </a:ext>
            </a:extLst>
          </p:cNvPr>
          <p:cNvSpPr/>
          <p:nvPr userDrawn="1"/>
        </p:nvSpPr>
        <p:spPr>
          <a:xfrm>
            <a:off x="9945111" y="5736903"/>
            <a:ext cx="2055377" cy="915582"/>
          </a:xfrm>
          <a:prstGeom prst="rect">
            <a:avLst/>
          </a:prstGeom>
          <a:solidFill>
            <a:srgbClr val="001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0D0CC77F-6B9B-D943-A7CA-A3272001FF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3068" y="644297"/>
            <a:ext cx="10245865" cy="1325563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D6C2174-366C-FA40-98A3-5270B3CBCE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23234" y="6024949"/>
            <a:ext cx="1598723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6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2693" y="1915752"/>
            <a:ext cx="8406614" cy="354637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DCEB0513-52EB-CC40-9571-410064C68CD5}"/>
              </a:ext>
            </a:extLst>
          </p:cNvPr>
          <p:cNvSpPr/>
          <p:nvPr/>
        </p:nvSpPr>
        <p:spPr>
          <a:xfrm>
            <a:off x="1338349" y="1190045"/>
            <a:ext cx="9559636" cy="4670428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rgbClr val="F05346"/>
                </a:gs>
                <a:gs pos="53000">
                  <a:srgbClr val="ED0B6F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208E55D-8238-8546-843F-D78AE68AE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1111" y="839179"/>
            <a:ext cx="2489785" cy="701731"/>
          </a:xfrm>
          <a:solidFill>
            <a:schemeClr val="tx1"/>
          </a:solidFill>
        </p:spPr>
        <p:txBody>
          <a:bodyPr wrap="none">
            <a:spAutoFit/>
          </a:bodyPr>
          <a:lstStyle>
            <a:lvl1pPr algn="ctr">
              <a:defRPr/>
            </a:lvl1pPr>
          </a:lstStyle>
          <a:p>
            <a:r>
              <a:rPr lang="fi-FI" noProof="0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54994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75F8F25-417D-8B4D-A024-228ABBBD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45AB073-D82D-624B-85AD-A44C26E15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 dirty="0"/>
              <a:t>Muokkaa tekstin perustyylejä napsauttamalla</a:t>
            </a:r>
          </a:p>
          <a:p>
            <a:pPr lvl="1"/>
            <a:r>
              <a:rPr lang="fi-FI" noProof="0" dirty="0"/>
              <a:t>toinen taso</a:t>
            </a:r>
          </a:p>
          <a:p>
            <a:pPr lvl="2"/>
            <a:r>
              <a:rPr lang="fi-FI" noProof="0" dirty="0"/>
              <a:t>kolmas taso</a:t>
            </a:r>
          </a:p>
          <a:p>
            <a:pPr lvl="3"/>
            <a:r>
              <a:rPr lang="fi-FI" noProof="0" dirty="0"/>
              <a:t>neljäs taso</a:t>
            </a:r>
          </a:p>
          <a:p>
            <a:pPr lvl="4"/>
            <a:r>
              <a:rPr lang="fi-FI" noProof="0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23386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0" r:id="rId2"/>
    <p:sldLayoutId id="2147483661" r:id="rId3"/>
    <p:sldLayoutId id="2147483665" r:id="rId4"/>
    <p:sldLayoutId id="2147483650" r:id="rId5"/>
    <p:sldLayoutId id="2147483668" r:id="rId6"/>
    <p:sldLayoutId id="2147483667" r:id="rId7"/>
    <p:sldLayoutId id="2147483666" r:id="rId8"/>
    <p:sldLayoutId id="2147483664" r:id="rId9"/>
    <p:sldLayoutId id="2147483663" r:id="rId1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gradFill>
            <a:gsLst>
              <a:gs pos="2000">
                <a:srgbClr val="F05346"/>
              </a:gs>
              <a:gs pos="61000">
                <a:srgbClr val="ED0B74"/>
              </a:gs>
            </a:gsLst>
            <a:lin ang="2700000" scaled="0"/>
          </a:gra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75F8F25-417D-8B4D-A024-228ABBBD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noProof="0" dirty="0"/>
              <a:t>Muokkaa </a:t>
            </a:r>
            <a:r>
              <a:rPr lang="fi-FI" noProof="0" dirty="0" err="1"/>
              <a:t>ots</a:t>
            </a:r>
            <a:r>
              <a:rPr lang="fi-FI" noProof="0" dirty="0"/>
              <a:t>. </a:t>
            </a:r>
            <a:r>
              <a:rPr lang="fi-FI" noProof="0" dirty="0" err="1"/>
              <a:t>perustyyl</a:t>
            </a:r>
            <a:r>
              <a:rPr lang="fi-FI" noProof="0" dirty="0"/>
              <a:t>. </a:t>
            </a:r>
            <a:r>
              <a:rPr lang="fi-FI" noProof="0" dirty="0" err="1"/>
              <a:t>napsautt</a:t>
            </a:r>
            <a:r>
              <a:rPr lang="fi-FI" noProof="0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45AB073-D82D-624B-85AD-A44C26E15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 dirty="0"/>
              <a:t>Muokkaa tekstin perustyylejä napsauttamalla</a:t>
            </a:r>
          </a:p>
          <a:p>
            <a:pPr lvl="1"/>
            <a:r>
              <a:rPr lang="fi-FI" noProof="0" dirty="0"/>
              <a:t>toinen taso</a:t>
            </a:r>
          </a:p>
          <a:p>
            <a:pPr lvl="2"/>
            <a:r>
              <a:rPr lang="fi-FI" noProof="0" dirty="0"/>
              <a:t>kolmas taso</a:t>
            </a:r>
          </a:p>
          <a:p>
            <a:pPr lvl="3"/>
            <a:r>
              <a:rPr lang="fi-FI" noProof="0" dirty="0"/>
              <a:t>neljäs taso</a:t>
            </a:r>
          </a:p>
          <a:p>
            <a:pPr lvl="4"/>
            <a:r>
              <a:rPr lang="fi-FI" noProof="0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24332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6" r:id="rId6"/>
    <p:sldLayoutId id="2147483677" r:id="rId7"/>
    <p:sldLayoutId id="2147483678" r:id="rId8"/>
    <p:sldLayoutId id="2147483679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gradFill>
            <a:gsLst>
              <a:gs pos="2000">
                <a:schemeClr val="accent6"/>
              </a:gs>
              <a:gs pos="61000">
                <a:srgbClr val="ED0B74"/>
              </a:gs>
            </a:gsLst>
            <a:lin ang="2700000" scaled="0"/>
          </a:gra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75F8F25-417D-8B4D-A024-228ABBBD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noProof="0" dirty="0"/>
              <a:t>Muokkaa </a:t>
            </a:r>
            <a:r>
              <a:rPr lang="fi-FI" noProof="0" dirty="0" err="1"/>
              <a:t>ots</a:t>
            </a:r>
            <a:r>
              <a:rPr lang="fi-FI" noProof="0" dirty="0"/>
              <a:t>. </a:t>
            </a:r>
            <a:r>
              <a:rPr lang="fi-FI" noProof="0" dirty="0" err="1"/>
              <a:t>perustyyl</a:t>
            </a:r>
            <a:r>
              <a:rPr lang="fi-FI" noProof="0" dirty="0"/>
              <a:t>. </a:t>
            </a:r>
            <a:r>
              <a:rPr lang="fi-FI" noProof="0" dirty="0" err="1"/>
              <a:t>napsautt</a:t>
            </a:r>
            <a:r>
              <a:rPr lang="fi-FI" noProof="0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45AB073-D82D-624B-85AD-A44C26E15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 dirty="0"/>
              <a:t>Muokkaa tekstin perustyylejä napsauttamalla</a:t>
            </a:r>
          </a:p>
          <a:p>
            <a:pPr lvl="1"/>
            <a:r>
              <a:rPr lang="fi-FI" noProof="0" dirty="0"/>
              <a:t>toinen taso</a:t>
            </a:r>
          </a:p>
          <a:p>
            <a:pPr lvl="2"/>
            <a:r>
              <a:rPr lang="fi-FI" noProof="0" dirty="0"/>
              <a:t>kolmas taso</a:t>
            </a:r>
          </a:p>
          <a:p>
            <a:pPr lvl="3"/>
            <a:r>
              <a:rPr lang="fi-FI" noProof="0" dirty="0"/>
              <a:t>neljäs taso</a:t>
            </a:r>
          </a:p>
          <a:p>
            <a:pPr lvl="4"/>
            <a:r>
              <a:rPr lang="fi-FI" noProof="0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32332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gradFill>
            <a:gsLst>
              <a:gs pos="2000">
                <a:srgbClr val="CCFAAD"/>
              </a:gs>
              <a:gs pos="61000">
                <a:schemeClr val="accent5"/>
              </a:gs>
            </a:gsLst>
            <a:lin ang="2700000" scaled="0"/>
          </a:gra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75F8F25-417D-8B4D-A024-228ABBBD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noProof="0" dirty="0"/>
              <a:t>Muokkaa </a:t>
            </a:r>
            <a:r>
              <a:rPr lang="fi-FI" noProof="0" dirty="0" err="1"/>
              <a:t>ots</a:t>
            </a:r>
            <a:r>
              <a:rPr lang="fi-FI" noProof="0" dirty="0"/>
              <a:t>. </a:t>
            </a:r>
            <a:r>
              <a:rPr lang="fi-FI" noProof="0" dirty="0" err="1"/>
              <a:t>perustyyl</a:t>
            </a:r>
            <a:r>
              <a:rPr lang="fi-FI" noProof="0" dirty="0"/>
              <a:t>. </a:t>
            </a:r>
            <a:r>
              <a:rPr lang="fi-FI" noProof="0" dirty="0" err="1"/>
              <a:t>napsautt</a:t>
            </a:r>
            <a:r>
              <a:rPr lang="fi-FI" noProof="0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45AB073-D82D-624B-85AD-A44C26E15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 dirty="0"/>
              <a:t>Muokkaa tekstin perustyylejä napsauttamalla</a:t>
            </a:r>
          </a:p>
          <a:p>
            <a:pPr lvl="1"/>
            <a:r>
              <a:rPr lang="fi-FI" noProof="0" dirty="0"/>
              <a:t>toinen taso</a:t>
            </a:r>
          </a:p>
          <a:p>
            <a:pPr lvl="2"/>
            <a:r>
              <a:rPr lang="fi-FI" noProof="0" dirty="0"/>
              <a:t>kolmas taso</a:t>
            </a:r>
          </a:p>
          <a:p>
            <a:pPr lvl="3"/>
            <a:r>
              <a:rPr lang="fi-FI" noProof="0" dirty="0"/>
              <a:t>neljäs taso</a:t>
            </a:r>
          </a:p>
          <a:p>
            <a:pPr lvl="4"/>
            <a:r>
              <a:rPr lang="fi-FI" noProof="0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16931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gradFill>
            <a:gsLst>
              <a:gs pos="2000">
                <a:srgbClr val="05F2E5"/>
              </a:gs>
              <a:gs pos="61000">
                <a:schemeClr val="accent4"/>
              </a:gs>
            </a:gsLst>
            <a:lin ang="2700000" scaled="0"/>
          </a:gra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commons.org/licenses/by-sa/4.0/deed.fi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aypahoito.fi/xmedia/hoi/hoi50044l.pdf" TargetMode="Externa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uistiliitto.fi/muistisairaudet/" TargetMode="External"/><Relationship Id="rId2" Type="http://schemas.openxmlformats.org/officeDocument/2006/relationships/hyperlink" Target="https://www.kaypahoito.fi/hoi50044#K1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0EE267-F3D1-0C4A-9A1B-7D7D7D1558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Muistioireet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BCE5815-86B7-1C49-9D28-B0A0C22F5A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Muistioireiden tutkimukset</a:t>
            </a:r>
          </a:p>
          <a:p>
            <a:r>
              <a:rPr lang="fi-FI" sz="1000" dirty="0"/>
              <a:t> </a:t>
            </a:r>
            <a:r>
              <a:rPr lang="fi-FI" sz="1000" spc="-1" dirty="0">
                <a:solidFill>
                  <a:srgbClr val="FFFFFF"/>
                </a:solidFill>
                <a:latin typeface="Montserrat" panose="00000500000000000000" pitchFamily="2" charset="0"/>
                <a:hlinkClick r:id="rId2"/>
              </a:rPr>
              <a:t>CC BY-SA 4.0</a:t>
            </a:r>
            <a:r>
              <a:rPr lang="fi-FI" sz="1000" spc="-1" dirty="0">
                <a:solidFill>
                  <a:srgbClr val="FFFFFF"/>
                </a:solidFill>
                <a:latin typeface="Montserrat" panose="00000500000000000000" pitchFamily="2" charset="0"/>
              </a:rPr>
              <a:t> </a:t>
            </a:r>
            <a:r>
              <a:rPr lang="fi-FI" sz="1000" dirty="0"/>
              <a:t>Riitta Tenkanen-Salmela</a:t>
            </a:r>
          </a:p>
        </p:txBody>
      </p:sp>
    </p:spTree>
    <p:extLst>
      <p:ext uri="{BB962C8B-B14F-4D97-AF65-F5344CB8AC3E}">
        <p14:creationId xmlns:p14="http://schemas.microsoft.com/office/powerpoint/2010/main" val="43012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4D8FA4B-C4AB-F2F3-5D61-A22973412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Muistioireiden ilmeneminen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8E10C6-D26F-C985-F27A-7D7A08DDC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TAVAROIDEN HUKKAAMINEN:</a:t>
            </a:r>
          </a:p>
          <a:p>
            <a:r>
              <a:rPr lang="fi-FI" dirty="0"/>
              <a:t>Avaimet kadoksissa lähes päivittäin</a:t>
            </a:r>
          </a:p>
          <a:p>
            <a:r>
              <a:rPr lang="fi-FI" dirty="0"/>
              <a:t>Silmälasit ja käsilaukku usein kadoksissa</a:t>
            </a:r>
          </a:p>
          <a:p>
            <a:r>
              <a:rPr lang="fi-FI" dirty="0"/>
              <a:t>UUDEN OPPIMISEN VAIKEUTUMINEN JA OPITUN UNOHTAMINEN:</a:t>
            </a:r>
          </a:p>
          <a:p>
            <a:r>
              <a:rPr lang="fi-FI" dirty="0"/>
              <a:t>Uusien asioiden opettelu (esimerkiksi hoito-ohjeet) on selvästi vaikeutunut</a:t>
            </a:r>
          </a:p>
          <a:p>
            <a:r>
              <a:rPr lang="fi-FI" dirty="0"/>
              <a:t>Uusien asioiden pyyhkiytyminen mielestä</a:t>
            </a:r>
          </a:p>
          <a:p>
            <a:r>
              <a:rPr lang="fi-FI" dirty="0"/>
              <a:t>SUHTAUTUMINEN MUISTIONGELMIIN:</a:t>
            </a:r>
          </a:p>
          <a:p>
            <a:r>
              <a:rPr lang="fi-FI" dirty="0"/>
              <a:t>Muistin ongelmien peittely tai vähättely</a:t>
            </a:r>
          </a:p>
          <a:p>
            <a:r>
              <a:rPr lang="fi-FI" dirty="0"/>
              <a:t>Läheinen huolestuu tai henkilö itse huolestuu muistin heikkenemisestä</a:t>
            </a:r>
          </a:p>
        </p:txBody>
      </p:sp>
    </p:spTree>
    <p:extLst>
      <p:ext uri="{BB962C8B-B14F-4D97-AF65-F5344CB8AC3E}">
        <p14:creationId xmlns:p14="http://schemas.microsoft.com/office/powerpoint/2010/main" val="110968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F255D6-B45B-0F28-8488-1AC53F6A0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Muistioireiden tutkiminen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86E02DC-5E1C-33AF-7298-C894B7B5C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Seulontatutkimukset tehdään yleensä perusterveydenhuollossa</a:t>
            </a:r>
          </a:p>
          <a:p>
            <a:r>
              <a:rPr lang="fi-FI" dirty="0"/>
              <a:t>Tarvittavat lisätutkimukset tehdään muistipoliklinikalla.</a:t>
            </a:r>
          </a:p>
          <a:p>
            <a:r>
              <a:rPr lang="fi-FI" dirty="0"/>
              <a:t>Seulontatutkimusten tarkoituksena on seuloa mahdolliset hoidettavat syyt</a:t>
            </a:r>
          </a:p>
          <a:p>
            <a:r>
              <a:rPr lang="fi-FI" dirty="0"/>
              <a:t>Omaisten ja läheisten haastattelu on tärkeä osa tutkimuksia</a:t>
            </a:r>
          </a:p>
          <a:p>
            <a:r>
              <a:rPr lang="fi-FI" dirty="0"/>
              <a:t>Jos muistiongelmia esiintyy, kun  henkilöllä on joku akuutti sairaus, tehdään muistitutkimukset vasta kun terveydentila on vakaa</a:t>
            </a:r>
          </a:p>
          <a:p>
            <a:r>
              <a:rPr lang="fi-FI" dirty="0"/>
              <a:t>Mikäli todetaan lieviä poikkeamia kognitiivisessa selviytymisessä, tilannetta seurataan puolen vuoden välein perusterveydenhuollossa.</a:t>
            </a:r>
          </a:p>
          <a:p>
            <a:r>
              <a:rPr lang="fi-FI" dirty="0"/>
              <a:t>Kun epäillään muistisairautta, jatkoselvittely tehdään muistipoliklinikalla.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231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7C70AE6-9BD7-37FA-2CDD-24BF37ABA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Esitiedot  (anamneesi)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E30F69B-F151-7FCE-35F8-31D87960C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i-FI" dirty="0"/>
              <a:t>Oirekokonaisuus ( ensioire, milloin alkanut, käytösoireet ja muut oireet)</a:t>
            </a:r>
          </a:p>
          <a:p>
            <a:r>
              <a:rPr lang="fi-FI" dirty="0"/>
              <a:t>Suvun sairaudet</a:t>
            </a:r>
          </a:p>
          <a:p>
            <a:r>
              <a:rPr lang="fi-FI" dirty="0"/>
              <a:t>Sosiaaliset taustatiedot</a:t>
            </a:r>
          </a:p>
          <a:p>
            <a:r>
              <a:rPr lang="fi-FI" sz="1800" dirty="0"/>
              <a:t>Peruskapasiteetti ja saavutettu henkinen suorituskyky (koulumenestys, koulutustaso, mahdolliset erityisvaikeudet, kuten lukihäiriö, työhistoria, ja sen muutokset)</a:t>
            </a:r>
          </a:p>
          <a:p>
            <a:r>
              <a:rPr lang="fi-FI" sz="1800" dirty="0"/>
              <a:t>Psyykkinen tila</a:t>
            </a:r>
          </a:p>
          <a:p>
            <a:r>
              <a:rPr lang="fi-FI" sz="1800" dirty="0"/>
              <a:t>Toimintakyvyn kuvaus, arkiselviytyminen, avuntarve</a:t>
            </a:r>
          </a:p>
          <a:p>
            <a:r>
              <a:rPr lang="fi-FI" sz="1800" dirty="0"/>
              <a:t>Yleinen terveydentila,  aistitoiminnat (näkö, </a:t>
            </a:r>
            <a:r>
              <a:rPr lang="fi-FI" dirty="0"/>
              <a:t> </a:t>
            </a:r>
            <a:r>
              <a:rPr lang="fi-FI" sz="1800" dirty="0"/>
              <a:t>kuulo, tasapaino)</a:t>
            </a:r>
          </a:p>
          <a:p>
            <a:r>
              <a:rPr lang="fi-FI" sz="1800" dirty="0"/>
              <a:t>Ravitsemus ja painon muutokset</a:t>
            </a:r>
          </a:p>
          <a:p>
            <a:r>
              <a:rPr lang="fi-FI" sz="1800" dirty="0"/>
              <a:t>Muistisairauksien vaaratekijät</a:t>
            </a:r>
          </a:p>
          <a:p>
            <a:r>
              <a:rPr lang="fi-FI" sz="1800" dirty="0"/>
              <a:t>Aivojen toimintaa heikentävät tekijät</a:t>
            </a:r>
          </a:p>
          <a:p>
            <a:r>
              <a:rPr lang="fi-FI" sz="1800" dirty="0"/>
              <a:t>Lääkitys</a:t>
            </a:r>
          </a:p>
          <a:p>
            <a:r>
              <a:rPr lang="fi-FI" sz="1800" dirty="0"/>
              <a:t>Päihteiden käyttö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31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8294CA4-7A04-26EB-FD44-49375F6D5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fi-FI" dirty="0"/>
              <a:t>Tutkimukset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4A6BB3-281C-CE7F-8721-2DEF01F9F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i-FI" dirty="0"/>
              <a:t>HAASTATTELU JA KLIININEN TUTKIMUS</a:t>
            </a:r>
          </a:p>
          <a:p>
            <a:pPr>
              <a:lnSpc>
                <a:spcPct val="100000"/>
              </a:lnSpc>
            </a:pPr>
            <a:r>
              <a:rPr lang="fi-FI" dirty="0"/>
              <a:t>Haastattelussa esiin tulleet havainnot, verenpaine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dirty="0"/>
              <a:t>SEULONTATUTKIMUKSET</a:t>
            </a:r>
          </a:p>
          <a:p>
            <a:pPr>
              <a:lnSpc>
                <a:spcPct val="100000"/>
              </a:lnSpc>
            </a:pPr>
            <a:r>
              <a:rPr lang="fi-FI" dirty="0"/>
              <a:t>Muistikysely tutkittavalle ja läheisille</a:t>
            </a:r>
          </a:p>
          <a:p>
            <a:pPr>
              <a:lnSpc>
                <a:spcPct val="100000"/>
              </a:lnSpc>
            </a:pPr>
            <a:r>
              <a:rPr lang="fi-FI" dirty="0"/>
              <a:t>CERAD-tehtäväsarja tutkittavalle</a:t>
            </a:r>
          </a:p>
          <a:p>
            <a:pPr>
              <a:lnSpc>
                <a:spcPct val="100000"/>
              </a:lnSpc>
            </a:pPr>
            <a:r>
              <a:rPr lang="fi-FI" dirty="0"/>
              <a:t>Toimintakyky haastattelu (ADCS-ADL) läheiselle</a:t>
            </a:r>
          </a:p>
          <a:p>
            <a:pPr>
              <a:lnSpc>
                <a:spcPct val="100000"/>
              </a:lnSpc>
            </a:pPr>
            <a:r>
              <a:rPr lang="fi-FI" dirty="0"/>
              <a:t>Mielialatutkimus (GDS tai GDS-15)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dirty="0"/>
              <a:t>LABORATORIOTUTKIMUKSET JA EKG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dirty="0"/>
              <a:t>AIVOJEN KUVANTAMINEN</a:t>
            </a:r>
          </a:p>
          <a:p>
            <a:pPr>
              <a:lnSpc>
                <a:spcPct val="100000"/>
              </a:lnSpc>
            </a:pPr>
            <a:endParaRPr lang="fi-FI" dirty="0"/>
          </a:p>
          <a:p>
            <a:pPr>
              <a:lnSpc>
                <a:spcPct val="100000"/>
              </a:lnSpc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3571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EBBC76-50F9-AFD7-1F20-D0F2D3437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5400" dirty="0"/>
              <a:t>Muistin ja tiedonkäsittelyn (kognition) arviointi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D43E118-8A84-AEEA-4C37-BBC956BAF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1800" dirty="0"/>
              <a:t>Haastattelussa huomioidaan vireystaso, keskittyminen ja orientaatio, arvostelu- ja päättelykyky, muisti sekä puheen ymmärtäminen ja tuottaminen</a:t>
            </a:r>
          </a:p>
          <a:p>
            <a:r>
              <a:rPr lang="fi-FI" sz="1800" dirty="0"/>
              <a:t>Useimmiten kognitiivinen tehtäväsarja CERAD</a:t>
            </a:r>
          </a:p>
          <a:p>
            <a:r>
              <a:rPr lang="fi-FI" sz="1800" dirty="0"/>
              <a:t>Työkykyä arvioitaessa neuropsykologinen tutkimus</a:t>
            </a:r>
          </a:p>
          <a:p>
            <a:r>
              <a:rPr lang="fi-FI" sz="1800" dirty="0"/>
              <a:t>Edenneissä tapauksissa ja seurannassa Mini </a:t>
            </a:r>
            <a:r>
              <a:rPr lang="fi-FI" sz="1800" dirty="0" err="1"/>
              <a:t>Mental</a:t>
            </a:r>
            <a:r>
              <a:rPr lang="fi-FI" sz="1800" dirty="0"/>
              <a:t> State </a:t>
            </a:r>
            <a:r>
              <a:rPr lang="fi-FI" sz="1800" dirty="0" err="1"/>
              <a:t>Examination</a:t>
            </a:r>
            <a:r>
              <a:rPr lang="fi-FI" sz="1800" dirty="0"/>
              <a:t> (MMSE)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978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89ADCCA-DB18-5BFC-06BF-8EADF11C6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Toimintakyvyn arviointi 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ED14045-9026-6E2D-C3C5-E648FDE4F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Etenevä muistisairaus vaikuttaa aina arkiselviytymiseen</a:t>
            </a:r>
          </a:p>
          <a:p>
            <a:r>
              <a:rPr lang="fi-FI" b="0" i="0" dirty="0">
                <a:effectLst/>
                <a:latin typeface="Lato" panose="020F0502020204030203" pitchFamily="34" charset="0"/>
              </a:rPr>
              <a:t>Global </a:t>
            </a:r>
            <a:r>
              <a:rPr lang="fi-FI" b="0" i="0" dirty="0" err="1">
                <a:effectLst/>
                <a:latin typeface="Lato" panose="020F0502020204030203" pitchFamily="34" charset="0"/>
              </a:rPr>
              <a:t>Deterioration</a:t>
            </a:r>
            <a:r>
              <a:rPr lang="fi-FI" b="0" i="0" dirty="0">
                <a:effectLst/>
                <a:latin typeface="Lato" panose="020F0502020204030203" pitchFamily="34" charset="0"/>
              </a:rPr>
              <a:t> </a:t>
            </a:r>
            <a:r>
              <a:rPr lang="fi-FI" b="0" i="0" dirty="0" err="1">
                <a:effectLst/>
                <a:latin typeface="Lato" panose="020F0502020204030203" pitchFamily="34" charset="0"/>
              </a:rPr>
              <a:t>Scale</a:t>
            </a:r>
            <a:r>
              <a:rPr lang="fi-FI" b="0" i="0" dirty="0">
                <a:effectLst/>
                <a:latin typeface="Lato" panose="020F0502020204030203" pitchFamily="34" charset="0"/>
              </a:rPr>
              <a:t> (GDS) ja </a:t>
            </a:r>
            <a:r>
              <a:rPr lang="fi-FI" dirty="0"/>
              <a:t>FAST</a:t>
            </a:r>
          </a:p>
          <a:p>
            <a:r>
              <a:rPr lang="fi-FI" b="0" i="0" dirty="0" err="1">
                <a:effectLst/>
                <a:latin typeface="Lato" panose="020F0502020204030203" pitchFamily="34" charset="0"/>
              </a:rPr>
              <a:t>Clinical</a:t>
            </a:r>
            <a:r>
              <a:rPr lang="fi-FI" b="0" i="0" dirty="0">
                <a:effectLst/>
                <a:latin typeface="Lato" panose="020F0502020204030203" pitchFamily="34" charset="0"/>
              </a:rPr>
              <a:t> Dementia Rating (CDR)</a:t>
            </a:r>
          </a:p>
          <a:p>
            <a:r>
              <a:rPr lang="fi-FI" dirty="0">
                <a:hlinkClick r:id="rId2"/>
              </a:rPr>
              <a:t>hoi50044l.pdf (kaypahoito.fi)</a:t>
            </a:r>
            <a:endParaRPr lang="fi-FI" dirty="0"/>
          </a:p>
          <a:p>
            <a:r>
              <a:rPr lang="fi-FI" dirty="0"/>
              <a:t>Esimerkiksi ADL, IADL-asteikot</a:t>
            </a:r>
          </a:p>
          <a:p>
            <a:r>
              <a:rPr lang="fi-FI" dirty="0"/>
              <a:t>ADCS-ADL-haastattelu</a:t>
            </a:r>
          </a:p>
          <a:p>
            <a:r>
              <a:rPr lang="fi-FI" dirty="0"/>
              <a:t>Toimintaterapia-arviointi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0416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27F05415-2CEF-0D33-1086-B9C482FE5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Tutkimuksia 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FC896284-E050-0280-BA72-CAA695E26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Laboratoriokokeet: (verenkuva, veren glukoosi, natrium, kalium, kalsium, kilpirauhasen-, maksan ja munuaisten toimintakokeet, B12 –vitamiini)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Aivojen kuvantaminen (tietokonetomografia, magneettikuvaus, isotooppikuvaukset)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Selkäydinnestetutkimukset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Kokonaisvaltainen geriatrinen arviointi, CGA (Comprehensive </a:t>
            </a:r>
            <a:r>
              <a:rPr lang="fi-FI" dirty="0" err="1"/>
              <a:t>Geriatrics</a:t>
            </a:r>
            <a:r>
              <a:rPr lang="fi-FI" dirty="0"/>
              <a:t> </a:t>
            </a:r>
            <a:r>
              <a:rPr lang="fi-FI" dirty="0" err="1"/>
              <a:t>Assessment</a:t>
            </a:r>
            <a:r>
              <a:rPr lang="fi-FI" dirty="0"/>
              <a:t>)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2861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713ACF4-7894-2296-B313-71694EDE4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Diagnostiset tutkimukset, kuvantaminen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1A668648-4FD1-B882-1C7F-6AFD854B7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FFFFFF"/>
                </a:solidFill>
              </a:rPr>
              <a:t>Magneettikuvassa näkyvä sisemmän ohimolohkon atrofia on Alzheimerin taudille tyypillinen rakenteellinen muutos.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FFFFFF"/>
                </a:solidFill>
              </a:rPr>
              <a:t>Pään tietokonetomografia tehdään, jos magneettikuvaukselle on vasta-aihe (tahdistin, muut vastaavat vierasesineet) tai potilaan </a:t>
            </a:r>
            <a:r>
              <a:rPr lang="fi-FI" sz="1800" dirty="0" err="1">
                <a:solidFill>
                  <a:srgbClr val="FFFFFF"/>
                </a:solidFill>
              </a:rPr>
              <a:t>ko</a:t>
            </a:r>
            <a:r>
              <a:rPr lang="fi-FI" sz="1800" dirty="0">
                <a:solidFill>
                  <a:srgbClr val="FFFFFF"/>
                </a:solidFill>
              </a:rPr>
              <a:t>-operaatio (yhteistyökyky) ei riitä MRI-kuvaukseen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FFFFFF"/>
                </a:solidFill>
              </a:rPr>
              <a:t>Toiminnallisessa </a:t>
            </a:r>
            <a:r>
              <a:rPr lang="fi-FI" sz="1800" dirty="0" err="1">
                <a:solidFill>
                  <a:srgbClr val="FFFFFF"/>
                </a:solidFill>
              </a:rPr>
              <a:t>Pet</a:t>
            </a:r>
            <a:r>
              <a:rPr lang="fi-FI" sz="1800" dirty="0">
                <a:solidFill>
                  <a:srgbClr val="FFFFFF"/>
                </a:solidFill>
              </a:rPr>
              <a:t>-kuvauksessa kuvataan useimmiten aivojen sokeriaineenvaihduntaa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98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7CC7986E-5BC6-5936-F0E8-EADFA7F6E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Muistihäiriöiden syitä </a:t>
            </a:r>
          </a:p>
        </p:txBody>
      </p:sp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388AD44E-7604-E8BA-1251-A914E4485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2400" dirty="0"/>
              <a:t>Hoidettavia / ohimeneviä syitä: </a:t>
            </a:r>
          </a:p>
          <a:p>
            <a:pPr lvl="1"/>
            <a:r>
              <a:rPr lang="fi-FI" sz="2400" dirty="0"/>
              <a:t>Lääkkeet, päihteet, psykiatriset häiriöt, normaalipaineinen </a:t>
            </a:r>
            <a:r>
              <a:rPr lang="fi-FI" sz="2400" dirty="0" err="1"/>
              <a:t>hydrokefalus</a:t>
            </a:r>
            <a:r>
              <a:rPr lang="fi-FI" sz="2400" dirty="0"/>
              <a:t> (aivojen nestekierron häiriö), aineenvaihduntasairaudet, vitamiinien puutostilat, aivokasvaimet, osa aivoverenvuodoista</a:t>
            </a:r>
          </a:p>
          <a:p>
            <a:r>
              <a:rPr lang="fi-FI" sz="2400" dirty="0"/>
              <a:t>Pysyvät jälkitilat: </a:t>
            </a:r>
          </a:p>
          <a:p>
            <a:pPr lvl="1"/>
            <a:r>
              <a:rPr lang="fi-FI" sz="2400" dirty="0"/>
              <a:t>Aivovammat, verenkiertohäiriöt ja aivotulehdukset</a:t>
            </a:r>
          </a:p>
          <a:p>
            <a:r>
              <a:rPr lang="fi-FI" sz="2400" dirty="0"/>
              <a:t>Etenevät aivojen rappeumasairaudet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4391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0CAC7F34-2C29-1111-2F7F-6DCD5C4F2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Hallikainen, Immonen, Jämsä, Kotisaari, Mönkäre, </a:t>
            </a:r>
            <a:r>
              <a:rPr lang="fi-FI" dirty="0" err="1"/>
              <a:t>Pihlakari</a:t>
            </a:r>
            <a:r>
              <a:rPr lang="fi-FI" dirty="0"/>
              <a:t> (toim.) 2025. Muistisairaan hoidon hyvät käytännöt. (Duodecim)</a:t>
            </a:r>
          </a:p>
          <a:p>
            <a:r>
              <a:rPr lang="fi-FI" dirty="0"/>
              <a:t>Muistisairaudet. </a:t>
            </a:r>
            <a:r>
              <a:rPr lang="fi-FI" dirty="0">
                <a:hlinkClick r:id="rId2"/>
              </a:rPr>
              <a:t>https://www.kaypahoito.fi/hoi50044#K1</a:t>
            </a:r>
            <a:endParaRPr lang="fi-FI" dirty="0"/>
          </a:p>
          <a:p>
            <a:r>
              <a:rPr lang="fi-FI" dirty="0">
                <a:hlinkClick r:id="rId3"/>
              </a:rPr>
              <a:t>Muistisairaudet – Muistiliitto</a:t>
            </a:r>
            <a:r>
              <a:rPr lang="fi-FI" dirty="0"/>
              <a:t> </a:t>
            </a:r>
          </a:p>
          <a:p>
            <a:endParaRPr lang="fi-FI" dirty="0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92235434-07E8-8490-7919-769F0DC01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986" y="839179"/>
            <a:ext cx="2626040" cy="701731"/>
          </a:xfrm>
        </p:spPr>
        <p:txBody>
          <a:bodyPr/>
          <a:lstStyle/>
          <a:p>
            <a:r>
              <a:rPr lang="fi-FI" dirty="0"/>
              <a:t>Lähteet </a:t>
            </a:r>
          </a:p>
        </p:txBody>
      </p:sp>
    </p:spTree>
    <p:extLst>
      <p:ext uri="{BB962C8B-B14F-4D97-AF65-F5344CB8AC3E}">
        <p14:creationId xmlns:p14="http://schemas.microsoft.com/office/powerpoint/2010/main" val="130790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ABA64F3E-7A67-4247-8DC8-216874BC0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Muistioireiden tutkiminen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9530A62-DE49-ED49-B99E-165D6AD53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Muistioireita on syytä tutkia aina, kun muistin tai toimintakyvyn muutokset aiheuttavat huolta joko oireilevalle tai läheisille tai työyhteisölle.</a:t>
            </a:r>
          </a:p>
          <a:p>
            <a:r>
              <a:rPr lang="fi-FI" dirty="0"/>
              <a:t>Muistisairauksien varhainen toteaminen parantaa hoitotuloksia ja antaa mahdollisuuden järjestää elämä sairastuneen haluamalla tavalla.</a:t>
            </a:r>
          </a:p>
          <a:p>
            <a:r>
              <a:rPr lang="fi-FI" dirty="0"/>
              <a:t>Oireet eivät aina johdu  etenevästä muistisairaudesta vaan esimerkiksi jostain hoidettavissa olevista tai ohimenevistä syistä.</a:t>
            </a:r>
          </a:p>
        </p:txBody>
      </p:sp>
    </p:spTree>
    <p:extLst>
      <p:ext uri="{BB962C8B-B14F-4D97-AF65-F5344CB8AC3E}">
        <p14:creationId xmlns:p14="http://schemas.microsoft.com/office/powerpoint/2010/main" val="162187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12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C2C9C3-7A2D-438F-1FC3-667D4BDF5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82336"/>
          </a:xfrm>
        </p:spPr>
        <p:txBody>
          <a:bodyPr/>
          <a:lstStyle/>
          <a:p>
            <a:r>
              <a:rPr lang="fi-FI" dirty="0"/>
              <a:t>Miksi muistisairauksien varhainen taudinmääritys on tärkeää?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116A5042-3803-C8F9-2AB2-32FE9E071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3386" y="1825625"/>
            <a:ext cx="4565227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8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ED498DE-D78D-2A79-75E5-0273AB812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Muistitoiminnot 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6D58BA0B-7890-E41C-F3A7-8D7EDA7AB4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7843" y="1825625"/>
            <a:ext cx="4736314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9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F227C7-5E55-D13B-44ED-C0B96A582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Muisti ja normaali ikääntyminen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F3D044B-5D1E-0598-77EE-F795E2BA3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Muistissa säilyttäminen ei heikkene</a:t>
            </a:r>
          </a:p>
          <a:p>
            <a:r>
              <a:rPr lang="fi-FI" dirty="0"/>
              <a:t>Oppimiskyky säilyy</a:t>
            </a:r>
          </a:p>
          <a:p>
            <a:r>
              <a:rPr lang="fi-FI" dirty="0"/>
              <a:t>Vihjeisiin perustuva ja tunnistava muisti säilyy</a:t>
            </a:r>
          </a:p>
          <a:p>
            <a:r>
              <a:rPr lang="fi-FI" dirty="0"/>
              <a:t>Mieleen painaminen hidastuu</a:t>
            </a:r>
          </a:p>
          <a:p>
            <a:r>
              <a:rPr lang="fi-FI" dirty="0"/>
              <a:t>Mieleen palauttaminen työläämpää</a:t>
            </a:r>
          </a:p>
          <a:p>
            <a:r>
              <a:rPr lang="fi-FI" dirty="0"/>
              <a:t>Tilannetekijöiden vaikutus korostuu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9851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D4C54232-0CD5-CE77-6F47-FA703C3D8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61309"/>
            <a:ext cx="4786745" cy="366185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dirty="0"/>
              <a:t>NORMAALI IKÄÄNTYMINEN</a:t>
            </a:r>
          </a:p>
          <a:p>
            <a:r>
              <a:rPr lang="fi-FI" dirty="0"/>
              <a:t>Tiedonkäsittely hidastuu, sujuva päättely vaikeutuu</a:t>
            </a:r>
          </a:p>
          <a:p>
            <a:r>
              <a:rPr lang="fi-FI" dirty="0"/>
              <a:t>Lyhytaikainen muisti kaventuu, asioiden mieleen palauttaminen vie enemmän aikaa</a:t>
            </a:r>
          </a:p>
          <a:p>
            <a:r>
              <a:rPr lang="fi-FI" dirty="0"/>
              <a:t>Vanhat, vakiintuneet tiedot ja taidot eivät katoa, sanavarasto ei heikkene</a:t>
            </a:r>
          </a:p>
          <a:p>
            <a:r>
              <a:rPr lang="fi-FI" dirty="0"/>
              <a:t>Oppimiskyky säilyy</a:t>
            </a:r>
          </a:p>
          <a:p>
            <a:r>
              <a:rPr lang="fi-FI" dirty="0"/>
              <a:t>Tallennettujen asioiden ja vihjeiden perusteella muistaminen säilyy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54BFE70-0BE9-BB4A-B966-26F41E8125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8508" y="2033443"/>
            <a:ext cx="4925291" cy="366185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dirty="0"/>
              <a:t>LIEVÄ KOGNITIIVINEN HEIKKENEMINEN</a:t>
            </a:r>
          </a:p>
          <a:p>
            <a:r>
              <a:rPr lang="fi-FI" dirty="0"/>
              <a:t>Subjektiivinen muistioire, asioita ei muista)</a:t>
            </a:r>
          </a:p>
          <a:p>
            <a:r>
              <a:rPr lang="fi-FI" dirty="0"/>
              <a:t>Todettu tiedonkäsittelyn selvä heikkeneminen aikaisempaan suoritustasoon verrattuna</a:t>
            </a:r>
          </a:p>
          <a:p>
            <a:r>
              <a:rPr lang="fi-FI" dirty="0"/>
              <a:t>Jokapäiväisistä toimista selviäminen ei ole merkittävästi heikentynyt tai vaikeutunut</a:t>
            </a:r>
          </a:p>
          <a:p>
            <a:r>
              <a:rPr lang="fi-FI" dirty="0"/>
              <a:t>Muistisairauksien diagnostiset kriteerit eivät täyty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53070B82-C6E0-E21A-B768-4B93BD128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03" y="365125"/>
            <a:ext cx="11902261" cy="1460500"/>
          </a:xfrm>
        </p:spPr>
        <p:txBody>
          <a:bodyPr/>
          <a:lstStyle/>
          <a:p>
            <a:r>
              <a:rPr lang="fi-FI" dirty="0"/>
              <a:t>Normaalin ikääntymisen ja lievän kognitiivisen heikentymisen tunnusmerkkejä</a:t>
            </a:r>
          </a:p>
        </p:txBody>
      </p:sp>
    </p:spTree>
    <p:extLst>
      <p:ext uri="{BB962C8B-B14F-4D97-AF65-F5344CB8AC3E}">
        <p14:creationId xmlns:p14="http://schemas.microsoft.com/office/powerpoint/2010/main" val="239142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475354-C5AC-147A-A919-005127F3D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Muistioireiden tunnistaminen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58C8DF3-6EF6-E188-90B5-F98404374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1800" dirty="0"/>
              <a:t>MILLOIN EPÄILLÄ MUISTISAIRAUTTA::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Käsitteellisen ajattelun heikkeneminen, esimerkiksi taloudellisten asioiden hoitamisen vaikeus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Esineiden katoaminen ja niiden käyttötavan ja tarkoituksen ymmärtämisen vaikeutuminen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Mielialamuutokset, ahdistuneisuus ja apaattisuus yhdessä lähimuistin heikkenemisen kanssa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Persoonallisuuden muuttuminen, sekavuus, epäluuloisuus tai pelokkuus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Aloitekyvyn heikkeneminen ja vetäytyminen voivat edeltää muistioiretta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1192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D24D58-B22C-7CD4-F13A-FF35A2184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Muistioireiden ilmeneminen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F811F5E-D172-3FB4-4714-EA393C76D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KESKUSTELUN VAIKEUDET:</a:t>
            </a:r>
          </a:p>
          <a:p>
            <a:r>
              <a:rPr lang="fi-FI" dirty="0"/>
              <a:t>Vaikeus muistaa, ymmärtää tai löytää oikeita sanoja </a:t>
            </a:r>
          </a:p>
          <a:p>
            <a:r>
              <a:rPr lang="fi-FI" dirty="0"/>
              <a:t>Toistuvat kysymykset samasta asiasta</a:t>
            </a:r>
          </a:p>
          <a:p>
            <a:r>
              <a:rPr lang="fi-FI" dirty="0"/>
              <a:t>AJAN JA PAIKAN HAHMOTTAMINEN:</a:t>
            </a:r>
          </a:p>
          <a:p>
            <a:r>
              <a:rPr lang="fi-FI" dirty="0"/>
              <a:t>Kyvyttömyys tunnistaa aikaa tai paikkaa</a:t>
            </a:r>
          </a:p>
          <a:p>
            <a:r>
              <a:rPr lang="fi-FI" dirty="0"/>
              <a:t>TOIMINTOJEN VAIKEUTUMINEN:</a:t>
            </a:r>
          </a:p>
          <a:p>
            <a:r>
              <a:rPr lang="fi-FI" dirty="0"/>
              <a:t>Vaikeus selviä arkipäivän toiminnoissa</a:t>
            </a:r>
          </a:p>
          <a:p>
            <a:r>
              <a:rPr lang="fi-FI" dirty="0"/>
              <a:t>Vaikeuksia toimia ohjeiden mukaan</a:t>
            </a:r>
          </a:p>
        </p:txBody>
      </p:sp>
    </p:spTree>
    <p:extLst>
      <p:ext uri="{BB962C8B-B14F-4D97-AF65-F5344CB8AC3E}">
        <p14:creationId xmlns:p14="http://schemas.microsoft.com/office/powerpoint/2010/main" val="79005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C2186F-3754-2671-50D5-89BEA1BB9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Muistioireiden ilmeneminen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E49F347-9B6E-F4A1-CE20-93DF4AE04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PERSOONALLISUUDEN JA KÄYTTÄYTYMISEN MUUTOKSET:</a:t>
            </a:r>
          </a:p>
          <a:p>
            <a:r>
              <a:rPr lang="fi-FI" dirty="0"/>
              <a:t>Epäluuloisuus, mustasukkaisuus</a:t>
            </a:r>
          </a:p>
          <a:p>
            <a:r>
              <a:rPr lang="fi-FI" dirty="0"/>
              <a:t>Sosiaalisista tilanteista vetäytyminen</a:t>
            </a:r>
          </a:p>
          <a:p>
            <a:r>
              <a:rPr lang="fi-FI" dirty="0"/>
              <a:t>Äkilliset mielialan muutokset</a:t>
            </a:r>
          </a:p>
          <a:p>
            <a:r>
              <a:rPr lang="fi-FI" dirty="0"/>
              <a:t>Ahdistuneisuus, aloitekyvyttömyys</a:t>
            </a:r>
          </a:p>
          <a:p>
            <a:r>
              <a:rPr lang="fi-FI" dirty="0"/>
              <a:t>UNOHTELU:</a:t>
            </a:r>
          </a:p>
          <a:p>
            <a:r>
              <a:rPr lang="fi-FI" dirty="0"/>
              <a:t>Autolla ajaessa joutuu miettimään minne onkaan menossa</a:t>
            </a:r>
          </a:p>
          <a:p>
            <a:r>
              <a:rPr lang="fi-FI" dirty="0"/>
              <a:t>Kaupasta palataan ilman sitä mitä lähdettiin ostamaan</a:t>
            </a:r>
          </a:p>
          <a:p>
            <a:r>
              <a:rPr lang="fi-FI" dirty="0"/>
              <a:t>Lähisukulaisen nimi ei muistu mieleen useiden lähituntienkaan aikana</a:t>
            </a:r>
          </a:p>
          <a:p>
            <a:r>
              <a:rPr lang="fi-FI" dirty="0"/>
              <a:t>Ei pysty luettelemaan kenen kanssa tänään puhunut puhelimessa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7570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ulse yleis">
  <a:themeElements>
    <a:clrScheme name="Xamk Pulse">
      <a:dk1>
        <a:srgbClr val="001B2A"/>
      </a:dk1>
      <a:lt1>
        <a:srgbClr val="FFFFFF"/>
      </a:lt1>
      <a:dk2>
        <a:srgbClr val="001B2A"/>
      </a:dk2>
      <a:lt2>
        <a:srgbClr val="E7E6E6"/>
      </a:lt2>
      <a:accent1>
        <a:srgbClr val="ED0B6F"/>
      </a:accent1>
      <a:accent2>
        <a:srgbClr val="FF4C3A"/>
      </a:accent2>
      <a:accent3>
        <a:srgbClr val="A33AFF"/>
      </a:accent3>
      <a:accent4>
        <a:srgbClr val="0ED9A3"/>
      </a:accent4>
      <a:accent5>
        <a:srgbClr val="FFF680"/>
      </a:accent5>
      <a:accent6>
        <a:srgbClr val="FE2F4F"/>
      </a:accent6>
      <a:hlink>
        <a:srgbClr val="ED0B6F"/>
      </a:hlink>
      <a:folHlink>
        <a:srgbClr val="FF4D3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ulse Avoin AMK">
  <a:themeElements>
    <a:clrScheme name="Xamk Pulse">
      <a:dk1>
        <a:srgbClr val="001B2A"/>
      </a:dk1>
      <a:lt1>
        <a:srgbClr val="FFFFFF"/>
      </a:lt1>
      <a:dk2>
        <a:srgbClr val="001B2A"/>
      </a:dk2>
      <a:lt2>
        <a:srgbClr val="E7E6E6"/>
      </a:lt2>
      <a:accent1>
        <a:srgbClr val="ED0B6F"/>
      </a:accent1>
      <a:accent2>
        <a:srgbClr val="FF4C3A"/>
      </a:accent2>
      <a:accent3>
        <a:srgbClr val="A33AFF"/>
      </a:accent3>
      <a:accent4>
        <a:srgbClr val="0ED9A3"/>
      </a:accent4>
      <a:accent5>
        <a:srgbClr val="FFF680"/>
      </a:accent5>
      <a:accent6>
        <a:srgbClr val="FE2F4F"/>
      </a:accent6>
      <a:hlink>
        <a:srgbClr val="ED0B6F"/>
      </a:hlink>
      <a:folHlink>
        <a:srgbClr val="FF4D3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ulse Microcourses">
  <a:themeElements>
    <a:clrScheme name="Xamk Pulse">
      <a:dk1>
        <a:srgbClr val="001B2A"/>
      </a:dk1>
      <a:lt1>
        <a:srgbClr val="FFFFFF"/>
      </a:lt1>
      <a:dk2>
        <a:srgbClr val="001B2A"/>
      </a:dk2>
      <a:lt2>
        <a:srgbClr val="E7E6E6"/>
      </a:lt2>
      <a:accent1>
        <a:srgbClr val="ED0B6F"/>
      </a:accent1>
      <a:accent2>
        <a:srgbClr val="FF4C3A"/>
      </a:accent2>
      <a:accent3>
        <a:srgbClr val="A33AFF"/>
      </a:accent3>
      <a:accent4>
        <a:srgbClr val="0ED9A3"/>
      </a:accent4>
      <a:accent5>
        <a:srgbClr val="FFF680"/>
      </a:accent5>
      <a:accent6>
        <a:srgbClr val="FE2F4F"/>
      </a:accent6>
      <a:hlink>
        <a:srgbClr val="ED0B6F"/>
      </a:hlink>
      <a:folHlink>
        <a:srgbClr val="FF4D3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ulse taydennyskoulutus organisaatioille">
  <a:themeElements>
    <a:clrScheme name="Xamk Pulse">
      <a:dk1>
        <a:srgbClr val="001B2A"/>
      </a:dk1>
      <a:lt1>
        <a:srgbClr val="FFFFFF"/>
      </a:lt1>
      <a:dk2>
        <a:srgbClr val="001B2A"/>
      </a:dk2>
      <a:lt2>
        <a:srgbClr val="E7E6E6"/>
      </a:lt2>
      <a:accent1>
        <a:srgbClr val="ED0B6F"/>
      </a:accent1>
      <a:accent2>
        <a:srgbClr val="FF4C3A"/>
      </a:accent2>
      <a:accent3>
        <a:srgbClr val="A33AFF"/>
      </a:accent3>
      <a:accent4>
        <a:srgbClr val="0ED9A3"/>
      </a:accent4>
      <a:accent5>
        <a:srgbClr val="FFF680"/>
      </a:accent5>
      <a:accent6>
        <a:srgbClr val="FE2F4F"/>
      </a:accent6>
      <a:hlink>
        <a:srgbClr val="ED0B6F"/>
      </a:hlink>
      <a:folHlink>
        <a:srgbClr val="FF4D3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3340</TotalTime>
  <Words>786</Words>
  <Application>Microsoft Office PowerPoint</Application>
  <PresentationFormat>Laajakuva</PresentationFormat>
  <Paragraphs>129</Paragraphs>
  <Slides>20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20</vt:i4>
      </vt:variant>
    </vt:vector>
  </HeadingPairs>
  <TitlesOfParts>
    <vt:vector size="29" baseType="lpstr">
      <vt:lpstr>Montserrat</vt:lpstr>
      <vt:lpstr>Arial</vt:lpstr>
      <vt:lpstr>Aptos</vt:lpstr>
      <vt:lpstr>Montserrat Medium</vt:lpstr>
      <vt:lpstr>Lato</vt:lpstr>
      <vt:lpstr>Pulse yleis</vt:lpstr>
      <vt:lpstr>Pulse Avoin AMK</vt:lpstr>
      <vt:lpstr>Pulse Microcourses</vt:lpstr>
      <vt:lpstr>Pulse taydennyskoulutus organisaatioille</vt:lpstr>
      <vt:lpstr>Muistioireet</vt:lpstr>
      <vt:lpstr>Muistioireiden tutkiminen</vt:lpstr>
      <vt:lpstr>Miksi muistisairauksien varhainen taudinmääritys on tärkeää?</vt:lpstr>
      <vt:lpstr>Muistitoiminnot </vt:lpstr>
      <vt:lpstr>Muisti ja normaali ikääntyminen</vt:lpstr>
      <vt:lpstr>Normaalin ikääntymisen ja lievän kognitiivisen heikentymisen tunnusmerkkejä</vt:lpstr>
      <vt:lpstr>Muistioireiden tunnistaminen</vt:lpstr>
      <vt:lpstr>Muistioireiden ilmeneminen</vt:lpstr>
      <vt:lpstr>Muistioireiden ilmeneminen</vt:lpstr>
      <vt:lpstr>Muistioireiden ilmeneminen</vt:lpstr>
      <vt:lpstr>Muistioireiden tutkiminen</vt:lpstr>
      <vt:lpstr>Esitiedot  (anamneesi)</vt:lpstr>
      <vt:lpstr>Tutkimukset </vt:lpstr>
      <vt:lpstr>Muistin ja tiedonkäsittelyn (kognition) arviointi</vt:lpstr>
      <vt:lpstr>Toimintakyvyn arviointi </vt:lpstr>
      <vt:lpstr>Tutkimuksia </vt:lpstr>
      <vt:lpstr>Diagnostiset tutkimukset, kuvantaminen</vt:lpstr>
      <vt:lpstr>Muistihäiriöiden syitä </vt:lpstr>
      <vt:lpstr>Lähteet </vt:lpstr>
      <vt:lpstr>PowerPoint-esitys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XAMK Pulse</dc:title>
  <dc:subject/>
  <dc:creator>XAMK / Mainostoimisto Ilme</dc:creator>
  <cp:keywords/>
  <dc:description/>
  <cp:lastModifiedBy>Juuti Noora</cp:lastModifiedBy>
  <cp:revision>81</cp:revision>
  <dcterms:created xsi:type="dcterms:W3CDTF">2020-02-21T11:32:20Z</dcterms:created>
  <dcterms:modified xsi:type="dcterms:W3CDTF">2026-01-30T13:16:37Z</dcterms:modified>
  <cp:category/>
</cp:coreProperties>
</file>