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57" r:id="rId5"/>
    <p:sldId id="265" r:id="rId6"/>
    <p:sldId id="267" r:id="rId7"/>
    <p:sldId id="275" r:id="rId8"/>
    <p:sldId id="274" r:id="rId9"/>
    <p:sldId id="262" r:id="rId10"/>
    <p:sldId id="264" r:id="rId11"/>
    <p:sldId id="266" r:id="rId12"/>
    <p:sldId id="268" r:id="rId13"/>
    <p:sldId id="269" r:id="rId14"/>
    <p:sldId id="270" r:id="rId15"/>
    <p:sldId id="271" r:id="rId16"/>
    <p:sldId id="258" r:id="rId17"/>
    <p:sldId id="272" r:id="rId18"/>
    <p:sldId id="283" r:id="rId19"/>
    <p:sldId id="25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3B3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BC29C-6A1D-4109-AC5A-9BCC2D361B25}" v="45" dt="2025-12-05T07:32:09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arjalainen" userId="S::annkarja@metropolia.fi::547f3390-564c-4d41-a1e8-049eec178454" providerId="AD" clId="Web-{34BBC29C-6A1D-4109-AC5A-9BCC2D361B25}"/>
    <pc:docChg chg="modSld">
      <pc:chgData name="Anne Karjalainen" userId="S::annkarja@metropolia.fi::547f3390-564c-4d41-a1e8-049eec178454" providerId="AD" clId="Web-{34BBC29C-6A1D-4109-AC5A-9BCC2D361B25}" dt="2025-12-05T07:32:09.113" v="44" actId="1076"/>
      <pc:docMkLst>
        <pc:docMk/>
      </pc:docMkLst>
      <pc:sldChg chg="modSp">
        <pc:chgData name="Anne Karjalainen" userId="S::annkarja@metropolia.fi::547f3390-564c-4d41-a1e8-049eec178454" providerId="AD" clId="Web-{34BBC29C-6A1D-4109-AC5A-9BCC2D361B25}" dt="2025-12-05T07:31:13.082" v="37"/>
        <pc:sldMkLst>
          <pc:docMk/>
          <pc:sldMk cId="2456716098" sldId="265"/>
        </pc:sldMkLst>
        <pc:picChg chg="mod">
          <ac:chgData name="Anne Karjalainen" userId="S::annkarja@metropolia.fi::547f3390-564c-4d41-a1e8-049eec178454" providerId="AD" clId="Web-{34BBC29C-6A1D-4109-AC5A-9BCC2D361B25}" dt="2025-12-05T07:31:13.082" v="37"/>
          <ac:picMkLst>
            <pc:docMk/>
            <pc:sldMk cId="2456716098" sldId="265"/>
            <ac:picMk id="6" creationId="{4F092016-1FB6-2944-0D74-C2E517714E7B}"/>
          </ac:picMkLst>
        </pc:picChg>
      </pc:sldChg>
      <pc:sldChg chg="modSp">
        <pc:chgData name="Anne Karjalainen" userId="S::annkarja@metropolia.fi::547f3390-564c-4d41-a1e8-049eec178454" providerId="AD" clId="Web-{34BBC29C-6A1D-4109-AC5A-9BCC2D361B25}" dt="2025-12-05T07:32:09.113" v="44" actId="1076"/>
        <pc:sldMkLst>
          <pc:docMk/>
          <pc:sldMk cId="4123076252" sldId="268"/>
        </pc:sldMkLst>
        <pc:picChg chg="mod">
          <ac:chgData name="Anne Karjalainen" userId="S::annkarja@metropolia.fi::547f3390-564c-4d41-a1e8-049eec178454" providerId="AD" clId="Web-{34BBC29C-6A1D-4109-AC5A-9BCC2D361B25}" dt="2025-12-05T07:32:09.113" v="44" actId="1076"/>
          <ac:picMkLst>
            <pc:docMk/>
            <pc:sldMk cId="4123076252" sldId="268"/>
            <ac:picMk id="6" creationId="{5860DAF7-EA04-B14A-3809-042E24869D19}"/>
          </ac:picMkLst>
        </pc:picChg>
      </pc:sldChg>
      <pc:sldChg chg="modSp">
        <pc:chgData name="Anne Karjalainen" userId="S::annkarja@metropolia.fi::547f3390-564c-4d41-a1e8-049eec178454" providerId="AD" clId="Web-{34BBC29C-6A1D-4109-AC5A-9BCC2D361B25}" dt="2025-12-05T07:31:33.722" v="43"/>
        <pc:sldMkLst>
          <pc:docMk/>
          <pc:sldMk cId="273871908" sldId="274"/>
        </pc:sldMkLst>
        <pc:picChg chg="mod">
          <ac:chgData name="Anne Karjalainen" userId="S::annkarja@metropolia.fi::547f3390-564c-4d41-a1e8-049eec178454" providerId="AD" clId="Web-{34BBC29C-6A1D-4109-AC5A-9BCC2D361B25}" dt="2025-12-05T07:31:23.097" v="39"/>
          <ac:picMkLst>
            <pc:docMk/>
            <pc:sldMk cId="273871908" sldId="274"/>
            <ac:picMk id="1026" creationId="{C008C8FC-4483-9244-1C77-9F501839093D}"/>
          </ac:picMkLst>
        </pc:picChg>
        <pc:picChg chg="mod">
          <ac:chgData name="Anne Karjalainen" userId="S::annkarja@metropolia.fi::547f3390-564c-4d41-a1e8-049eec178454" providerId="AD" clId="Web-{34BBC29C-6A1D-4109-AC5A-9BCC2D361B25}" dt="2025-12-05T07:31:28.347" v="41"/>
          <ac:picMkLst>
            <pc:docMk/>
            <pc:sldMk cId="273871908" sldId="274"/>
            <ac:picMk id="1028" creationId="{F6F0A43B-A345-6405-D64D-1610F1DAD28A}"/>
          </ac:picMkLst>
        </pc:picChg>
        <pc:picChg chg="mod">
          <ac:chgData name="Anne Karjalainen" userId="S::annkarja@metropolia.fi::547f3390-564c-4d41-a1e8-049eec178454" providerId="AD" clId="Web-{34BBC29C-6A1D-4109-AC5A-9BCC2D361B25}" dt="2025-12-05T07:31:33.722" v="43"/>
          <ac:picMkLst>
            <pc:docMk/>
            <pc:sldMk cId="273871908" sldId="274"/>
            <ac:picMk id="1030" creationId="{CB8E2AB7-A751-ADE7-428F-B0A0B8249D96}"/>
          </ac:picMkLst>
        </pc:picChg>
      </pc:sldChg>
      <pc:sldChg chg="modSp">
        <pc:chgData name="Anne Karjalainen" userId="S::annkarja@metropolia.fi::547f3390-564c-4d41-a1e8-049eec178454" providerId="AD" clId="Web-{34BBC29C-6A1D-4109-AC5A-9BCC2D361B25}" dt="2025-12-05T07:30:44.550" v="36"/>
        <pc:sldMkLst>
          <pc:docMk/>
          <pc:sldMk cId="3162642072" sldId="275"/>
        </pc:sldMkLst>
        <pc:picChg chg="mod">
          <ac:chgData name="Anne Karjalainen" userId="S::annkarja@metropolia.fi::547f3390-564c-4d41-a1e8-049eec178454" providerId="AD" clId="Web-{34BBC29C-6A1D-4109-AC5A-9BCC2D361B25}" dt="2025-12-05T07:30:44.550" v="36"/>
          <ac:picMkLst>
            <pc:docMk/>
            <pc:sldMk cId="3162642072" sldId="275"/>
            <ac:picMk id="12" creationId="{1265AA73-B0A2-BE6D-2768-53325DF576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B677DF3-48CC-A1E4-B9C2-1374DC34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5A1F28-5009-709B-C71F-045BB2B24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5B7A-2B84-408B-8496-0A629F7E2875}" type="datetimeFigureOut">
              <a:rPr lang="fi-FI" smtClean="0"/>
              <a:t>5.12.2025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38A9BF-96DC-7AB7-9E2F-6B53D6F970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C80F11-347F-CB5B-11B2-458A723F3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2C47-AF13-4F7C-9E7E-9BEA1EFE0C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08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7A49C6-2377-397B-CA68-6174E84849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3DCA8-FA57-B42F-31DE-348234171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69" y="2189747"/>
            <a:ext cx="2092117" cy="2580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FB130A-D75C-1DD1-1FF9-ADC00C30A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4630" y="4436422"/>
            <a:ext cx="1936949" cy="2906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C74F9-BF47-634B-A436-1E1C23D3E7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85548" y="127917"/>
            <a:ext cx="3334371" cy="30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Sininen_Esimerkki kuva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stethoscope to check the heart rate of a patient&#10;&#10;Description automatically generated">
            <a:extLst>
              <a:ext uri="{FF2B5EF4-FFF2-40B4-BE49-F238E27FC236}">
                <a16:creationId xmlns:a16="http://schemas.microsoft.com/office/drawing/2014/main" id="{50D45EC4-AEA5-8B28-5076-07BA51A86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241" y="-2227"/>
            <a:ext cx="4754787" cy="6860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2795CE-27B1-0281-AB1F-C80287644029}"/>
              </a:ext>
            </a:extLst>
          </p:cNvPr>
          <p:cNvSpPr txBox="1"/>
          <p:nvPr userDrawn="1"/>
        </p:nvSpPr>
        <p:spPr>
          <a:xfrm>
            <a:off x="5547240" y="6449397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228A0245-AE8C-35C7-9C47-31715D8C10BF}"/>
              </a:ext>
            </a:extLst>
          </p:cNvPr>
          <p:cNvSpPr txBox="1">
            <a:spLocks/>
          </p:cNvSpPr>
          <p:nvPr userDrawn="1"/>
        </p:nvSpPr>
        <p:spPr>
          <a:xfrm>
            <a:off x="865952" y="400004"/>
            <a:ext cx="4246778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8DDBF-FC70-BE34-4766-20CA5E3846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E926C-CA90-2066-1656-5F332EE8D9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275180"/>
            <a:ext cx="4246779" cy="5182816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C66BE-1E41-7B42-E250-587042D2E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3"/>
          <a:stretch/>
        </p:blipFill>
        <p:spPr>
          <a:xfrm>
            <a:off x="9133036" y="3037864"/>
            <a:ext cx="3058964" cy="3820136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B60EDB-1557-8963-CC53-B6640C302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1141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B11C3-5170-370E-DE08-FD2A51068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B110B-0DE4-A3B7-FFE3-EFD9F4C966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Sininen_Esimerkk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person in a hospital bed&#10;&#10;Description automatically generated">
            <a:extLst>
              <a:ext uri="{FF2B5EF4-FFF2-40B4-BE49-F238E27FC236}">
                <a16:creationId xmlns:a16="http://schemas.microsoft.com/office/drawing/2014/main" id="{FE8D40D9-681D-1F87-F425-9C5894864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035" y="2"/>
            <a:ext cx="9361965" cy="6857998"/>
          </a:xfrm>
          <a:prstGeom prst="rect">
            <a:avLst/>
          </a:prstGeom>
        </p:spPr>
      </p:pic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A6F012B4-6143-3531-9AB2-1BE73DF88C50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5"/>
            <a:ext cx="3285715" cy="415350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36927-22C5-B3AB-B6CA-FC3431135EC3}"/>
              </a:ext>
            </a:extLst>
          </p:cNvPr>
          <p:cNvSpPr txBox="1"/>
          <p:nvPr userDrawn="1"/>
        </p:nvSpPr>
        <p:spPr>
          <a:xfrm>
            <a:off x="9540506" y="6333650"/>
            <a:ext cx="2162059" cy="3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ABB76-B0DC-7D15-476A-4A4EFDD01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23749" cy="1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1201557" y="1201561"/>
            <a:ext cx="6858000" cy="4454882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3E43FE-6E3D-B1BB-7E34-F47688C7E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49890" cy="2464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F961D-1FB1-FC33-55EA-7BEA98C7B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1" y="771061"/>
            <a:ext cx="3285715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1" y="2180146"/>
            <a:ext cx="3285715" cy="4220654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E16A6266-7E9F-7940-DE1B-045047E82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619" y="771061"/>
            <a:ext cx="5734697" cy="5068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_Valkoinen_Esimerkki 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01BFF-66AC-A921-ECF8-B121F9BE3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181" y="0"/>
            <a:ext cx="5348578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AFC374A0-CE77-3978-4B7E-FF2D23E57357}"/>
              </a:ext>
            </a:extLst>
          </p:cNvPr>
          <p:cNvSpPr/>
          <p:nvPr userDrawn="1"/>
        </p:nvSpPr>
        <p:spPr>
          <a:xfrm rot="5400000">
            <a:off x="-348672" y="348675"/>
            <a:ext cx="6858000" cy="6160653"/>
          </a:xfrm>
          <a:prstGeom prst="round2Same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982EF2D5-9183-19AF-40BF-C93B41BB5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00" y="771061"/>
            <a:ext cx="4845281" cy="114140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74DAAD1C-056C-0529-62FE-26CE8C2A9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8900" y="2180146"/>
            <a:ext cx="4845281" cy="421141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A4EB9A-5FAF-9EB3-62F3-686253197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900748-1D1C-6595-7540-AFEF5EB869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468" y="3305317"/>
            <a:ext cx="2918530" cy="3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30BB6A-A7AA-B357-7370-E39915E1C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9872" y="4541475"/>
            <a:ext cx="2536397" cy="2096654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ED3712A-99CE-8A98-9E91-667075A83EF8}"/>
              </a:ext>
            </a:extLst>
          </p:cNvPr>
          <p:cNvSpPr txBox="1">
            <a:spLocks/>
          </p:cNvSpPr>
          <p:nvPr userDrawn="1"/>
        </p:nvSpPr>
        <p:spPr>
          <a:xfrm>
            <a:off x="8770950" y="63147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A5FF094-0438-AADB-2DF5-8F68B2B8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DB4300-9567-1E3E-A545-ED354B8726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47366396-640F-3441-4CD3-6D39CB08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9C3EAD0-18C9-C691-8E48-831612887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835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71041-061D-316D-B013-8A89B3139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2F33E3-1E06-35FB-11E9-727E4E4C5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1365">
            <a:off x="664597" y="3308146"/>
            <a:ext cx="1712703" cy="4868987"/>
          </a:xfrm>
          <a:prstGeom prst="rect">
            <a:avLst/>
          </a:prstGeom>
        </p:spPr>
      </p:pic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F4459749-A86B-58C5-985D-84C78D7C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FDED343A-A153-3549-B072-256F603E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7916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6A241-578D-8DBD-4C15-68D784A1B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537395" cy="3000338"/>
          </a:xfrm>
          <a:prstGeom prst="rect">
            <a:avLst/>
          </a:prstGeom>
        </p:spPr>
      </p:pic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410A311-C4D4-7C57-B593-95199852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2573" y="677379"/>
            <a:ext cx="9777754" cy="53067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F1DB3C2-2DDF-58D1-B918-947EE0B1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4720" y="610702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7AF74-2C20-F745-68AE-A596B1ADF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214F9-8A5C-D46C-5DD1-1C3BC28F61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842" y="2831064"/>
            <a:ext cx="4415158" cy="40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2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CBA34-4A1F-52C5-3302-590C3D58E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9264D-5B2F-06B9-AB9D-4D771966F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7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dia_Sininen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E4EE24FE-2A69-EAB2-0ABA-809A137F6D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5789" y="2298493"/>
            <a:ext cx="7798362" cy="1130507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fi-FI"/>
              <a:t>Pääotsikko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EE283B64-2CEE-6E7D-085A-B30AE08638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5788" y="3523629"/>
            <a:ext cx="7798362" cy="12463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0196F-5E15-1F80-35AA-B9EEF752D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95" y="2179170"/>
            <a:ext cx="2100691" cy="2590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35FDF-A519-5DCB-9B19-BBEB71DFD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73"/>
          <a:stretch/>
        </p:blipFill>
        <p:spPr>
          <a:xfrm rot="16200000">
            <a:off x="367053" y="4450767"/>
            <a:ext cx="2040181" cy="2774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04A6A-CDB7-3A20-9F65-37CCB46733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04355" y="100489"/>
            <a:ext cx="3188138" cy="29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Tumman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49814C-9922-2B88-D499-9452B4B64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7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K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64534427-CF24-B132-1451-49BC6F9D9314}"/>
              </a:ext>
            </a:extLst>
          </p:cNvPr>
          <p:cNvSpPr/>
          <p:nvPr userDrawn="1"/>
        </p:nvSpPr>
        <p:spPr>
          <a:xfrm rot="16200000">
            <a:off x="7768963" y="2434963"/>
            <a:ext cx="6858000" cy="1988074"/>
          </a:xfrm>
          <a:prstGeom prst="round2SameRect">
            <a:avLst/>
          </a:prstGeom>
          <a:solidFill>
            <a:schemeClr val="accent1"/>
          </a:solidFill>
          <a:ln>
            <a:solidFill>
              <a:srgbClr val="3B3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050" name="Picture 2" descr="Bachelor of Business Administration, International Business, blended  learning / Pietarsaari - Studyinfo">
            <a:extLst>
              <a:ext uri="{FF2B5EF4-FFF2-40B4-BE49-F238E27FC236}">
                <a16:creationId xmlns:a16="http://schemas.microsoft.com/office/drawing/2014/main" id="{CA7D4EE5-D06E-8BC6-9ADB-8C152EB3B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607" y="946704"/>
            <a:ext cx="1747681" cy="8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helor of Social Services - Studyinfo">
            <a:extLst>
              <a:ext uri="{FF2B5EF4-FFF2-40B4-BE49-F238E27FC236}">
                <a16:creationId xmlns:a16="http://schemas.microsoft.com/office/drawing/2014/main" id="{A0479EAC-14B3-13C0-6470-14CAA141E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388" y="1069893"/>
            <a:ext cx="1463765" cy="4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MKin brändi - HAMK">
            <a:extLst>
              <a:ext uri="{FF2B5EF4-FFF2-40B4-BE49-F238E27FC236}">
                <a16:creationId xmlns:a16="http://schemas.microsoft.com/office/drawing/2014/main" id="{9AE5F424-EC65-E2E1-8C98-46C41DA8D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912" y="976596"/>
            <a:ext cx="1808205" cy="6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dia | Jamk">
            <a:extLst>
              <a:ext uri="{FF2B5EF4-FFF2-40B4-BE49-F238E27FC236}">
                <a16:creationId xmlns:a16="http://schemas.microsoft.com/office/drawing/2014/main" id="{24B5B02C-30FA-7903-7723-713CA9BF0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925" y="951423"/>
            <a:ext cx="1611033" cy="8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92B386-40E9-3A79-AA90-498BABEAC9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344" y="1990399"/>
            <a:ext cx="1293863" cy="8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ECC141F-3E82-83FC-4C9B-DB8CA6600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106" y="1867003"/>
            <a:ext cx="1988074" cy="9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dialle | LAB.fi">
            <a:extLst>
              <a:ext uri="{FF2B5EF4-FFF2-40B4-BE49-F238E27FC236}">
                <a16:creationId xmlns:a16="http://schemas.microsoft.com/office/drawing/2014/main" id="{851271E0-D537-D4AA-E177-E134D0D5F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5951" y="2109952"/>
            <a:ext cx="2197827" cy="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len Lapin AMK - Hauska tutustua!">
            <a:extLst>
              <a:ext uri="{FF2B5EF4-FFF2-40B4-BE49-F238E27FC236}">
                <a16:creationId xmlns:a16="http://schemas.microsoft.com/office/drawing/2014/main" id="{CDA12FC3-EC7F-22D5-8DA7-9CC62C9802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044" y="3195457"/>
            <a:ext cx="2133512" cy="9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urea medialle - Laurea-ammattikorkeakoulu">
            <a:extLst>
              <a:ext uri="{FF2B5EF4-FFF2-40B4-BE49-F238E27FC236}">
                <a16:creationId xmlns:a16="http://schemas.microsoft.com/office/drawing/2014/main" id="{60573FC4-9424-312C-9964-C51323637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103" y="3256282"/>
            <a:ext cx="2593118" cy="81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DG4BIZ Project | Metropolia UAS">
            <a:extLst>
              <a:ext uri="{FF2B5EF4-FFF2-40B4-BE49-F238E27FC236}">
                <a16:creationId xmlns:a16="http://schemas.microsoft.com/office/drawing/2014/main" id="{6B1154C7-8B06-F830-5B3E-ABF482DA6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304" y="3279025"/>
            <a:ext cx="2356398" cy="6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24C733F-F0EB-8C85-3DC8-97C4F1B8C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959" y="4255373"/>
            <a:ext cx="1698536" cy="104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grologi (ylempi AMK), Ruokaketjun kehittäminen, verkkopainotteinen  monimuotototeutus - Opintopolku">
            <a:extLst>
              <a:ext uri="{FF2B5EF4-FFF2-40B4-BE49-F238E27FC236}">
                <a16:creationId xmlns:a16="http://schemas.microsoft.com/office/drawing/2014/main" id="{A7052CCE-49F3-BBA4-1743-55B6D130192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037" y="4419679"/>
            <a:ext cx="1838308" cy="8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Materiaalit | PDM2pk | Tampereen korkeakouluyhteisö">
            <a:extLst>
              <a:ext uri="{FF2B5EF4-FFF2-40B4-BE49-F238E27FC236}">
                <a16:creationId xmlns:a16="http://schemas.microsoft.com/office/drawing/2014/main" id="{47D61021-35A0-AB91-FABF-E3D111236C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776" y="4404357"/>
            <a:ext cx="1920544" cy="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Työnantaja Turun ammattikorkeakoulu Oy, rekrytointi ja avoimet työpaikat -  Kuntarekry">
            <a:extLst>
              <a:ext uri="{FF2B5EF4-FFF2-40B4-BE49-F238E27FC236}">
                <a16:creationId xmlns:a16="http://schemas.microsoft.com/office/drawing/2014/main" id="{9C6C2674-045C-FD00-5ED4-48F0A5630C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7299" y="5477834"/>
            <a:ext cx="1713901" cy="7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undefined">
            <a:extLst>
              <a:ext uri="{FF2B5EF4-FFF2-40B4-BE49-F238E27FC236}">
                <a16:creationId xmlns:a16="http://schemas.microsoft.com/office/drawing/2014/main" id="{AD6AEB5C-EBD6-D0D8-C034-0C7F5B0C1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19" y="5547128"/>
            <a:ext cx="1272077" cy="6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Yrkeshögskolan Arcada – Wikipedia">
            <a:extLst>
              <a:ext uri="{FF2B5EF4-FFF2-40B4-BE49-F238E27FC236}">
                <a16:creationId xmlns:a16="http://schemas.microsoft.com/office/drawing/2014/main" id="{92396C9C-7347-D55A-AF20-FCCDBC0690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3" r="13104"/>
          <a:stretch/>
        </p:blipFill>
        <p:spPr bwMode="auto">
          <a:xfrm>
            <a:off x="5280037" y="5408357"/>
            <a:ext cx="1713902" cy="9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>
            <a:extLst>
              <a:ext uri="{FF2B5EF4-FFF2-40B4-BE49-F238E27FC236}">
                <a16:creationId xmlns:a16="http://schemas.microsoft.com/office/drawing/2014/main" id="{568B0E63-EF89-C420-B3E1-50E1009139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0355" y="5542856"/>
            <a:ext cx="1538512" cy="5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24753E-396F-F66E-96F4-C1D64B7D324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1350A1-66C5-D3A7-F42B-3C9E1E43A80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9174164" y="2618749"/>
            <a:ext cx="1723028" cy="4892242"/>
          </a:xfrm>
          <a:prstGeom prst="rect">
            <a:avLst/>
          </a:prstGeom>
        </p:spPr>
      </p:pic>
      <p:pic>
        <p:nvPicPr>
          <p:cNvPr id="1026" name="Picture 2" descr="Kajaanin ammattikorkeakoulu – Wikipedia">
            <a:extLst>
              <a:ext uri="{FF2B5EF4-FFF2-40B4-BE49-F238E27FC236}">
                <a16:creationId xmlns:a16="http://schemas.microsoft.com/office/drawing/2014/main" id="{BC54161F-4B55-867C-ECE9-9D91C3D70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497" y="1830007"/>
            <a:ext cx="969124" cy="115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intarviketietäjä - oamk">
            <a:extLst>
              <a:ext uri="{FF2B5EF4-FFF2-40B4-BE49-F238E27FC236}">
                <a16:creationId xmlns:a16="http://schemas.microsoft.com/office/drawing/2014/main" id="{50E011F9-FA74-5609-2592-50B4BD2C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814" y="3124944"/>
            <a:ext cx="2043000" cy="9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ropean Policy Statement - Savonia AMK">
            <a:extLst>
              <a:ext uri="{FF2B5EF4-FFF2-40B4-BE49-F238E27FC236}">
                <a16:creationId xmlns:a16="http://schemas.microsoft.com/office/drawing/2014/main" id="{596E3657-9903-2BC6-8FF5-47EDCF116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913" y="4468637"/>
            <a:ext cx="1614950" cy="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A8601B-0E38-D6DB-31EF-C8B83AD5EDD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08221" cy="31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A899A-8E5D-9C40-7361-18444BCA1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372F3C9-0BE7-2404-5456-C04751898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80F8F-F3DD-1702-0820-8810086D0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5358" y="4122713"/>
            <a:ext cx="2327869" cy="317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AB867F-B054-0599-5F4C-1F97ACC5ED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4" y="-572463"/>
            <a:ext cx="5034988" cy="61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4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F4700E1-3F6A-A4F8-3434-7156A7AD27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34865" y="5150393"/>
            <a:ext cx="4319888" cy="113050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/>
              <a:t>Kiitos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368671-B8EE-7FA3-3665-29255281E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63" y="899345"/>
            <a:ext cx="4417140" cy="2327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2EDC09-59EC-B3DA-96B1-D85A6C23D4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329" y="4113742"/>
            <a:ext cx="2309929" cy="317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1492E-E95E-C2D4-3395-D5F01A9B58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84553" y="-572461"/>
            <a:ext cx="5034987" cy="61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2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426C1AF-BF22-03E1-DB83-E6213A536564}"/>
              </a:ext>
            </a:extLst>
          </p:cNvPr>
          <p:cNvSpPr/>
          <p:nvPr userDrawn="1"/>
        </p:nvSpPr>
        <p:spPr>
          <a:xfrm rot="16200000">
            <a:off x="7680962" y="2346960"/>
            <a:ext cx="6858000" cy="2164078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2C045-B200-F1D2-EA27-D591189F4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6EB78-6C59-81B1-8662-DDDD83013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9639"/>
            <a:ext cx="2062759" cy="25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C76547-D0E7-6115-3B00-F80076394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35" y="-301573"/>
            <a:ext cx="3159889" cy="417126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65298-1D12-BC33-D4FB-D9FD87C8B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62D445-9FBC-A985-7938-11B4C195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AC87E-3581-5184-899C-9A536584D3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C31A47-8FBA-E4AD-F58C-F3AE3ABEC2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754260" y="4583574"/>
            <a:ext cx="1437740" cy="2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Valko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85897-60F6-2B16-9029-6CE4DEA05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B992D-2664-82AE-B00F-498119AA8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08756" y="-483741"/>
            <a:ext cx="4299505" cy="526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C35A80-C729-58E5-7869-A4F7E9C4E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997144" cy="26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ACA23D-EA95-FB6A-1CA0-24042EE77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223" y="0"/>
            <a:ext cx="5951677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D4FBB25-2C37-A644-C27B-CDB214661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411896"/>
            <a:ext cx="8080237" cy="215057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A1BEC5-1CEC-A813-2BEC-126A51302F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8080237" cy="14267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Väliotsikon alaotsikko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A9DC65A-987D-6C2A-33E0-D7D91669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887" y="6167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FB508D-FA22-49AF-87E1-97A6A178FD0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4410-A3DD-06B5-5128-91CE50A32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D63AFB-8361-0F4C-23EE-C7B5A44B09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26"/>
          <a:stretch/>
        </p:blipFill>
        <p:spPr>
          <a:xfrm>
            <a:off x="0" y="-191912"/>
            <a:ext cx="2390770" cy="31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8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AE969E-E41A-6C25-B8FF-30C90E9A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4246779" cy="4886037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19B133B-468B-415A-BBB9-7E8A16AB32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4"/>
            <a:ext cx="4246779" cy="4886037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6" name="Otsikon paikkamerkki 1">
            <a:extLst>
              <a:ext uri="{FF2B5EF4-FFF2-40B4-BE49-F238E27FC236}">
                <a16:creationId xmlns:a16="http://schemas.microsoft.com/office/drawing/2014/main" id="{A7ACDFF6-FC7B-7749-D3E2-D023872A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46193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_Valkoinen_Esimerkki kuva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1865CD4-1FAE-3522-A951-361178B80B85}"/>
              </a:ext>
            </a:extLst>
          </p:cNvPr>
          <p:cNvSpPr/>
          <p:nvPr userDrawn="1"/>
        </p:nvSpPr>
        <p:spPr>
          <a:xfrm>
            <a:off x="6017774" y="3762769"/>
            <a:ext cx="4164781" cy="2369478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E25B335-9C29-BD83-5E28-A7547B2B5EFD}"/>
              </a:ext>
            </a:extLst>
          </p:cNvPr>
          <p:cNvSpPr/>
          <p:nvPr userDrawn="1"/>
        </p:nvSpPr>
        <p:spPr>
          <a:xfrm>
            <a:off x="6017774" y="914400"/>
            <a:ext cx="4164781" cy="25146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44227C-53D7-8E22-8FF8-CC3E82C8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753245"/>
            <a:ext cx="4246779" cy="4379001"/>
          </a:xfrm>
        </p:spPr>
        <p:txBody>
          <a:bodyPr>
            <a:normAutofit/>
          </a:bodyPr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defRPr sz="2000">
                <a:solidFill>
                  <a:schemeClr val="tx1"/>
                </a:solidFill>
              </a:defRPr>
            </a:lvl2pPr>
            <a:lvl3pPr>
              <a:buClrTx/>
              <a:defRPr sz="18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1277B2-691D-0B6E-A99B-3153709A9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951" y="750976"/>
            <a:ext cx="4246779" cy="772354"/>
          </a:xfrm>
        </p:spPr>
        <p:txBody>
          <a:bodyPr/>
          <a:lstStyle>
            <a:lvl1pPr>
              <a:defRPr b="1">
                <a:solidFill>
                  <a:srgbClr val="001489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11213-5EA9-41A0-7369-15ED35EF2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421" y="618662"/>
            <a:ext cx="848939" cy="1047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E72F1-8290-59D2-0BFC-41315FE56C90}"/>
              </a:ext>
            </a:extLst>
          </p:cNvPr>
          <p:cNvSpPr txBox="1"/>
          <p:nvPr userDrawn="1"/>
        </p:nvSpPr>
        <p:spPr>
          <a:xfrm>
            <a:off x="5451676" y="6466019"/>
            <a:ext cx="276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err="1">
                <a:solidFill>
                  <a:schemeClr val="bg1"/>
                </a:solidFill>
                <a:effectLst/>
                <a:latin typeface="+mn-lt"/>
              </a:rPr>
              <a:t>Valokuva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FI" sz="1400" b="0" i="0">
                <a:solidFill>
                  <a:schemeClr val="bg1"/>
                </a:solidFill>
                <a:effectLst/>
                <a:latin typeface="+mn-lt"/>
              </a:rPr>
              <a:t>©</a:t>
            </a:r>
            <a:r>
              <a:rPr lang="en-GB" sz="1400" b="0" i="0">
                <a:solidFill>
                  <a:schemeClr val="bg1"/>
                </a:solidFill>
                <a:effectLst/>
                <a:latin typeface="+mn-lt"/>
              </a:rPr>
              <a:t> Metropolia</a:t>
            </a:r>
            <a:endParaRPr lang="en-FI" sz="14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few nurses in blue scrubs&#10;&#10;Description automatically generated">
            <a:extLst>
              <a:ext uri="{FF2B5EF4-FFF2-40B4-BE49-F238E27FC236}">
                <a16:creationId xmlns:a16="http://schemas.microsoft.com/office/drawing/2014/main" id="{4845C22D-0AE5-7979-6EE4-E27082BE9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904" y="914400"/>
            <a:ext cx="3630651" cy="2514600"/>
          </a:xfrm>
          <a:prstGeom prst="round2DiagRect">
            <a:avLst/>
          </a:prstGeom>
        </p:spPr>
      </p:pic>
      <p:pic>
        <p:nvPicPr>
          <p:cNvPr id="15" name="Picture 14" descr="A nurse using a stethoscope to listen to a patient&#10;&#10;Description automatically generated">
            <a:extLst>
              <a:ext uri="{FF2B5EF4-FFF2-40B4-BE49-F238E27FC236}">
                <a16:creationId xmlns:a16="http://schemas.microsoft.com/office/drawing/2014/main" id="{4B1B2B5D-2DBA-FB9E-5535-CC3E33D5F6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74" y="3762769"/>
            <a:ext cx="3550158" cy="2369478"/>
          </a:xfrm>
          <a:prstGeom prst="round2Diag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6CC40-5F59-307D-ED56-434F58D3C8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708" y="3429000"/>
            <a:ext cx="29002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7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_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E3A30-29B1-0C52-DF99-D7700D341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2795647" cy="5266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8FDF4-DFCD-3498-0B86-E982D4973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53" y="3429000"/>
            <a:ext cx="287424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8409-470F-5CCB-A64B-28E36A7A14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540" y="657180"/>
            <a:ext cx="809565" cy="998464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2F0AEE1-6089-7D93-3887-3F5D850B4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4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C638554-4D52-FD4F-D643-C81B723E9D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79381" y="1357745"/>
            <a:ext cx="4246779" cy="484509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Otsikon paikkamerkki 1">
            <a:extLst>
              <a:ext uri="{FF2B5EF4-FFF2-40B4-BE49-F238E27FC236}">
                <a16:creationId xmlns:a16="http://schemas.microsoft.com/office/drawing/2014/main" id="{BB005DB6-3066-0D94-87C1-D29D5C5D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3583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FAF00B-B746-36FC-1C74-DBAB98A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ADCF75-F1F7-56C1-E500-DC516EC48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52" y="1433089"/>
            <a:ext cx="9161968" cy="502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65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3" r:id="rId4"/>
    <p:sldLayoutId id="2147483651" r:id="rId5"/>
    <p:sldLayoutId id="2147483667" r:id="rId6"/>
    <p:sldLayoutId id="2147483652" r:id="rId7"/>
    <p:sldLayoutId id="2147483672" r:id="rId8"/>
    <p:sldLayoutId id="2147483671" r:id="rId9"/>
    <p:sldLayoutId id="2147483673" r:id="rId10"/>
    <p:sldLayoutId id="2147483657" r:id="rId11"/>
    <p:sldLayoutId id="2147483669" r:id="rId12"/>
    <p:sldLayoutId id="2147483666" r:id="rId13"/>
    <p:sldLayoutId id="2147483670" r:id="rId14"/>
    <p:sldLayoutId id="2147483658" r:id="rId15"/>
    <p:sldLayoutId id="2147483668" r:id="rId16"/>
    <p:sldLayoutId id="2147483655" r:id="rId17"/>
    <p:sldLayoutId id="2147483661" r:id="rId18"/>
    <p:sldLayoutId id="2147483660" r:id="rId19"/>
    <p:sldLayoutId id="2147483662" r:id="rId20"/>
    <p:sldLayoutId id="2147483674" r:id="rId21"/>
    <p:sldLayoutId id="2147483664" r:id="rId22"/>
    <p:sldLayoutId id="214748366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E59C2C-986E-2BFC-54E3-38E1303EDD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200" dirty="0"/>
              <a:t>Sairaanhoitajan laillistumisväylä</a:t>
            </a:r>
            <a:br>
              <a:rPr lang="fi-FI" dirty="0"/>
            </a:br>
            <a:r>
              <a:rPr lang="fi-FI" dirty="0"/>
              <a:t>Aseptiikka lääkehoidossa</a:t>
            </a:r>
            <a:endParaRPr lang="en-F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A5B228-A9A7-6C63-C2A1-856CCB2D3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789" y="4130602"/>
            <a:ext cx="7798362" cy="124639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Sari Sutinen</a:t>
            </a:r>
          </a:p>
          <a:p>
            <a:r>
              <a:rPr lang="fi-FI" sz="1900" dirty="0"/>
              <a:t>Hoitotyön lehtori</a:t>
            </a:r>
          </a:p>
          <a:p>
            <a:r>
              <a:rPr lang="fi-FI" sz="1900" dirty="0"/>
              <a:t>Metropolia Ammattikorkeakoulu</a:t>
            </a:r>
          </a:p>
          <a:p>
            <a:r>
              <a:rPr lang="fi-FI" sz="2000" dirty="0"/>
              <a:t>Sairaanhoitajaksi pätevöityvien osaamispalvelut -hanke (SAILA2)</a:t>
            </a:r>
            <a:endParaRPr lang="en-FI" sz="2000" dirty="0"/>
          </a:p>
        </p:txBody>
      </p:sp>
      <p:pic>
        <p:nvPicPr>
          <p:cNvPr id="2" name="Picture 1" descr="Logo: Rahoittaja Jatkuvan oppimisen ja työllisyyden palvelukeskus">
            <a:extLst>
              <a:ext uri="{FF2B5EF4-FFF2-40B4-BE49-F238E27FC236}">
                <a16:creationId xmlns:a16="http://schemas.microsoft.com/office/drawing/2014/main" id="{2497CD33-1067-8D9C-78E9-D618BCB55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9" y="5678680"/>
            <a:ext cx="2585683" cy="10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551FBE-EBA0-A602-6BB3-30FA0D92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Ampullit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5F3B9-1CDD-788F-0BAB-66815CF36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7139362" cy="4886037"/>
          </a:xfrm>
        </p:spPr>
        <p:txBody>
          <a:bodyPr/>
          <a:lstStyle/>
          <a:p>
            <a:r>
              <a:rPr lang="fi-FI" dirty="0"/>
              <a:t>Ampullin kaula desinfioidaan alkoholiin kostutetulla taitoksella ennen avaamista </a:t>
            </a:r>
          </a:p>
          <a:p>
            <a:pPr lvl="1"/>
            <a:r>
              <a:rPr lang="fi-FI" dirty="0"/>
              <a:t>Avaamisessa alkoholilla kostutettu taitos</a:t>
            </a:r>
          </a:p>
          <a:p>
            <a:pPr lvl="1"/>
            <a:endParaRPr lang="fi-FI" dirty="0"/>
          </a:p>
          <a:p>
            <a:r>
              <a:rPr lang="fi-FI" dirty="0"/>
              <a:t>Avatussa ampullissa lääkettä ei voi säilyttää </a:t>
            </a:r>
          </a:p>
          <a:p>
            <a:pPr lvl="1"/>
            <a:r>
              <a:rPr lang="fi-FI" dirty="0"/>
              <a:t>Avatut, vajaat ampullit hävitetään välittömästi </a:t>
            </a:r>
          </a:p>
          <a:p>
            <a:r>
              <a:rPr lang="fi-FI" dirty="0"/>
              <a:t>Myöskään ruiskuun vedetyn injektionesteen säilyttämistä ei suositella </a:t>
            </a:r>
          </a:p>
          <a:p>
            <a:endParaRPr lang="fi-FI" dirty="0"/>
          </a:p>
        </p:txBody>
      </p:sp>
      <p:pic>
        <p:nvPicPr>
          <p:cNvPr id="6" name="Picture 5" descr="Havainnekuva ampullin desinfioimisesta ja avaamisesta">
            <a:extLst>
              <a:ext uri="{FF2B5EF4-FFF2-40B4-BE49-F238E27FC236}">
                <a16:creationId xmlns:a16="http://schemas.microsoft.com/office/drawing/2014/main" id="{064E8971-9939-B60E-C10A-EC0917A0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99" y="4169224"/>
            <a:ext cx="3200054" cy="20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7F176-061C-A23D-F901-3A13C3DE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Suodatinneulan käyttö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61B92-77C7-9346-1E92-1C7780972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6932328" cy="4886037"/>
          </a:xfrm>
        </p:spPr>
        <p:txBody>
          <a:bodyPr>
            <a:normAutofit/>
          </a:bodyPr>
          <a:lstStyle/>
          <a:p>
            <a:r>
              <a:rPr lang="fi-FI" dirty="0"/>
              <a:t>Käytä suodatinneulaa aina kun otat lääkettä lasiampullista</a:t>
            </a:r>
          </a:p>
          <a:p>
            <a:r>
              <a:rPr lang="fi-FI" dirty="0"/>
              <a:t>Voidaan käyttää myös, mikäli </a:t>
            </a:r>
            <a:r>
              <a:rPr lang="fi-FI" dirty="0" err="1"/>
              <a:t>lagenulassa</a:t>
            </a:r>
            <a:r>
              <a:rPr lang="fi-FI" dirty="0"/>
              <a:t> on kumitulpan palanen </a:t>
            </a:r>
          </a:p>
          <a:p>
            <a:pPr lvl="1"/>
            <a:r>
              <a:rPr lang="fi-FI" dirty="0"/>
              <a:t>Lääke säilyy puhtaana, koska kumitulppa on steriili </a:t>
            </a:r>
          </a:p>
          <a:p>
            <a:pPr lvl="1"/>
            <a:r>
              <a:rPr lang="fi-FI" dirty="0"/>
              <a:t>Otetaan lääke suodatinneulalla, jolloin kuminpalanen jää suodatinneulaan TAI suodatetaan liuos suodatinneulalla infuusionesteeseen </a:t>
            </a:r>
          </a:p>
          <a:p>
            <a:r>
              <a:rPr lang="fi-FI" dirty="0"/>
              <a:t>Suodatinneulaa saa käyttää vain yhteen suuntaan, joko lääkkeen ottamiseen TAI lisäämiseen</a:t>
            </a:r>
          </a:p>
        </p:txBody>
      </p:sp>
      <p:pic>
        <p:nvPicPr>
          <p:cNvPr id="6" name="Picture 5" descr="Kuva suodatinneulasta">
            <a:extLst>
              <a:ext uri="{FF2B5EF4-FFF2-40B4-BE49-F238E27FC236}">
                <a16:creationId xmlns:a16="http://schemas.microsoft.com/office/drawing/2014/main" id="{D5DA9366-25D8-BDF0-9B10-39F57B7B6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992" y="1994504"/>
            <a:ext cx="3101511" cy="21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AC50F-9AA4-B915-FF48-1800BC2B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62864-9CDD-4783-D5AB-444BA377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Infuusionesteet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D8D8C-07E9-6C78-A4F5-CA9F28899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6414743" cy="4886037"/>
          </a:xfrm>
        </p:spPr>
        <p:txBody>
          <a:bodyPr/>
          <a:lstStyle/>
          <a:p>
            <a:r>
              <a:rPr lang="fi-FI" dirty="0"/>
              <a:t>Desinfioi infuusionestepakkauksen kumitulppa ennen lävistystä </a:t>
            </a:r>
          </a:p>
          <a:p>
            <a:r>
              <a:rPr lang="fi-FI" dirty="0"/>
              <a:t>Desinfioi mikäli lisäysportissa ei erillistä korkkia </a:t>
            </a:r>
          </a:p>
          <a:p>
            <a:r>
              <a:rPr lang="fi-FI" dirty="0"/>
              <a:t>Desinfioi aina ennen uusintalävistystä</a:t>
            </a:r>
          </a:p>
          <a:p>
            <a:endParaRPr lang="fi-FI" dirty="0"/>
          </a:p>
          <a:p>
            <a:r>
              <a:rPr lang="fi-FI" dirty="0"/>
              <a:t>Neulaa ei ole välttämätöntä vaihtaa ennen lisäystä – Poikkeus: suodatinneula </a:t>
            </a:r>
          </a:p>
          <a:p>
            <a:r>
              <a:rPr lang="fi-FI" dirty="0"/>
              <a:t>Vaihda neula aina jos epäilet sen kontaminoituneen </a:t>
            </a:r>
          </a:p>
          <a:p>
            <a:r>
              <a:rPr lang="fi-FI" dirty="0"/>
              <a:t>Mikäli joudut lävistämään injektioportin useammin → desinfioi</a:t>
            </a:r>
          </a:p>
        </p:txBody>
      </p:sp>
      <p:pic>
        <p:nvPicPr>
          <p:cNvPr id="6" name="Content Placeholder 5" descr="Kuva infuusionestepakkauksesta, kumitulppa ympyröity punaisella">
            <a:extLst>
              <a:ext uri="{FF2B5EF4-FFF2-40B4-BE49-F238E27FC236}">
                <a16:creationId xmlns:a16="http://schemas.microsoft.com/office/drawing/2014/main" id="{E972353F-91A4-3A32-84E7-F76876A79D1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500123" y="1361574"/>
            <a:ext cx="2388761" cy="2934228"/>
          </a:xfrm>
        </p:spPr>
      </p:pic>
    </p:spTree>
    <p:extLst>
      <p:ext uri="{BB962C8B-B14F-4D97-AF65-F5344CB8AC3E}">
        <p14:creationId xmlns:p14="http://schemas.microsoft.com/office/powerpoint/2010/main" val="278873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7F5A-D797-A050-55AC-2E008170E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Aseptinen omatunto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C44D8-92BB-DEC2-2B53-C886A773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788" y="3933645"/>
            <a:ext cx="7798362" cy="836379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solidFill>
                  <a:srgbClr val="001489"/>
                </a:solidFill>
              </a:rPr>
              <a:t>Antaisitko valmistamasi lääkkeen läheisellesi?</a:t>
            </a:r>
            <a:endParaRPr lang="en-US" b="1" dirty="0">
              <a:solidFill>
                <a:srgbClr val="001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1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639A-3DE6-0F9A-8C1A-5BE2FE22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0E495E-A305-B125-1B4A-97C03536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92" y="407887"/>
            <a:ext cx="9161969" cy="772354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27FF5-BEEA-9021-5FBB-437A5D541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0902" y="1834539"/>
            <a:ext cx="8356877" cy="2028014"/>
          </a:xfrm>
        </p:spPr>
        <p:txBody>
          <a:bodyPr/>
          <a:lstStyle/>
          <a:p>
            <a:r>
              <a:rPr lang="fi-FI" dirty="0"/>
              <a:t>Aseptiikka lääkehoidossa 6.5.2029. Tiina Kallio PPSHP diat.</a:t>
            </a:r>
          </a:p>
          <a:p>
            <a:r>
              <a:rPr lang="fi-FI" dirty="0"/>
              <a:t>Uusi yksinkertaisempi käsihuuhteen levittämistekniikka 10.9.2020.  Artikkeli Sofia Dahlskog, HUSARI 4/2020.</a:t>
            </a:r>
          </a:p>
        </p:txBody>
      </p:sp>
    </p:spTree>
    <p:extLst>
      <p:ext uri="{BB962C8B-B14F-4D97-AF65-F5344CB8AC3E}">
        <p14:creationId xmlns:p14="http://schemas.microsoft.com/office/powerpoint/2010/main" val="312744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1D4C73D-B78B-42DF-61E3-FC273C1226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8560" y="953823"/>
            <a:ext cx="7609840" cy="772354"/>
          </a:xfrm>
        </p:spPr>
        <p:txBody>
          <a:bodyPr/>
          <a:lstStyle/>
          <a:p>
            <a:r>
              <a:rPr lang="fi-FI" dirty="0"/>
              <a:t>Lisätiedot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A6BC9-30B7-9B4A-2970-883779EBD4DC}"/>
              </a:ext>
            </a:extLst>
          </p:cNvPr>
          <p:cNvSpPr txBox="1"/>
          <p:nvPr/>
        </p:nvSpPr>
        <p:spPr>
          <a:xfrm>
            <a:off x="2314937" y="2000732"/>
            <a:ext cx="7743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800" dirty="0">
                <a:solidFill>
                  <a:srgbClr val="0E284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Materiaali on tuotettu Sairaanhoitajaksi pätevöityvien osaamispalvelut -hankkeessa (SAILA2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). </a:t>
            </a:r>
            <a:r>
              <a:rPr lang="fi-FI" dirty="0"/>
              <a:t>Hanke oli valtakunnallinen 20 ammattikorkeakoulun yhteishanke ja se toteutettiin ajalla 1.1.2024-31.12.2025. Hankkeen pääkoordinaattorina toimi Metropolia Ammattikorkeakoulu. Hanketta rahoitti </a:t>
            </a:r>
            <a:r>
              <a:rPr lang="fi-FI" dirty="0">
                <a:solidFill>
                  <a:srgbClr val="0E2841"/>
                </a:solidFill>
                <a:ea typeface="Aptos" panose="020B0004020202020204" pitchFamily="34" charset="0"/>
                <a:cs typeface="Aptos" panose="020B0004020202020204" pitchFamily="34" charset="0"/>
              </a:rPr>
              <a:t>Jatkuvan oppimisen ja työllisyyden palvelukeskus (JOTPA). </a:t>
            </a:r>
            <a:r>
              <a:rPr lang="fi-FI" dirty="0"/>
              <a:t>Hanke toteutettiin tiiviissä yhteistyössä OKM:n rahoittaman Sairaanhoitajien pätevöitymistoimintamallien kehittäminen -hankkeen (SAILA1) kanssa. </a:t>
            </a:r>
            <a:endParaRPr lang="fi-FI" sz="2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7" name="Picture 6" descr="Metropolian logo">
            <a:extLst>
              <a:ext uri="{FF2B5EF4-FFF2-40B4-BE49-F238E27FC236}">
                <a16:creationId xmlns:a16="http://schemas.microsoft.com/office/drawing/2014/main" id="{DB6B98DF-DAD2-57FC-BF84-86E6B9C4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4" y="5085903"/>
            <a:ext cx="3055716" cy="935917"/>
          </a:xfrm>
          <a:prstGeom prst="rect">
            <a:avLst/>
          </a:prstGeom>
        </p:spPr>
      </p:pic>
      <p:pic>
        <p:nvPicPr>
          <p:cNvPr id="5" name="Picture 4" descr="JOTPAn logo">
            <a:extLst>
              <a:ext uri="{FF2B5EF4-FFF2-40B4-BE49-F238E27FC236}">
                <a16:creationId xmlns:a16="http://schemas.microsoft.com/office/drawing/2014/main" id="{83115F0C-9584-865A-E5FC-4A6DFD4FB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2" y="4858166"/>
            <a:ext cx="3256173" cy="13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68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9CB008-F705-974F-4D92-ACDD7EF1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161969" cy="772354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Työntekijä vaikuttaa lääkehoidon aseptiikkaan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38E5A-9FCD-7066-ADFA-C98149160E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6080" y="1357744"/>
            <a:ext cx="6512559" cy="5100251"/>
          </a:xfrm>
        </p:spPr>
        <p:txBody>
          <a:bodyPr>
            <a:noAutofit/>
          </a:bodyPr>
          <a:lstStyle/>
          <a:p>
            <a:r>
              <a:rPr lang="fi-FI" sz="2000" dirty="0"/>
              <a:t>Ihmisestä irtoaa epäpuhtauksia</a:t>
            </a:r>
          </a:p>
          <a:p>
            <a:pPr lvl="1"/>
            <a:r>
              <a:rPr lang="fi-FI" sz="1800" dirty="0"/>
              <a:t>Hilsettä, mikrobeja, kosmetiikkapartikkeleja, vaatekuituja </a:t>
            </a:r>
          </a:p>
          <a:p>
            <a:pPr lvl="1"/>
            <a:r>
              <a:rPr lang="fi-FI" sz="1800" dirty="0"/>
              <a:t>Ihmisen iholta irtoaa vuorokaudessa 10 milj. partikkelia (=hiukkasia) </a:t>
            </a:r>
          </a:p>
          <a:p>
            <a:pPr lvl="1"/>
            <a:r>
              <a:rPr lang="fi-FI" sz="1800" dirty="0"/>
              <a:t>Liikkeessä irtoaa enemmän partikkeleita (=hiukkasia)</a:t>
            </a:r>
          </a:p>
          <a:p>
            <a:r>
              <a:rPr lang="fi-FI" sz="2000" dirty="0"/>
              <a:t>Mikrobeja on runsaasti sormenpäissä ja kynsivalleissa.</a:t>
            </a:r>
          </a:p>
          <a:p>
            <a:pPr lvl="1"/>
            <a:r>
              <a:rPr lang="fi-FI" sz="1800" dirty="0"/>
              <a:t>Esim. tulehtuneessa kynsivallissa mikrobimäärä voi olla jopa 1000 -kertainen</a:t>
            </a:r>
          </a:p>
          <a:p>
            <a:r>
              <a:rPr lang="fi-FI" sz="2000" dirty="0"/>
              <a:t>Suun mikrobifloora on runsas. </a:t>
            </a:r>
          </a:p>
          <a:p>
            <a:pPr lvl="1"/>
            <a:r>
              <a:rPr lang="fi-FI" sz="1800" dirty="0"/>
              <a:t>Esim. Syljessä yli 100 milj. mikrobia / ml </a:t>
            </a:r>
          </a:p>
          <a:p>
            <a:pPr lvl="1"/>
            <a:r>
              <a:rPr lang="fi-FI" sz="1800" dirty="0" err="1"/>
              <a:t>Huom</a:t>
            </a:r>
            <a:r>
              <a:rPr lang="fi-FI" sz="1800" dirty="0"/>
              <a:t>! aivastaminen, yskiminen, puhuminen levittää mikrobeja ympäristöön.</a:t>
            </a:r>
            <a:endParaRPr lang="fi-FI" sz="2000" dirty="0"/>
          </a:p>
          <a:p>
            <a:r>
              <a:rPr lang="fi-FI" sz="2000" dirty="0"/>
              <a:t>Aseptiikkaan vaikuttaa työntekijän puhtaus, työtilan rauhallisuus ja aseptinen työtapa 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092016-1FB6-2944-0D74-C2E517714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351" y="2357120"/>
            <a:ext cx="3657519" cy="2555470"/>
          </a:xfrm>
          <a:noFill/>
        </p:spPr>
      </p:pic>
    </p:spTree>
    <p:extLst>
      <p:ext uri="{BB962C8B-B14F-4D97-AF65-F5344CB8AC3E}">
        <p14:creationId xmlns:p14="http://schemas.microsoft.com/office/powerpoint/2010/main" val="245671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A17EE5-764F-8F37-5514-5BB10166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Yleisiä ohjeita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96BB4F-F163-0AB0-08C0-0819C2DA0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8617008" cy="4886037"/>
          </a:xfrm>
        </p:spPr>
        <p:txBody>
          <a:bodyPr>
            <a:normAutofit/>
          </a:bodyPr>
          <a:lstStyle/>
          <a:p>
            <a:r>
              <a:rPr lang="fi-FI" dirty="0"/>
              <a:t>Lääkkeiden käsittely tulisi keskittää erilliseen lääkehuoneeseen </a:t>
            </a:r>
          </a:p>
          <a:p>
            <a:r>
              <a:rPr lang="fi-FI" dirty="0"/>
              <a:t>Ennen lääkkeiden käsittelyä käsien huolellinen desinfektio </a:t>
            </a:r>
          </a:p>
          <a:p>
            <a:pPr lvl="1"/>
            <a:r>
              <a:rPr lang="fi-FI" dirty="0"/>
              <a:t>Vähintään 15 sekunnin käsidesinfiointi (katso seuraava dia)</a:t>
            </a:r>
          </a:p>
          <a:p>
            <a:pPr lvl="1"/>
            <a:r>
              <a:rPr lang="fi-FI" dirty="0"/>
              <a:t>Tarvittaessa tehdaspuhtaat suojakäsineet suojaamaan itseäsi esim. nestemäisiltä antibiooteilta</a:t>
            </a:r>
          </a:p>
          <a:p>
            <a:pPr lvl="1"/>
            <a:r>
              <a:rPr lang="fi-FI" dirty="0"/>
              <a:t>Käsineet ovat toimenpidekohtaiset </a:t>
            </a:r>
          </a:p>
          <a:p>
            <a:endParaRPr lang="fi-FI" dirty="0"/>
          </a:p>
          <a:p>
            <a:r>
              <a:rPr lang="fi-FI" dirty="0"/>
              <a:t>Työskentelytasot puhdistetaan kerran päivässä ja lääkeroiskeet välittömästi niiden synnyttyä yleispuhdistusaineella  </a:t>
            </a:r>
          </a:p>
          <a:p>
            <a:pPr lvl="1"/>
            <a:r>
              <a:rPr lang="fi-FI" dirty="0"/>
              <a:t>Puhdistus alkoholilla ennen käyttökuntoon saattamista 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899F37-53F1-ED61-0EFC-4426FB67A3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2841" y="25421"/>
            <a:ext cx="813407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Vähintään 15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sekuntin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käsidesinfektio </a:t>
            </a:r>
          </a:p>
        </p:txBody>
      </p:sp>
      <p:pic>
        <p:nvPicPr>
          <p:cNvPr id="12" name="Content Placeholder 11" descr="Kuva käsien desinvektiotekniikasta&#10;1. Ota kaksi painallusta (3-5 ml) huuhdetta ja levitä huuhde kaikkialle käsien pinnoille&#10;2. Pyöritä sormentäitä kämmenessä. Huomioi, että sormenpää kastuvat molmmin puolin. Toista tämä toisella kädellä. &#10;3. Hiero lopuksi molemmat peukalot pyörivin liikkein. &#10;">
            <a:extLst>
              <a:ext uri="{FF2B5EF4-FFF2-40B4-BE49-F238E27FC236}">
                <a16:creationId xmlns:a16="http://schemas.microsoft.com/office/drawing/2014/main" id="{1265AA73-B0A2-BE6D-2768-53325DF57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3436" y="591201"/>
            <a:ext cx="4258484" cy="6192713"/>
          </a:xfrm>
        </p:spPr>
      </p:pic>
    </p:spTree>
    <p:extLst>
      <p:ext uri="{BB962C8B-B14F-4D97-AF65-F5344CB8AC3E}">
        <p14:creationId xmlns:p14="http://schemas.microsoft.com/office/powerpoint/2010/main" val="316264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12A9C-492F-EF6B-5F98-A2E08550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FAF416-827F-DCF0-4310-67FD5707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643" y="392708"/>
            <a:ext cx="9161969" cy="772354"/>
          </a:xfrm>
        </p:spPr>
        <p:txBody>
          <a:bodyPr>
            <a:normAutofit/>
          </a:bodyPr>
          <a:lstStyle/>
          <a:p>
            <a:r>
              <a:rPr lang="fi-FI" dirty="0"/>
              <a:t>Yleisiä ohjeita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638E4-C6A2-F9DA-7E9A-ED773EC09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355" y="1571959"/>
            <a:ext cx="9294925" cy="4886037"/>
          </a:xfrm>
        </p:spPr>
        <p:txBody>
          <a:bodyPr>
            <a:normAutofit/>
          </a:bodyPr>
          <a:lstStyle/>
          <a:p>
            <a:r>
              <a:rPr lang="fi-FI" dirty="0"/>
              <a:t>Aseptinen omatunto ja käsihygienia tulisi toteutua kaikissa lääkkeenjakovaiheissa.</a:t>
            </a:r>
          </a:p>
          <a:p>
            <a:r>
              <a:rPr lang="fi-FI" dirty="0"/>
              <a:t>Pidä lääkehuoneen ja lääkkeenjakotasot puhtaana.</a:t>
            </a:r>
          </a:p>
          <a:p>
            <a:r>
              <a:rPr lang="fi-FI" dirty="0"/>
              <a:t>Lääkkeenantovälineet säilytetään hygieenisesti ja lääkkeitä käsitellään aseptisesti.</a:t>
            </a:r>
          </a:p>
          <a:p>
            <a:r>
              <a:rPr lang="fi-FI" dirty="0"/>
              <a:t>Käytä lääkkeenjakovälineitä ja pidä ne puhtaana. </a:t>
            </a:r>
          </a:p>
          <a:p>
            <a:r>
              <a:rPr lang="fi-FI" dirty="0"/>
              <a:t>Lääkkeiden säilyttäminen aina ohjeiden mukaan. Huomioi kestoajat ja avattujen pakkausten säilyvyys.</a:t>
            </a:r>
          </a:p>
          <a:p>
            <a:r>
              <a:rPr lang="fi-FI" dirty="0"/>
              <a:t> Lääkejätteen säilytetään ja hävitetään asianmukaisesti. </a:t>
            </a:r>
          </a:p>
          <a:p>
            <a:r>
              <a:rPr lang="fi-FI" dirty="0"/>
              <a:t>Kertakäyttövälineitä ei käytetä uudelleen. </a:t>
            </a:r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8C8FC-4483-9244-1C77-9F5018390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05" y="400004"/>
            <a:ext cx="1566915" cy="19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F0A43B-A345-6405-D64D-1610F1DA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78" y="1986152"/>
            <a:ext cx="2531668" cy="22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8E2AB7-A751-ADE7-428F-B0A0B8249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49" y="4526503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D14DD-9473-3E6D-6A2F-180EE9AF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51" y="400004"/>
            <a:ext cx="9781729" cy="772354"/>
          </a:xfrm>
        </p:spPr>
        <p:txBody>
          <a:bodyPr>
            <a:normAutofit fontScale="90000"/>
          </a:bodyPr>
          <a:lstStyle/>
          <a:p>
            <a:r>
              <a:rPr lang="fi-FI" dirty="0"/>
              <a:t>Steriilien lääkkeiden käyttökuntoon saattaminen 1/2</a:t>
            </a:r>
            <a:br>
              <a:rPr lang="fi-FI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6D688-094B-02BB-5E87-C77C6BBEC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9161969" cy="4886037"/>
          </a:xfrm>
        </p:spPr>
        <p:txBody>
          <a:bodyPr>
            <a:normAutofit/>
          </a:bodyPr>
          <a:lstStyle/>
          <a:p>
            <a:r>
              <a:rPr lang="fi-FI" dirty="0"/>
              <a:t>Steriililääkkeiden käyttökuntoon saattamisella tarkoitetaan esim. kuiva-aineen liuottamista ja laimentamista infuusioksi</a:t>
            </a:r>
          </a:p>
          <a:p>
            <a:r>
              <a:rPr lang="fi-FI" dirty="0"/>
              <a:t>Steriililääkkeet saatetaan käyttökuntoon mahdollisimman lähellä käyttöajankohtaa</a:t>
            </a:r>
          </a:p>
          <a:p>
            <a:r>
              <a:rPr lang="fi-FI" dirty="0"/>
              <a:t>Lääkkeiden käyttökuntoon saattamisessa noudatetaan valmistajan, myyntiluvan haltijan tai sairaala-apteekin ohjeita</a:t>
            </a:r>
          </a:p>
          <a:p>
            <a:pPr lvl="1"/>
            <a:r>
              <a:rPr lang="fi-FI" dirty="0"/>
              <a:t>Huomioidaan erityisesti aseptinen työskentely sekä lääkeaineiden, liuosten ja pakkausmateriaalien yhteensopivuus </a:t>
            </a:r>
          </a:p>
          <a:p>
            <a:pPr lvl="1"/>
            <a:r>
              <a:rPr lang="fi-FI" dirty="0"/>
              <a:t>Varmistetaan käyttövalmiin lääkkeen ohjeenmukainen säilytys, käyttöaika ja merkintä</a:t>
            </a:r>
          </a:p>
          <a:p>
            <a:r>
              <a:rPr lang="fi-FI" dirty="0"/>
              <a:t>Potilaalle turvallinen lääkehoito;</a:t>
            </a:r>
          </a:p>
          <a:p>
            <a:pPr lvl="1"/>
            <a:r>
              <a:rPr lang="fi-FI" dirty="0" err="1"/>
              <a:t>Parenteraalisesti</a:t>
            </a:r>
            <a:r>
              <a:rPr lang="fi-FI" dirty="0"/>
              <a:t> annosteltaville lääkkeille on asetettu tarkat laatuvaatimukset mm. steriiliys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6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80C98-D5DB-EC77-2D0A-44E803CF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91" y="359364"/>
            <a:ext cx="9659809" cy="772354"/>
          </a:xfrm>
        </p:spPr>
        <p:txBody>
          <a:bodyPr>
            <a:normAutofit fontScale="90000"/>
          </a:bodyPr>
          <a:lstStyle/>
          <a:p>
            <a:r>
              <a:rPr lang="fi-FI" dirty="0"/>
              <a:t>Steriilien lääkkeiden käyttökuntoon saattaminen 2/2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312CF4-B14C-3ADE-F983-EF3A3CFB6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7518924" cy="488603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Steriilien lääkkeiden käyttökuntoon saattaminen on monivaiheinen, vaativa ja virhealtis prosessi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Laskemiseen liittyvät ongelmat </a:t>
            </a:r>
          </a:p>
          <a:p>
            <a:r>
              <a:rPr lang="fi-FI" dirty="0"/>
              <a:t>Laimennusnesteen valinta ja määrä </a:t>
            </a:r>
          </a:p>
          <a:p>
            <a:r>
              <a:rPr lang="fi-FI" dirty="0"/>
              <a:t>Pakkausten avaaminen  </a:t>
            </a:r>
          </a:p>
          <a:p>
            <a:r>
              <a:rPr lang="fi-FI" dirty="0"/>
              <a:t>Lääkkeen säilytys ennen ja jälkeen käyttökuntoon saattamisen </a:t>
            </a:r>
          </a:p>
          <a:p>
            <a:endParaRPr lang="fi-FI" dirty="0"/>
          </a:p>
          <a:p>
            <a:r>
              <a:rPr lang="fi-FI" dirty="0"/>
              <a:t>Mikrobikontaminaatioriskin suuruus riippuu lääkkeen käsittelijän työskentelytavoista, työympäristöstä, käytettävistä välineistä ja lääkepakkauksesta</a:t>
            </a:r>
          </a:p>
        </p:txBody>
      </p:sp>
    </p:spTree>
    <p:extLst>
      <p:ext uri="{BB962C8B-B14F-4D97-AF65-F5344CB8AC3E}">
        <p14:creationId xmlns:p14="http://schemas.microsoft.com/office/powerpoint/2010/main" val="425406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8C736-F07B-E076-D74B-2866A9D1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Lagenuloiden</a:t>
            </a:r>
            <a:r>
              <a:rPr lang="fi-FI" dirty="0"/>
              <a:t> käsittely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0BD0E4-610A-4B6A-2BBC-2D600B17E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7260132" cy="4886037"/>
          </a:xfrm>
        </p:spPr>
        <p:txBody>
          <a:bodyPr>
            <a:normAutofit/>
          </a:bodyPr>
          <a:lstStyle/>
          <a:p>
            <a:r>
              <a:rPr lang="fi-FI" dirty="0" err="1"/>
              <a:t>Lagenulan</a:t>
            </a:r>
            <a:r>
              <a:rPr lang="fi-FI" dirty="0"/>
              <a:t> kumitulppa desinfioidaan AINA ennen lävistystä </a:t>
            </a:r>
          </a:p>
          <a:p>
            <a:pPr lvl="1"/>
            <a:r>
              <a:rPr lang="fi-FI" dirty="0"/>
              <a:t>Kumitulpan annetaan kuivua </a:t>
            </a:r>
          </a:p>
          <a:p>
            <a:pPr lvl="1"/>
            <a:r>
              <a:rPr lang="fi-FI" dirty="0"/>
              <a:t>Desinfiointi uusitaan ennen jokaista lävistystä </a:t>
            </a:r>
          </a:p>
          <a:p>
            <a:r>
              <a:rPr lang="fi-FI" dirty="0"/>
              <a:t>Mikäli </a:t>
            </a:r>
            <a:r>
              <a:rPr lang="fi-FI" dirty="0" err="1"/>
              <a:t>lagenulaa</a:t>
            </a:r>
            <a:r>
              <a:rPr lang="fi-FI" dirty="0"/>
              <a:t> käytetään useammin, laitetaan sen läpäisykorkkiin lääkkeenottokanyyli </a:t>
            </a:r>
          </a:p>
          <a:p>
            <a:pPr lvl="1"/>
            <a:r>
              <a:rPr lang="fi-FI" dirty="0" err="1"/>
              <a:t>Lagenulaan</a:t>
            </a:r>
            <a:r>
              <a:rPr lang="fi-FI" dirty="0"/>
              <a:t> merkitään avaamispäivä sekä kellonaika</a:t>
            </a:r>
          </a:p>
          <a:p>
            <a:pPr lvl="1"/>
            <a:r>
              <a:rPr lang="fi-FI" dirty="0"/>
              <a:t>Lääkkeenottokanyylin korkki tulee aina sulkea!!! </a:t>
            </a:r>
          </a:p>
          <a:p>
            <a:r>
              <a:rPr lang="fi-FI" dirty="0"/>
              <a:t>Lääkkeen säilyvyysaika on maksimissaan 24 h käytettäessä lääkkeenottokanyylia </a:t>
            </a:r>
          </a:p>
          <a:p>
            <a:pPr lvl="1"/>
            <a:r>
              <a:rPr lang="fi-FI" dirty="0"/>
              <a:t>Kontaminaatioriskin vuoksi läpäisykorkkiin ei jätetä avointa eikä korkitettua injektioneulaa</a:t>
            </a:r>
          </a:p>
        </p:txBody>
      </p:sp>
      <p:pic>
        <p:nvPicPr>
          <p:cNvPr id="6" name="Content Placeholder 5" descr="Havainnekuva lagenulasta">
            <a:extLst>
              <a:ext uri="{FF2B5EF4-FFF2-40B4-BE49-F238E27FC236}">
                <a16:creationId xmlns:a16="http://schemas.microsoft.com/office/drawing/2014/main" id="{0CEEDB21-90BC-4054-94B8-D39F8BDA585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781027" y="1165967"/>
            <a:ext cx="2801343" cy="4330460"/>
          </a:xfrm>
        </p:spPr>
      </p:pic>
    </p:spTree>
    <p:extLst>
      <p:ext uri="{BB962C8B-B14F-4D97-AF65-F5344CB8AC3E}">
        <p14:creationId xmlns:p14="http://schemas.microsoft.com/office/powerpoint/2010/main" val="286343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907C7-2259-F0B9-1AC9-88D8096B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Kuiva-aineen liuottaminen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84319A-1063-D6C1-8DF8-414016F6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951" y="1361573"/>
            <a:ext cx="9161969" cy="4886037"/>
          </a:xfrm>
        </p:spPr>
        <p:txBody>
          <a:bodyPr/>
          <a:lstStyle/>
          <a:p>
            <a:r>
              <a:rPr lang="fi-FI" dirty="0"/>
              <a:t>Lisää oikea määrä oikeaa liuotinta (</a:t>
            </a:r>
            <a:r>
              <a:rPr lang="fi-FI" dirty="0" err="1"/>
              <a:t>aqua</a:t>
            </a:r>
            <a:r>
              <a:rPr lang="fi-FI" dirty="0"/>
              <a:t> </a:t>
            </a:r>
            <a:r>
              <a:rPr lang="fi-FI" dirty="0" err="1"/>
              <a:t>ster</a:t>
            </a:r>
            <a:r>
              <a:rPr lang="fi-FI" dirty="0"/>
              <a:t>., NaCl 0,9%, G 5%) </a:t>
            </a:r>
          </a:p>
          <a:p>
            <a:r>
              <a:rPr lang="fi-FI" dirty="0"/>
              <a:t>Anna liueta kunnolla → kirkasta ja partikkelitonta (ellei muuta ohjeisteta) </a:t>
            </a:r>
          </a:p>
          <a:p>
            <a:endParaRPr lang="fi-FI" dirty="0"/>
          </a:p>
          <a:p>
            <a:r>
              <a:rPr lang="fi-FI" dirty="0"/>
              <a:t>Jos lisäät injektiopulloon 10 ml liuosta ottamatta ilmaa/nestettä ulos syntyy ylipaine ja siksi nestettä roiskuu</a:t>
            </a:r>
          </a:p>
          <a:p>
            <a:r>
              <a:rPr lang="fi-FI" dirty="0"/>
              <a:t>Ota siis injektiopullosta aina pois saman verran nestettä/ilmaa kuin olet pulloon lisännyt!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5" descr="Havainnekuva injektiopullosta">
            <a:extLst>
              <a:ext uri="{FF2B5EF4-FFF2-40B4-BE49-F238E27FC236}">
                <a16:creationId xmlns:a16="http://schemas.microsoft.com/office/drawing/2014/main" id="{5860DAF7-EA04-B14A-3809-042E2486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74" y="4407346"/>
            <a:ext cx="2349621" cy="21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6252"/>
      </p:ext>
    </p:extLst>
  </p:cSld>
  <p:clrMapOvr>
    <a:masterClrMapping/>
  </p:clrMapOvr>
</p:sld>
</file>

<file path=ppt/theme/theme1.xml><?xml version="1.0" encoding="utf-8"?>
<a:theme xmlns:a="http://schemas.openxmlformats.org/drawingml/2006/main" name="SAILA-teema">
  <a:themeElements>
    <a:clrScheme name="SAILA">
      <a:dk1>
        <a:sysClr val="windowText" lastClr="000000"/>
      </a:dk1>
      <a:lt1>
        <a:sysClr val="window" lastClr="FFFFFF"/>
      </a:lt1>
      <a:dk2>
        <a:srgbClr val="0E2841"/>
      </a:dk2>
      <a:lt2>
        <a:srgbClr val="FFFFFF"/>
      </a:lt2>
      <a:accent1>
        <a:srgbClr val="001489"/>
      </a:accent1>
      <a:accent2>
        <a:srgbClr val="3B3FB6"/>
      </a:accent2>
      <a:accent3>
        <a:srgbClr val="0084CA"/>
      </a:accent3>
      <a:accent4>
        <a:srgbClr val="0F9ED5"/>
      </a:accent4>
      <a:accent5>
        <a:srgbClr val="EF426F"/>
      </a:accent5>
      <a:accent6>
        <a:srgbClr val="78D64B"/>
      </a:accent6>
      <a:hlink>
        <a:srgbClr val="001489"/>
      </a:hlink>
      <a:folHlink>
        <a:srgbClr val="3B3FB6"/>
      </a:folHlink>
    </a:clrScheme>
    <a:fontScheme name="Custom 2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e_Työelämäpäivä_PowerPoint_Pohja_05062024.potx" id="{05F32DBA-D023-4612-AED6-CF5B09D892FC}" vid="{6F940C94-8D7D-4E20-B111-5F4FF0DF582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a7e6b0-679b-43cc-b870-3d3b01e907e9" xsi:nil="true"/>
    <lcf76f155ced4ddcb4097134ff3c332f xmlns="39238bb2-02d3-4af7-8295-80d3b3ac67f1">
      <Terms xmlns="http://schemas.microsoft.com/office/infopath/2007/PartnerControls"/>
    </lcf76f155ced4ddcb4097134ff3c332f>
    <muokkausp_x00e4_iv_x00e4_m_x00e4__x00e4_r_x00e4_ xmlns="39238bb2-02d3-4af7-8295-80d3b3ac67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D235576A2C94D9533F45DEC184F33" ma:contentTypeVersion="15" ma:contentTypeDescription="Create a new document." ma:contentTypeScope="" ma:versionID="0e664c9174f9aa02acc8b2b33bb01daf">
  <xsd:schema xmlns:xsd="http://www.w3.org/2001/XMLSchema" xmlns:xs="http://www.w3.org/2001/XMLSchema" xmlns:p="http://schemas.microsoft.com/office/2006/metadata/properties" xmlns:ns2="39238bb2-02d3-4af7-8295-80d3b3ac67f1" xmlns:ns3="b3a7e6b0-679b-43cc-b870-3d3b01e907e9" targetNamespace="http://schemas.microsoft.com/office/2006/metadata/properties" ma:root="true" ma:fieldsID="2ff3f6e2689bf74d5b2a62dabecc7f92" ns2:_="" ns3:_="">
    <xsd:import namespace="39238bb2-02d3-4af7-8295-80d3b3ac67f1"/>
    <xsd:import namespace="b3a7e6b0-679b-43cc-b870-3d3b01e90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uokkausp_x00e4_iv_x00e4_m_x00e4__x00e4_r_x00e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38bb2-02d3-4af7-8295-80d3b3ac6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e8f1103-1473-4e92-b09f-529690c983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uokkausp_x00e4_iv_x00e4_m_x00e4__x00e4_r_x00e4_" ma:index="22" nillable="true" ma:displayName="muokkauspäivämäärä" ma:format="DateOnly" ma:internalName="muokkausp_x00e4_iv_x00e4_m_x00e4__x00e4_r_x00e4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7e6b0-679b-43cc-b870-3d3b01e90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cb79531-dc2a-4c59-a4bb-d7873e4c2165}" ma:internalName="TaxCatchAll" ma:showField="CatchAllData" ma:web="b3a7e6b0-679b-43cc-b870-3d3b01e90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CADC0-B8DC-4CE1-8464-3836A581D74B}">
  <ds:schemaRefs>
    <ds:schemaRef ds:uri="39238bb2-02d3-4af7-8295-80d3b3ac67f1"/>
    <ds:schemaRef ds:uri="55e74d0b-aee6-49aa-95b7-4853b1f794f9"/>
    <ds:schemaRef ds:uri="b3a7e6b0-679b-43cc-b870-3d3b01e907e9"/>
    <ds:schemaRef ds:uri="b4fc0a71-3eb5-4627-9d51-72ae4518f2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09C077-73D2-4518-84B6-58D9AD328F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C4F5-B38D-44A6-B69C-3CFB145EE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38bb2-02d3-4af7-8295-80d3b3ac67f1"/>
    <ds:schemaRef ds:uri="b3a7e6b0-679b-43cc-b870-3d3b01e90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Sote_Työelämäpäivä_PowerPoint_Pohja_05062024</Template>
  <TotalTime>109</TotalTime>
  <Words>656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Inter</vt:lpstr>
      <vt:lpstr>SAILA-teema</vt:lpstr>
      <vt:lpstr>Sairaanhoitajan laillistumisväylä Aseptiikka lääkehoidossa</vt:lpstr>
      <vt:lpstr>Työntekijä vaikuttaa lääkehoidon aseptiikkaan</vt:lpstr>
      <vt:lpstr>Yleisiä ohjeita </vt:lpstr>
      <vt:lpstr>Vähintään 15 sekuntin käsidesinfektio </vt:lpstr>
      <vt:lpstr>Yleisiä ohjeita</vt:lpstr>
      <vt:lpstr>Steriilien lääkkeiden käyttökuntoon saattaminen 1/2 </vt:lpstr>
      <vt:lpstr>Steriilien lääkkeiden käyttökuntoon saattaminen 2/2</vt:lpstr>
      <vt:lpstr>Lagenuloiden käsittely</vt:lpstr>
      <vt:lpstr>Kuiva-aineen liuottaminen</vt:lpstr>
      <vt:lpstr>Ampullit</vt:lpstr>
      <vt:lpstr>Suodatinneulan käyttö</vt:lpstr>
      <vt:lpstr>Infuusionesteet</vt:lpstr>
      <vt:lpstr>Aseptinen omatunto</vt:lpstr>
      <vt:lpstr>Lähteet</vt:lpstr>
      <vt:lpstr>Lisätiedot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Maini Tran</dc:creator>
  <cp:lastModifiedBy>Anne Karjalainen</cp:lastModifiedBy>
  <cp:revision>34</cp:revision>
  <dcterms:created xsi:type="dcterms:W3CDTF">2024-08-26T07:59:10Z</dcterms:created>
  <dcterms:modified xsi:type="dcterms:W3CDTF">2025-12-05T10:57:26Z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0x010100AAFD235576A2C94D9533F45DEC184F33</vt:lpwstr>
  </property>
  <property fmtid="{D5CDD505-2E9C-101B-9397-08002B2CF9AE}" pid="3" name="MediaServiceImageTags">
    <vt:lpwstr/>
  </property>
</Properties>
</file>