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5"/>
    <p:sldMasterId id="2147483729" r:id="rId6"/>
  </p:sldMasterIdLst>
  <p:notesMasterIdLst>
    <p:notesMasterId r:id="rId29"/>
  </p:notesMasterIdLst>
  <p:handoutMasterIdLst>
    <p:handoutMasterId r:id="rId30"/>
  </p:handoutMasterIdLst>
  <p:sldIdLst>
    <p:sldId id="257" r:id="rId7"/>
    <p:sldId id="261" r:id="rId8"/>
    <p:sldId id="260" r:id="rId9"/>
    <p:sldId id="262" r:id="rId10"/>
    <p:sldId id="263" r:id="rId11"/>
    <p:sldId id="266" r:id="rId12"/>
    <p:sldId id="280" r:id="rId13"/>
    <p:sldId id="267" r:id="rId14"/>
    <p:sldId id="270" r:id="rId15"/>
    <p:sldId id="271" r:id="rId16"/>
    <p:sldId id="264" r:id="rId17"/>
    <p:sldId id="279" r:id="rId18"/>
    <p:sldId id="268" r:id="rId19"/>
    <p:sldId id="281" r:id="rId20"/>
    <p:sldId id="265" r:id="rId21"/>
    <p:sldId id="269" r:id="rId22"/>
    <p:sldId id="272" r:id="rId23"/>
    <p:sldId id="273" r:id="rId24"/>
    <p:sldId id="274" r:id="rId25"/>
    <p:sldId id="275" r:id="rId26"/>
    <p:sldId id="277" r:id="rId27"/>
    <p:sldId id="278" r:id="rId28"/>
  </p:sldIdLst>
  <p:sldSz cx="9144000" cy="6858000" type="screen4x3"/>
  <p:notesSz cx="6858000" cy="9144000"/>
  <p:defaultTextStyle>
    <a:defPPr>
      <a:defRPr lang="fi-FI"/>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3792" autoAdjust="0"/>
  </p:normalViewPr>
  <p:slideViewPr>
    <p:cSldViewPr snapToGrid="0" snapToObjects="1">
      <p:cViewPr varScale="1">
        <p:scale>
          <a:sx n="108" d="100"/>
          <a:sy n="108" d="100"/>
        </p:scale>
        <p:origin x="1680"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5" d="100"/>
          <a:sy n="95" d="100"/>
        </p:scale>
        <p:origin x="-47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7262" y="200520"/>
            <a:ext cx="3021263" cy="457200"/>
          </a:xfrm>
          <a:prstGeom prst="rect">
            <a:avLst/>
          </a:prstGeom>
        </p:spPr>
        <p:txBody>
          <a:bodyPr vert="horz" lIns="91440" tIns="45720" rIns="91440" bIns="45720" rtlCol="0"/>
          <a:lstStyle>
            <a:lvl1pPr algn="l">
              <a:defRPr sz="1200"/>
            </a:lvl1pPr>
          </a:lstStyle>
          <a:p>
            <a:endParaRPr lang="en-US" dirty="0">
              <a:latin typeface="Constantia"/>
            </a:endParaRPr>
          </a:p>
        </p:txBody>
      </p:sp>
      <p:sp>
        <p:nvSpPr>
          <p:cNvPr id="3" name="Date Placeholder 2"/>
          <p:cNvSpPr>
            <a:spLocks noGrp="1"/>
          </p:cNvSpPr>
          <p:nvPr>
            <p:ph type="dt" sz="quarter" idx="1"/>
          </p:nvPr>
        </p:nvSpPr>
        <p:spPr>
          <a:xfrm>
            <a:off x="3643985" y="200520"/>
            <a:ext cx="2998539" cy="457200"/>
          </a:xfrm>
          <a:prstGeom prst="rect">
            <a:avLst/>
          </a:prstGeom>
        </p:spPr>
        <p:txBody>
          <a:bodyPr vert="horz" lIns="91440" tIns="45720" rIns="91440" bIns="45720" rtlCol="0"/>
          <a:lstStyle>
            <a:lvl1pPr algn="r">
              <a:defRPr sz="1200"/>
            </a:lvl1pPr>
          </a:lstStyle>
          <a:p>
            <a:fld id="{44CC022F-5633-6543-894E-FD2DE400FD49}" type="datetime1">
              <a:rPr lang="fi-FI" smtClean="0">
                <a:latin typeface="Constantia"/>
              </a:rPr>
              <a:pPr/>
              <a:t>17.9.2020</a:t>
            </a:fld>
            <a:endParaRPr lang="en-US" dirty="0">
              <a:latin typeface="Constantia"/>
            </a:endParaRPr>
          </a:p>
        </p:txBody>
      </p:sp>
      <p:sp>
        <p:nvSpPr>
          <p:cNvPr id="4" name="Footer Placeholder 3"/>
          <p:cNvSpPr>
            <a:spLocks noGrp="1"/>
          </p:cNvSpPr>
          <p:nvPr>
            <p:ph type="ftr" sz="quarter" idx="2"/>
          </p:nvPr>
        </p:nvSpPr>
        <p:spPr>
          <a:xfrm>
            <a:off x="227262" y="8471325"/>
            <a:ext cx="3021263" cy="457200"/>
          </a:xfrm>
          <a:prstGeom prst="rect">
            <a:avLst/>
          </a:prstGeom>
        </p:spPr>
        <p:txBody>
          <a:bodyPr vert="horz" lIns="91440" tIns="45720" rIns="91440" bIns="45720" rtlCol="0" anchor="b"/>
          <a:lstStyle>
            <a:lvl1pPr algn="l">
              <a:defRPr sz="1200"/>
            </a:lvl1pPr>
          </a:lstStyle>
          <a:p>
            <a:endParaRPr lang="en-US" dirty="0">
              <a:latin typeface="Constantia"/>
            </a:endParaRPr>
          </a:p>
        </p:txBody>
      </p:sp>
      <p:sp>
        <p:nvSpPr>
          <p:cNvPr id="5" name="Slide Number Placeholder 4"/>
          <p:cNvSpPr>
            <a:spLocks noGrp="1"/>
          </p:cNvSpPr>
          <p:nvPr>
            <p:ph type="sldNum" sz="quarter" idx="3"/>
          </p:nvPr>
        </p:nvSpPr>
        <p:spPr>
          <a:xfrm>
            <a:off x="3643985" y="8471325"/>
            <a:ext cx="3026857" cy="457200"/>
          </a:xfrm>
          <a:prstGeom prst="rect">
            <a:avLst/>
          </a:prstGeom>
        </p:spPr>
        <p:txBody>
          <a:bodyPr vert="horz" lIns="91440" tIns="45720" rIns="91440" bIns="45720" rtlCol="0" anchor="b"/>
          <a:lstStyle>
            <a:lvl1pPr algn="r">
              <a:defRPr sz="1200"/>
            </a:lvl1pPr>
          </a:lstStyle>
          <a:p>
            <a:fld id="{71E63BAE-304B-2D44-8228-4473014F364F}" type="slidenum">
              <a:rPr lang="en-US" smtClean="0"/>
              <a:pPr/>
              <a:t>‹#›</a:t>
            </a:fld>
            <a:endParaRPr lang="en-US" dirty="0"/>
          </a:p>
        </p:txBody>
      </p:sp>
    </p:spTree>
    <p:extLst>
      <p:ext uri="{BB962C8B-B14F-4D97-AF65-F5344CB8AC3E}">
        <p14:creationId xmlns:p14="http://schemas.microsoft.com/office/powerpoint/2010/main" val="42217705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858838"/>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43000" y="4490448"/>
            <a:ext cx="4572000" cy="3691021"/>
          </a:xfrm>
          <a:prstGeom prst="rect">
            <a:avLst/>
          </a:prstGeom>
        </p:spPr>
        <p:txBody>
          <a:bodyPr vert="horz" lIns="91440" tIns="45720" rIns="91440" bIns="45720" rtlCol="0"/>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Header Placeholder 1"/>
          <p:cNvSpPr>
            <a:spLocks noGrp="1"/>
          </p:cNvSpPr>
          <p:nvPr>
            <p:ph type="hdr" sz="quarter"/>
          </p:nvPr>
        </p:nvSpPr>
        <p:spPr>
          <a:xfrm>
            <a:off x="227262" y="200520"/>
            <a:ext cx="3021263" cy="457200"/>
          </a:xfrm>
          <a:prstGeom prst="rect">
            <a:avLst/>
          </a:prstGeom>
        </p:spPr>
        <p:txBody>
          <a:bodyPr vert="horz" lIns="91440" tIns="45720" rIns="91440" bIns="45720" rtlCol="0"/>
          <a:lstStyle>
            <a:lvl1pPr algn="l">
              <a:defRPr sz="1200"/>
            </a:lvl1pPr>
          </a:lstStyle>
          <a:p>
            <a:endParaRPr lang="en-US" dirty="0">
              <a:latin typeface="Constantia"/>
            </a:endParaRPr>
          </a:p>
        </p:txBody>
      </p:sp>
      <p:sp>
        <p:nvSpPr>
          <p:cNvPr id="9" name="Date Placeholder 2"/>
          <p:cNvSpPr>
            <a:spLocks noGrp="1"/>
          </p:cNvSpPr>
          <p:nvPr>
            <p:ph type="dt" sz="quarter" idx="1"/>
          </p:nvPr>
        </p:nvSpPr>
        <p:spPr>
          <a:xfrm>
            <a:off x="3643985" y="200520"/>
            <a:ext cx="2998539" cy="457200"/>
          </a:xfrm>
          <a:prstGeom prst="rect">
            <a:avLst/>
          </a:prstGeom>
        </p:spPr>
        <p:txBody>
          <a:bodyPr vert="horz" lIns="91440" tIns="45720" rIns="91440" bIns="45720" rtlCol="0"/>
          <a:lstStyle>
            <a:lvl1pPr algn="r">
              <a:defRPr sz="1200"/>
            </a:lvl1pPr>
          </a:lstStyle>
          <a:p>
            <a:fld id="{44CC022F-5633-6543-894E-FD2DE400FD49}" type="datetime1">
              <a:rPr lang="fi-FI" smtClean="0">
                <a:latin typeface="Constantia"/>
              </a:rPr>
              <a:pPr/>
              <a:t>17.9.2020</a:t>
            </a:fld>
            <a:endParaRPr lang="en-US" dirty="0">
              <a:latin typeface="Constantia"/>
            </a:endParaRPr>
          </a:p>
        </p:txBody>
      </p:sp>
      <p:sp>
        <p:nvSpPr>
          <p:cNvPr id="10" name="Footer Placeholder 3"/>
          <p:cNvSpPr>
            <a:spLocks noGrp="1"/>
          </p:cNvSpPr>
          <p:nvPr>
            <p:ph type="ftr" sz="quarter" idx="4"/>
          </p:nvPr>
        </p:nvSpPr>
        <p:spPr>
          <a:xfrm>
            <a:off x="227262" y="8471325"/>
            <a:ext cx="3021263" cy="457200"/>
          </a:xfrm>
          <a:prstGeom prst="rect">
            <a:avLst/>
          </a:prstGeom>
        </p:spPr>
        <p:txBody>
          <a:bodyPr vert="horz" lIns="91440" tIns="45720" rIns="91440" bIns="45720" rtlCol="0" anchor="b"/>
          <a:lstStyle>
            <a:lvl1pPr algn="l">
              <a:defRPr sz="1200"/>
            </a:lvl1pPr>
          </a:lstStyle>
          <a:p>
            <a:endParaRPr lang="en-US" dirty="0">
              <a:latin typeface="Constantia"/>
            </a:endParaRPr>
          </a:p>
        </p:txBody>
      </p:sp>
      <p:sp>
        <p:nvSpPr>
          <p:cNvPr id="11" name="Slide Number Placeholder 4"/>
          <p:cNvSpPr>
            <a:spLocks noGrp="1"/>
          </p:cNvSpPr>
          <p:nvPr>
            <p:ph type="sldNum" sz="quarter" idx="5"/>
          </p:nvPr>
        </p:nvSpPr>
        <p:spPr>
          <a:xfrm>
            <a:off x="3643985" y="8471325"/>
            <a:ext cx="3026857" cy="457200"/>
          </a:xfrm>
          <a:prstGeom prst="rect">
            <a:avLst/>
          </a:prstGeom>
        </p:spPr>
        <p:txBody>
          <a:bodyPr vert="horz" lIns="91440" tIns="45720" rIns="91440" bIns="45720" rtlCol="0" anchor="b"/>
          <a:lstStyle>
            <a:lvl1pPr algn="r">
              <a:defRPr sz="1200"/>
            </a:lvl1pPr>
          </a:lstStyle>
          <a:p>
            <a:fld id="{71E63BAE-304B-2D44-8228-4473014F364F}" type="slidenum">
              <a:rPr lang="en-US" smtClean="0"/>
              <a:pPr/>
              <a:t>‹#›</a:t>
            </a:fld>
            <a:endParaRPr lang="en-US" dirty="0"/>
          </a:p>
        </p:txBody>
      </p:sp>
    </p:spTree>
    <p:extLst>
      <p:ext uri="{BB962C8B-B14F-4D97-AF65-F5344CB8AC3E}">
        <p14:creationId xmlns:p14="http://schemas.microsoft.com/office/powerpoint/2010/main" val="80891613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loitusdia">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47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sz="half" idx="1"/>
          </p:nvPr>
        </p:nvSpPr>
        <p:spPr>
          <a:xfrm>
            <a:off x="628650" y="1825625"/>
            <a:ext cx="3886200" cy="41997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p:cNvSpPr>
            <a:spLocks noGrp="1"/>
          </p:cNvSpPr>
          <p:nvPr>
            <p:ph sz="half" idx="2"/>
          </p:nvPr>
        </p:nvSpPr>
        <p:spPr>
          <a:xfrm>
            <a:off x="4629150" y="1825625"/>
            <a:ext cx="3886200" cy="41997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Alatunnisteen paikkamerkki 5"/>
          <p:cNvSpPr>
            <a:spLocks noGrp="1"/>
          </p:cNvSpPr>
          <p:nvPr>
            <p:ph type="ftr" sz="quarter" idx="11"/>
          </p:nvPr>
        </p:nvSpPr>
        <p:spPr/>
        <p:txBody>
          <a:bodyPr/>
          <a:lstStyle/>
          <a:p>
            <a:endParaRPr lang="en-US" dirty="0"/>
          </a:p>
        </p:txBody>
      </p:sp>
      <p:pic>
        <p:nvPicPr>
          <p:cNvPr id="8" name="Kuva 7">
            <a:extLst>
              <a:ext uri="{FF2B5EF4-FFF2-40B4-BE49-F238E27FC236}">
                <a16:creationId xmlns:a16="http://schemas.microsoft.com/office/drawing/2014/main" id="{F303DE2E-D3BF-455C-A4ED-D583C4271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61" y="5484201"/>
            <a:ext cx="3370346" cy="435210"/>
          </a:xfrm>
          <a:prstGeom prst="rect">
            <a:avLst/>
          </a:prstGeom>
        </p:spPr>
      </p:pic>
    </p:spTree>
    <p:extLst>
      <p:ext uri="{BB962C8B-B14F-4D97-AF65-F5344CB8AC3E}">
        <p14:creationId xmlns:p14="http://schemas.microsoft.com/office/powerpoint/2010/main" val="12335087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a:t>Click to edit Master title style</a:t>
            </a:r>
            <a:endParaRPr lang="fi-FI" dirty="0"/>
          </a:p>
        </p:txBody>
      </p:sp>
      <p:sp>
        <p:nvSpPr>
          <p:cNvPr id="3" name="Sisällön paikkamerkki 2"/>
          <p:cNvSpPr>
            <a:spLocks noGrp="1"/>
          </p:cNvSpPr>
          <p:nvPr>
            <p:ph sz="half" idx="1"/>
          </p:nvPr>
        </p:nvSpPr>
        <p:spPr>
          <a:xfrm>
            <a:off x="628650" y="1690688"/>
            <a:ext cx="3886200" cy="4351338"/>
          </a:xfrm>
        </p:spPr>
        <p:txBody>
          <a:bodyPr/>
          <a:lstStyle>
            <a:lvl1pPr marL="342900" indent="-3429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29150" y="1825625"/>
            <a:ext cx="3886200" cy="4216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Alatunnisteen paikkamerkki 5"/>
          <p:cNvSpPr>
            <a:spLocks noGrp="1"/>
          </p:cNvSpPr>
          <p:nvPr>
            <p:ph type="ftr" sz="quarter" idx="11"/>
          </p:nvPr>
        </p:nvSpPr>
        <p:spPr/>
        <p:txBody>
          <a:bodyPr/>
          <a:lstStyle/>
          <a:p>
            <a:endParaRPr lang="en-US" dirty="0"/>
          </a:p>
        </p:txBody>
      </p:sp>
      <p:pic>
        <p:nvPicPr>
          <p:cNvPr id="11" name="Kuva 10">
            <a:extLst>
              <a:ext uri="{FF2B5EF4-FFF2-40B4-BE49-F238E27FC236}">
                <a16:creationId xmlns:a16="http://schemas.microsoft.com/office/drawing/2014/main" id="{6817B4EF-C9EF-4E27-8D20-1C594E2B64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61" y="5484201"/>
            <a:ext cx="3370346" cy="435210"/>
          </a:xfrm>
          <a:prstGeom prst="rect">
            <a:avLst/>
          </a:prstGeom>
        </p:spPr>
      </p:pic>
    </p:spTree>
    <p:extLst>
      <p:ext uri="{BB962C8B-B14F-4D97-AF65-F5344CB8AC3E}">
        <p14:creationId xmlns:p14="http://schemas.microsoft.com/office/powerpoint/2010/main" val="22826726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a:t>Click to edit Master title style</a:t>
            </a:r>
            <a:endParaRPr lang="fi-FI"/>
          </a:p>
        </p:txBody>
      </p:sp>
      <p:sp>
        <p:nvSpPr>
          <p:cNvPr id="4" name="Alatunnisteen paikkamerkki 3"/>
          <p:cNvSpPr>
            <a:spLocks noGrp="1"/>
          </p:cNvSpPr>
          <p:nvPr>
            <p:ph type="ftr" sz="quarter" idx="11"/>
          </p:nvPr>
        </p:nvSpPr>
        <p:spPr/>
        <p:txBody>
          <a:bodyPr/>
          <a:lstStyle/>
          <a:p>
            <a:endParaRPr lang="en-US" dirty="0"/>
          </a:p>
        </p:txBody>
      </p:sp>
      <p:pic>
        <p:nvPicPr>
          <p:cNvPr id="6" name="Kuva 5">
            <a:extLst>
              <a:ext uri="{FF2B5EF4-FFF2-40B4-BE49-F238E27FC236}">
                <a16:creationId xmlns:a16="http://schemas.microsoft.com/office/drawing/2014/main" id="{2AE53650-BBC8-4F32-90A1-F8E57FC24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61" y="5484201"/>
            <a:ext cx="3370346" cy="435210"/>
          </a:xfrm>
          <a:prstGeom prst="rect">
            <a:avLst/>
          </a:prstGeom>
        </p:spPr>
      </p:pic>
    </p:spTree>
    <p:extLst>
      <p:ext uri="{BB962C8B-B14F-4D97-AF65-F5344CB8AC3E}">
        <p14:creationId xmlns:p14="http://schemas.microsoft.com/office/powerpoint/2010/main" val="628557720"/>
      </p:ext>
    </p:extLst>
  </p:cSld>
  <p:clrMapOvr>
    <a:masterClrMapping/>
  </p:clrMapOvr>
  <p:hf hdr="0" dt="0"/>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uva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Kuvan paikkamerkki 10"/>
          <p:cNvSpPr>
            <a:spLocks noGrp="1"/>
          </p:cNvSpPr>
          <p:nvPr>
            <p:ph type="pic" sz="quarter" idx="10"/>
          </p:nvPr>
        </p:nvSpPr>
        <p:spPr>
          <a:xfrm>
            <a:off x="457201" y="423382"/>
            <a:ext cx="8301038" cy="5562317"/>
          </a:xfrm>
        </p:spPr>
        <p:txBody>
          <a:bodyPr/>
          <a:lstStyle/>
          <a:p>
            <a:pPr lvl="0"/>
            <a:r>
              <a:rPr lang="en-US" noProof="0"/>
              <a:t>Click icon to add picture</a:t>
            </a:r>
            <a:endParaRPr lang="fi-FI" noProof="0"/>
          </a:p>
        </p:txBody>
      </p:sp>
      <p:sp>
        <p:nvSpPr>
          <p:cNvPr id="2" name="Footer Placeholder 1"/>
          <p:cNvSpPr>
            <a:spLocks noGrp="1"/>
          </p:cNvSpPr>
          <p:nvPr>
            <p:ph type="ftr" sz="quarter" idx="11"/>
          </p:nvPr>
        </p:nvSpPr>
        <p:spPr/>
        <p:txBody>
          <a:bodyPr/>
          <a:lstStyle/>
          <a:p>
            <a:endParaRPr lang="en-US" dirty="0"/>
          </a:p>
        </p:txBody>
      </p:sp>
      <p:sp>
        <p:nvSpPr>
          <p:cNvPr id="5" name="Slide Number Placeholder 1"/>
          <p:cNvSpPr>
            <a:spLocks noGrp="1"/>
          </p:cNvSpPr>
          <p:nvPr>
            <p:ph type="sldNum" sz="quarter" idx="4"/>
          </p:nvPr>
        </p:nvSpPr>
        <p:spPr>
          <a:xfrm>
            <a:off x="8175958" y="326640"/>
            <a:ext cx="64023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FDF52C00-FAA2-8041-BAB2-D926C625D201}" type="slidenum">
              <a:rPr lang="en-US" smtClean="0"/>
              <a:pPr/>
              <a:t>‹#›</a:t>
            </a:fld>
            <a:endParaRPr lang="en-US" dirty="0"/>
          </a:p>
        </p:txBody>
      </p:sp>
    </p:spTree>
    <p:extLst>
      <p:ext uri="{BB962C8B-B14F-4D97-AF65-F5344CB8AC3E}">
        <p14:creationId xmlns:p14="http://schemas.microsoft.com/office/powerpoint/2010/main" val="133922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 ja tekijän nim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912503"/>
            <a:ext cx="7772400" cy="1927102"/>
          </a:xfrm>
        </p:spPr>
        <p:txBody>
          <a:bodyPr>
            <a:normAutofit/>
          </a:bodyPr>
          <a:lstStyle>
            <a:lvl1pPr>
              <a:defRPr sz="6600" b="1" i="0">
                <a:solidFill>
                  <a:schemeClr val="bg1"/>
                </a:solidFill>
                <a:latin typeface="Constantia"/>
                <a:cs typeface="Constantia"/>
              </a:defRPr>
            </a:lvl1pPr>
          </a:lstStyle>
          <a:p>
            <a:r>
              <a:rPr lang="en-US"/>
              <a:t>Click to edit Master title style</a:t>
            </a:r>
            <a:endParaRPr lang="fi-FI" dirty="0"/>
          </a:p>
        </p:txBody>
      </p:sp>
      <p:sp>
        <p:nvSpPr>
          <p:cNvPr id="3" name="Alaotsikko 2"/>
          <p:cNvSpPr>
            <a:spLocks noGrp="1"/>
          </p:cNvSpPr>
          <p:nvPr>
            <p:ph type="subTitle" idx="1"/>
          </p:nvPr>
        </p:nvSpPr>
        <p:spPr>
          <a:xfrm>
            <a:off x="1371600" y="4265780"/>
            <a:ext cx="6400800" cy="1752600"/>
          </a:xfrm>
        </p:spPr>
        <p:txBody>
          <a:bodyPr>
            <a:normAutofit/>
          </a:bodyPr>
          <a:lstStyle>
            <a:lvl1pPr marL="0" indent="0" algn="ctr">
              <a:buNone/>
              <a:defRPr sz="3600" b="0" i="1">
                <a:solidFill>
                  <a:srgbClr val="FFFFFF"/>
                </a:solidFill>
                <a:latin typeface="Constantia"/>
                <a:cs typeface="Constant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4" name="Footer Placeholder 3"/>
          <p:cNvSpPr>
            <a:spLocks noGrp="1"/>
          </p:cNvSpPr>
          <p:nvPr>
            <p:ph type="ftr" sz="quarter" idx="10"/>
          </p:nvPr>
        </p:nvSpPr>
        <p:spPr/>
        <p:txBody>
          <a:bodyPr/>
          <a:lstStyle>
            <a:lvl1pPr>
              <a:defRPr>
                <a:solidFill>
                  <a:schemeClr val="bg1"/>
                </a:solidFill>
              </a:defRPr>
            </a:lvl1pPr>
          </a:lstStyle>
          <a:p>
            <a:endParaRPr lang="en-US" dirty="0"/>
          </a:p>
        </p:txBody>
      </p:sp>
      <p:sp>
        <p:nvSpPr>
          <p:cNvPr id="6" name="Slide Number Placeholder 1"/>
          <p:cNvSpPr>
            <a:spLocks noGrp="1"/>
          </p:cNvSpPr>
          <p:nvPr>
            <p:ph type="sldNum" sz="quarter" idx="4"/>
          </p:nvPr>
        </p:nvSpPr>
        <p:spPr>
          <a:xfrm>
            <a:off x="8175958" y="326640"/>
            <a:ext cx="64023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FDF52C00-FAA2-8041-BAB2-D926C625D201}" type="slidenum">
              <a:rPr lang="en-US" smtClean="0"/>
              <a:pPr/>
              <a:t>‹#›</a:t>
            </a:fld>
            <a:endParaRPr lang="en-US" dirty="0"/>
          </a:p>
        </p:txBody>
      </p:sp>
    </p:spTree>
    <p:extLst>
      <p:ext uri="{BB962C8B-B14F-4D97-AF65-F5344CB8AC3E}">
        <p14:creationId xmlns:p14="http://schemas.microsoft.com/office/powerpoint/2010/main" val="25292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en-US"/>
              <a:t>Click to edit Master title style</a:t>
            </a:r>
            <a:endParaRPr lang="fi-FI" dirty="0"/>
          </a:p>
        </p:txBody>
      </p:sp>
      <p:sp>
        <p:nvSpPr>
          <p:cNvPr id="3" name="Sisällön paikkamerkki 2"/>
          <p:cNvSpPr>
            <a:spLocks noGrp="1"/>
          </p:cNvSpPr>
          <p:nvPr>
            <p:ph idx="1"/>
          </p:nvPr>
        </p:nvSpPr>
        <p:spPr/>
        <p:txBody>
          <a:bodyPr>
            <a:normAutofit/>
          </a:bodyPr>
          <a:lstStyle>
            <a:lvl2pPr>
              <a:defRPr>
                <a:solidFill>
                  <a:srgbClr val="595959"/>
                </a:solidFill>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Footer Placeholder 3"/>
          <p:cNvSpPr>
            <a:spLocks noGrp="1"/>
          </p:cNvSpPr>
          <p:nvPr>
            <p:ph type="ftr" sz="quarter" idx="10"/>
          </p:nvPr>
        </p:nvSpPr>
        <p:spPr/>
        <p:txBody>
          <a:bodyPr/>
          <a:lstStyle/>
          <a:p>
            <a:endParaRPr lang="en-US" dirty="0"/>
          </a:p>
        </p:txBody>
      </p:sp>
      <p:sp>
        <p:nvSpPr>
          <p:cNvPr id="6" name="Slide Number Placeholder 1"/>
          <p:cNvSpPr>
            <a:spLocks noGrp="1"/>
          </p:cNvSpPr>
          <p:nvPr>
            <p:ph type="sldNum" sz="quarter" idx="4"/>
          </p:nvPr>
        </p:nvSpPr>
        <p:spPr>
          <a:xfrm>
            <a:off x="8175958" y="326640"/>
            <a:ext cx="64023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FDF52C00-FAA2-8041-BAB2-D926C625D201}" type="slidenum">
              <a:rPr lang="en-US" smtClean="0"/>
              <a:pPr/>
              <a:t>‹#›</a:t>
            </a:fld>
            <a:endParaRPr lang="en-US" dirty="0"/>
          </a:p>
        </p:txBody>
      </p:sp>
    </p:spTree>
    <p:extLst>
      <p:ext uri="{BB962C8B-B14F-4D97-AF65-F5344CB8AC3E}">
        <p14:creationId xmlns:p14="http://schemas.microsoft.com/office/powerpoint/2010/main" val="40147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1600204"/>
            <a:ext cx="4185054" cy="1275853"/>
          </a:xfrm>
        </p:spPr>
        <p:txBody>
          <a:bodyPr>
            <a:normAutofit/>
          </a:bodyPr>
          <a:lstStyle>
            <a:lvl1pPr algn="l">
              <a:defRPr sz="4000"/>
            </a:lvl1pPr>
          </a:lstStyle>
          <a:p>
            <a:r>
              <a:rPr lang="en-US"/>
              <a:t>Click to edit Master title style</a:t>
            </a:r>
            <a:endParaRPr lang="fi-FI" dirty="0"/>
          </a:p>
        </p:txBody>
      </p:sp>
      <p:sp>
        <p:nvSpPr>
          <p:cNvPr id="3" name="Sisällön paikkamerkki 2"/>
          <p:cNvSpPr>
            <a:spLocks noGrp="1"/>
          </p:cNvSpPr>
          <p:nvPr>
            <p:ph sz="half" idx="1"/>
          </p:nvPr>
        </p:nvSpPr>
        <p:spPr>
          <a:xfrm>
            <a:off x="457200" y="3153443"/>
            <a:ext cx="4185054" cy="2846855"/>
          </a:xfrm>
        </p:spPr>
        <p:txBody>
          <a:bodyPr>
            <a:normAutofit/>
          </a:bodyPr>
          <a:lstStyle>
            <a:lvl1pPr>
              <a:defRPr sz="2800"/>
            </a:lvl1pPr>
            <a:lvl2pPr>
              <a:defRPr sz="2400">
                <a:solidFill>
                  <a:srgbClr val="59595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Kuvan paikkamerkki 8"/>
          <p:cNvSpPr>
            <a:spLocks noGrp="1"/>
          </p:cNvSpPr>
          <p:nvPr>
            <p:ph type="pic" sz="quarter" idx="13"/>
          </p:nvPr>
        </p:nvSpPr>
        <p:spPr>
          <a:xfrm>
            <a:off x="4963417" y="1600200"/>
            <a:ext cx="3488990" cy="4400094"/>
          </a:xfrm>
        </p:spPr>
        <p:txBody>
          <a:bodyPr/>
          <a:lstStyle/>
          <a:p>
            <a:pPr lvl="0"/>
            <a:r>
              <a:rPr lang="en-US" noProof="0"/>
              <a:t>Click icon to add picture</a:t>
            </a:r>
            <a:endParaRPr lang="fi-FI" noProof="0" dirty="0"/>
          </a:p>
        </p:txBody>
      </p:sp>
      <p:sp>
        <p:nvSpPr>
          <p:cNvPr id="4" name="Footer Placeholder 3"/>
          <p:cNvSpPr>
            <a:spLocks noGrp="1"/>
          </p:cNvSpPr>
          <p:nvPr>
            <p:ph type="ftr" sz="quarter" idx="14"/>
          </p:nvPr>
        </p:nvSpPr>
        <p:spPr/>
        <p:txBody>
          <a:bodyPr/>
          <a:lstStyle/>
          <a:p>
            <a:endParaRPr lang="en-US" dirty="0"/>
          </a:p>
        </p:txBody>
      </p:sp>
      <p:sp>
        <p:nvSpPr>
          <p:cNvPr id="7" name="Slide Number Placeholder 1"/>
          <p:cNvSpPr>
            <a:spLocks noGrp="1"/>
          </p:cNvSpPr>
          <p:nvPr>
            <p:ph type="sldNum" sz="quarter" idx="4"/>
          </p:nvPr>
        </p:nvSpPr>
        <p:spPr>
          <a:xfrm>
            <a:off x="8175958" y="326640"/>
            <a:ext cx="64023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FDF52C00-FAA2-8041-BAB2-D926C625D201}" type="slidenum">
              <a:rPr lang="en-US" smtClean="0"/>
              <a:pPr/>
              <a:t>‹#›</a:t>
            </a:fld>
            <a:endParaRPr lang="en-US" dirty="0"/>
          </a:p>
        </p:txBody>
      </p:sp>
    </p:spTree>
    <p:extLst>
      <p:ext uri="{BB962C8B-B14F-4D97-AF65-F5344CB8AC3E}">
        <p14:creationId xmlns:p14="http://schemas.microsoft.com/office/powerpoint/2010/main" val="141743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Kuvan paikkamerkki 10"/>
          <p:cNvSpPr>
            <a:spLocks noGrp="1"/>
          </p:cNvSpPr>
          <p:nvPr>
            <p:ph type="pic" sz="quarter" idx="10"/>
          </p:nvPr>
        </p:nvSpPr>
        <p:spPr>
          <a:xfrm>
            <a:off x="457201" y="423382"/>
            <a:ext cx="8301038" cy="5562317"/>
          </a:xfrm>
        </p:spPr>
        <p:txBody>
          <a:bodyPr/>
          <a:lstStyle/>
          <a:p>
            <a:pPr lvl="0"/>
            <a:r>
              <a:rPr lang="en-US" noProof="0"/>
              <a:t>Click icon to add picture</a:t>
            </a:r>
            <a:endParaRPr lang="fi-FI" noProof="0"/>
          </a:p>
        </p:txBody>
      </p:sp>
      <p:sp>
        <p:nvSpPr>
          <p:cNvPr id="2" name="Footer Placeholder 1"/>
          <p:cNvSpPr>
            <a:spLocks noGrp="1"/>
          </p:cNvSpPr>
          <p:nvPr>
            <p:ph type="ftr" sz="quarter" idx="11"/>
          </p:nvPr>
        </p:nvSpPr>
        <p:spPr/>
        <p:txBody>
          <a:bodyPr/>
          <a:lstStyle/>
          <a:p>
            <a:endParaRPr lang="en-US" dirty="0"/>
          </a:p>
        </p:txBody>
      </p:sp>
      <p:sp>
        <p:nvSpPr>
          <p:cNvPr id="5" name="Slide Number Placeholder 1"/>
          <p:cNvSpPr>
            <a:spLocks noGrp="1"/>
          </p:cNvSpPr>
          <p:nvPr>
            <p:ph type="sldNum" sz="quarter" idx="4"/>
          </p:nvPr>
        </p:nvSpPr>
        <p:spPr>
          <a:xfrm>
            <a:off x="8175958" y="326640"/>
            <a:ext cx="64023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FDF52C00-FAA2-8041-BAB2-D926C625D201}" type="slidenum">
              <a:rPr lang="en-US" smtClean="0"/>
              <a:pPr/>
              <a:t>‹#›</a:t>
            </a:fld>
            <a:endParaRPr lang="en-US" dirty="0"/>
          </a:p>
        </p:txBody>
      </p:sp>
    </p:spTree>
    <p:extLst>
      <p:ext uri="{BB962C8B-B14F-4D97-AF65-F5344CB8AC3E}">
        <p14:creationId xmlns:p14="http://schemas.microsoft.com/office/powerpoint/2010/main" val="33890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i-FI"/>
          </a:p>
        </p:txBody>
      </p:sp>
      <p:sp>
        <p:nvSpPr>
          <p:cNvPr id="3" name="Alaotsikk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a:p>
        </p:txBody>
      </p:sp>
      <p:sp>
        <p:nvSpPr>
          <p:cNvPr id="4" name="Päivämäärän paikkamerkki 3"/>
          <p:cNvSpPr>
            <a:spLocks noGrp="1"/>
          </p:cNvSpPr>
          <p:nvPr>
            <p:ph type="dt" sz="half" idx="10"/>
          </p:nvPr>
        </p:nvSpPr>
        <p:spPr>
          <a:xfrm>
            <a:off x="1287382" y="6192676"/>
            <a:ext cx="724903" cy="365125"/>
          </a:xfrm>
        </p:spPr>
        <p:txBody>
          <a:bodyPr/>
          <a:lstStyle/>
          <a:p>
            <a:fld id="{308255F3-F20B-4B87-BA2E-E1B81D1F1716}" type="datetime1">
              <a:rPr lang="fi-FI" smtClean="0"/>
              <a:t>17.9.2020</a:t>
            </a:fld>
            <a:endParaRPr lang="fi-FI" dirty="0"/>
          </a:p>
        </p:txBody>
      </p:sp>
      <p:sp>
        <p:nvSpPr>
          <p:cNvPr id="5" name="Alatunnisteen paikkamerkki 4"/>
          <p:cNvSpPr>
            <a:spLocks noGrp="1"/>
          </p:cNvSpPr>
          <p:nvPr>
            <p:ph type="ftr" sz="quarter" idx="11"/>
          </p:nvPr>
        </p:nvSpPr>
        <p:spPr/>
        <p:txBody>
          <a:bodyPr/>
          <a:lstStyle/>
          <a:p>
            <a:endParaRPr lang="en-US" dirty="0"/>
          </a:p>
        </p:txBody>
      </p:sp>
      <p:pic>
        <p:nvPicPr>
          <p:cNvPr id="9" name="Kuva 8">
            <a:extLst>
              <a:ext uri="{FF2B5EF4-FFF2-40B4-BE49-F238E27FC236}">
                <a16:creationId xmlns:a16="http://schemas.microsoft.com/office/drawing/2014/main" id="{622A0E4C-7C97-4657-9B94-98E50905A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380" y="5547048"/>
            <a:ext cx="3956133" cy="510852"/>
          </a:xfrm>
          <a:prstGeom prst="rect">
            <a:avLst/>
          </a:prstGeom>
        </p:spPr>
      </p:pic>
    </p:spTree>
    <p:extLst>
      <p:ext uri="{BB962C8B-B14F-4D97-AF65-F5344CB8AC3E}">
        <p14:creationId xmlns:p14="http://schemas.microsoft.com/office/powerpoint/2010/main" val="824304726"/>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Alatunnisteen paikkamerkki 4"/>
          <p:cNvSpPr>
            <a:spLocks noGrp="1"/>
          </p:cNvSpPr>
          <p:nvPr>
            <p:ph type="ftr" sz="quarter" idx="11"/>
          </p:nvPr>
        </p:nvSpPr>
        <p:spPr/>
        <p:txBody>
          <a:bodyPr/>
          <a:lstStyle/>
          <a:p>
            <a:endParaRPr lang="en-US" dirty="0"/>
          </a:p>
        </p:txBody>
      </p:sp>
      <p:pic>
        <p:nvPicPr>
          <p:cNvPr id="7" name="Kuva 6">
            <a:extLst>
              <a:ext uri="{FF2B5EF4-FFF2-40B4-BE49-F238E27FC236}">
                <a16:creationId xmlns:a16="http://schemas.microsoft.com/office/drawing/2014/main" id="{9E15E898-23F8-4C10-BE3C-BA1D24916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61" y="5484201"/>
            <a:ext cx="3370346" cy="435210"/>
          </a:xfrm>
          <a:prstGeom prst="rect">
            <a:avLst/>
          </a:prstGeom>
        </p:spPr>
      </p:pic>
    </p:spTree>
    <p:extLst>
      <p:ext uri="{BB962C8B-B14F-4D97-AF65-F5344CB8AC3E}">
        <p14:creationId xmlns:p14="http://schemas.microsoft.com/office/powerpoint/2010/main" val="205809727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Alatunnisteen paikkamerkki 4"/>
          <p:cNvSpPr>
            <a:spLocks noGrp="1"/>
          </p:cNvSpPr>
          <p:nvPr>
            <p:ph type="ftr" sz="quarter" idx="11"/>
          </p:nvPr>
        </p:nvSpPr>
        <p:spPr/>
        <p:txBody>
          <a:bodyPr/>
          <a:lstStyle/>
          <a:p>
            <a:endParaRPr lang="en-US" dirty="0"/>
          </a:p>
        </p:txBody>
      </p:sp>
      <p:pic>
        <p:nvPicPr>
          <p:cNvPr id="7" name="Kuva 6">
            <a:extLst>
              <a:ext uri="{FF2B5EF4-FFF2-40B4-BE49-F238E27FC236}">
                <a16:creationId xmlns:a16="http://schemas.microsoft.com/office/drawing/2014/main" id="{6584B789-2E77-4B4C-A1F6-1A2D5B9DD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61" y="5484201"/>
            <a:ext cx="3370346" cy="435210"/>
          </a:xfrm>
          <a:prstGeom prst="rect">
            <a:avLst/>
          </a:prstGeom>
        </p:spPr>
      </p:pic>
    </p:spTree>
    <p:extLst>
      <p:ext uri="{BB962C8B-B14F-4D97-AF65-F5344CB8AC3E}">
        <p14:creationId xmlns:p14="http://schemas.microsoft.com/office/powerpoint/2010/main" val="86347539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fi-FI"/>
          </a:p>
        </p:txBody>
      </p:sp>
      <p:sp>
        <p:nvSpPr>
          <p:cNvPr id="3" name="Tekstin paikkamerkki 2"/>
          <p:cNvSpPr>
            <a:spLocks noGrp="1"/>
          </p:cNvSpPr>
          <p:nvPr>
            <p:ph type="body" idx="1"/>
          </p:nvPr>
        </p:nvSpPr>
        <p:spPr>
          <a:xfrm>
            <a:off x="623888" y="4589464"/>
            <a:ext cx="7886700" cy="108944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Alatunnisteen paikkamerkki 4"/>
          <p:cNvSpPr>
            <a:spLocks noGrp="1"/>
          </p:cNvSpPr>
          <p:nvPr>
            <p:ph type="ftr" sz="quarter" idx="11"/>
          </p:nvPr>
        </p:nvSpPr>
        <p:spPr/>
        <p:txBody>
          <a:bodyPr/>
          <a:lstStyle/>
          <a:p>
            <a:endParaRPr lang="en-US" dirty="0"/>
          </a:p>
        </p:txBody>
      </p:sp>
      <p:pic>
        <p:nvPicPr>
          <p:cNvPr id="7" name="Kuva 6">
            <a:extLst>
              <a:ext uri="{FF2B5EF4-FFF2-40B4-BE49-F238E27FC236}">
                <a16:creationId xmlns:a16="http://schemas.microsoft.com/office/drawing/2014/main" id="{F1C4D422-5CBF-47B4-A37E-0AE3DA7C7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61" y="5484201"/>
            <a:ext cx="3370346" cy="435210"/>
          </a:xfrm>
          <a:prstGeom prst="rect">
            <a:avLst/>
          </a:prstGeom>
        </p:spPr>
      </p:pic>
    </p:spTree>
    <p:extLst>
      <p:ext uri="{BB962C8B-B14F-4D97-AF65-F5344CB8AC3E}">
        <p14:creationId xmlns:p14="http://schemas.microsoft.com/office/powerpoint/2010/main" val="2660341170"/>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1400175"/>
            <a:ext cx="8229600"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dirty="0"/>
              <a:t>Muokkaa perustyylejä naps.</a:t>
            </a:r>
          </a:p>
        </p:txBody>
      </p:sp>
      <p:sp>
        <p:nvSpPr>
          <p:cNvPr id="1027" name="Tekstin paikkamerkki 2"/>
          <p:cNvSpPr>
            <a:spLocks noGrp="1"/>
          </p:cNvSpPr>
          <p:nvPr>
            <p:ph type="body" idx="1"/>
          </p:nvPr>
        </p:nvSpPr>
        <p:spPr bwMode="auto">
          <a:xfrm>
            <a:off x="457200" y="2686050"/>
            <a:ext cx="8229600" cy="331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3" name="Footer Placeholder 2"/>
          <p:cNvSpPr>
            <a:spLocks noGrp="1"/>
          </p:cNvSpPr>
          <p:nvPr>
            <p:ph type="ftr" sz="quarter" idx="3"/>
          </p:nvPr>
        </p:nvSpPr>
        <p:spPr>
          <a:xfrm>
            <a:off x="457200" y="6187018"/>
            <a:ext cx="2895600" cy="365125"/>
          </a:xfrm>
          <a:prstGeom prst="rect">
            <a:avLst/>
          </a:prstGeom>
        </p:spPr>
        <p:txBody>
          <a:bodyPr vert="horz" lIns="91440" tIns="45720" rIns="91440" bIns="45720" rtlCol="0" anchor="ctr"/>
          <a:lstStyle>
            <a:lvl1pPr algn="l">
              <a:defRPr sz="1600">
                <a:solidFill>
                  <a:schemeClr val="accent5"/>
                </a:solidFill>
                <a:latin typeface="Constantia"/>
              </a:defRPr>
            </a:lvl1pPr>
          </a:lstStyle>
          <a:p>
            <a:endParaRPr lang="en-US" dirty="0"/>
          </a:p>
        </p:txBody>
      </p:sp>
      <p:sp>
        <p:nvSpPr>
          <p:cNvPr id="6" name="Slide Number Placeholder 1"/>
          <p:cNvSpPr>
            <a:spLocks noGrp="1"/>
          </p:cNvSpPr>
          <p:nvPr>
            <p:ph type="sldNum" sz="quarter" idx="4"/>
          </p:nvPr>
        </p:nvSpPr>
        <p:spPr>
          <a:xfrm>
            <a:off x="8175958" y="326640"/>
            <a:ext cx="640230" cy="365125"/>
          </a:xfrm>
          <a:prstGeom prst="rect">
            <a:avLst/>
          </a:prstGeom>
        </p:spPr>
        <p:txBody>
          <a:bodyPr vert="horz" lIns="91440" tIns="45720" rIns="91440" bIns="45720" rtlCol="0" anchor="ctr"/>
          <a:lstStyle>
            <a:lvl1pPr algn="r">
              <a:defRPr sz="1600" b="1" i="0">
                <a:solidFill>
                  <a:schemeClr val="bg1"/>
                </a:solidFill>
                <a:latin typeface="Constantia"/>
              </a:defRPr>
            </a:lvl1pPr>
          </a:lstStyle>
          <a:p>
            <a:fld id="{FDF52C00-FAA2-8041-BAB2-D926C625D2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4" r:id="rId3"/>
    <p:sldLayoutId id="2147483725" r:id="rId4"/>
    <p:sldLayoutId id="214748372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fontAlgn="base" hangingPunct="1">
        <a:spcBef>
          <a:spcPct val="0"/>
        </a:spcBef>
        <a:spcAft>
          <a:spcPct val="0"/>
        </a:spcAft>
        <a:defRPr sz="4800" kern="1200">
          <a:solidFill>
            <a:srgbClr val="00AEC4"/>
          </a:solidFill>
          <a:latin typeface="Constantia"/>
          <a:ea typeface="ＭＳ Ｐゴシック" charset="0"/>
          <a:cs typeface="Constantia"/>
        </a:defRPr>
      </a:lvl1pPr>
      <a:lvl2pPr algn="ctr" defTabSz="457200" rtl="0" eaLnBrk="1" fontAlgn="base" hangingPunct="1">
        <a:spcBef>
          <a:spcPct val="0"/>
        </a:spcBef>
        <a:spcAft>
          <a:spcPct val="0"/>
        </a:spcAft>
        <a:defRPr sz="4800">
          <a:solidFill>
            <a:srgbClr val="00AEC4"/>
          </a:solidFill>
          <a:latin typeface="Constantia" charset="0"/>
          <a:ea typeface="ＭＳ Ｐゴシック" charset="0"/>
        </a:defRPr>
      </a:lvl2pPr>
      <a:lvl3pPr algn="ctr" defTabSz="457200" rtl="0" eaLnBrk="1" fontAlgn="base" hangingPunct="1">
        <a:spcBef>
          <a:spcPct val="0"/>
        </a:spcBef>
        <a:spcAft>
          <a:spcPct val="0"/>
        </a:spcAft>
        <a:defRPr sz="4800">
          <a:solidFill>
            <a:srgbClr val="00AEC4"/>
          </a:solidFill>
          <a:latin typeface="Constantia" charset="0"/>
          <a:ea typeface="ＭＳ Ｐゴシック" charset="0"/>
        </a:defRPr>
      </a:lvl3pPr>
      <a:lvl4pPr algn="ctr" defTabSz="457200" rtl="0" eaLnBrk="1" fontAlgn="base" hangingPunct="1">
        <a:spcBef>
          <a:spcPct val="0"/>
        </a:spcBef>
        <a:spcAft>
          <a:spcPct val="0"/>
        </a:spcAft>
        <a:defRPr sz="4800">
          <a:solidFill>
            <a:srgbClr val="00AEC4"/>
          </a:solidFill>
          <a:latin typeface="Constantia" charset="0"/>
          <a:ea typeface="ＭＳ Ｐゴシック" charset="0"/>
        </a:defRPr>
      </a:lvl4pPr>
      <a:lvl5pPr algn="ctr" defTabSz="457200" rtl="0" eaLnBrk="1" fontAlgn="base" hangingPunct="1">
        <a:spcBef>
          <a:spcPct val="0"/>
        </a:spcBef>
        <a:spcAft>
          <a:spcPct val="0"/>
        </a:spcAft>
        <a:defRPr sz="4800">
          <a:solidFill>
            <a:srgbClr val="00AEC4"/>
          </a:solidFill>
          <a:latin typeface="Constantia" charset="0"/>
          <a:ea typeface="ＭＳ Ｐゴシック" charset="0"/>
        </a:defRPr>
      </a:lvl5pPr>
      <a:lvl6pPr marL="457200" algn="ctr" defTabSz="457200" rtl="0" eaLnBrk="1" fontAlgn="base" hangingPunct="1">
        <a:spcBef>
          <a:spcPct val="0"/>
        </a:spcBef>
        <a:spcAft>
          <a:spcPct val="0"/>
        </a:spcAft>
        <a:defRPr sz="4800">
          <a:solidFill>
            <a:srgbClr val="00AEC4"/>
          </a:solidFill>
          <a:latin typeface="Constantia" charset="0"/>
          <a:ea typeface="ＭＳ Ｐゴシック" charset="0"/>
        </a:defRPr>
      </a:lvl6pPr>
      <a:lvl7pPr marL="914400" algn="ctr" defTabSz="457200" rtl="0" eaLnBrk="1" fontAlgn="base" hangingPunct="1">
        <a:spcBef>
          <a:spcPct val="0"/>
        </a:spcBef>
        <a:spcAft>
          <a:spcPct val="0"/>
        </a:spcAft>
        <a:defRPr sz="4800">
          <a:solidFill>
            <a:srgbClr val="00AEC4"/>
          </a:solidFill>
          <a:latin typeface="Constantia" charset="0"/>
          <a:ea typeface="ＭＳ Ｐゴシック" charset="0"/>
        </a:defRPr>
      </a:lvl7pPr>
      <a:lvl8pPr marL="1371600" algn="ctr" defTabSz="457200" rtl="0" eaLnBrk="1" fontAlgn="base" hangingPunct="1">
        <a:spcBef>
          <a:spcPct val="0"/>
        </a:spcBef>
        <a:spcAft>
          <a:spcPct val="0"/>
        </a:spcAft>
        <a:defRPr sz="4800">
          <a:solidFill>
            <a:srgbClr val="00AEC4"/>
          </a:solidFill>
          <a:latin typeface="Constantia" charset="0"/>
          <a:ea typeface="ＭＳ Ｐゴシック" charset="0"/>
        </a:defRPr>
      </a:lvl8pPr>
      <a:lvl9pPr marL="1828800" algn="ctr" defTabSz="457200" rtl="0" eaLnBrk="1" fontAlgn="base" hangingPunct="1">
        <a:spcBef>
          <a:spcPct val="0"/>
        </a:spcBef>
        <a:spcAft>
          <a:spcPct val="0"/>
        </a:spcAft>
        <a:defRPr sz="4800">
          <a:solidFill>
            <a:srgbClr val="00AEC4"/>
          </a:solidFill>
          <a:latin typeface="Constantia" charset="0"/>
          <a:ea typeface="ＭＳ Ｐゴシック" charset="0"/>
        </a:defRPr>
      </a:lvl9pPr>
    </p:titleStyle>
    <p:bodyStyle>
      <a:lvl1pPr marL="342900" indent="-342900" algn="l" defTabSz="457200" rtl="0" eaLnBrk="1" fontAlgn="base" hangingPunct="1">
        <a:spcBef>
          <a:spcPct val="20000"/>
        </a:spcBef>
        <a:spcAft>
          <a:spcPct val="0"/>
        </a:spcAft>
        <a:buClr>
          <a:srgbClr val="BFBFBF"/>
        </a:buClr>
        <a:buFont typeface="Lucida Grande" charset="0"/>
        <a:buChar char="-"/>
        <a:defRPr sz="3200" kern="1200">
          <a:solidFill>
            <a:schemeClr val="tx1"/>
          </a:solidFill>
          <a:latin typeface="Constantia"/>
          <a:ea typeface="ＭＳ Ｐゴシック" charset="0"/>
          <a:cs typeface="Constantia"/>
        </a:defRPr>
      </a:lvl1pPr>
      <a:lvl2pPr marL="742950" indent="-285750" algn="l" defTabSz="457200" rtl="0" eaLnBrk="1" fontAlgn="base" hangingPunct="1">
        <a:spcBef>
          <a:spcPct val="20000"/>
        </a:spcBef>
        <a:spcAft>
          <a:spcPct val="0"/>
        </a:spcAft>
        <a:buClr>
          <a:srgbClr val="BFBFBF"/>
        </a:buClr>
        <a:buFont typeface="Lucida Grande" charset="0"/>
        <a:buChar char="-"/>
        <a:defRPr sz="2800" kern="1200">
          <a:solidFill>
            <a:schemeClr val="tx1">
              <a:lumMod val="65000"/>
              <a:lumOff val="35000"/>
            </a:schemeClr>
          </a:solidFill>
          <a:latin typeface="Constantia"/>
          <a:ea typeface="ＭＳ Ｐゴシック" charset="0"/>
          <a:cs typeface="Constantia"/>
        </a:defRPr>
      </a:lvl2pPr>
      <a:lvl3pPr marL="1143000" indent="-228600" algn="l" defTabSz="457200" rtl="0" eaLnBrk="1" fontAlgn="base" hangingPunct="1">
        <a:spcBef>
          <a:spcPct val="20000"/>
        </a:spcBef>
        <a:spcAft>
          <a:spcPct val="0"/>
        </a:spcAft>
        <a:buClr>
          <a:srgbClr val="BFBFBF"/>
        </a:buClr>
        <a:buFont typeface="Lucida Grande" charset="0"/>
        <a:buChar char="-"/>
        <a:defRPr sz="2400" kern="1200">
          <a:solidFill>
            <a:schemeClr val="tx1"/>
          </a:solidFill>
          <a:latin typeface="Constantia"/>
          <a:ea typeface="ＭＳ Ｐゴシック" charset="0"/>
          <a:cs typeface="Constantia"/>
        </a:defRPr>
      </a:lvl3pPr>
      <a:lvl4pPr marL="1600200" indent="-228600" algn="l" defTabSz="457200" rtl="0" eaLnBrk="1" fontAlgn="base" hangingPunct="1">
        <a:spcBef>
          <a:spcPct val="20000"/>
        </a:spcBef>
        <a:spcAft>
          <a:spcPct val="0"/>
        </a:spcAft>
        <a:buClr>
          <a:srgbClr val="BFBFBF"/>
        </a:buClr>
        <a:buFont typeface="Lucida Grande" charset="0"/>
        <a:buChar char="-"/>
        <a:defRPr sz="2000" kern="1200">
          <a:solidFill>
            <a:schemeClr val="tx1"/>
          </a:solidFill>
          <a:latin typeface="Constantia"/>
          <a:ea typeface="ＭＳ Ｐゴシック" charset="0"/>
          <a:cs typeface="Constantia"/>
        </a:defRPr>
      </a:lvl4pPr>
      <a:lvl5pPr marL="2057400" indent="-228600" algn="l" defTabSz="457200" rtl="0" eaLnBrk="1" fontAlgn="base" hangingPunct="1">
        <a:spcBef>
          <a:spcPct val="20000"/>
        </a:spcBef>
        <a:spcAft>
          <a:spcPct val="0"/>
        </a:spcAft>
        <a:buClr>
          <a:srgbClr val="BFBFBF"/>
        </a:buClr>
        <a:buFont typeface="Lucida Grande" charset="0"/>
        <a:buChar char="-"/>
        <a:defRPr sz="2000" kern="1200">
          <a:solidFill>
            <a:schemeClr val="tx1"/>
          </a:solidFill>
          <a:latin typeface="Constantia"/>
          <a:ea typeface="ＭＳ Ｐゴシック" charset="0"/>
          <a:cs typeface="Constant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825630"/>
            <a:ext cx="78867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353E9E-8905-47D9-8774-71C2D0812B6B}" type="datetime1">
              <a:rPr lang="fi-FI" smtClean="0"/>
              <a:t>17.9.2020</a:t>
            </a:fld>
            <a:endParaRPr lang="fi-FI"/>
          </a:p>
        </p:txBody>
      </p:sp>
      <p:sp>
        <p:nvSpPr>
          <p:cNvPr id="5" name="Alatunnisteen paikkamerkki 4"/>
          <p:cNvSpPr>
            <a:spLocks noGrp="1"/>
          </p:cNvSpPr>
          <p:nvPr>
            <p:ph type="ftr" sz="quarter" idx="3"/>
          </p:nvPr>
        </p:nvSpPr>
        <p:spPr>
          <a:xfrm>
            <a:off x="3028950" y="619267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Dian numeron paikkamerkki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F52C00-FAA2-8041-BAB2-D926C625D201}" type="slidenum">
              <a:rPr lang="en-US" smtClean="0"/>
              <a:pPr/>
              <a:t>‹#›</a:t>
            </a:fld>
            <a:endParaRPr lang="en-US" dirty="0"/>
          </a:p>
        </p:txBody>
      </p:sp>
    </p:spTree>
    <p:extLst>
      <p:ext uri="{BB962C8B-B14F-4D97-AF65-F5344CB8AC3E}">
        <p14:creationId xmlns:p14="http://schemas.microsoft.com/office/powerpoint/2010/main" val="87400662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image" Target="../media/image17.png"/><Relationship Id="rId5" Type="http://schemas.openxmlformats.org/officeDocument/2006/relationships/oleObject" Target="../embeddings/oleObject2.bin"/><Relationship Id="rId10" Type="http://schemas.openxmlformats.org/officeDocument/2006/relationships/image" Target="../media/image16.png"/><Relationship Id="rId4" Type="http://schemas.openxmlformats.org/officeDocument/2006/relationships/image" Target="../media/image13.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latin typeface="+mn-lt"/>
              </a:rPr>
              <a:t>Combustion theory</a:t>
            </a:r>
          </a:p>
        </p:txBody>
      </p:sp>
      <p:sp>
        <p:nvSpPr>
          <p:cNvPr id="3" name="Subtitle 2"/>
          <p:cNvSpPr>
            <a:spLocks noGrp="1"/>
          </p:cNvSpPr>
          <p:nvPr>
            <p:ph type="subTitle" idx="1"/>
          </p:nvPr>
        </p:nvSpPr>
        <p:spPr>
          <a:xfrm>
            <a:off x="1295400" y="3999411"/>
            <a:ext cx="6400800" cy="1507340"/>
          </a:xfrm>
        </p:spPr>
        <p:txBody>
          <a:bodyPr/>
          <a:lstStyle/>
          <a:p>
            <a:r>
              <a:rPr lang="en-US" dirty="0"/>
              <a:t>Esko Tiainen, Karelia-</a:t>
            </a:r>
            <a:r>
              <a:rPr lang="en-US" dirty="0" err="1"/>
              <a:t>ammattikorkeakoulu</a:t>
            </a:r>
            <a:endParaRPr lang="en-US"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a:t>
            </a:fld>
            <a:endParaRPr lang="en-US" dirty="0"/>
          </a:p>
        </p:txBody>
      </p:sp>
    </p:spTree>
    <p:extLst>
      <p:ext uri="{BB962C8B-B14F-4D97-AF65-F5344CB8AC3E}">
        <p14:creationId xmlns:p14="http://schemas.microsoft.com/office/powerpoint/2010/main" val="238404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2593" y="327029"/>
            <a:ext cx="8038873" cy="5137600"/>
          </a:xfrm>
        </p:spPr>
        <p:txBody>
          <a:bodyPr>
            <a:noAutofit/>
          </a:bodyPr>
          <a:lstStyle/>
          <a:p>
            <a:pPr marL="0" indent="0">
              <a:buNone/>
            </a:pPr>
            <a:endParaRPr lang="fi-FI" sz="2000" dirty="0"/>
          </a:p>
          <a:p>
            <a:pPr marL="0" indent="0">
              <a:buNone/>
            </a:pPr>
            <a:r>
              <a:rPr lang="fi-FI" sz="2000" b="1" dirty="0" err="1"/>
              <a:t>Combustion</a:t>
            </a:r>
            <a:r>
              <a:rPr lang="fi-FI" sz="2000" b="1" dirty="0"/>
              <a:t> </a:t>
            </a:r>
            <a:r>
              <a:rPr lang="fi-FI" sz="2000" b="1" dirty="0" err="1"/>
              <a:t>reactions</a:t>
            </a:r>
            <a:r>
              <a:rPr lang="fi-FI" sz="2000" b="1" dirty="0"/>
              <a:t>:</a:t>
            </a:r>
          </a:p>
          <a:p>
            <a:pPr marL="0" indent="0">
              <a:buNone/>
            </a:pPr>
            <a:r>
              <a:rPr lang="fi-FI" sz="2000" dirty="0"/>
              <a:t>C + O2 → CO2 			∆H298 = -393.5 kJ / mol</a:t>
            </a:r>
          </a:p>
          <a:p>
            <a:pPr marL="0" indent="0">
              <a:buNone/>
            </a:pPr>
            <a:r>
              <a:rPr lang="fi-FI" sz="2000" dirty="0"/>
              <a:t>C + ½ O2 → CO 		∆H298 = -110.5 kJ / mol</a:t>
            </a:r>
          </a:p>
          <a:p>
            <a:pPr marL="0" indent="0">
              <a:buNone/>
            </a:pPr>
            <a:endParaRPr lang="fi-FI" sz="2000" dirty="0"/>
          </a:p>
          <a:p>
            <a:pPr marL="0" indent="0">
              <a:buNone/>
            </a:pPr>
            <a:r>
              <a:rPr lang="fi-FI" sz="2000" b="1" dirty="0" err="1"/>
              <a:t>The</a:t>
            </a:r>
            <a:r>
              <a:rPr lang="fi-FI" sz="2000" b="1" dirty="0"/>
              <a:t> </a:t>
            </a:r>
            <a:r>
              <a:rPr lang="fi-FI" sz="2000" b="1" dirty="0" err="1"/>
              <a:t>gasification</a:t>
            </a:r>
            <a:r>
              <a:rPr lang="fi-FI" sz="2000" b="1" dirty="0"/>
              <a:t>:</a:t>
            </a:r>
          </a:p>
          <a:p>
            <a:pPr marL="0" indent="0">
              <a:buNone/>
            </a:pPr>
            <a:r>
              <a:rPr lang="fi-FI" sz="2000" dirty="0"/>
              <a:t>C + CO2 → 2CO 		∆H298 = 172.5 kJ / mol</a:t>
            </a:r>
          </a:p>
          <a:p>
            <a:pPr marL="0" indent="0">
              <a:buNone/>
            </a:pPr>
            <a:r>
              <a:rPr lang="fi-FI" sz="2000" dirty="0"/>
              <a:t>C + H2O → CO + H2 	∆H298 = 131.3 kJ / mol</a:t>
            </a:r>
          </a:p>
          <a:p>
            <a:pPr marL="0" indent="0">
              <a:buNone/>
            </a:pPr>
            <a:r>
              <a:rPr lang="fi-FI" sz="2000" dirty="0"/>
              <a:t>C + 2H2 → CH4 		∆H298 = -74.8 kJ / mol</a:t>
            </a:r>
          </a:p>
          <a:p>
            <a:pPr marL="0" indent="0">
              <a:buNone/>
            </a:pPr>
            <a:endParaRPr lang="fi-FI" sz="2400" dirty="0"/>
          </a:p>
          <a:p>
            <a:pPr marL="0" indent="0">
              <a:buNone/>
            </a:pPr>
            <a:r>
              <a:rPr lang="fi-FI" sz="2400" dirty="0"/>
              <a:t>In an </a:t>
            </a:r>
            <a:r>
              <a:rPr lang="fi-FI" sz="2400" dirty="0" err="1"/>
              <a:t>oxygen-rich</a:t>
            </a:r>
            <a:r>
              <a:rPr lang="fi-FI" sz="2400" dirty="0"/>
              <a:t> </a:t>
            </a:r>
            <a:r>
              <a:rPr lang="fi-FI" sz="2400" dirty="0" err="1"/>
              <a:t>atmosphere</a:t>
            </a:r>
            <a:r>
              <a:rPr lang="fi-FI" sz="2400" dirty="0"/>
              <a:t>, </a:t>
            </a:r>
            <a:r>
              <a:rPr lang="fi-FI" sz="2400" dirty="0" err="1"/>
              <a:t>direct</a:t>
            </a:r>
            <a:r>
              <a:rPr lang="fi-FI" sz="2400" dirty="0"/>
              <a:t> </a:t>
            </a:r>
            <a:r>
              <a:rPr lang="fi-FI" sz="2400" dirty="0" err="1"/>
              <a:t>reaction</a:t>
            </a:r>
            <a:r>
              <a:rPr lang="fi-FI" sz="2400" dirty="0"/>
              <a:t> </a:t>
            </a:r>
            <a:r>
              <a:rPr lang="fi-FI" sz="2400" dirty="0" err="1"/>
              <a:t>with</a:t>
            </a:r>
            <a:r>
              <a:rPr lang="fi-FI" sz="2400" dirty="0"/>
              <a:t> </a:t>
            </a:r>
            <a:r>
              <a:rPr lang="fi-FI" sz="2400" dirty="0" err="1"/>
              <a:t>oxygen</a:t>
            </a:r>
            <a:r>
              <a:rPr lang="fi-FI" sz="2400" dirty="0"/>
              <a:t> </a:t>
            </a:r>
            <a:r>
              <a:rPr lang="fi-FI" sz="2400" dirty="0" err="1"/>
              <a:t>dominates</a:t>
            </a:r>
            <a:r>
              <a:rPr lang="fi-FI" sz="2400" dirty="0"/>
              <a:t> </a:t>
            </a:r>
            <a:r>
              <a:rPr lang="fi-FI" sz="2400" dirty="0" err="1"/>
              <a:t>combustion</a:t>
            </a:r>
            <a:r>
              <a:rPr lang="fi-FI" sz="2400" dirty="0"/>
              <a:t>, </a:t>
            </a:r>
            <a:r>
              <a:rPr lang="fi-FI" sz="2400" dirty="0" err="1"/>
              <a:t>while</a:t>
            </a:r>
            <a:r>
              <a:rPr lang="fi-FI" sz="2400" dirty="0"/>
              <a:t> </a:t>
            </a:r>
            <a:r>
              <a:rPr lang="fi-FI" sz="2400" dirty="0" err="1"/>
              <a:t>under</a:t>
            </a:r>
            <a:r>
              <a:rPr lang="fi-FI" sz="2400" dirty="0"/>
              <a:t> </a:t>
            </a:r>
            <a:r>
              <a:rPr lang="fi-FI" sz="2400" dirty="0" err="1"/>
              <a:t>low-oxygen</a:t>
            </a:r>
            <a:r>
              <a:rPr lang="fi-FI" sz="2400" dirty="0"/>
              <a:t> </a:t>
            </a:r>
            <a:r>
              <a:rPr lang="fi-FI" sz="2400" dirty="0" err="1"/>
              <a:t>conditions</a:t>
            </a:r>
            <a:r>
              <a:rPr lang="fi-FI" sz="2400" dirty="0"/>
              <a:t>, </a:t>
            </a:r>
            <a:r>
              <a:rPr lang="fi-FI" sz="2400" dirty="0" err="1"/>
              <a:t>the</a:t>
            </a:r>
            <a:r>
              <a:rPr lang="fi-FI" sz="2400" dirty="0"/>
              <a:t> </a:t>
            </a:r>
            <a:r>
              <a:rPr lang="fi-FI" sz="2400" dirty="0" err="1"/>
              <a:t>importance</a:t>
            </a:r>
            <a:r>
              <a:rPr lang="fi-FI" sz="2400" dirty="0"/>
              <a:t> of </a:t>
            </a:r>
            <a:r>
              <a:rPr lang="fi-FI" sz="2400" dirty="0" err="1"/>
              <a:t>gasification</a:t>
            </a:r>
            <a:r>
              <a:rPr lang="fi-FI" sz="2400" dirty="0"/>
              <a:t> </a:t>
            </a:r>
            <a:r>
              <a:rPr lang="fi-FI" sz="2400" dirty="0" err="1"/>
              <a:t>reactions</a:t>
            </a:r>
            <a:r>
              <a:rPr lang="fi-FI" sz="2400" dirty="0"/>
              <a:t> is </a:t>
            </a:r>
            <a:r>
              <a:rPr lang="fi-FI" sz="2400" dirty="0" err="1"/>
              <a:t>emphasized</a:t>
            </a:r>
            <a:r>
              <a:rPr lang="fi-FI" sz="2400" dirty="0"/>
              <a:t>.</a:t>
            </a:r>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10</a:t>
            </a:fld>
            <a:endParaRPr lang="en-US" dirty="0"/>
          </a:p>
        </p:txBody>
      </p:sp>
    </p:spTree>
    <p:extLst>
      <p:ext uri="{BB962C8B-B14F-4D97-AF65-F5344CB8AC3E}">
        <p14:creationId xmlns:p14="http://schemas.microsoft.com/office/powerpoint/2010/main" val="38386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3017"/>
            <a:ext cx="8229600" cy="993775"/>
          </a:xfrm>
        </p:spPr>
        <p:txBody>
          <a:bodyPr>
            <a:normAutofit/>
          </a:bodyPr>
          <a:lstStyle/>
          <a:p>
            <a:r>
              <a:rPr lang="en-US" sz="4000" dirty="0">
                <a:latin typeface="+mn-lt"/>
              </a:rPr>
              <a:t>Calorific value</a:t>
            </a:r>
          </a:p>
        </p:txBody>
      </p:sp>
      <p:sp>
        <p:nvSpPr>
          <p:cNvPr id="2" name="Content Placeholder 1"/>
          <p:cNvSpPr>
            <a:spLocks noGrp="1"/>
          </p:cNvSpPr>
          <p:nvPr>
            <p:ph idx="1"/>
          </p:nvPr>
        </p:nvSpPr>
        <p:spPr>
          <a:xfrm>
            <a:off x="673797" y="1466206"/>
            <a:ext cx="8229600" cy="4434725"/>
          </a:xfrm>
        </p:spPr>
        <p:txBody>
          <a:bodyPr>
            <a:normAutofit/>
          </a:bodyPr>
          <a:lstStyle/>
          <a:p>
            <a:pPr marL="0" indent="0">
              <a:buNone/>
            </a:pPr>
            <a:r>
              <a:rPr lang="en-US" sz="3200" b="1" dirty="0"/>
              <a:t>Higher heating value HHV </a:t>
            </a:r>
            <a:r>
              <a:rPr lang="en-US" sz="3200" dirty="0"/>
              <a:t>(or calorific value) is determined by bringing all the products of combustion back to the original pre-combustion temperature, and in particular condensing any vapor produced.</a:t>
            </a:r>
          </a:p>
          <a:p>
            <a:endParaRPr lang="fi-FI" sz="24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11</a:t>
            </a:fld>
            <a:endParaRPr lang="en-US" dirty="0"/>
          </a:p>
        </p:txBody>
      </p:sp>
      <p:pic>
        <p:nvPicPr>
          <p:cNvPr id="3" name="Picture 2"/>
          <p:cNvPicPr>
            <a:picLocks noChangeAspect="1"/>
          </p:cNvPicPr>
          <p:nvPr/>
        </p:nvPicPr>
        <p:blipFill>
          <a:blip r:embed="rId2"/>
          <a:stretch>
            <a:fillRect/>
          </a:stretch>
        </p:blipFill>
        <p:spPr>
          <a:xfrm>
            <a:off x="4572000" y="3683568"/>
            <a:ext cx="4468371" cy="3006497"/>
          </a:xfrm>
          <a:prstGeom prst="rect">
            <a:avLst/>
          </a:prstGeom>
        </p:spPr>
      </p:pic>
    </p:spTree>
    <p:extLst>
      <p:ext uri="{BB962C8B-B14F-4D97-AF65-F5344CB8AC3E}">
        <p14:creationId xmlns:p14="http://schemas.microsoft.com/office/powerpoint/2010/main" val="17293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3725" y="183018"/>
            <a:ext cx="8229600" cy="993775"/>
          </a:xfrm>
        </p:spPr>
        <p:txBody>
          <a:bodyPr>
            <a:normAutofit/>
          </a:bodyPr>
          <a:lstStyle/>
          <a:p>
            <a:r>
              <a:rPr lang="en-US" sz="4000" dirty="0">
                <a:latin typeface="+mn-lt"/>
              </a:rPr>
              <a:t>Calorific value</a:t>
            </a:r>
          </a:p>
        </p:txBody>
      </p:sp>
      <p:sp>
        <p:nvSpPr>
          <p:cNvPr id="2" name="Content Placeholder 1"/>
          <p:cNvSpPr>
            <a:spLocks noGrp="1"/>
          </p:cNvSpPr>
          <p:nvPr>
            <p:ph idx="1"/>
          </p:nvPr>
        </p:nvSpPr>
        <p:spPr>
          <a:xfrm>
            <a:off x="673797" y="1184313"/>
            <a:ext cx="8229600" cy="4434725"/>
          </a:xfrm>
        </p:spPr>
        <p:txBody>
          <a:bodyPr>
            <a:normAutofit/>
          </a:bodyPr>
          <a:lstStyle/>
          <a:p>
            <a:pPr marL="0" indent="0">
              <a:buNone/>
            </a:pPr>
            <a:r>
              <a:rPr lang="en-US" sz="2800" b="1" dirty="0"/>
              <a:t>Lower heating value LHV </a:t>
            </a:r>
            <a:r>
              <a:rPr lang="en-US" sz="2800" dirty="0"/>
              <a:t>is determined by subtracting the heat of vaporization of the water from the higher heating value. This treats any H2O formed as a vapor. Calculations assume that the water component of a combustion process is in vapor state at the end of combustion, as opposed to the HHV. It is useful in comparing fuels where condensation of the combustion products is impractical.</a:t>
            </a:r>
            <a:endParaRPr lang="fi-FI" sz="2800" dirty="0"/>
          </a:p>
          <a:p>
            <a:endParaRPr lang="fi-FI" sz="24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12</a:t>
            </a:fld>
            <a:endParaRPr lang="en-US" dirty="0"/>
          </a:p>
        </p:txBody>
      </p:sp>
      <p:pic>
        <p:nvPicPr>
          <p:cNvPr id="3" name="Picture 2"/>
          <p:cNvPicPr>
            <a:picLocks noChangeAspect="1"/>
          </p:cNvPicPr>
          <p:nvPr/>
        </p:nvPicPr>
        <p:blipFill>
          <a:blip r:embed="rId2"/>
          <a:stretch>
            <a:fillRect/>
          </a:stretch>
        </p:blipFill>
        <p:spPr>
          <a:xfrm>
            <a:off x="4844142" y="4505109"/>
            <a:ext cx="3224949" cy="2169873"/>
          </a:xfrm>
          <a:prstGeom prst="rect">
            <a:avLst/>
          </a:prstGeom>
        </p:spPr>
      </p:pic>
    </p:spTree>
    <p:extLst>
      <p:ext uri="{BB962C8B-B14F-4D97-AF65-F5344CB8AC3E}">
        <p14:creationId xmlns:p14="http://schemas.microsoft.com/office/powerpoint/2010/main" val="9201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tack of smoke&#10;&#10;Description automatically generated">
            <a:extLst>
              <a:ext uri="{FF2B5EF4-FFF2-40B4-BE49-F238E27FC236}">
                <a16:creationId xmlns:a16="http://schemas.microsoft.com/office/drawing/2014/main" id="{19A28249-BF1A-49B7-A8C5-8D7977B3BD2B}"/>
              </a:ext>
            </a:extLst>
          </p:cNvPr>
          <p:cNvPicPr>
            <a:picLocks noChangeAspect="1"/>
          </p:cNvPicPr>
          <p:nvPr/>
        </p:nvPicPr>
        <p:blipFill rotWithShape="1">
          <a:blip r:embed="rId2"/>
          <a:srcRect l="266" r="44719" b="8250"/>
          <a:stretch/>
        </p:blipFill>
        <p:spPr>
          <a:xfrm>
            <a:off x="2642616" y="10"/>
            <a:ext cx="6501384"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78320" y="1161288"/>
            <a:ext cx="2578608" cy="1124712"/>
          </a:xfrm>
        </p:spPr>
        <p:txBody>
          <a:bodyPr anchor="b">
            <a:normAutofit/>
          </a:bodyPr>
          <a:lstStyle/>
          <a:p>
            <a:r>
              <a:rPr lang="en-US" sz="3200" b="1" dirty="0">
                <a:latin typeface="+mn-lt"/>
              </a:rPr>
              <a:t>The flue gases</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278319" y="2718054"/>
            <a:ext cx="4500510" cy="3207258"/>
          </a:xfrm>
        </p:spPr>
        <p:txBody>
          <a:bodyPr anchor="t">
            <a:normAutofit/>
          </a:bodyPr>
          <a:lstStyle/>
          <a:p>
            <a:pPr marL="0" indent="0">
              <a:spcAft>
                <a:spcPts val="1200"/>
              </a:spcAft>
              <a:buNone/>
            </a:pPr>
            <a:r>
              <a:rPr lang="en-US" sz="2800" dirty="0"/>
              <a:t>Flue gases (or </a:t>
            </a:r>
            <a:r>
              <a:rPr lang="en-US" sz="2800" dirty="0" err="1"/>
              <a:t>smokegases</a:t>
            </a:r>
            <a:r>
              <a:rPr lang="en-US" sz="2800" dirty="0"/>
              <a:t>) are gases leaving the combustion process. Flue gas calculations consider the amounts of substances needed and generated in combustion process.</a:t>
            </a:r>
          </a:p>
          <a:p>
            <a:pPr marL="0" indent="0">
              <a:buNone/>
            </a:pPr>
            <a:endParaRPr lang="fi-FI" sz="1500" dirty="0"/>
          </a:p>
        </p:txBody>
      </p:sp>
      <p:sp>
        <p:nvSpPr>
          <p:cNvPr id="5" name="Slide Number Placeholder 4"/>
          <p:cNvSpPr>
            <a:spLocks noGrp="1"/>
          </p:cNvSpPr>
          <p:nvPr>
            <p:ph type="sldNum" sz="quarter" idx="4294967295"/>
          </p:nvPr>
        </p:nvSpPr>
        <p:spPr>
          <a:xfrm>
            <a:off x="6808279" y="6356350"/>
            <a:ext cx="2057400" cy="365125"/>
          </a:xfrm>
        </p:spPr>
        <p:txBody>
          <a:bodyPr>
            <a:normAutofit/>
          </a:bodyPr>
          <a:lstStyle/>
          <a:p>
            <a:pPr>
              <a:spcAft>
                <a:spcPts val="600"/>
              </a:spcAft>
            </a:pPr>
            <a:fld id="{FDF52C00-FAA2-8041-BAB2-D926C625D201}" type="slidenum">
              <a:rPr lang="en-US">
                <a:solidFill>
                  <a:schemeClr val="bg1"/>
                </a:solidFill>
              </a:rPr>
              <a:pPr>
                <a:spcAft>
                  <a:spcPts val="600"/>
                </a:spcAft>
              </a:pPr>
              <a:t>13</a:t>
            </a:fld>
            <a:endParaRPr lang="en-US">
              <a:solidFill>
                <a:schemeClr val="bg1"/>
              </a:solidFill>
            </a:endParaRPr>
          </a:p>
        </p:txBody>
      </p:sp>
      <p:sp>
        <p:nvSpPr>
          <p:cNvPr id="16" name="TextBox 15">
            <a:extLst>
              <a:ext uri="{FF2B5EF4-FFF2-40B4-BE49-F238E27FC236}">
                <a16:creationId xmlns:a16="http://schemas.microsoft.com/office/drawing/2014/main" id="{0B90CD83-5C0B-42A6-B55D-368988646A56}"/>
              </a:ext>
            </a:extLst>
          </p:cNvPr>
          <p:cNvSpPr txBox="1"/>
          <p:nvPr/>
        </p:nvSpPr>
        <p:spPr>
          <a:xfrm>
            <a:off x="6978032" y="6394819"/>
            <a:ext cx="2318657"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35188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195266"/>
            <a:ext cx="8229600" cy="993775"/>
          </a:xfrm>
        </p:spPr>
        <p:txBody>
          <a:bodyPr>
            <a:normAutofit/>
          </a:bodyPr>
          <a:lstStyle/>
          <a:p>
            <a:r>
              <a:rPr lang="en-US" sz="3600" b="1" dirty="0">
                <a:latin typeface="+mn-lt"/>
              </a:rPr>
              <a:t>The flue gases</a:t>
            </a:r>
          </a:p>
        </p:txBody>
      </p:sp>
      <p:sp>
        <p:nvSpPr>
          <p:cNvPr id="2" name="Content Placeholder 1"/>
          <p:cNvSpPr>
            <a:spLocks noGrp="1"/>
          </p:cNvSpPr>
          <p:nvPr>
            <p:ph idx="1"/>
          </p:nvPr>
        </p:nvSpPr>
        <p:spPr>
          <a:xfrm>
            <a:off x="839171" y="1418900"/>
            <a:ext cx="6127686" cy="4020198"/>
          </a:xfrm>
        </p:spPr>
        <p:txBody>
          <a:bodyPr>
            <a:normAutofit/>
          </a:bodyPr>
          <a:lstStyle/>
          <a:p>
            <a:pPr marL="0" indent="0">
              <a:buNone/>
            </a:pPr>
            <a:r>
              <a:rPr lang="fi-FI" sz="2400" dirty="0" err="1"/>
              <a:t>The</a:t>
            </a:r>
            <a:r>
              <a:rPr lang="fi-FI" sz="2400" dirty="0"/>
              <a:t> </a:t>
            </a:r>
            <a:r>
              <a:rPr lang="fi-FI" sz="2400" dirty="0" err="1"/>
              <a:t>most</a:t>
            </a:r>
            <a:r>
              <a:rPr lang="fi-FI" sz="2400" dirty="0"/>
              <a:t> </a:t>
            </a:r>
            <a:r>
              <a:rPr lang="fi-FI" sz="2400" dirty="0" err="1"/>
              <a:t>common</a:t>
            </a:r>
            <a:r>
              <a:rPr lang="fi-FI" sz="2400" dirty="0"/>
              <a:t> </a:t>
            </a:r>
            <a:r>
              <a:rPr lang="fi-FI" sz="2400" dirty="0" err="1"/>
              <a:t>reactions</a:t>
            </a:r>
            <a:r>
              <a:rPr lang="fi-FI" sz="2400" dirty="0"/>
              <a:t>:</a:t>
            </a:r>
          </a:p>
          <a:p>
            <a:endParaRPr lang="fi-FI" sz="2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14</a:t>
            </a:fld>
            <a:endParaRPr lang="en-US" dirty="0"/>
          </a:p>
        </p:txBody>
      </p:sp>
      <p:sp>
        <p:nvSpPr>
          <p:cNvPr id="3" name="Rectangle 2"/>
          <p:cNvSpPr/>
          <p:nvPr/>
        </p:nvSpPr>
        <p:spPr>
          <a:xfrm>
            <a:off x="839171" y="2325230"/>
            <a:ext cx="8550741" cy="2246769"/>
          </a:xfrm>
          <a:prstGeom prst="rect">
            <a:avLst/>
          </a:prstGeom>
        </p:spPr>
        <p:txBody>
          <a:bodyPr wrap="square">
            <a:spAutoFit/>
          </a:bodyPr>
          <a:lstStyle/>
          <a:p>
            <a:pPr eaLnBrk="1" hangingPunct="1">
              <a:spcBef>
                <a:spcPct val="50000"/>
              </a:spcBef>
            </a:pPr>
            <a:r>
              <a:rPr lang="fi-FI" sz="2000" dirty="0"/>
              <a:t>C + O</a:t>
            </a:r>
            <a:r>
              <a:rPr lang="fi-FI" sz="2000" baseline="-25000" dirty="0"/>
              <a:t>2</a:t>
            </a:r>
            <a:r>
              <a:rPr lang="fi-FI" sz="2000" dirty="0"/>
              <a:t> </a:t>
            </a:r>
            <a:r>
              <a:rPr lang="fi-FI" sz="2000" dirty="0">
                <a:cs typeface="Times New Roman" pitchFamily="18" charset="0"/>
              </a:rPr>
              <a:t>→ CO</a:t>
            </a:r>
            <a:r>
              <a:rPr lang="fi-FI" sz="2000" baseline="-25000" dirty="0">
                <a:cs typeface="Times New Roman" pitchFamily="18" charset="0"/>
              </a:rPr>
              <a:t>2</a:t>
            </a:r>
            <a:r>
              <a:rPr lang="fi-FI" sz="2000" dirty="0">
                <a:cs typeface="Times New Roman" pitchFamily="18" charset="0"/>
              </a:rPr>
              <a:t>		Complete </a:t>
            </a:r>
            <a:r>
              <a:rPr lang="fi-FI" sz="2000" dirty="0" err="1">
                <a:cs typeface="Times New Roman" pitchFamily="18" charset="0"/>
              </a:rPr>
              <a:t>combustion</a:t>
            </a:r>
            <a:r>
              <a:rPr lang="fi-FI" sz="2000" dirty="0">
                <a:cs typeface="Times New Roman" pitchFamily="18" charset="0"/>
              </a:rPr>
              <a:t> of </a:t>
            </a:r>
            <a:r>
              <a:rPr lang="fi-FI" sz="2000" dirty="0" err="1">
                <a:cs typeface="Times New Roman" pitchFamily="18" charset="0"/>
              </a:rPr>
              <a:t>coal</a:t>
            </a:r>
            <a:r>
              <a:rPr lang="fi-FI" sz="2000" dirty="0">
                <a:cs typeface="Times New Roman" pitchFamily="18" charset="0"/>
              </a:rPr>
              <a:t>.</a:t>
            </a:r>
          </a:p>
          <a:p>
            <a:pPr eaLnBrk="1" hangingPunct="1">
              <a:spcBef>
                <a:spcPct val="50000"/>
              </a:spcBef>
            </a:pPr>
            <a:r>
              <a:rPr lang="fi-FI" sz="2000" dirty="0">
                <a:cs typeface="Times New Roman" pitchFamily="18" charset="0"/>
              </a:rPr>
              <a:t>2C + O</a:t>
            </a:r>
            <a:r>
              <a:rPr lang="fi-FI" sz="2000" baseline="-25000" dirty="0">
                <a:cs typeface="Times New Roman" pitchFamily="18" charset="0"/>
              </a:rPr>
              <a:t>2</a:t>
            </a:r>
            <a:r>
              <a:rPr lang="fi-FI" sz="2000" dirty="0">
                <a:cs typeface="Times New Roman" pitchFamily="18" charset="0"/>
              </a:rPr>
              <a:t> → 2CO	</a:t>
            </a:r>
            <a:r>
              <a:rPr lang="en-US" sz="2000" dirty="0">
                <a:cs typeface="Times New Roman" pitchFamily="18" charset="0"/>
              </a:rPr>
              <a:t>Carbon monoxide is produced if there is not enough oxygen.</a:t>
            </a:r>
          </a:p>
          <a:p>
            <a:pPr eaLnBrk="1" hangingPunct="1">
              <a:spcBef>
                <a:spcPct val="50000"/>
              </a:spcBef>
            </a:pPr>
            <a:r>
              <a:rPr lang="fi-FI" sz="2000" dirty="0">
                <a:cs typeface="Times New Roman" pitchFamily="18" charset="0"/>
              </a:rPr>
              <a:t>2H</a:t>
            </a:r>
            <a:r>
              <a:rPr lang="fi-FI" sz="2000" baseline="-25000" dirty="0">
                <a:cs typeface="Times New Roman" pitchFamily="18" charset="0"/>
              </a:rPr>
              <a:t>2</a:t>
            </a:r>
            <a:r>
              <a:rPr lang="fi-FI" sz="2000" dirty="0">
                <a:cs typeface="Times New Roman" pitchFamily="18" charset="0"/>
              </a:rPr>
              <a:t> + O</a:t>
            </a:r>
            <a:r>
              <a:rPr lang="fi-FI" sz="2000" baseline="-25000" dirty="0">
                <a:cs typeface="Times New Roman" pitchFamily="18" charset="0"/>
              </a:rPr>
              <a:t>2</a:t>
            </a:r>
            <a:r>
              <a:rPr lang="fi-FI" sz="2000" dirty="0">
                <a:cs typeface="Times New Roman" pitchFamily="18" charset="0"/>
              </a:rPr>
              <a:t> → 2H</a:t>
            </a:r>
            <a:r>
              <a:rPr lang="fi-FI" sz="2000" baseline="-25000" dirty="0">
                <a:cs typeface="Times New Roman" pitchFamily="18" charset="0"/>
              </a:rPr>
              <a:t>2</a:t>
            </a:r>
            <a:r>
              <a:rPr lang="fi-FI" sz="2000" dirty="0">
                <a:cs typeface="Times New Roman" pitchFamily="18" charset="0"/>
              </a:rPr>
              <a:t>O	</a:t>
            </a:r>
            <a:r>
              <a:rPr lang="en-US" sz="2000" dirty="0">
                <a:cs typeface="Times New Roman" pitchFamily="18" charset="0"/>
              </a:rPr>
              <a:t>The product of hydrogen combustion is water.</a:t>
            </a:r>
          </a:p>
          <a:p>
            <a:pPr eaLnBrk="1" hangingPunct="1">
              <a:spcBef>
                <a:spcPct val="50000"/>
              </a:spcBef>
            </a:pPr>
            <a:r>
              <a:rPr lang="fi-FI" sz="2000" dirty="0">
                <a:cs typeface="Times New Roman" pitchFamily="18" charset="0"/>
              </a:rPr>
              <a:t>S + O</a:t>
            </a:r>
            <a:r>
              <a:rPr lang="fi-FI" sz="2000" baseline="-25000" dirty="0">
                <a:cs typeface="Times New Roman" pitchFamily="18" charset="0"/>
              </a:rPr>
              <a:t>2</a:t>
            </a:r>
            <a:r>
              <a:rPr lang="fi-FI" sz="2000" dirty="0">
                <a:cs typeface="Times New Roman" pitchFamily="18" charset="0"/>
              </a:rPr>
              <a:t> → SO</a:t>
            </a:r>
            <a:r>
              <a:rPr lang="fi-FI" sz="2000" baseline="-25000" dirty="0">
                <a:cs typeface="Times New Roman" pitchFamily="18" charset="0"/>
              </a:rPr>
              <a:t>2</a:t>
            </a:r>
            <a:r>
              <a:rPr lang="fi-FI" sz="2000" dirty="0">
                <a:cs typeface="Times New Roman" pitchFamily="18" charset="0"/>
              </a:rPr>
              <a:t>		</a:t>
            </a:r>
            <a:r>
              <a:rPr lang="en-US" sz="2000" dirty="0">
                <a:cs typeface="Times New Roman" pitchFamily="18" charset="0"/>
              </a:rPr>
              <a:t>The sulfur contained in the fuel burns easily</a:t>
            </a:r>
          </a:p>
          <a:p>
            <a:pPr eaLnBrk="1" hangingPunct="1">
              <a:spcBef>
                <a:spcPct val="50000"/>
              </a:spcBef>
            </a:pPr>
            <a:r>
              <a:rPr lang="fi-FI" sz="2000" dirty="0">
                <a:cs typeface="Times New Roman" pitchFamily="18" charset="0"/>
              </a:rPr>
              <a:t>N + O</a:t>
            </a:r>
            <a:r>
              <a:rPr lang="fi-FI" sz="2000" baseline="-25000" dirty="0">
                <a:cs typeface="Times New Roman" pitchFamily="18" charset="0"/>
              </a:rPr>
              <a:t>2</a:t>
            </a:r>
            <a:r>
              <a:rPr lang="fi-FI" sz="2000" dirty="0">
                <a:cs typeface="Times New Roman" pitchFamily="18" charset="0"/>
              </a:rPr>
              <a:t> → </a:t>
            </a:r>
            <a:r>
              <a:rPr lang="fi-FI" sz="2000" dirty="0" err="1">
                <a:cs typeface="Times New Roman" pitchFamily="18" charset="0"/>
              </a:rPr>
              <a:t>NO</a:t>
            </a:r>
            <a:r>
              <a:rPr lang="fi-FI" sz="2000" baseline="-25000" dirty="0" err="1">
                <a:cs typeface="Times New Roman" pitchFamily="18" charset="0"/>
              </a:rPr>
              <a:t>x</a:t>
            </a:r>
            <a:r>
              <a:rPr lang="fi-FI" sz="2000" dirty="0">
                <a:cs typeface="Times New Roman" pitchFamily="18" charset="0"/>
              </a:rPr>
              <a:t>	</a:t>
            </a:r>
            <a:r>
              <a:rPr lang="fi-FI" sz="2000" dirty="0" err="1">
                <a:cs typeface="Times New Roman" pitchFamily="18" charset="0"/>
              </a:rPr>
              <a:t>Formation</a:t>
            </a:r>
            <a:r>
              <a:rPr lang="fi-FI" sz="2000" dirty="0">
                <a:cs typeface="Times New Roman" pitchFamily="18" charset="0"/>
              </a:rPr>
              <a:t> of </a:t>
            </a:r>
            <a:r>
              <a:rPr lang="fi-FI" sz="2000" dirty="0" err="1">
                <a:cs typeface="Times New Roman" pitchFamily="18" charset="0"/>
              </a:rPr>
              <a:t>nitrogen</a:t>
            </a:r>
            <a:r>
              <a:rPr lang="fi-FI" sz="2000" dirty="0">
                <a:cs typeface="Times New Roman" pitchFamily="18" charset="0"/>
              </a:rPr>
              <a:t> </a:t>
            </a:r>
            <a:r>
              <a:rPr lang="fi-FI" sz="2000" dirty="0" err="1">
                <a:cs typeface="Times New Roman" pitchFamily="18" charset="0"/>
              </a:rPr>
              <a:t>oxides</a:t>
            </a:r>
            <a:r>
              <a:rPr lang="fi-FI" sz="2000" dirty="0">
                <a:cs typeface="Times New Roman" pitchFamily="18" charset="0"/>
              </a:rPr>
              <a:t>.</a:t>
            </a:r>
          </a:p>
        </p:txBody>
      </p:sp>
    </p:spTree>
    <p:extLst>
      <p:ext uri="{BB962C8B-B14F-4D97-AF65-F5344CB8AC3E}">
        <p14:creationId xmlns:p14="http://schemas.microsoft.com/office/powerpoint/2010/main" val="7763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733" y="3066755"/>
            <a:ext cx="8229600" cy="3313188"/>
          </a:xfrm>
        </p:spPr>
        <p:txBody>
          <a:bodyPr>
            <a:normAutofit/>
          </a:bodyPr>
          <a:lstStyle/>
          <a:p>
            <a:r>
              <a:rPr lang="en-US" sz="2000" dirty="0"/>
              <a:t>Ash is formed if the fuel contains compounds of metals, silicon or phosphorus. Slag = molten ash.</a:t>
            </a:r>
          </a:p>
          <a:p>
            <a:r>
              <a:rPr lang="en-US" sz="2000" dirty="0"/>
              <a:t>The main components of coal and peat ash are SiO2, Al2O3 and Fe2O3</a:t>
            </a:r>
          </a:p>
          <a:p>
            <a:r>
              <a:rPr lang="en-US" sz="2000" dirty="0"/>
              <a:t> The components of wood ash are </a:t>
            </a:r>
            <a:r>
              <a:rPr lang="en-US" sz="2000" dirty="0" err="1"/>
              <a:t>CaO</a:t>
            </a:r>
            <a:r>
              <a:rPr lang="en-US" sz="2000" dirty="0"/>
              <a:t>, K2O and </a:t>
            </a:r>
            <a:r>
              <a:rPr lang="en-US" sz="2000" dirty="0" err="1"/>
              <a:t>MgO</a:t>
            </a:r>
            <a:r>
              <a:rPr lang="en-US" sz="2000" dirty="0"/>
              <a:t>.</a:t>
            </a:r>
          </a:p>
          <a:p>
            <a:r>
              <a:rPr lang="en-US" sz="2000" dirty="0"/>
              <a:t> Carbon monoxide is always produced when a carbonaceous substance burns. If there is enough oxygen, then CO will be converted to CO2.</a:t>
            </a:r>
            <a:endParaRPr lang="fi-FI" sz="2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15</a:t>
            </a:fld>
            <a:endParaRPr lang="en-US" dirty="0"/>
          </a:p>
        </p:txBody>
      </p:sp>
      <p:pic>
        <p:nvPicPr>
          <p:cNvPr id="6" name="Picture 5"/>
          <p:cNvPicPr>
            <a:picLocks noChangeAspect="1"/>
          </p:cNvPicPr>
          <p:nvPr/>
        </p:nvPicPr>
        <p:blipFill>
          <a:blip r:embed="rId2"/>
          <a:stretch>
            <a:fillRect/>
          </a:stretch>
        </p:blipFill>
        <p:spPr>
          <a:xfrm>
            <a:off x="3566164" y="991640"/>
            <a:ext cx="1456373" cy="1476092"/>
          </a:xfrm>
          <a:prstGeom prst="rect">
            <a:avLst/>
          </a:prstGeom>
        </p:spPr>
      </p:pic>
      <p:sp>
        <p:nvSpPr>
          <p:cNvPr id="7" name="TextBox 6"/>
          <p:cNvSpPr txBox="1"/>
          <p:nvPr/>
        </p:nvSpPr>
        <p:spPr>
          <a:xfrm>
            <a:off x="5272220" y="1066588"/>
            <a:ext cx="2666439" cy="1908215"/>
          </a:xfrm>
          <a:prstGeom prst="rect">
            <a:avLst/>
          </a:prstGeom>
          <a:noFill/>
        </p:spPr>
        <p:txBody>
          <a:bodyPr wrap="square" rtlCol="0">
            <a:spAutoFit/>
          </a:bodyPr>
          <a:lstStyle/>
          <a:p>
            <a:endParaRPr lang="fi-FI" dirty="0"/>
          </a:p>
          <a:p>
            <a:r>
              <a:rPr lang="fi-FI" sz="2000" b="1" dirty="0" err="1">
                <a:latin typeface="Constantia"/>
                <a:cs typeface="Constantia"/>
              </a:rPr>
              <a:t>Fuel</a:t>
            </a:r>
            <a:r>
              <a:rPr lang="fi-FI" sz="2000" b="1" dirty="0">
                <a:latin typeface="Constantia"/>
                <a:cs typeface="Constantia"/>
              </a:rPr>
              <a:t>: C, H, N, O, S,</a:t>
            </a:r>
          </a:p>
          <a:p>
            <a:endParaRPr lang="fi-FI" sz="2000" b="1" dirty="0">
              <a:latin typeface="Constantia"/>
              <a:cs typeface="Constantia"/>
            </a:endParaRPr>
          </a:p>
          <a:p>
            <a:endParaRPr lang="fi-FI" sz="2000" b="1" dirty="0">
              <a:latin typeface="Constantia"/>
              <a:cs typeface="Constantia"/>
            </a:endParaRPr>
          </a:p>
          <a:p>
            <a:r>
              <a:rPr lang="fi-FI" sz="2000" b="1" dirty="0">
                <a:latin typeface="Constantia"/>
                <a:cs typeface="Constantia"/>
              </a:rPr>
              <a:t>Air: O2, N2, H2O</a:t>
            </a:r>
          </a:p>
          <a:p>
            <a:r>
              <a:rPr lang="fi-FI" sz="2000" b="1" dirty="0">
                <a:latin typeface="Constantia"/>
                <a:cs typeface="Constantia"/>
              </a:rPr>
              <a:t> </a:t>
            </a:r>
          </a:p>
        </p:txBody>
      </p:sp>
      <p:sp>
        <p:nvSpPr>
          <p:cNvPr id="8" name="TextBox 7"/>
          <p:cNvSpPr txBox="1"/>
          <p:nvPr/>
        </p:nvSpPr>
        <p:spPr>
          <a:xfrm>
            <a:off x="819068" y="1077057"/>
            <a:ext cx="2869838" cy="1877437"/>
          </a:xfrm>
          <a:prstGeom prst="rect">
            <a:avLst/>
          </a:prstGeom>
          <a:noFill/>
        </p:spPr>
        <p:txBody>
          <a:bodyPr wrap="square" rtlCol="0">
            <a:spAutoFit/>
          </a:bodyPr>
          <a:lstStyle/>
          <a:p>
            <a:endParaRPr lang="fi-FI" b="1" dirty="0"/>
          </a:p>
          <a:p>
            <a:r>
              <a:rPr lang="fi-FI" sz="2000" b="1" dirty="0" err="1">
                <a:latin typeface="Constantia"/>
                <a:cs typeface="Constantia"/>
              </a:rPr>
              <a:t>Flue</a:t>
            </a:r>
            <a:r>
              <a:rPr lang="fi-FI" sz="2000" b="1" dirty="0">
                <a:latin typeface="Constantia"/>
                <a:cs typeface="Constantia"/>
              </a:rPr>
              <a:t> </a:t>
            </a:r>
            <a:r>
              <a:rPr lang="fi-FI" sz="2000" b="1" dirty="0" err="1">
                <a:latin typeface="Constantia"/>
                <a:cs typeface="Constantia"/>
              </a:rPr>
              <a:t>gases</a:t>
            </a:r>
            <a:r>
              <a:rPr lang="fi-FI" sz="2000" b="1" dirty="0">
                <a:latin typeface="Constantia"/>
                <a:cs typeface="Constantia"/>
              </a:rPr>
              <a:t>: CO2, H2O, N2, O2, </a:t>
            </a:r>
            <a:r>
              <a:rPr lang="fi-FI" sz="2000" b="1" dirty="0" err="1">
                <a:latin typeface="Constantia"/>
                <a:cs typeface="Constantia"/>
              </a:rPr>
              <a:t>SOx</a:t>
            </a:r>
            <a:r>
              <a:rPr lang="fi-FI" sz="2000" b="1" dirty="0">
                <a:latin typeface="Constantia"/>
                <a:cs typeface="Constantia"/>
              </a:rPr>
              <a:t>, </a:t>
            </a:r>
            <a:r>
              <a:rPr lang="fi-FI" sz="2000" b="1" dirty="0" err="1">
                <a:latin typeface="Constantia"/>
                <a:cs typeface="Constantia"/>
              </a:rPr>
              <a:t>NOx</a:t>
            </a:r>
            <a:endParaRPr lang="fi-FI" sz="2000" b="1" dirty="0">
              <a:latin typeface="Constantia"/>
              <a:cs typeface="Constantia"/>
            </a:endParaRPr>
          </a:p>
          <a:p>
            <a:endParaRPr lang="fi-FI" sz="2000" b="1" dirty="0">
              <a:latin typeface="Constantia"/>
              <a:cs typeface="Constantia"/>
            </a:endParaRPr>
          </a:p>
          <a:p>
            <a:r>
              <a:rPr lang="fi-FI" sz="2000" b="1" dirty="0" err="1">
                <a:latin typeface="Constantia"/>
                <a:cs typeface="Constantia"/>
              </a:rPr>
              <a:t>Ash</a:t>
            </a:r>
            <a:r>
              <a:rPr lang="fi-FI" sz="2000" b="1" dirty="0">
                <a:latin typeface="Constantia"/>
                <a:cs typeface="Constantia"/>
              </a:rPr>
              <a:t>, </a:t>
            </a:r>
            <a:r>
              <a:rPr lang="fi-FI" sz="2000" b="1" dirty="0" err="1">
                <a:latin typeface="Constantia"/>
                <a:cs typeface="Constantia"/>
              </a:rPr>
              <a:t>residual</a:t>
            </a:r>
            <a:r>
              <a:rPr lang="fi-FI" sz="2000" b="1" dirty="0">
                <a:latin typeface="Constantia"/>
                <a:cs typeface="Constantia"/>
              </a:rPr>
              <a:t> </a:t>
            </a:r>
            <a:r>
              <a:rPr lang="fi-FI" sz="2000" b="1" dirty="0" err="1">
                <a:latin typeface="Constantia"/>
                <a:cs typeface="Constantia"/>
              </a:rPr>
              <a:t>carbon</a:t>
            </a:r>
            <a:endParaRPr lang="fi-FI" sz="2000" b="1" dirty="0">
              <a:latin typeface="Constantia"/>
              <a:cs typeface="Constantia"/>
            </a:endParaRPr>
          </a:p>
          <a:p>
            <a:r>
              <a:rPr lang="fi-FI" b="1" dirty="0"/>
              <a:t> </a:t>
            </a:r>
          </a:p>
        </p:txBody>
      </p:sp>
      <p:sp>
        <p:nvSpPr>
          <p:cNvPr id="9" name="Tekstiruutu 2"/>
          <p:cNvSpPr txBox="1"/>
          <p:nvPr/>
        </p:nvSpPr>
        <p:spPr>
          <a:xfrm>
            <a:off x="3938593" y="2451578"/>
            <a:ext cx="633411" cy="369332"/>
          </a:xfrm>
          <a:prstGeom prst="rect">
            <a:avLst/>
          </a:prstGeom>
          <a:noFill/>
        </p:spPr>
        <p:txBody>
          <a:bodyPr wrap="square" rtlCol="0">
            <a:spAutoFit/>
          </a:bodyPr>
          <a:lstStyle/>
          <a:p>
            <a:r>
              <a:rPr lang="el-GR" dirty="0"/>
              <a:t>λ</a:t>
            </a:r>
            <a:r>
              <a:rPr lang="fi-FI" dirty="0"/>
              <a:t>&gt;1</a:t>
            </a:r>
          </a:p>
        </p:txBody>
      </p:sp>
    </p:spTree>
    <p:extLst>
      <p:ext uri="{BB962C8B-B14F-4D97-AF65-F5344CB8AC3E}">
        <p14:creationId xmlns:p14="http://schemas.microsoft.com/office/powerpoint/2010/main" val="239632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2655"/>
            <a:ext cx="8229600" cy="993775"/>
          </a:xfrm>
        </p:spPr>
        <p:txBody>
          <a:bodyPr>
            <a:normAutofit/>
          </a:bodyPr>
          <a:lstStyle/>
          <a:p>
            <a:r>
              <a:rPr lang="en-US" sz="3600" dirty="0">
                <a:latin typeface="+mn-lt"/>
              </a:rPr>
              <a:t>The flue gas calculations</a:t>
            </a:r>
          </a:p>
        </p:txBody>
      </p:sp>
      <p:sp>
        <p:nvSpPr>
          <p:cNvPr id="2" name="Content Placeholder 1"/>
          <p:cNvSpPr>
            <a:spLocks noGrp="1"/>
          </p:cNvSpPr>
          <p:nvPr>
            <p:ph idx="1"/>
          </p:nvPr>
        </p:nvSpPr>
        <p:spPr>
          <a:xfrm>
            <a:off x="457200" y="1460157"/>
            <a:ext cx="8469086" cy="2421733"/>
          </a:xfrm>
        </p:spPr>
        <p:txBody>
          <a:bodyPr>
            <a:normAutofit/>
          </a:bodyPr>
          <a:lstStyle/>
          <a:p>
            <a:r>
              <a:rPr lang="en-US" sz="2000" dirty="0"/>
              <a:t>The reaction equations can be used to calculate the oxygen demand and the theoretical air demand. In practice, an excess of air is required, for which the air factor λ is used.</a:t>
            </a:r>
          </a:p>
          <a:p>
            <a:r>
              <a:rPr lang="fi-FI" sz="2000" dirty="0"/>
              <a:t>For </a:t>
            </a:r>
            <a:r>
              <a:rPr lang="fi-FI" sz="2000" dirty="0" err="1"/>
              <a:t>gaseous</a:t>
            </a:r>
            <a:r>
              <a:rPr lang="fi-FI" sz="2000" dirty="0"/>
              <a:t> </a:t>
            </a:r>
            <a:r>
              <a:rPr lang="fi-FI" sz="2000" dirty="0" err="1"/>
              <a:t>substances</a:t>
            </a:r>
            <a:r>
              <a:rPr lang="fi-FI" sz="2000" dirty="0"/>
              <a:t> λ is 1-1,2. For </a:t>
            </a:r>
            <a:r>
              <a:rPr lang="fi-FI" sz="2000" dirty="0" err="1"/>
              <a:t>solidsubstances</a:t>
            </a:r>
            <a:r>
              <a:rPr lang="fi-FI" sz="2000" dirty="0"/>
              <a:t> λ is </a:t>
            </a:r>
            <a:r>
              <a:rPr lang="fi-FI" sz="2000" dirty="0" err="1"/>
              <a:t>up</a:t>
            </a:r>
            <a:r>
              <a:rPr lang="fi-FI" sz="2000" dirty="0"/>
              <a:t> to </a:t>
            </a:r>
            <a:r>
              <a:rPr lang="fi-FI" sz="2000" dirty="0" err="1"/>
              <a:t>more</a:t>
            </a:r>
            <a:r>
              <a:rPr lang="fi-FI" sz="2000" dirty="0"/>
              <a:t> </a:t>
            </a:r>
            <a:r>
              <a:rPr lang="fi-FI" sz="2000" dirty="0" err="1"/>
              <a:t>than</a:t>
            </a:r>
            <a:r>
              <a:rPr lang="fi-FI" sz="2000" dirty="0"/>
              <a:t> 2.</a:t>
            </a:r>
          </a:p>
          <a:p>
            <a:endParaRPr lang="fi-FI" sz="2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16</a:t>
            </a:fld>
            <a:endParaRPr lang="en-US" dirty="0"/>
          </a:p>
        </p:txBody>
      </p:sp>
      <p:graphicFrame>
        <p:nvGraphicFramePr>
          <p:cNvPr id="7" name="Object 7"/>
          <p:cNvGraphicFramePr>
            <a:graphicFrameLocks noChangeAspect="1"/>
          </p:cNvGraphicFramePr>
          <p:nvPr>
            <p:extLst>
              <p:ext uri="{D42A27DB-BD31-4B8C-83A1-F6EECF244321}">
                <p14:modId xmlns:p14="http://schemas.microsoft.com/office/powerpoint/2010/main" val="932315078"/>
              </p:ext>
            </p:extLst>
          </p:nvPr>
        </p:nvGraphicFramePr>
        <p:xfrm>
          <a:off x="2152650" y="3629299"/>
          <a:ext cx="1276350" cy="876300"/>
        </p:xfrm>
        <a:graphic>
          <a:graphicData uri="http://schemas.openxmlformats.org/presentationml/2006/ole">
            <mc:AlternateContent xmlns:mc="http://schemas.openxmlformats.org/markup-compatibility/2006">
              <mc:Choice xmlns:v="urn:schemas-microsoft-com:vml" Requires="v">
                <p:oleObj spid="_x0000_s4153" name="Equation" r:id="rId3" imgW="647640" imgH="444240" progId="Equation.DSMT4">
                  <p:embed/>
                </p:oleObj>
              </mc:Choice>
              <mc:Fallback>
                <p:oleObj name="Equation" r:id="rId3" imgW="647640" imgH="444240" progId="Equation.DSMT4">
                  <p:embed/>
                  <p:pic>
                    <p:nvPicPr>
                      <p:cNvPr id="87045" name="Object 7"/>
                      <p:cNvPicPr>
                        <a:picLocks noChangeAspect="1" noChangeArrowheads="1"/>
                      </p:cNvPicPr>
                      <p:nvPr/>
                    </p:nvPicPr>
                    <p:blipFill>
                      <a:blip r:embed="rId4"/>
                      <a:srcRect/>
                      <a:stretch>
                        <a:fillRect/>
                      </a:stretch>
                    </p:blipFill>
                    <p:spPr bwMode="auto">
                      <a:xfrm>
                        <a:off x="2152650" y="3629299"/>
                        <a:ext cx="127635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p:cNvSpPr/>
          <p:nvPr/>
        </p:nvSpPr>
        <p:spPr>
          <a:xfrm>
            <a:off x="3812019" y="3744283"/>
            <a:ext cx="3674083" cy="707886"/>
          </a:xfrm>
          <a:prstGeom prst="rect">
            <a:avLst/>
          </a:prstGeom>
        </p:spPr>
        <p:txBody>
          <a:bodyPr wrap="none">
            <a:spAutoFit/>
          </a:bodyPr>
          <a:lstStyle/>
          <a:p>
            <a:r>
              <a:rPr lang="fi-FI" sz="2000" dirty="0">
                <a:latin typeface="Constantia"/>
                <a:cs typeface="Constantia"/>
              </a:rPr>
              <a:t>L = </a:t>
            </a:r>
            <a:r>
              <a:rPr lang="fi-FI" sz="2000" dirty="0" err="1">
                <a:latin typeface="Constantia"/>
                <a:cs typeface="Constantia"/>
              </a:rPr>
              <a:t>the</a:t>
            </a:r>
            <a:r>
              <a:rPr lang="fi-FI" sz="2000" dirty="0">
                <a:latin typeface="Constantia"/>
                <a:cs typeface="Constantia"/>
              </a:rPr>
              <a:t> </a:t>
            </a:r>
            <a:r>
              <a:rPr lang="fi-FI" sz="2000" dirty="0" err="1">
                <a:latin typeface="Constantia"/>
                <a:cs typeface="Constantia"/>
              </a:rPr>
              <a:t>amount</a:t>
            </a:r>
            <a:r>
              <a:rPr lang="fi-FI" sz="2000" dirty="0">
                <a:latin typeface="Constantia"/>
                <a:cs typeface="Constantia"/>
              </a:rPr>
              <a:t> of air to </a:t>
            </a:r>
            <a:r>
              <a:rPr lang="fi-FI" sz="2000" dirty="0" err="1">
                <a:latin typeface="Constantia"/>
                <a:cs typeface="Constantia"/>
              </a:rPr>
              <a:t>be</a:t>
            </a:r>
            <a:r>
              <a:rPr lang="fi-FI" sz="2000" dirty="0">
                <a:latin typeface="Constantia"/>
                <a:cs typeface="Constantia"/>
              </a:rPr>
              <a:t> </a:t>
            </a:r>
            <a:r>
              <a:rPr lang="fi-FI" sz="2000" dirty="0" err="1">
                <a:latin typeface="Constantia"/>
                <a:cs typeface="Constantia"/>
              </a:rPr>
              <a:t>used</a:t>
            </a:r>
            <a:endParaRPr lang="fi-FI" sz="2000" dirty="0">
              <a:latin typeface="Constantia"/>
              <a:cs typeface="Constantia"/>
            </a:endParaRPr>
          </a:p>
          <a:p>
            <a:r>
              <a:rPr lang="fi-FI" sz="2000" dirty="0" err="1">
                <a:latin typeface="Constantia"/>
                <a:cs typeface="Constantia"/>
              </a:rPr>
              <a:t>L</a:t>
            </a:r>
            <a:r>
              <a:rPr lang="fi-FI" sz="2000" baseline="-25000" dirty="0" err="1">
                <a:latin typeface="Constantia"/>
                <a:cs typeface="Constantia"/>
              </a:rPr>
              <a:t>theory</a:t>
            </a:r>
            <a:r>
              <a:rPr lang="fi-FI" sz="2000" dirty="0">
                <a:latin typeface="Constantia"/>
                <a:cs typeface="Constantia"/>
              </a:rPr>
              <a:t> = </a:t>
            </a:r>
            <a:r>
              <a:rPr lang="fi-FI" sz="2000" dirty="0" err="1">
                <a:latin typeface="Constantia"/>
                <a:cs typeface="Constantia"/>
              </a:rPr>
              <a:t>theoretical</a:t>
            </a:r>
            <a:r>
              <a:rPr lang="fi-FI" sz="2000" dirty="0">
                <a:latin typeface="Constantia"/>
                <a:cs typeface="Constantia"/>
              </a:rPr>
              <a:t> air </a:t>
            </a:r>
            <a:r>
              <a:rPr lang="fi-FI" sz="2000" dirty="0" err="1">
                <a:latin typeface="Constantia"/>
                <a:cs typeface="Constantia"/>
              </a:rPr>
              <a:t>volume</a:t>
            </a:r>
            <a:endParaRPr lang="fi-FI" sz="2000" dirty="0">
              <a:latin typeface="Constantia"/>
              <a:cs typeface="Constantia"/>
            </a:endParaRPr>
          </a:p>
        </p:txBody>
      </p:sp>
    </p:spTree>
    <p:extLst>
      <p:ext uri="{BB962C8B-B14F-4D97-AF65-F5344CB8AC3E}">
        <p14:creationId xmlns:p14="http://schemas.microsoft.com/office/powerpoint/2010/main" val="195315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464" y="509591"/>
            <a:ext cx="8038873" cy="2332714"/>
          </a:xfrm>
        </p:spPr>
        <p:txBody>
          <a:bodyPr>
            <a:normAutofit/>
          </a:bodyPr>
          <a:lstStyle/>
          <a:p>
            <a:pPr marL="0" indent="0">
              <a:buNone/>
            </a:pPr>
            <a:r>
              <a:rPr lang="en-US" sz="2400" b="1" dirty="0"/>
              <a:t>Example</a:t>
            </a:r>
          </a:p>
          <a:p>
            <a:pPr marL="0" indent="0">
              <a:buNone/>
            </a:pPr>
            <a:r>
              <a:rPr lang="en-US" sz="2400" dirty="0"/>
              <a:t>Calculate the amount of air required to burn ethanol (in NTP) when n(ethanol) = 1 </a:t>
            </a:r>
            <a:r>
              <a:rPr lang="en-US" sz="2400" dirty="0" err="1"/>
              <a:t>mol</a:t>
            </a:r>
            <a:r>
              <a:rPr lang="en-US" sz="2400" dirty="0"/>
              <a:t> and λ = 1.1?</a:t>
            </a:r>
            <a:endParaRPr lang="fi-FI" sz="24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17</a:t>
            </a:fld>
            <a:endParaRPr lang="en-US" dirty="0"/>
          </a:p>
        </p:txBody>
      </p:sp>
      <p:graphicFrame>
        <p:nvGraphicFramePr>
          <p:cNvPr id="9" name="Object 10"/>
          <p:cNvGraphicFramePr>
            <a:graphicFrameLocks noChangeAspect="1"/>
          </p:cNvGraphicFramePr>
          <p:nvPr>
            <p:extLst>
              <p:ext uri="{D42A27DB-BD31-4B8C-83A1-F6EECF244321}">
                <p14:modId xmlns:p14="http://schemas.microsoft.com/office/powerpoint/2010/main" val="472753011"/>
              </p:ext>
            </p:extLst>
          </p:nvPr>
        </p:nvGraphicFramePr>
        <p:xfrm>
          <a:off x="2119939" y="2106479"/>
          <a:ext cx="4032250" cy="454025"/>
        </p:xfrm>
        <a:graphic>
          <a:graphicData uri="http://schemas.openxmlformats.org/presentationml/2006/ole">
            <mc:AlternateContent xmlns:mc="http://schemas.openxmlformats.org/markup-compatibility/2006">
              <mc:Choice xmlns:v="urn:schemas-microsoft-com:vml" Requires="v">
                <p:oleObj spid="_x0000_s5171" name="Kaava" r:id="rId3" imgW="2032000" imgH="228600" progId="Equation.3">
                  <p:embed/>
                </p:oleObj>
              </mc:Choice>
              <mc:Fallback>
                <p:oleObj name="Kaava" r:id="rId3" imgW="2032000" imgH="228600" progId="Equation.3">
                  <p:embed/>
                  <p:pic>
                    <p:nvPicPr>
                      <p:cNvPr id="8704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939" y="2106479"/>
                        <a:ext cx="40322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Rectangle 10"/>
          <p:cNvSpPr/>
          <p:nvPr/>
        </p:nvSpPr>
        <p:spPr>
          <a:xfrm>
            <a:off x="788322" y="2819172"/>
            <a:ext cx="8279478" cy="2616101"/>
          </a:xfrm>
          <a:prstGeom prst="rect">
            <a:avLst/>
          </a:prstGeom>
        </p:spPr>
        <p:txBody>
          <a:bodyPr wrap="square">
            <a:spAutoFit/>
          </a:bodyPr>
          <a:lstStyle/>
          <a:p>
            <a:r>
              <a:rPr lang="fi-FI" sz="2400" dirty="0">
                <a:latin typeface="Constantia"/>
                <a:cs typeface="Constantia"/>
              </a:rPr>
              <a:t>n(O2) = 3* n(C2H5OH) = 3 * 1 mol = 3 mol</a:t>
            </a:r>
          </a:p>
          <a:p>
            <a:r>
              <a:rPr lang="fi-FI" sz="2400" dirty="0">
                <a:latin typeface="Constantia"/>
                <a:cs typeface="Constantia"/>
              </a:rPr>
              <a:t>NTP </a:t>
            </a:r>
            <a:r>
              <a:rPr lang="fi-FI" sz="2400" dirty="0" err="1">
                <a:latin typeface="Constantia"/>
                <a:cs typeface="Constantia"/>
              </a:rPr>
              <a:t>state</a:t>
            </a:r>
            <a:r>
              <a:rPr lang="fi-FI" sz="2400" dirty="0">
                <a:latin typeface="Constantia"/>
                <a:cs typeface="Constantia"/>
              </a:rPr>
              <a:t>: 3 mol * 22,4 dm</a:t>
            </a:r>
            <a:r>
              <a:rPr lang="fi-FI" sz="2400" baseline="30000" dirty="0">
                <a:latin typeface="Constantia"/>
                <a:cs typeface="Constantia"/>
              </a:rPr>
              <a:t>3</a:t>
            </a:r>
            <a:r>
              <a:rPr lang="fi-FI" sz="2400" dirty="0">
                <a:latin typeface="Constantia"/>
                <a:cs typeface="Constantia"/>
              </a:rPr>
              <a:t> / mol = 67,2 dm</a:t>
            </a:r>
            <a:r>
              <a:rPr lang="fi-FI" sz="2400" baseline="30000" dirty="0">
                <a:latin typeface="Constantia"/>
                <a:cs typeface="Constantia"/>
              </a:rPr>
              <a:t>3</a:t>
            </a:r>
            <a:r>
              <a:rPr lang="fi-FI" sz="2400" dirty="0">
                <a:latin typeface="Constantia"/>
                <a:cs typeface="Constantia"/>
              </a:rPr>
              <a:t>. </a:t>
            </a:r>
          </a:p>
          <a:p>
            <a:r>
              <a:rPr lang="fi-FI" sz="2400" dirty="0" err="1">
                <a:latin typeface="Constantia"/>
                <a:cs typeface="Constantia"/>
              </a:rPr>
              <a:t>The</a:t>
            </a:r>
            <a:r>
              <a:rPr lang="fi-FI" sz="2400" dirty="0">
                <a:latin typeface="Constantia"/>
                <a:cs typeface="Constantia"/>
              </a:rPr>
              <a:t> air </a:t>
            </a:r>
            <a:r>
              <a:rPr lang="fi-FI" sz="2400" dirty="0" err="1">
                <a:latin typeface="Constantia"/>
                <a:cs typeface="Constantia"/>
              </a:rPr>
              <a:t>contains</a:t>
            </a:r>
            <a:r>
              <a:rPr lang="fi-FI" sz="2400" dirty="0">
                <a:latin typeface="Constantia"/>
                <a:cs typeface="Constantia"/>
              </a:rPr>
              <a:t> 21% </a:t>
            </a:r>
            <a:r>
              <a:rPr lang="fi-FI" sz="2400" dirty="0" err="1">
                <a:latin typeface="Constantia"/>
                <a:cs typeface="Constantia"/>
              </a:rPr>
              <a:t>oxygen</a:t>
            </a:r>
            <a:r>
              <a:rPr lang="fi-FI" sz="2400" dirty="0">
                <a:latin typeface="Constantia"/>
                <a:cs typeface="Constantia"/>
              </a:rPr>
              <a:t>, </a:t>
            </a:r>
            <a:r>
              <a:rPr lang="fi-FI" sz="2400" dirty="0" err="1">
                <a:latin typeface="Constantia"/>
                <a:cs typeface="Constantia"/>
              </a:rPr>
              <a:t>so</a:t>
            </a:r>
            <a:r>
              <a:rPr lang="fi-FI" sz="2400" dirty="0">
                <a:latin typeface="Constantia"/>
                <a:cs typeface="Constantia"/>
              </a:rPr>
              <a:t> </a:t>
            </a:r>
            <a:r>
              <a:rPr lang="fi-FI" sz="2400" dirty="0" err="1">
                <a:latin typeface="Constantia"/>
                <a:cs typeface="Constantia"/>
              </a:rPr>
              <a:t>the</a:t>
            </a:r>
            <a:r>
              <a:rPr lang="fi-FI" sz="2400" dirty="0">
                <a:latin typeface="Constantia"/>
                <a:cs typeface="Constantia"/>
              </a:rPr>
              <a:t> </a:t>
            </a:r>
            <a:r>
              <a:rPr lang="fi-FI" sz="2400" dirty="0" err="1">
                <a:latin typeface="Constantia"/>
                <a:cs typeface="Constantia"/>
              </a:rPr>
              <a:t>theoretical</a:t>
            </a:r>
            <a:r>
              <a:rPr lang="fi-FI" sz="2400" dirty="0">
                <a:latin typeface="Constantia"/>
                <a:cs typeface="Constantia"/>
              </a:rPr>
              <a:t> air </a:t>
            </a:r>
            <a:r>
              <a:rPr lang="fi-FI" sz="2400" dirty="0" err="1">
                <a:latin typeface="Constantia"/>
                <a:cs typeface="Constantia"/>
              </a:rPr>
              <a:t>volume</a:t>
            </a:r>
            <a:r>
              <a:rPr lang="fi-FI" sz="2400" dirty="0">
                <a:latin typeface="Constantia"/>
                <a:cs typeface="Constantia"/>
              </a:rPr>
              <a:t> is 67,2 dm</a:t>
            </a:r>
            <a:r>
              <a:rPr lang="fi-FI" sz="2400" baseline="30000" dirty="0">
                <a:latin typeface="Constantia"/>
                <a:cs typeface="Constantia"/>
              </a:rPr>
              <a:t>3</a:t>
            </a:r>
            <a:r>
              <a:rPr lang="fi-FI" sz="2400" dirty="0">
                <a:latin typeface="Constantia"/>
                <a:cs typeface="Constantia"/>
              </a:rPr>
              <a:t> / 0,21 = 320 dm</a:t>
            </a:r>
            <a:r>
              <a:rPr lang="fi-FI" sz="2400" baseline="30000" dirty="0">
                <a:latin typeface="Constantia"/>
                <a:cs typeface="Constantia"/>
              </a:rPr>
              <a:t>3</a:t>
            </a:r>
            <a:r>
              <a:rPr lang="fi-FI" sz="2400" dirty="0">
                <a:latin typeface="Constantia"/>
                <a:cs typeface="Constantia"/>
              </a:rPr>
              <a:t>.</a:t>
            </a:r>
          </a:p>
          <a:p>
            <a:r>
              <a:rPr lang="fi-FI" sz="2400" dirty="0" err="1">
                <a:latin typeface="Constantia"/>
                <a:cs typeface="Constantia"/>
              </a:rPr>
              <a:t>The</a:t>
            </a:r>
            <a:r>
              <a:rPr lang="fi-FI" sz="2400" dirty="0">
                <a:latin typeface="Constantia"/>
                <a:cs typeface="Constantia"/>
              </a:rPr>
              <a:t> </a:t>
            </a:r>
            <a:r>
              <a:rPr lang="fi-FI" sz="2400" dirty="0" err="1">
                <a:latin typeface="Constantia"/>
                <a:cs typeface="Constantia"/>
              </a:rPr>
              <a:t>required</a:t>
            </a:r>
            <a:r>
              <a:rPr lang="fi-FI" sz="2400" dirty="0">
                <a:latin typeface="Constantia"/>
                <a:cs typeface="Constantia"/>
              </a:rPr>
              <a:t> air </a:t>
            </a:r>
            <a:r>
              <a:rPr lang="fi-FI" sz="2400" dirty="0" err="1">
                <a:latin typeface="Constantia"/>
                <a:cs typeface="Constantia"/>
              </a:rPr>
              <a:t>volume</a:t>
            </a:r>
            <a:r>
              <a:rPr lang="fi-FI" sz="2400" dirty="0">
                <a:latin typeface="Constantia"/>
                <a:cs typeface="Constantia"/>
              </a:rPr>
              <a:t> L = λ * </a:t>
            </a:r>
            <a:r>
              <a:rPr lang="fi-FI" sz="2400" dirty="0" err="1">
                <a:latin typeface="Constantia"/>
                <a:cs typeface="Constantia"/>
              </a:rPr>
              <a:t>L</a:t>
            </a:r>
            <a:r>
              <a:rPr lang="fi-FI" sz="2400" baseline="-25000" dirty="0" err="1">
                <a:latin typeface="Constantia"/>
                <a:cs typeface="Constantia"/>
              </a:rPr>
              <a:t>theor</a:t>
            </a:r>
            <a:r>
              <a:rPr lang="fi-FI" sz="2400" dirty="0">
                <a:latin typeface="Constantia"/>
                <a:cs typeface="Constantia"/>
              </a:rPr>
              <a:t> = 1.1 * 320 dm3 = 352 dm</a:t>
            </a:r>
            <a:r>
              <a:rPr lang="fi-FI" sz="2400" baseline="30000" dirty="0">
                <a:latin typeface="Constantia"/>
                <a:cs typeface="Constantia"/>
              </a:rPr>
              <a:t>3</a:t>
            </a:r>
            <a:r>
              <a:rPr lang="fi-FI" sz="2400" dirty="0">
                <a:latin typeface="Constantia"/>
                <a:cs typeface="Constantia"/>
              </a:rPr>
              <a:t> of air is </a:t>
            </a:r>
            <a:r>
              <a:rPr lang="fi-FI" sz="2400" dirty="0" err="1">
                <a:latin typeface="Constantia"/>
                <a:cs typeface="Constantia"/>
              </a:rPr>
              <a:t>needed</a:t>
            </a:r>
            <a:r>
              <a:rPr lang="fi-FI" sz="2400" dirty="0">
                <a:latin typeface="Constantia"/>
                <a:cs typeface="Constantia"/>
              </a:rPr>
              <a:t>. </a:t>
            </a:r>
          </a:p>
          <a:p>
            <a:endParaRPr lang="fi-FI" sz="2000" dirty="0">
              <a:latin typeface="Constantia"/>
              <a:cs typeface="Constantia"/>
            </a:endParaRPr>
          </a:p>
        </p:txBody>
      </p:sp>
    </p:spTree>
    <p:extLst>
      <p:ext uri="{BB962C8B-B14F-4D97-AF65-F5344CB8AC3E}">
        <p14:creationId xmlns:p14="http://schemas.microsoft.com/office/powerpoint/2010/main" val="28483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377" y="509587"/>
            <a:ext cx="8038873" cy="2332714"/>
          </a:xfrm>
        </p:spPr>
        <p:txBody>
          <a:bodyPr>
            <a:normAutofit/>
          </a:bodyPr>
          <a:lstStyle/>
          <a:p>
            <a:pPr marL="0" indent="0">
              <a:buNone/>
            </a:pPr>
            <a:r>
              <a:rPr lang="en-US" sz="2400" b="1" dirty="0"/>
              <a:t>Example</a:t>
            </a:r>
          </a:p>
          <a:p>
            <a:pPr marL="0" indent="0">
              <a:buNone/>
            </a:pPr>
            <a:r>
              <a:rPr lang="en-US" sz="2400" dirty="0"/>
              <a:t>One mole of methane CH4 burns completely with an air factor of λ = 1.0. The combustion air is dry. </a:t>
            </a:r>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66102342"/>
              </p:ext>
            </p:extLst>
          </p:nvPr>
        </p:nvGraphicFramePr>
        <p:xfrm>
          <a:off x="780128" y="2908608"/>
          <a:ext cx="7722522" cy="2336028"/>
        </p:xfrm>
        <a:graphic>
          <a:graphicData uri="http://schemas.openxmlformats.org/drawingml/2006/table">
            <a:tbl>
              <a:tblPr firstRow="1" firstCol="1" bandRow="1">
                <a:tableStyleId>{5C22544A-7EE6-4342-B048-85BDC9FD1C3A}</a:tableStyleId>
              </a:tblPr>
              <a:tblGrid>
                <a:gridCol w="1487976">
                  <a:extLst>
                    <a:ext uri="{9D8B030D-6E8A-4147-A177-3AD203B41FA5}">
                      <a16:colId xmlns:a16="http://schemas.microsoft.com/office/drawing/2014/main" val="345222510"/>
                    </a:ext>
                  </a:extLst>
                </a:gridCol>
                <a:gridCol w="831273">
                  <a:extLst>
                    <a:ext uri="{9D8B030D-6E8A-4147-A177-3AD203B41FA5}">
                      <a16:colId xmlns:a16="http://schemas.microsoft.com/office/drawing/2014/main" val="2649651620"/>
                    </a:ext>
                  </a:extLst>
                </a:gridCol>
                <a:gridCol w="922713">
                  <a:extLst>
                    <a:ext uri="{9D8B030D-6E8A-4147-A177-3AD203B41FA5}">
                      <a16:colId xmlns:a16="http://schemas.microsoft.com/office/drawing/2014/main" val="618075051"/>
                    </a:ext>
                  </a:extLst>
                </a:gridCol>
                <a:gridCol w="1238458">
                  <a:extLst>
                    <a:ext uri="{9D8B030D-6E8A-4147-A177-3AD203B41FA5}">
                      <a16:colId xmlns:a16="http://schemas.microsoft.com/office/drawing/2014/main" val="2286208657"/>
                    </a:ext>
                  </a:extLst>
                </a:gridCol>
                <a:gridCol w="1644544">
                  <a:extLst>
                    <a:ext uri="{9D8B030D-6E8A-4147-A177-3AD203B41FA5}">
                      <a16:colId xmlns:a16="http://schemas.microsoft.com/office/drawing/2014/main" val="3923447910"/>
                    </a:ext>
                  </a:extLst>
                </a:gridCol>
                <a:gridCol w="1597558">
                  <a:extLst>
                    <a:ext uri="{9D8B030D-6E8A-4147-A177-3AD203B41FA5}">
                      <a16:colId xmlns:a16="http://schemas.microsoft.com/office/drawing/2014/main" val="3118717861"/>
                    </a:ext>
                  </a:extLst>
                </a:gridCol>
              </a:tblGrid>
              <a:tr h="201189">
                <a:tc gridSpan="3">
                  <a:txBody>
                    <a:bodyPr/>
                    <a:lstStyle/>
                    <a:p>
                      <a:pPr>
                        <a:lnSpc>
                          <a:spcPct val="115000"/>
                        </a:lnSpc>
                      </a:pPr>
                      <a:endParaRPr lang="fi-FI" sz="1400" dirty="0">
                        <a:effectLst/>
                        <a:latin typeface="Calibri" panose="020F0502020204030204" pitchFamily="34" charset="0"/>
                        <a:cs typeface="Times New Roman" panose="02020603050405020304" pitchFamily="18" charset="0"/>
                      </a:endParaRPr>
                    </a:p>
                  </a:txBody>
                  <a:tcPr marL="17853" marR="17853" marT="17853" marB="17853" anchor="ctr"/>
                </a:tc>
                <a:tc hMerge="1">
                  <a:txBody>
                    <a:bodyPr/>
                    <a:lstStyle/>
                    <a:p>
                      <a:endParaRPr lang="fi-FI"/>
                    </a:p>
                  </a:txBody>
                  <a:tcPr/>
                </a:tc>
                <a:tc hMerge="1">
                  <a:txBody>
                    <a:bodyPr/>
                    <a:lstStyle/>
                    <a:p>
                      <a:endParaRPr lang="fi-FI"/>
                    </a:p>
                  </a:txBody>
                  <a:tcPr/>
                </a:tc>
                <a:tc gridSpan="3">
                  <a:txBody>
                    <a:bodyPr/>
                    <a:lstStyle/>
                    <a:p>
                      <a:pPr>
                        <a:lnSpc>
                          <a:spcPct val="115000"/>
                        </a:lnSpc>
                        <a:spcAft>
                          <a:spcPts val="0"/>
                        </a:spcAft>
                      </a:pPr>
                      <a:r>
                        <a:rPr lang="fi-FI" sz="1400" dirty="0" err="1">
                          <a:effectLst/>
                        </a:rPr>
                        <a:t>Fluegases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055922053"/>
                  </a:ext>
                </a:extLst>
              </a:tr>
              <a:tr h="376820">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 [mol]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O2</a:t>
                      </a:r>
                      <a:r>
                        <a:rPr lang="fi-FI" sz="1400" dirty="0">
                          <a:effectLst/>
                        </a:rPr>
                        <a:t>/n</a:t>
                      </a:r>
                      <a:r>
                        <a:rPr lang="fi-FI" sz="1400" baseline="-25000" dirty="0">
                          <a:effectLst/>
                        </a:rPr>
                        <a:t>CH4</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CO2</a:t>
                      </a:r>
                      <a:r>
                        <a:rPr lang="fi-FI" sz="1400" dirty="0">
                          <a:effectLst/>
                        </a:rPr>
                        <a:t>/n</a:t>
                      </a:r>
                      <a:r>
                        <a:rPr lang="fi-FI" sz="1400" baseline="-25000" dirty="0">
                          <a:effectLst/>
                        </a:rPr>
                        <a:t>CH4</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H2O</a:t>
                      </a:r>
                      <a:r>
                        <a:rPr lang="fi-FI" sz="1400" dirty="0">
                          <a:effectLst/>
                        </a:rPr>
                        <a:t>/n</a:t>
                      </a:r>
                      <a:r>
                        <a:rPr lang="fi-FI" sz="1400" baseline="-25000" dirty="0">
                          <a:effectLst/>
                        </a:rPr>
                        <a:t>CH4</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N2</a:t>
                      </a:r>
                      <a:r>
                        <a:rPr lang="fi-FI" sz="1400" dirty="0">
                          <a:effectLst/>
                        </a:rPr>
                        <a:t>/n</a:t>
                      </a:r>
                      <a:r>
                        <a:rPr lang="fi-FI" sz="1400" baseline="-25000" dirty="0">
                          <a:effectLst/>
                        </a:rPr>
                        <a:t>CH4</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3441346788"/>
                  </a:ext>
                </a:extLst>
              </a:tr>
              <a:tr h="201189">
                <a:tc>
                  <a:txBody>
                    <a:bodyPr/>
                    <a:lstStyle/>
                    <a:p>
                      <a:pPr>
                        <a:lnSpc>
                          <a:spcPct val="115000"/>
                        </a:lnSpc>
                        <a:spcAft>
                          <a:spcPts val="0"/>
                        </a:spcAft>
                      </a:pPr>
                      <a:r>
                        <a:rPr lang="fi-FI" sz="1400" dirty="0">
                          <a:effectLst/>
                        </a:rPr>
                        <a:t>CH</a:t>
                      </a:r>
                      <a:r>
                        <a:rPr lang="fi-FI" sz="1400" baseline="-25000" dirty="0">
                          <a:effectLst/>
                        </a:rPr>
                        <a:t>4</a:t>
                      </a: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1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2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1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2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93090617"/>
                  </a:ext>
                </a:extLst>
              </a:tr>
              <a:tr h="201189">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3856638164"/>
                  </a:ext>
                </a:extLst>
              </a:tr>
              <a:tr h="583555">
                <a:tc>
                  <a:txBody>
                    <a:bodyPr/>
                    <a:lstStyle/>
                    <a:p>
                      <a:pPr>
                        <a:lnSpc>
                          <a:spcPct val="115000"/>
                        </a:lnSpc>
                        <a:spcAft>
                          <a:spcPts val="0"/>
                        </a:spcAft>
                      </a:pPr>
                      <a:r>
                        <a:rPr lang="fi-FI" sz="1400" dirty="0">
                          <a:effectLst/>
                        </a:rPr>
                        <a:t>N</a:t>
                      </a:r>
                      <a:r>
                        <a:rPr lang="fi-FI" sz="1400" baseline="-25000" dirty="0">
                          <a:effectLst/>
                        </a:rPr>
                        <a:t>2 </a:t>
                      </a:r>
                      <a:r>
                        <a:rPr lang="fi-FI" sz="1400" dirty="0">
                          <a:effectLst/>
                        </a:rPr>
                        <a:t/>
                      </a:r>
                      <a:br>
                        <a:rPr lang="fi-FI" sz="1400" dirty="0">
                          <a:effectLst/>
                        </a:rPr>
                      </a:br>
                      <a:r>
                        <a:rPr lang="fi-FI" sz="1400" dirty="0">
                          <a:effectLst/>
                        </a:rPr>
                        <a:t>3,76*  n</a:t>
                      </a:r>
                      <a:r>
                        <a:rPr lang="fi-FI" sz="1400" baseline="-25000" dirty="0">
                          <a:effectLst/>
                        </a:rPr>
                        <a:t>O2</a:t>
                      </a:r>
                      <a:r>
                        <a:rPr lang="fi-FI" sz="1400" dirty="0">
                          <a:effectLst/>
                        </a:rPr>
                        <a:t>/n</a:t>
                      </a:r>
                      <a:r>
                        <a:rPr lang="fi-FI" sz="1400" baseline="-25000" dirty="0">
                          <a:effectLst/>
                        </a:rPr>
                        <a:t>CH4</a:t>
                      </a:r>
                      <a:r>
                        <a:rPr lang="fi-FI" sz="1400" dirty="0">
                          <a:effectLst/>
                        </a:rPr>
                        <a:t>= 3,76*  2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7,52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3267324351"/>
                  </a:ext>
                </a:extLst>
              </a:tr>
              <a:tr h="201189">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1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2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7,52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1939386733"/>
                  </a:ext>
                </a:extLst>
              </a:tr>
            </a:tbl>
          </a:graphicData>
        </a:graphic>
      </p:graphicFrame>
      <p:sp>
        <p:nvSpPr>
          <p:cNvPr id="10" name="Suorakulmio 4"/>
          <p:cNvSpPr/>
          <p:nvPr/>
        </p:nvSpPr>
        <p:spPr>
          <a:xfrm>
            <a:off x="2870635" y="1787150"/>
            <a:ext cx="2829621" cy="385362"/>
          </a:xfrm>
          <a:prstGeom prst="rect">
            <a:avLst/>
          </a:prstGeom>
        </p:spPr>
        <p:txBody>
          <a:bodyPr wrap="none">
            <a:spAutoFit/>
          </a:bodyPr>
          <a:lstStyle/>
          <a:p>
            <a:pPr algn="ctr">
              <a:lnSpc>
                <a:spcPct val="115000"/>
              </a:lnSpc>
              <a:spcAft>
                <a:spcPts val="0"/>
              </a:spcAft>
            </a:pPr>
            <a:r>
              <a:rPr lang="fi-FI" i="1" dirty="0">
                <a:solidFill>
                  <a:srgbClr val="000000"/>
                </a:solidFill>
                <a:latin typeface="Times New Roman" pitchFamily="18" charset="0"/>
                <a:ea typeface="Times New Roman"/>
                <a:cs typeface="Times New Roman" pitchFamily="18" charset="0"/>
              </a:rPr>
              <a:t>CH</a:t>
            </a:r>
            <a:r>
              <a:rPr lang="fi-FI" baseline="-25000" dirty="0">
                <a:solidFill>
                  <a:srgbClr val="000000"/>
                </a:solidFill>
                <a:latin typeface="Times New Roman" pitchFamily="18" charset="0"/>
                <a:ea typeface="Times New Roman"/>
                <a:cs typeface="Times New Roman" pitchFamily="18" charset="0"/>
              </a:rPr>
              <a:t>4</a:t>
            </a:r>
            <a:r>
              <a:rPr lang="fi-FI" dirty="0">
                <a:solidFill>
                  <a:srgbClr val="000000"/>
                </a:solidFill>
                <a:latin typeface="Times New Roman" pitchFamily="18" charset="0"/>
                <a:ea typeface="Times New Roman"/>
                <a:cs typeface="Times New Roman" pitchFamily="18" charset="0"/>
              </a:rPr>
              <a:t> + 2</a:t>
            </a:r>
            <a:r>
              <a:rPr lang="fi-FI" i="1" dirty="0">
                <a:solidFill>
                  <a:srgbClr val="000000"/>
                </a:solidFill>
                <a:latin typeface="Times New Roman" pitchFamily="18" charset="0"/>
                <a:ea typeface="Times New Roman"/>
                <a:cs typeface="Times New Roman" pitchFamily="18" charset="0"/>
              </a:rPr>
              <a:t>O</a:t>
            </a:r>
            <a:r>
              <a:rPr lang="fi-FI" baseline="-25000" dirty="0">
                <a:solidFill>
                  <a:srgbClr val="000000"/>
                </a:solidFill>
                <a:latin typeface="Times New Roman" pitchFamily="18" charset="0"/>
                <a:ea typeface="Times New Roman"/>
                <a:cs typeface="Times New Roman" pitchFamily="18" charset="0"/>
              </a:rPr>
              <a:t>2</a:t>
            </a:r>
            <a:r>
              <a:rPr lang="fi-FI" dirty="0">
                <a:solidFill>
                  <a:srgbClr val="000000"/>
                </a:solidFill>
                <a:latin typeface="Times New Roman" pitchFamily="18" charset="0"/>
                <a:ea typeface="Times New Roman"/>
                <a:cs typeface="Times New Roman" pitchFamily="18" charset="0"/>
              </a:rPr>
              <a:t>  → </a:t>
            </a:r>
            <a:r>
              <a:rPr lang="fi-FI" sz="1100" dirty="0">
                <a:solidFill>
                  <a:srgbClr val="000000"/>
                </a:solidFill>
                <a:latin typeface="Times New Roman" pitchFamily="18" charset="0"/>
                <a:ea typeface="Times New Roman"/>
                <a:cs typeface="Times New Roman" pitchFamily="18" charset="0"/>
              </a:rPr>
              <a:t> </a:t>
            </a:r>
            <a:r>
              <a:rPr lang="fi-FI" i="1" dirty="0">
                <a:solidFill>
                  <a:srgbClr val="000000"/>
                </a:solidFill>
                <a:latin typeface="Times New Roman" pitchFamily="18" charset="0"/>
                <a:ea typeface="Times New Roman"/>
                <a:cs typeface="Times New Roman" pitchFamily="18" charset="0"/>
              </a:rPr>
              <a:t>CO</a:t>
            </a:r>
            <a:r>
              <a:rPr lang="fi-FI" baseline="-25000" dirty="0">
                <a:solidFill>
                  <a:srgbClr val="000000"/>
                </a:solidFill>
                <a:latin typeface="Times New Roman" pitchFamily="18" charset="0"/>
                <a:ea typeface="Times New Roman"/>
                <a:cs typeface="Times New Roman" pitchFamily="18" charset="0"/>
              </a:rPr>
              <a:t>2</a:t>
            </a:r>
            <a:r>
              <a:rPr lang="fi-FI" dirty="0">
                <a:solidFill>
                  <a:srgbClr val="000000"/>
                </a:solidFill>
                <a:latin typeface="Times New Roman" pitchFamily="18" charset="0"/>
                <a:ea typeface="Times New Roman"/>
                <a:cs typeface="Times New Roman" pitchFamily="18" charset="0"/>
              </a:rPr>
              <a:t> + 2</a:t>
            </a:r>
            <a:r>
              <a:rPr lang="fi-FI" i="1" dirty="0">
                <a:solidFill>
                  <a:srgbClr val="000000"/>
                </a:solidFill>
                <a:latin typeface="Times New Roman" pitchFamily="18" charset="0"/>
                <a:ea typeface="Times New Roman"/>
                <a:cs typeface="Times New Roman" pitchFamily="18" charset="0"/>
              </a:rPr>
              <a:t>H</a:t>
            </a:r>
            <a:r>
              <a:rPr lang="fi-FI" baseline="-25000" dirty="0">
                <a:solidFill>
                  <a:srgbClr val="000000"/>
                </a:solidFill>
                <a:latin typeface="Times New Roman" pitchFamily="18" charset="0"/>
                <a:ea typeface="Times New Roman"/>
                <a:cs typeface="Times New Roman" pitchFamily="18" charset="0"/>
              </a:rPr>
              <a:t>2</a:t>
            </a:r>
            <a:r>
              <a:rPr lang="fi-FI" i="1" dirty="0">
                <a:solidFill>
                  <a:srgbClr val="000000"/>
                </a:solidFill>
                <a:latin typeface="Times New Roman" pitchFamily="18" charset="0"/>
                <a:ea typeface="Times New Roman"/>
                <a:cs typeface="Times New Roman" pitchFamily="18" charset="0"/>
              </a:rPr>
              <a:t>O</a:t>
            </a:r>
            <a:r>
              <a:rPr lang="fi-FI" sz="1100" dirty="0">
                <a:solidFill>
                  <a:srgbClr val="000000"/>
                </a:solidFill>
                <a:latin typeface="Times New Roman" pitchFamily="18" charset="0"/>
                <a:ea typeface="Times New Roman"/>
                <a:cs typeface="Times New Roman" pitchFamily="18" charset="0"/>
              </a:rPr>
              <a:t> </a:t>
            </a:r>
            <a:endParaRPr lang="fi-FI" sz="1600" dirty="0">
              <a:latin typeface="Times New Roman" pitchFamily="18" charset="0"/>
              <a:ea typeface="Calibri"/>
              <a:cs typeface="Times New Roman" pitchFamily="18" charset="0"/>
            </a:endParaRPr>
          </a:p>
        </p:txBody>
      </p:sp>
      <p:sp>
        <p:nvSpPr>
          <p:cNvPr id="12" name="Suorakulmio 5"/>
          <p:cNvSpPr/>
          <p:nvPr/>
        </p:nvSpPr>
        <p:spPr>
          <a:xfrm>
            <a:off x="2870635" y="2295393"/>
            <a:ext cx="3098925" cy="385362"/>
          </a:xfrm>
          <a:prstGeom prst="rect">
            <a:avLst/>
          </a:prstGeom>
        </p:spPr>
        <p:txBody>
          <a:bodyPr wrap="none">
            <a:spAutoFit/>
          </a:bodyPr>
          <a:lstStyle/>
          <a:p>
            <a:pPr>
              <a:lnSpc>
                <a:spcPct val="115000"/>
              </a:lnSpc>
              <a:spcAft>
                <a:spcPts val="1000"/>
              </a:spcAft>
            </a:pPr>
            <a:r>
              <a:rPr lang="fi-FI" dirty="0" err="1">
                <a:latin typeface="Times New Roman" pitchFamily="18" charset="0"/>
                <a:ea typeface="Calibri"/>
                <a:cs typeface="Times New Roman" pitchFamily="18" charset="0"/>
              </a:rPr>
              <a:t>Ratio</a:t>
            </a:r>
            <a:r>
              <a:rPr lang="fi-FI" dirty="0">
                <a:latin typeface="Times New Roman" pitchFamily="18" charset="0"/>
                <a:ea typeface="Calibri"/>
                <a:cs typeface="Times New Roman" pitchFamily="18" charset="0"/>
              </a:rPr>
              <a:t> N</a:t>
            </a:r>
            <a:r>
              <a:rPr lang="fi-FI" baseline="-25000" dirty="0">
                <a:latin typeface="Times New Roman" pitchFamily="18" charset="0"/>
                <a:ea typeface="Calibri"/>
                <a:cs typeface="Times New Roman" pitchFamily="18" charset="0"/>
              </a:rPr>
              <a:t>2</a:t>
            </a:r>
            <a:r>
              <a:rPr lang="fi-FI" dirty="0">
                <a:latin typeface="Times New Roman" pitchFamily="18" charset="0"/>
                <a:ea typeface="Calibri"/>
                <a:cs typeface="Times New Roman" pitchFamily="18" charset="0"/>
              </a:rPr>
              <a:t>/O</a:t>
            </a:r>
            <a:r>
              <a:rPr lang="fi-FI" baseline="-25000" dirty="0">
                <a:latin typeface="Times New Roman" pitchFamily="18" charset="0"/>
                <a:ea typeface="Calibri"/>
                <a:cs typeface="Times New Roman" pitchFamily="18" charset="0"/>
              </a:rPr>
              <a:t>2</a:t>
            </a:r>
            <a:r>
              <a:rPr lang="fi-FI" dirty="0">
                <a:latin typeface="Times New Roman" pitchFamily="18" charset="0"/>
                <a:ea typeface="Calibri"/>
                <a:cs typeface="Times New Roman" pitchFamily="18" charset="0"/>
              </a:rPr>
              <a:t> = 79%/21% = 3,76</a:t>
            </a:r>
            <a:endParaRPr lang="fi-FI"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85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593" y="346763"/>
            <a:ext cx="7209919" cy="5335580"/>
          </a:xfrm>
        </p:spPr>
        <p:txBody>
          <a:bodyPr>
            <a:noAutofit/>
          </a:bodyPr>
          <a:lstStyle/>
          <a:p>
            <a:pPr marL="0" indent="0">
              <a:buNone/>
            </a:pPr>
            <a:r>
              <a:rPr lang="en-US" sz="2400" b="1" dirty="0"/>
              <a:t>Example</a:t>
            </a:r>
          </a:p>
          <a:p>
            <a:pPr marL="0" indent="0">
              <a:buNone/>
            </a:pPr>
            <a:r>
              <a:rPr lang="en-US" sz="2400" dirty="0"/>
              <a:t>Mass of dry butane C</a:t>
            </a:r>
            <a:r>
              <a:rPr lang="en-US" sz="2400" baseline="-25000" dirty="0"/>
              <a:t>4</a:t>
            </a:r>
            <a:r>
              <a:rPr lang="en-US" sz="2400" dirty="0"/>
              <a:t>H</a:t>
            </a:r>
            <a:r>
              <a:rPr lang="en-US" sz="2400" baseline="-25000" dirty="0"/>
              <a:t>10</a:t>
            </a:r>
            <a:r>
              <a:rPr lang="en-US" sz="2400" dirty="0"/>
              <a:t> is 93,68 g. Relative humidity (RH) of combustion air is 40%, pressure of air is 98730 Pa and temperature is 22 degrees Celsius. Calculate theoretical energy using ΔH. Calculate </a:t>
            </a:r>
            <a:r>
              <a:rPr lang="en-US" sz="2400" dirty="0" err="1"/>
              <a:t>fluegas</a:t>
            </a:r>
            <a:r>
              <a:rPr lang="en-US" sz="2400" dirty="0"/>
              <a:t> emissions if λ = 1.5?</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400" dirty="0"/>
              <a:t>ΔH=4*(-393,15 kJ/mol)+5*(-241,81 kJ/mol)-(-126,15kJ/mol)-0 = -2655,5 kJ/mol</a:t>
            </a:r>
          </a:p>
          <a:p>
            <a:pPr marL="0" indent="0">
              <a:buNone/>
            </a:pPr>
            <a:r>
              <a:rPr lang="en-US" sz="2400" dirty="0"/>
              <a:t>-2655,5 kJ/</a:t>
            </a:r>
            <a:r>
              <a:rPr lang="en-US" sz="2400" dirty="0" err="1"/>
              <a:t>mol</a:t>
            </a:r>
            <a:r>
              <a:rPr lang="en-US" sz="2400" dirty="0"/>
              <a:t>/58,12 g/</a:t>
            </a:r>
            <a:r>
              <a:rPr lang="en-US" sz="2400" dirty="0" err="1"/>
              <a:t>mol</a:t>
            </a:r>
            <a:r>
              <a:rPr lang="en-US" sz="2400" dirty="0"/>
              <a:t> = -45,7 kJ/g</a:t>
            </a:r>
          </a:p>
          <a:p>
            <a:pPr marL="0" indent="0">
              <a:buNone/>
            </a:pPr>
            <a:r>
              <a:rPr lang="en-US" sz="2400" dirty="0"/>
              <a:t>From 93,68 g gives 4280 kJ energy.</a:t>
            </a:r>
            <a:endParaRPr lang="fi-FI" sz="24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19</a:t>
            </a:fld>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667000" y="2876053"/>
                <a:ext cx="31403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i="1" smtClean="0">
                              <a:latin typeface="Cambria Math" panose="02040503050406030204" pitchFamily="18" charset="0"/>
                            </a:rPr>
                          </m:ctrlPr>
                        </m:sSubPr>
                        <m:e>
                          <m:r>
                            <a:rPr lang="fi-FI" b="0" i="1" smtClean="0">
                              <a:latin typeface="Cambria Math" panose="02040503050406030204" pitchFamily="18" charset="0"/>
                            </a:rPr>
                            <m:t>𝐶</m:t>
                          </m:r>
                        </m:e>
                        <m:sub>
                          <m:r>
                            <a:rPr lang="fi-FI" b="0" i="1" smtClean="0">
                              <a:latin typeface="Cambria Math" panose="02040503050406030204" pitchFamily="18" charset="0"/>
                            </a:rPr>
                            <m:t>4</m:t>
                          </m:r>
                        </m:sub>
                      </m:sSub>
                      <m:sSub>
                        <m:sSubPr>
                          <m:ctrlPr>
                            <a:rPr lang="fi-FI" i="1" smtClean="0">
                              <a:latin typeface="Cambria Math" panose="02040503050406030204" pitchFamily="18" charset="0"/>
                            </a:rPr>
                          </m:ctrlPr>
                        </m:sSubPr>
                        <m:e>
                          <m:r>
                            <a:rPr lang="fi-FI" b="0" i="1" smtClean="0">
                              <a:latin typeface="Cambria Math" panose="02040503050406030204" pitchFamily="18" charset="0"/>
                            </a:rPr>
                            <m:t>𝐻</m:t>
                          </m:r>
                        </m:e>
                        <m:sub>
                          <m:r>
                            <a:rPr lang="fi-FI" b="0" i="1" smtClean="0">
                              <a:latin typeface="Cambria Math" panose="02040503050406030204" pitchFamily="18" charset="0"/>
                            </a:rPr>
                            <m:t>10</m:t>
                          </m:r>
                        </m:sub>
                      </m:sSub>
                      <m:r>
                        <a:rPr lang="fi-FI" b="0" i="1" smtClean="0">
                          <a:latin typeface="Cambria Math" panose="02040503050406030204" pitchFamily="18" charset="0"/>
                        </a:rPr>
                        <m:t>+6,5</m:t>
                      </m:r>
                      <m:sSub>
                        <m:sSubPr>
                          <m:ctrlPr>
                            <a:rPr lang="fi-FI" b="0" i="1" smtClean="0">
                              <a:latin typeface="Cambria Math" panose="02040503050406030204" pitchFamily="18" charset="0"/>
                            </a:rPr>
                          </m:ctrlPr>
                        </m:sSubPr>
                        <m:e>
                          <m:r>
                            <a:rPr lang="fi-FI" b="0" i="1" smtClean="0">
                              <a:latin typeface="Cambria Math" panose="02040503050406030204" pitchFamily="18" charset="0"/>
                            </a:rPr>
                            <m:t>𝑂</m:t>
                          </m:r>
                        </m:e>
                        <m:sub>
                          <m:r>
                            <a:rPr lang="fi-FI" b="0" i="1" smtClean="0">
                              <a:latin typeface="Cambria Math" panose="02040503050406030204" pitchFamily="18" charset="0"/>
                            </a:rPr>
                            <m:t>2</m:t>
                          </m:r>
                        </m:sub>
                      </m:sSub>
                      <m:r>
                        <a:rPr lang="fi-FI" b="0" i="1" smtClean="0">
                          <a:latin typeface="Cambria Math" panose="02040503050406030204" pitchFamily="18" charset="0"/>
                          <a:ea typeface="Cambria Math" panose="02040503050406030204" pitchFamily="18" charset="0"/>
                        </a:rPr>
                        <m:t>→4</m:t>
                      </m:r>
                      <m:sSub>
                        <m:sSubPr>
                          <m:ctrlPr>
                            <a:rPr lang="fi-FI" b="0" i="1" smtClean="0">
                              <a:latin typeface="Cambria Math" panose="02040503050406030204" pitchFamily="18" charset="0"/>
                              <a:ea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𝐶𝑂</m:t>
                          </m:r>
                        </m:e>
                        <m:sub>
                          <m:r>
                            <a:rPr lang="fi-FI" b="0" i="1" smtClean="0">
                              <a:latin typeface="Cambria Math" panose="02040503050406030204" pitchFamily="18" charset="0"/>
                              <a:ea typeface="Cambria Math" panose="02040503050406030204" pitchFamily="18" charset="0"/>
                            </a:rPr>
                            <m:t>2</m:t>
                          </m:r>
                        </m:sub>
                      </m:sSub>
                      <m:r>
                        <a:rPr lang="fi-FI" b="0" i="1" smtClean="0">
                          <a:latin typeface="Cambria Math" panose="02040503050406030204" pitchFamily="18" charset="0"/>
                          <a:ea typeface="Cambria Math" panose="02040503050406030204" pitchFamily="18" charset="0"/>
                        </a:rPr>
                        <m:t>+5</m:t>
                      </m:r>
                      <m:sSub>
                        <m:sSubPr>
                          <m:ctrlPr>
                            <a:rPr lang="fi-FI" b="0" i="1" smtClean="0">
                              <a:latin typeface="Cambria Math" panose="02040503050406030204" pitchFamily="18" charset="0"/>
                              <a:ea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𝐻</m:t>
                          </m:r>
                        </m:e>
                        <m:sub>
                          <m:r>
                            <a:rPr lang="fi-FI" b="0" i="1" smtClean="0">
                              <a:latin typeface="Cambria Math" panose="02040503050406030204" pitchFamily="18" charset="0"/>
                              <a:ea typeface="Cambria Math" panose="02040503050406030204" pitchFamily="18" charset="0"/>
                            </a:rPr>
                            <m:t>2</m:t>
                          </m:r>
                        </m:sub>
                      </m:sSub>
                      <m:r>
                        <a:rPr lang="fi-FI" b="0" i="1" smtClean="0">
                          <a:latin typeface="Cambria Math" panose="02040503050406030204" pitchFamily="18" charset="0"/>
                          <a:ea typeface="Cambria Math" panose="02040503050406030204" pitchFamily="18" charset="0"/>
                        </a:rPr>
                        <m:t>𝑂</m:t>
                      </m:r>
                    </m:oMath>
                  </m:oMathPara>
                </a14:m>
                <a:endParaRPr lang="fi-FI" dirty="0"/>
              </a:p>
            </p:txBody>
          </p:sp>
        </mc:Choice>
        <mc:Fallback xmlns="">
          <p:sp>
            <p:nvSpPr>
              <p:cNvPr id="3" name="TextBox 2"/>
              <p:cNvSpPr txBox="1">
                <a:spLocks noRot="1" noChangeAspect="1" noMove="1" noResize="1" noEditPoints="1" noAdjustHandles="1" noChangeArrowheads="1" noChangeShapeType="1" noTextEdit="1"/>
              </p:cNvSpPr>
              <p:nvPr/>
            </p:nvSpPr>
            <p:spPr>
              <a:xfrm>
                <a:off x="2667000" y="2876053"/>
                <a:ext cx="3140347" cy="276999"/>
              </a:xfrm>
              <a:prstGeom prst="rect">
                <a:avLst/>
              </a:prstGeom>
              <a:blipFill>
                <a:blip r:embed="rId2"/>
                <a:stretch>
                  <a:fillRect l="-1359" r="-1165" b="-15556"/>
                </a:stretch>
              </a:blipFill>
            </p:spPr>
            <p:txBody>
              <a:bodyPr/>
              <a:lstStyle/>
              <a:p>
                <a:r>
                  <a:rPr lang="fi-FI">
                    <a:noFill/>
                  </a:rPr>
                  <a:t> </a:t>
                </a:r>
              </a:p>
            </p:txBody>
          </p:sp>
        </mc:Fallback>
      </mc:AlternateContent>
    </p:spTree>
    <p:extLst>
      <p:ext uri="{BB962C8B-B14F-4D97-AF65-F5344CB8AC3E}">
        <p14:creationId xmlns:p14="http://schemas.microsoft.com/office/powerpoint/2010/main" val="7279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6282" y="195266"/>
            <a:ext cx="8229600" cy="993775"/>
          </a:xfrm>
        </p:spPr>
        <p:txBody>
          <a:bodyPr>
            <a:normAutofit/>
          </a:bodyPr>
          <a:lstStyle/>
          <a:p>
            <a:r>
              <a:rPr lang="en-US" sz="3600" b="1" dirty="0">
                <a:latin typeface="+mn-lt"/>
              </a:rPr>
              <a:t>Principles of combustion</a:t>
            </a:r>
          </a:p>
        </p:txBody>
      </p:sp>
      <p:sp>
        <p:nvSpPr>
          <p:cNvPr id="7" name="Content Placeholder 6"/>
          <p:cNvSpPr>
            <a:spLocks noGrp="1"/>
          </p:cNvSpPr>
          <p:nvPr>
            <p:ph idx="1"/>
          </p:nvPr>
        </p:nvSpPr>
        <p:spPr>
          <a:xfrm>
            <a:off x="593725" y="1317642"/>
            <a:ext cx="8229600" cy="4370735"/>
          </a:xfrm>
        </p:spPr>
        <p:txBody>
          <a:bodyPr>
            <a:normAutofit/>
          </a:bodyPr>
          <a:lstStyle/>
          <a:p>
            <a:r>
              <a:rPr lang="en-US" sz="2400" dirty="0"/>
              <a:t>The chemical reaction is usually associated with thermal phenomena. (Combustion, dissolution, phase changes)</a:t>
            </a:r>
          </a:p>
          <a:p>
            <a:r>
              <a:rPr lang="en-US" sz="2400" dirty="0"/>
              <a:t>Reaction has a certain “heat content” , enthalpy H. As a unit of energy in kilojoules, kJ.</a:t>
            </a:r>
          </a:p>
          <a:p>
            <a:r>
              <a:rPr lang="en-US" sz="2400" dirty="0"/>
              <a:t>The heat content decreases in the heat-releasing reaction (exothermic reaction) and increases in the heat-binding reaction (endothermic reaction).</a:t>
            </a:r>
          </a:p>
          <a:p>
            <a:r>
              <a:rPr lang="en-US" sz="2400" dirty="0"/>
              <a:t>The heat of reaction is ΔH, the difference between the enthalpies of the product materials and the starting materials.</a:t>
            </a:r>
          </a:p>
          <a:p>
            <a:r>
              <a:rPr lang="en-US" sz="2400" dirty="0"/>
              <a:t>ΔH can be reported with the reaction equation.</a:t>
            </a:r>
            <a:endParaRPr lang="fi-FI" sz="24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2</a:t>
            </a:fld>
            <a:endParaRPr lang="en-US" dirty="0"/>
          </a:p>
        </p:txBody>
      </p:sp>
    </p:spTree>
    <p:extLst>
      <p:ext uri="{BB962C8B-B14F-4D97-AF65-F5344CB8AC3E}">
        <p14:creationId xmlns:p14="http://schemas.microsoft.com/office/powerpoint/2010/main" val="31120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98273" y="366610"/>
                <a:ext cx="7804378" cy="4067302"/>
              </a:xfrm>
            </p:spPr>
            <p:txBody>
              <a:bodyPr>
                <a:noAutofit/>
              </a:bodyPr>
              <a:lstStyle/>
              <a:p>
                <a:pPr marL="0" indent="0">
                  <a:buNone/>
                </a:pPr>
                <a:r>
                  <a:rPr lang="en-US" sz="2400" dirty="0"/>
                  <a:t>Saturated air pressure when T = 22 degrees Celsius or 295,15 K is 2640 Pa. </a:t>
                </a:r>
              </a:p>
              <a:p>
                <a:pPr marL="0" indent="0">
                  <a:buNone/>
                </a:pPr>
                <a:r>
                  <a:rPr lang="en-US" sz="2400" dirty="0"/>
                  <a:t>If RH is 40% then water vapor partial pressure is 0,40*2640 Pa = 1056 Pa.</a:t>
                </a:r>
              </a:p>
              <a:p>
                <a:pPr marL="0" indent="0">
                  <a:buNone/>
                </a:pPr>
                <a:endParaRPr lang="en-US" sz="2000" dirty="0"/>
              </a:p>
              <a:p>
                <a:pPr marL="0" indent="0">
                  <a:buNone/>
                </a:pPr>
                <a:r>
                  <a:rPr lang="en-US" sz="2000" dirty="0"/>
                  <a:t>Mole fraction of water </a:t>
                </a:r>
                <a:r>
                  <a:rPr lang="en-US" sz="2000" dirty="0" err="1"/>
                  <a:t>vapour</a:t>
                </a:r>
                <a:r>
                  <a:rPr lang="en-US" sz="2000" dirty="0"/>
                  <a:t>  is </a:t>
                </a:r>
                <a14:m>
                  <m:oMath xmlns:m="http://schemas.openxmlformats.org/officeDocument/2006/math">
                    <m:sSub>
                      <m:sSubPr>
                        <m:ctrlPr>
                          <a:rPr lang="en-US" sz="2000" i="1">
                            <a:latin typeface="Cambria Math" panose="02040503050406030204" pitchFamily="18" charset="0"/>
                          </a:rPr>
                        </m:ctrlPr>
                      </m:sSubPr>
                      <m:e>
                        <m:r>
                          <a:rPr lang="fi-FI" sz="2000" i="1">
                            <a:latin typeface="Cambria Math" panose="02040503050406030204" pitchFamily="18" charset="0"/>
                          </a:rPr>
                          <m:t>𝑦</m:t>
                        </m:r>
                      </m:e>
                      <m:sub>
                        <m:r>
                          <a:rPr lang="fi-FI" sz="2000" i="1">
                            <a:latin typeface="Cambria Math" panose="02040503050406030204" pitchFamily="18" charset="0"/>
                          </a:rPr>
                          <m:t>𝐻</m:t>
                        </m:r>
                        <m:r>
                          <a:rPr lang="fi-FI" sz="2000" i="1">
                            <a:latin typeface="Cambria Math" panose="02040503050406030204" pitchFamily="18" charset="0"/>
                          </a:rPr>
                          <m:t>2</m:t>
                        </m:r>
                        <m:r>
                          <a:rPr lang="fi-FI" sz="2000" i="1">
                            <a:latin typeface="Cambria Math" panose="02040503050406030204" pitchFamily="18" charset="0"/>
                          </a:rPr>
                          <m:t>𝑂</m:t>
                        </m:r>
                      </m:sub>
                    </m:sSub>
                    <m:r>
                      <a:rPr lang="fi-FI" sz="2000" i="1">
                        <a:latin typeface="Cambria Math" panose="02040503050406030204" pitchFamily="18" charset="0"/>
                      </a:rPr>
                      <m:t>=</m:t>
                    </m:r>
                    <m:f>
                      <m:fPr>
                        <m:ctrlPr>
                          <a:rPr lang="fi-FI" sz="2000" i="1">
                            <a:latin typeface="Cambria Math" panose="02040503050406030204" pitchFamily="18" charset="0"/>
                          </a:rPr>
                        </m:ctrlPr>
                      </m:fPr>
                      <m:num>
                        <m:sSub>
                          <m:sSubPr>
                            <m:ctrlPr>
                              <a:rPr lang="fi-FI" sz="2000" i="1">
                                <a:latin typeface="Cambria Math" panose="02040503050406030204" pitchFamily="18" charset="0"/>
                              </a:rPr>
                            </m:ctrlPr>
                          </m:sSubPr>
                          <m:e>
                            <m:r>
                              <a:rPr lang="fi-FI" sz="2000" i="1">
                                <a:latin typeface="Cambria Math" panose="02040503050406030204" pitchFamily="18" charset="0"/>
                              </a:rPr>
                              <m:t>𝑃</m:t>
                            </m:r>
                          </m:e>
                          <m:sub>
                            <m:r>
                              <a:rPr lang="fi-FI" sz="2000" i="1">
                                <a:latin typeface="Cambria Math" panose="02040503050406030204" pitchFamily="18" charset="0"/>
                              </a:rPr>
                              <m:t>h</m:t>
                            </m:r>
                          </m:sub>
                        </m:sSub>
                      </m:num>
                      <m:den>
                        <m:sSub>
                          <m:sSubPr>
                            <m:ctrlPr>
                              <a:rPr lang="fi-FI" sz="2000" i="1">
                                <a:latin typeface="Cambria Math" panose="02040503050406030204" pitchFamily="18" charset="0"/>
                              </a:rPr>
                            </m:ctrlPr>
                          </m:sSubPr>
                          <m:e>
                            <m:r>
                              <a:rPr lang="fi-FI" sz="2000" i="1">
                                <a:latin typeface="Cambria Math" panose="02040503050406030204" pitchFamily="18" charset="0"/>
                              </a:rPr>
                              <m:t>𝑃</m:t>
                            </m:r>
                          </m:e>
                          <m:sub>
                            <m:r>
                              <a:rPr lang="fi-FI" sz="2000" i="1">
                                <a:latin typeface="Cambria Math" panose="02040503050406030204" pitchFamily="18" charset="0"/>
                              </a:rPr>
                              <m:t>𝑡𝑜𝑡</m:t>
                            </m:r>
                          </m:sub>
                        </m:sSub>
                      </m:den>
                    </m:f>
                    <m:r>
                      <a:rPr lang="fi-FI" sz="2000" i="1">
                        <a:latin typeface="Cambria Math" panose="02040503050406030204" pitchFamily="18" charset="0"/>
                      </a:rPr>
                      <m:t>=</m:t>
                    </m:r>
                    <m:f>
                      <m:fPr>
                        <m:ctrlPr>
                          <a:rPr lang="fi-FI" sz="2000" i="1">
                            <a:latin typeface="Cambria Math" panose="02040503050406030204" pitchFamily="18" charset="0"/>
                          </a:rPr>
                        </m:ctrlPr>
                      </m:fPr>
                      <m:num>
                        <m:r>
                          <a:rPr lang="fi-FI" sz="2000" i="1">
                            <a:latin typeface="Cambria Math" panose="02040503050406030204" pitchFamily="18" charset="0"/>
                          </a:rPr>
                          <m:t>1056 </m:t>
                        </m:r>
                        <m:r>
                          <a:rPr lang="fi-FI" sz="2000" i="1">
                            <a:latin typeface="Cambria Math" panose="02040503050406030204" pitchFamily="18" charset="0"/>
                          </a:rPr>
                          <m:t>𝑃𝑎</m:t>
                        </m:r>
                      </m:num>
                      <m:den>
                        <m:r>
                          <a:rPr lang="fi-FI" sz="2000" i="1">
                            <a:latin typeface="Cambria Math" panose="02040503050406030204" pitchFamily="18" charset="0"/>
                          </a:rPr>
                          <m:t>98730 </m:t>
                        </m:r>
                        <m:r>
                          <a:rPr lang="fi-FI" sz="2000" i="1">
                            <a:latin typeface="Cambria Math" panose="02040503050406030204" pitchFamily="18" charset="0"/>
                          </a:rPr>
                          <m:t>𝑃𝑎</m:t>
                        </m:r>
                      </m:den>
                    </m:f>
                    <m:r>
                      <a:rPr lang="fi-FI" sz="2000" i="1">
                        <a:latin typeface="Cambria Math" panose="02040503050406030204" pitchFamily="18" charset="0"/>
                      </a:rPr>
                      <m:t>=0,0107</m:t>
                    </m:r>
                  </m:oMath>
                </a14:m>
                <a:endParaRPr lang="en-US" sz="2000" dirty="0"/>
              </a:p>
              <a:p>
                <a:pPr marL="0" indent="0">
                  <a:buNone/>
                </a:pPr>
                <a:endParaRPr lang="en-US" sz="2000" dirty="0"/>
              </a:p>
              <a:p>
                <a:pPr marL="0" indent="0">
                  <a:buNone/>
                </a:pPr>
                <a:r>
                  <a:rPr lang="en-US" sz="2000" dirty="0"/>
                  <a:t>Combustion air demand is calculated using dry air </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fi-FI" sz="2000" i="1">
                                  <a:latin typeface="Cambria Math" panose="02040503050406030204" pitchFamily="18" charset="0"/>
                                </a:rPr>
                                <m:t>𝑛</m:t>
                              </m:r>
                            </m:e>
                            <m:sub>
                              <m:r>
                                <a:rPr lang="fi-FI" sz="2000" i="1">
                                  <a:latin typeface="Cambria Math" panose="02040503050406030204" pitchFamily="18" charset="0"/>
                                </a:rPr>
                                <m:t>𝐻</m:t>
                              </m:r>
                              <m:r>
                                <a:rPr lang="fi-FI" sz="2000" i="1">
                                  <a:latin typeface="Cambria Math" panose="02040503050406030204" pitchFamily="18" charset="0"/>
                                </a:rPr>
                                <m:t>2</m:t>
                              </m:r>
                              <m:r>
                                <a:rPr lang="fi-FI" sz="2000" i="1">
                                  <a:latin typeface="Cambria Math" panose="02040503050406030204" pitchFamily="18" charset="0"/>
                                </a:rPr>
                                <m:t>𝑂</m:t>
                              </m:r>
                            </m:sub>
                          </m:sSub>
                        </m:num>
                        <m:den>
                          <m:sSub>
                            <m:sSubPr>
                              <m:ctrlPr>
                                <a:rPr lang="en-US" sz="2000" i="1">
                                  <a:latin typeface="Cambria Math" panose="02040503050406030204" pitchFamily="18" charset="0"/>
                                </a:rPr>
                              </m:ctrlPr>
                            </m:sSubPr>
                            <m:e>
                              <m:r>
                                <a:rPr lang="fi-FI" sz="2000" i="1">
                                  <a:latin typeface="Cambria Math" panose="02040503050406030204" pitchFamily="18" charset="0"/>
                                </a:rPr>
                                <m:t>𝑛</m:t>
                              </m:r>
                            </m:e>
                            <m:sub>
                              <m:r>
                                <a:rPr lang="fi-FI" sz="2000" i="1">
                                  <a:latin typeface="Cambria Math" panose="02040503050406030204" pitchFamily="18" charset="0"/>
                                </a:rPr>
                                <m:t>𝑖𝑘</m:t>
                              </m:r>
                            </m:sub>
                          </m:sSub>
                        </m:den>
                      </m:f>
                      <m:r>
                        <a:rPr lang="fi-FI" sz="2000" i="1">
                          <a:latin typeface="Cambria Math" panose="02040503050406030204" pitchFamily="18" charset="0"/>
                        </a:rPr>
                        <m:t>=</m:t>
                      </m:r>
                      <m:f>
                        <m:fPr>
                          <m:ctrlPr>
                            <a:rPr lang="fi-FI" sz="2000" i="1">
                              <a:latin typeface="Cambria Math" panose="02040503050406030204" pitchFamily="18" charset="0"/>
                            </a:rPr>
                          </m:ctrlPr>
                        </m:fPr>
                        <m:num>
                          <m:sSub>
                            <m:sSubPr>
                              <m:ctrlPr>
                                <a:rPr lang="fi-FI" sz="2000" i="1">
                                  <a:latin typeface="Cambria Math" panose="02040503050406030204" pitchFamily="18" charset="0"/>
                                </a:rPr>
                              </m:ctrlPr>
                            </m:sSubPr>
                            <m:e>
                              <m:r>
                                <a:rPr lang="fi-FI" sz="2000" i="1">
                                  <a:latin typeface="Cambria Math" panose="02040503050406030204" pitchFamily="18" charset="0"/>
                                </a:rPr>
                                <m:t>𝑦</m:t>
                              </m:r>
                            </m:e>
                            <m:sub>
                              <m:r>
                                <a:rPr lang="fi-FI" sz="2000" i="1">
                                  <a:latin typeface="Cambria Math" panose="02040503050406030204" pitchFamily="18" charset="0"/>
                                </a:rPr>
                                <m:t>𝐻</m:t>
                              </m:r>
                              <m:r>
                                <a:rPr lang="fi-FI" sz="2000" i="1">
                                  <a:latin typeface="Cambria Math" panose="02040503050406030204" pitchFamily="18" charset="0"/>
                                </a:rPr>
                                <m:t>2</m:t>
                              </m:r>
                              <m:r>
                                <a:rPr lang="fi-FI" sz="2000" i="1">
                                  <a:latin typeface="Cambria Math" panose="02040503050406030204" pitchFamily="18" charset="0"/>
                                </a:rPr>
                                <m:t>𝑂</m:t>
                              </m:r>
                            </m:sub>
                          </m:sSub>
                        </m:num>
                        <m:den>
                          <m:sSub>
                            <m:sSubPr>
                              <m:ctrlPr>
                                <a:rPr lang="fi-FI" sz="2000" i="1">
                                  <a:latin typeface="Cambria Math" panose="02040503050406030204" pitchFamily="18" charset="0"/>
                                </a:rPr>
                              </m:ctrlPr>
                            </m:sSubPr>
                            <m:e>
                              <m:r>
                                <a:rPr lang="fi-FI" sz="2000" i="1">
                                  <a:latin typeface="Cambria Math" panose="02040503050406030204" pitchFamily="18" charset="0"/>
                                </a:rPr>
                                <m:t>1−</m:t>
                              </m:r>
                              <m:r>
                                <a:rPr lang="fi-FI" sz="2000" i="1">
                                  <a:latin typeface="Cambria Math" panose="02040503050406030204" pitchFamily="18" charset="0"/>
                                </a:rPr>
                                <m:t>𝑦</m:t>
                              </m:r>
                            </m:e>
                            <m:sub>
                              <m:r>
                                <a:rPr lang="fi-FI" sz="2000" i="1">
                                  <a:latin typeface="Cambria Math" panose="02040503050406030204" pitchFamily="18" charset="0"/>
                                </a:rPr>
                                <m:t>𝐻</m:t>
                              </m:r>
                              <m:r>
                                <a:rPr lang="fi-FI" sz="2000" i="1">
                                  <a:latin typeface="Cambria Math" panose="02040503050406030204" pitchFamily="18" charset="0"/>
                                </a:rPr>
                                <m:t>2</m:t>
                              </m:r>
                              <m:r>
                                <a:rPr lang="fi-FI" sz="2000" i="1">
                                  <a:latin typeface="Cambria Math" panose="02040503050406030204" pitchFamily="18" charset="0"/>
                                </a:rPr>
                                <m:t>𝑂</m:t>
                              </m:r>
                            </m:sub>
                          </m:sSub>
                        </m:den>
                      </m:f>
                      <m:r>
                        <a:rPr lang="fi-FI" sz="2000" i="1">
                          <a:latin typeface="Cambria Math" panose="02040503050406030204" pitchFamily="18" charset="0"/>
                        </a:rPr>
                        <m:t>=</m:t>
                      </m:r>
                      <m:f>
                        <m:fPr>
                          <m:ctrlPr>
                            <a:rPr lang="fi-FI" sz="2000" i="1">
                              <a:latin typeface="Cambria Math" panose="02040503050406030204" pitchFamily="18" charset="0"/>
                            </a:rPr>
                          </m:ctrlPr>
                        </m:fPr>
                        <m:num>
                          <m:r>
                            <a:rPr lang="fi-FI" sz="2000" i="1">
                              <a:latin typeface="Cambria Math" panose="02040503050406030204" pitchFamily="18" charset="0"/>
                            </a:rPr>
                            <m:t>0,0107</m:t>
                          </m:r>
                        </m:num>
                        <m:den>
                          <m:r>
                            <a:rPr lang="fi-FI" sz="2000" i="1">
                              <a:latin typeface="Cambria Math" panose="02040503050406030204" pitchFamily="18" charset="0"/>
                            </a:rPr>
                            <m:t>1−0,0107</m:t>
                          </m:r>
                        </m:den>
                      </m:f>
                      <m:r>
                        <a:rPr lang="fi-FI" sz="2000" i="1">
                          <a:latin typeface="Cambria Math" panose="02040503050406030204" pitchFamily="18" charset="0"/>
                        </a:rPr>
                        <m:t>=0,0108</m:t>
                      </m:r>
                    </m:oMath>
                  </m:oMathPara>
                </a14:m>
                <a:endParaRPr lang="en-US" sz="2000" dirty="0"/>
              </a:p>
              <a:p>
                <a:pPr marL="0" indent="0">
                  <a:buNone/>
                </a:pPr>
                <a:endParaRPr lang="en-US" sz="2000" dirty="0"/>
              </a:p>
              <a:p>
                <a:pPr marL="0" indent="0">
                  <a:buNone/>
                </a:pPr>
                <a:r>
                  <a:rPr lang="en-US" sz="2400" dirty="0"/>
                  <a:t>Where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i-FI" sz="2400" i="1">
                                <a:latin typeface="Cambria Math" panose="02040503050406030204" pitchFamily="18" charset="0"/>
                              </a:rPr>
                              <m:t>𝑛</m:t>
                            </m:r>
                          </m:e>
                          <m:sub>
                            <m:r>
                              <a:rPr lang="fi-FI" sz="2400" i="1">
                                <a:latin typeface="Cambria Math" panose="02040503050406030204" pitchFamily="18" charset="0"/>
                              </a:rPr>
                              <m:t>𝐻</m:t>
                            </m:r>
                            <m:r>
                              <a:rPr lang="fi-FI" sz="2400" i="1">
                                <a:latin typeface="Cambria Math" panose="02040503050406030204" pitchFamily="18" charset="0"/>
                              </a:rPr>
                              <m:t>2</m:t>
                            </m:r>
                            <m:r>
                              <a:rPr lang="fi-FI" sz="2400" i="1">
                                <a:latin typeface="Cambria Math" panose="02040503050406030204" pitchFamily="18" charset="0"/>
                              </a:rPr>
                              <m:t>𝑂</m:t>
                            </m:r>
                          </m:sub>
                        </m:sSub>
                      </m:num>
                      <m:den>
                        <m:sSub>
                          <m:sSubPr>
                            <m:ctrlPr>
                              <a:rPr lang="en-US" sz="2400" i="1">
                                <a:latin typeface="Cambria Math" panose="02040503050406030204" pitchFamily="18" charset="0"/>
                              </a:rPr>
                            </m:ctrlPr>
                          </m:sSubPr>
                          <m:e>
                            <m:r>
                              <a:rPr lang="fi-FI" sz="2400" i="1">
                                <a:latin typeface="Cambria Math" panose="02040503050406030204" pitchFamily="18" charset="0"/>
                              </a:rPr>
                              <m:t>𝑛</m:t>
                            </m:r>
                          </m:e>
                          <m:sub>
                            <m:r>
                              <a:rPr lang="fi-FI" sz="2400" i="1">
                                <a:latin typeface="Cambria Math" panose="02040503050406030204" pitchFamily="18" charset="0"/>
                              </a:rPr>
                              <m:t>𝑖𝑘</m:t>
                            </m:r>
                          </m:sub>
                        </m:sSub>
                      </m:den>
                    </m:f>
                  </m:oMath>
                </a14:m>
                <a:r>
                  <a:rPr lang="en-US" sz="2400" dirty="0"/>
                  <a:t> is a relation between moisture air and dry air.</a:t>
                </a:r>
              </a:p>
              <a:p>
                <a:pPr marL="0" indent="0">
                  <a:buNone/>
                </a:pPr>
                <a:endParaRPr lang="en-US" sz="2000" dirty="0"/>
              </a:p>
              <a:p>
                <a:pPr marL="0" indent="0">
                  <a:buNone/>
                </a:pPr>
                <a:endParaRPr lang="en-US"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98273" y="366610"/>
                <a:ext cx="7804378" cy="4067302"/>
              </a:xfrm>
              <a:blipFill>
                <a:blip r:embed="rId2"/>
                <a:stretch>
                  <a:fillRect l="-1250" t="-2099" r="-781" b="-25337"/>
                </a:stretch>
              </a:blipFill>
            </p:spPr>
            <p:txBody>
              <a:bodyPr/>
              <a:lstStyle/>
              <a:p>
                <a:r>
                  <a:rPr lang="fi-FI">
                    <a:noFill/>
                  </a:rPr>
                  <a:t> </a:t>
                </a:r>
              </a:p>
            </p:txBody>
          </p:sp>
        </mc:Fallback>
      </mc:AlternateContent>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20</a:t>
            </a:fld>
            <a:endParaRPr lang="en-US" dirty="0"/>
          </a:p>
        </p:txBody>
      </p:sp>
    </p:spTree>
    <p:extLst>
      <p:ext uri="{BB962C8B-B14F-4D97-AF65-F5344CB8AC3E}">
        <p14:creationId xmlns:p14="http://schemas.microsoft.com/office/powerpoint/2010/main" val="357255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839" y="1067193"/>
            <a:ext cx="8038873" cy="4067302"/>
          </a:xfrm>
        </p:spPr>
        <p:txBody>
          <a:bodyPr>
            <a:noAutofit/>
          </a:bodyPr>
          <a:lstStyle/>
          <a:p>
            <a:pPr marL="0" indent="0">
              <a:buNone/>
            </a:pPr>
            <a:r>
              <a:rPr lang="en-US" sz="2000" dirty="0" err="1"/>
              <a:t>Fluegas</a:t>
            </a:r>
            <a:r>
              <a:rPr lang="en-US" sz="2000" dirty="0"/>
              <a:t> emissions if λ = 1.5 and fuel has no water</a:t>
            </a:r>
          </a:p>
          <a:p>
            <a:pPr marL="0" indent="0">
              <a:buNone/>
            </a:pPr>
            <a:r>
              <a:rPr lang="en-US" sz="2000" dirty="0"/>
              <a:t> </a:t>
            </a:r>
          </a:p>
          <a:p>
            <a:pPr marL="0" indent="0">
              <a:buNone/>
            </a:pPr>
            <a:endParaRPr lang="en-US" sz="2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21</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819459" y="1760912"/>
                <a:ext cx="31403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i="1" smtClean="0">
                              <a:latin typeface="Cambria Math" panose="02040503050406030204" pitchFamily="18" charset="0"/>
                            </a:rPr>
                          </m:ctrlPr>
                        </m:sSubPr>
                        <m:e>
                          <m:r>
                            <a:rPr lang="fi-FI" b="0" i="1" smtClean="0">
                              <a:latin typeface="Cambria Math" panose="02040503050406030204" pitchFamily="18" charset="0"/>
                            </a:rPr>
                            <m:t>𝐶</m:t>
                          </m:r>
                        </m:e>
                        <m:sub>
                          <m:r>
                            <a:rPr lang="fi-FI" b="0" i="1" smtClean="0">
                              <a:latin typeface="Cambria Math" panose="02040503050406030204" pitchFamily="18" charset="0"/>
                            </a:rPr>
                            <m:t>4</m:t>
                          </m:r>
                        </m:sub>
                      </m:sSub>
                      <m:sSub>
                        <m:sSubPr>
                          <m:ctrlPr>
                            <a:rPr lang="fi-FI" i="1" smtClean="0">
                              <a:latin typeface="Cambria Math" panose="02040503050406030204" pitchFamily="18" charset="0"/>
                            </a:rPr>
                          </m:ctrlPr>
                        </m:sSubPr>
                        <m:e>
                          <m:r>
                            <a:rPr lang="fi-FI" b="0" i="1" smtClean="0">
                              <a:latin typeface="Cambria Math" panose="02040503050406030204" pitchFamily="18" charset="0"/>
                            </a:rPr>
                            <m:t>𝐻</m:t>
                          </m:r>
                        </m:e>
                        <m:sub>
                          <m:r>
                            <a:rPr lang="fi-FI" b="0" i="1" smtClean="0">
                              <a:latin typeface="Cambria Math" panose="02040503050406030204" pitchFamily="18" charset="0"/>
                            </a:rPr>
                            <m:t>10</m:t>
                          </m:r>
                        </m:sub>
                      </m:sSub>
                      <m:r>
                        <a:rPr lang="fi-FI" b="0" i="1" smtClean="0">
                          <a:latin typeface="Cambria Math" panose="02040503050406030204" pitchFamily="18" charset="0"/>
                        </a:rPr>
                        <m:t>+6,5</m:t>
                      </m:r>
                      <m:sSub>
                        <m:sSubPr>
                          <m:ctrlPr>
                            <a:rPr lang="fi-FI" b="0" i="1" smtClean="0">
                              <a:latin typeface="Cambria Math" panose="02040503050406030204" pitchFamily="18" charset="0"/>
                            </a:rPr>
                          </m:ctrlPr>
                        </m:sSubPr>
                        <m:e>
                          <m:r>
                            <a:rPr lang="fi-FI" b="0" i="1" smtClean="0">
                              <a:latin typeface="Cambria Math" panose="02040503050406030204" pitchFamily="18" charset="0"/>
                            </a:rPr>
                            <m:t>𝑂</m:t>
                          </m:r>
                        </m:e>
                        <m:sub>
                          <m:r>
                            <a:rPr lang="fi-FI" b="0" i="1" smtClean="0">
                              <a:latin typeface="Cambria Math" panose="02040503050406030204" pitchFamily="18" charset="0"/>
                            </a:rPr>
                            <m:t>2</m:t>
                          </m:r>
                        </m:sub>
                      </m:sSub>
                      <m:r>
                        <a:rPr lang="fi-FI" b="0" i="1" smtClean="0">
                          <a:latin typeface="Cambria Math" panose="02040503050406030204" pitchFamily="18" charset="0"/>
                          <a:ea typeface="Cambria Math" panose="02040503050406030204" pitchFamily="18" charset="0"/>
                        </a:rPr>
                        <m:t>→4</m:t>
                      </m:r>
                      <m:sSub>
                        <m:sSubPr>
                          <m:ctrlPr>
                            <a:rPr lang="fi-FI" b="0" i="1" smtClean="0">
                              <a:latin typeface="Cambria Math" panose="02040503050406030204" pitchFamily="18" charset="0"/>
                              <a:ea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𝐶𝑂</m:t>
                          </m:r>
                        </m:e>
                        <m:sub>
                          <m:r>
                            <a:rPr lang="fi-FI" b="0" i="1" smtClean="0">
                              <a:latin typeface="Cambria Math" panose="02040503050406030204" pitchFamily="18" charset="0"/>
                              <a:ea typeface="Cambria Math" panose="02040503050406030204" pitchFamily="18" charset="0"/>
                            </a:rPr>
                            <m:t>2</m:t>
                          </m:r>
                        </m:sub>
                      </m:sSub>
                      <m:r>
                        <a:rPr lang="fi-FI" b="0" i="1" smtClean="0">
                          <a:latin typeface="Cambria Math" panose="02040503050406030204" pitchFamily="18" charset="0"/>
                          <a:ea typeface="Cambria Math" panose="02040503050406030204" pitchFamily="18" charset="0"/>
                        </a:rPr>
                        <m:t>+5</m:t>
                      </m:r>
                      <m:sSub>
                        <m:sSubPr>
                          <m:ctrlPr>
                            <a:rPr lang="fi-FI" b="0" i="1" smtClean="0">
                              <a:latin typeface="Cambria Math" panose="02040503050406030204" pitchFamily="18" charset="0"/>
                              <a:ea typeface="Cambria Math" panose="02040503050406030204" pitchFamily="18" charset="0"/>
                            </a:rPr>
                          </m:ctrlPr>
                        </m:sSubPr>
                        <m:e>
                          <m:r>
                            <a:rPr lang="fi-FI" b="0" i="1" smtClean="0">
                              <a:latin typeface="Cambria Math" panose="02040503050406030204" pitchFamily="18" charset="0"/>
                              <a:ea typeface="Cambria Math" panose="02040503050406030204" pitchFamily="18" charset="0"/>
                            </a:rPr>
                            <m:t>𝐻</m:t>
                          </m:r>
                        </m:e>
                        <m:sub>
                          <m:r>
                            <a:rPr lang="fi-FI" b="0" i="1" smtClean="0">
                              <a:latin typeface="Cambria Math" panose="02040503050406030204" pitchFamily="18" charset="0"/>
                              <a:ea typeface="Cambria Math" panose="02040503050406030204" pitchFamily="18" charset="0"/>
                            </a:rPr>
                            <m:t>2</m:t>
                          </m:r>
                        </m:sub>
                      </m:sSub>
                      <m:r>
                        <a:rPr lang="fi-FI" b="0" i="1" smtClean="0">
                          <a:latin typeface="Cambria Math" panose="02040503050406030204" pitchFamily="18" charset="0"/>
                          <a:ea typeface="Cambria Math" panose="02040503050406030204" pitchFamily="18" charset="0"/>
                        </a:rPr>
                        <m:t>𝑂</m:t>
                      </m:r>
                    </m:oMath>
                  </m:oMathPara>
                </a14:m>
                <a:endParaRPr lang="fi-FI" dirty="0"/>
              </a:p>
            </p:txBody>
          </p:sp>
        </mc:Choice>
        <mc:Fallback xmlns="">
          <p:sp>
            <p:nvSpPr>
              <p:cNvPr id="6" name="TextBox 5"/>
              <p:cNvSpPr txBox="1">
                <a:spLocks noRot="1" noChangeAspect="1" noMove="1" noResize="1" noEditPoints="1" noAdjustHandles="1" noChangeArrowheads="1" noChangeShapeType="1" noTextEdit="1"/>
              </p:cNvSpPr>
              <p:nvPr/>
            </p:nvSpPr>
            <p:spPr>
              <a:xfrm>
                <a:off x="2819459" y="1760912"/>
                <a:ext cx="3140347" cy="276999"/>
              </a:xfrm>
              <a:prstGeom prst="rect">
                <a:avLst/>
              </a:prstGeom>
              <a:blipFill>
                <a:blip r:embed="rId2"/>
                <a:stretch>
                  <a:fillRect l="-1359" r="-1165" b="-15556"/>
                </a:stretch>
              </a:blipFill>
            </p:spPr>
            <p:txBody>
              <a:bodyPr/>
              <a:lstStyle/>
              <a:p>
                <a:r>
                  <a:rPr lang="fi-FI">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3002172476"/>
              </p:ext>
            </p:extLst>
          </p:nvPr>
        </p:nvGraphicFramePr>
        <p:xfrm>
          <a:off x="872838" y="2292343"/>
          <a:ext cx="8038870" cy="2990275"/>
        </p:xfrm>
        <a:graphic>
          <a:graphicData uri="http://schemas.openxmlformats.org/drawingml/2006/table">
            <a:tbl>
              <a:tblPr firstRow="1" firstCol="1" bandRow="1">
                <a:tableStyleId>{5C22544A-7EE6-4342-B048-85BDC9FD1C3A}</a:tableStyleId>
              </a:tblPr>
              <a:tblGrid>
                <a:gridCol w="687727">
                  <a:extLst>
                    <a:ext uri="{9D8B030D-6E8A-4147-A177-3AD203B41FA5}">
                      <a16:colId xmlns:a16="http://schemas.microsoft.com/office/drawing/2014/main" val="345222510"/>
                    </a:ext>
                  </a:extLst>
                </a:gridCol>
                <a:gridCol w="710995">
                  <a:extLst>
                    <a:ext uri="{9D8B030D-6E8A-4147-A177-3AD203B41FA5}">
                      <a16:colId xmlns:a16="http://schemas.microsoft.com/office/drawing/2014/main" val="2649651620"/>
                    </a:ext>
                  </a:extLst>
                </a:gridCol>
                <a:gridCol w="1035334">
                  <a:extLst>
                    <a:ext uri="{9D8B030D-6E8A-4147-A177-3AD203B41FA5}">
                      <a16:colId xmlns:a16="http://schemas.microsoft.com/office/drawing/2014/main" val="618075051"/>
                    </a:ext>
                  </a:extLst>
                </a:gridCol>
                <a:gridCol w="1146048">
                  <a:extLst>
                    <a:ext uri="{9D8B030D-6E8A-4147-A177-3AD203B41FA5}">
                      <a16:colId xmlns:a16="http://schemas.microsoft.com/office/drawing/2014/main" val="2286208657"/>
                    </a:ext>
                  </a:extLst>
                </a:gridCol>
                <a:gridCol w="999744">
                  <a:extLst>
                    <a:ext uri="{9D8B030D-6E8A-4147-A177-3AD203B41FA5}">
                      <a16:colId xmlns:a16="http://schemas.microsoft.com/office/drawing/2014/main" val="3923447910"/>
                    </a:ext>
                  </a:extLst>
                </a:gridCol>
                <a:gridCol w="1072896">
                  <a:extLst>
                    <a:ext uri="{9D8B030D-6E8A-4147-A177-3AD203B41FA5}">
                      <a16:colId xmlns:a16="http://schemas.microsoft.com/office/drawing/2014/main" val="3118717861"/>
                    </a:ext>
                  </a:extLst>
                </a:gridCol>
                <a:gridCol w="1097280">
                  <a:extLst>
                    <a:ext uri="{9D8B030D-6E8A-4147-A177-3AD203B41FA5}">
                      <a16:colId xmlns:a16="http://schemas.microsoft.com/office/drawing/2014/main" val="1973258602"/>
                    </a:ext>
                  </a:extLst>
                </a:gridCol>
                <a:gridCol w="1288846">
                  <a:extLst>
                    <a:ext uri="{9D8B030D-6E8A-4147-A177-3AD203B41FA5}">
                      <a16:colId xmlns:a16="http://schemas.microsoft.com/office/drawing/2014/main" val="3435925631"/>
                    </a:ext>
                  </a:extLst>
                </a:gridCol>
              </a:tblGrid>
              <a:tr h="374639">
                <a:tc gridSpan="3">
                  <a:txBody>
                    <a:bodyPr/>
                    <a:lstStyle/>
                    <a:p>
                      <a:pPr>
                        <a:lnSpc>
                          <a:spcPct val="115000"/>
                        </a:lnSpc>
                      </a:pPr>
                      <a:endParaRPr lang="fi-FI" sz="1400" dirty="0">
                        <a:effectLst/>
                        <a:latin typeface="Calibri" panose="020F0502020204030204" pitchFamily="34" charset="0"/>
                        <a:cs typeface="Times New Roman" panose="02020603050405020304" pitchFamily="18" charset="0"/>
                      </a:endParaRPr>
                    </a:p>
                  </a:txBody>
                  <a:tcPr marL="17853" marR="17853" marT="17853" marB="17853" anchor="ctr"/>
                </a:tc>
                <a:tc hMerge="1">
                  <a:txBody>
                    <a:bodyPr/>
                    <a:lstStyle/>
                    <a:p>
                      <a:endParaRPr lang="fi-FI"/>
                    </a:p>
                  </a:txBody>
                  <a:tcPr/>
                </a:tc>
                <a:tc hMerge="1">
                  <a:txBody>
                    <a:bodyPr/>
                    <a:lstStyle/>
                    <a:p>
                      <a:endParaRPr lang="fi-FI"/>
                    </a:p>
                  </a:txBody>
                  <a:tcPr/>
                </a:tc>
                <a:tc gridSpan="5">
                  <a:txBody>
                    <a:bodyPr/>
                    <a:lstStyle/>
                    <a:p>
                      <a:pPr>
                        <a:lnSpc>
                          <a:spcPct val="115000"/>
                        </a:lnSpc>
                        <a:spcAft>
                          <a:spcPts val="0"/>
                        </a:spcAft>
                      </a:pPr>
                      <a:r>
                        <a:rPr lang="fi-FI" sz="1400" dirty="0" err="1">
                          <a:effectLst/>
                        </a:rPr>
                        <a:t>Fluegases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hMerge="1">
                  <a:txBody>
                    <a:bodyPr/>
                    <a:lstStyle/>
                    <a:p>
                      <a:endParaRPr lang="fi-FI"/>
                    </a:p>
                  </a:txBody>
                  <a:tcPr/>
                </a:tc>
                <a:tc hMerge="1">
                  <a:txBody>
                    <a:bodyPr/>
                    <a:lstStyle/>
                    <a:p>
                      <a:endParaRPr lang="fi-FI"/>
                    </a:p>
                  </a:txBody>
                  <a:tcPr/>
                </a:tc>
                <a:tc hMerge="1">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hMerge="1">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2055922053"/>
                  </a:ext>
                </a:extLst>
              </a:tr>
              <a:tr h="701686">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nC</a:t>
                      </a:r>
                      <a:r>
                        <a:rPr lang="fi-FI" sz="1400" baseline="-25000" dirty="0">
                          <a:effectLst/>
                        </a:rPr>
                        <a:t>4</a:t>
                      </a:r>
                      <a:r>
                        <a:rPr lang="fi-FI" sz="1400" dirty="0">
                          <a:effectLst/>
                        </a:rPr>
                        <a:t>H</a:t>
                      </a:r>
                      <a:r>
                        <a:rPr lang="fi-FI" sz="1400" baseline="-25000" dirty="0">
                          <a:effectLst/>
                        </a:rPr>
                        <a:t>10</a:t>
                      </a: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O2</a:t>
                      </a:r>
                      <a:r>
                        <a:rPr lang="fi-FI" sz="1400" dirty="0">
                          <a:effectLst/>
                        </a:rPr>
                        <a:t>/nC</a:t>
                      </a:r>
                      <a:r>
                        <a:rPr lang="fi-FI" sz="1400" baseline="-25000" dirty="0">
                          <a:effectLst/>
                        </a:rPr>
                        <a:t>4</a:t>
                      </a:r>
                      <a:r>
                        <a:rPr lang="fi-FI" sz="1400" dirty="0">
                          <a:effectLst/>
                        </a:rPr>
                        <a:t>H</a:t>
                      </a:r>
                      <a:r>
                        <a:rPr lang="fi-FI" sz="1400" baseline="-25000" dirty="0">
                          <a:effectLst/>
                        </a:rPr>
                        <a:t>10</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CO2</a:t>
                      </a:r>
                      <a:r>
                        <a:rPr lang="fi-FI" sz="1400" dirty="0">
                          <a:effectLst/>
                        </a:rPr>
                        <a:t>/nC</a:t>
                      </a:r>
                      <a:r>
                        <a:rPr lang="fi-FI" sz="1400" baseline="-25000" dirty="0">
                          <a:effectLst/>
                        </a:rPr>
                        <a:t>4</a:t>
                      </a:r>
                      <a:r>
                        <a:rPr lang="fi-FI" sz="1400" dirty="0">
                          <a:effectLst/>
                        </a:rPr>
                        <a:t>H</a:t>
                      </a:r>
                      <a:r>
                        <a:rPr lang="fi-FI" sz="1400" baseline="-25000" dirty="0">
                          <a:effectLst/>
                        </a:rPr>
                        <a:t>10</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H2O</a:t>
                      </a:r>
                      <a:r>
                        <a:rPr lang="fi-FI" sz="1400" dirty="0">
                          <a:effectLst/>
                        </a:rPr>
                        <a:t>/nC</a:t>
                      </a:r>
                      <a:r>
                        <a:rPr lang="fi-FI" sz="1400" baseline="-25000" dirty="0">
                          <a:effectLst/>
                        </a:rPr>
                        <a:t>4</a:t>
                      </a:r>
                      <a:r>
                        <a:rPr lang="fi-FI" sz="1400" dirty="0">
                          <a:effectLst/>
                        </a:rPr>
                        <a:t>H</a:t>
                      </a:r>
                      <a:r>
                        <a:rPr lang="fi-FI" sz="1400" baseline="-25000" dirty="0">
                          <a:effectLst/>
                        </a:rPr>
                        <a:t>10</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N2</a:t>
                      </a:r>
                      <a:r>
                        <a:rPr lang="fi-FI" sz="1400" dirty="0">
                          <a:effectLst/>
                        </a:rPr>
                        <a:t>/nC</a:t>
                      </a:r>
                      <a:r>
                        <a:rPr lang="fi-FI" sz="1400" baseline="-25000" dirty="0">
                          <a:effectLst/>
                        </a:rPr>
                        <a:t>4</a:t>
                      </a:r>
                      <a:r>
                        <a:rPr lang="fi-FI" sz="1400" dirty="0">
                          <a:effectLst/>
                        </a:rPr>
                        <a:t>H</a:t>
                      </a:r>
                      <a:r>
                        <a:rPr lang="fi-FI" sz="1400" baseline="-25000" dirty="0">
                          <a:effectLst/>
                        </a:rPr>
                        <a:t>10</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n</a:t>
                      </a:r>
                      <a:r>
                        <a:rPr lang="fi-FI" sz="1400" baseline="-25000" dirty="0">
                          <a:effectLst/>
                        </a:rPr>
                        <a:t>O2</a:t>
                      </a:r>
                      <a:r>
                        <a:rPr lang="fi-FI" sz="1400" dirty="0">
                          <a:effectLst/>
                        </a:rPr>
                        <a:t>/nC</a:t>
                      </a:r>
                      <a:r>
                        <a:rPr lang="fi-FI" sz="1400" baseline="-25000" dirty="0">
                          <a:effectLst/>
                        </a:rPr>
                        <a:t>4</a:t>
                      </a:r>
                      <a:r>
                        <a:rPr lang="fi-FI" sz="1400" dirty="0">
                          <a:effectLst/>
                        </a:rPr>
                        <a:t>H</a:t>
                      </a:r>
                      <a:r>
                        <a:rPr lang="fi-FI" sz="1400" baseline="-25000" dirty="0">
                          <a:effectLst/>
                        </a:rPr>
                        <a:t>10</a:t>
                      </a:r>
                    </a:p>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lang="fi-FI" sz="1400" dirty="0">
                        <a:effectLst/>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fi-FI" sz="1400" dirty="0">
                          <a:effectLst/>
                        </a:rPr>
                        <a:t>n</a:t>
                      </a:r>
                      <a:r>
                        <a:rPr lang="fi-FI" sz="1400" baseline="-25000" dirty="0">
                          <a:effectLst/>
                        </a:rPr>
                        <a:t>H2O</a:t>
                      </a:r>
                      <a:r>
                        <a:rPr lang="fi-FI" sz="1400" baseline="0" dirty="0">
                          <a:effectLst/>
                        </a:rPr>
                        <a:t> /air</a:t>
                      </a:r>
                      <a:r>
                        <a:rPr lang="fi-FI" sz="1400" dirty="0">
                          <a:effectLst/>
                        </a:rPr>
                        <a:t/>
                      </a:r>
                      <a:br>
                        <a:rPr lang="fi-FI" sz="1400" dirty="0">
                          <a:effectLst/>
                        </a:rPr>
                      </a:b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3441346788"/>
                  </a:ext>
                </a:extLst>
              </a:tr>
              <a:tr h="374639">
                <a:tc>
                  <a:txBody>
                    <a:bodyPr/>
                    <a:lstStyle/>
                    <a:p>
                      <a:pPr>
                        <a:lnSpc>
                          <a:spcPct val="115000"/>
                        </a:lnSpc>
                        <a:spcAft>
                          <a:spcPts val="0"/>
                        </a:spcAft>
                      </a:pPr>
                      <a:r>
                        <a:rPr lang="fi-FI" sz="1400" dirty="0">
                          <a:effectLst/>
                        </a:rPr>
                        <a:t>C</a:t>
                      </a:r>
                      <a:r>
                        <a:rPr lang="fi-FI" sz="1400" baseline="-25000" dirty="0">
                          <a:effectLst/>
                        </a:rPr>
                        <a:t>4</a:t>
                      </a:r>
                      <a:r>
                        <a:rPr lang="fi-FI" sz="1400" dirty="0">
                          <a:effectLst/>
                        </a:rPr>
                        <a:t>H</a:t>
                      </a:r>
                      <a:r>
                        <a:rPr lang="fi-FI" sz="1400" baseline="-25000" dirty="0">
                          <a:effectLst/>
                        </a:rPr>
                        <a:t>10</a:t>
                      </a: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1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6,5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latin typeface="+mn-lt"/>
                          <a:ea typeface="+mn-ea"/>
                          <a:cs typeface="+mn-cs"/>
                        </a:rPr>
                        <a:t>4</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latin typeface="+mn-lt"/>
                          <a:ea typeface="+mn-ea"/>
                          <a:cs typeface="+mn-cs"/>
                        </a:rPr>
                        <a:t>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93090617"/>
                  </a:ext>
                </a:extLst>
              </a:tr>
              <a:tr h="374639">
                <a:tc>
                  <a:txBody>
                    <a:bodyPr/>
                    <a:lstStyle/>
                    <a:p>
                      <a:pPr>
                        <a:lnSpc>
                          <a:spcPct val="115000"/>
                        </a:lnSpc>
                        <a:spcAft>
                          <a:spcPts val="0"/>
                        </a:spcAft>
                      </a:pPr>
                      <a:r>
                        <a:rPr lang="fi-FI" sz="1400" dirty="0">
                          <a:effectLst/>
                        </a:rPr>
                        <a:t>  </a:t>
                      </a:r>
                      <a:r>
                        <a:rPr lang="en-US" sz="1400" b="1" dirty="0"/>
                        <a:t>λ = 1,5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a:effectLst/>
                        </a:rPr>
                        <a:t>  </a:t>
                      </a:r>
                      <a:endParaRPr lang="fi-FI" sz="140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fi-FI" sz="1400" dirty="0">
                          <a:effectLst/>
                        </a:rPr>
                        <a:t>  +50%</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fi-FI" sz="1400" dirty="0">
                          <a:effectLst/>
                          <a:latin typeface="Calibri" panose="020F0502020204030204" pitchFamily="34" charset="0"/>
                          <a:ea typeface="Calibri" panose="020F0502020204030204" pitchFamily="34" charset="0"/>
                          <a:cs typeface="Times New Roman" panose="02020603050405020304" pitchFamily="18" charset="0"/>
                        </a:rPr>
                        <a:t>+50%</a:t>
                      </a:r>
                    </a:p>
                  </a:txBody>
                  <a:tcPr marL="17853" marR="17853" marT="17853" marB="17853" anchor="ct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3856638164"/>
                  </a:ext>
                </a:extLst>
              </a:tr>
              <a:tr h="488971">
                <a:tc>
                  <a:txBody>
                    <a:bodyPr/>
                    <a:lstStyle/>
                    <a:p>
                      <a:pPr>
                        <a:lnSpc>
                          <a:spcPct val="115000"/>
                        </a:lnSpc>
                        <a:spcAft>
                          <a:spcPts val="0"/>
                        </a:spcAft>
                      </a:pPr>
                      <a:r>
                        <a:rPr lang="fi-FI" sz="1400" baseline="0" dirty="0">
                          <a:effectLst/>
                          <a:latin typeface="Calibri" panose="020F0502020204030204" pitchFamily="34" charset="0"/>
                          <a:ea typeface="Calibri" panose="020F0502020204030204" pitchFamily="34" charset="0"/>
                          <a:cs typeface="Times New Roman" panose="02020603050405020304" pitchFamily="18" charset="0"/>
                        </a:rPr>
                        <a:t>n [mol]</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1,61</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74,75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6,44</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8,05</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59,02</a:t>
                      </a:r>
                    </a:p>
                  </a:txBody>
                  <a:tcPr marL="17853" marR="17853" marT="17853" marB="17853" anchor="ctr"/>
                </a:tc>
                <a:tc>
                  <a:txBody>
                    <a:bodyPr/>
                    <a:lstStyle/>
                    <a:p>
                      <a:pPr>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5,23</a:t>
                      </a:r>
                    </a:p>
                  </a:txBody>
                  <a:tcPr marL="17853" marR="17853" marT="17853" marB="17853" anchor="ctr"/>
                </a:tc>
                <a:tc>
                  <a:txBody>
                    <a:bodyPr/>
                    <a:lstStyle/>
                    <a:p>
                      <a:pPr>
                        <a:lnSpc>
                          <a:spcPct val="115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0,807</a:t>
                      </a:r>
                    </a:p>
                  </a:txBody>
                  <a:tcPr marL="17853" marR="17853" marT="17853" marB="17853" anchor="ctr"/>
                </a:tc>
                <a:extLst>
                  <a:ext uri="{0D108BD9-81ED-4DB2-BD59-A6C34878D82A}">
                    <a16:rowId xmlns:a16="http://schemas.microsoft.com/office/drawing/2014/main" val="3267324351"/>
                  </a:ext>
                </a:extLst>
              </a:tr>
              <a:tr h="374639">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r>
                        <a:rPr lang="fi-FI" sz="1400" dirty="0">
                          <a:effectLst/>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tc>
                  <a:txBody>
                    <a:bodyPr/>
                    <a:lstStyle/>
                    <a:p>
                      <a:pPr>
                        <a:lnSpc>
                          <a:spcPct val="115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853" marR="17853" marT="17853" marB="17853" anchor="ctr"/>
                </a:tc>
                <a:extLst>
                  <a:ext uri="{0D108BD9-81ED-4DB2-BD59-A6C34878D82A}">
                    <a16:rowId xmlns:a16="http://schemas.microsoft.com/office/drawing/2014/main" val="1939386733"/>
                  </a:ext>
                </a:extLst>
              </a:tr>
            </a:tbl>
          </a:graphicData>
        </a:graphic>
      </p:graphicFrame>
    </p:spTree>
    <p:extLst>
      <p:ext uri="{BB962C8B-B14F-4D97-AF65-F5344CB8AC3E}">
        <p14:creationId xmlns:p14="http://schemas.microsoft.com/office/powerpoint/2010/main" val="324201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013167" y="356318"/>
                <a:ext cx="8038873" cy="4067302"/>
              </a:xfrm>
            </p:spPr>
            <p:txBody>
              <a:bodyPr>
                <a:noAutofit/>
              </a:bodyPr>
              <a:lstStyle/>
              <a:p>
                <a:pPr marL="0" indent="0">
                  <a:buNone/>
                </a:pPr>
                <a:r>
                  <a:rPr lang="en-US" sz="2000" dirty="0" err="1"/>
                  <a:t>Fluegas</a:t>
                </a:r>
                <a:r>
                  <a:rPr lang="en-US" sz="2000" dirty="0"/>
                  <a:t> emissions, λ = 1.5 </a:t>
                </a:r>
              </a:p>
              <a:p>
                <a:pPr marL="0" indent="0">
                  <a:buNone/>
                </a:pPr>
                <a:r>
                  <a:rPr lang="en-US" sz="2000" dirty="0"/>
                  <a:t>n</a:t>
                </a:r>
                <a:r>
                  <a:rPr lang="en-US" sz="2000" baseline="-25000" dirty="0"/>
                  <a:t>CO2</a:t>
                </a:r>
                <a:r>
                  <a:rPr lang="en-US" sz="2000" dirty="0"/>
                  <a:t> = 4*n</a:t>
                </a:r>
                <a:r>
                  <a:rPr lang="en-US" sz="2000" baseline="-25000" dirty="0"/>
                  <a:t>C4H10</a:t>
                </a:r>
                <a:r>
                  <a:rPr lang="en-US" sz="2000" dirty="0"/>
                  <a:t>= 6,44 </a:t>
                </a:r>
                <a:r>
                  <a:rPr lang="en-US" sz="2000" dirty="0" err="1"/>
                  <a:t>mol</a:t>
                </a:r>
                <a:endParaRPr lang="en-US" sz="2000" dirty="0"/>
              </a:p>
              <a:p>
                <a:pPr marL="0" indent="0">
                  <a:buNone/>
                </a:pPr>
                <a:r>
                  <a:rPr lang="en-US" sz="2000" dirty="0"/>
                  <a:t>n</a:t>
                </a:r>
                <a:r>
                  <a:rPr lang="en-US" sz="2000" baseline="-25000" dirty="0"/>
                  <a:t>H2O</a:t>
                </a:r>
                <a:r>
                  <a:rPr lang="en-US" sz="2000" dirty="0"/>
                  <a:t> = 5*n</a:t>
                </a:r>
                <a:r>
                  <a:rPr lang="en-US" sz="2000" baseline="-25000" dirty="0"/>
                  <a:t>C4H10</a:t>
                </a:r>
                <a:r>
                  <a:rPr lang="en-US" sz="2000" dirty="0"/>
                  <a:t>= 8,05 </a:t>
                </a:r>
                <a:r>
                  <a:rPr lang="en-US" sz="2000" dirty="0" err="1"/>
                  <a:t>mol</a:t>
                </a:r>
                <a:endParaRPr lang="en-US" sz="2000" dirty="0"/>
              </a:p>
              <a:p>
                <a:pPr marL="0" indent="0">
                  <a:buNone/>
                </a:pPr>
                <a:r>
                  <a:rPr lang="en-US" sz="2000" dirty="0"/>
                  <a:t>n</a:t>
                </a:r>
                <a:r>
                  <a:rPr lang="en-US" sz="2000" baseline="-25000" dirty="0"/>
                  <a:t>O2</a:t>
                </a:r>
                <a:r>
                  <a:rPr lang="en-US" sz="2000" dirty="0"/>
                  <a:t> = 6,5*n</a:t>
                </a:r>
                <a:r>
                  <a:rPr lang="en-US" sz="2000" baseline="-25000" dirty="0"/>
                  <a:t>C4H10</a:t>
                </a:r>
                <a:r>
                  <a:rPr lang="en-US" sz="2000" dirty="0"/>
                  <a:t>*0,50 = 5,23 </a:t>
                </a:r>
                <a:r>
                  <a:rPr lang="en-US" sz="2000" dirty="0" err="1"/>
                  <a:t>mol</a:t>
                </a:r>
                <a:r>
                  <a:rPr lang="en-US" sz="2000" dirty="0"/>
                  <a:t> (50%)</a:t>
                </a:r>
              </a:p>
              <a:p>
                <a:pPr marL="0" indent="0">
                  <a:buNone/>
                </a:pPr>
                <a:r>
                  <a:rPr lang="en-US" sz="2000" dirty="0"/>
                  <a:t>n</a:t>
                </a:r>
                <a:r>
                  <a:rPr lang="en-US" sz="2000" baseline="-25000" dirty="0"/>
                  <a:t>N2</a:t>
                </a:r>
                <a:r>
                  <a:rPr lang="en-US" sz="2000" dirty="0"/>
                  <a:t> = 3,76*n</a:t>
                </a:r>
                <a:r>
                  <a:rPr lang="en-US" sz="2000" baseline="-25000" dirty="0"/>
                  <a:t>O2</a:t>
                </a:r>
                <a:r>
                  <a:rPr lang="en-US" sz="2000" dirty="0"/>
                  <a:t>*1,50 = 59,05 </a:t>
                </a:r>
                <a:r>
                  <a:rPr lang="en-US" sz="2000" dirty="0" err="1"/>
                  <a:t>mol</a:t>
                </a:r>
                <a:r>
                  <a:rPr lang="en-US" sz="2000" dirty="0"/>
                  <a:t> (150%)</a:t>
                </a:r>
              </a:p>
              <a:p>
                <a:pPr marL="0" indent="0">
                  <a:buNone/>
                </a:pPr>
                <a:endParaRPr lang="fi-FI" sz="2000" dirty="0"/>
              </a:p>
              <a:p>
                <a:pPr marL="0" indent="0">
                  <a:buNone/>
                </a:pPr>
                <a:r>
                  <a:rPr lang="fi-FI" sz="2000" dirty="0" err="1"/>
                  <a:t>Theoretical</a:t>
                </a:r>
                <a:r>
                  <a:rPr lang="fi-FI" sz="2000" dirty="0"/>
                  <a:t> air  </a:t>
                </a:r>
                <a:r>
                  <a:rPr lang="fi-FI" sz="2000" dirty="0" err="1"/>
                  <a:t>demand</a:t>
                </a:r>
                <a:r>
                  <a:rPr lang="fi-FI" sz="2000" dirty="0"/>
                  <a:t> </a:t>
                </a:r>
                <a:r>
                  <a:rPr lang="fi-FI" sz="2000" dirty="0" err="1"/>
                  <a:t>L</a:t>
                </a:r>
                <a:r>
                  <a:rPr lang="fi-FI" sz="2000" baseline="-25000" dirty="0" err="1"/>
                  <a:t>theor</a:t>
                </a:r>
                <a:r>
                  <a:rPr lang="fi-FI" sz="2000" dirty="0"/>
                  <a:t> = </a:t>
                </a:r>
                <a:r>
                  <a:rPr lang="en-US" sz="2000" dirty="0"/>
                  <a:t>6,5*n</a:t>
                </a:r>
                <a:r>
                  <a:rPr lang="en-US" sz="2000" baseline="-25000" dirty="0"/>
                  <a:t>C4H10</a:t>
                </a:r>
                <a:r>
                  <a:rPr lang="fi-FI" sz="2000" dirty="0"/>
                  <a:t>/ 0,21</a:t>
                </a:r>
              </a:p>
              <a:p>
                <a:pPr marL="0" indent="0">
                  <a:buNone/>
                </a:pPr>
                <a:r>
                  <a:rPr lang="fi-FI" sz="2000" dirty="0" err="1"/>
                  <a:t>The</a:t>
                </a:r>
                <a:r>
                  <a:rPr lang="fi-FI" sz="2000" dirty="0"/>
                  <a:t> </a:t>
                </a:r>
                <a:r>
                  <a:rPr lang="fi-FI" sz="2000" dirty="0" err="1"/>
                  <a:t>required</a:t>
                </a:r>
                <a:r>
                  <a:rPr lang="fi-FI" sz="2000" dirty="0"/>
                  <a:t> air L = λ * </a:t>
                </a:r>
                <a:r>
                  <a:rPr lang="fi-FI" sz="2000" dirty="0" err="1"/>
                  <a:t>L</a:t>
                </a:r>
                <a:r>
                  <a:rPr lang="fi-FI" sz="2000" baseline="-25000" dirty="0" err="1"/>
                  <a:t>theor</a:t>
                </a:r>
                <a:r>
                  <a:rPr lang="fi-FI" sz="2000" baseline="-25000" dirty="0"/>
                  <a:t> </a:t>
                </a:r>
                <a:r>
                  <a:rPr lang="en-US" sz="2000" dirty="0"/>
                  <a:t>= 74,75 </a:t>
                </a:r>
                <a:r>
                  <a:rPr lang="en-US" sz="2000" dirty="0" err="1"/>
                  <a:t>mol</a:t>
                </a:r>
                <a:endParaRPr lang="en-US" sz="2000" dirty="0"/>
              </a:p>
              <a:p>
                <a:pPr marL="0" indent="0">
                  <a:buNone/>
                </a:pPr>
                <a:endParaRPr lang="en-US" sz="2000" dirty="0"/>
              </a:p>
              <a:p>
                <a:pPr marL="0" indent="0">
                  <a:buNone/>
                </a:pPr>
                <a:r>
                  <a:rPr lang="en-US" sz="2000" dirty="0"/>
                  <a:t>Water vapor from combustion air is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fi-FI" sz="2000" i="1">
                                <a:latin typeface="Cambria Math" panose="02040503050406030204" pitchFamily="18" charset="0"/>
                              </a:rPr>
                              <m:t>𝑛</m:t>
                            </m:r>
                          </m:e>
                          <m:sub>
                            <m:r>
                              <a:rPr lang="fi-FI" sz="2000" i="1">
                                <a:latin typeface="Cambria Math" panose="02040503050406030204" pitchFamily="18" charset="0"/>
                              </a:rPr>
                              <m:t>𝐻</m:t>
                            </m:r>
                            <m:r>
                              <a:rPr lang="fi-FI" sz="2000" i="1">
                                <a:latin typeface="Cambria Math" panose="02040503050406030204" pitchFamily="18" charset="0"/>
                              </a:rPr>
                              <m:t>2</m:t>
                            </m:r>
                            <m:r>
                              <a:rPr lang="fi-FI" sz="2000" i="1">
                                <a:latin typeface="Cambria Math" panose="02040503050406030204" pitchFamily="18" charset="0"/>
                              </a:rPr>
                              <m:t>𝑂</m:t>
                            </m:r>
                          </m:sub>
                        </m:sSub>
                      </m:num>
                      <m:den>
                        <m:sSub>
                          <m:sSubPr>
                            <m:ctrlPr>
                              <a:rPr lang="en-US" sz="2000" i="1">
                                <a:latin typeface="Cambria Math" panose="02040503050406030204" pitchFamily="18" charset="0"/>
                              </a:rPr>
                            </m:ctrlPr>
                          </m:sSubPr>
                          <m:e>
                            <m:r>
                              <a:rPr lang="fi-FI" sz="2000" i="1">
                                <a:latin typeface="Cambria Math" panose="02040503050406030204" pitchFamily="18" charset="0"/>
                              </a:rPr>
                              <m:t>𝑛</m:t>
                            </m:r>
                          </m:e>
                          <m:sub>
                            <m:r>
                              <a:rPr lang="fi-FI" sz="2000" i="1">
                                <a:latin typeface="Cambria Math" panose="02040503050406030204" pitchFamily="18" charset="0"/>
                              </a:rPr>
                              <m:t>𝑖𝑘</m:t>
                            </m:r>
                          </m:sub>
                        </m:sSub>
                      </m:den>
                    </m:f>
                  </m:oMath>
                </a14:m>
                <a:r>
                  <a:rPr lang="en-US" sz="2000" dirty="0"/>
                  <a:t> * L = 0,807 </a:t>
                </a:r>
                <a:r>
                  <a:rPr lang="en-US" sz="2000" dirty="0" err="1"/>
                  <a:t>mol</a:t>
                </a:r>
                <a:endParaRPr lang="en-US" sz="2000" dirty="0"/>
              </a:p>
              <a:p>
                <a:pPr marL="0" indent="0">
                  <a:buNone/>
                </a:pPr>
                <a:endParaRPr lang="en-US" sz="2000" dirty="0"/>
              </a:p>
              <a:p>
                <a:pPr marL="0" indent="0">
                  <a:buNone/>
                </a:pPr>
                <a:r>
                  <a:rPr lang="en-US" sz="2000" dirty="0"/>
                  <a:t>Total mass of emissions is about 2300 g.</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013167" y="356318"/>
                <a:ext cx="8038873" cy="4067302"/>
              </a:xfrm>
              <a:blipFill>
                <a:blip r:embed="rId2"/>
                <a:stretch>
                  <a:fillRect l="-758" t="-1497" b="-16317"/>
                </a:stretch>
              </a:blipFill>
            </p:spPr>
            <p:txBody>
              <a:bodyPr/>
              <a:lstStyle/>
              <a:p>
                <a:r>
                  <a:rPr lang="fi-FI">
                    <a:noFill/>
                  </a:rPr>
                  <a:t> </a:t>
                </a:r>
              </a:p>
            </p:txBody>
          </p:sp>
        </mc:Fallback>
      </mc:AlternateContent>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22</a:t>
            </a:fld>
            <a:endParaRPr lang="en-US" dirty="0"/>
          </a:p>
        </p:txBody>
      </p:sp>
    </p:spTree>
    <p:extLst>
      <p:ext uri="{BB962C8B-B14F-4D97-AF65-F5344CB8AC3E}">
        <p14:creationId xmlns:p14="http://schemas.microsoft.com/office/powerpoint/2010/main" val="243263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502650" y="327029"/>
            <a:ext cx="641350" cy="365125"/>
          </a:xfrm>
        </p:spPr>
        <p:txBody>
          <a:bodyPr/>
          <a:lstStyle/>
          <a:p>
            <a:fld id="{FDF52C00-FAA2-8041-BAB2-D926C625D201}" type="slidenum">
              <a:rPr lang="en-US" smtClean="0"/>
              <a:pPr/>
              <a:t>3</a:t>
            </a:fld>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848699980"/>
              </p:ext>
            </p:extLst>
          </p:nvPr>
        </p:nvGraphicFramePr>
        <p:xfrm>
          <a:off x="457200" y="1538291"/>
          <a:ext cx="1871662" cy="442913"/>
        </p:xfrm>
        <a:graphic>
          <a:graphicData uri="http://schemas.openxmlformats.org/presentationml/2006/ole">
            <mc:AlternateContent xmlns:mc="http://schemas.openxmlformats.org/markup-compatibility/2006">
              <mc:Choice xmlns:v="urn:schemas-microsoft-com:vml" Requires="v">
                <p:oleObj spid="_x0000_s1378" name="Kaava" r:id="rId3" imgW="914003" imgH="215806" progId="Equation.3">
                  <p:embed/>
                </p:oleObj>
              </mc:Choice>
              <mc:Fallback>
                <p:oleObj name="Kaava" r:id="rId3" imgW="914003" imgH="215806" progId="Equation.3">
                  <p:embed/>
                  <p:pic>
                    <p:nvPicPr>
                      <p:cNvPr id="7987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38291"/>
                        <a:ext cx="187166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833806215"/>
              </p:ext>
            </p:extLst>
          </p:nvPr>
        </p:nvGraphicFramePr>
        <p:xfrm>
          <a:off x="457200" y="2043116"/>
          <a:ext cx="1871662" cy="442913"/>
        </p:xfrm>
        <a:graphic>
          <a:graphicData uri="http://schemas.openxmlformats.org/presentationml/2006/ole">
            <mc:AlternateContent xmlns:mc="http://schemas.openxmlformats.org/markup-compatibility/2006">
              <mc:Choice xmlns:v="urn:schemas-microsoft-com:vml" Requires="v">
                <p:oleObj spid="_x0000_s1379" name="Kaava" r:id="rId5" imgW="914003" imgH="215806" progId="Equation.3">
                  <p:embed/>
                </p:oleObj>
              </mc:Choice>
              <mc:Fallback>
                <p:oleObj name="Kaava" r:id="rId5" imgW="914003" imgH="215806" progId="Equation.3">
                  <p:embed/>
                  <p:pic>
                    <p:nvPicPr>
                      <p:cNvPr id="7988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043116"/>
                        <a:ext cx="1871662"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2185885459"/>
              </p:ext>
            </p:extLst>
          </p:nvPr>
        </p:nvGraphicFramePr>
        <p:xfrm>
          <a:off x="756459" y="3162243"/>
          <a:ext cx="3529012" cy="466725"/>
        </p:xfrm>
        <a:graphic>
          <a:graphicData uri="http://schemas.openxmlformats.org/presentationml/2006/ole">
            <mc:AlternateContent xmlns:mc="http://schemas.openxmlformats.org/markup-compatibility/2006">
              <mc:Choice xmlns:v="urn:schemas-microsoft-com:vml" Requires="v">
                <p:oleObj spid="_x0000_s1380" name="Kaava" r:id="rId7" imgW="1727200" imgH="228600" progId="Equation.3">
                  <p:embed/>
                </p:oleObj>
              </mc:Choice>
              <mc:Fallback>
                <p:oleObj name="Kaava" r:id="rId7" imgW="1727200" imgH="228600" progId="Equation.3">
                  <p:embed/>
                  <p:pic>
                    <p:nvPicPr>
                      <p:cNvPr id="79883"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59" y="3162243"/>
                        <a:ext cx="35290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5"/>
          <p:cNvGraphicFramePr>
            <a:graphicFrameLocks noChangeAspect="1"/>
          </p:cNvGraphicFramePr>
          <p:nvPr>
            <p:extLst>
              <p:ext uri="{D42A27DB-BD31-4B8C-83A1-F6EECF244321}">
                <p14:modId xmlns:p14="http://schemas.microsoft.com/office/powerpoint/2010/main" val="3535041274"/>
              </p:ext>
            </p:extLst>
          </p:nvPr>
        </p:nvGraphicFramePr>
        <p:xfrm>
          <a:off x="756459" y="3635831"/>
          <a:ext cx="3529012" cy="466725"/>
        </p:xfrm>
        <a:graphic>
          <a:graphicData uri="http://schemas.openxmlformats.org/presentationml/2006/ole">
            <mc:AlternateContent xmlns:mc="http://schemas.openxmlformats.org/markup-compatibility/2006">
              <mc:Choice xmlns:v="urn:schemas-microsoft-com:vml" Requires="v">
                <p:oleObj spid="_x0000_s1381" name="Kaava" r:id="rId9" imgW="1727200" imgH="228600" progId="Equation.3">
                  <p:embed/>
                </p:oleObj>
              </mc:Choice>
              <mc:Fallback>
                <p:oleObj name="Kaava" r:id="rId9" imgW="1727200" imgH="228600" progId="Equation.3">
                  <p:embed/>
                  <p:pic>
                    <p:nvPicPr>
                      <p:cNvPr id="79885"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59" y="3635831"/>
                        <a:ext cx="3529012"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457200" y="691763"/>
            <a:ext cx="1492140" cy="477054"/>
          </a:xfrm>
          <a:prstGeom prst="rect">
            <a:avLst/>
          </a:prstGeom>
        </p:spPr>
        <p:txBody>
          <a:bodyPr wrap="none">
            <a:spAutoFit/>
          </a:bodyPr>
          <a:lstStyle/>
          <a:p>
            <a:r>
              <a:rPr lang="en-US" sz="2500" b="1" dirty="0">
                <a:latin typeface="Constantia"/>
                <a:cs typeface="Constantia"/>
              </a:rPr>
              <a:t>Example</a:t>
            </a:r>
            <a:endParaRPr lang="fi-FI" sz="2500" b="1" dirty="0">
              <a:latin typeface="Constantia"/>
              <a:cs typeface="Constantia"/>
            </a:endParaRPr>
          </a:p>
        </p:txBody>
      </p:sp>
      <p:sp>
        <p:nvSpPr>
          <p:cNvPr id="3" name="Rectangle 2"/>
          <p:cNvSpPr/>
          <p:nvPr/>
        </p:nvSpPr>
        <p:spPr>
          <a:xfrm>
            <a:off x="2670567" y="1521216"/>
            <a:ext cx="5386218" cy="477054"/>
          </a:xfrm>
          <a:prstGeom prst="rect">
            <a:avLst/>
          </a:prstGeom>
        </p:spPr>
        <p:txBody>
          <a:bodyPr wrap="none">
            <a:spAutoFit/>
          </a:bodyPr>
          <a:lstStyle/>
          <a:p>
            <a:r>
              <a:rPr lang="en-US" sz="2500" dirty="0">
                <a:latin typeface="Constantia"/>
                <a:cs typeface="Constantia"/>
              </a:rPr>
              <a:t>+390 kJ  energy into the environment.</a:t>
            </a:r>
            <a:endParaRPr lang="fi-FI" sz="2500" dirty="0">
              <a:latin typeface="Constantia"/>
              <a:cs typeface="Constantia"/>
            </a:endParaRPr>
          </a:p>
        </p:txBody>
      </p:sp>
      <p:sp>
        <p:nvSpPr>
          <p:cNvPr id="4" name="Rectangle 3"/>
          <p:cNvSpPr/>
          <p:nvPr/>
        </p:nvSpPr>
        <p:spPr>
          <a:xfrm>
            <a:off x="2670567" y="2026041"/>
            <a:ext cx="3504870" cy="477054"/>
          </a:xfrm>
          <a:prstGeom prst="rect">
            <a:avLst/>
          </a:prstGeom>
        </p:spPr>
        <p:txBody>
          <a:bodyPr wrap="none">
            <a:spAutoFit/>
          </a:bodyPr>
          <a:lstStyle/>
          <a:p>
            <a:r>
              <a:rPr lang="fi-FI" sz="2500" dirty="0">
                <a:latin typeface="Constantia"/>
                <a:cs typeface="Constantia"/>
              </a:rPr>
              <a:t>ΔH = -390kJ </a:t>
            </a:r>
            <a:r>
              <a:rPr lang="fi-FI" sz="2500" dirty="0" err="1">
                <a:latin typeface="Constantia"/>
                <a:cs typeface="Constantia"/>
              </a:rPr>
              <a:t>exothermic</a:t>
            </a:r>
            <a:endParaRPr lang="fi-FI" sz="2500" dirty="0">
              <a:latin typeface="Constantia"/>
              <a:cs typeface="Constantia"/>
            </a:endParaRPr>
          </a:p>
        </p:txBody>
      </p:sp>
      <p:pic>
        <p:nvPicPr>
          <p:cNvPr id="1031" name="Picture 7" descr="Flame | Free Stock Photo | Illustration of a flame | # 150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7563" y="1779097"/>
            <a:ext cx="1060543" cy="14479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423002" y="3159269"/>
            <a:ext cx="4877726" cy="1631216"/>
          </a:xfrm>
          <a:prstGeom prst="rect">
            <a:avLst/>
          </a:prstGeom>
        </p:spPr>
        <p:txBody>
          <a:bodyPr wrap="square">
            <a:spAutoFit/>
          </a:bodyPr>
          <a:lstStyle/>
          <a:p>
            <a:r>
              <a:rPr lang="en-US" sz="2500" dirty="0">
                <a:latin typeface="Constantia"/>
                <a:cs typeface="Constantia"/>
              </a:rPr>
              <a:t>-178 kJ energy from the environment.</a:t>
            </a:r>
          </a:p>
          <a:p>
            <a:r>
              <a:rPr lang="fi-FI" sz="2500" dirty="0">
                <a:latin typeface="Constantia"/>
                <a:cs typeface="Constantia"/>
              </a:rPr>
              <a:t>ΔH = +178kJ </a:t>
            </a:r>
            <a:r>
              <a:rPr lang="fi-FI" sz="2500" dirty="0" err="1">
                <a:latin typeface="Constantia"/>
                <a:cs typeface="Constantia"/>
              </a:rPr>
              <a:t>endothermic</a:t>
            </a:r>
            <a:endParaRPr lang="fi-FI" sz="2500" dirty="0">
              <a:latin typeface="Constantia"/>
              <a:cs typeface="Constantia"/>
            </a:endParaRPr>
          </a:p>
          <a:p>
            <a:endParaRPr lang="fi-FI" sz="2500" dirty="0">
              <a:latin typeface="Constantia"/>
              <a:cs typeface="Constantia"/>
            </a:endParaRPr>
          </a:p>
        </p:txBody>
      </p:sp>
      <p:pic>
        <p:nvPicPr>
          <p:cNvPr id="1033" name="Picture 9" descr="Ice cube vector clip art | Free 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0043" y="4454065"/>
            <a:ext cx="1204729" cy="112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9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28507"/>
            <a:ext cx="8229600" cy="4370735"/>
          </a:xfrm>
        </p:spPr>
        <p:txBody>
          <a:bodyPr>
            <a:normAutofit/>
          </a:bodyPr>
          <a:lstStyle/>
          <a:p>
            <a:r>
              <a:rPr lang="en-US" sz="2400" dirty="0"/>
              <a:t>The heat of reaction is calculated from the energy content of the substances, </a:t>
            </a:r>
            <a:r>
              <a:rPr lang="en-US" sz="2400" dirty="0" err="1"/>
              <a:t>ie</a:t>
            </a:r>
            <a:r>
              <a:rPr lang="en-US" sz="2400" dirty="0"/>
              <a:t> the heat of formation </a:t>
            </a:r>
            <a:r>
              <a:rPr lang="en-US" sz="2400" dirty="0" err="1"/>
              <a:t>ΔH</a:t>
            </a:r>
            <a:r>
              <a:rPr lang="en-US" sz="2400" baseline="-25000" dirty="0" err="1"/>
              <a:t>f</a:t>
            </a:r>
            <a:endParaRPr lang="en-US" sz="2400" baseline="-25000" dirty="0"/>
          </a:p>
          <a:p>
            <a:pPr marL="0" indent="0">
              <a:buNone/>
            </a:pPr>
            <a:r>
              <a:rPr lang="fi-FI" sz="3600" b="1" dirty="0"/>
              <a:t>				</a:t>
            </a:r>
            <a:r>
              <a:rPr lang="fi-FI" sz="2400" dirty="0" err="1">
                <a:latin typeface="Times New Roman" panose="02020603050405020304" pitchFamily="18" charset="0"/>
                <a:cs typeface="Times New Roman" panose="02020603050405020304" pitchFamily="18" charset="0"/>
              </a:rPr>
              <a:t>aA</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bB</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cC</a:t>
            </a:r>
            <a:r>
              <a:rPr lang="fi-FI" sz="2400" dirty="0">
                <a:latin typeface="Times New Roman" panose="02020603050405020304" pitchFamily="18" charset="0"/>
                <a:cs typeface="Times New Roman" panose="02020603050405020304" pitchFamily="18" charset="0"/>
              </a:rPr>
              <a:t> + </a:t>
            </a:r>
            <a:r>
              <a:rPr lang="fi-FI" sz="2400" dirty="0" err="1">
                <a:latin typeface="Times New Roman" panose="02020603050405020304" pitchFamily="18" charset="0"/>
                <a:cs typeface="Times New Roman" panose="02020603050405020304" pitchFamily="18" charset="0"/>
              </a:rPr>
              <a:t>dD</a:t>
            </a:r>
            <a:endParaRPr lang="fi-FI" sz="2400" dirty="0">
              <a:latin typeface="Times New Roman" panose="02020603050405020304" pitchFamily="18" charset="0"/>
              <a:cs typeface="Times New Roman" panose="02020603050405020304" pitchFamily="18" charset="0"/>
            </a:endParaRPr>
          </a:p>
          <a:p>
            <a:pPr marL="0" indent="0">
              <a:buNone/>
            </a:pPr>
            <a:endParaRPr lang="fi-FI" sz="3600" b="1" baseline="-25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4</a:t>
            </a:fld>
            <a:endParaRPr lang="en-US" dirty="0"/>
          </a:p>
        </p:txBody>
      </p:sp>
      <p:graphicFrame>
        <p:nvGraphicFramePr>
          <p:cNvPr id="8" name="Object 5"/>
          <p:cNvGraphicFramePr>
            <a:graphicFrameLocks noChangeAspect="1"/>
          </p:cNvGraphicFramePr>
          <p:nvPr>
            <p:extLst>
              <p:ext uri="{D42A27DB-BD31-4B8C-83A1-F6EECF244321}">
                <p14:modId xmlns:p14="http://schemas.microsoft.com/office/powerpoint/2010/main" val="3311238155"/>
              </p:ext>
            </p:extLst>
          </p:nvPr>
        </p:nvGraphicFramePr>
        <p:xfrm>
          <a:off x="994414" y="3813870"/>
          <a:ext cx="7345363" cy="490538"/>
        </p:xfrm>
        <a:graphic>
          <a:graphicData uri="http://schemas.openxmlformats.org/presentationml/2006/ole">
            <mc:AlternateContent xmlns:mc="http://schemas.openxmlformats.org/markup-compatibility/2006">
              <mc:Choice xmlns:v="urn:schemas-microsoft-com:vml" Requires="v">
                <p:oleObj spid="_x0000_s2136" name="Kaava" r:id="rId3" imgW="3619500" imgH="241300" progId="Equation.3">
                  <p:embed/>
                </p:oleObj>
              </mc:Choice>
              <mc:Fallback>
                <p:oleObj name="Kaava" r:id="rId3" imgW="3619500" imgH="241300" progId="Equation.3">
                  <p:embed/>
                  <p:pic>
                    <p:nvPicPr>
                      <p:cNvPr id="8192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4" y="3813870"/>
                        <a:ext cx="7345363"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881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129" y="538883"/>
            <a:ext cx="8229600" cy="4532261"/>
          </a:xfrm>
        </p:spPr>
        <p:txBody>
          <a:bodyPr>
            <a:normAutofit/>
          </a:bodyPr>
          <a:lstStyle/>
          <a:p>
            <a:r>
              <a:rPr lang="fi-FI" sz="2400" dirty="0"/>
              <a:t>For </a:t>
            </a:r>
            <a:r>
              <a:rPr lang="fi-FI" sz="2400" dirty="0" err="1"/>
              <a:t>hydrogen</a:t>
            </a:r>
            <a:r>
              <a:rPr lang="fi-FI" sz="2400" dirty="0"/>
              <a:t>:</a:t>
            </a:r>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5</a:t>
            </a:fld>
            <a:endParaRPr lang="en-US" dirty="0"/>
          </a:p>
        </p:txBody>
      </p:sp>
      <p:graphicFrame>
        <p:nvGraphicFramePr>
          <p:cNvPr id="9" name="Object 6"/>
          <p:cNvGraphicFramePr>
            <a:graphicFrameLocks noChangeAspect="1"/>
          </p:cNvGraphicFramePr>
          <p:nvPr>
            <p:extLst>
              <p:ext uri="{D42A27DB-BD31-4B8C-83A1-F6EECF244321}">
                <p14:modId xmlns:p14="http://schemas.microsoft.com/office/powerpoint/2010/main" val="2061257113"/>
              </p:ext>
            </p:extLst>
          </p:nvPr>
        </p:nvGraphicFramePr>
        <p:xfrm>
          <a:off x="2901159" y="1370954"/>
          <a:ext cx="2786063" cy="442912"/>
        </p:xfrm>
        <a:graphic>
          <a:graphicData uri="http://schemas.openxmlformats.org/presentationml/2006/ole">
            <mc:AlternateContent xmlns:mc="http://schemas.openxmlformats.org/markup-compatibility/2006">
              <mc:Choice xmlns:v="urn:schemas-microsoft-com:vml" Requires="v">
                <p:oleObj spid="_x0000_s3323" name="Kaava" r:id="rId3" imgW="1358310" imgH="215806" progId="Equation.3">
                  <p:embed/>
                </p:oleObj>
              </mc:Choice>
              <mc:Fallback>
                <p:oleObj name="Kaava" r:id="rId3" imgW="1358310" imgH="215806" progId="Equation.3">
                  <p:embed/>
                  <p:pic>
                    <p:nvPicPr>
                      <p:cNvPr id="8192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159" y="1370954"/>
                        <a:ext cx="278606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3441884584"/>
              </p:ext>
            </p:extLst>
          </p:nvPr>
        </p:nvGraphicFramePr>
        <p:xfrm>
          <a:off x="858389" y="2174233"/>
          <a:ext cx="6211887" cy="490538"/>
        </p:xfrm>
        <a:graphic>
          <a:graphicData uri="http://schemas.openxmlformats.org/presentationml/2006/ole">
            <mc:AlternateContent xmlns:mc="http://schemas.openxmlformats.org/markup-compatibility/2006">
              <mc:Choice xmlns:v="urn:schemas-microsoft-com:vml" Requires="v">
                <p:oleObj spid="_x0000_s3324" name="Kaava" r:id="rId5" imgW="3060700" imgH="241300" progId="Equation.3">
                  <p:embed/>
                </p:oleObj>
              </mc:Choice>
              <mc:Fallback>
                <p:oleObj name="Kaava" r:id="rId5" imgW="3060700" imgH="241300" progId="Equation.3">
                  <p:embed/>
                  <p:pic>
                    <p:nvPicPr>
                      <p:cNvPr id="7782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389" y="2174233"/>
                        <a:ext cx="6211887"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8"/>
          <p:cNvGraphicFramePr>
            <a:graphicFrameLocks noChangeAspect="1"/>
          </p:cNvGraphicFramePr>
          <p:nvPr>
            <p:extLst>
              <p:ext uri="{D42A27DB-BD31-4B8C-83A1-F6EECF244321}">
                <p14:modId xmlns:p14="http://schemas.microsoft.com/office/powerpoint/2010/main" val="1667449051"/>
              </p:ext>
            </p:extLst>
          </p:nvPr>
        </p:nvGraphicFramePr>
        <p:xfrm>
          <a:off x="858389" y="2840349"/>
          <a:ext cx="8174037" cy="412750"/>
        </p:xfrm>
        <a:graphic>
          <a:graphicData uri="http://schemas.openxmlformats.org/presentationml/2006/ole">
            <mc:AlternateContent xmlns:mc="http://schemas.openxmlformats.org/markup-compatibility/2006">
              <mc:Choice xmlns:v="urn:schemas-microsoft-com:vml" Requires="v">
                <p:oleObj spid="_x0000_s3325" name="Kaava" r:id="rId7" imgW="4025900" imgH="203200" progId="Equation.3">
                  <p:embed/>
                </p:oleObj>
              </mc:Choice>
              <mc:Fallback>
                <p:oleObj name="Kaava" r:id="rId7" imgW="4025900" imgH="203200" progId="Equation.3">
                  <p:embed/>
                  <p:pic>
                    <p:nvPicPr>
                      <p:cNvPr id="7783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389" y="2840349"/>
                        <a:ext cx="817403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9"/>
          <p:cNvSpPr txBox="1">
            <a:spLocks noChangeArrowheads="1"/>
          </p:cNvSpPr>
          <p:nvPr/>
        </p:nvSpPr>
        <p:spPr bwMode="auto">
          <a:xfrm>
            <a:off x="858389" y="3374069"/>
            <a:ext cx="799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l-GR" u="sng" dirty="0">
                <a:cs typeface="Times New Roman" pitchFamily="18" charset="0"/>
              </a:rPr>
              <a:t>Δ</a:t>
            </a:r>
            <a:r>
              <a:rPr lang="fi-FI" u="sng" dirty="0">
                <a:cs typeface="Times New Roman" pitchFamily="18" charset="0"/>
              </a:rPr>
              <a:t>H = -572 kJ</a:t>
            </a:r>
            <a:r>
              <a:rPr lang="fi-FI" dirty="0">
                <a:cs typeface="Times New Roman" pitchFamily="18" charset="0"/>
              </a:rPr>
              <a:t> </a:t>
            </a:r>
          </a:p>
        </p:txBody>
      </p:sp>
      <p:sp>
        <p:nvSpPr>
          <p:cNvPr id="14" name="Rectangle 13"/>
          <p:cNvSpPr/>
          <p:nvPr/>
        </p:nvSpPr>
        <p:spPr>
          <a:xfrm>
            <a:off x="827426" y="4297089"/>
            <a:ext cx="8205000" cy="830997"/>
          </a:xfrm>
          <a:prstGeom prst="rect">
            <a:avLst/>
          </a:prstGeom>
        </p:spPr>
        <p:txBody>
          <a:bodyPr wrap="square">
            <a:spAutoFit/>
          </a:bodyPr>
          <a:lstStyle/>
          <a:p>
            <a:r>
              <a:rPr lang="fi-FI" sz="2400" dirty="0">
                <a:latin typeface="Constantia"/>
                <a:cs typeface="Constantia"/>
              </a:rPr>
              <a:t>2 </a:t>
            </a:r>
            <a:r>
              <a:rPr lang="fi-FI" sz="2400" dirty="0" err="1">
                <a:latin typeface="Constantia"/>
                <a:cs typeface="Constantia"/>
              </a:rPr>
              <a:t>moles</a:t>
            </a:r>
            <a:r>
              <a:rPr lang="fi-FI" sz="2400" dirty="0">
                <a:latin typeface="Constantia"/>
                <a:cs typeface="Constantia"/>
              </a:rPr>
              <a:t>, </a:t>
            </a:r>
            <a:r>
              <a:rPr lang="fi-FI" sz="2400" dirty="0" err="1">
                <a:latin typeface="Constantia"/>
                <a:cs typeface="Constantia"/>
              </a:rPr>
              <a:t>or</a:t>
            </a:r>
            <a:r>
              <a:rPr lang="fi-FI" sz="2400" dirty="0">
                <a:latin typeface="Constantia"/>
                <a:cs typeface="Constantia"/>
              </a:rPr>
              <a:t> </a:t>
            </a:r>
            <a:r>
              <a:rPr lang="fi-FI" sz="2400" dirty="0" err="1">
                <a:latin typeface="Constantia"/>
                <a:cs typeface="Constantia"/>
              </a:rPr>
              <a:t>about</a:t>
            </a:r>
            <a:r>
              <a:rPr lang="fi-FI" sz="2400" dirty="0">
                <a:latin typeface="Constantia"/>
                <a:cs typeface="Constantia"/>
              </a:rPr>
              <a:t> 4 g of </a:t>
            </a:r>
            <a:r>
              <a:rPr lang="fi-FI" sz="2400" dirty="0" err="1">
                <a:latin typeface="Constantia"/>
                <a:cs typeface="Constantia"/>
              </a:rPr>
              <a:t>hydrogen</a:t>
            </a:r>
            <a:r>
              <a:rPr lang="fi-FI" sz="2400" dirty="0">
                <a:latin typeface="Constantia"/>
                <a:cs typeface="Constantia"/>
              </a:rPr>
              <a:t>, release </a:t>
            </a:r>
            <a:r>
              <a:rPr lang="fi-FI" sz="2400" dirty="0" err="1">
                <a:latin typeface="Constantia"/>
                <a:cs typeface="Constantia"/>
              </a:rPr>
              <a:t>about</a:t>
            </a:r>
            <a:r>
              <a:rPr lang="fi-FI" sz="2400" dirty="0">
                <a:latin typeface="Constantia"/>
                <a:cs typeface="Constantia"/>
              </a:rPr>
              <a:t> 572 kJ of </a:t>
            </a:r>
            <a:r>
              <a:rPr lang="fi-FI" sz="2400" dirty="0" err="1">
                <a:latin typeface="Constantia"/>
                <a:cs typeface="Constantia"/>
              </a:rPr>
              <a:t>energy</a:t>
            </a:r>
            <a:r>
              <a:rPr lang="fi-FI" sz="2400" dirty="0">
                <a:latin typeface="Constantia"/>
                <a:cs typeface="Constantia"/>
              </a:rPr>
              <a:t> as </a:t>
            </a:r>
            <a:r>
              <a:rPr lang="fi-FI" sz="2400" dirty="0" err="1">
                <a:latin typeface="Constantia"/>
                <a:cs typeface="Constantia"/>
              </a:rPr>
              <a:t>heat</a:t>
            </a:r>
            <a:r>
              <a:rPr lang="fi-FI" sz="2400" dirty="0">
                <a:latin typeface="Constantia"/>
                <a:cs typeface="Constantia"/>
              </a:rPr>
              <a:t> </a:t>
            </a:r>
            <a:r>
              <a:rPr lang="fi-FI" sz="2400" dirty="0" err="1">
                <a:latin typeface="Constantia"/>
                <a:cs typeface="Constantia"/>
              </a:rPr>
              <a:t>during</a:t>
            </a:r>
            <a:r>
              <a:rPr lang="fi-FI" sz="2400" dirty="0">
                <a:latin typeface="Constantia"/>
                <a:cs typeface="Constantia"/>
              </a:rPr>
              <a:t> </a:t>
            </a:r>
            <a:r>
              <a:rPr lang="fi-FI" sz="2400" dirty="0" err="1">
                <a:latin typeface="Constantia"/>
                <a:cs typeface="Constantia"/>
              </a:rPr>
              <a:t>combustion</a:t>
            </a:r>
            <a:r>
              <a:rPr lang="fi-FI" sz="2400" dirty="0">
                <a:latin typeface="Constantia"/>
                <a:cs typeface="Constantia"/>
              </a:rPr>
              <a:t>.</a:t>
            </a:r>
            <a:endParaRPr lang="fi-FI" sz="2400" dirty="0"/>
          </a:p>
        </p:txBody>
      </p:sp>
    </p:spTree>
    <p:extLst>
      <p:ext uri="{BB962C8B-B14F-4D97-AF65-F5344CB8AC3E}">
        <p14:creationId xmlns:p14="http://schemas.microsoft.com/office/powerpoint/2010/main" val="222779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lame | Free Stock Photo | Illustration of a flame | # 15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905" y="150150"/>
            <a:ext cx="1498420" cy="20458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79298"/>
            <a:ext cx="8229600" cy="993775"/>
          </a:xfrm>
        </p:spPr>
        <p:txBody>
          <a:bodyPr>
            <a:normAutofit/>
          </a:bodyPr>
          <a:lstStyle/>
          <a:p>
            <a:r>
              <a:rPr lang="en-US" sz="3600" dirty="0">
                <a:latin typeface="+mn-lt"/>
              </a:rPr>
              <a:t>Combustion process</a:t>
            </a:r>
          </a:p>
        </p:txBody>
      </p:sp>
      <p:sp>
        <p:nvSpPr>
          <p:cNvPr id="7" name="Content Placeholder 6"/>
          <p:cNvSpPr>
            <a:spLocks noGrp="1"/>
          </p:cNvSpPr>
          <p:nvPr>
            <p:ph idx="1"/>
          </p:nvPr>
        </p:nvSpPr>
        <p:spPr>
          <a:xfrm>
            <a:off x="754989" y="1363052"/>
            <a:ext cx="7213354" cy="4370735"/>
          </a:xfrm>
        </p:spPr>
        <p:txBody>
          <a:bodyPr>
            <a:noAutofit/>
          </a:bodyPr>
          <a:lstStyle/>
          <a:p>
            <a:r>
              <a:rPr lang="en-US" sz="2800" dirty="0"/>
              <a:t>In combustion, the elements and molecules contained in the fuel react with oxygen, converting chemical energy into thermal energy.</a:t>
            </a:r>
          </a:p>
          <a:p>
            <a:r>
              <a:rPr lang="en-US" sz="2800" dirty="0"/>
              <a:t>Combustion proceeds as a chain reaction in which free radicals break the covalent bonds of fuel molecules, producing more radicals.</a:t>
            </a:r>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6</a:t>
            </a:fld>
            <a:endParaRPr lang="en-US" dirty="0"/>
          </a:p>
        </p:txBody>
      </p:sp>
      <p:pic>
        <p:nvPicPr>
          <p:cNvPr id="4100" name="Picture 4" descr="File:Pyrolysis.sv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04" y="4519586"/>
            <a:ext cx="2582467" cy="206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9041"/>
            <a:ext cx="8229600" cy="993775"/>
          </a:xfrm>
        </p:spPr>
        <p:txBody>
          <a:bodyPr>
            <a:normAutofit/>
          </a:bodyPr>
          <a:lstStyle/>
          <a:p>
            <a:r>
              <a:rPr lang="en-US" sz="3600" dirty="0">
                <a:latin typeface="+mn-lt"/>
              </a:rPr>
              <a:t>Combustion process</a:t>
            </a:r>
          </a:p>
        </p:txBody>
      </p:sp>
      <p:sp>
        <p:nvSpPr>
          <p:cNvPr id="7" name="Content Placeholder 6"/>
          <p:cNvSpPr>
            <a:spLocks noGrp="1"/>
          </p:cNvSpPr>
          <p:nvPr>
            <p:ph idx="1"/>
          </p:nvPr>
        </p:nvSpPr>
        <p:spPr>
          <a:xfrm>
            <a:off x="754988" y="1367326"/>
            <a:ext cx="6582765" cy="4370735"/>
          </a:xfrm>
        </p:spPr>
        <p:txBody>
          <a:bodyPr>
            <a:noAutofit/>
          </a:bodyPr>
          <a:lstStyle/>
          <a:p>
            <a:r>
              <a:rPr lang="en-US" sz="2800" dirty="0"/>
              <a:t>Oxygen is usually from the air about O2 21% by volume and N2 79% by volume. Ratio N2/O2 = 3,76.</a:t>
            </a:r>
          </a:p>
          <a:p>
            <a:r>
              <a:rPr lang="en-US" sz="2800" dirty="0"/>
              <a:t>The amount of heat released during fuel combustion is called the calorific value. </a:t>
            </a:r>
          </a:p>
          <a:p>
            <a:r>
              <a:rPr lang="en-US" sz="2800" dirty="0"/>
              <a:t>Combustible material is converted to the gas phase through both gasification reactions and pyrolysis (heating without oxygen or fire).</a:t>
            </a:r>
            <a:endParaRPr lang="fi-FI" sz="28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7</a:t>
            </a:fld>
            <a:endParaRPr lang="en-US" dirty="0"/>
          </a:p>
        </p:txBody>
      </p:sp>
      <p:pic>
        <p:nvPicPr>
          <p:cNvPr id="8" name="Picture 7" descr="Flame | Free Stock Photo | Illustration of a flame | # 15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69" y="263037"/>
            <a:ext cx="2002252" cy="27337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Pyrolysis.sv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078" y="4794990"/>
            <a:ext cx="2357676" cy="188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5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93775"/>
          </a:xfrm>
        </p:spPr>
        <p:txBody>
          <a:bodyPr>
            <a:normAutofit/>
          </a:bodyPr>
          <a:lstStyle/>
          <a:p>
            <a:r>
              <a:rPr lang="en-US" sz="3600" b="1" dirty="0">
                <a:latin typeface="+mn-lt"/>
              </a:rPr>
              <a:t>Stages of combustion</a:t>
            </a:r>
          </a:p>
        </p:txBody>
      </p:sp>
      <p:sp>
        <p:nvSpPr>
          <p:cNvPr id="2" name="Content Placeholder 1"/>
          <p:cNvSpPr>
            <a:spLocks noGrp="1"/>
          </p:cNvSpPr>
          <p:nvPr>
            <p:ph idx="1"/>
          </p:nvPr>
        </p:nvSpPr>
        <p:spPr>
          <a:xfrm>
            <a:off x="994527" y="986064"/>
            <a:ext cx="8038873" cy="3970321"/>
          </a:xfrm>
        </p:spPr>
        <p:txBody>
          <a:bodyPr>
            <a:noAutofit/>
          </a:bodyPr>
          <a:lstStyle/>
          <a:p>
            <a:pPr marL="0" indent="0">
              <a:buNone/>
            </a:pPr>
            <a:r>
              <a:rPr lang="en-US" sz="2400" b="1" dirty="0"/>
              <a:t>1. Initial warming and drying</a:t>
            </a:r>
          </a:p>
          <a:p>
            <a:pPr marL="0" indent="0">
              <a:buNone/>
            </a:pPr>
            <a:r>
              <a:rPr lang="en-US" sz="2400" dirty="0"/>
              <a:t>When a fuel particle enters a hot atmosphere, the temperature of the particle first rises and the water (residual moisture) contained in it evaporates. The temperature rise of the particle slows down momentarily as the water evaporates. During drying, gaseous components also evaporate from the fuel particle.</a:t>
            </a:r>
          </a:p>
          <a:p>
            <a:pPr marL="0" indent="0">
              <a:buNone/>
            </a:pPr>
            <a:endParaRPr lang="en-US" sz="2400" dirty="0"/>
          </a:p>
          <a:p>
            <a:pPr marL="0" indent="0">
              <a:buNone/>
            </a:pPr>
            <a:r>
              <a:rPr lang="en-US" sz="2400" b="1" dirty="0"/>
              <a:t>2. Ignition</a:t>
            </a:r>
          </a:p>
          <a:p>
            <a:pPr marL="0" indent="0">
              <a:buNone/>
            </a:pPr>
            <a:r>
              <a:rPr lang="en-US" sz="2400" dirty="0"/>
              <a:t>The solid ignites, causing the gaseous components to burn around the particle. The combustion of the gaseous components takes 0.2-0.5 s.</a:t>
            </a:r>
          </a:p>
          <a:p>
            <a:pPr marL="0" indent="0">
              <a:buNone/>
            </a:pPr>
            <a:endParaRPr lang="en-US" sz="2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8</a:t>
            </a:fld>
            <a:endParaRPr lang="en-US" dirty="0"/>
          </a:p>
        </p:txBody>
      </p:sp>
    </p:spTree>
    <p:extLst>
      <p:ext uri="{BB962C8B-B14F-4D97-AF65-F5344CB8AC3E}">
        <p14:creationId xmlns:p14="http://schemas.microsoft.com/office/powerpoint/2010/main" val="131878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7787" y="1073925"/>
            <a:ext cx="8038873" cy="3970321"/>
          </a:xfrm>
        </p:spPr>
        <p:txBody>
          <a:bodyPr>
            <a:normAutofit lnSpcReduction="10000"/>
          </a:bodyPr>
          <a:lstStyle/>
          <a:p>
            <a:pPr marL="0" indent="0">
              <a:buNone/>
            </a:pPr>
            <a:r>
              <a:rPr lang="en-US" sz="2400" b="1" dirty="0"/>
              <a:t>3. Pyrolysis</a:t>
            </a:r>
          </a:p>
          <a:p>
            <a:pPr marL="0" indent="0">
              <a:buNone/>
            </a:pPr>
            <a:r>
              <a:rPr lang="en-US" sz="2400" dirty="0"/>
              <a:t>Pyrolysis is not the combustion of fuel, but the decomposition of matter as the temperature rises. Liquid pyrolysis products are complex mixtures of alcohol, oil and tar as well as water. Gaseous products are often hydrogen, methane, carbon monoxide as well of carbon dioxide.</a:t>
            </a:r>
          </a:p>
          <a:p>
            <a:pPr marL="0" indent="0">
              <a:buNone/>
            </a:pPr>
            <a:endParaRPr lang="en-US" sz="2000" dirty="0"/>
          </a:p>
          <a:p>
            <a:pPr marL="0" indent="0">
              <a:buNone/>
            </a:pPr>
            <a:r>
              <a:rPr lang="fi-FI" sz="2400" b="1" dirty="0"/>
              <a:t>4. </a:t>
            </a:r>
            <a:r>
              <a:rPr lang="fi-FI" sz="2400" b="1" dirty="0" err="1"/>
              <a:t>Combustion</a:t>
            </a:r>
            <a:r>
              <a:rPr lang="fi-FI" sz="2400" b="1" dirty="0"/>
              <a:t> and </a:t>
            </a:r>
            <a:r>
              <a:rPr lang="fi-FI" sz="2400" b="1" dirty="0" err="1"/>
              <a:t>gasification</a:t>
            </a:r>
            <a:r>
              <a:rPr lang="fi-FI" sz="2400" b="1" dirty="0"/>
              <a:t> of </a:t>
            </a:r>
            <a:r>
              <a:rPr lang="fi-FI" sz="2400" b="1" dirty="0" err="1"/>
              <a:t>residual</a:t>
            </a:r>
            <a:r>
              <a:rPr lang="fi-FI" sz="2400" b="1" dirty="0"/>
              <a:t> </a:t>
            </a:r>
            <a:r>
              <a:rPr lang="fi-FI" sz="2400" b="1" dirty="0" err="1"/>
              <a:t>coal</a:t>
            </a:r>
            <a:endParaRPr lang="fi-FI" sz="2400" b="1" dirty="0"/>
          </a:p>
          <a:p>
            <a:pPr marL="0" indent="0">
              <a:spcBef>
                <a:spcPts val="600"/>
              </a:spcBef>
              <a:buNone/>
            </a:pPr>
            <a:r>
              <a:rPr lang="fi-FI" sz="2400" dirty="0"/>
              <a:t>A solid </a:t>
            </a:r>
            <a:r>
              <a:rPr lang="fi-FI" sz="2400" dirty="0" err="1"/>
              <a:t>fuel</a:t>
            </a:r>
            <a:r>
              <a:rPr lang="fi-FI" sz="2400" dirty="0"/>
              <a:t> </a:t>
            </a:r>
            <a:r>
              <a:rPr lang="fi-FI" sz="2400" dirty="0" err="1"/>
              <a:t>that</a:t>
            </a:r>
            <a:r>
              <a:rPr lang="fi-FI" sz="2400" dirty="0"/>
              <a:t> </a:t>
            </a:r>
            <a:r>
              <a:rPr lang="fi-FI" sz="2400" dirty="0" err="1"/>
              <a:t>does</a:t>
            </a:r>
            <a:r>
              <a:rPr lang="fi-FI" sz="2400" dirty="0"/>
              <a:t> </a:t>
            </a:r>
            <a:r>
              <a:rPr lang="fi-FI" sz="2400" dirty="0" err="1"/>
              <a:t>not</a:t>
            </a:r>
            <a:r>
              <a:rPr lang="fi-FI" sz="2400" dirty="0"/>
              <a:t> </a:t>
            </a:r>
            <a:r>
              <a:rPr lang="fi-FI" sz="2400" dirty="0" err="1"/>
              <a:t>change</a:t>
            </a:r>
            <a:r>
              <a:rPr lang="fi-FI" sz="2400" dirty="0"/>
              <a:t> </a:t>
            </a:r>
            <a:r>
              <a:rPr lang="fi-FI" sz="2400" dirty="0" err="1"/>
              <a:t>its</a:t>
            </a:r>
            <a:r>
              <a:rPr lang="fi-FI" sz="2400" dirty="0"/>
              <a:t> </a:t>
            </a:r>
            <a:r>
              <a:rPr lang="fi-FI" sz="2400" dirty="0" err="1"/>
              <a:t>state</a:t>
            </a:r>
            <a:r>
              <a:rPr lang="fi-FI" sz="2400" dirty="0"/>
              <a:t> in </a:t>
            </a:r>
            <a:r>
              <a:rPr lang="fi-FI" sz="2400" dirty="0" err="1"/>
              <a:t>pyrolysis</a:t>
            </a:r>
            <a:r>
              <a:rPr lang="fi-FI" sz="2400" dirty="0"/>
              <a:t> is </a:t>
            </a:r>
            <a:r>
              <a:rPr lang="fi-FI" sz="2400" dirty="0" err="1"/>
              <a:t>called</a:t>
            </a:r>
            <a:endParaRPr lang="fi-FI" sz="2400" dirty="0"/>
          </a:p>
          <a:p>
            <a:pPr marL="0" indent="0">
              <a:spcBef>
                <a:spcPts val="0"/>
              </a:spcBef>
              <a:buNone/>
            </a:pPr>
            <a:r>
              <a:rPr lang="fi-FI" sz="2400" dirty="0" err="1"/>
              <a:t>char</a:t>
            </a:r>
            <a:r>
              <a:rPr lang="fi-FI" sz="2400" dirty="0"/>
              <a:t>. </a:t>
            </a:r>
            <a:r>
              <a:rPr lang="fi-FI" sz="2400" dirty="0" err="1"/>
              <a:t>Residual</a:t>
            </a:r>
            <a:r>
              <a:rPr lang="fi-FI" sz="2400" dirty="0"/>
              <a:t> </a:t>
            </a:r>
            <a:r>
              <a:rPr lang="fi-FI" sz="2400" dirty="0" err="1"/>
              <a:t>carbon</a:t>
            </a:r>
            <a:r>
              <a:rPr lang="fi-FI" sz="2400" dirty="0"/>
              <a:t> is </a:t>
            </a:r>
            <a:r>
              <a:rPr lang="fi-FI" sz="2400" dirty="0" err="1"/>
              <a:t>oxidized</a:t>
            </a:r>
            <a:r>
              <a:rPr lang="fi-FI" sz="2400" dirty="0"/>
              <a:t> </a:t>
            </a:r>
            <a:r>
              <a:rPr lang="fi-FI" sz="2400" dirty="0" err="1"/>
              <a:t>through</a:t>
            </a:r>
            <a:r>
              <a:rPr lang="fi-FI" sz="2400" dirty="0"/>
              <a:t> </a:t>
            </a:r>
            <a:r>
              <a:rPr lang="fi-FI" sz="2400" dirty="0" err="1"/>
              <a:t>either</a:t>
            </a:r>
            <a:r>
              <a:rPr lang="fi-FI" sz="2400" dirty="0"/>
              <a:t> </a:t>
            </a:r>
            <a:r>
              <a:rPr lang="fi-FI" sz="2400" dirty="0" err="1"/>
              <a:t>gasification</a:t>
            </a:r>
            <a:r>
              <a:rPr lang="fi-FI" sz="2400" dirty="0"/>
              <a:t> </a:t>
            </a:r>
            <a:r>
              <a:rPr lang="fi-FI" sz="2400" dirty="0" err="1"/>
              <a:t>or</a:t>
            </a:r>
            <a:r>
              <a:rPr lang="fi-FI" sz="2400" dirty="0"/>
              <a:t> </a:t>
            </a:r>
            <a:r>
              <a:rPr lang="fi-FI" sz="2400" dirty="0" err="1"/>
              <a:t>combustion</a:t>
            </a:r>
            <a:r>
              <a:rPr lang="fi-FI" sz="2400" dirty="0"/>
              <a:t> </a:t>
            </a:r>
            <a:r>
              <a:rPr lang="fi-FI" sz="2400" dirty="0" err="1"/>
              <a:t>reactions</a:t>
            </a:r>
            <a:r>
              <a:rPr lang="fi-FI" sz="2400" dirty="0"/>
              <a:t>.</a:t>
            </a:r>
          </a:p>
          <a:p>
            <a:pPr marL="0" indent="0">
              <a:buNone/>
            </a:pPr>
            <a:endParaRPr lang="fi-FI" sz="2000" dirty="0"/>
          </a:p>
          <a:p>
            <a:pPr marL="0" indent="0">
              <a:buNone/>
            </a:pPr>
            <a:endParaRPr lang="fi-FI" sz="2000" dirty="0"/>
          </a:p>
        </p:txBody>
      </p:sp>
      <p:sp>
        <p:nvSpPr>
          <p:cNvPr id="5" name="Slide Number Placeholder 4"/>
          <p:cNvSpPr>
            <a:spLocks noGrp="1"/>
          </p:cNvSpPr>
          <p:nvPr>
            <p:ph type="sldNum" sz="quarter" idx="4294967295"/>
          </p:nvPr>
        </p:nvSpPr>
        <p:spPr>
          <a:xfrm>
            <a:off x="8502650" y="327029"/>
            <a:ext cx="641350" cy="365125"/>
          </a:xfrm>
        </p:spPr>
        <p:txBody>
          <a:bodyPr/>
          <a:lstStyle/>
          <a:p>
            <a:fld id="{FDF52C00-FAA2-8041-BAB2-D926C625D201}" type="slidenum">
              <a:rPr lang="en-US" smtClean="0"/>
              <a:pPr/>
              <a:t>9</a:t>
            </a:fld>
            <a:endParaRPr lang="en-US" dirty="0"/>
          </a:p>
        </p:txBody>
      </p:sp>
      <p:sp>
        <p:nvSpPr>
          <p:cNvPr id="6" name="TextBox 5">
            <a:extLst>
              <a:ext uri="{FF2B5EF4-FFF2-40B4-BE49-F238E27FC236}">
                <a16:creationId xmlns:a16="http://schemas.microsoft.com/office/drawing/2014/main" id="{E04F781B-9093-4572-B9D6-7EB0B20FC8A1}"/>
              </a:ext>
            </a:extLst>
          </p:cNvPr>
          <p:cNvSpPr txBox="1"/>
          <p:nvPr/>
        </p:nvSpPr>
        <p:spPr>
          <a:xfrm>
            <a:off x="751115" y="59589"/>
            <a:ext cx="4572000" cy="646331"/>
          </a:xfrm>
          <a:prstGeom prst="rect">
            <a:avLst/>
          </a:prstGeom>
          <a:noFill/>
        </p:spPr>
        <p:txBody>
          <a:bodyPr wrap="square">
            <a:spAutoFit/>
          </a:bodyPr>
          <a:lstStyle/>
          <a:p>
            <a:r>
              <a:rPr lang="en-US" sz="3600" b="1" dirty="0">
                <a:latin typeface="+mn-lt"/>
              </a:rPr>
              <a:t>Stages of combustion</a:t>
            </a:r>
            <a:endParaRPr lang="fi-FI" sz="3600" b="1" dirty="0"/>
          </a:p>
        </p:txBody>
      </p:sp>
    </p:spTree>
    <p:extLst>
      <p:ext uri="{BB962C8B-B14F-4D97-AF65-F5344CB8AC3E}">
        <p14:creationId xmlns:p14="http://schemas.microsoft.com/office/powerpoint/2010/main" val="71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relia-PP-pohja_mac">
  <a:themeElements>
    <a:clrScheme name="Karelia-amk">
      <a:dk1>
        <a:sysClr val="windowText" lastClr="000000"/>
      </a:dk1>
      <a:lt1>
        <a:sysClr val="window" lastClr="FFFFFF"/>
      </a:lt1>
      <a:dk2>
        <a:srgbClr val="00AEC4"/>
      </a:dk2>
      <a:lt2>
        <a:srgbClr val="D0D0D0"/>
      </a:lt2>
      <a:accent1>
        <a:srgbClr val="009B3A"/>
      </a:accent1>
      <a:accent2>
        <a:srgbClr val="76B82A"/>
      </a:accent2>
      <a:accent3>
        <a:srgbClr val="C8D300"/>
      </a:accent3>
      <a:accent4>
        <a:srgbClr val="000000"/>
      </a:accent4>
      <a:accent5>
        <a:srgbClr val="858585"/>
      </a:accent5>
      <a:accent6>
        <a:srgbClr val="B8B8B8"/>
      </a:accent6>
      <a:hlink>
        <a:srgbClr val="00AEC4"/>
      </a:hlink>
      <a:folHlink>
        <a:srgbClr val="00AEC4"/>
      </a:folHlink>
    </a:clrScheme>
    <a:fontScheme name="Nas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relia-PP-pohja [Vain luku]" id="{A303FE8B-D0F6-49F2-B104-BD1A8F8192B4}" vid="{4E32ECEA-7151-4D4E-AF5F-874E7482B0C3}"/>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427W7XWPXQD2-403814790-3056</_dlc_DocId>
    <_dlc_DocIdUrl xmlns="76865ef9-df32-4c37-ae45-f9784eb47bff">
      <Url>https://tt.eduuni.fi/sites/luc-lapinamk-extra/kiertotalousosaamista-ammattikorkeakouluihin/_layouts/15/DocIdRedir.aspx?ID=427W7XWPXQD2-403814790-3056</Url>
      <Description>427W7XWPXQD2-403814790-3056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BD47D4-B880-46D7-81A5-9791FA9843A8}">
  <ds:schemaRefs>
    <ds:schemaRef ds:uri="http://schemas.microsoft.com/sharepoint/v3/contenttype/forms"/>
  </ds:schemaRefs>
</ds:datastoreItem>
</file>

<file path=customXml/itemProps2.xml><?xml version="1.0" encoding="utf-8"?>
<ds:datastoreItem xmlns:ds="http://schemas.openxmlformats.org/officeDocument/2006/customXml" ds:itemID="{44E3AC84-7373-4C40-8BCC-935341C28DB3}">
  <ds:schemaRefs>
    <ds:schemaRef ds:uri="http://schemas.microsoft.com/sharepoint/events"/>
  </ds:schemaRefs>
</ds:datastoreItem>
</file>

<file path=customXml/itemProps3.xml><?xml version="1.0" encoding="utf-8"?>
<ds:datastoreItem xmlns:ds="http://schemas.openxmlformats.org/officeDocument/2006/customXml" ds:itemID="{EB09A298-E83A-463B-B3E2-15BCC3FFFB3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9e6169-ad39-4139-80cb-366121f0def0"/>
    <ds:schemaRef ds:uri="76865ef9-df32-4c37-ae45-f9784eb47bff"/>
    <ds:schemaRef ds:uri="http://www.w3.org/XML/1998/namespace"/>
  </ds:schemaRefs>
</ds:datastoreItem>
</file>

<file path=customXml/itemProps4.xml><?xml version="1.0" encoding="utf-8"?>
<ds:datastoreItem xmlns:ds="http://schemas.openxmlformats.org/officeDocument/2006/customXml" ds:itemID="{0420E200-C7D4-4C06-A2EC-0E1EF1B5A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Karelia-PP-pohja</Template>
  <TotalTime>357</TotalTime>
  <Words>1676</Words>
  <Application>Microsoft Office PowerPoint</Application>
  <PresentationFormat>Näytössä katseltava diaesitys (4:3)</PresentationFormat>
  <Paragraphs>214</Paragraphs>
  <Slides>22</Slides>
  <Notes>0</Notes>
  <HiddenSlides>0</HiddenSlides>
  <MMClips>0</MMClips>
  <ScaleCrop>false</ScaleCrop>
  <HeadingPairs>
    <vt:vector size="8" baseType="variant">
      <vt:variant>
        <vt:lpstr>Käytetyt fontit</vt:lpstr>
      </vt:variant>
      <vt:variant>
        <vt:i4>8</vt:i4>
      </vt:variant>
      <vt:variant>
        <vt:lpstr>Teema</vt:lpstr>
      </vt:variant>
      <vt:variant>
        <vt:i4>2</vt:i4>
      </vt:variant>
      <vt:variant>
        <vt:lpstr>Upotetut OLE-palvelimet</vt:lpstr>
      </vt:variant>
      <vt:variant>
        <vt:i4>2</vt:i4>
      </vt:variant>
      <vt:variant>
        <vt:lpstr>Dian otsikot</vt:lpstr>
      </vt:variant>
      <vt:variant>
        <vt:i4>22</vt:i4>
      </vt:variant>
    </vt:vector>
  </HeadingPairs>
  <TitlesOfParts>
    <vt:vector size="34" baseType="lpstr">
      <vt:lpstr>ＭＳ Ｐゴシック</vt:lpstr>
      <vt:lpstr>Arial</vt:lpstr>
      <vt:lpstr>Calibri</vt:lpstr>
      <vt:lpstr>Cambria Math</vt:lpstr>
      <vt:lpstr>Constantia</vt:lpstr>
      <vt:lpstr>Lucida Grande</vt:lpstr>
      <vt:lpstr>Microsoft Sans Serif</vt:lpstr>
      <vt:lpstr>Times New Roman</vt:lpstr>
      <vt:lpstr>Karelia-PP-pohja_mac</vt:lpstr>
      <vt:lpstr>1_Mukautettu suunnittelumalli</vt:lpstr>
      <vt:lpstr>Kaava</vt:lpstr>
      <vt:lpstr>Equation</vt:lpstr>
      <vt:lpstr>Combustion theory</vt:lpstr>
      <vt:lpstr>Principles of combustion</vt:lpstr>
      <vt:lpstr>PowerPoint-esitys</vt:lpstr>
      <vt:lpstr>PowerPoint-esitys</vt:lpstr>
      <vt:lpstr>PowerPoint-esitys</vt:lpstr>
      <vt:lpstr>Combustion process</vt:lpstr>
      <vt:lpstr>Combustion process</vt:lpstr>
      <vt:lpstr>Stages of combustion</vt:lpstr>
      <vt:lpstr>PowerPoint-esitys</vt:lpstr>
      <vt:lpstr>PowerPoint-esitys</vt:lpstr>
      <vt:lpstr>Calorific value</vt:lpstr>
      <vt:lpstr>Calorific value</vt:lpstr>
      <vt:lpstr>The flue gases</vt:lpstr>
      <vt:lpstr>The flue gases</vt:lpstr>
      <vt:lpstr>PowerPoint-esitys</vt:lpstr>
      <vt:lpstr>The flue gas calculations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Tiainen Esko</dc:creator>
  <cp:lastModifiedBy>Tanja Pentinsaari</cp:lastModifiedBy>
  <cp:revision>77</cp:revision>
  <cp:lastPrinted>2012-12-04T14:27:45Z</cp:lastPrinted>
  <dcterms:created xsi:type="dcterms:W3CDTF">2020-04-16T06:45:22Z</dcterms:created>
  <dcterms:modified xsi:type="dcterms:W3CDTF">2020-09-17T12:15:15Z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de053048-e4e5-43cf-a7c7-3252c98e7848</vt:lpwstr>
  </property>
</Properties>
</file>