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57" r:id="rId6"/>
    <p:sldId id="258" r:id="rId7"/>
    <p:sldId id="259" r:id="rId8"/>
    <p:sldId id="262" r:id="rId9"/>
    <p:sldId id="263" r:id="rId10"/>
    <p:sldId id="264" r:id="rId11"/>
    <p:sldId id="265"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4DE1B-BD8D-45B0-9A1E-6A6BEB8E96F0}" v="5" dt="2020-10-27T12:04:27.0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5DD53792-2506-44B8-BE96-3F33195C3684}"/>
    <pc:docChg chg="undo custSel modSld">
      <pc:chgData name="Sirkku Säätelä" userId="dca27739-8b94-4cb3-bb4e-a84d30c15452" providerId="ADAL" clId="{5DD53792-2506-44B8-BE96-3F33195C3684}" dt="2020-10-28T06:58:52.317" v="125" actId="20577"/>
      <pc:docMkLst>
        <pc:docMk/>
      </pc:docMkLst>
      <pc:sldChg chg="modSp mod">
        <pc:chgData name="Sirkku Säätelä" userId="dca27739-8b94-4cb3-bb4e-a84d30c15452" providerId="ADAL" clId="{5DD53792-2506-44B8-BE96-3F33195C3684}" dt="2020-10-28T06:56:40.101" v="16" actId="20577"/>
        <pc:sldMkLst>
          <pc:docMk/>
          <pc:sldMk cId="0" sldId="257"/>
        </pc:sldMkLst>
        <pc:spChg chg="mod">
          <ac:chgData name="Sirkku Säätelä" userId="dca27739-8b94-4cb3-bb4e-a84d30c15452" providerId="ADAL" clId="{5DD53792-2506-44B8-BE96-3F33195C3684}" dt="2020-10-28T06:56:40.101" v="16" actId="20577"/>
          <ac:spMkLst>
            <pc:docMk/>
            <pc:sldMk cId="0" sldId="257"/>
            <ac:spMk id="689" creationId="{00000000-0000-0000-0000-000000000000}"/>
          </ac:spMkLst>
        </pc:spChg>
      </pc:sldChg>
      <pc:sldChg chg="modSp mod">
        <pc:chgData name="Sirkku Säätelä" userId="dca27739-8b94-4cb3-bb4e-a84d30c15452" providerId="ADAL" clId="{5DD53792-2506-44B8-BE96-3F33195C3684}" dt="2020-10-28T06:58:52.317" v="125" actId="20577"/>
        <pc:sldMkLst>
          <pc:docMk/>
          <pc:sldMk cId="0" sldId="258"/>
        </pc:sldMkLst>
        <pc:spChg chg="mod">
          <ac:chgData name="Sirkku Säätelä" userId="dca27739-8b94-4cb3-bb4e-a84d30c15452" providerId="ADAL" clId="{5DD53792-2506-44B8-BE96-3F33195C3684}" dt="2020-10-28T06:58:52.317" v="125" actId="20577"/>
          <ac:spMkLst>
            <pc:docMk/>
            <pc:sldMk cId="0" sldId="258"/>
            <ac:spMk id="696" creationId="{00000000-0000-0000-0000-000000000000}"/>
          </ac:spMkLst>
        </pc:spChg>
      </pc:sldChg>
      <pc:sldChg chg="modSp mod">
        <pc:chgData name="Sirkku Säätelä" userId="dca27739-8b94-4cb3-bb4e-a84d30c15452" providerId="ADAL" clId="{5DD53792-2506-44B8-BE96-3F33195C3684}" dt="2020-10-28T06:58:39.865" v="124" actId="113"/>
        <pc:sldMkLst>
          <pc:docMk/>
          <pc:sldMk cId="0" sldId="259"/>
        </pc:sldMkLst>
        <pc:spChg chg="mod">
          <ac:chgData name="Sirkku Säätelä" userId="dca27739-8b94-4cb3-bb4e-a84d30c15452" providerId="ADAL" clId="{5DD53792-2506-44B8-BE96-3F33195C3684}" dt="2020-10-28T06:58:39.865" v="124" actId="113"/>
          <ac:spMkLst>
            <pc:docMk/>
            <pc:sldMk cId="0" sldId="259"/>
            <ac:spMk id="7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10132601"/>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239"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46"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47"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8"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652"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53"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54" name="Otsikkoteksti"/>
          <p:cNvSpPr txBox="1">
            <a:spLocks noGrp="1"/>
          </p:cNvSpPr>
          <p:nvPr>
            <p:ph type="title"/>
          </p:nvPr>
        </p:nvSpPr>
        <p:spPr>
          <a:xfrm>
            <a:off x="3048000" y="2244725"/>
            <a:ext cx="18288000" cy="4775201"/>
          </a:xfrm>
          <a:prstGeom prst="rect">
            <a:avLst/>
          </a:prstGeom>
        </p:spPr>
        <p:txBody>
          <a:bodyPr lIns="91439" tIns="91439" rIns="91439" bIns="91439" anchor="b"/>
          <a:lstStyle>
            <a:lvl1pPr algn="ctr">
              <a:defRPr sz="12000"/>
            </a:lvl1pPr>
          </a:lstStyle>
          <a:p>
            <a:r>
              <a:t>Otsikkoteksti</a:t>
            </a:r>
          </a:p>
        </p:txBody>
      </p:sp>
      <p:sp>
        <p:nvSpPr>
          <p:cNvPr id="655"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56" name="Picture 6" descr="Picture 6"/>
          <p:cNvPicPr>
            <a:picLocks noChangeAspect="1"/>
          </p:cNvPicPr>
          <p:nvPr/>
        </p:nvPicPr>
        <p:blipFill>
          <a:blip r:embed="rId4"/>
          <a:stretch>
            <a:fillRect/>
          </a:stretch>
        </p:blipFill>
        <p:spPr>
          <a:xfrm>
            <a:off x="0" y="0"/>
            <a:ext cx="24387261" cy="13823724"/>
          </a:xfrm>
          <a:prstGeom prst="rect">
            <a:avLst/>
          </a:prstGeom>
          <a:ln w="12700">
            <a:miter lim="400000"/>
          </a:ln>
        </p:spPr>
      </p:pic>
      <p:pic>
        <p:nvPicPr>
          <p:cNvPr id="657" name="Picture 7" descr="Picture 7"/>
          <p:cNvPicPr>
            <a:picLocks noChangeAspect="1"/>
          </p:cNvPicPr>
          <p:nvPr/>
        </p:nvPicPr>
        <p:blipFill>
          <a:blip r:embed="rId5"/>
          <a:stretch>
            <a:fillRect/>
          </a:stretch>
        </p:blipFill>
        <p:spPr>
          <a:xfrm>
            <a:off x="522516" y="1645920"/>
            <a:ext cx="22402801" cy="10611847"/>
          </a:xfrm>
          <a:prstGeom prst="rect">
            <a:avLst/>
          </a:prstGeom>
          <a:ln w="12700">
            <a:miter lim="400000"/>
          </a:ln>
        </p:spPr>
      </p:pic>
      <p:pic>
        <p:nvPicPr>
          <p:cNvPr id="658" name="Picture 9" descr="Picture 9"/>
          <p:cNvPicPr>
            <a:picLocks noChangeAspect="1"/>
          </p:cNvPicPr>
          <p:nvPr/>
        </p:nvPicPr>
        <p:blipFill>
          <a:blip r:embed="rId6"/>
          <a:stretch>
            <a:fillRect/>
          </a:stretch>
        </p:blipFill>
        <p:spPr>
          <a:xfrm>
            <a:off x="-1341074" y="11278755"/>
            <a:ext cx="4672103" cy="2544969"/>
          </a:xfrm>
          <a:prstGeom prst="rect">
            <a:avLst/>
          </a:prstGeom>
          <a:ln w="12700">
            <a:miter lim="400000"/>
          </a:ln>
        </p:spPr>
      </p:pic>
      <p:pic>
        <p:nvPicPr>
          <p:cNvPr id="659"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60"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61"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1"/>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2"/>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3"/>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1"/>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2"/>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thisisservicedesigndoing.com/methods/bodystorming"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thisisservicedesigndoing.com/methods/bodystorming"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seus.fi/bitstream/handle/10024/140054/Mira_Punkari.pdf?sequence=1&amp;isAllowed=y" TargetMode="External"/><Relationship Id="rId2" Type="http://schemas.openxmlformats.org/officeDocument/2006/relationships/hyperlink" Target="https://www.youtube.com/watch?v=AhwOkTbrHeY"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uments/10975/1474731/Sivistystoimen_tyokalupakki_palvelumuotoiluun2.pdf/c08f8051-8400-4da7-ad7e-692ff4cd0acd" TargetMode="External"/><Relationship Id="rId2" Type="http://schemas.openxmlformats.org/officeDocument/2006/relationships/hyperlink" Target="https://www.thisisservicedesigndoing.com/methods/bodystorming"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48000" y="5756728"/>
            <a:ext cx="18288000" cy="1948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fontScale="62500" lnSpcReduction="20000"/>
          </a:bodyPr>
          <a:lstStyle>
            <a:lvl1pPr algn="ctr" defTabSz="1828800">
              <a:lnSpc>
                <a:spcPct val="90000"/>
              </a:lnSpc>
              <a:defRPr sz="12000" b="1">
                <a:solidFill>
                  <a:schemeClr val="accent2"/>
                </a:solidFill>
              </a:defRPr>
            </a:lvl1pPr>
          </a:lstStyle>
          <a:p>
            <a:pPr fontAlgn="base"/>
            <a:r>
              <a:rPr lang="fi-FI" dirty="0" err="1"/>
              <a:t>Dramamodellering</a:t>
            </a:r>
            <a:r>
              <a:rPr lang="fi-FI" dirty="0"/>
              <a:t>/ </a:t>
            </a:r>
            <a:r>
              <a:rPr lang="fi-FI" dirty="0" err="1"/>
              <a:t>Body</a:t>
            </a:r>
            <a:r>
              <a:rPr lang="fi-FI" dirty="0"/>
              <a:t> </a:t>
            </a:r>
            <a:r>
              <a:rPr lang="fi-FI" dirty="0" err="1"/>
              <a:t>Storming</a:t>
            </a:r>
            <a:endParaRPr lang="fi-FI" dirty="0"/>
          </a:p>
          <a:p>
            <a:pPr fontAlgn="base"/>
            <a:r>
              <a:rPr lang="fi-FI" dirty="0" err="1"/>
              <a:t>Prototyperinsgfasen</a:t>
            </a:r>
            <a:r>
              <a:rPr lang="fi-FI" dirty="0">
                <a:solidFill>
                  <a:schemeClr val="bg1"/>
                </a:solidFill>
              </a:rPr>
              <a:t> </a:t>
            </a:r>
            <a:r>
              <a:rPr lang="en-US" dirty="0"/>
              <a:t>​</a:t>
            </a:r>
          </a:p>
        </p:txBody>
      </p:sp>
      <p:sp>
        <p:nvSpPr>
          <p:cNvPr id="685" name="TextBox 1"/>
          <p:cNvSpPr txBox="1"/>
          <p:nvPr/>
        </p:nvSpPr>
        <p:spPr>
          <a:xfrm>
            <a:off x="19232612" y="10792269"/>
            <a:ext cx="2839453"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a:solidFill>
                  <a:schemeClr val="accent3"/>
                </a:solidFill>
              </a:defRPr>
            </a:lvl1pPr>
          </a:lstStyle>
          <a:p>
            <a:r>
              <a:t>CC BY-SA 4.0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8" name="Ryhmähaastattelu"/>
          <p:cNvSpPr txBox="1">
            <a:spLocks noGrp="1"/>
          </p:cNvSpPr>
          <p:nvPr>
            <p:ph type="title"/>
          </p:nvPr>
        </p:nvSpPr>
        <p:spPr>
          <a:xfrm>
            <a:off x="1078089" y="953499"/>
            <a:ext cx="14125206" cy="1906861"/>
          </a:xfrm>
          <a:prstGeom prst="rect">
            <a:avLst/>
          </a:prstGeom>
        </p:spPr>
        <p:txBody>
          <a:bodyPr lIns="91439" tIns="91439" rIns="91439" bIns="91439">
            <a:normAutofit fontScale="90000"/>
          </a:bodyPr>
          <a:lstStyle>
            <a:lvl1pPr>
              <a:defRPr sz="12000" b="1">
                <a:latin typeface="Calibri-Bold"/>
                <a:ea typeface="Calibri-Bold"/>
                <a:cs typeface="Calibri-Bold"/>
                <a:sym typeface="Calibri-Bold"/>
              </a:defRPr>
            </a:lvl1pPr>
          </a:lstStyle>
          <a:p>
            <a:pPr fontAlgn="base"/>
            <a:r>
              <a:rPr lang="fi-FI" b="0" dirty="0" err="1"/>
              <a:t>Dramamodellering</a:t>
            </a:r>
            <a:r>
              <a:rPr lang="en-US" b="0" dirty="0"/>
              <a:t>​/ Bodystorming</a:t>
            </a:r>
          </a:p>
        </p:txBody>
      </p:sp>
      <p:sp>
        <p:nvSpPr>
          <p:cNvPr id="689" name="Ryhmähaastattelun avulla pääset nopeasti ymmärrykseen ihmisistä ja heidän tarpeistaan sekä koko kehittämisympäristöstä ja sen jäsenten välisestä dynamiikasta."/>
          <p:cNvSpPr txBox="1"/>
          <p:nvPr/>
        </p:nvSpPr>
        <p:spPr>
          <a:xfrm>
            <a:off x="912675" y="4680007"/>
            <a:ext cx="13847641" cy="683263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7200">
                <a:latin typeface="Calibri Light"/>
                <a:ea typeface="Calibri Light"/>
                <a:cs typeface="Calibri Light"/>
                <a:sym typeface="Calibri Light"/>
              </a:defRPr>
            </a:lvl1pPr>
          </a:lstStyle>
          <a:p>
            <a:r>
              <a:rPr lang="sv-SE" dirty="0">
                <a:latin typeface="Calibri" panose="020F0502020204030204" pitchFamily="34" charset="0"/>
                <a:cs typeface="Calibri" panose="020F0502020204030204" pitchFamily="34" charset="0"/>
              </a:rPr>
              <a:t>Med hjälp av fysiskt experiment genom att ”gå igenom”  servicen kan servicekonceptet testas i praktiken redan före dess faktiska genomförande och  på så sätt kan man hitta problempunkter</a:t>
            </a:r>
            <a:r>
              <a:rPr lang="fi-FI"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
        <p:nvSpPr>
          <p:cNvPr id="691" name="IDEOU, 2019. Design Thinking – Design thinking is a process for creative problem solving. Palo Alto: IDEOU. https://www.ideou.com/pages/design-thinking"/>
          <p:cNvSpPr txBox="1"/>
          <p:nvPr/>
        </p:nvSpPr>
        <p:spPr>
          <a:xfrm>
            <a:off x="1079500" y="12699160"/>
            <a:ext cx="22225000" cy="71138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  SOTEPEDA247.FI</a:t>
            </a:r>
          </a:p>
        </p:txBody>
      </p:sp>
      <p:sp>
        <p:nvSpPr>
          <p:cNvPr id="694" name="IDEOU, 2019. Design Thinking – Design thinking is a process for creative problem solving. Palo Alto: IDEOU. https://www.ideou.com/pages/design-thinking"/>
          <p:cNvSpPr txBox="1"/>
          <p:nvPr/>
        </p:nvSpPr>
        <p:spPr>
          <a:xfrm>
            <a:off x="1092200" y="12031095"/>
            <a:ext cx="22225000" cy="711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nchor="t">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en-US" dirty="0">
                <a:hlinkClick r:id="rId2"/>
              </a:rPr>
              <a:t>https://www.thisisservicedesigndoing.com/methods/bodystorming</a:t>
            </a:r>
            <a:endParaRPr lang="en-US"/>
          </a:p>
        </p:txBody>
      </p:sp>
      <p:sp>
        <p:nvSpPr>
          <p:cNvPr id="695" name="Mitä &amp; miksi?"/>
          <p:cNvSpPr txBox="1">
            <a:spLocks noGrp="1"/>
          </p:cNvSpPr>
          <p:nvPr>
            <p:ph type="title"/>
          </p:nvPr>
        </p:nvSpPr>
        <p:spPr>
          <a:xfrm>
            <a:off x="1079500" y="953499"/>
            <a:ext cx="22225000"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Vad </a:t>
            </a:r>
            <a:r>
              <a:rPr dirty="0"/>
              <a:t>&amp; </a:t>
            </a:r>
            <a:r>
              <a:rPr lang="sv-FI" dirty="0"/>
              <a:t>varför</a:t>
            </a:r>
            <a:r>
              <a:rPr dirty="0"/>
              <a:t>?</a:t>
            </a:r>
          </a:p>
        </p:txBody>
      </p:sp>
      <p:sp>
        <p:nvSpPr>
          <p:cNvPr id="696" name="Though a Group Interview may not offer the depth of an individual Interview in someone’s home, it can give you a compelling look at how a larger set of the people you’re designing for operates. The best Group Interviews seek to hear everyone’s voice, get"/>
          <p:cNvSpPr txBox="1"/>
          <p:nvPr/>
        </p:nvSpPr>
        <p:spPr>
          <a:xfrm>
            <a:off x="1079500" y="2760280"/>
            <a:ext cx="22225000" cy="960262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4000">
                <a:solidFill>
                  <a:srgbClr val="333333"/>
                </a:solidFill>
                <a:latin typeface="Calibri-Bold"/>
                <a:ea typeface="Calibri-Bold"/>
                <a:cs typeface="Calibri-Bold"/>
                <a:sym typeface="Calibri-Bold"/>
              </a:defRPr>
            </a:lvl1pPr>
          </a:lstStyle>
          <a:p>
            <a:pPr fontAlgn="base"/>
            <a:r>
              <a:rPr lang="sv-SE" sz="3600" dirty="0">
                <a:latin typeface="Calibri" panose="020F0502020204030204" pitchFamily="34" charset="0"/>
                <a:cs typeface="Calibri" panose="020F0502020204030204" pitchFamily="34" charset="0"/>
              </a:rPr>
              <a:t>Dramatisk modellering (Body </a:t>
            </a:r>
            <a:r>
              <a:rPr lang="sv-SE" sz="3600" dirty="0" err="1">
                <a:latin typeface="Calibri" panose="020F0502020204030204" pitchFamily="34" charset="0"/>
                <a:cs typeface="Calibri" panose="020F0502020204030204" pitchFamily="34" charset="0"/>
              </a:rPr>
              <a:t>Storming</a:t>
            </a:r>
            <a:r>
              <a:rPr lang="sv-SE" sz="3600" dirty="0">
                <a:latin typeface="Calibri" panose="020F0502020204030204" pitchFamily="34" charset="0"/>
                <a:cs typeface="Calibri" panose="020F0502020204030204" pitchFamily="34" charset="0"/>
              </a:rPr>
              <a:t>) är en metod för prototyper utformad för att samla användarcentrerad information, nya idéer och information för att utveckla en tjänst. </a:t>
            </a:r>
          </a:p>
          <a:p>
            <a:pPr fontAlgn="base"/>
            <a:r>
              <a:rPr lang="sv-SE" sz="3600" dirty="0">
                <a:latin typeface="Calibri" panose="020F0502020204030204" pitchFamily="34" charset="0"/>
                <a:cs typeface="Calibri" panose="020F0502020204030204" pitchFamily="34" charset="0"/>
              </a:rPr>
              <a:t>Användningen av drama modellering betyder att ”gå igenom” tjänsten. Deltagarna är en del av tjänstens gång och kan uppleva och känna samma känslor och reaktioner som kunden.</a:t>
            </a:r>
          </a:p>
          <a:p>
            <a:pPr fontAlgn="base"/>
            <a:endParaRPr lang="sv-SE" sz="3600" dirty="0">
              <a:latin typeface="Calibri" panose="020F0502020204030204" pitchFamily="34" charset="0"/>
              <a:cs typeface="Calibri" panose="020F0502020204030204" pitchFamily="34" charset="0"/>
            </a:endParaRPr>
          </a:p>
          <a:p>
            <a:pPr fontAlgn="base"/>
            <a:r>
              <a:rPr lang="sv-SE" sz="3600" dirty="0">
                <a:latin typeface="Calibri" panose="020F0502020204030204" pitchFamily="34" charset="0"/>
                <a:cs typeface="Calibri" panose="020F0502020204030204" pitchFamily="34" charset="0"/>
              </a:rPr>
              <a:t>Den mest värdefulla som dramamodellering ger är erfarenhet. Genom att testa tjänsten i en mängd olika roller kan den ses över. Experiment  av denna typ producerar spontana reaktioner som annars inte skulle vara möjliga. </a:t>
            </a:r>
          </a:p>
          <a:p>
            <a:pPr fontAlgn="base"/>
            <a:r>
              <a:rPr lang="sv-SE" sz="3600" dirty="0">
                <a:latin typeface="Calibri" panose="020F0502020204030204" pitchFamily="34" charset="0"/>
                <a:cs typeface="Calibri" panose="020F0502020204030204" pitchFamily="34" charset="0"/>
              </a:rPr>
              <a:t>Detta hjälper till att identifiera detaljer som fungerar bra eller dåligt. Det som ska utvecklas blir påtagligt genom att man gör och experimenterar. </a:t>
            </a:r>
            <a:r>
              <a:rPr lang="sv-SE" sz="3600">
                <a:latin typeface="Calibri" panose="020F0502020204030204" pitchFamily="34" charset="0"/>
                <a:cs typeface="Calibri" panose="020F0502020204030204" pitchFamily="34" charset="0"/>
              </a:rPr>
              <a:t>Experimentell</a:t>
            </a:r>
            <a:r>
              <a:rPr lang="sv-SE" sz="3600" dirty="0">
                <a:latin typeface="Calibri" panose="020F0502020204030204" pitchFamily="34" charset="0"/>
                <a:cs typeface="Calibri" panose="020F0502020204030204" pitchFamily="34" charset="0"/>
              </a:rPr>
              <a:t>, tyst kunskap blir likvärdig med kognitiv kunskap.</a:t>
            </a:r>
          </a:p>
          <a:p>
            <a:pPr fontAlgn="base"/>
            <a:endParaRPr lang="sv-SE" sz="3600" dirty="0">
              <a:latin typeface="Calibri" panose="020F0502020204030204" pitchFamily="34" charset="0"/>
              <a:cs typeface="Calibri" panose="020F0502020204030204" pitchFamily="34" charset="0"/>
            </a:endParaRPr>
          </a:p>
          <a:p>
            <a:pPr fontAlgn="base"/>
            <a:r>
              <a:rPr lang="sv-SE" sz="3600" dirty="0">
                <a:latin typeface="Calibri" panose="020F0502020204030204" pitchFamily="34" charset="0"/>
                <a:cs typeface="Calibri" panose="020F0502020204030204" pitchFamily="34" charset="0"/>
              </a:rPr>
              <a:t>Dramametoder kan lätt implementeras. Då  strävar man efter att uppleva den utvecklade tjänsten så sanningsenlig som möjligt genom att ta en rad olika roller. </a:t>
            </a:r>
          </a:p>
          <a:p>
            <a:pPr fontAlgn="base"/>
            <a:r>
              <a:rPr lang="sv-SE" sz="3600" dirty="0">
                <a:latin typeface="Calibri" panose="020F0502020204030204" pitchFamily="34" charset="0"/>
                <a:cs typeface="Calibri" panose="020F0502020204030204" pitchFamily="34" charset="0"/>
              </a:rPr>
              <a:t>Vid genomförandet kan fysiska prototyper användas som ett hjälpmedel för att simulera miljön och de instrument vilka  tillhandahålls i tjänsten även i  verkligheten. Tröskeln för att använda dramamodellering som prototypmetod kan vara hög till en början men dess användning blir lättare när du lär dig att betrakta det som ett verktyg istället för en  akt.</a:t>
            </a:r>
          </a:p>
          <a:p>
            <a:pPr fontAlgn="base"/>
            <a:r>
              <a:rPr lang="fi-FI" sz="3600" dirty="0">
                <a:latin typeface="Calibri" panose="020F0502020204030204" pitchFamily="34" charset="0"/>
                <a:cs typeface="Calibri" panose="020F0502020204030204" pitchFamily="34" charset="0"/>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00" name="Ryhmähaastattelun tekeminen"/>
          <p:cNvSpPr txBox="1">
            <a:spLocks noGrp="1"/>
          </p:cNvSpPr>
          <p:nvPr>
            <p:ph type="title"/>
          </p:nvPr>
        </p:nvSpPr>
        <p:spPr>
          <a:xfrm>
            <a:off x="1079500" y="878476"/>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Att</a:t>
            </a:r>
            <a:r>
              <a:rPr lang="fi-FI" dirty="0"/>
              <a:t> </a:t>
            </a:r>
            <a:r>
              <a:rPr lang="fi-FI" dirty="0" err="1"/>
              <a:t>förverkliga</a:t>
            </a:r>
            <a:r>
              <a:rPr lang="fi-FI" dirty="0"/>
              <a:t> </a:t>
            </a:r>
            <a:r>
              <a:rPr lang="fi-FI" dirty="0" err="1"/>
              <a:t>dramamodellen</a:t>
            </a:r>
            <a:endParaRPr dirty="0"/>
          </a:p>
        </p:txBody>
      </p:sp>
      <p:sp>
        <p:nvSpPr>
          <p:cNvPr id="701" name="Identify the sort of group you want to interview. If you’re trying to learn something specific, organize the group so that you have the best chance at hearing it.…"/>
          <p:cNvSpPr txBox="1"/>
          <p:nvPr/>
        </p:nvSpPr>
        <p:spPr>
          <a:xfrm>
            <a:off x="1069889" y="3485372"/>
            <a:ext cx="17918723" cy="104233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nchor="t">
            <a:spAutoFit/>
          </a:bodyPr>
          <a:lstStyle/>
          <a:p>
            <a:pPr marL="1016000" indent="-1016000">
              <a:spcBef>
                <a:spcPts val="3200"/>
              </a:spcBef>
              <a:buClr>
                <a:srgbClr val="333333"/>
              </a:buClr>
              <a:buSzPct val="100000"/>
              <a:buFont typeface="Helvetica"/>
              <a:buAutoNum type="arabicPeriod"/>
              <a:defRPr>
                <a:solidFill>
                  <a:srgbClr val="333333"/>
                </a:solidFill>
              </a:defRPr>
            </a:pPr>
            <a:r>
              <a:rPr lang="sv-SE" dirty="0"/>
              <a:t>Jobba i små grupper, planera situationer inom den kundservice som omfattar interaktioner mellan användaren och den som erbjuder  tjänsten. Observera de kundpersonligheter som tidigare skapats i utformningen och servicestigen de gått samt kontaktpunkterna som fanns. Vid genomförandet kan du använda vilket som helt föremål för att  objekt beskriva de instrument som används i verkligheten</a:t>
            </a:r>
          </a:p>
          <a:p>
            <a:pPr marL="1016000" indent="-1016000">
              <a:spcBef>
                <a:spcPts val="3200"/>
              </a:spcBef>
              <a:buClr>
                <a:srgbClr val="333333"/>
              </a:buClr>
              <a:buSzPct val="100000"/>
              <a:buFont typeface="Helvetica"/>
              <a:buAutoNum type="arabicPeriod"/>
              <a:defRPr>
                <a:solidFill>
                  <a:srgbClr val="333333"/>
                </a:solidFill>
              </a:defRPr>
            </a:pPr>
            <a:r>
              <a:rPr lang="sv-SE" dirty="0"/>
              <a:t>Improvisera kundservicesituationen. Det väsentliga är att leva upp till servicesituationen och empati.</a:t>
            </a:r>
          </a:p>
          <a:p>
            <a:pPr marL="1016000" indent="-1016000">
              <a:spcBef>
                <a:spcPts val="3200"/>
              </a:spcBef>
              <a:buClr>
                <a:srgbClr val="333333"/>
              </a:buClr>
              <a:buSzPct val="100000"/>
              <a:buFont typeface="Helvetica"/>
              <a:buAutoNum type="arabicPeriod"/>
              <a:defRPr>
                <a:solidFill>
                  <a:srgbClr val="333333"/>
                </a:solidFill>
              </a:defRPr>
            </a:pPr>
            <a:r>
              <a:rPr lang="sv-SE" dirty="0"/>
              <a:t>Be publiken att göra observationer och anteckningar av presentationen och/eller filma den.</a:t>
            </a:r>
          </a:p>
          <a:p>
            <a:pPr marL="1016000" indent="-1016000">
              <a:spcBef>
                <a:spcPts val="3200"/>
              </a:spcBef>
              <a:buClr>
                <a:srgbClr val="333333"/>
              </a:buClr>
              <a:buSzPct val="100000"/>
              <a:buFont typeface="Helvetica"/>
              <a:buAutoNum type="arabicPeriod"/>
              <a:defRPr>
                <a:solidFill>
                  <a:srgbClr val="333333"/>
                </a:solidFill>
              </a:defRPr>
            </a:pPr>
            <a:r>
              <a:rPr lang="sv-SE" dirty="0"/>
              <a:t>Efter presentationen reflekteras den  genom  diskussion där man går igenom erfarenheterna och hur servicekonceptet fungerar.</a:t>
            </a:r>
          </a:p>
          <a:p>
            <a:pPr marL="1016000" indent="-1016000">
              <a:spcBef>
                <a:spcPts val="3200"/>
              </a:spcBef>
              <a:buClr>
                <a:srgbClr val="333333"/>
              </a:buClr>
              <a:buSzPct val="100000"/>
              <a:buFont typeface="Helvetica"/>
              <a:buAutoNum type="arabicPeriod"/>
              <a:defRPr>
                <a:solidFill>
                  <a:srgbClr val="333333"/>
                </a:solidFill>
              </a:defRPr>
            </a:pPr>
            <a:r>
              <a:rPr lang="sv-SE" dirty="0"/>
              <a:t>Lista och registrera observationerna  av tjänsten från annan rollfigurs perspektiv.</a:t>
            </a:r>
          </a:p>
          <a:p>
            <a:pPr>
              <a:spcBef>
                <a:spcPts val="3200"/>
              </a:spcBef>
              <a:buClr>
                <a:srgbClr val="333333"/>
              </a:buClr>
              <a:buSzPct val="100000"/>
              <a:defRPr>
                <a:solidFill>
                  <a:srgbClr val="333333"/>
                </a:solidFill>
              </a:defRPr>
            </a:pPr>
            <a:r>
              <a:rPr lang="fi-FI" dirty="0">
                <a:hlinkClick r:id="rId2"/>
              </a:rPr>
              <a:t>https://www.thisisservicedesigndoing.com/methods/bodystorming</a:t>
            </a:r>
            <a:endParaRPr lang="fi-FI" dirty="0"/>
          </a:p>
          <a:p>
            <a:pPr marL="1016000" indent="-1016000">
              <a:spcBef>
                <a:spcPts val="3200"/>
              </a:spcBef>
              <a:buClr>
                <a:srgbClr val="333333"/>
              </a:buClr>
              <a:buSzPct val="100000"/>
              <a:buAutoNum type="arabicPeriod"/>
              <a:defRPr>
                <a:solidFill>
                  <a:srgbClr val="333333"/>
                </a:solidFill>
              </a:defRPr>
            </a:pPr>
            <a:endParaRPr lang="fi-FI" dirty="0"/>
          </a:p>
        </p:txBody>
      </p:sp>
      <p:sp>
        <p:nvSpPr>
          <p:cNvPr id="702" name="RESURSSIT  Suggested Time…"/>
          <p:cNvSpPr txBox="1"/>
          <p:nvPr/>
        </p:nvSpPr>
        <p:spPr>
          <a:xfrm>
            <a:off x="19436324" y="3082863"/>
            <a:ext cx="4447217" cy="812529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spAutoFit/>
          </a:bodyPr>
          <a:lstStyle/>
          <a:p>
            <a:pPr>
              <a:defRPr sz="4200" b="1">
                <a:solidFill>
                  <a:srgbClr val="333333"/>
                </a:solidFill>
                <a:latin typeface="Calibri-Bold"/>
                <a:ea typeface="Calibri-Bold"/>
                <a:cs typeface="Calibri-Bold"/>
                <a:sym typeface="Calibri-Bold"/>
              </a:defRPr>
            </a:pPr>
            <a:r>
              <a:rPr dirty="0">
                <a:latin typeface="Calibri"/>
                <a:cs typeface="Calibri"/>
              </a:rPr>
              <a:t>RESURS</a:t>
            </a:r>
            <a:br>
              <a:rPr dirty="0">
                <a:latin typeface="Calibri"/>
                <a:cs typeface="Calibri"/>
              </a:rPr>
            </a:br>
            <a:br>
              <a:rPr sz="4200" dirty="0">
                <a:solidFill>
                  <a:srgbClr val="333333"/>
                </a:solidFill>
                <a:latin typeface="Calibri"/>
                <a:cs typeface="Calibri"/>
              </a:rPr>
            </a:br>
            <a:r>
              <a:rPr lang="sv-FI" sz="3600" dirty="0">
                <a:latin typeface="Calibri"/>
                <a:cs typeface="Calibri"/>
              </a:rPr>
              <a:t>Tid </a:t>
            </a:r>
            <a:endParaRPr lang="en-US" sz="3600" dirty="0">
              <a:solidFill>
                <a:srgbClr val="000000"/>
              </a:solidFill>
              <a:latin typeface="Calibri"/>
              <a:cs typeface="Calibri"/>
            </a:endParaRPr>
          </a:p>
          <a:p>
            <a:pPr>
              <a:defRPr>
                <a:solidFill>
                  <a:srgbClr val="333333"/>
                </a:solidFill>
                <a:latin typeface="Calibri-Bold"/>
                <a:ea typeface="Calibri-Bold"/>
                <a:cs typeface="Calibri-Bold"/>
                <a:sym typeface="Calibri-Bold"/>
              </a:defRPr>
            </a:pPr>
            <a:r>
              <a:rPr b="1" dirty="0">
                <a:latin typeface="Calibri"/>
                <a:cs typeface="Calibri"/>
              </a:rPr>
              <a:t>90</a:t>
            </a:r>
            <a:r>
              <a:rPr lang="fi-FI" b="1" dirty="0">
                <a:latin typeface="Calibri"/>
                <a:cs typeface="Calibri"/>
              </a:rPr>
              <a:t> minuuttia</a:t>
            </a:r>
            <a:endParaRPr b="1" dirty="0">
              <a:latin typeface="Calibri"/>
              <a:cs typeface="Calibri"/>
            </a:endParaRPr>
          </a:p>
          <a:p>
            <a:pPr>
              <a:defRPr>
                <a:solidFill>
                  <a:srgbClr val="333333"/>
                </a:solidFill>
                <a:latin typeface="Calibri-Bold"/>
                <a:ea typeface="Calibri-Bold"/>
                <a:cs typeface="Calibri-Bold"/>
                <a:sym typeface="Calibri-Bold"/>
              </a:defRPr>
            </a:pPr>
            <a:endParaRPr dirty="0">
              <a:latin typeface="Calibri"/>
              <a:cs typeface="Calibri"/>
            </a:endParaRPr>
          </a:p>
          <a:p>
            <a:pPr>
              <a:defRPr b="1">
                <a:solidFill>
                  <a:srgbClr val="333333"/>
                </a:solidFill>
                <a:latin typeface="Calibri-Bold"/>
                <a:ea typeface="Calibri-Bold"/>
                <a:cs typeface="Calibri-Bold"/>
                <a:sym typeface="Calibri-Bold"/>
              </a:defRPr>
            </a:pPr>
            <a:r>
              <a:rPr lang="sv-FI" dirty="0">
                <a:latin typeface="Calibri"/>
                <a:cs typeface="Calibri"/>
              </a:rPr>
              <a:t>Material</a:t>
            </a:r>
            <a:endParaRPr dirty="0">
              <a:solidFill>
                <a:srgbClr val="000000"/>
              </a:solidFill>
              <a:latin typeface="Calibri"/>
              <a:cs typeface="Calibri"/>
            </a:endParaRPr>
          </a:p>
          <a:p>
            <a:pPr>
              <a:defRPr>
                <a:solidFill>
                  <a:srgbClr val="333333"/>
                </a:solidFill>
                <a:latin typeface="Calibri-Bold"/>
                <a:ea typeface="Calibri-Bold"/>
                <a:cs typeface="Calibri-Bold"/>
                <a:sym typeface="Calibri-Bold"/>
              </a:defRPr>
            </a:pPr>
            <a:r>
              <a:rPr lang="fi-FI" b="1" dirty="0" err="1">
                <a:latin typeface="Calibri"/>
                <a:cs typeface="Calibri"/>
              </a:rPr>
              <a:t>Pennor</a:t>
            </a:r>
            <a:r>
              <a:rPr lang="fi-FI" b="1" dirty="0">
                <a:latin typeface="Calibri"/>
                <a:cs typeface="Calibri"/>
              </a:rPr>
              <a:t>, </a:t>
            </a:r>
            <a:r>
              <a:rPr lang="fi-FI" b="1" dirty="0" err="1">
                <a:latin typeface="Calibri"/>
                <a:cs typeface="Calibri"/>
              </a:rPr>
              <a:t>papper</a:t>
            </a:r>
            <a:r>
              <a:rPr lang="fi-FI" b="1" dirty="0">
                <a:latin typeface="Calibri"/>
                <a:cs typeface="Calibri"/>
              </a:rPr>
              <a:t>,  </a:t>
            </a:r>
            <a:r>
              <a:rPr lang="fi-FI" b="1" dirty="0" err="1">
                <a:latin typeface="Calibri"/>
                <a:cs typeface="Calibri"/>
              </a:rPr>
              <a:t>föremål</a:t>
            </a:r>
            <a:r>
              <a:rPr lang="fi-FI" b="1" dirty="0">
                <a:latin typeface="Calibri"/>
                <a:cs typeface="Calibri"/>
              </a:rPr>
              <a:t> </a:t>
            </a:r>
            <a:r>
              <a:rPr lang="fi-FI" b="1" dirty="0" err="1">
                <a:latin typeface="Calibri"/>
                <a:cs typeface="Calibri"/>
              </a:rPr>
              <a:t>som</a:t>
            </a:r>
            <a:r>
              <a:rPr lang="fi-FI" b="1" dirty="0">
                <a:latin typeface="Calibri"/>
                <a:cs typeface="Calibri"/>
              </a:rPr>
              <a:t> </a:t>
            </a:r>
            <a:r>
              <a:rPr lang="fi-FI" b="1" dirty="0" err="1">
                <a:latin typeface="Calibri"/>
                <a:cs typeface="Calibri"/>
              </a:rPr>
              <a:t>kan</a:t>
            </a:r>
            <a:r>
              <a:rPr lang="fi-FI" b="1" dirty="0">
                <a:latin typeface="Calibri"/>
                <a:cs typeface="Calibri"/>
              </a:rPr>
              <a:t> </a:t>
            </a:r>
            <a:r>
              <a:rPr lang="fi-FI" b="1" dirty="0" err="1">
                <a:latin typeface="Calibri"/>
                <a:cs typeface="Calibri"/>
              </a:rPr>
              <a:t>användas</a:t>
            </a:r>
            <a:r>
              <a:rPr lang="fi-FI" b="1" dirty="0">
                <a:latin typeface="Calibri"/>
                <a:cs typeface="Calibri"/>
              </a:rPr>
              <a:t> </a:t>
            </a:r>
            <a:r>
              <a:rPr lang="fi-FI" b="1" dirty="0" err="1">
                <a:latin typeface="Calibri"/>
                <a:cs typeface="Calibri"/>
              </a:rPr>
              <a:t>att</a:t>
            </a:r>
            <a:r>
              <a:rPr lang="fi-FI" b="1" dirty="0">
                <a:latin typeface="Calibri"/>
                <a:cs typeface="Calibri"/>
              </a:rPr>
              <a:t> </a:t>
            </a:r>
            <a:r>
              <a:rPr lang="fi-FI" b="1" dirty="0" err="1">
                <a:latin typeface="Calibri"/>
                <a:cs typeface="Calibri"/>
              </a:rPr>
              <a:t>ersätta</a:t>
            </a:r>
            <a:r>
              <a:rPr lang="fi-FI" b="1" dirty="0">
                <a:latin typeface="Calibri"/>
                <a:cs typeface="Calibri"/>
              </a:rPr>
              <a:t> </a:t>
            </a:r>
            <a:r>
              <a:rPr lang="fi-FI" b="1" dirty="0" err="1">
                <a:latin typeface="Calibri"/>
                <a:cs typeface="Calibri"/>
              </a:rPr>
              <a:t>riktiga</a:t>
            </a:r>
            <a:r>
              <a:rPr lang="fi-FI" b="1" dirty="0">
                <a:latin typeface="Calibri"/>
                <a:cs typeface="Calibri"/>
              </a:rPr>
              <a:t> </a:t>
            </a:r>
            <a:r>
              <a:rPr lang="fi-FI" b="1" dirty="0" err="1">
                <a:latin typeface="Calibri"/>
                <a:cs typeface="Calibri"/>
              </a:rPr>
              <a:t>dito</a:t>
            </a:r>
            <a:endParaRPr lang="fi-FI" b="1" dirty="0">
              <a:latin typeface="Calibri"/>
              <a:cs typeface="Calibri"/>
            </a:endParaRPr>
          </a:p>
          <a:p>
            <a:pPr>
              <a:defRPr>
                <a:solidFill>
                  <a:srgbClr val="333333"/>
                </a:solidFill>
                <a:latin typeface="Calibri-Bold"/>
                <a:ea typeface="Calibri-Bold"/>
                <a:cs typeface="Calibri-Bold"/>
                <a:sym typeface="Calibri-Bold"/>
              </a:defRPr>
            </a:pPr>
            <a:endParaRPr dirty="0">
              <a:solidFill>
                <a:srgbClr val="333333"/>
              </a:solidFill>
              <a:latin typeface="Calibri"/>
              <a:ea typeface="Calibri-Bold"/>
              <a:cs typeface="Calibri"/>
            </a:endParaRPr>
          </a:p>
          <a:p>
            <a:pPr>
              <a:defRPr b="1">
                <a:solidFill>
                  <a:srgbClr val="333333"/>
                </a:solidFill>
                <a:latin typeface="Calibri-Bold"/>
                <a:ea typeface="Calibri-Bold"/>
                <a:cs typeface="Calibri-Bold"/>
                <a:sym typeface="Calibri-Bold"/>
              </a:defRPr>
            </a:pPr>
            <a:r>
              <a:rPr lang="fi-FI" dirty="0" err="1">
                <a:solidFill>
                  <a:srgbClr val="333333"/>
                </a:solidFill>
                <a:latin typeface="Calibri"/>
                <a:ea typeface="Calibri-Bold"/>
                <a:cs typeface="Calibri"/>
              </a:rPr>
              <a:t>Deltagare</a:t>
            </a:r>
            <a:r>
              <a:rPr lang="fi-FI" dirty="0">
                <a:solidFill>
                  <a:srgbClr val="333333"/>
                </a:solidFill>
                <a:latin typeface="Calibri"/>
                <a:ea typeface="Calibri-Bold"/>
                <a:cs typeface="Calibri"/>
              </a:rPr>
              <a:t> </a:t>
            </a:r>
          </a:p>
          <a:p>
            <a:pPr>
              <a:defRPr b="1">
                <a:solidFill>
                  <a:srgbClr val="333333"/>
                </a:solidFill>
                <a:latin typeface="Calibri-Bold"/>
                <a:ea typeface="Calibri-Bold"/>
                <a:cs typeface="Calibri-Bold"/>
                <a:sym typeface="Calibri-Bold"/>
              </a:defRPr>
            </a:pPr>
            <a:r>
              <a:rPr lang="fi-FI" dirty="0" err="1">
                <a:solidFill>
                  <a:srgbClr val="333333"/>
                </a:solidFill>
                <a:latin typeface="Calibri"/>
                <a:cs typeface="Calibri"/>
              </a:rPr>
              <a:t>Utvecklingsteamet</a:t>
            </a:r>
            <a:r>
              <a:rPr lang="fi-FI" dirty="0">
                <a:solidFill>
                  <a:srgbClr val="333333"/>
                </a:solidFill>
                <a:latin typeface="Calibri"/>
                <a:cs typeface="Calibri"/>
              </a:rPr>
              <a:t> </a:t>
            </a:r>
            <a:r>
              <a:rPr lang="fi-FI" dirty="0" err="1">
                <a:solidFill>
                  <a:srgbClr val="333333"/>
                </a:solidFill>
                <a:latin typeface="Calibri"/>
                <a:cs typeface="Calibri"/>
              </a:rPr>
              <a:t>minst</a:t>
            </a:r>
            <a:r>
              <a:rPr lang="fi-FI" dirty="0">
                <a:solidFill>
                  <a:srgbClr val="333333"/>
                </a:solidFill>
                <a:latin typeface="Calibri"/>
                <a:cs typeface="Calibri"/>
              </a:rPr>
              <a:t> 4 </a:t>
            </a:r>
            <a:r>
              <a:rPr lang="fi-FI" dirty="0" err="1">
                <a:solidFill>
                  <a:srgbClr val="333333"/>
                </a:solidFill>
                <a:latin typeface="Calibri"/>
                <a:cs typeface="Calibri"/>
              </a:rPr>
              <a:t>medlemmar</a:t>
            </a:r>
            <a:endParaRPr lang="fi-FI" dirty="0">
              <a:latin typeface="Calibri"/>
              <a:cs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8244"/>
        </a:solidFill>
        <a:effectLst/>
      </p:bgPr>
    </p:bg>
    <p:spTree>
      <p:nvGrpSpPr>
        <p:cNvPr id="1" name=""/>
        <p:cNvGrpSpPr/>
        <p:nvPr/>
      </p:nvGrpSpPr>
      <p:grpSpPr>
        <a:xfrm>
          <a:off x="0" y="0"/>
          <a:ext cx="0" cy="0"/>
          <a:chOff x="0" y="0"/>
          <a:chExt cx="0" cy="0"/>
        </a:xfrm>
      </p:grpSpPr>
      <p:sp>
        <p:nvSpPr>
          <p:cNvPr id="710" name="Suorakulmio"/>
          <p:cNvSpPr/>
          <p:nvPr/>
        </p:nvSpPr>
        <p:spPr>
          <a:xfrm>
            <a:off x="1078089" y="2699885"/>
            <a:ext cx="20112684" cy="9414210"/>
          </a:xfrm>
          <a:prstGeom prst="rect">
            <a:avLst/>
          </a:prstGeom>
          <a:solidFill>
            <a:srgbClr val="FFFFFF"/>
          </a:solidFill>
          <a:ln w="12700">
            <a:miter lim="400000"/>
          </a:ln>
        </p:spPr>
        <p:txBody>
          <a:bodyPr lIns="91437" tIns="91437" rIns="91437" bIns="91437" anchor="ctr"/>
          <a:lstStyle/>
          <a:p>
            <a:r>
              <a:rPr lang="fi-FI" dirty="0"/>
              <a:t>​Esimerkki: (</a:t>
            </a:r>
            <a:r>
              <a:rPr lang="fi-FI" dirty="0" err="1"/>
              <a:t>TurunAMK</a:t>
            </a:r>
            <a:r>
              <a:rPr lang="fi-FI" dirty="0"/>
              <a:t>): </a:t>
            </a:r>
            <a:r>
              <a:rPr lang="fi-FI" dirty="0">
                <a:hlinkClick r:id="rId2"/>
              </a:rPr>
              <a:t>https://www.youtube.com/watch?v=AhwOkTbrHeY</a:t>
            </a:r>
            <a:endParaRPr lang="fi-FI" dirty="0"/>
          </a:p>
          <a:p>
            <a:endParaRPr lang="fi-FI"/>
          </a:p>
          <a:p>
            <a:pPr fontAlgn="base"/>
            <a:r>
              <a:rPr lang="fi-FI" dirty="0" err="1"/>
              <a:t>Alhonsuo</a:t>
            </a:r>
            <a:r>
              <a:rPr lang="fi-FI" dirty="0"/>
              <a:t>, M. 2014. Päivystyspoliklinikan  viestinnän kehittäminen. Pro gradu-tutkielma, Lapin yliopisto​</a:t>
            </a:r>
          </a:p>
          <a:p>
            <a:pPr fontAlgn="base"/>
            <a:r>
              <a:rPr lang="fi-FI" dirty="0"/>
              <a:t>http://sinco.fi/xyz/wp-content/uploads/2012/01/pro-gradu-Mira-Alhonsuo_syksy2014.pdf ​</a:t>
            </a:r>
          </a:p>
          <a:p>
            <a:pPr fontAlgn="base"/>
            <a:r>
              <a:rPr lang="fi-FI" dirty="0"/>
              <a:t>​</a:t>
            </a:r>
          </a:p>
          <a:p>
            <a:pPr fontAlgn="base"/>
            <a:r>
              <a:rPr lang="fi-FI" dirty="0"/>
              <a:t>Punkari, M. 2017. Draamalliset menetelmät palvelumuotoilussa. Opinnäytetyö (AMK).Metropolia Ammattikorkeakoulu </a:t>
            </a:r>
            <a:endParaRPr lang="en-US" dirty="0"/>
          </a:p>
          <a:p>
            <a:pPr fontAlgn="base"/>
            <a:r>
              <a:rPr lang="fi-FI" dirty="0">
                <a:hlinkClick r:id="rId3"/>
              </a:rPr>
              <a:t>https://www.theseus.fi/bitstream/handle/10024/140054/Mira_Punkari.pdf?sequence=1&amp;isAllowed=y</a:t>
            </a:r>
            <a:r>
              <a:rPr lang="fi-FI" dirty="0"/>
              <a:t>​</a:t>
            </a:r>
          </a:p>
          <a:p>
            <a:endParaRPr lang="fi-FI"/>
          </a:p>
          <a:p>
            <a:r>
              <a:rPr lang="fi-FI" dirty="0"/>
              <a:t>​</a:t>
            </a:r>
          </a:p>
        </p:txBody>
      </p:sp>
      <p:sp>
        <p:nvSpPr>
          <p:cNvPr id="711" name="IDEOU, 2019. Design Thinking – Design thinking is a process for creative problem solving. Palo Alto: IDEOU. https://www.ideou.com/pages/design-thinking"/>
          <p:cNvSpPr txBox="1"/>
          <p:nvPr/>
        </p:nvSpPr>
        <p:spPr>
          <a:xfrm>
            <a:off x="1079500" y="12446168"/>
            <a:ext cx="22225000" cy="711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t>IDEOU, 2019. Design Thinking – Design thinking is a process for creative problem solving. Palo Alto: IDEOU. https://www.ideou.com/pages/design-thinking</a:t>
            </a:r>
          </a:p>
        </p:txBody>
      </p:sp>
      <p:sp>
        <p:nvSpPr>
          <p:cNvPr id="713" name="Lisätietoa ja vaihtoehtoja"/>
          <p:cNvSpPr txBox="1"/>
          <p:nvPr/>
        </p:nvSpPr>
        <p:spPr>
          <a:xfrm>
            <a:off x="1078089" y="952491"/>
            <a:ext cx="20112683" cy="174739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fontScale="92500"/>
          </a:bodyPr>
          <a:lstStyle>
            <a:lvl1pPr defTabSz="1828800">
              <a:lnSpc>
                <a:spcPct val="90000"/>
              </a:lnSpc>
              <a:defRPr sz="12000" b="1">
                <a:latin typeface="Calibri-Bold"/>
                <a:ea typeface="Calibri-Bold"/>
                <a:cs typeface="Calibri-Bold"/>
                <a:sym typeface="Calibri-Bold"/>
              </a:defRPr>
            </a:lvl1pPr>
          </a:lstStyle>
          <a:p>
            <a:r>
              <a:rPr lang="sv-FI" dirty="0"/>
              <a:t>Tilläggsinformation och alternativ</a:t>
            </a:r>
          </a:p>
        </p:txBody>
      </p:sp>
      <p:sp>
        <p:nvSpPr>
          <p:cNvPr id="714" name="SOTEPEDA247.FI"/>
          <p:cNvSpPr txBox="1"/>
          <p:nvPr/>
        </p:nvSpPr>
        <p:spPr>
          <a:xfrm rot="16200000">
            <a:off x="-1160634" y="12094867"/>
            <a:ext cx="2736370" cy="52850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b="1">
                <a:solidFill>
                  <a:srgbClr val="FFFFFF"/>
                </a:solidFill>
                <a:latin typeface="Arial"/>
                <a:ea typeface="Arial"/>
                <a:cs typeface="Arial"/>
                <a:sym typeface="Arial"/>
              </a:defRPr>
            </a:lvl1pPr>
          </a:lstStyle>
          <a:p>
            <a:r>
              <a:t>SOTEPEDA247.FI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17" name="IDEOU, 2019. Design Thinking – Design thinking is a process for creative problem solving. Palo Alto: IDEOU. https://www.ideou.com/pages/design-thinking"/>
          <p:cNvSpPr txBox="1"/>
          <p:nvPr/>
        </p:nvSpPr>
        <p:spPr>
          <a:xfrm>
            <a:off x="1079500" y="2844363"/>
            <a:ext cx="22225000" cy="564153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nchor="t">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endParaRPr lang="fi-FI" dirty="0"/>
          </a:p>
          <a:p>
            <a:pPr fontAlgn="base"/>
            <a:r>
              <a:rPr lang="fi-FI" dirty="0"/>
              <a:t>​</a:t>
            </a:r>
          </a:p>
          <a:p>
            <a:pPr fontAlgn="base"/>
            <a:r>
              <a:rPr lang="en-US" sz="3600" u="sng" dirty="0">
                <a:hlinkClick r:id="rId2"/>
              </a:rPr>
              <a:t>https://www.thisisservicedesigndoing.com/methods/bodystorming</a:t>
            </a:r>
            <a:endParaRPr lang="en-US" u="sng">
              <a:hlinkClick r:id="rId2"/>
            </a:endParaRPr>
          </a:p>
          <a:p>
            <a:pPr fontAlgn="base"/>
            <a:r>
              <a:rPr lang="fi-FI" sz="3600" dirty="0">
                <a:hlinkClick r:id="rId3"/>
              </a:rPr>
              <a:t>https://www3.uef.fi/documents/10975/1474731/Sivistystoimen_tyokalupakki_palvelumuotoiluun2.pdf/c08f8051-8400-4da7-ad7e-692ff4cd0acd</a:t>
            </a:r>
            <a:endParaRPr lang="fi-FI" sz="3600">
              <a:hlinkClick r:id="rId3"/>
            </a:endParaRPr>
          </a:p>
          <a:p>
            <a:pPr fontAlgn="base"/>
            <a:r>
              <a:rPr lang="en-US" sz="3600" dirty="0">
                <a:solidFill>
                  <a:srgbClr val="000000"/>
                </a:solidFill>
              </a:rPr>
              <a:t>Tuulaniemi, Juha. 2016. </a:t>
            </a:r>
            <a:r>
              <a:rPr lang="en-US" sz="3600" dirty="0" err="1">
                <a:solidFill>
                  <a:srgbClr val="000000"/>
                </a:solidFill>
              </a:rPr>
              <a:t>Palvelumuotoilu</a:t>
            </a:r>
            <a:r>
              <a:rPr lang="en-US" sz="3600" dirty="0">
                <a:solidFill>
                  <a:srgbClr val="000000"/>
                </a:solidFill>
              </a:rPr>
              <a:t>. </a:t>
            </a:r>
            <a:r>
              <a:rPr lang="en-US" sz="3600" dirty="0" err="1">
                <a:solidFill>
                  <a:srgbClr val="000000"/>
                </a:solidFill>
              </a:rPr>
              <a:t>Talentum</a:t>
            </a:r>
            <a:r>
              <a:rPr lang="en-US" sz="3600" dirty="0">
                <a:solidFill>
                  <a:srgbClr val="000000"/>
                </a:solidFill>
              </a:rPr>
              <a:t> Pro. </a:t>
            </a:r>
          </a:p>
          <a:p>
            <a:pPr fontAlgn="base"/>
            <a:r>
              <a:rPr lang="fi-FI" dirty="0"/>
              <a:t>​</a:t>
            </a:r>
          </a:p>
          <a:p>
            <a:pPr fontAlgn="base"/>
            <a:endParaRPr lang="fi-FI" dirty="0"/>
          </a:p>
          <a:p>
            <a:endParaRPr lang="fi-FI" dirty="0"/>
          </a:p>
        </p:txBody>
      </p:sp>
      <p:sp>
        <p:nvSpPr>
          <p:cNvPr id="718" name="Lähteitä ja kirjallisuutta"/>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a:t>Källor </a:t>
            </a:r>
            <a:r>
              <a:rPr lang="sv-FI" dirty="0"/>
              <a:t>och litteratur</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t>Sini </a:t>
            </a:r>
            <a:r>
              <a:rPr dirty="0" err="1"/>
              <a:t>Eloranta</a:t>
            </a:r>
            <a:r>
              <a:rPr dirty="0"/>
              <a:t>, </a:t>
            </a:r>
            <a:r>
              <a:rPr dirty="0" err="1"/>
              <a:t>Turun</a:t>
            </a:r>
            <a:r>
              <a:rPr dirty="0"/>
              <a:t> AMK </a:t>
            </a:r>
          </a:p>
          <a:p>
            <a:pPr>
              <a:lnSpc>
                <a:spcPct val="120000"/>
              </a:lnSpc>
              <a:spcBef>
                <a:spcPts val="600"/>
              </a:spcBef>
              <a:buSzTx/>
              <a:buNone/>
              <a:defRPr sz="4000">
                <a:latin typeface="Calibri-Bold"/>
                <a:ea typeface="Calibri-Bold"/>
                <a:cs typeface="Calibri-Bold"/>
                <a:sym typeface="Calibri-Bold"/>
              </a:defRPr>
            </a:pPr>
            <a:r>
              <a:rPr dirty="0" err="1"/>
              <a:t>Päivi</a:t>
            </a:r>
            <a:r>
              <a:rPr dirty="0"/>
              <a:t> </a:t>
            </a:r>
            <a:r>
              <a:rPr dirty="0" err="1"/>
              <a:t>Erkko</a:t>
            </a:r>
            <a:r>
              <a:rPr dirty="0"/>
              <a:t>, </a:t>
            </a:r>
            <a:r>
              <a:rPr dirty="0" err="1"/>
              <a:t>Turun</a:t>
            </a:r>
            <a:r>
              <a:rPr dirty="0"/>
              <a:t> AMK</a:t>
            </a:r>
          </a:p>
          <a:p>
            <a:pPr>
              <a:lnSpc>
                <a:spcPct val="120000"/>
              </a:lnSpc>
              <a:spcBef>
                <a:spcPts val="600"/>
              </a:spcBef>
              <a:buSzTx/>
              <a:buNone/>
              <a:defRPr sz="4000">
                <a:latin typeface="Calibri-Bold"/>
                <a:ea typeface="Calibri-Bold"/>
                <a:cs typeface="Calibri-Bold"/>
                <a:sym typeface="Calibri-Bold"/>
              </a:defRPr>
            </a:pPr>
            <a:r>
              <a:rPr dirty="0" err="1"/>
              <a:t>Päivi</a:t>
            </a:r>
            <a:r>
              <a:rPr dirty="0"/>
              <a:t> </a:t>
            </a:r>
            <a:r>
              <a:rPr dirty="0" err="1"/>
              <a:t>Harmoinen</a:t>
            </a:r>
            <a:r>
              <a:rPr dirty="0"/>
              <a:t>, </a:t>
            </a:r>
            <a:r>
              <a:rPr lang="en-US" dirty="0" err="1"/>
              <a:t>Laurea-amk</a:t>
            </a:r>
            <a:endParaRPr dirty="0" err="1"/>
          </a:p>
          <a:p>
            <a:pPr>
              <a:lnSpc>
                <a:spcPct val="120000"/>
              </a:lnSpc>
              <a:spcBef>
                <a:spcPts val="600"/>
              </a:spcBef>
              <a:buSzTx/>
              <a:buNone/>
              <a:defRPr sz="4000">
                <a:latin typeface="Calibri-Bold"/>
                <a:ea typeface="Calibri-Bold"/>
                <a:cs typeface="Calibri-Bold"/>
                <a:sym typeface="Calibri-Bold"/>
              </a:defRPr>
            </a:pPr>
            <a:r>
              <a:rPr dirty="0"/>
              <a:t>Minna </a:t>
            </a:r>
            <a:r>
              <a:rPr dirty="0" err="1"/>
              <a:t>Huhtala</a:t>
            </a:r>
            <a:r>
              <a:rPr dirty="0"/>
              <a:t>, </a:t>
            </a:r>
            <a:r>
              <a:rPr dirty="0" err="1"/>
              <a:t>Samk</a:t>
            </a:r>
            <a:r>
              <a:rPr dirty="0"/>
              <a:t> </a:t>
            </a:r>
          </a:p>
          <a:p>
            <a:pPr>
              <a:lnSpc>
                <a:spcPct val="120000"/>
              </a:lnSpc>
              <a:spcBef>
                <a:spcPts val="600"/>
              </a:spcBef>
              <a:buSzTx/>
              <a:buNone/>
              <a:defRPr sz="4000">
                <a:latin typeface="Calibri-Bold"/>
                <a:ea typeface="Calibri-Bold"/>
                <a:cs typeface="Calibri-Bold"/>
                <a:sym typeface="Calibri-Bold"/>
              </a:defRPr>
            </a:pPr>
            <a:r>
              <a:rPr dirty="0"/>
              <a:t>Antti </a:t>
            </a:r>
            <a:r>
              <a:rPr dirty="0" err="1"/>
              <a:t>Kares</a:t>
            </a:r>
            <a:r>
              <a:rPr dirty="0"/>
              <a:t>,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a:t>Heli </a:t>
            </a:r>
            <a:r>
              <a:rPr dirty="0" err="1"/>
              <a:t>Lepistö</a:t>
            </a:r>
            <a:r>
              <a:rPr dirty="0"/>
              <a:t>, </a:t>
            </a:r>
            <a:r>
              <a:rPr dirty="0" err="1"/>
              <a:t>Samk</a:t>
            </a:r>
          </a:p>
          <a:p>
            <a:pPr>
              <a:lnSpc>
                <a:spcPct val="120000"/>
              </a:lnSpc>
              <a:spcBef>
                <a:spcPts val="600"/>
              </a:spcBef>
              <a:buSzTx/>
              <a:buNone/>
              <a:defRPr sz="4000">
                <a:latin typeface="Calibri-Bold"/>
                <a:ea typeface="Calibri-Bold"/>
                <a:cs typeface="Calibri-Bold"/>
                <a:sym typeface="Calibri-Bold"/>
              </a:defRPr>
            </a:pPr>
            <a:r>
              <a:rPr dirty="0"/>
              <a:t>Anna-Leena </a:t>
            </a:r>
            <a:r>
              <a:rPr dirty="0" err="1"/>
              <a:t>Ruotsalainen</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err="1"/>
              <a:t>Suvi</a:t>
            </a:r>
            <a:r>
              <a:rPr dirty="0"/>
              <a:t> </a:t>
            </a:r>
            <a:r>
              <a:rPr dirty="0" err="1"/>
              <a:t>Salminen</a:t>
            </a:r>
            <a:r>
              <a:rPr dirty="0"/>
              <a:t>, </a:t>
            </a:r>
            <a:r>
              <a:rPr lang="en-US" dirty="0"/>
              <a:t>JAMK</a:t>
            </a:r>
            <a:r>
              <a:rPr dirty="0"/>
              <a:t> </a:t>
            </a:r>
          </a:p>
          <a:p>
            <a:pPr>
              <a:lnSpc>
                <a:spcPct val="120000"/>
              </a:lnSpc>
              <a:spcBef>
                <a:spcPts val="600"/>
              </a:spcBef>
              <a:buSzTx/>
              <a:buNone/>
              <a:defRPr sz="4000">
                <a:latin typeface="Calibri-Bold"/>
                <a:ea typeface="Calibri-Bold"/>
                <a:cs typeface="Calibri-Bold"/>
                <a:sym typeface="Calibri-Bold"/>
              </a:defRPr>
            </a:pPr>
            <a:r>
              <a:rPr dirty="0"/>
              <a:t>Timo </a:t>
            </a:r>
            <a:r>
              <a:rPr dirty="0" err="1"/>
              <a:t>Sirviö</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err="1"/>
              <a:t>Sirkku</a:t>
            </a:r>
            <a:r>
              <a:rPr dirty="0"/>
              <a:t> </a:t>
            </a:r>
            <a:r>
              <a:rPr dirty="0" err="1"/>
              <a:t>Säätelä</a:t>
            </a:r>
            <a:r>
              <a:rPr dirty="0"/>
              <a:t>, Novia</a:t>
            </a:r>
          </a:p>
          <a:p>
            <a:pPr>
              <a:lnSpc>
                <a:spcPct val="120000"/>
              </a:lnSpc>
              <a:spcBef>
                <a:spcPts val="600"/>
              </a:spcBef>
              <a:buSzTx/>
              <a:buNone/>
              <a:defRPr sz="4000">
                <a:latin typeface="Calibri-Bold"/>
                <a:ea typeface="Calibri-Bold"/>
                <a:cs typeface="Calibri-Bold"/>
                <a:sym typeface="Calibri-Bold"/>
              </a:defRPr>
            </a:pPr>
            <a:r>
              <a:rPr dirty="0" err="1"/>
              <a:t>Mervi</a:t>
            </a:r>
            <a:r>
              <a:rPr dirty="0"/>
              <a:t> </a:t>
            </a:r>
            <a:r>
              <a:rPr dirty="0" err="1"/>
              <a:t>Vuolas</a:t>
            </a:r>
            <a:r>
              <a:rPr dirty="0"/>
              <a:t>, </a:t>
            </a:r>
            <a:r>
              <a:rPr dirty="0" err="1"/>
              <a:t>Turun</a:t>
            </a:r>
            <a:r>
              <a:rPr dirty="0"/>
              <a:t> AMK</a:t>
            </a:r>
          </a:p>
        </p:txBody>
      </p:sp>
      <p:pic>
        <p:nvPicPr>
          <p:cNvPr id="721" name="Picture 4" descr="Picture 4"/>
          <p:cNvPicPr>
            <a:picLocks noChangeAspect="1"/>
          </p:cNvPicPr>
          <p:nvPr/>
        </p:nvPicPr>
        <p:blipFill>
          <a:blip r:embed="rId2"/>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3"/>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952500"/>
            <a:ext cx="22225000" cy="19050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t>Interprofessionell arbetsgrupp</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2"/>
          <a:stretch>
            <a:fillRect/>
          </a:stretch>
        </p:blipFill>
        <p:spPr>
          <a:xfrm>
            <a:off x="1576618" y="2865441"/>
            <a:ext cx="21311076" cy="91853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478A5-415D-475D-9BB1-8FF8C07D0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D4617-2159-4F60-B0EA-2730397F8F43}">
  <ds:schemaRefs>
    <ds:schemaRef ds:uri="http://purl.org/dc/dcmitype/"/>
    <ds:schemaRef ds:uri="http://schemas.microsoft.com/office/2006/documentManagement/types"/>
    <ds:schemaRef ds:uri="http://purl.org/dc/elements/1.1/"/>
    <ds:schemaRef ds:uri="http://schemas.microsoft.com/office/2006/metadata/properties"/>
    <ds:schemaRef ds:uri="eb8212f7-85c6-4e07-bc75-3ac44a0b0266"/>
    <ds:schemaRef ds:uri="c43ae578-4bfb-4cdb-b6ed-ba9f384d8ebe"/>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D774815-AD73-4AA9-8F24-F6BEFBD3F9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675</Words>
  <Application>Microsoft Office PowerPoint</Application>
  <PresentationFormat>Anpassad</PresentationFormat>
  <Paragraphs>66</Paragraphs>
  <Slides>8</Slides>
  <Notes>0</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8</vt:i4>
      </vt:variant>
    </vt:vector>
  </HeadingPairs>
  <TitlesOfParts>
    <vt:vector size="23"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Helvetica</vt:lpstr>
      <vt:lpstr>Tahoma</vt:lpstr>
      <vt:lpstr>Office Theme</vt:lpstr>
      <vt:lpstr>PowerPoint-presentation</vt:lpstr>
      <vt:lpstr>Dramamodellering​/ Bodystorming</vt:lpstr>
      <vt:lpstr>Vad &amp; varför?</vt:lpstr>
      <vt:lpstr>Att förverkliga dramamodellen</vt:lpstr>
      <vt:lpstr>PowerPoint-presentation</vt:lpstr>
      <vt:lpstr>Källor och litteratur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Erkko</dc:creator>
  <cp:lastModifiedBy>Sirkku Säätelä</cp:lastModifiedBy>
  <cp:revision>11</cp:revision>
  <dcterms:modified xsi:type="dcterms:W3CDTF">2020-10-28T06:58:56Z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