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12192000" cy="6858000"/>
  <p:notesSz cx="7559675" cy="10691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61DB69-A601-4961-ABDA-BB5424BCA1C5}" v="1" dt="2026-01-08T11:08:59.5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10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custSel modSld">
      <pc:chgData name="Juuti Noora" userId="465eae5f-8fa1-4dfc-9f99-5484827e7ebd" providerId="ADAL" clId="{9D2202CF-5012-4C69-B742-CF667A323BB4}" dt="2026-01-08T11:08:59.681" v="13" actId="27636"/>
      <pc:docMkLst>
        <pc:docMk/>
      </pc:docMkLst>
      <pc:sldChg chg="modSp mod">
        <pc:chgData name="Juuti Noora" userId="465eae5f-8fa1-4dfc-9f99-5484827e7ebd" providerId="ADAL" clId="{9D2202CF-5012-4C69-B742-CF667A323BB4}" dt="2026-01-08T11:08:59.502" v="5"/>
        <pc:sldMkLst>
          <pc:docMk/>
          <pc:sldMk cId="0" sldId="256"/>
        </pc:sldMkLst>
        <pc:spChg chg="mod">
          <ac:chgData name="Juuti Noora" userId="465eae5f-8fa1-4dfc-9f99-5484827e7ebd" providerId="ADAL" clId="{9D2202CF-5012-4C69-B742-CF667A323BB4}" dt="2026-01-08T11:08:59.502" v="5"/>
          <ac:spMkLst>
            <pc:docMk/>
            <pc:sldMk cId="0" sldId="256"/>
            <ac:spMk id="119" creationId="{00000000-0000-0000-0000-000000000000}"/>
          </ac:spMkLst>
        </pc:spChg>
      </pc:sldChg>
      <pc:sldChg chg="modSp mod">
        <pc:chgData name="Juuti Noora" userId="465eae5f-8fa1-4dfc-9f99-5484827e7ebd" providerId="ADAL" clId="{9D2202CF-5012-4C69-B742-CF667A323BB4}" dt="2026-01-08T11:08:59.542" v="6" actId="27636"/>
        <pc:sldMkLst>
          <pc:docMk/>
          <pc:sldMk cId="0" sldId="257"/>
        </pc:sldMkLst>
        <pc:spChg chg="mod">
          <ac:chgData name="Juuti Noora" userId="465eae5f-8fa1-4dfc-9f99-5484827e7ebd" providerId="ADAL" clId="{9D2202CF-5012-4C69-B742-CF667A323BB4}" dt="2026-01-08T11:08:59.542" v="6" actId="27636"/>
          <ac:spMkLst>
            <pc:docMk/>
            <pc:sldMk cId="0" sldId="257"/>
            <ac:spMk id="120" creationId="{00000000-0000-0000-0000-000000000000}"/>
          </ac:spMkLst>
        </pc:spChg>
      </pc:sldChg>
      <pc:sldChg chg="modSp mod">
        <pc:chgData name="Juuti Noora" userId="465eae5f-8fa1-4dfc-9f99-5484827e7ebd" providerId="ADAL" clId="{9D2202CF-5012-4C69-B742-CF667A323BB4}" dt="2026-01-08T11:08:59.593" v="7" actId="27636"/>
        <pc:sldMkLst>
          <pc:docMk/>
          <pc:sldMk cId="0" sldId="263"/>
        </pc:sldMkLst>
        <pc:spChg chg="mod">
          <ac:chgData name="Juuti Noora" userId="465eae5f-8fa1-4dfc-9f99-5484827e7ebd" providerId="ADAL" clId="{9D2202CF-5012-4C69-B742-CF667A323BB4}" dt="2026-01-08T11:08:59.593" v="7" actId="27636"/>
          <ac:spMkLst>
            <pc:docMk/>
            <pc:sldMk cId="0" sldId="263"/>
            <ac:spMk id="132" creationId="{00000000-0000-0000-0000-000000000000}"/>
          </ac:spMkLst>
        </pc:spChg>
      </pc:sldChg>
      <pc:sldChg chg="modSp mod">
        <pc:chgData name="Juuti Noora" userId="465eae5f-8fa1-4dfc-9f99-5484827e7ebd" providerId="ADAL" clId="{9D2202CF-5012-4C69-B742-CF667A323BB4}" dt="2026-01-08T11:08:59.604" v="8" actId="27636"/>
        <pc:sldMkLst>
          <pc:docMk/>
          <pc:sldMk cId="0" sldId="264"/>
        </pc:sldMkLst>
        <pc:spChg chg="mod">
          <ac:chgData name="Juuti Noora" userId="465eae5f-8fa1-4dfc-9f99-5484827e7ebd" providerId="ADAL" clId="{9D2202CF-5012-4C69-B742-CF667A323BB4}" dt="2026-01-08T11:08:59.604" v="8" actId="27636"/>
          <ac:spMkLst>
            <pc:docMk/>
            <pc:sldMk cId="0" sldId="264"/>
            <ac:spMk id="134" creationId="{00000000-0000-0000-0000-000000000000}"/>
          </ac:spMkLst>
        </pc:spChg>
      </pc:sldChg>
      <pc:sldChg chg="modSp mod">
        <pc:chgData name="Juuti Noora" userId="465eae5f-8fa1-4dfc-9f99-5484827e7ebd" providerId="ADAL" clId="{9D2202CF-5012-4C69-B742-CF667A323BB4}" dt="2026-01-08T11:08:59.619" v="9" actId="27636"/>
        <pc:sldMkLst>
          <pc:docMk/>
          <pc:sldMk cId="0" sldId="265"/>
        </pc:sldMkLst>
        <pc:spChg chg="mod">
          <ac:chgData name="Juuti Noora" userId="465eae5f-8fa1-4dfc-9f99-5484827e7ebd" providerId="ADAL" clId="{9D2202CF-5012-4C69-B742-CF667A323BB4}" dt="2026-01-08T11:08:59.619" v="9" actId="27636"/>
          <ac:spMkLst>
            <pc:docMk/>
            <pc:sldMk cId="0" sldId="265"/>
            <ac:spMk id="136" creationId="{00000000-0000-0000-0000-000000000000}"/>
          </ac:spMkLst>
        </pc:spChg>
      </pc:sldChg>
      <pc:sldChg chg="modSp mod">
        <pc:chgData name="Juuti Noora" userId="465eae5f-8fa1-4dfc-9f99-5484827e7ebd" providerId="ADAL" clId="{9D2202CF-5012-4C69-B742-CF667A323BB4}" dt="2026-01-08T11:08:59.634" v="10" actId="27636"/>
        <pc:sldMkLst>
          <pc:docMk/>
          <pc:sldMk cId="0" sldId="266"/>
        </pc:sldMkLst>
        <pc:spChg chg="mod">
          <ac:chgData name="Juuti Noora" userId="465eae5f-8fa1-4dfc-9f99-5484827e7ebd" providerId="ADAL" clId="{9D2202CF-5012-4C69-B742-CF667A323BB4}" dt="2026-01-08T11:08:59.634" v="10" actId="27636"/>
          <ac:spMkLst>
            <pc:docMk/>
            <pc:sldMk cId="0" sldId="266"/>
            <ac:spMk id="138" creationId="{00000000-0000-0000-0000-000000000000}"/>
          </ac:spMkLst>
        </pc:spChg>
      </pc:sldChg>
      <pc:sldChg chg="modSp mod">
        <pc:chgData name="Juuti Noora" userId="465eae5f-8fa1-4dfc-9f99-5484827e7ebd" providerId="ADAL" clId="{9D2202CF-5012-4C69-B742-CF667A323BB4}" dt="2026-01-08T11:08:59.650" v="11" actId="27636"/>
        <pc:sldMkLst>
          <pc:docMk/>
          <pc:sldMk cId="0" sldId="267"/>
        </pc:sldMkLst>
        <pc:spChg chg="mod">
          <ac:chgData name="Juuti Noora" userId="465eae5f-8fa1-4dfc-9f99-5484827e7ebd" providerId="ADAL" clId="{9D2202CF-5012-4C69-B742-CF667A323BB4}" dt="2026-01-08T11:08:59.650" v="11" actId="27636"/>
          <ac:spMkLst>
            <pc:docMk/>
            <pc:sldMk cId="0" sldId="267"/>
            <ac:spMk id="140" creationId="{00000000-0000-0000-0000-000000000000}"/>
          </ac:spMkLst>
        </pc:spChg>
      </pc:sldChg>
      <pc:sldChg chg="modSp mod">
        <pc:chgData name="Juuti Noora" userId="465eae5f-8fa1-4dfc-9f99-5484827e7ebd" providerId="ADAL" clId="{9D2202CF-5012-4C69-B742-CF667A323BB4}" dt="2026-01-08T11:08:59.667" v="12" actId="27636"/>
        <pc:sldMkLst>
          <pc:docMk/>
          <pc:sldMk cId="0" sldId="272"/>
        </pc:sldMkLst>
        <pc:spChg chg="mod">
          <ac:chgData name="Juuti Noora" userId="465eae5f-8fa1-4dfc-9f99-5484827e7ebd" providerId="ADAL" clId="{9D2202CF-5012-4C69-B742-CF667A323BB4}" dt="2026-01-08T11:08:59.667" v="12" actId="27636"/>
          <ac:spMkLst>
            <pc:docMk/>
            <pc:sldMk cId="0" sldId="272"/>
            <ac:spMk id="150" creationId="{00000000-0000-0000-0000-000000000000}"/>
          </ac:spMkLst>
        </pc:spChg>
      </pc:sldChg>
      <pc:sldChg chg="modSp mod">
        <pc:chgData name="Juuti Noora" userId="465eae5f-8fa1-4dfc-9f99-5484827e7ebd" providerId="ADAL" clId="{9D2202CF-5012-4C69-B742-CF667A323BB4}" dt="2026-01-08T11:08:59.681" v="13" actId="27636"/>
        <pc:sldMkLst>
          <pc:docMk/>
          <pc:sldMk cId="0" sldId="273"/>
        </pc:sldMkLst>
        <pc:spChg chg="mod">
          <ac:chgData name="Juuti Noora" userId="465eae5f-8fa1-4dfc-9f99-5484827e7ebd" providerId="ADAL" clId="{9D2202CF-5012-4C69-B742-CF667A323BB4}" dt="2026-01-08T11:08:59.681" v="13" actId="27636"/>
          <ac:spMkLst>
            <pc:docMk/>
            <pc:sldMk cId="0" sldId="273"/>
            <ac:spMk id="15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3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3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000000"/>
              </a:solid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4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4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000000"/>
              </a:solid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4"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5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5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5"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6"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6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6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1"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000000"/>
              </a:solidFill>
              <a:latin typeface="Arial"/>
            </a:endParaRPr>
          </a:p>
        </p:txBody>
      </p:sp>
      <p:sp>
        <p:nvSpPr>
          <p:cNvPr id="73"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4"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5"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6"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7"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
        <p:nvSpPr>
          <p:cNvPr id="78"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3"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fi-FI" sz="3200" b="0" strike="noStrike" spc="-1">
              <a:solidFill>
                <a:srgbClr val="FFFFFF"/>
              </a:solidFill>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5"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8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6"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0"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9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96"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8"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0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0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02"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04"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05"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0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0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0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0"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12"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3"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4"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5"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6"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17"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fi-FI" sz="3200" b="0" strike="noStrike" spc="-1">
              <a:solidFill>
                <a:srgbClr val="FFFFFF"/>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17"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19"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fi-FI" sz="4400" b="0" strike="noStrike" spc="-1">
              <a:solidFill>
                <a:srgbClr val="FFFFFF"/>
              </a:solidFill>
              <a:latin typeface="Arial"/>
            </a:endParaRPr>
          </a:p>
        </p:txBody>
      </p:sp>
      <p:sp>
        <p:nvSpPr>
          <p:cNvPr id="2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
        <p:nvSpPr>
          <p:cNvPr id="23"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fi-FI" sz="3200" b="0" strike="noStrike" spc="-1">
              <a:solidFill>
                <a:srgbClr val="FFFFFF"/>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wmf"/><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3" name="Kuva 8"/>
          <p:cNvPicPr/>
          <p:nvPr/>
        </p:nvPicPr>
        <p:blipFill>
          <a:blip r:embed="rId15"/>
          <a:stretch/>
        </p:blipFill>
        <p:spPr>
          <a:xfrm>
            <a:off x="9208800" y="2183040"/>
            <a:ext cx="1608840" cy="2488680"/>
          </a:xfrm>
          <a:prstGeom prst="rect">
            <a:avLst/>
          </a:prstGeom>
          <a:ln w="0">
            <a:noFill/>
          </a:ln>
        </p:spPr>
      </p:pic>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cxnSp>
        <p:nvCxnSpPr>
          <p:cNvPr id="39" name="Suora yhdysviiva 7"/>
          <p:cNvCxnSpPr/>
          <p:nvPr/>
        </p:nvCxnSpPr>
        <p:spPr>
          <a:xfrm flipH="1">
            <a:off x="838080" y="6094080"/>
            <a:ext cx="8875080" cy="2880"/>
          </a:xfrm>
          <a:prstGeom prst="straightConnector1">
            <a:avLst/>
          </a:prstGeom>
          <a:ln w="12700">
            <a:solidFill>
              <a:srgbClr val="ED0B6F"/>
            </a:solidFill>
            <a:round/>
          </a:ln>
        </p:spPr>
      </p:cxnSp>
      <p:pic>
        <p:nvPicPr>
          <p:cNvPr id="40" name="Kuva 5"/>
          <p:cNvPicPr/>
          <p:nvPr/>
        </p:nvPicPr>
        <p:blipFill>
          <a:blip r:embed="rId14"/>
          <a:stretch/>
        </p:blipFill>
        <p:spPr>
          <a:xfrm>
            <a:off x="9984600" y="5856840"/>
            <a:ext cx="1595880" cy="455400"/>
          </a:xfrm>
          <a:prstGeom prst="rect">
            <a:avLst/>
          </a:prstGeom>
          <a:ln w="0">
            <a:noFill/>
          </a:ln>
        </p:spPr>
      </p:pic>
      <p:sp>
        <p:nvSpPr>
          <p:cNvPr id="4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000000"/>
                </a:solidFill>
                <a:latin typeface="Arial"/>
              </a:rPr>
              <a:t>Click to edit the title text format</a:t>
            </a:r>
          </a:p>
        </p:txBody>
      </p:sp>
      <p:sp>
        <p:nvSpPr>
          <p:cNvPr id="4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800" b="0" strike="noStrike" spc="-1">
                <a:solidFill>
                  <a:srgbClr val="000000"/>
                </a:solidFill>
                <a:latin typeface="Arial"/>
              </a:rPr>
              <a:t>Toinen jäsennystaso</a:t>
            </a:r>
          </a:p>
          <a:p>
            <a:pPr marL="1296000" lvl="2" indent="-288000">
              <a:spcBef>
                <a:spcPts val="850"/>
              </a:spcBef>
              <a:buClr>
                <a:srgbClr val="000000"/>
              </a:buClr>
              <a:buSzPct val="45000"/>
              <a:buFont typeface="Wingdings" charset="2"/>
              <a:buChar char=""/>
            </a:pPr>
            <a:r>
              <a:rPr lang="fi-FI" sz="2400" b="0" strike="noStrike" spc="-1">
                <a:solidFill>
                  <a:srgbClr val="000000"/>
                </a:solidFill>
                <a:latin typeface="Arial"/>
              </a:rPr>
              <a:t>Kolmas jäsennystaso</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Neljäs jäsennystaso</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Viides jäsennystaso</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Kuudes jäsennystaso</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pic>
        <p:nvPicPr>
          <p:cNvPr id="79" name="Kuva 4"/>
          <p:cNvPicPr/>
          <p:nvPr/>
        </p:nvPicPr>
        <p:blipFill>
          <a:blip r:embed="rId15"/>
          <a:stretch/>
        </p:blipFill>
        <p:spPr>
          <a:xfrm>
            <a:off x="4946040" y="1549440"/>
            <a:ext cx="2298960" cy="3554640"/>
          </a:xfrm>
          <a:prstGeom prst="rect">
            <a:avLst/>
          </a:prstGeom>
          <a:ln w="0">
            <a:noFill/>
          </a:ln>
        </p:spPr>
      </p:pic>
      <p:sp>
        <p:nvSpPr>
          <p:cNvPr id="8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i-FI" sz="4400" b="0" strike="noStrike" spc="-1">
                <a:solidFill>
                  <a:srgbClr val="FFFFFF"/>
                </a:solidFill>
                <a:latin typeface="Arial"/>
              </a:rPr>
              <a:t>Click to edit the title text format</a:t>
            </a:r>
          </a:p>
        </p:txBody>
      </p:sp>
      <p:sp>
        <p:nvSpPr>
          <p:cNvPr id="8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fi-FI"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fi-FI" sz="2800" b="0" strike="noStrike" spc="-1">
                <a:solidFill>
                  <a:srgbClr val="FFFFFF"/>
                </a:solidFill>
                <a:latin typeface="Arial"/>
              </a:rPr>
              <a:t>Toinen jäsennystaso</a:t>
            </a:r>
          </a:p>
          <a:p>
            <a:pPr marL="1296000" lvl="2" indent="-288000">
              <a:spcBef>
                <a:spcPts val="850"/>
              </a:spcBef>
              <a:buClr>
                <a:srgbClr val="FFFFFF"/>
              </a:buClr>
              <a:buSzPct val="45000"/>
              <a:buFont typeface="Wingdings" charset="2"/>
              <a:buChar char=""/>
            </a:pPr>
            <a:r>
              <a:rPr lang="fi-FI" sz="2400" b="0" strike="noStrike" spc="-1">
                <a:solidFill>
                  <a:srgbClr val="FFFFFF"/>
                </a:solidFill>
                <a:latin typeface="Arial"/>
              </a:rPr>
              <a:t>Kolmas jäsennystaso</a:t>
            </a:r>
          </a:p>
          <a:p>
            <a:pPr marL="1728000" lvl="3" indent="-216000">
              <a:spcBef>
                <a:spcPts val="567"/>
              </a:spcBef>
              <a:buClr>
                <a:srgbClr val="FFFFFF"/>
              </a:buClr>
              <a:buSzPct val="75000"/>
              <a:buFont typeface="Symbol" charset="2"/>
              <a:buChar char=""/>
            </a:pPr>
            <a:r>
              <a:rPr lang="fi-FI" sz="2000" b="0" strike="noStrike" spc="-1">
                <a:solidFill>
                  <a:srgbClr val="FFFFFF"/>
                </a:solidFill>
                <a:latin typeface="Arial"/>
              </a:rPr>
              <a:t>Neljäs jäsennystaso</a:t>
            </a:r>
          </a:p>
          <a:p>
            <a:pPr marL="2160000" lvl="4" indent="-216000">
              <a:spcBef>
                <a:spcPts val="283"/>
              </a:spcBef>
              <a:buClr>
                <a:srgbClr val="FFFFFF"/>
              </a:buClr>
              <a:buSzPct val="45000"/>
              <a:buFont typeface="Wingdings" charset="2"/>
              <a:buChar char=""/>
            </a:pPr>
            <a:r>
              <a:rPr lang="fi-FI" sz="2000" b="0" strike="noStrike" spc="-1">
                <a:solidFill>
                  <a:srgbClr val="FFFFFF"/>
                </a:solidFill>
                <a:latin typeface="Arial"/>
              </a:rPr>
              <a:t>Viides jäsennystaso</a:t>
            </a:r>
          </a:p>
          <a:p>
            <a:pPr marL="2592000" lvl="5" indent="-216000">
              <a:spcBef>
                <a:spcPts val="283"/>
              </a:spcBef>
              <a:buClr>
                <a:srgbClr val="FFFFFF"/>
              </a:buClr>
              <a:buSzPct val="45000"/>
              <a:buFont typeface="Wingdings" charset="2"/>
              <a:buChar char=""/>
            </a:pPr>
            <a:r>
              <a:rPr lang="fi-FI" sz="2000" b="0" strike="noStrike" spc="-1">
                <a:solidFill>
                  <a:srgbClr val="FFFFFF"/>
                </a:solidFill>
                <a:latin typeface="Arial"/>
              </a:rPr>
              <a:t>Kuudes jäsennystaso</a:t>
            </a:r>
          </a:p>
          <a:p>
            <a:pPr marL="3024000" lvl="6" indent="-216000">
              <a:spcBef>
                <a:spcPts val="283"/>
              </a:spcBef>
              <a:buClr>
                <a:srgbClr val="FFFFFF"/>
              </a:buClr>
              <a:buSzPct val="45000"/>
              <a:buFont typeface="Wingdings" charset="2"/>
              <a:buChar char=""/>
            </a:pPr>
            <a:r>
              <a:rPr lang="fi-FI" sz="2000" b="0" strike="noStrike" spc="-1">
                <a:solidFill>
                  <a:srgbClr val="FFFFFF"/>
                </a:solidFill>
                <a:latin typeface="Arial"/>
              </a:rPr>
              <a:t>Seitsemäs jäsennystaso</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dvv.fi/nain-laadit-edunvalvontavaltakirjan" TargetMode="External"/><Relationship Id="rId2" Type="http://schemas.openxmlformats.org/officeDocument/2006/relationships/hyperlink" Target="https://dvv.fi/edunvalvontavaltuutus-eli-tuen-tarpeen-ennakointi" TargetMode="External"/><Relationship Id="rId1" Type="http://schemas.openxmlformats.org/officeDocument/2006/relationships/slideLayout" Target="../slideLayouts/slideLayout13.xml"/><Relationship Id="rId6" Type="http://schemas.openxmlformats.org/officeDocument/2006/relationships/hyperlink" Target="https://dvv.fi/edunvalvontavaltuuksen-paattyminen" TargetMode="External"/><Relationship Id="rId5" Type="http://schemas.openxmlformats.org/officeDocument/2006/relationships/hyperlink" Target="https://dvv.fi/tietoa-valtuuttajan-laheisille-ja-ohjeita-ongelmatilanteisiin" TargetMode="External"/><Relationship Id="rId4" Type="http://schemas.openxmlformats.org/officeDocument/2006/relationships/hyperlink" Target="https://dvv.fi/nain-haet-edunvalvontavaltuutuksen-vahvistamista"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finlex.fi/fi/lainsaadanto/2007/648" TargetMode="External"/><Relationship Id="rId2" Type="http://schemas.openxmlformats.org/officeDocument/2006/relationships/hyperlink" Target="https://www.terveyskirjasto.fi/dlk00891#refs" TargetMode="External"/><Relationship Id="rId1" Type="http://schemas.openxmlformats.org/officeDocument/2006/relationships/slideLayout" Target="../slideLayouts/slideLayout13.xml"/><Relationship Id="rId6" Type="http://schemas.openxmlformats.org/officeDocument/2006/relationships/hyperlink" Target="https://www.suomi.fi/oppaat/edunvalvonta/ohjeita-edunvalvontavaltuutetulle" TargetMode="External"/><Relationship Id="rId5" Type="http://schemas.openxmlformats.org/officeDocument/2006/relationships/hyperlink" Target="https://www.suomi.fi/oppaat/edunvalvonta/nain-teet-edunvalvontavaltuutuksen" TargetMode="External"/><Relationship Id="rId4" Type="http://schemas.openxmlformats.org/officeDocument/2006/relationships/hyperlink" Target="https://sumut.fi/wp-content/uploads/2021/10/MIES_SUMU_Oikeudellinen_ennakointi_opas_2021.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1063800" y="1986840"/>
            <a:ext cx="7574040" cy="2079000"/>
          </a:xfrm>
          <a:prstGeom prst="rect">
            <a:avLst/>
          </a:prstGeom>
          <a:noFill/>
          <a:ln w="0">
            <a:noFill/>
          </a:ln>
        </p:spPr>
        <p:txBody>
          <a:bodyPr lIns="90000" tIns="45000" rIns="90000" bIns="45000" anchor="b">
            <a:normAutofit/>
          </a:bodyPr>
          <a:lstStyle/>
          <a:p>
            <a:pPr indent="0">
              <a:lnSpc>
                <a:spcPct val="90000"/>
              </a:lnSpc>
              <a:buNone/>
              <a:tabLst>
                <a:tab pos="0" algn="l"/>
              </a:tabLst>
            </a:pPr>
            <a:r>
              <a:rPr lang="fi-FI" sz="7000" b="1" strike="noStrike" spc="-1">
                <a:solidFill>
                  <a:srgbClr val="FFFFFF"/>
                </a:solidFill>
                <a:latin typeface="Montserrat"/>
              </a:rPr>
              <a:t>Edunvalvonta-valtuutus</a:t>
            </a:r>
            <a:endParaRPr lang="fi-FI" sz="7000" b="0" strike="noStrike" spc="-1">
              <a:solidFill>
                <a:srgbClr val="FFFFFF"/>
              </a:solidFill>
              <a:latin typeface="Arial"/>
            </a:endParaRPr>
          </a:p>
        </p:txBody>
      </p:sp>
      <p:sp>
        <p:nvSpPr>
          <p:cNvPr id="119" name="PlaceHolder 2"/>
          <p:cNvSpPr>
            <a:spLocks noGrp="1"/>
          </p:cNvSpPr>
          <p:nvPr>
            <p:ph type="subTitle"/>
          </p:nvPr>
        </p:nvSpPr>
        <p:spPr>
          <a:xfrm>
            <a:off x="1523880" y="4245480"/>
            <a:ext cx="6494040" cy="1446120"/>
          </a:xfrm>
          <a:prstGeom prst="rect">
            <a:avLst/>
          </a:prstGeom>
          <a:noFill/>
          <a:ln w="0">
            <a:noFill/>
          </a:ln>
        </p:spPr>
        <p:txBody>
          <a:bodyPr lIns="0" tIns="0" rIns="0" bIns="0" anchor="t">
            <a:noAutofit/>
          </a:bodyPr>
          <a:lstStyle/>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Hoitotahto ja edunvalvontavaltuutus oman tahdon toteutumisen apuvälineinä -opintojakso</a:t>
            </a:r>
          </a:p>
          <a:p>
            <a:pPr indent="0">
              <a:lnSpc>
                <a:spcPct val="110000"/>
              </a:lnSpc>
              <a:spcBef>
                <a:spcPts val="1001"/>
              </a:spcBef>
              <a:buNone/>
              <a:tabLst>
                <a:tab pos="0" algn="l"/>
              </a:tabLst>
            </a:pPr>
            <a:endParaRPr lang="fi-FI" sz="1800" b="0" strike="noStrike" spc="-1" dirty="0">
              <a:solidFill>
                <a:srgbClr val="FFFFFF"/>
              </a:solidFill>
              <a:latin typeface="Montserrat" panose="00000500000000000000" pitchFamily="2" charset="0"/>
            </a:endParaRPr>
          </a:p>
          <a:p>
            <a:pPr indent="0">
              <a:lnSpc>
                <a:spcPct val="110000"/>
              </a:lnSpc>
              <a:spcBef>
                <a:spcPts val="1001"/>
              </a:spcBef>
              <a:buNone/>
              <a:tabLst>
                <a:tab pos="0" algn="l"/>
              </a:tabLst>
            </a:pPr>
            <a:r>
              <a:rPr lang="fi-FI" sz="1800" b="0" strike="noStrike" spc="-1" dirty="0">
                <a:solidFill>
                  <a:srgbClr val="FFFFFF"/>
                </a:solidFill>
                <a:latin typeface="Montserrat" panose="00000500000000000000" pitchFamily="2" charset="0"/>
              </a:rPr>
              <a:t>Hanna Kuitunen (th, </a:t>
            </a:r>
            <a:r>
              <a:rPr lang="fi-FI" sz="1800" b="0" strike="noStrike" spc="-1" dirty="0" err="1">
                <a:solidFill>
                  <a:srgbClr val="FFFFFF"/>
                </a:solidFill>
                <a:latin typeface="Montserrat" panose="00000500000000000000" pitchFamily="2" charset="0"/>
              </a:rPr>
              <a:t>TtM</a:t>
            </a:r>
            <a:r>
              <a:rPr lang="fi-FI" sz="1800" b="0" strike="noStrike" spc="-1" dirty="0">
                <a:solidFill>
                  <a:srgbClr val="FFFFFF"/>
                </a:solidFill>
                <a:latin typeface="Montserrat" panose="00000500000000000000" pitchFamily="2" charset="0"/>
              </a:rPr>
              <a:t>), sivutoiminen tuntiopettaja</a:t>
            </a:r>
          </a:p>
          <a:p>
            <a:pPr indent="0">
              <a:lnSpc>
                <a:spcPct val="110000"/>
              </a:lnSpc>
              <a:spcBef>
                <a:spcPts val="1001"/>
              </a:spcBef>
              <a:buNone/>
              <a:tabLst>
                <a:tab pos="0" algn="l"/>
              </a:tabLst>
            </a:pPr>
            <a:r>
              <a:rPr lang="fi-FI" sz="1800" spc="-1">
                <a:solidFill>
                  <a:srgbClr val="FFFFFF"/>
                </a:solidFill>
                <a:latin typeface="Montserrat" panose="00000500000000000000" pitchFamily="2" charset="0"/>
                <a:hlinkClick r:id="rId2"/>
              </a:rPr>
              <a:t>CC BY-SA 4.0</a:t>
            </a:r>
            <a:endParaRPr lang="fi-FI" sz="1800" spc="-1" dirty="0">
              <a:solidFill>
                <a:srgbClr val="FFFFFF"/>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Edunvalvontavaltuutuksen laatiminen 3/4</a:t>
            </a:r>
            <a:endParaRPr lang="fi-FI" sz="5000" b="0" strike="noStrike" spc="-1" dirty="0">
              <a:solidFill>
                <a:srgbClr val="000000"/>
              </a:solidFill>
              <a:latin typeface="Arial"/>
            </a:endParaRPr>
          </a:p>
        </p:txBody>
      </p:sp>
      <p:sp>
        <p:nvSpPr>
          <p:cNvPr id="137" name="PlaceHolder 2"/>
          <p:cNvSpPr>
            <a:spLocks noGrp="1"/>
          </p:cNvSpPr>
          <p:nvPr>
            <p:ph/>
          </p:nvPr>
        </p:nvSpPr>
        <p:spPr>
          <a:xfrm>
            <a:off x="0" y="1260000"/>
            <a:ext cx="12057840" cy="485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700" b="0" strike="noStrike" spc="-1" dirty="0">
                <a:solidFill>
                  <a:srgbClr val="000000"/>
                </a:solidFill>
                <a:latin typeface="Montserrat" panose="00000500000000000000" pitchFamily="2" charset="0"/>
              </a:rPr>
              <a:t>Edunvalvontavaltuutusta ei voida saattaa voimaan, mikäli sitä ei ole tehty lain edellyttämällä tavalla</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 Noin 20 prosenttia edunvalvontavaltuutuksista jää vahvistamatta, koska ne eivät täytä kyseisen asiakirjan vaatimuksia.</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 Todistajien esteellisyys on keskeinen este edunvalvontavaltuutuksen vahvistamiselle</a:t>
            </a:r>
          </a:p>
          <a:p>
            <a:pPr marL="432000" indent="-324000">
              <a:lnSpc>
                <a:spcPct val="100000"/>
              </a:lnSpc>
              <a:spcBef>
                <a:spcPts val="1001"/>
              </a:spcBef>
              <a:buClr>
                <a:srgbClr val="001B2A"/>
              </a:buClr>
              <a:buFont typeface="Symbol"/>
              <a:buChar char=""/>
              <a:tabLst>
                <a:tab pos="0" algn="l"/>
              </a:tabLst>
            </a:pPr>
            <a:r>
              <a:rPr lang="fi-FI" sz="1700" b="0" strike="noStrike" spc="-1" dirty="0">
                <a:solidFill>
                  <a:srgbClr val="000000"/>
                </a:solidFill>
                <a:latin typeface="Montserrat" panose="00000500000000000000" pitchFamily="2" charset="0"/>
              </a:rPr>
              <a:t>Edunvalvontavaltuutusta koskevan lain 8 § mukaan edunvalvontavaltuutuksen todistajana ei saa olla:</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1) henkilö, joka on kahdeksaatoista vuotta nuorempi tai joka ei henkisen toiminnan häiriintymisen tai muun vastaavan syyn vuoksi kykene ymmärtämään todistamisen merkitystä</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2) valtuuttajan puoliso</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3) valtuuttajan tai hänen puolisonsa lapsi, lapsenlapsi, sisarus, vanhempi tai isovanhempi taikka tällaisen henkilön puoliso</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4) valtuutettu tai hänen puolisonsa</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5) valtuutettuun tai hänen puolisoonsa 3 kohdassa mainitussa suhteessa oleva henkilö.</a:t>
            </a:r>
          </a:p>
          <a:p>
            <a:pPr marL="432000" indent="0">
              <a:lnSpc>
                <a:spcPct val="100000"/>
              </a:lnSpc>
              <a:spcBef>
                <a:spcPts val="1001"/>
              </a:spcBef>
              <a:buNone/>
              <a:tabLst>
                <a:tab pos="0" algn="l"/>
              </a:tabLst>
            </a:pPr>
            <a:r>
              <a:rPr lang="fi-FI" sz="1700" b="0" strike="noStrike" spc="-1" dirty="0">
                <a:solidFill>
                  <a:srgbClr val="000000"/>
                </a:solidFill>
                <a:latin typeface="Montserrat" panose="00000500000000000000" pitchFamily="2" charset="0"/>
              </a:rPr>
              <a:t>(Puolisoilla tarkoitetaan aviopuolisoita ja yhteisessä taloudessa avioliitonomaisissa olosuhteissa tai muussa parisuhteessa eläviä. Sukulaisiin rinnastetaan vastaavat puolisukulaiset).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Edunvalvontavaltuutuksen laatiminen 4/4</a:t>
            </a:r>
            <a:endParaRPr lang="fi-FI" sz="5000" b="0" strike="noStrike" spc="-1">
              <a:solidFill>
                <a:srgbClr val="000000"/>
              </a:solidFill>
              <a:latin typeface="Arial"/>
            </a:endParaRPr>
          </a:p>
        </p:txBody>
      </p:sp>
      <p:sp>
        <p:nvSpPr>
          <p:cNvPr id="139" name="PlaceHolder 2"/>
          <p:cNvSpPr>
            <a:spLocks noGrp="1"/>
          </p:cNvSpPr>
          <p:nvPr>
            <p:ph/>
          </p:nvPr>
        </p:nvSpPr>
        <p:spPr>
          <a:xfrm>
            <a:off x="360000" y="1080000"/>
            <a:ext cx="11697840" cy="5037840"/>
          </a:xfrm>
          <a:prstGeom prst="rect">
            <a:avLst/>
          </a:prstGeom>
          <a:noFill/>
          <a:ln w="0">
            <a:noFill/>
          </a:ln>
        </p:spPr>
        <p:txBody>
          <a:bodyPr lIns="90000" tIns="45000" rIns="90000" bIns="45000" anchor="t">
            <a:noAutofit/>
          </a:bodyPr>
          <a:lstStyle/>
          <a:p>
            <a:pPr marL="72000" indent="0">
              <a:lnSpc>
                <a:spcPct val="100000"/>
              </a:lnSpc>
              <a:spcBef>
                <a:spcPts val="1001"/>
              </a:spcBef>
              <a:buNone/>
              <a:tabLst>
                <a:tab pos="0" algn="l"/>
              </a:tabLst>
            </a:pPr>
            <a:endParaRPr lang="fi-FI" sz="2000" b="0" strike="noStrike" spc="-1" dirty="0">
              <a:solidFill>
                <a:srgbClr val="000000"/>
              </a:solidFill>
              <a:latin typeface="Arial"/>
            </a:endParaRPr>
          </a:p>
          <a:p>
            <a:pPr marL="432000" indent="-324000">
              <a:lnSpc>
                <a:spcPct val="100000"/>
              </a:lnSpc>
              <a:spcBef>
                <a:spcPts val="850"/>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Edunvalvontavaltuutuksen voi laatia itse, mutta asiantuntijan apua suositellaan!</a:t>
            </a:r>
            <a:endParaRPr lang="fi-FI" sz="1800" b="0" strike="noStrike" spc="-1" dirty="0">
              <a:solidFill>
                <a:srgbClr val="000000"/>
              </a:solidFill>
              <a:latin typeface="Montserrat" panose="00000500000000000000" pitchFamily="2" charset="0"/>
            </a:endParaRPr>
          </a:p>
          <a:p>
            <a:pPr indent="0">
              <a:lnSpc>
                <a:spcPct val="100000"/>
              </a:lnSpc>
              <a:spcBef>
                <a:spcPts val="850"/>
              </a:spcBef>
              <a:buNone/>
              <a:tabLst>
                <a:tab pos="0" algn="l"/>
              </a:tabLst>
            </a:pPr>
            <a:r>
              <a:rPr lang="fi-FI" sz="1800" b="0" strike="noStrike" spc="-1" dirty="0">
                <a:solidFill>
                  <a:srgbClr val="000000"/>
                </a:solidFill>
                <a:latin typeface="Montserrat" panose="00000500000000000000" pitchFamily="2" charset="0"/>
                <a:ea typeface="Microsoft YaHei"/>
              </a:rPr>
              <a:t>     →  Edunvalvontavaltuutuksen laatimisessa neuvovat muun muassa pankit, asianajo- ja lakiasiaintoimistot  sekä oikeusaputoimistot. </a:t>
            </a:r>
            <a:endParaRPr lang="fi-FI" sz="1800" b="0" strike="noStrike" spc="-1" dirty="0">
              <a:solidFill>
                <a:srgbClr val="000000"/>
              </a:solidFill>
              <a:latin typeface="Montserrat" panose="00000500000000000000" pitchFamily="2" charset="0"/>
            </a:endParaRPr>
          </a:p>
          <a:p>
            <a:pPr indent="0">
              <a:lnSpc>
                <a:spcPct val="100000"/>
              </a:lnSpc>
              <a:spcBef>
                <a:spcPts val="850"/>
              </a:spcBef>
              <a:buNone/>
              <a:tabLst>
                <a:tab pos="0" algn="l"/>
              </a:tabLst>
            </a:pPr>
            <a:r>
              <a:rPr lang="fi-FI" sz="1800" b="0" strike="noStrike" spc="-1" dirty="0">
                <a:solidFill>
                  <a:srgbClr val="000000"/>
                </a:solidFill>
                <a:latin typeface="Montserrat" panose="00000500000000000000" pitchFamily="2" charset="0"/>
                <a:ea typeface="Microsoft YaHei"/>
              </a:rPr>
              <a:t>    → Asiantuntijapalveluita on tarjolla myös verkkovälitteisesti</a:t>
            </a:r>
            <a:endParaRPr lang="fi-FI" sz="1800" b="0" strike="noStrike" spc="-1" dirty="0">
              <a:solidFill>
                <a:srgbClr val="000000"/>
              </a:solidFill>
              <a:latin typeface="Montserrat" panose="00000500000000000000" pitchFamily="2" charset="0"/>
            </a:endParaRPr>
          </a:p>
          <a:p>
            <a:pPr marL="432000" indent="-324000">
              <a:lnSpc>
                <a:spcPct val="100000"/>
              </a:lnSpc>
              <a:spcBef>
                <a:spcPts val="850"/>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Edunvalvontavaltuutuksia kannattaa tehdä kaksi kappaletta. </a:t>
            </a:r>
            <a:endParaRPr lang="fi-FI" sz="1800" b="0" strike="noStrike" spc="-1" dirty="0">
              <a:solidFill>
                <a:srgbClr val="000000"/>
              </a:solidFill>
              <a:latin typeface="Montserrat" panose="00000500000000000000" pitchFamily="2" charset="0"/>
            </a:endParaRPr>
          </a:p>
          <a:p>
            <a:pPr marL="432000" indent="-324000">
              <a:lnSpc>
                <a:spcPct val="100000"/>
              </a:lnSpc>
              <a:spcBef>
                <a:spcPts val="850"/>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Netistä löytyy mallipohjia edunvalvontavaltuutuksesta</a:t>
            </a:r>
            <a:endParaRPr lang="fi-FI" sz="1800" b="0" strike="noStrike" spc="-1" dirty="0">
              <a:solidFill>
                <a:srgbClr val="000000"/>
              </a:solidFill>
              <a:latin typeface="Montserrat" panose="00000500000000000000" pitchFamily="2" charset="0"/>
            </a:endParaRPr>
          </a:p>
          <a:p>
            <a:pPr indent="0">
              <a:lnSpc>
                <a:spcPct val="100000"/>
              </a:lnSpc>
              <a:spcBef>
                <a:spcPts val="850"/>
              </a:spcBef>
              <a:buNone/>
              <a:tabLst>
                <a:tab pos="0" algn="l"/>
              </a:tabLst>
            </a:pPr>
            <a:r>
              <a:rPr lang="fi-FI" sz="1800" b="0" strike="noStrike" spc="-1" dirty="0">
                <a:solidFill>
                  <a:srgbClr val="000000"/>
                </a:solidFill>
                <a:latin typeface="Montserrat" panose="00000500000000000000" pitchFamily="2" charset="0"/>
                <a:ea typeface="Microsoft YaHei"/>
              </a:rPr>
              <a:t>    → Mallilomakkeita hyödynnettäessä on huomioitava, että omat ennakoinnin tarpeet eivät välttämättä tule huomioiduiksi yleisluonteisessa mallissa. </a:t>
            </a:r>
            <a:endParaRPr lang="fi-FI" sz="1800" b="0" strike="noStrike" spc="-1" dirty="0">
              <a:solidFill>
                <a:srgbClr val="000000"/>
              </a:solidFill>
              <a:latin typeface="Montserrat" panose="00000500000000000000" pitchFamily="2" charset="0"/>
            </a:endParaRPr>
          </a:p>
          <a:p>
            <a:pPr indent="0">
              <a:lnSpc>
                <a:spcPct val="100000"/>
              </a:lnSpc>
              <a:spcBef>
                <a:spcPts val="850"/>
              </a:spcBef>
              <a:buNone/>
              <a:tabLst>
                <a:tab pos="0" algn="l"/>
              </a:tabLst>
            </a:pPr>
            <a:r>
              <a:rPr lang="fi-FI" sz="1800" b="0" strike="noStrike" spc="-1" dirty="0">
                <a:solidFill>
                  <a:srgbClr val="000000"/>
                </a:solidFill>
                <a:latin typeface="Montserrat" panose="00000500000000000000" pitchFamily="2" charset="0"/>
                <a:ea typeface="Microsoft YaHei"/>
              </a:rPr>
              <a:t>   → Esim. Suomen Muistiasiantuntijat ry:n laatima Opas oikeudelliseen ennakointiin sisältää mallilomakkeen, joka sopii hyödynnettäväksi useimmissa tilanteissa, mutta se ei vastaa kaikkiin erityisiin ja yksilöllisiin tarpeisiin. </a:t>
            </a:r>
            <a:endParaRPr lang="fi-FI" sz="1800" b="0" strike="noStrike" spc="-1" dirty="0">
              <a:solidFill>
                <a:srgbClr val="000000"/>
              </a:solidFill>
              <a:latin typeface="Montserrat" panose="00000500000000000000" pitchFamily="2" charset="0"/>
            </a:endParaRPr>
          </a:p>
          <a:p>
            <a:pPr marL="72000" indent="0">
              <a:lnSpc>
                <a:spcPct val="100000"/>
              </a:lnSpc>
              <a:spcBef>
                <a:spcPts val="850"/>
              </a:spcBef>
              <a:buNone/>
              <a:tabLst>
                <a:tab pos="0" algn="l"/>
              </a:tabLst>
            </a:pPr>
            <a:endParaRPr lang="fi-FI" sz="2000" b="0" strike="noStrike" spc="-1" dirty="0">
              <a:solidFill>
                <a:srgbClr val="000000"/>
              </a:solidFill>
              <a:latin typeface="Arial"/>
            </a:endParaRPr>
          </a:p>
          <a:p>
            <a:pPr marL="72000" indent="0">
              <a:lnSpc>
                <a:spcPct val="100000"/>
              </a:lnSpc>
              <a:spcBef>
                <a:spcPts val="1001"/>
              </a:spcBef>
              <a:buNone/>
              <a:tabLst>
                <a:tab pos="0" algn="l"/>
              </a:tabLst>
            </a:pPr>
            <a:endParaRPr lang="fi-FI" sz="20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Edunvalvontavaltuutuksen säilyttäminen</a:t>
            </a:r>
            <a:endParaRPr lang="fi-FI" sz="5000" b="0" strike="noStrike" spc="-1">
              <a:solidFill>
                <a:srgbClr val="000000"/>
              </a:solidFill>
              <a:latin typeface="Arial"/>
            </a:endParaRPr>
          </a:p>
        </p:txBody>
      </p:sp>
      <p:sp>
        <p:nvSpPr>
          <p:cNvPr id="141" name="PlaceHolder 2"/>
          <p:cNvSpPr>
            <a:spLocks noGrp="1"/>
          </p:cNvSpPr>
          <p:nvPr>
            <p:ph/>
          </p:nvPr>
        </p:nvSpPr>
        <p:spPr>
          <a:xfrm>
            <a:off x="360000" y="1260000"/>
            <a:ext cx="11697840" cy="503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Suositeltavaa on antaa toinen alkuperäisistä edunvalvontavaltuutuksista valtuutetun haltuun.</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Jos valtuuttaja haluaa säilyttää valtuutusta esim. pankin tallelokerossa, on varmistettava, että valtuutetulla on pääsy tallelokerolle, jos siellä on ainoa alkuperäinen kappale.</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Edunvalvontavaltuutusta säilytetään niin kauan, kunnes tarve edunvalvontavaltuutuksen vahvistamiseen ilmenee.</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Edunvalvontavaltuutusta ei toimiteta Digi- ja väestötietovirastoon tai muullekaan viranomaiselle heti sen laatimisen jälkeen. </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Edunvalvontavaltuutuksen voi perua tai sitä voi muuttaa ennen sen voimaan saattamista eli silloin, kun valtuutus on tehty ja säilytyksessä itsellä/valtuutetulla.</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Digi- ja väestötietovirasto vahvistaa ainoastaan alkuperäisen edunvalvontavaltuutuksen, joten sen on tarpeen tullen löydyttävä. Kopio ei ole riittävä.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705377" y="531480"/>
            <a:ext cx="10512720"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Edunvalvontavaltuutuksen vahvistaminen 1/2</a:t>
            </a:r>
            <a:endParaRPr lang="fi-FI" sz="4000" b="0" strike="noStrike" spc="-1" dirty="0">
              <a:solidFill>
                <a:srgbClr val="000000"/>
              </a:solidFill>
              <a:latin typeface="Arial"/>
            </a:endParaRPr>
          </a:p>
        </p:txBody>
      </p:sp>
      <p:sp>
        <p:nvSpPr>
          <p:cNvPr id="143" name="PlaceHolder 2"/>
          <p:cNvSpPr>
            <a:spLocks noGrp="1"/>
          </p:cNvSpPr>
          <p:nvPr>
            <p:ph/>
          </p:nvPr>
        </p:nvSpPr>
        <p:spPr>
          <a:xfrm>
            <a:off x="374314" y="1594234"/>
            <a:ext cx="11697840" cy="503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Edunvalvontavaltuutus saatetaan voimaan Digi- ja väestötietovirastossa.</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Edunvalvontavaltuutettu hakee valtuutuksen vahvistamista.</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Vahvistamista varten tarvitaan: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alkuperäinen edunvalvontavaltuutus </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hakemus edunvalvontavaltuutuksen vahvistamiseksi (DVV:n lomake) </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lääkärinlausunto, jossa todetaan valtuutuksen laatija pääasiallisesti kykenemättömäksi hoitamaan asioitaan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(valtuuttajan lausuma, jos hän ymmärtää valtuutuksen merkityksen)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(valtuuttajan aviopuolison lausuma, jos valtuuttaja on naimisissa)</a:t>
            </a:r>
          </a:p>
          <a:p>
            <a:pPr marL="432000" indent="0">
              <a:lnSpc>
                <a:spcPct val="100000"/>
              </a:lnSpc>
              <a:spcBef>
                <a:spcPts val="1001"/>
              </a:spcBef>
              <a:buNone/>
              <a:tabLst>
                <a:tab pos="0" algn="l"/>
              </a:tabLst>
            </a:pPr>
            <a:endParaRPr lang="fi-FI" sz="22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825120" y="379080"/>
            <a:ext cx="10985880"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Edunvalvontavaltuutuksen vahvistaminen 2/2</a:t>
            </a:r>
            <a:endParaRPr lang="fi-FI" sz="4000" b="0" strike="noStrike" spc="-1" dirty="0">
              <a:solidFill>
                <a:srgbClr val="000000"/>
              </a:solidFill>
              <a:latin typeface="Arial"/>
            </a:endParaRPr>
          </a:p>
        </p:txBody>
      </p:sp>
      <p:sp>
        <p:nvSpPr>
          <p:cNvPr id="145" name="PlaceHolder 2"/>
          <p:cNvSpPr>
            <a:spLocks noGrp="1"/>
          </p:cNvSpPr>
          <p:nvPr>
            <p:ph/>
          </p:nvPr>
        </p:nvSpPr>
        <p:spPr>
          <a:xfrm>
            <a:off x="360000" y="1080000"/>
            <a:ext cx="11697840" cy="5037840"/>
          </a:xfrm>
          <a:prstGeom prst="rect">
            <a:avLst/>
          </a:prstGeom>
          <a:noFill/>
          <a:ln w="0">
            <a:noFill/>
          </a:ln>
        </p:spPr>
        <p:txBody>
          <a:bodyPr lIns="90000" tIns="45000" rIns="90000" bIns="45000" anchor="t">
            <a:noAutofit/>
          </a:bodyPr>
          <a:lstStyle/>
          <a:p>
            <a:pPr marL="432000" indent="0">
              <a:lnSpc>
                <a:spcPct val="100000"/>
              </a:lnSpc>
              <a:spcBef>
                <a:spcPts val="1001"/>
              </a:spcBef>
              <a:buNone/>
              <a:tabLst>
                <a:tab pos="0" algn="l"/>
              </a:tabLst>
            </a:pPr>
            <a:endParaRPr lang="fi-FI" sz="22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Tällä hetkellä DVV käsittelee hakemuksen 2-3 kuukaudessa (ajantasaiset tiedot käsittelyajoista DVV:n nettisivuilla)</a:t>
            </a:r>
            <a:endParaRPr lang="fi-FI" sz="1800" b="0" strike="noStrike" spc="-1" dirty="0">
              <a:solidFill>
                <a:srgbClr val="000000"/>
              </a:solidFill>
              <a:latin typeface="Montserrat" panose="00000500000000000000" pitchFamily="2" charset="0"/>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Edunvalvontavaltuutettu saa Digi- ja väestötietovirastosta päätöksen valtuutuksen vahvistamisesta. Valtuutettu voi esittää päätöksen kulloisellekin asioidenhoidon osapuolelle, esimerkiksi pankin tai Kelan virkailijalle. Edunvalvontavaltuutettu merkitään Digi- ja väestötietoviraston ylläpitämään ns. holhousrekisteriin.</a:t>
            </a:r>
            <a:endParaRPr lang="fi-FI" sz="1800" b="0" strike="noStrike" spc="-1" dirty="0">
              <a:solidFill>
                <a:srgbClr val="000000"/>
              </a:solidFill>
              <a:latin typeface="Montserrat" panose="00000500000000000000" pitchFamily="2" charset="0"/>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Edunvalvontavaltuutuksen vahvistaminen maksaa </a:t>
            </a:r>
            <a:r>
              <a:rPr lang="fi-FI" sz="1800" b="0" strike="noStrike" spc="-1" dirty="0" err="1">
                <a:solidFill>
                  <a:srgbClr val="000000"/>
                </a:solidFill>
                <a:latin typeface="Montserrat" panose="00000500000000000000" pitchFamily="2" charset="0"/>
                <a:ea typeface="Microsoft YaHei"/>
              </a:rPr>
              <a:t>Digi-ja</a:t>
            </a:r>
            <a:r>
              <a:rPr lang="fi-FI" sz="1800" b="0" strike="noStrike" spc="-1" dirty="0">
                <a:solidFill>
                  <a:srgbClr val="000000"/>
                </a:solidFill>
                <a:latin typeface="Montserrat" panose="00000500000000000000" pitchFamily="2" charset="0"/>
                <a:ea typeface="Microsoft YaHei"/>
              </a:rPr>
              <a:t> väestötietoviraston palveluhinnaston mukaisesti 138 € vuonna 2025.</a:t>
            </a:r>
            <a:endParaRPr lang="fi-FI" sz="1800" b="0" strike="noStrike" spc="-1" dirty="0">
              <a:solidFill>
                <a:srgbClr val="000000"/>
              </a:solidFill>
              <a:latin typeface="Montserrat" panose="00000500000000000000" pitchFamily="2"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PlaceHolder 1"/>
          <p:cNvSpPr>
            <a:spLocks noGrp="1"/>
          </p:cNvSpPr>
          <p:nvPr>
            <p:ph type="title"/>
          </p:nvPr>
        </p:nvSpPr>
        <p:spPr>
          <a:xfrm>
            <a:off x="825120" y="379080"/>
            <a:ext cx="11051194"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Edunvalvontavaltuutetun velvollisuudet</a:t>
            </a:r>
            <a:endParaRPr lang="fi-FI" sz="4000" b="0" strike="noStrike" spc="-1" dirty="0">
              <a:solidFill>
                <a:srgbClr val="000000"/>
              </a:solidFill>
              <a:latin typeface="Arial"/>
            </a:endParaRPr>
          </a:p>
        </p:txBody>
      </p:sp>
      <p:sp>
        <p:nvSpPr>
          <p:cNvPr id="147" name="PlaceHolder 2"/>
          <p:cNvSpPr>
            <a:spLocks noGrp="1"/>
          </p:cNvSpPr>
          <p:nvPr>
            <p:ph/>
          </p:nvPr>
        </p:nvSpPr>
        <p:spPr>
          <a:xfrm>
            <a:off x="360000" y="1080000"/>
            <a:ext cx="11697840" cy="467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Vaikka edunvalvontavaltuutuksen avulla valtuutettu henkilö voi hoitaa taloudellisia ja henkilöä koskevia asioita mahdollisimman helposti ja yksinkertaisesti ilman Digi- ja väestötietoviraston säännöllistä valvontaa ja byrokratiaa, on valtuutetulla velvollisuuksia</a:t>
            </a:r>
          </a:p>
          <a:p>
            <a:pPr marL="432000" indent="-324000">
              <a:lnSpc>
                <a:spcPct val="9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Valtuutetun on tehtävä omaisuusluettelo, kun valtuutus vahvistetaan. DVV valvoo valtuutetun toimintaa tarvittaessa.</a:t>
            </a:r>
          </a:p>
          <a:p>
            <a:pPr marL="432000" indent="-324000">
              <a:lnSpc>
                <a:spcPct val="9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Vaikka valtuutetun ei tarvitse tehdä vuositiliä, on valtuutetun pidettävä kirjanpitoa, jonka perusteella voi tarvittaessa osoittaa, miten varoja on käytetty.</a:t>
            </a:r>
          </a:p>
          <a:p>
            <a:pPr marL="432000" indent="0">
              <a:lnSpc>
                <a:spcPct val="90000"/>
              </a:lnSpc>
              <a:spcBef>
                <a:spcPts val="1001"/>
              </a:spcBef>
              <a:buNone/>
              <a:tabLst>
                <a:tab pos="0" algn="l"/>
              </a:tabLst>
            </a:pPr>
            <a:r>
              <a:rPr lang="fi-FI" sz="1800" b="0" strike="noStrike" spc="-1" dirty="0">
                <a:solidFill>
                  <a:srgbClr val="000000"/>
                </a:solidFill>
                <a:latin typeface="Montserrat" panose="00000500000000000000" pitchFamily="2" charset="0"/>
              </a:rPr>
              <a:t>→ Digi- ja väestötietovirasto valvoo valtuutetun toimintaa tarvittaessa, ja sinne voi tehdä kantelun valtuutetun toiminnasta, jos herää epäily väärinkäytöksestä.</a:t>
            </a:r>
          </a:p>
          <a:p>
            <a:pPr marL="432000" indent="-324000">
              <a:lnSpc>
                <a:spcPct val="9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Edunvalvontavaltuutetulla on salassapitovelvollisuus eli hän ei voi kertoa eteenpäin tietoja, jotka hän on saanut tehtävää hoitaessaan.</a:t>
            </a:r>
          </a:p>
          <a:p>
            <a:pPr marL="432000" indent="0">
              <a:lnSpc>
                <a:spcPct val="90000"/>
              </a:lnSpc>
              <a:spcBef>
                <a:spcPts val="1001"/>
              </a:spcBef>
              <a:buNone/>
              <a:tabLst>
                <a:tab pos="0" algn="l"/>
              </a:tabLst>
            </a:pPr>
            <a:r>
              <a:rPr lang="fi-FI" sz="1800" b="0" strike="noStrike" spc="-1" dirty="0">
                <a:solidFill>
                  <a:srgbClr val="000000"/>
                </a:solidFill>
                <a:latin typeface="Montserrat" panose="00000500000000000000" pitchFamily="2" charset="0"/>
              </a:rPr>
              <a:t>→ Valtuuttaja voi valtuutuksessa nimetä, kenelle ja mistä asioista tietoja voi antaa.</a:t>
            </a:r>
          </a:p>
          <a:p>
            <a:pPr marL="432000" indent="-324000">
              <a:lnSpc>
                <a:spcPct val="9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Edunvalvontavaltuutetun on mahdollisuuksien mukaan kuultava valtuuttajan mielipiteitä hoidettavista asioista.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PlaceHolder 1"/>
          <p:cNvSpPr>
            <a:spLocks noGrp="1"/>
          </p:cNvSpPr>
          <p:nvPr>
            <p:ph type="title"/>
          </p:nvPr>
        </p:nvSpPr>
        <p:spPr>
          <a:xfrm>
            <a:off x="713434" y="565989"/>
            <a:ext cx="10512720"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Edunvalvontavaltuutuksen voimassaolon päättyminen </a:t>
            </a:r>
            <a:endParaRPr lang="fi-FI" sz="4000" b="0" strike="noStrike" spc="-1" dirty="0">
              <a:solidFill>
                <a:srgbClr val="000000"/>
              </a:solidFill>
              <a:latin typeface="Arial"/>
            </a:endParaRPr>
          </a:p>
        </p:txBody>
      </p:sp>
      <p:sp>
        <p:nvSpPr>
          <p:cNvPr id="149" name="PlaceHolder 2"/>
          <p:cNvSpPr>
            <a:spLocks noGrp="1"/>
          </p:cNvSpPr>
          <p:nvPr>
            <p:ph/>
          </p:nvPr>
        </p:nvSpPr>
        <p:spPr>
          <a:xfrm>
            <a:off x="120874" y="1614171"/>
            <a:ext cx="11697840" cy="467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Edunvalvontavaltuutuksen vahvistamisen jälkeen voimassaolo päättyy yleisimmin valtuuttajan kuolemaan.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Valtuutetun on laadittava päätöstili tehtäviensä hoidosta valtuuttajan perillisille, ellei edunvalvontavaltuutukseen ole kirjattu, että sitä ei tarvitse tehdä. </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Vahvistettu edunvalvontavaltuutus voidaan peruuttaa, jos valtuuttaja tervehtyy ja kykenee jälleen huolehtimaan omista asioistaan.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Valtuuttajan on ymmärrettävä peruuttamisen merkitys.</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Digi- ja väestötietoviraston on vahvistettava valtuutuksen peruuttaminen.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Lähteet ja lisätietoa 1/2 </a:t>
            </a:r>
            <a:endParaRPr lang="fi-FI" sz="5000" b="0" strike="noStrike" spc="-1">
              <a:solidFill>
                <a:srgbClr val="000000"/>
              </a:solidFill>
              <a:latin typeface="Arial"/>
            </a:endParaRPr>
          </a:p>
        </p:txBody>
      </p:sp>
      <p:sp>
        <p:nvSpPr>
          <p:cNvPr id="151" name="PlaceHolder 2"/>
          <p:cNvSpPr>
            <a:spLocks noGrp="1"/>
          </p:cNvSpPr>
          <p:nvPr>
            <p:ph/>
          </p:nvPr>
        </p:nvSpPr>
        <p:spPr>
          <a:xfrm>
            <a:off x="87857" y="1077840"/>
            <a:ext cx="11697840" cy="4677840"/>
          </a:xfrm>
          <a:prstGeom prst="rect">
            <a:avLst/>
          </a:prstGeom>
          <a:noFill/>
          <a:ln w="0">
            <a:noFill/>
          </a:ln>
        </p:spPr>
        <p:txBody>
          <a:bodyPr lIns="90000" tIns="45000" rIns="90000" bIns="45000" anchor="t">
            <a:noAutofit/>
          </a:bodyPr>
          <a:lstStyle/>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Edunvalvontavaltuutus ja varautuminen. Www-dokumentti. Saatavissa: </a:t>
            </a:r>
            <a:r>
              <a:rPr lang="fi-FI" sz="1800" b="0" u="sng" strike="noStrike" spc="-1" dirty="0">
                <a:solidFill>
                  <a:srgbClr val="ED0B6F"/>
                </a:solidFill>
                <a:uFillTx/>
                <a:latin typeface="Montserrat" panose="00000500000000000000" pitchFamily="2" charset="0"/>
                <a:ea typeface="Microsoft YaHei"/>
                <a:hlinkClick r:id="rId2"/>
              </a:rPr>
              <a:t>https://dvv.fi/edunvalvontavaltuutus-eli-tuen-tarpeen-ennakointi</a:t>
            </a:r>
            <a:r>
              <a:rPr lang="fi-FI" sz="1800" b="0" strike="noStrike" spc="-1" dirty="0">
                <a:solidFill>
                  <a:srgbClr val="000000"/>
                </a:solidFill>
                <a:latin typeface="Montserrat" panose="00000500000000000000" pitchFamily="2" charset="0"/>
                <a:ea typeface="Microsoft YaHei"/>
              </a:rPr>
              <a:t>. Viitattu 20.2.2025. </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Näin laadit edunvalvontavaltakirjan. Www-dokumentti. Saatavissa </a:t>
            </a:r>
            <a:r>
              <a:rPr lang="fi-FI" sz="1800" b="0" u="sng" strike="noStrike" spc="-1" dirty="0">
                <a:solidFill>
                  <a:srgbClr val="ED0B6F"/>
                </a:solidFill>
                <a:uFillTx/>
                <a:latin typeface="Montserrat" panose="00000500000000000000" pitchFamily="2" charset="0"/>
                <a:ea typeface="Microsoft YaHei"/>
                <a:hlinkClick r:id="rId3"/>
              </a:rPr>
              <a:t>https://dvv.fi/nain-laadit-edunvalvontavaltakirjan</a:t>
            </a:r>
            <a:r>
              <a:rPr lang="fi-FI" sz="1800" b="0" strike="noStrike" spc="-1" dirty="0">
                <a:solidFill>
                  <a:srgbClr val="000000"/>
                </a:solidFill>
                <a:latin typeface="Montserrat" panose="00000500000000000000" pitchFamily="2" charset="0"/>
                <a:ea typeface="Microsoft YaHei"/>
              </a:rPr>
              <a:t>. Viitattu 20.2.2025. </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Näin haet edunvalvontavaltuutuksen vahvistamista. Www-dokumentti. Saatavissa:  </a:t>
            </a:r>
            <a:r>
              <a:rPr lang="fi-FI" sz="1800" b="0" u="sng" strike="noStrike" spc="-1" dirty="0">
                <a:solidFill>
                  <a:srgbClr val="ED0B6F"/>
                </a:solidFill>
                <a:uFillTx/>
                <a:latin typeface="Montserrat" panose="00000500000000000000" pitchFamily="2" charset="0"/>
                <a:ea typeface="Microsoft YaHei"/>
                <a:hlinkClick r:id="rId4"/>
              </a:rPr>
              <a:t>https://dvv.fi/nain-haet-edunvalvontavaltuutuksen-vahvistamista</a:t>
            </a:r>
            <a:r>
              <a:rPr lang="fi-FI" sz="1800" b="0" strike="noStrike" spc="-1" dirty="0">
                <a:solidFill>
                  <a:srgbClr val="000000"/>
                </a:solidFill>
                <a:latin typeface="Montserrat" panose="00000500000000000000" pitchFamily="2" charset="0"/>
                <a:ea typeface="Microsoft YaHei"/>
              </a:rPr>
              <a:t>. Viitattu 20.2.2025.</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Näin hoidat edunvalvontavaltuutetun tehtävää. Www-dokumentti. Saatavissa: https://dvv.fi/nain-hoidat-edunvalvontavaltuutetun-tehtavaa Viitattu 20.2.2025.</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Tietoa valtuuttajan läheisille ja ongelmatilanteisiin. Www-dokumentti. Saatavissa: </a:t>
            </a:r>
            <a:r>
              <a:rPr lang="fi-FI" sz="1800" b="0" u="sng" strike="noStrike" spc="-1" dirty="0">
                <a:solidFill>
                  <a:srgbClr val="ED0B6F"/>
                </a:solidFill>
                <a:uFillTx/>
                <a:latin typeface="Montserrat" panose="00000500000000000000" pitchFamily="2" charset="0"/>
                <a:ea typeface="Microsoft YaHei"/>
                <a:hlinkClick r:id="rId5"/>
              </a:rPr>
              <a:t>https://dvv.fi/tietoa-valtuuttajan-laheisille-ja-ohjeita-ongelmatilanteisiin</a:t>
            </a:r>
            <a:r>
              <a:rPr lang="fi-FI" sz="1800" b="0" strike="noStrike" spc="-1" dirty="0">
                <a:solidFill>
                  <a:srgbClr val="000000"/>
                </a:solidFill>
                <a:latin typeface="Montserrat" panose="00000500000000000000" pitchFamily="2" charset="0"/>
                <a:ea typeface="Microsoft YaHei"/>
              </a:rPr>
              <a:t>. Viitattu 20.2.2025.</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Digi- ja väestötietovirasto 2025. Edunvalvontavaltuutuksen päättyminen. Www-dokumentti. Saatavissa: </a:t>
            </a:r>
            <a:r>
              <a:rPr lang="fi-FI" sz="1800" b="0" u="sng" strike="noStrike" spc="-1" dirty="0">
                <a:solidFill>
                  <a:srgbClr val="ED0B6F"/>
                </a:solidFill>
                <a:uFillTx/>
                <a:latin typeface="Montserrat" panose="00000500000000000000" pitchFamily="2" charset="0"/>
                <a:ea typeface="Microsoft YaHei"/>
                <a:hlinkClick r:id="rId6"/>
              </a:rPr>
              <a:t>https://dvv.fi/edunvalvontavaltuuksen-paattyminen</a:t>
            </a:r>
            <a:r>
              <a:rPr lang="fi-FI" sz="1800" b="0" strike="noStrike" spc="-1" dirty="0">
                <a:solidFill>
                  <a:srgbClr val="000000"/>
                </a:solidFill>
                <a:latin typeface="Montserrat" panose="00000500000000000000" pitchFamily="2" charset="0"/>
                <a:ea typeface="Microsoft YaHei"/>
              </a:rPr>
              <a:t>. Viitattu 20.2.2025. </a:t>
            </a:r>
            <a:endParaRPr lang="fi-FI" sz="1800" b="0" strike="noStrike" spc="-1" dirty="0">
              <a:solidFill>
                <a:srgbClr val="000000"/>
              </a:solidFill>
              <a:latin typeface="Montserrat" panose="00000500000000000000" pitchFamily="2" charset="0"/>
            </a:endParaRPr>
          </a:p>
          <a:p>
            <a:pPr indent="0">
              <a:lnSpc>
                <a:spcPct val="100000"/>
              </a:lnSpc>
              <a:spcBef>
                <a:spcPts val="1417"/>
              </a:spcBef>
              <a:buNone/>
              <a:tabLst>
                <a:tab pos="0" algn="l"/>
              </a:tabLst>
            </a:pP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Lähteet ja lisätietoa 2/2</a:t>
            </a:r>
            <a:endParaRPr lang="fi-FI" sz="5000" b="0" strike="noStrike" spc="-1">
              <a:solidFill>
                <a:srgbClr val="000000"/>
              </a:solidFill>
              <a:latin typeface="Arial"/>
            </a:endParaRPr>
          </a:p>
        </p:txBody>
      </p:sp>
      <p:sp>
        <p:nvSpPr>
          <p:cNvPr id="153" name="PlaceHolder 2"/>
          <p:cNvSpPr>
            <a:spLocks noGrp="1"/>
          </p:cNvSpPr>
          <p:nvPr>
            <p:ph/>
          </p:nvPr>
        </p:nvSpPr>
        <p:spPr>
          <a:xfrm>
            <a:off x="360000" y="1440000"/>
            <a:ext cx="11697840" cy="4677840"/>
          </a:xfrm>
          <a:prstGeom prst="rect">
            <a:avLst/>
          </a:prstGeom>
          <a:noFill/>
          <a:ln w="0">
            <a:noFill/>
          </a:ln>
        </p:spPr>
        <p:txBody>
          <a:bodyPr lIns="90000" tIns="45000" rIns="90000" bIns="45000" anchor="t">
            <a:noAutofit/>
          </a:bodyPr>
          <a:lstStyle/>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Arial"/>
                <a:ea typeface="Microsoft YaHei"/>
              </a:rPr>
              <a:t> </a:t>
            </a:r>
            <a:r>
              <a:rPr lang="fi-FI" sz="1800" b="0" strike="noStrike" spc="-1" dirty="0" err="1">
                <a:solidFill>
                  <a:srgbClr val="000000"/>
                </a:solidFill>
                <a:latin typeface="Montserrat" panose="00000500000000000000" pitchFamily="2" charset="0"/>
                <a:ea typeface="Microsoft YaHei"/>
              </a:rPr>
              <a:t>Duodecin</a:t>
            </a:r>
            <a:r>
              <a:rPr lang="fi-FI" sz="1800" b="0" strike="noStrike" spc="-1" dirty="0">
                <a:solidFill>
                  <a:srgbClr val="000000"/>
                </a:solidFill>
                <a:latin typeface="Montserrat" panose="00000500000000000000" pitchFamily="2" charset="0"/>
                <a:ea typeface="Microsoft YaHei"/>
              </a:rPr>
              <a:t> Terveyskirjasto 2024. Edunvalvontavaltuutus. Www-dokumentti. Saatavissa: </a:t>
            </a:r>
            <a:r>
              <a:rPr lang="fi-FI" sz="1800" b="0" u="sng" strike="noStrike" spc="-1" dirty="0">
                <a:solidFill>
                  <a:srgbClr val="ED0B6F"/>
                </a:solidFill>
                <a:uFillTx/>
                <a:latin typeface="Montserrat" panose="00000500000000000000" pitchFamily="2" charset="0"/>
                <a:ea typeface="Microsoft YaHei"/>
                <a:hlinkClick r:id="rId2"/>
              </a:rPr>
              <a:t>https://www.terveyskirjasto.fi/dlk00891#refs</a:t>
            </a:r>
            <a:r>
              <a:rPr lang="fi-FI" sz="1800" b="0" strike="noStrike" spc="-1" dirty="0">
                <a:solidFill>
                  <a:srgbClr val="000000"/>
                </a:solidFill>
                <a:latin typeface="Montserrat" panose="00000500000000000000" pitchFamily="2" charset="0"/>
                <a:ea typeface="Microsoft YaHei"/>
              </a:rPr>
              <a:t>. Viitattu 20.2.2025. </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Laki </a:t>
            </a:r>
            <a:r>
              <a:rPr lang="fi-FI" sz="1800" b="0" strike="noStrike" spc="-1" dirty="0" err="1">
                <a:solidFill>
                  <a:srgbClr val="000000"/>
                </a:solidFill>
                <a:latin typeface="Montserrat" panose="00000500000000000000" pitchFamily="2" charset="0"/>
                <a:ea typeface="Microsoft YaHei"/>
              </a:rPr>
              <a:t>edunvalvontavaltuuksesta</a:t>
            </a:r>
            <a:r>
              <a:rPr lang="fi-FI" sz="1800" b="0" strike="noStrike" spc="-1" dirty="0">
                <a:solidFill>
                  <a:srgbClr val="000000"/>
                </a:solidFill>
                <a:latin typeface="Montserrat" panose="00000500000000000000" pitchFamily="2" charset="0"/>
                <a:ea typeface="Microsoft YaHei"/>
              </a:rPr>
              <a:t> 648/2007. www-dokumentti. Saatavissa: </a:t>
            </a:r>
            <a:r>
              <a:rPr lang="fi-FI" sz="1800" b="0" u="sng" strike="noStrike" spc="-1" dirty="0">
                <a:solidFill>
                  <a:srgbClr val="ED0B6F"/>
                </a:solidFill>
                <a:uFillTx/>
                <a:latin typeface="Montserrat" panose="00000500000000000000" pitchFamily="2" charset="0"/>
                <a:ea typeface="Microsoft YaHei"/>
                <a:hlinkClick r:id="rId3"/>
              </a:rPr>
              <a:t>https://finlex.fi/fi/lainsaadanto/2007/648</a:t>
            </a:r>
            <a:r>
              <a:rPr lang="fi-FI" sz="1800" b="0" strike="noStrike" spc="-1" dirty="0">
                <a:solidFill>
                  <a:srgbClr val="000000"/>
                </a:solidFill>
                <a:latin typeface="Montserrat" panose="00000500000000000000" pitchFamily="2" charset="0"/>
                <a:ea typeface="Microsoft YaHei"/>
              </a:rPr>
              <a:t>. Viitattu 28.2.2025.</a:t>
            </a:r>
            <a:endParaRPr lang="fi-FI" sz="1800" b="0" strike="noStrike" spc="-1" dirty="0">
              <a:solidFill>
                <a:srgbClr val="000000"/>
              </a:solidFill>
              <a:latin typeface="Montserrat" panose="00000500000000000000" pitchFamily="2" charset="0"/>
            </a:endParaRPr>
          </a:p>
          <a:p>
            <a:pPr marL="432000" indent="-324000">
              <a:lnSpc>
                <a:spcPct val="100000"/>
              </a:lnSpc>
              <a:spcBef>
                <a:spcPts val="1001"/>
              </a:spcBef>
              <a:buClr>
                <a:srgbClr val="000000"/>
              </a:buClr>
              <a:buFont typeface="Symbol"/>
              <a:buChar char=""/>
              <a:tabLst>
                <a:tab pos="0" algn="l"/>
              </a:tabLst>
            </a:pPr>
            <a:r>
              <a:rPr lang="fi-FI" sz="1800" b="0" strike="noStrike" spc="-1" dirty="0">
                <a:solidFill>
                  <a:srgbClr val="001B2A"/>
                </a:solidFill>
                <a:latin typeface="Montserrat" panose="00000500000000000000" pitchFamily="2" charset="0"/>
                <a:ea typeface="Microsoft YaHei"/>
              </a:rPr>
              <a:t> </a:t>
            </a:r>
            <a:r>
              <a:rPr lang="fi-FI" sz="1800" b="0" strike="noStrike" spc="-1" dirty="0" err="1">
                <a:solidFill>
                  <a:srgbClr val="001B2A"/>
                </a:solidFill>
                <a:latin typeface="Montserrat" panose="00000500000000000000" pitchFamily="2" charset="0"/>
                <a:ea typeface="Microsoft YaHei"/>
              </a:rPr>
              <a:t>Nikumaa</a:t>
            </a:r>
            <a:r>
              <a:rPr lang="fi-FI" sz="1800" b="0" strike="noStrike" spc="-1" dirty="0">
                <a:solidFill>
                  <a:srgbClr val="001B2A"/>
                </a:solidFill>
                <a:latin typeface="Montserrat" panose="00000500000000000000" pitchFamily="2" charset="0"/>
                <a:ea typeface="Microsoft YaHei"/>
              </a:rPr>
              <a:t> H, Koponen E (toim.) Miten turvaan tahtoni toteutumisen? Opas oikeudelliseen ennakointiin. Suomen muistiasiantuntijat ry:n julkaisut  2/2021. Pdf-dokumentti. Saatavissa: </a:t>
            </a:r>
            <a:r>
              <a:rPr lang="fi-FI" sz="1800" b="0" u="sng" strike="noStrike" spc="-1" dirty="0">
                <a:solidFill>
                  <a:srgbClr val="ED0B6F"/>
                </a:solidFill>
                <a:uFillTx/>
                <a:latin typeface="Montserrat" panose="00000500000000000000" pitchFamily="2" charset="0"/>
                <a:ea typeface="Microsoft YaHei"/>
                <a:hlinkClick r:id="rId4"/>
              </a:rPr>
              <a:t>https://sumut.fi/wp-content/uploads/2021/10/MIES_SUMU_Oikeudellinen_ennakointi_opas_2021.pdf</a:t>
            </a:r>
            <a:r>
              <a:rPr lang="fi-FI" sz="1800" b="0" strike="noStrike" spc="-1" dirty="0">
                <a:solidFill>
                  <a:srgbClr val="001B2A"/>
                </a:solidFill>
                <a:latin typeface="Montserrat" panose="00000500000000000000" pitchFamily="2" charset="0"/>
                <a:ea typeface="Microsoft YaHei"/>
              </a:rPr>
              <a:t>Viitattu 26.2.2025</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Suomi.fi 2025. Näin teet edunvalvontavaltuutuksen. Www-dokumentti. Saatavissa: </a:t>
            </a:r>
            <a:r>
              <a:rPr lang="fi-FI" sz="1800" b="0" u="sng" strike="noStrike" spc="-1" dirty="0">
                <a:solidFill>
                  <a:srgbClr val="ED0B6F"/>
                </a:solidFill>
                <a:uFillTx/>
                <a:latin typeface="Montserrat" panose="00000500000000000000" pitchFamily="2" charset="0"/>
                <a:ea typeface="Microsoft YaHei"/>
                <a:hlinkClick r:id="rId5"/>
              </a:rPr>
              <a:t>https://www.suomi.fi/oppaat/edunvalvonta/nain-teet-edunvalvontavaltuutuksen</a:t>
            </a:r>
            <a:r>
              <a:rPr lang="fi-FI" sz="1800" b="0" strike="noStrike" spc="-1" dirty="0">
                <a:solidFill>
                  <a:srgbClr val="000000"/>
                </a:solidFill>
                <a:latin typeface="Montserrat" panose="00000500000000000000" pitchFamily="2" charset="0"/>
                <a:ea typeface="Microsoft YaHei"/>
              </a:rPr>
              <a:t>. Viitattu 20.2.2025. </a:t>
            </a:r>
            <a:endParaRPr lang="fi-FI" sz="1800" b="0" strike="noStrike" spc="-1" dirty="0">
              <a:solidFill>
                <a:srgbClr val="000000"/>
              </a:solidFill>
              <a:latin typeface="Montserrat" panose="00000500000000000000" pitchFamily="2" charset="0"/>
            </a:endParaRPr>
          </a:p>
          <a:p>
            <a:pPr marL="432000" indent="-324000">
              <a:lnSpc>
                <a:spcPct val="100000"/>
              </a:lnSpc>
              <a:spcBef>
                <a:spcPts val="1417"/>
              </a:spcBef>
              <a:buClr>
                <a:srgbClr val="000000"/>
              </a:buClr>
              <a:buFont typeface="Symbol"/>
              <a:buChar char=""/>
              <a:tabLst>
                <a:tab pos="0" algn="l"/>
              </a:tabLst>
            </a:pPr>
            <a:r>
              <a:rPr lang="fi-FI" sz="1800" b="0" strike="noStrike" spc="-1" dirty="0">
                <a:solidFill>
                  <a:srgbClr val="000000"/>
                </a:solidFill>
                <a:latin typeface="Montserrat" panose="00000500000000000000" pitchFamily="2" charset="0"/>
                <a:ea typeface="Microsoft YaHei"/>
              </a:rPr>
              <a:t> Suomi.fi 2025. Ohjeita edunvalvontavaltuutetulle. Www-dokumentti. Saatavissa: </a:t>
            </a:r>
            <a:r>
              <a:rPr lang="fi-FI" sz="1800" b="0" u="sng" strike="noStrike" spc="-1" dirty="0">
                <a:solidFill>
                  <a:srgbClr val="ED0B6F"/>
                </a:solidFill>
                <a:uFillTx/>
                <a:latin typeface="Montserrat" panose="00000500000000000000" pitchFamily="2" charset="0"/>
                <a:ea typeface="Microsoft YaHei"/>
                <a:hlinkClick r:id="rId6"/>
              </a:rPr>
              <a:t>https://www.suomi.fi/oppaat/edunvalvonta/ohjeita-edunvalvontavaltuutetulle</a:t>
            </a:r>
            <a:r>
              <a:rPr lang="fi-FI" sz="1800" b="0" strike="noStrike" spc="-1" dirty="0">
                <a:solidFill>
                  <a:srgbClr val="000000"/>
                </a:solidFill>
                <a:latin typeface="Montserrat" panose="00000500000000000000" pitchFamily="2" charset="0"/>
                <a:ea typeface="Microsoft YaHei"/>
              </a:rPr>
              <a:t>. Viitattu 20.2.2025.</a:t>
            </a:r>
            <a:endParaRPr lang="fi-FI" sz="1800" b="0" strike="noStrike" spc="-1" dirty="0">
              <a:solidFill>
                <a:srgbClr val="000000"/>
              </a:solidFill>
              <a:latin typeface="Montserrat" panose="00000500000000000000" pitchFamily="2" charset="0"/>
            </a:endParaRPr>
          </a:p>
          <a:p>
            <a:pPr indent="0">
              <a:lnSpc>
                <a:spcPct val="100000"/>
              </a:lnSpc>
              <a:spcBef>
                <a:spcPts val="1417"/>
              </a:spcBef>
              <a:buNone/>
              <a:tabLst>
                <a:tab pos="0" algn="l"/>
              </a:tabLst>
            </a:pP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3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838080" y="67716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Materiaali sisältää</a:t>
            </a:r>
            <a:endParaRPr lang="fi-FI" sz="5000" b="0" strike="noStrike" spc="-1" dirty="0">
              <a:solidFill>
                <a:srgbClr val="000000"/>
              </a:solidFill>
              <a:latin typeface="Arial"/>
            </a:endParaRPr>
          </a:p>
        </p:txBody>
      </p:sp>
      <p:sp>
        <p:nvSpPr>
          <p:cNvPr id="121" name="PlaceHolder 2"/>
          <p:cNvSpPr>
            <a:spLocks noGrp="1"/>
          </p:cNvSpPr>
          <p:nvPr>
            <p:ph/>
          </p:nvPr>
        </p:nvSpPr>
        <p:spPr>
          <a:xfrm>
            <a:off x="825480" y="1800000"/>
            <a:ext cx="10512720" cy="4340880"/>
          </a:xfrm>
          <a:prstGeom prst="rect">
            <a:avLst/>
          </a:prstGeom>
          <a:noFill/>
          <a:ln w="0">
            <a:noFill/>
          </a:ln>
        </p:spPr>
        <p:txBody>
          <a:bodyPr lIns="90000" tIns="45000" rIns="90000" bIns="45000" anchor="t">
            <a:noAutofit/>
          </a:bodyPr>
          <a:lstStyle/>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Edunvalvontavaltuutus-käsitteen määrittelyä</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Tietoa edunvalvontavaltuutuksen sisällöstä</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Tietoa edunvalvontavaltuutetun nimeämisestä</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Tietoa edunvalvontavaltuutuksen laatimisesta, säilyttämisestä ja vahvistamisesta</a:t>
            </a:r>
            <a:endParaRPr lang="fi-FI" sz="1800" b="0" strike="noStrike" spc="-1">
              <a:solidFill>
                <a:srgbClr val="000000"/>
              </a:solidFill>
              <a:latin typeface="Arial"/>
            </a:endParaRPr>
          </a:p>
          <a:p>
            <a:pPr marL="216000" indent="-216000">
              <a:lnSpc>
                <a:spcPct val="110000"/>
              </a:lnSpc>
              <a:spcBef>
                <a:spcPts val="1001"/>
              </a:spcBef>
              <a:buClr>
                <a:srgbClr val="000000"/>
              </a:buClr>
              <a:buSzPct val="45000"/>
              <a:buFont typeface="Wingdings" charset="2"/>
              <a:buChar char=""/>
              <a:tabLst>
                <a:tab pos="0" algn="l"/>
              </a:tabLst>
            </a:pPr>
            <a:r>
              <a:rPr lang="fi-FI" sz="1800" b="0" strike="noStrike" spc="-1">
                <a:solidFill>
                  <a:srgbClr val="001B2A"/>
                </a:solidFill>
                <a:latin typeface="Montserrat"/>
              </a:rPr>
              <a:t>Lähteitä ja lisätietoa  </a:t>
            </a:r>
            <a:endParaRPr lang="fi-FI" sz="1800" b="0" strike="noStrike" spc="-1">
              <a:solidFill>
                <a:srgbClr val="000000"/>
              </a:solidFill>
              <a:latin typeface="Arial"/>
            </a:endParaRPr>
          </a:p>
          <a:p>
            <a:pPr indent="0">
              <a:lnSpc>
                <a:spcPct val="110000"/>
              </a:lnSpc>
              <a:spcBef>
                <a:spcPts val="1001"/>
              </a:spcBef>
              <a:buNone/>
              <a:tabLst>
                <a:tab pos="0" algn="l"/>
              </a:tabLst>
            </a:pPr>
            <a:r>
              <a:rPr lang="fi-FI" sz="1800" b="0" strike="noStrike" spc="-1">
                <a:solidFill>
                  <a:srgbClr val="001B2A"/>
                </a:solidFill>
                <a:latin typeface="Montserrat"/>
              </a:rPr>
              <a:t>   </a:t>
            </a:r>
            <a:endParaRPr lang="fi-FI" sz="1800" b="0" strike="noStrike" spc="-1">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729223" y="29616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Mikä edunvalvontavaltuutus on?</a:t>
            </a:r>
            <a:endParaRPr lang="fi-FI" sz="5000" b="0" strike="noStrike" spc="-1" dirty="0">
              <a:solidFill>
                <a:srgbClr val="000000"/>
              </a:solidFill>
              <a:latin typeface="Arial"/>
            </a:endParaRPr>
          </a:p>
        </p:txBody>
      </p:sp>
      <p:sp>
        <p:nvSpPr>
          <p:cNvPr id="123" name="PlaceHolder 2"/>
          <p:cNvSpPr>
            <a:spLocks noGrp="1"/>
          </p:cNvSpPr>
          <p:nvPr>
            <p:ph/>
          </p:nvPr>
        </p:nvSpPr>
        <p:spPr>
          <a:xfrm>
            <a:off x="338229" y="1180080"/>
            <a:ext cx="11697840" cy="4497840"/>
          </a:xfrm>
          <a:prstGeom prst="rect">
            <a:avLst/>
          </a:prstGeom>
          <a:noFill/>
          <a:ln w="0">
            <a:noFill/>
          </a:ln>
        </p:spPr>
        <p:txBody>
          <a:bodyPr lIns="90000" tIns="45000" rIns="90000" bIns="45000" anchor="t">
            <a:noAutofit/>
          </a:bodyPr>
          <a:lstStyle/>
          <a:p>
            <a:pPr marL="432000" indent="-324000">
              <a:lnSpc>
                <a:spcPct val="110000"/>
              </a:lnSpc>
              <a:spcBef>
                <a:spcPts val="1001"/>
              </a:spcBef>
              <a:buClr>
                <a:srgbClr val="001B2A"/>
              </a:buClr>
              <a:buFont typeface="Symbol"/>
              <a:buChar char=""/>
              <a:tabLst>
                <a:tab pos="0" algn="l"/>
              </a:tabLst>
            </a:pPr>
            <a:r>
              <a:rPr lang="fi-FI" sz="1800" b="1" strike="noStrike" spc="-1" dirty="0">
                <a:solidFill>
                  <a:srgbClr val="001B2A"/>
                </a:solidFill>
                <a:latin typeface="Montserrat"/>
              </a:rPr>
              <a:t>Edunvalvontavaltuutus eli edunvalvontavaltakirja on asiakirja, joka tehdään ennakolta sellaisen tilanteen varalta, että henkilö tulee kykenemättömäksi hoitamaan omia asioitaan.</a:t>
            </a:r>
            <a:r>
              <a:rPr lang="fi-FI" sz="1800" b="0" strike="noStrike" spc="-1" dirty="0">
                <a:solidFill>
                  <a:srgbClr val="001B2A"/>
                </a:solidFill>
                <a:latin typeface="Montserrat"/>
              </a:rPr>
              <a:t>  </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Edunvalvontavaltuutuksen tekijä itse nimeää, kuka tai ketkä hänen asioitaan hoitavat</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Edunvalvontavaltuutuksen tekijä itse määrittää, mitä asioita ja miten valtuutettu niitä hoitaa</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Edunvalvontavaltuutuksen tekijä määrittää, miten valtuutetun toimintaa valvotaan.</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Edunvalvontavaltuutukseen voi kirjata, kenelle ja mitä tietoja valtuutettu voi antaa valtuuttajasta</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Edunvalvontavaltuutuksella asioiden hoitaminen on joustavampaa, helpompaa ja edullisempaa kuin edunvalvonta, joka on viimesijainen keino turvata henkilön etuja.</a:t>
            </a:r>
            <a:endParaRPr lang="fi-FI" sz="1800" b="0" strike="noStrike" spc="-1" dirty="0">
              <a:solidFill>
                <a:srgbClr val="000000"/>
              </a:solidFill>
              <a:latin typeface="Arial"/>
            </a:endParaRPr>
          </a:p>
          <a:p>
            <a:pPr marL="432000" indent="-324000">
              <a:lnSpc>
                <a:spcPct val="110000"/>
              </a:lnSpc>
              <a:spcBef>
                <a:spcPts val="1001"/>
              </a:spcBef>
              <a:buClr>
                <a:srgbClr val="001B2A"/>
              </a:buClr>
              <a:buFont typeface="Symbol"/>
              <a:buChar char=""/>
              <a:tabLst>
                <a:tab pos="0" algn="l"/>
              </a:tabLst>
            </a:pPr>
            <a:r>
              <a:rPr lang="fi-FI" sz="1800" b="0" strike="noStrike" spc="-1" dirty="0">
                <a:solidFill>
                  <a:srgbClr val="001B2A"/>
                </a:solidFill>
                <a:latin typeface="Montserrat"/>
              </a:rPr>
              <a:t>Edunvalvontavaltuutus otetaan käyttöön vasta sitten, jos sen tekijä tulee kykenemättömäksi hoitamaan asioitaan. </a:t>
            </a:r>
            <a:endParaRPr lang="fi-FI" sz="1800" b="0" strike="noStrike" spc="-1" dirty="0">
              <a:solidFill>
                <a:srgbClr val="000000"/>
              </a:solidFill>
              <a:latin typeface="Arial"/>
            </a:endParaRPr>
          </a:p>
          <a:p>
            <a:pPr marL="432000" indent="0">
              <a:lnSpc>
                <a:spcPct val="110000"/>
              </a:lnSpc>
              <a:spcBef>
                <a:spcPts val="1001"/>
              </a:spcBef>
              <a:buNone/>
              <a:tabLst>
                <a:tab pos="0" algn="l"/>
              </a:tabLst>
            </a:pPr>
            <a:r>
              <a:rPr lang="fi-FI" sz="1800" b="0" strike="noStrike" spc="-1" dirty="0">
                <a:solidFill>
                  <a:srgbClr val="001B2A"/>
                </a:solidFill>
                <a:latin typeface="Montserrat"/>
              </a:rPr>
              <a:t>→ Edunvalvontavaltuutusta ei oteta käyttöön lainkaan, jos kyky hoitaa omia asioita säilyy elämän loppuun asti. </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283030" y="390420"/>
            <a:ext cx="11384356"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Edunvalvontavaltuutuksen sisältö 1/2</a:t>
            </a:r>
            <a:endParaRPr lang="fi-FI" sz="5000" b="0" strike="noStrike" spc="-1" dirty="0">
              <a:solidFill>
                <a:srgbClr val="000000"/>
              </a:solidFill>
              <a:latin typeface="Arial"/>
            </a:endParaRPr>
          </a:p>
        </p:txBody>
      </p:sp>
      <p:sp>
        <p:nvSpPr>
          <p:cNvPr id="125" name="PlaceHolder 2"/>
          <p:cNvSpPr>
            <a:spLocks noGrp="1"/>
          </p:cNvSpPr>
          <p:nvPr>
            <p:ph/>
          </p:nvPr>
        </p:nvSpPr>
        <p:spPr>
          <a:xfrm>
            <a:off x="126288" y="1293788"/>
            <a:ext cx="11697840" cy="449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Yleensä annetaan mahdollisimman laajat valtuudet sekä taloudellisiin että henkilöä koskeviin asioihin</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Sisällön voi kuitenkin rajata koskemaan vain taloudellisia tai henkilöä koskevia asioita</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Valtuudet voi rajata koskemaan myös pelkästään tiettyjä omaisuutta, oikeustointa tai muuta asiaa.</a:t>
            </a:r>
            <a:endParaRPr lang="fi-FI" sz="18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Taloudelliset asiat</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esim. laskujen maksaminen ja muista raha-asioista huolehtiminen; veroihin ja etuuksiin liittyvät asiat. </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Omaisuuden myynti on mahdollista, mutta kiinteistöjen luovuttamisesta tulee olla maininta edunvalvontavaltuutuksessa.</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Lahjojen antaminen on mahdollista, kun asia on kirjattu edunvalvontavaltuutukseen.</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Edunvalvontavaltuutusta on mahdollisuus käyttää myös ennakkoperinnön antamisen välineenä, mutta asiasta on oltava tarkat määräykset edunvalvontavaltuutuksessa.</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283029" y="677160"/>
            <a:ext cx="11560627"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dirty="0">
                <a:solidFill>
                  <a:srgbClr val="000000"/>
                </a:solidFill>
                <a:latin typeface="Montserrat"/>
              </a:rPr>
              <a:t>Edunvalvontavaltuutuksen sisältö 2/2</a:t>
            </a:r>
            <a:endParaRPr lang="fi-FI" sz="5000" b="0" strike="noStrike" spc="-1" dirty="0">
              <a:solidFill>
                <a:srgbClr val="000000"/>
              </a:solidFill>
              <a:latin typeface="Arial"/>
            </a:endParaRPr>
          </a:p>
        </p:txBody>
      </p:sp>
      <p:sp>
        <p:nvSpPr>
          <p:cNvPr id="127" name="PlaceHolder 2"/>
          <p:cNvSpPr>
            <a:spLocks noGrp="1"/>
          </p:cNvSpPr>
          <p:nvPr>
            <p:ph/>
          </p:nvPr>
        </p:nvSpPr>
        <p:spPr>
          <a:xfrm>
            <a:off x="360000" y="1440000"/>
            <a:ext cx="11697840" cy="449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Henkilöä koskevat asiat</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käytännössä terveyden- ja sairaanhoitoon liittyviä päätöksiä, esim. hoitopaikan valintaa tai hoitosuostumuksen antamista tärkeissä hoitopäätöksissä</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Jos valtuuttajalla on hoitotahto, se on hyvä mainita edunvalvontavaltuutuksessa. Hoitotahto toimii ohjeena valtuutetulle henkilöä koskevassa päätöksenteossa.</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Henkilöä koskevissa asioissa päätösvalta on aina valtuutuksen tekijällä, jos hän ymmärtää asian merkityksen.</a:t>
            </a:r>
            <a:endParaRPr lang="fi-FI" sz="18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Edunvalvontavaltuutuksessa voi antaa valtuutetulle toimiohjeita, miten valtuuksia käytetään. </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Toimiohjeet ovat täysin yksilöllisiä, ja niitä voi kirjoittaa itselle tärkeimmistä asioista, esim. omasta asunnosta määrääminen. </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Valtuutetulla on lain mukaan oikeus korvaukseen kohtuullisista kuluista ja oikeus kohtuulliseen palkkioon. Palkkion suuruudesta voi määrätä myös toimiohjeissa.</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261256" y="677160"/>
            <a:ext cx="11484429"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Edunvalvontavaltuutetun nimeäminen 1/2</a:t>
            </a:r>
            <a:endParaRPr lang="fi-FI" sz="4000" b="0" strike="noStrike" spc="-1" dirty="0">
              <a:solidFill>
                <a:srgbClr val="000000"/>
              </a:solidFill>
              <a:latin typeface="Arial"/>
            </a:endParaRPr>
          </a:p>
        </p:txBody>
      </p:sp>
      <p:sp>
        <p:nvSpPr>
          <p:cNvPr id="129" name="PlaceHolder 2"/>
          <p:cNvSpPr>
            <a:spLocks noGrp="1"/>
          </p:cNvSpPr>
          <p:nvPr>
            <p:ph/>
          </p:nvPr>
        </p:nvSpPr>
        <p:spPr>
          <a:xfrm>
            <a:off x="368280" y="1702440"/>
            <a:ext cx="11697840" cy="449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Edunvalvontavaltuutettu löytyy usein perhepiiristä, mutta se voi olla kuka tahansa itselle erityisen luotettu täysi-ikäinen henkilö</a:t>
            </a:r>
            <a:endParaRPr lang="fi-FI" sz="18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Edunvalvontavaltuutetun on tiedettävä, jos hänet sellaiseksi nimetään</a:t>
            </a:r>
            <a:endParaRPr lang="fi-FI" sz="18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Nimettyjä voi olla useita</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Toissijaista tai toissijaisia valtuutettuja tarvitaan, jos ensisijainen edunvalvontavaltuutettu tulee pysyvästi kykenemättömäksi hoitamaan tehtävää tai ei haluakaan ottaa tehtävää vastaan. </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Suositeltavaa on, että henkilöt kirjataan etusijajärjestyksessä</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Asioiden hoitoa käytännössä helpottaa, jos valtuudet on yhdellä henkilöllä, jotta asiointi ei vaadi kaikkien nimettyjen läsnäoloa.</a:t>
            </a:r>
            <a:endParaRPr lang="fi-FI" sz="1800" b="0" strike="noStrike" spc="-1" dirty="0">
              <a:solidFill>
                <a:srgbClr val="000000"/>
              </a:solidFill>
              <a:latin typeface="Arial"/>
            </a:endParaRP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Edunvalvontavaltuutetuksi ei voi nimetä esim. yritystä tai yhdistystä, vaan valtuutetun on oltava ihminen. </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544286" y="677160"/>
            <a:ext cx="11647713" cy="698760"/>
          </a:xfrm>
          <a:prstGeom prst="rect">
            <a:avLst/>
          </a:prstGeom>
          <a:noFill/>
          <a:ln w="0">
            <a:noFill/>
          </a:ln>
        </p:spPr>
        <p:txBody>
          <a:bodyPr lIns="90000" tIns="45000" rIns="90000" bIns="45000" anchor="ctr">
            <a:noAutofit/>
          </a:bodyPr>
          <a:lstStyle/>
          <a:p>
            <a:pPr indent="0">
              <a:lnSpc>
                <a:spcPct val="90000"/>
              </a:lnSpc>
              <a:buNone/>
              <a:tabLst>
                <a:tab pos="0" algn="l"/>
              </a:tabLst>
            </a:pPr>
            <a:r>
              <a:rPr lang="fi-FI" sz="4000" b="1" strike="noStrike" spc="-1" dirty="0">
                <a:solidFill>
                  <a:srgbClr val="000000"/>
                </a:solidFill>
                <a:latin typeface="Montserrat"/>
              </a:rPr>
              <a:t>Edunvalvontavaltuutetun nimeäminen 2/2</a:t>
            </a:r>
            <a:endParaRPr lang="fi-FI" sz="4000" b="0" strike="noStrike" spc="-1" dirty="0">
              <a:solidFill>
                <a:srgbClr val="000000"/>
              </a:solidFill>
              <a:latin typeface="Arial"/>
            </a:endParaRPr>
          </a:p>
        </p:txBody>
      </p:sp>
      <p:sp>
        <p:nvSpPr>
          <p:cNvPr id="131" name="PlaceHolder 2"/>
          <p:cNvSpPr>
            <a:spLocks noGrp="1"/>
          </p:cNvSpPr>
          <p:nvPr>
            <p:ph/>
          </p:nvPr>
        </p:nvSpPr>
        <p:spPr>
          <a:xfrm>
            <a:off x="360000" y="1736280"/>
            <a:ext cx="11697840" cy="449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Toissijaisten valtuutettujen lisäksi valtuutukseen on hyvä nimetä myös varavaltuutettu.</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Varavaltuutettu on tarpeen silloin, kun ensisijainen valtuutettu on tilapäisesti kykenemätön hoitamaan asioita, esim. sairauden tai tapaturman vuoksi.</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Myös esteellisyys on syy, jolloin ensisijainen valtuutettu voi olla tilapäisesti kykenemätön hoitamaan valtuuttajan asiaa. Tyypillinen perheen sisäinen esteellisyystilanne voi syntyä esim. perinnönjaosta, lahjojen antamisesta tai asunnon myymisestä perheenjäsenelle. </a:t>
            </a:r>
            <a:endParaRPr lang="fi-FI" sz="1800" b="0" strike="noStrike" spc="-1" dirty="0">
              <a:solidFill>
                <a:srgbClr val="000000"/>
              </a:solidFill>
              <a:latin typeface="Arial"/>
            </a:endParaRPr>
          </a:p>
          <a:p>
            <a:pPr marL="432000" indent="0">
              <a:lnSpc>
                <a:spcPct val="100000"/>
              </a:lnSpc>
              <a:spcBef>
                <a:spcPts val="1001"/>
              </a:spcBef>
              <a:buNone/>
              <a:tabLst>
                <a:tab pos="0" algn="l"/>
              </a:tabLst>
            </a:pPr>
            <a:r>
              <a:rPr lang="fi-FI" sz="1800" b="0" strike="noStrike" spc="-1" dirty="0">
                <a:solidFill>
                  <a:srgbClr val="001B2A"/>
                </a:solidFill>
                <a:latin typeface="Montserrat"/>
              </a:rPr>
              <a:t>→ Esteellisyystilanteiden varalle varavaltuutetun kannattaa olla perheen ulkopuolinen luottohenkilö</a:t>
            </a:r>
            <a:endParaRPr lang="fi-FI" sz="1800" b="0" strike="noStrike" spc="-1" dirty="0">
              <a:solidFill>
                <a:srgbClr val="000000"/>
              </a:solidFill>
              <a:latin typeface="Arial"/>
            </a:endParaRPr>
          </a:p>
          <a:p>
            <a:pPr marL="457200" lvl="1" indent="-324000">
              <a:lnSpc>
                <a:spcPct val="100000"/>
              </a:lnSpc>
              <a:spcBef>
                <a:spcPts val="1001"/>
              </a:spcBef>
              <a:buClr>
                <a:srgbClr val="001B2A"/>
              </a:buClr>
              <a:buFont typeface="Symbol"/>
              <a:buChar char=""/>
              <a:tabLst>
                <a:tab pos="0" algn="l"/>
              </a:tabLst>
            </a:pPr>
            <a:r>
              <a:rPr lang="fi-FI" sz="1800" b="0" strike="noStrike" spc="-1" dirty="0">
                <a:solidFill>
                  <a:srgbClr val="001B2A"/>
                </a:solidFill>
                <a:latin typeface="Montserrat"/>
              </a:rPr>
              <a:t>Aina edunvalvontavaltuutuksen tekeminen ei ole mahdollista, vaikka haluaisikin ennakoida</a:t>
            </a:r>
            <a:r>
              <a:rPr lang="fi-FI" sz="1800" spc="-1" dirty="0">
                <a:solidFill>
                  <a:srgbClr val="001B2A"/>
                </a:solidFill>
                <a:latin typeface="Montserrat"/>
              </a:rPr>
              <a:t> </a:t>
            </a:r>
            <a:r>
              <a:rPr lang="fi-FI" sz="1800" b="0" strike="noStrike" spc="-1" dirty="0">
                <a:solidFill>
                  <a:srgbClr val="001B2A"/>
                </a:solidFill>
                <a:latin typeface="Montserrat"/>
              </a:rPr>
              <a:t>mahdollisia tulevaisuuden tarpeita. </a:t>
            </a:r>
            <a:endParaRPr lang="fi-FI" sz="1800" b="0" strike="noStrike" spc="-1" dirty="0">
              <a:solidFill>
                <a:srgbClr val="000000"/>
              </a:solidFill>
              <a:latin typeface="Arial"/>
            </a:endParaRPr>
          </a:p>
          <a:p>
            <a:pPr marL="36000" indent="0">
              <a:lnSpc>
                <a:spcPct val="100000"/>
              </a:lnSpc>
              <a:spcBef>
                <a:spcPts val="1001"/>
              </a:spcBef>
              <a:buNone/>
              <a:tabLst>
                <a:tab pos="0" algn="l"/>
              </a:tabLst>
            </a:pPr>
            <a:r>
              <a:rPr lang="fi-FI" sz="1800" b="0" strike="noStrike" spc="-1" dirty="0">
                <a:solidFill>
                  <a:srgbClr val="001B2A"/>
                </a:solidFill>
                <a:latin typeface="Montserrat"/>
              </a:rPr>
              <a:t>    </a:t>
            </a:r>
            <a:r>
              <a:rPr lang="fi-FI" sz="1800" spc="-1" dirty="0">
                <a:solidFill>
                  <a:srgbClr val="001B2A"/>
                </a:solidFill>
                <a:latin typeface="Montserrat"/>
              </a:rPr>
              <a:t>  </a:t>
            </a:r>
            <a:r>
              <a:rPr lang="fi-FI" sz="1800" b="0" strike="noStrike" spc="-1" dirty="0">
                <a:solidFill>
                  <a:srgbClr val="001B2A"/>
                </a:solidFill>
                <a:latin typeface="Montserrat"/>
              </a:rPr>
              <a:t>→ Kaikilla ei lähipiirissä ole edunvalvontavaltuutetuksi soveltuvia luottohenkilöitä.</a:t>
            </a:r>
            <a:endParaRPr lang="fi-FI" sz="18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Edunvalvontavaltuutuksen laatiminen 1/4</a:t>
            </a:r>
            <a:endParaRPr lang="fi-FI" sz="5000" b="0" strike="noStrike" spc="-1">
              <a:solidFill>
                <a:srgbClr val="000000"/>
              </a:solidFill>
              <a:latin typeface="Arial"/>
            </a:endParaRPr>
          </a:p>
        </p:txBody>
      </p:sp>
      <p:sp>
        <p:nvSpPr>
          <p:cNvPr id="133" name="PlaceHolder 2"/>
          <p:cNvSpPr>
            <a:spLocks noGrp="1"/>
          </p:cNvSpPr>
          <p:nvPr>
            <p:ph/>
          </p:nvPr>
        </p:nvSpPr>
        <p:spPr>
          <a:xfrm>
            <a:off x="178920" y="1126800"/>
            <a:ext cx="11158920" cy="467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Edunvalvontavaltuutus kannattaa tehdä mahdollisimman pian iästä riippumatta</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Tekijän on kuitenkin oltava täysi-ikäinen.</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Tekeminen edellyttää, että tekijä ymmärtää riittävällä tavalla sen merkityksen ja sisällön</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Jos henkilö on hyvin iäkäs tai hänellä on todettu esim. muistisairaus, on hyvä, jos edunvalvontavaltuutuksen liitteenä on lääkärinlausunto kelpoisuudesta kyseisen asiakirjan tekemiseen. Näin vältytään jälkispekulaatioilta, jos valtuuttajan tilanteeseen liittyy epävarmuutta. Asiakirjan liitteeksi ei automaattisesti tarvita lääkärinlausuntoa.</a:t>
            </a:r>
          </a:p>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Laki edunvalvontavaltuutuksesta 648/2007 määrää valtuutuksen muodosta seuraavaa:</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Edunvalvontavaltuutus  on tehtävä kirjallisesti. </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Valtuuttajan on kahden todistajan ollessa samanaikaisesti läsnä allekirjoitettava valtakirja tai tunnustettava siinä oleva allekirjoituksensa.</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 Todistajien on sen jälkeen todistettava valtakirja allekirjoituksillaan. Todistajien tulee tietää, että asiakirja on edunvalvontavaltuutusta varten tehtävä valtakirja, mutta valtuuttaja voi olla ilmaisematta heille sen sisältöä.</a:t>
            </a:r>
          </a:p>
          <a:p>
            <a:pPr marL="432000" indent="0">
              <a:lnSpc>
                <a:spcPct val="100000"/>
              </a:lnSpc>
              <a:spcBef>
                <a:spcPts val="1001"/>
              </a:spcBef>
              <a:buNone/>
              <a:tabLst>
                <a:tab pos="0" algn="l"/>
              </a:tabLst>
            </a:pPr>
            <a:endParaRPr lang="fi-FI" sz="2200" b="0" strike="noStrike" spc="-1" dirty="0">
              <a:solidFill>
                <a:srgbClr val="00000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825120" y="379080"/>
            <a:ext cx="10512720" cy="698760"/>
          </a:xfrm>
          <a:prstGeom prst="rect">
            <a:avLst/>
          </a:prstGeom>
          <a:noFill/>
          <a:ln w="0">
            <a:noFill/>
          </a:ln>
        </p:spPr>
        <p:txBody>
          <a:bodyPr lIns="90000" tIns="45000" rIns="90000" bIns="45000" anchor="ctr">
            <a:normAutofit fontScale="90000"/>
          </a:bodyPr>
          <a:lstStyle/>
          <a:p>
            <a:pPr indent="0">
              <a:lnSpc>
                <a:spcPct val="90000"/>
              </a:lnSpc>
              <a:buNone/>
              <a:tabLst>
                <a:tab pos="0" algn="l"/>
              </a:tabLst>
            </a:pPr>
            <a:r>
              <a:rPr lang="fi-FI" sz="5000" b="1" strike="noStrike" spc="-1">
                <a:solidFill>
                  <a:srgbClr val="000000"/>
                </a:solidFill>
                <a:latin typeface="Montserrat"/>
              </a:rPr>
              <a:t>Edunvalvontavaltuutuksen laatiminen 2/4</a:t>
            </a:r>
            <a:endParaRPr lang="fi-FI" sz="5000" b="0" strike="noStrike" spc="-1">
              <a:solidFill>
                <a:srgbClr val="000000"/>
              </a:solidFill>
              <a:latin typeface="Arial"/>
            </a:endParaRPr>
          </a:p>
        </p:txBody>
      </p:sp>
      <p:sp>
        <p:nvSpPr>
          <p:cNvPr id="135" name="PlaceHolder 2"/>
          <p:cNvSpPr>
            <a:spLocks noGrp="1"/>
          </p:cNvSpPr>
          <p:nvPr>
            <p:ph/>
          </p:nvPr>
        </p:nvSpPr>
        <p:spPr>
          <a:xfrm>
            <a:off x="360000" y="1440000"/>
            <a:ext cx="11697840" cy="4677840"/>
          </a:xfrm>
          <a:prstGeom prst="rect">
            <a:avLst/>
          </a:prstGeom>
          <a:noFill/>
          <a:ln w="0">
            <a:noFill/>
          </a:ln>
        </p:spPr>
        <p:txBody>
          <a:bodyPr lIns="90000" tIns="45000" rIns="90000" bIns="45000" anchor="t">
            <a:noAutofit/>
          </a:bodyPr>
          <a:lstStyle/>
          <a:p>
            <a:pPr marL="432000" indent="-324000">
              <a:lnSpc>
                <a:spcPct val="100000"/>
              </a:lnSpc>
              <a:spcBef>
                <a:spcPts val="1001"/>
              </a:spcBef>
              <a:buClr>
                <a:srgbClr val="001B2A"/>
              </a:buClr>
              <a:buFont typeface="Symbol"/>
              <a:buChar char=""/>
              <a:tabLst>
                <a:tab pos="0" algn="l"/>
              </a:tabLst>
            </a:pPr>
            <a:r>
              <a:rPr lang="fi-FI" sz="1800" b="0" strike="noStrike" spc="-1" dirty="0">
                <a:solidFill>
                  <a:srgbClr val="000000"/>
                </a:solidFill>
                <a:latin typeface="Montserrat" panose="00000500000000000000" pitchFamily="2" charset="0"/>
              </a:rPr>
              <a:t>Valtakirjasta on lisäksi käytävä ilmi:</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1) valtuuttamistarkoitus</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2) asiat, joissa valtuutettu oikeutetaan edustamaan valtuuttajaa</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3) valtuuttaja ja valtuutettu</a:t>
            </a:r>
          </a:p>
          <a:p>
            <a:pPr marL="432000" indent="0">
              <a:lnSpc>
                <a:spcPct val="100000"/>
              </a:lnSpc>
              <a:spcBef>
                <a:spcPts val="1001"/>
              </a:spcBef>
              <a:buNone/>
              <a:tabLst>
                <a:tab pos="0" algn="l"/>
              </a:tabLst>
            </a:pPr>
            <a:r>
              <a:rPr lang="fi-FI" sz="1800" b="0" strike="noStrike" spc="-1" dirty="0">
                <a:solidFill>
                  <a:srgbClr val="000000"/>
                </a:solidFill>
                <a:latin typeface="Montserrat" panose="00000500000000000000" pitchFamily="2" charset="0"/>
              </a:rPr>
              <a:t>4) määräys, jonka mukaan valtuutus tulee voimaan siinä tapauksessa, että valtuuttaja tulee sairauden, henkisen toiminnan häiriintymisen, heikentyneen terveydentilan tai muun vastaavan syyn vuoksi kykenemättömäksi huolehtimaan asioistaan.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p15="http://schemas.microsoft.com/office/powerpoint/2012/main" xmlns="">
      <p:transition spd="med">
        <p:fade/>
      </p:transition>
    </mc:Fallback>
  </mc:AlternateContent>
</p:sld>
</file>

<file path=ppt/theme/theme1.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ulse yleis">
  <a:themeElements>
    <a:clrScheme name="Xamk Pulse">
      <a:dk1>
        <a:srgbClr val="001B2A"/>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001B2A"/>
      </a:dk2>
      <a:lt2>
        <a:srgbClr val="E7E6E6"/>
      </a:lt2>
      <a:accent1>
        <a:srgbClr val="ED0B6F"/>
      </a:accent1>
      <a:accent2>
        <a:srgbClr val="FF4C3A"/>
      </a:accent2>
      <a:accent3>
        <a:srgbClr val="A33AFF"/>
      </a:accent3>
      <a:accent4>
        <a:srgbClr val="0ED9A3"/>
      </a:accent4>
      <a:accent5>
        <a:srgbClr val="FFF680"/>
      </a:accent5>
      <a:accent6>
        <a:srgbClr val="FE2F4F"/>
      </a:accent6>
      <a:hlink>
        <a:srgbClr val="ED0B6F"/>
      </a:hlink>
      <a:folHlink>
        <a:srgbClr val="FF4D3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5439</TotalTime>
  <Words>1761</Words>
  <Application>Microsoft Office PowerPoint</Application>
  <PresentationFormat>Laajakuva</PresentationFormat>
  <Paragraphs>136</Paragraphs>
  <Slides>19</Slides>
  <Notes>0</Notes>
  <HiddenSlides>0</HiddenSlides>
  <MMClips>0</MMClips>
  <ScaleCrop>false</ScaleCrop>
  <HeadingPairs>
    <vt:vector size="6" baseType="variant">
      <vt:variant>
        <vt:lpstr>Käytetyt fontit</vt:lpstr>
      </vt:variant>
      <vt:variant>
        <vt:i4>4</vt:i4>
      </vt:variant>
      <vt:variant>
        <vt:lpstr>Teema</vt:lpstr>
      </vt:variant>
      <vt:variant>
        <vt:i4>3</vt:i4>
      </vt:variant>
      <vt:variant>
        <vt:lpstr>Dian otsikot</vt:lpstr>
      </vt:variant>
      <vt:variant>
        <vt:i4>19</vt:i4>
      </vt:variant>
    </vt:vector>
  </HeadingPairs>
  <TitlesOfParts>
    <vt:vector size="26" baseType="lpstr">
      <vt:lpstr>Arial</vt:lpstr>
      <vt:lpstr>Montserrat</vt:lpstr>
      <vt:lpstr>Symbol</vt:lpstr>
      <vt:lpstr>Wingdings</vt:lpstr>
      <vt:lpstr>Pulse yleis</vt:lpstr>
      <vt:lpstr>Pulse yleis</vt:lpstr>
      <vt:lpstr>Office Theme</vt:lpstr>
      <vt:lpstr>Edunvalvonta-valtuutus</vt:lpstr>
      <vt:lpstr>Materiaali sisältää</vt:lpstr>
      <vt:lpstr>Mikä edunvalvontavaltuutus on?</vt:lpstr>
      <vt:lpstr>Edunvalvontavaltuutuksen sisältö 1/2</vt:lpstr>
      <vt:lpstr>Edunvalvontavaltuutuksen sisältö 2/2</vt:lpstr>
      <vt:lpstr>Edunvalvontavaltuutetun nimeäminen 1/2</vt:lpstr>
      <vt:lpstr>Edunvalvontavaltuutetun nimeäminen 2/2</vt:lpstr>
      <vt:lpstr>Edunvalvontavaltuutuksen laatiminen 1/4</vt:lpstr>
      <vt:lpstr>Edunvalvontavaltuutuksen laatiminen 2/4</vt:lpstr>
      <vt:lpstr>Edunvalvontavaltuutuksen laatiminen 3/4</vt:lpstr>
      <vt:lpstr>Edunvalvontavaltuutuksen laatiminen 4/4</vt:lpstr>
      <vt:lpstr>Edunvalvontavaltuutuksen säilyttäminen</vt:lpstr>
      <vt:lpstr>Edunvalvontavaltuutuksen vahvistaminen 1/2</vt:lpstr>
      <vt:lpstr>Edunvalvontavaltuutuksen vahvistaminen 2/2</vt:lpstr>
      <vt:lpstr>Edunvalvontavaltuutetun velvollisuudet</vt:lpstr>
      <vt:lpstr>Edunvalvontavaltuutuksen voimassaolon päättyminen </vt:lpstr>
      <vt:lpstr>Lähteet ja lisätietoa 1/2 </vt:lpstr>
      <vt:lpstr>Lähteet ja lisätietoa 2/2</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XAMK Pulse</dc:title>
  <dc:subject/>
  <dc:creator>XAMK / Mainostoimisto Ilme</dc:creator>
  <dc:description/>
  <cp:lastModifiedBy>Juuti Noora</cp:lastModifiedBy>
  <cp:revision>79</cp:revision>
  <dcterms:created xsi:type="dcterms:W3CDTF">2020-02-21T11:32:20Z</dcterms:created>
  <dcterms:modified xsi:type="dcterms:W3CDTF">2026-01-08T11:09:08Z</dcterms:modified>
  <dc:language>fi-FI</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11</vt:i4>
  </property>
</Properties>
</file>