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5"/>
  </p:sldMasterIdLst>
  <p:notesMasterIdLst>
    <p:notesMasterId r:id="rId41"/>
  </p:notesMasterIdLst>
  <p:sldIdLst>
    <p:sldId id="256" r:id="rId6"/>
    <p:sldId id="281" r:id="rId7"/>
    <p:sldId id="266" r:id="rId8"/>
    <p:sldId id="267" r:id="rId9"/>
    <p:sldId id="268" r:id="rId10"/>
    <p:sldId id="270" r:id="rId11"/>
    <p:sldId id="271" r:id="rId12"/>
    <p:sldId id="272" r:id="rId13"/>
    <p:sldId id="265" r:id="rId14"/>
    <p:sldId id="262" r:id="rId15"/>
    <p:sldId id="263" r:id="rId16"/>
    <p:sldId id="275" r:id="rId17"/>
    <p:sldId id="282" r:id="rId18"/>
    <p:sldId id="283" r:id="rId19"/>
    <p:sldId id="257" r:id="rId20"/>
    <p:sldId id="285" r:id="rId21"/>
    <p:sldId id="278" r:id="rId22"/>
    <p:sldId id="284" r:id="rId23"/>
    <p:sldId id="277" r:id="rId24"/>
    <p:sldId id="274" r:id="rId25"/>
    <p:sldId id="296" r:id="rId26"/>
    <p:sldId id="297" r:id="rId27"/>
    <p:sldId id="276" r:id="rId28"/>
    <p:sldId id="298" r:id="rId29"/>
    <p:sldId id="295" r:id="rId30"/>
    <p:sldId id="264" r:id="rId31"/>
    <p:sldId id="286" r:id="rId32"/>
    <p:sldId id="290" r:id="rId33"/>
    <p:sldId id="291" r:id="rId34"/>
    <p:sldId id="293" r:id="rId35"/>
    <p:sldId id="280" r:id="rId36"/>
    <p:sldId id="279" r:id="rId37"/>
    <p:sldId id="289" r:id="rId38"/>
    <p:sldId id="260" r:id="rId39"/>
    <p:sldId id="287" r:id="rId4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DB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84076" autoAdjust="0"/>
  </p:normalViewPr>
  <p:slideViewPr>
    <p:cSldViewPr snapToGrid="0">
      <p:cViewPr varScale="1">
        <p:scale>
          <a:sx n="53" d="100"/>
          <a:sy n="53" d="100"/>
        </p:scale>
        <p:origin x="992"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DE3DC-FFA5-4B06-8CE1-A4327DB2171A}" type="datetimeFigureOut">
              <a:rPr lang="fi-FI" smtClean="0"/>
              <a:t>10.9.2020</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609CB-CAF6-4571-BA04-25E12737EAA4}" type="slidenum">
              <a:rPr lang="fi-FI" smtClean="0"/>
              <a:t>‹#›</a:t>
            </a:fld>
            <a:endParaRPr lang="fi-FI"/>
          </a:p>
        </p:txBody>
      </p:sp>
    </p:spTree>
    <p:extLst>
      <p:ext uri="{BB962C8B-B14F-4D97-AF65-F5344CB8AC3E}">
        <p14:creationId xmlns:p14="http://schemas.microsoft.com/office/powerpoint/2010/main" val="3562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ur-lex.europa.eu/legal-content/FI/TXT/HTML/?uri=CELEX:52016DC0860(01)&amp;from=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F06609CB-CAF6-4571-BA04-25E12737EAA4}" type="slidenum">
              <a:rPr lang="fi-FI" smtClean="0"/>
              <a:t>7</a:t>
            </a:fld>
            <a:endParaRPr lang="fi-FI"/>
          </a:p>
        </p:txBody>
      </p:sp>
    </p:spTree>
    <p:extLst>
      <p:ext uri="{BB962C8B-B14F-4D97-AF65-F5344CB8AC3E}">
        <p14:creationId xmlns:p14="http://schemas.microsoft.com/office/powerpoint/2010/main" val="649205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Täältä löytyy hyvä kuva: Euroopan komissio. 2016. Komission tiedonanto: Puhdasta energiaa kaikille eurooppalaisille. COM (2016) </a:t>
            </a:r>
            <a:r>
              <a:rPr lang="fi-FI" dirty="0">
                <a:hlinkClick r:id="rId3"/>
              </a:rPr>
              <a:t>https://eur-lex.europa.eu/legal-content/FI/TXT/HTML/?uri=CELEX:52016DC0860(01)&amp;from=EN</a:t>
            </a:r>
            <a:endParaRPr lang="fi-FI" dirty="0"/>
          </a:p>
          <a:p>
            <a:endParaRPr lang="fi-FI" dirty="0"/>
          </a:p>
        </p:txBody>
      </p:sp>
      <p:sp>
        <p:nvSpPr>
          <p:cNvPr id="4" name="Slide Number Placeholder 3"/>
          <p:cNvSpPr>
            <a:spLocks noGrp="1"/>
          </p:cNvSpPr>
          <p:nvPr>
            <p:ph type="sldNum" sz="quarter" idx="5"/>
          </p:nvPr>
        </p:nvSpPr>
        <p:spPr/>
        <p:txBody>
          <a:bodyPr/>
          <a:lstStyle/>
          <a:p>
            <a:fld id="{F06609CB-CAF6-4571-BA04-25E12737EAA4}" type="slidenum">
              <a:rPr lang="fi-FI" smtClean="0"/>
              <a:t>12</a:t>
            </a:fld>
            <a:endParaRPr lang="fi-FI"/>
          </a:p>
        </p:txBody>
      </p:sp>
    </p:spTree>
    <p:extLst>
      <p:ext uri="{BB962C8B-B14F-4D97-AF65-F5344CB8AC3E}">
        <p14:creationId xmlns:p14="http://schemas.microsoft.com/office/powerpoint/2010/main" val="229686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F06609CB-CAF6-4571-BA04-25E12737EAA4}" type="slidenum">
              <a:rPr lang="fi-FI" smtClean="0"/>
              <a:t>15</a:t>
            </a:fld>
            <a:endParaRPr lang="fi-FI"/>
          </a:p>
        </p:txBody>
      </p:sp>
    </p:spTree>
    <p:extLst>
      <p:ext uri="{BB962C8B-B14F-4D97-AF65-F5344CB8AC3E}">
        <p14:creationId xmlns:p14="http://schemas.microsoft.com/office/powerpoint/2010/main" val="1885434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Täältä löytyy aiheeseen liittyvä kuva:</a:t>
            </a:r>
          </a:p>
          <a:p>
            <a:r>
              <a:rPr lang="fi-FI" dirty="0"/>
              <a:t>https://www.consilium.europa.eu/en/press/press-releases/2017/12/18/promoting-renewable-energy-use-council-adopts-its-position/</a:t>
            </a:r>
          </a:p>
        </p:txBody>
      </p:sp>
      <p:sp>
        <p:nvSpPr>
          <p:cNvPr id="4" name="Slide Number Placeholder 3"/>
          <p:cNvSpPr>
            <a:spLocks noGrp="1"/>
          </p:cNvSpPr>
          <p:nvPr>
            <p:ph type="sldNum" sz="quarter" idx="5"/>
          </p:nvPr>
        </p:nvSpPr>
        <p:spPr/>
        <p:txBody>
          <a:bodyPr/>
          <a:lstStyle/>
          <a:p>
            <a:fld id="{F06609CB-CAF6-4571-BA04-25E12737EAA4}" type="slidenum">
              <a:rPr lang="fi-FI" smtClean="0"/>
              <a:t>16</a:t>
            </a:fld>
            <a:endParaRPr lang="fi-FI"/>
          </a:p>
        </p:txBody>
      </p:sp>
    </p:spTree>
    <p:extLst>
      <p:ext uri="{BB962C8B-B14F-4D97-AF65-F5344CB8AC3E}">
        <p14:creationId xmlns:p14="http://schemas.microsoft.com/office/powerpoint/2010/main" val="1469605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F06609CB-CAF6-4571-BA04-25E12737EAA4}" type="slidenum">
              <a:rPr lang="fi-FI" smtClean="0"/>
              <a:t>20</a:t>
            </a:fld>
            <a:endParaRPr lang="fi-FI"/>
          </a:p>
        </p:txBody>
      </p:sp>
    </p:spTree>
    <p:extLst>
      <p:ext uri="{BB962C8B-B14F-4D97-AF65-F5344CB8AC3E}">
        <p14:creationId xmlns:p14="http://schemas.microsoft.com/office/powerpoint/2010/main" val="309013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Keskipitkän aikavälin ilmastopolitiikan suunnitelma on sovitettava yhteen kansallisen energia- ja ilmastostrategian laadinnan kanssa sekä aikataulun että sisällön osalta</a:t>
            </a:r>
          </a:p>
        </p:txBody>
      </p:sp>
      <p:sp>
        <p:nvSpPr>
          <p:cNvPr id="4" name="Slide Number Placeholder 3"/>
          <p:cNvSpPr>
            <a:spLocks noGrp="1"/>
          </p:cNvSpPr>
          <p:nvPr>
            <p:ph type="sldNum" sz="quarter" idx="5"/>
          </p:nvPr>
        </p:nvSpPr>
        <p:spPr/>
        <p:txBody>
          <a:bodyPr/>
          <a:lstStyle/>
          <a:p>
            <a:fld id="{F06609CB-CAF6-4571-BA04-25E12737EAA4}" type="slidenum">
              <a:rPr lang="fi-FI" smtClean="0"/>
              <a:t>33</a:t>
            </a:fld>
            <a:endParaRPr lang="fi-FI"/>
          </a:p>
        </p:txBody>
      </p:sp>
    </p:spTree>
    <p:extLst>
      <p:ext uri="{BB962C8B-B14F-4D97-AF65-F5344CB8AC3E}">
        <p14:creationId xmlns:p14="http://schemas.microsoft.com/office/powerpoint/2010/main" val="2800851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a:xfrm>
            <a:off x="1716506" y="6192671"/>
            <a:ext cx="966537" cy="365125"/>
          </a:xfrm>
        </p:spPr>
        <p:txBody>
          <a:bodyPr/>
          <a:lstStyle/>
          <a:p>
            <a:fld id="{308255F3-F20B-4B87-BA2E-E1B81D1F1716}" type="datetime1">
              <a:rPr lang="fi-FI" smtClean="0"/>
              <a:t>10.9.2020</a:t>
            </a:fld>
            <a:endParaRPr lang="fi-FI" dirty="0"/>
          </a:p>
        </p:txBody>
      </p:sp>
      <p:sp>
        <p:nvSpPr>
          <p:cNvPr id="5" name="Alatunnisteen paikkamerkki 4"/>
          <p:cNvSpPr>
            <a:spLocks noGrp="1"/>
          </p:cNvSpPr>
          <p:nvPr>
            <p:ph type="ftr" sz="quarter" idx="11"/>
          </p:nvPr>
        </p:nvSpPr>
        <p:spPr/>
        <p:txBody>
          <a:bodyPr/>
          <a:lstStyle/>
          <a:p>
            <a:r>
              <a:rPr lang="fi-FI" dirty="0"/>
              <a:t>kiertotalousamk.fi</a:t>
            </a:r>
          </a:p>
        </p:txBody>
      </p:sp>
    </p:spTree>
    <p:extLst>
      <p:ext uri="{BB962C8B-B14F-4D97-AF65-F5344CB8AC3E}">
        <p14:creationId xmlns:p14="http://schemas.microsoft.com/office/powerpoint/2010/main" val="3628747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38560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6" name="Kuva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49030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4"/>
            <a:ext cx="10515600" cy="108944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5" name="Alatunnisteen paikkamerkki 4"/>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1410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19979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19979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96840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Kaksi sisältökohdetta">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838200" y="1690688"/>
            <a:ext cx="5181600" cy="4351338"/>
          </a:xfrm>
        </p:spPr>
        <p:txBody>
          <a:bodyPr/>
          <a:lstStyle>
            <a:lvl1pPr marL="457200" indent="-457200">
              <a:buFont typeface="Arial" panose="020B0604020202020204" pitchFamily="34" charset="0"/>
              <a:buChar char="•"/>
              <a:defRPr/>
            </a:lvl1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825625"/>
            <a:ext cx="5181600" cy="421640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130986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4" name="Alatunnisteen paikkamerkki 3"/>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974686067"/>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838200" y="1825625"/>
            <a:ext cx="10515600" cy="4161289"/>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53E9E-8905-47D9-8774-71C2D0812B6B}" type="datetime1">
              <a:rPr lang="fi-FI" smtClean="0"/>
              <a:t>10.9.2020</a:t>
            </a:fld>
            <a:endParaRPr lang="fi-FI"/>
          </a:p>
        </p:txBody>
      </p:sp>
      <p:sp>
        <p:nvSpPr>
          <p:cNvPr id="5" name="Alatunnisteen paikkamerkki 4"/>
          <p:cNvSpPr>
            <a:spLocks noGrp="1"/>
          </p:cNvSpPr>
          <p:nvPr>
            <p:ph type="ftr" sz="quarter" idx="3"/>
          </p:nvPr>
        </p:nvSpPr>
        <p:spPr>
          <a:xfrm>
            <a:off x="4038600" y="619267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dirty="0"/>
              <a:t>kiertotalousamk.fi</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966C3-9558-4BBB-9775-7D1DA6AA08CC}" type="slidenum">
              <a:rPr lang="fi-FI" smtClean="0"/>
              <a:t>‹#›</a:t>
            </a:fld>
            <a:endParaRPr lang="fi-FI"/>
          </a:p>
        </p:txBody>
      </p:sp>
    </p:spTree>
    <p:extLst>
      <p:ext uri="{BB962C8B-B14F-4D97-AF65-F5344CB8AC3E}">
        <p14:creationId xmlns:p14="http://schemas.microsoft.com/office/powerpoint/2010/main" val="11527115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01" r:id="rId3"/>
    <p:sldLayoutId id="2147483692" r:id="rId4"/>
    <p:sldLayoutId id="2147483693" r:id="rId5"/>
    <p:sldLayoutId id="2147483702" r:id="rId6"/>
    <p:sldLayoutId id="2147483695" r:id="rId7"/>
  </p:sldLayoutIdLst>
  <p:hf sldNum="0" hdr="0"/>
  <p:txStyles>
    <p:titleStyle>
      <a:lvl1pPr algn="l" defTabSz="914400" rtl="0" eaLnBrk="1" latinLnBrk="0" hangingPunct="1">
        <a:lnSpc>
          <a:spcPct val="90000"/>
        </a:lnSpc>
        <a:spcBef>
          <a:spcPct val="0"/>
        </a:spcBef>
        <a:buNone/>
        <a:defRPr sz="4400" kern="120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youtube.com/watch?v=LeHlLsS9kRc&amp;feature=youtu.b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www.finlex.fi/fi/laki/ajantasa/2008/20081005" TargetMode="External"/><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hyperlink" Target="http://ekosuunnittelu.info/tuotevaatimukset/"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9.svg"/></Relationships>
</file>

<file path=ppt/slides/_rels/slide34.xml.rels><?xml version="1.0" encoding="UTF-8" standalone="yes"?>
<Relationships xmlns="http://schemas.openxmlformats.org/package/2006/relationships"><Relationship Id="rId3" Type="http://schemas.openxmlformats.org/officeDocument/2006/relationships/hyperlink" Target="http://www.finlex.fi/fi/sopimukset/sopsteksti/2005/20050013/20050013_2" TargetMode="External"/><Relationship Id="rId7" Type="http://schemas.openxmlformats.org/officeDocument/2006/relationships/hyperlink" Target="https://www.finlex.fi/fi/laki/alkup/2015/20150609" TargetMode="External"/><Relationship Id="rId2" Type="http://schemas.openxmlformats.org/officeDocument/2006/relationships/hyperlink" Target="http://www.finlex.fi/fi/sopimukset/sopsteksti/1994/19940061/19940061_2" TargetMode="External"/><Relationship Id="rId1" Type="http://schemas.openxmlformats.org/officeDocument/2006/relationships/slideLayout" Target="../slideLayouts/slideLayout4.xml"/><Relationship Id="rId6" Type="http://schemas.openxmlformats.org/officeDocument/2006/relationships/hyperlink" Target="https://ec.europa.eu/environment/circular-economy/pdf/new_circular_economy_action_plan.pdf" TargetMode="External"/><Relationship Id="rId5" Type="http://schemas.openxmlformats.org/officeDocument/2006/relationships/hyperlink" Target="https://eur-lex.europa.eu/legal-content/FI/TXT/HTML/?uri=CELEX:52016DC0860(01)&amp;from=EN" TargetMode="External"/><Relationship Id="rId4" Type="http://schemas.openxmlformats.org/officeDocument/2006/relationships/hyperlink" Target="https://www.finlex.fi/fi/esitykset/he/2016/20160200.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stat.fi/til/ehk/2018/04/ehk_2018_04_2019-03-28_kuv_009_fi.html"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cait.wri.org/indc/#/ratification"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716506" y="1915054"/>
            <a:ext cx="9144000" cy="2387600"/>
          </a:xfrm>
        </p:spPr>
        <p:txBody>
          <a:bodyPr>
            <a:normAutofit fontScale="90000"/>
          </a:bodyPr>
          <a:lstStyle/>
          <a:p>
            <a:pPr>
              <a:lnSpc>
                <a:spcPct val="107000"/>
              </a:lnSpc>
              <a:spcAft>
                <a:spcPts val="800"/>
              </a:spcAft>
            </a:pPr>
            <a:r>
              <a:rPr lang="fi-FI" b="1" dirty="0">
                <a:latin typeface="Calibri" panose="020F0502020204030204" pitchFamily="34" charset="0"/>
                <a:ea typeface="Calibri" panose="020F0502020204030204" pitchFamily="34" charset="0"/>
                <a:cs typeface="Calibri" panose="020F0502020204030204" pitchFamily="34" charset="0"/>
              </a:rPr>
              <a:t>Energian käyttöön liittyvät poliittiset ohjauskeinot </a:t>
            </a:r>
            <a:br>
              <a:rPr lang="fi-FI" sz="4800" dirty="0">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4" name="Päivämäärän paikkamerkki 3"/>
          <p:cNvSpPr>
            <a:spLocks noGrp="1"/>
          </p:cNvSpPr>
          <p:nvPr>
            <p:ph type="dt" sz="half" idx="10"/>
          </p:nvPr>
        </p:nvSpPr>
        <p:spPr/>
        <p:txBody>
          <a:bodyPr/>
          <a:lstStyle/>
          <a:p>
            <a:fld id="{60FEDBEC-BDFD-41C9-A00C-68FA1EF50EC5}" type="datetime1">
              <a:rPr lang="fi-FI" smtClean="0"/>
              <a:t>10.9.2020</a:t>
            </a:fld>
            <a:endParaRPr lang="fi-FI"/>
          </a:p>
        </p:txBody>
      </p:sp>
      <p:sp>
        <p:nvSpPr>
          <p:cNvPr id="5" name="Alatunnisteen paikkamerkki 4"/>
          <p:cNvSpPr>
            <a:spLocks noGrp="1"/>
          </p:cNvSpPr>
          <p:nvPr>
            <p:ph type="ftr" sz="quarter" idx="11"/>
          </p:nvPr>
        </p:nvSpPr>
        <p:spPr>
          <a:xfrm>
            <a:off x="3762098" y="6360573"/>
            <a:ext cx="4114800" cy="365125"/>
          </a:xfrm>
        </p:spPr>
        <p:txBody>
          <a:bodyPr/>
          <a:lstStyle/>
          <a:p>
            <a:r>
              <a:rPr lang="fi-FI" dirty="0"/>
              <a:t>kiertotalousamk.fi</a:t>
            </a:r>
          </a:p>
        </p:txBody>
      </p:sp>
      <p:sp>
        <p:nvSpPr>
          <p:cNvPr id="3" name="TextBox 2">
            <a:extLst>
              <a:ext uri="{FF2B5EF4-FFF2-40B4-BE49-F238E27FC236}">
                <a16:creationId xmlns:a16="http://schemas.microsoft.com/office/drawing/2014/main" id="{A1344C06-B5CD-4AE2-A1AF-26EF5386E7A6}"/>
              </a:ext>
            </a:extLst>
          </p:cNvPr>
          <p:cNvSpPr txBox="1"/>
          <p:nvPr/>
        </p:nvSpPr>
        <p:spPr>
          <a:xfrm>
            <a:off x="3015343" y="3977375"/>
            <a:ext cx="5878286" cy="1077218"/>
          </a:xfrm>
          <a:prstGeom prst="rect">
            <a:avLst/>
          </a:prstGeom>
          <a:noFill/>
        </p:spPr>
        <p:txBody>
          <a:bodyPr wrap="square" rtlCol="0">
            <a:spAutoFit/>
          </a:bodyPr>
          <a:lstStyle/>
          <a:p>
            <a:pPr algn="ctr"/>
            <a:r>
              <a:rPr lang="fi-FI" sz="3200" dirty="0"/>
              <a:t>Sanna Moilanen</a:t>
            </a:r>
          </a:p>
          <a:p>
            <a:pPr algn="ctr"/>
            <a:r>
              <a:rPr lang="fi-FI" sz="3200" dirty="0"/>
              <a:t>Oulun ammattikorkeakoulu </a:t>
            </a:r>
          </a:p>
        </p:txBody>
      </p:sp>
      <p:pic>
        <p:nvPicPr>
          <p:cNvPr id="6" name="Kuva 5">
            <a:extLst>
              <a:ext uri="{FF2B5EF4-FFF2-40B4-BE49-F238E27FC236}">
                <a16:creationId xmlns:a16="http://schemas.microsoft.com/office/drawing/2014/main" id="{47993005-17F9-4F5A-BED6-5FADB9C564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5457" y="5260063"/>
            <a:ext cx="5705484" cy="932607"/>
          </a:xfrm>
          <a:prstGeom prst="rect">
            <a:avLst/>
          </a:prstGeom>
        </p:spPr>
      </p:pic>
    </p:spTree>
    <p:extLst>
      <p:ext uri="{BB962C8B-B14F-4D97-AF65-F5344CB8AC3E}">
        <p14:creationId xmlns:p14="http://schemas.microsoft.com/office/powerpoint/2010/main" val="333228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08750" y="16715"/>
            <a:ext cx="10036629" cy="960438"/>
          </a:xfrm>
        </p:spPr>
        <p:txBody>
          <a:bodyPr/>
          <a:lstStyle/>
          <a:p>
            <a:r>
              <a:rPr lang="fi-FI" dirty="0">
                <a:latin typeface="+mn-lt"/>
              </a:rPr>
              <a:t>EU:n energia- ja ilmastopolitiikka</a:t>
            </a:r>
          </a:p>
        </p:txBody>
      </p:sp>
      <p:sp>
        <p:nvSpPr>
          <p:cNvPr id="3" name="Sisällön paikkamerkki 2"/>
          <p:cNvSpPr>
            <a:spLocks noGrp="1"/>
          </p:cNvSpPr>
          <p:nvPr>
            <p:ph idx="1"/>
          </p:nvPr>
        </p:nvSpPr>
        <p:spPr>
          <a:xfrm>
            <a:off x="1012871" y="1411411"/>
            <a:ext cx="5635004" cy="1852768"/>
          </a:xfrm>
        </p:spPr>
        <p:txBody>
          <a:bodyPr>
            <a:normAutofit/>
          </a:bodyPr>
          <a:lstStyle/>
          <a:p>
            <a:pPr marL="0" indent="0">
              <a:spcBef>
                <a:spcPts val="1200"/>
              </a:spcBef>
              <a:spcAft>
                <a:spcPts val="1200"/>
              </a:spcAft>
              <a:buNone/>
            </a:pPr>
            <a:r>
              <a:rPr lang="fi-FI" sz="2000" dirty="0"/>
              <a:t>EU:n energia- ja ilmastopolitiikan perustehtävänä on varmistaa kilpailukykyisen, varman ja kestävän energian saatavuus.</a:t>
            </a:r>
          </a:p>
        </p:txBody>
      </p:sp>
      <p:sp>
        <p:nvSpPr>
          <p:cNvPr id="4" name="Alatunnisteen paikkamerkki 3"/>
          <p:cNvSpPr>
            <a:spLocks noGrp="1"/>
          </p:cNvSpPr>
          <p:nvPr>
            <p:ph type="ftr" sz="quarter" idx="11"/>
          </p:nvPr>
        </p:nvSpPr>
        <p:spPr>
          <a:xfrm>
            <a:off x="8692243" y="6504974"/>
            <a:ext cx="4114800" cy="365125"/>
          </a:xfrm>
        </p:spPr>
        <p:txBody>
          <a:bodyPr/>
          <a:lstStyle/>
          <a:p>
            <a:r>
              <a:rPr lang="fi-FI" dirty="0"/>
              <a:t>kiertotalousamk.fi</a:t>
            </a:r>
          </a:p>
        </p:txBody>
      </p:sp>
      <p:pic>
        <p:nvPicPr>
          <p:cNvPr id="6" name="Graphic 5" descr="Earth globe: Africa and Europe">
            <a:extLst>
              <a:ext uri="{FF2B5EF4-FFF2-40B4-BE49-F238E27FC236}">
                <a16:creationId xmlns:a16="http://schemas.microsoft.com/office/drawing/2014/main" id="{8EF3E8B5-6926-4130-A4D9-D120BE5406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6875" y="2284020"/>
            <a:ext cx="2913969" cy="2817398"/>
          </a:xfrm>
          <a:prstGeom prst="rect">
            <a:avLst/>
          </a:prstGeom>
        </p:spPr>
      </p:pic>
      <p:sp>
        <p:nvSpPr>
          <p:cNvPr id="7" name="Rectangle: Rounded Corners 6">
            <a:extLst>
              <a:ext uri="{FF2B5EF4-FFF2-40B4-BE49-F238E27FC236}">
                <a16:creationId xmlns:a16="http://schemas.microsoft.com/office/drawing/2014/main" id="{1E4F200F-0DD0-497A-AB91-F5C02BFA0135}"/>
              </a:ext>
            </a:extLst>
          </p:cNvPr>
          <p:cNvSpPr/>
          <p:nvPr/>
        </p:nvSpPr>
        <p:spPr>
          <a:xfrm>
            <a:off x="9570844" y="2800710"/>
            <a:ext cx="2008414" cy="660234"/>
          </a:xfrm>
          <a:prstGeom prst="roundRect">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i-FI" dirty="0"/>
              <a:t>Toimitusvarmuus</a:t>
            </a:r>
          </a:p>
        </p:txBody>
      </p:sp>
      <p:sp>
        <p:nvSpPr>
          <p:cNvPr id="8" name="Rectangle: Rounded Corners 7">
            <a:extLst>
              <a:ext uri="{FF2B5EF4-FFF2-40B4-BE49-F238E27FC236}">
                <a16:creationId xmlns:a16="http://schemas.microsoft.com/office/drawing/2014/main" id="{689D9C4C-8DA8-4570-A726-2045D9FEF86F}"/>
              </a:ext>
            </a:extLst>
          </p:cNvPr>
          <p:cNvSpPr/>
          <p:nvPr/>
        </p:nvSpPr>
        <p:spPr>
          <a:xfrm>
            <a:off x="4678440" y="2755373"/>
            <a:ext cx="2008414" cy="660234"/>
          </a:xfrm>
          <a:prstGeom prst="roundRect">
            <a:avLst/>
          </a:prstGeom>
          <a:solidFill>
            <a:srgbClr val="92D050"/>
          </a:solidFill>
          <a:ln>
            <a:solidFill>
              <a:schemeClr val="tx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i-FI" dirty="0"/>
              <a:t>Kilpailukyky</a:t>
            </a:r>
          </a:p>
        </p:txBody>
      </p:sp>
      <p:sp>
        <p:nvSpPr>
          <p:cNvPr id="9" name="Rectangle: Rounded Corners 8">
            <a:extLst>
              <a:ext uri="{FF2B5EF4-FFF2-40B4-BE49-F238E27FC236}">
                <a16:creationId xmlns:a16="http://schemas.microsoft.com/office/drawing/2014/main" id="{3232EB90-06D0-4B3B-95C4-223E431D7683}"/>
              </a:ext>
            </a:extLst>
          </p:cNvPr>
          <p:cNvSpPr/>
          <p:nvPr/>
        </p:nvSpPr>
        <p:spPr>
          <a:xfrm>
            <a:off x="7188628" y="1566351"/>
            <a:ext cx="2008414" cy="660234"/>
          </a:xfrm>
          <a:prstGeom prst="roundRect">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i-FI" dirty="0"/>
              <a:t>Ilmasto</a:t>
            </a:r>
          </a:p>
        </p:txBody>
      </p:sp>
      <p:sp>
        <p:nvSpPr>
          <p:cNvPr id="13" name="Rectangle: Rounded Corners 12">
            <a:extLst>
              <a:ext uri="{FF2B5EF4-FFF2-40B4-BE49-F238E27FC236}">
                <a16:creationId xmlns:a16="http://schemas.microsoft.com/office/drawing/2014/main" id="{390D7797-5979-4B18-9560-1147E02AEE9D}"/>
              </a:ext>
            </a:extLst>
          </p:cNvPr>
          <p:cNvSpPr/>
          <p:nvPr/>
        </p:nvSpPr>
        <p:spPr>
          <a:xfrm>
            <a:off x="7239605" y="4776870"/>
            <a:ext cx="1994851" cy="5688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i-FI" dirty="0"/>
              <a:t>Energiaturvallisuus</a:t>
            </a:r>
          </a:p>
        </p:txBody>
      </p:sp>
      <p:cxnSp>
        <p:nvCxnSpPr>
          <p:cNvPr id="15" name="Straight Connector 14">
            <a:extLst>
              <a:ext uri="{FF2B5EF4-FFF2-40B4-BE49-F238E27FC236}">
                <a16:creationId xmlns:a16="http://schemas.microsoft.com/office/drawing/2014/main" id="{C7281A48-0BB7-43F8-ADC2-8888B5339CE4}"/>
              </a:ext>
            </a:extLst>
          </p:cNvPr>
          <p:cNvCxnSpPr>
            <a:cxnSpLocks/>
          </p:cNvCxnSpPr>
          <p:nvPr/>
        </p:nvCxnSpPr>
        <p:spPr>
          <a:xfrm>
            <a:off x="6547346" y="3473042"/>
            <a:ext cx="1203070" cy="1305608"/>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40D7D0A5-DCEB-40B2-9DF9-910CCE2E9B1A}"/>
              </a:ext>
            </a:extLst>
          </p:cNvPr>
          <p:cNvCxnSpPr>
            <a:cxnSpLocks/>
          </p:cNvCxnSpPr>
          <p:nvPr/>
        </p:nvCxnSpPr>
        <p:spPr>
          <a:xfrm flipH="1">
            <a:off x="8692243" y="3460944"/>
            <a:ext cx="1030630" cy="1315926"/>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74CC33E-F5F4-4027-B8F4-487E95B778A6}"/>
              </a:ext>
            </a:extLst>
          </p:cNvPr>
          <p:cNvCxnSpPr>
            <a:cxnSpLocks/>
            <a:stCxn id="9" idx="2"/>
          </p:cNvCxnSpPr>
          <p:nvPr/>
        </p:nvCxnSpPr>
        <p:spPr>
          <a:xfrm>
            <a:off x="8192835" y="2226585"/>
            <a:ext cx="9000" cy="2558039"/>
          </a:xfrm>
          <a:prstGeom prst="line">
            <a:avLst/>
          </a:prstGeom>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AD30AD57-26E4-432D-A2BB-84D9C8A94B66}"/>
              </a:ext>
            </a:extLst>
          </p:cNvPr>
          <p:cNvSpPr/>
          <p:nvPr/>
        </p:nvSpPr>
        <p:spPr>
          <a:xfrm>
            <a:off x="967725" y="4239826"/>
            <a:ext cx="4714922" cy="1323439"/>
          </a:xfrm>
          <a:prstGeom prst="rect">
            <a:avLst/>
          </a:prstGeom>
        </p:spPr>
        <p:txBody>
          <a:bodyPr wrap="square">
            <a:spAutoFit/>
          </a:bodyPr>
          <a:lstStyle/>
          <a:p>
            <a:r>
              <a:rPr lang="fi-FI" sz="1600" dirty="0">
                <a:solidFill>
                  <a:srgbClr val="222222"/>
                </a:solidFill>
                <a:latin typeface="Georgia" panose="02040502050405020303" pitchFamily="18" charset="0"/>
              </a:rPr>
              <a:t>Energiaturvallisuudella (</a:t>
            </a:r>
            <a:r>
              <a:rPr lang="fi-FI" sz="1600" dirty="0" err="1">
                <a:solidFill>
                  <a:srgbClr val="222222"/>
                </a:solidFill>
                <a:latin typeface="Georgia" panose="02040502050405020303" pitchFamily="18" charset="0"/>
              </a:rPr>
              <a:t>security</a:t>
            </a:r>
            <a:r>
              <a:rPr lang="fi-FI" sz="1600" dirty="0">
                <a:solidFill>
                  <a:srgbClr val="222222"/>
                </a:solidFill>
                <a:latin typeface="Georgia" panose="02040502050405020303" pitchFamily="18" charset="0"/>
              </a:rPr>
              <a:t> of </a:t>
            </a:r>
            <a:r>
              <a:rPr lang="fi-FI" sz="1600" dirty="0" err="1">
                <a:solidFill>
                  <a:srgbClr val="222222"/>
                </a:solidFill>
                <a:latin typeface="Georgia" panose="02040502050405020303" pitchFamily="18" charset="0"/>
              </a:rPr>
              <a:t>supply</a:t>
            </a:r>
            <a:r>
              <a:rPr lang="fi-FI" sz="1600" dirty="0">
                <a:solidFill>
                  <a:srgbClr val="222222"/>
                </a:solidFill>
                <a:latin typeface="Georgia" panose="02040502050405020303" pitchFamily="18" charset="0"/>
              </a:rPr>
              <a:t>) tarkoitetaan kohtuuhintaisen energian jatkuvaa ja keskeytyksetöntä saatavuutta. Energiaturvallisuuden katsotaan olevan osa kansallista ulko- ja turvallisuuspolitiikkaa.</a:t>
            </a:r>
            <a:endParaRPr lang="fi-FI" sz="1600" dirty="0"/>
          </a:p>
        </p:txBody>
      </p:sp>
      <p:sp>
        <p:nvSpPr>
          <p:cNvPr id="5" name="TextBox 4">
            <a:extLst>
              <a:ext uri="{FF2B5EF4-FFF2-40B4-BE49-F238E27FC236}">
                <a16:creationId xmlns:a16="http://schemas.microsoft.com/office/drawing/2014/main" id="{A4250E60-9CBE-434C-9891-2C55DEEA95D6}"/>
              </a:ext>
            </a:extLst>
          </p:cNvPr>
          <p:cNvSpPr txBox="1"/>
          <p:nvPr/>
        </p:nvSpPr>
        <p:spPr>
          <a:xfrm>
            <a:off x="0" y="6538912"/>
            <a:ext cx="3070835" cy="307777"/>
          </a:xfrm>
          <a:prstGeom prst="rect">
            <a:avLst/>
          </a:prstGeom>
          <a:noFill/>
        </p:spPr>
        <p:txBody>
          <a:bodyPr wrap="square" rtlCol="0">
            <a:spAutoFit/>
          </a:bodyPr>
          <a:lstStyle/>
          <a:p>
            <a:r>
              <a:rPr lang="fi-FI" sz="1400" dirty="0">
                <a:solidFill>
                  <a:schemeClr val="bg1"/>
                </a:solidFill>
              </a:rPr>
              <a:t>Kuvituskuva: Sanna Moilanen</a:t>
            </a:r>
          </a:p>
        </p:txBody>
      </p:sp>
      <p:sp>
        <p:nvSpPr>
          <p:cNvPr id="10" name="TextBox 9">
            <a:extLst>
              <a:ext uri="{FF2B5EF4-FFF2-40B4-BE49-F238E27FC236}">
                <a16:creationId xmlns:a16="http://schemas.microsoft.com/office/drawing/2014/main" id="{C16014C7-0D82-4998-B97F-1A39CAB35553}"/>
              </a:ext>
            </a:extLst>
          </p:cNvPr>
          <p:cNvSpPr txBox="1"/>
          <p:nvPr/>
        </p:nvSpPr>
        <p:spPr>
          <a:xfrm>
            <a:off x="152400" y="6691312"/>
            <a:ext cx="3070835" cy="307777"/>
          </a:xfrm>
          <a:prstGeom prst="rect">
            <a:avLst/>
          </a:prstGeom>
          <a:noFill/>
        </p:spPr>
        <p:txBody>
          <a:bodyPr wrap="square" rtlCol="0">
            <a:spAutoFit/>
          </a:bodyPr>
          <a:lstStyle/>
          <a:p>
            <a:r>
              <a:rPr lang="fi-FI" sz="1400" dirty="0">
                <a:solidFill>
                  <a:schemeClr val="bg1"/>
                </a:solidFill>
              </a:rPr>
              <a:t>Kuvituskuva: Sanna Moilanen</a:t>
            </a:r>
          </a:p>
        </p:txBody>
      </p:sp>
      <p:sp>
        <p:nvSpPr>
          <p:cNvPr id="11" name="TextBox 10">
            <a:extLst>
              <a:ext uri="{FF2B5EF4-FFF2-40B4-BE49-F238E27FC236}">
                <a16:creationId xmlns:a16="http://schemas.microsoft.com/office/drawing/2014/main" id="{3F7E55D0-533F-4BA0-BDE5-DC8C918F8C5F}"/>
              </a:ext>
            </a:extLst>
          </p:cNvPr>
          <p:cNvSpPr txBox="1"/>
          <p:nvPr/>
        </p:nvSpPr>
        <p:spPr>
          <a:xfrm>
            <a:off x="7148881" y="5437104"/>
            <a:ext cx="3289852" cy="307777"/>
          </a:xfrm>
          <a:prstGeom prst="rect">
            <a:avLst/>
          </a:prstGeom>
          <a:noFill/>
        </p:spPr>
        <p:txBody>
          <a:bodyPr wrap="square" rtlCol="0">
            <a:spAutoFit/>
          </a:bodyPr>
          <a:lstStyle/>
          <a:p>
            <a:r>
              <a:rPr lang="fi-FI" sz="1400" dirty="0"/>
              <a:t>Kuvituskuva: Sanna Moilanen</a:t>
            </a:r>
          </a:p>
        </p:txBody>
      </p:sp>
    </p:spTree>
    <p:extLst>
      <p:ext uri="{BB962C8B-B14F-4D97-AF65-F5344CB8AC3E}">
        <p14:creationId xmlns:p14="http://schemas.microsoft.com/office/powerpoint/2010/main" val="2930873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4846269" y="89222"/>
            <a:ext cx="8114339" cy="1454051"/>
          </a:xfrm>
        </p:spPr>
        <p:txBody>
          <a:bodyPr>
            <a:normAutofit/>
          </a:bodyPr>
          <a:lstStyle/>
          <a:p>
            <a:r>
              <a:rPr lang="fi-FI" sz="4000" dirty="0">
                <a:solidFill>
                  <a:srgbClr val="000000"/>
                </a:solidFill>
                <a:latin typeface="+mn-lt"/>
              </a:rPr>
              <a:t>EU:n energia- ja ilmastopolitiikka</a:t>
            </a:r>
          </a:p>
        </p:txBody>
      </p:sp>
      <p:sp>
        <p:nvSpPr>
          <p:cNvPr id="20"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descr="Footprints">
            <a:extLst>
              <a:ext uri="{FF2B5EF4-FFF2-40B4-BE49-F238E27FC236}">
                <a16:creationId xmlns:a16="http://schemas.microsoft.com/office/drawing/2014/main" id="{1C7A129C-9431-4F23-9C48-6768874C91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Sisällön paikkamerkki 2"/>
          <p:cNvSpPr>
            <a:spLocks noGrp="1"/>
          </p:cNvSpPr>
          <p:nvPr>
            <p:ph idx="1"/>
          </p:nvPr>
        </p:nvSpPr>
        <p:spPr>
          <a:xfrm>
            <a:off x="5536367" y="1457012"/>
            <a:ext cx="6320688" cy="4762964"/>
          </a:xfrm>
        </p:spPr>
        <p:txBody>
          <a:bodyPr anchor="ctr">
            <a:normAutofit/>
          </a:bodyPr>
          <a:lstStyle/>
          <a:p>
            <a:pPr marL="358775" indent="-358775">
              <a:spcBef>
                <a:spcPts val="1200"/>
              </a:spcBef>
              <a:spcAft>
                <a:spcPts val="1200"/>
              </a:spcAft>
              <a:buFont typeface="Wingdings" panose="05000000000000000000" pitchFamily="2" charset="2"/>
              <a:buChar char="Ø"/>
            </a:pPr>
            <a:r>
              <a:rPr lang="fi-FI" sz="2000" dirty="0">
                <a:solidFill>
                  <a:srgbClr val="000000"/>
                </a:solidFill>
              </a:rPr>
              <a:t>EU:n energia- ja ilmastopolitiikalla pyritään varmistaa, että EU:ssa käytettävä energia on kohtuuhintaista ja ympäristöystävällisesti tuotettua.</a:t>
            </a:r>
          </a:p>
          <a:p>
            <a:pPr marL="358775" indent="-358775">
              <a:spcBef>
                <a:spcPts val="1200"/>
              </a:spcBef>
              <a:spcAft>
                <a:spcPts val="1200"/>
              </a:spcAft>
              <a:buFont typeface="Wingdings" panose="05000000000000000000" pitchFamily="2" charset="2"/>
              <a:buChar char="Ø"/>
            </a:pPr>
            <a:r>
              <a:rPr lang="fi-FI" sz="2000" dirty="0">
                <a:solidFill>
                  <a:srgbClr val="000000"/>
                </a:solidFill>
              </a:rPr>
              <a:t>EU:n energia- ja ilmastopolitiikan tavoitteena on</a:t>
            </a:r>
          </a:p>
          <a:p>
            <a:pPr marL="719138" indent="-360363">
              <a:spcBef>
                <a:spcPts val="0"/>
              </a:spcBef>
              <a:buFont typeface="Wingdings" panose="05000000000000000000" pitchFamily="2" charset="2"/>
              <a:buChar char="Ø"/>
            </a:pPr>
            <a:r>
              <a:rPr lang="fi-FI" sz="1800" dirty="0">
                <a:solidFill>
                  <a:srgbClr val="000000"/>
                </a:solidFill>
              </a:rPr>
              <a:t>varmistaa energian sisämarkkinoiden toimivuus sekä energiaverkkojen yhteen liittäminen</a:t>
            </a:r>
          </a:p>
          <a:p>
            <a:pPr marL="719138" indent="-360363">
              <a:spcBef>
                <a:spcPts val="0"/>
              </a:spcBef>
              <a:buFont typeface="Wingdings" panose="05000000000000000000" pitchFamily="2" charset="2"/>
              <a:buChar char="Ø"/>
            </a:pPr>
            <a:r>
              <a:rPr lang="fi-FI" sz="1800" dirty="0">
                <a:solidFill>
                  <a:srgbClr val="000000"/>
                </a:solidFill>
              </a:rPr>
              <a:t>varmistaa energian toimitusvarmuus unionissa</a:t>
            </a:r>
          </a:p>
          <a:p>
            <a:pPr marL="719138" indent="-360363">
              <a:spcBef>
                <a:spcPts val="0"/>
              </a:spcBef>
              <a:buFont typeface="Wingdings" panose="05000000000000000000" pitchFamily="2" charset="2"/>
              <a:buChar char="Ø"/>
            </a:pPr>
            <a:r>
              <a:rPr lang="fi-FI" sz="1800" dirty="0">
                <a:solidFill>
                  <a:srgbClr val="000000"/>
                </a:solidFill>
              </a:rPr>
              <a:t>edistää energiatehokkuutta ja energiansäästöä</a:t>
            </a:r>
          </a:p>
          <a:p>
            <a:pPr marL="719138" indent="-360363">
              <a:spcBef>
                <a:spcPts val="0"/>
              </a:spcBef>
              <a:buFont typeface="Wingdings" panose="05000000000000000000" pitchFamily="2" charset="2"/>
              <a:buChar char="Ø"/>
            </a:pPr>
            <a:r>
              <a:rPr lang="fi-FI" sz="1800" dirty="0">
                <a:solidFill>
                  <a:srgbClr val="000000"/>
                </a:solidFill>
              </a:rPr>
              <a:t>edistää uusiin ja uusiutuviin energialähteisiin perustuvien energiamuotojen kehittämistä, jotta ilmastotavoitteet voidaan mukauttaa ja integroida paremmin uuteen markkinarakenteeseen sekä</a:t>
            </a:r>
          </a:p>
          <a:p>
            <a:pPr marL="719138" indent="-360363">
              <a:spcBef>
                <a:spcPts val="0"/>
              </a:spcBef>
              <a:buFont typeface="Wingdings" panose="05000000000000000000" pitchFamily="2" charset="2"/>
              <a:buChar char="Ø"/>
            </a:pPr>
            <a:r>
              <a:rPr lang="fi-FI" sz="1800" dirty="0">
                <a:solidFill>
                  <a:srgbClr val="000000"/>
                </a:solidFill>
              </a:rPr>
              <a:t>edistää tutkimusta, innovointia ja kilpailukykyä.</a:t>
            </a:r>
          </a:p>
          <a:p>
            <a:pPr marL="358775" indent="-358775">
              <a:spcBef>
                <a:spcPts val="1200"/>
              </a:spcBef>
              <a:spcAft>
                <a:spcPts val="1200"/>
              </a:spcAft>
              <a:buFont typeface="Wingdings" panose="05000000000000000000" pitchFamily="2" charset="2"/>
              <a:buChar char="Ø"/>
            </a:pPr>
            <a:endParaRPr lang="fi-FI" sz="1600" dirty="0">
              <a:solidFill>
                <a:srgbClr val="000000"/>
              </a:solidFill>
            </a:endParaRPr>
          </a:p>
          <a:p>
            <a:pPr marL="719138" indent="-360363">
              <a:spcBef>
                <a:spcPts val="1200"/>
              </a:spcBef>
              <a:spcAft>
                <a:spcPts val="1200"/>
              </a:spcAft>
              <a:buFont typeface="Wingdings" panose="05000000000000000000" pitchFamily="2" charset="2"/>
              <a:buChar char="Ø"/>
            </a:pPr>
            <a:endParaRPr lang="fi-FI" sz="1600" dirty="0">
              <a:solidFill>
                <a:srgbClr val="000000"/>
              </a:solidFill>
            </a:endParaRPr>
          </a:p>
        </p:txBody>
      </p:sp>
      <p:sp>
        <p:nvSpPr>
          <p:cNvPr id="4" name="Alatunnisteen paikkamerkki 3"/>
          <p:cNvSpPr>
            <a:spLocks noGrp="1"/>
          </p:cNvSpPr>
          <p:nvPr>
            <p:ph type="ftr" sz="quarter" idx="11"/>
          </p:nvPr>
        </p:nvSpPr>
        <p:spPr>
          <a:xfrm>
            <a:off x="5536367" y="6223702"/>
            <a:ext cx="5289562" cy="314067"/>
          </a:xfrm>
        </p:spPr>
        <p:txBody>
          <a:bodyPr>
            <a:normAutofit/>
          </a:bodyPr>
          <a:lstStyle/>
          <a:p>
            <a:pPr algn="r">
              <a:spcAft>
                <a:spcPts val="600"/>
              </a:spcAft>
            </a:pPr>
            <a:r>
              <a:rPr lang="fi-FI" sz="1100">
                <a:solidFill>
                  <a:srgbClr val="898989"/>
                </a:solidFill>
              </a:rPr>
              <a:t>kiertotalousamk.fi</a:t>
            </a:r>
          </a:p>
        </p:txBody>
      </p:sp>
    </p:spTree>
    <p:extLst>
      <p:ext uri="{BB962C8B-B14F-4D97-AF65-F5344CB8AC3E}">
        <p14:creationId xmlns:p14="http://schemas.microsoft.com/office/powerpoint/2010/main" val="2649255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D9620C3-C204-4386-91D3-18A694BE410C}"/>
              </a:ext>
            </a:extLst>
          </p:cNvPr>
          <p:cNvSpPr txBox="1"/>
          <p:nvPr/>
        </p:nvSpPr>
        <p:spPr>
          <a:xfrm>
            <a:off x="4965430" y="629268"/>
            <a:ext cx="6586491"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dirty="0" err="1">
                <a:latin typeface="+mj-lt"/>
                <a:ea typeface="+mj-ea"/>
                <a:cs typeface="+mj-cs"/>
              </a:rPr>
              <a:t>Energiapolitiikalla</a:t>
            </a:r>
            <a:r>
              <a:rPr lang="en-US" sz="3400" dirty="0">
                <a:latin typeface="+mj-lt"/>
                <a:ea typeface="+mj-ea"/>
                <a:cs typeface="+mj-cs"/>
              </a:rPr>
              <a:t> ja </a:t>
            </a:r>
            <a:r>
              <a:rPr lang="en-US" sz="3400" dirty="0" err="1">
                <a:latin typeface="+mj-lt"/>
                <a:ea typeface="+mj-ea"/>
                <a:cs typeface="+mj-cs"/>
              </a:rPr>
              <a:t>ilmastotoimilla</a:t>
            </a:r>
            <a:r>
              <a:rPr lang="en-US" sz="3400" dirty="0">
                <a:latin typeface="+mj-lt"/>
                <a:ea typeface="+mj-ea"/>
                <a:cs typeface="+mj-cs"/>
              </a:rPr>
              <a:t> on </a:t>
            </a:r>
            <a:r>
              <a:rPr lang="en-US" sz="3400" dirty="0" err="1">
                <a:latin typeface="+mj-lt"/>
                <a:ea typeface="+mj-ea"/>
                <a:cs typeface="+mj-cs"/>
              </a:rPr>
              <a:t>suuri</a:t>
            </a:r>
            <a:r>
              <a:rPr lang="en-US" sz="3400" dirty="0">
                <a:latin typeface="+mj-lt"/>
                <a:ea typeface="+mj-ea"/>
                <a:cs typeface="+mj-cs"/>
              </a:rPr>
              <a:t> </a:t>
            </a:r>
            <a:r>
              <a:rPr lang="en-US" sz="3400" dirty="0" err="1">
                <a:latin typeface="+mj-lt"/>
                <a:ea typeface="+mj-ea"/>
                <a:cs typeface="+mj-cs"/>
              </a:rPr>
              <a:t>rooli</a:t>
            </a:r>
            <a:r>
              <a:rPr lang="en-US" sz="3400" dirty="0">
                <a:latin typeface="+mj-lt"/>
                <a:ea typeface="+mj-ea"/>
                <a:cs typeface="+mj-cs"/>
              </a:rPr>
              <a:t> </a:t>
            </a:r>
            <a:r>
              <a:rPr lang="en-US" sz="3400" dirty="0" err="1">
                <a:latin typeface="+mj-lt"/>
                <a:ea typeface="+mj-ea"/>
                <a:cs typeface="+mj-cs"/>
              </a:rPr>
              <a:t>EU:n</a:t>
            </a:r>
            <a:r>
              <a:rPr lang="en-US" sz="3400" dirty="0">
                <a:latin typeface="+mj-lt"/>
                <a:ea typeface="+mj-ea"/>
                <a:cs typeface="+mj-cs"/>
              </a:rPr>
              <a:t> </a:t>
            </a:r>
            <a:r>
              <a:rPr lang="en-US" sz="3400" dirty="0" err="1">
                <a:latin typeface="+mj-lt"/>
                <a:ea typeface="+mj-ea"/>
                <a:cs typeface="+mj-cs"/>
              </a:rPr>
              <a:t>taloudessa</a:t>
            </a:r>
            <a:endParaRPr lang="en-US" sz="3400" dirty="0">
              <a:latin typeface="+mj-lt"/>
              <a:ea typeface="+mj-ea"/>
              <a:cs typeface="+mj-cs"/>
            </a:endParaRPr>
          </a:p>
        </p:txBody>
      </p:sp>
      <p:sp>
        <p:nvSpPr>
          <p:cNvPr id="20" name="TextBox 19">
            <a:extLst>
              <a:ext uri="{FF2B5EF4-FFF2-40B4-BE49-F238E27FC236}">
                <a16:creationId xmlns:a16="http://schemas.microsoft.com/office/drawing/2014/main" id="{6B918F4D-F961-4EE8-9DA8-C0FC4BAEA37F}"/>
              </a:ext>
            </a:extLst>
          </p:cNvPr>
          <p:cNvSpPr txBox="1"/>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Energia-ala on </a:t>
            </a:r>
            <a:r>
              <a:rPr lang="en-US" sz="2000" dirty="0" err="1"/>
              <a:t>tärkeä</a:t>
            </a:r>
            <a:r>
              <a:rPr lang="en-US" sz="2000" dirty="0"/>
              <a:t> </a:t>
            </a:r>
            <a:r>
              <a:rPr lang="en-US" sz="2000" dirty="0" err="1"/>
              <a:t>Euroopan</a:t>
            </a:r>
            <a:r>
              <a:rPr lang="en-US" sz="2000" dirty="0"/>
              <a:t> </a:t>
            </a:r>
            <a:r>
              <a:rPr lang="en-US" sz="2000" dirty="0" err="1"/>
              <a:t>talouden</a:t>
            </a:r>
            <a:r>
              <a:rPr lang="en-US" sz="2000" dirty="0"/>
              <a:t> </a:t>
            </a:r>
            <a:r>
              <a:rPr lang="en-US" sz="2000" dirty="0" err="1"/>
              <a:t>kannalta</a:t>
            </a:r>
            <a:r>
              <a:rPr lang="en-US" sz="2000" dirty="0"/>
              <a:t>: </a:t>
            </a:r>
            <a:r>
              <a:rPr lang="en-US" sz="2000" dirty="0" err="1"/>
              <a:t>energian</a:t>
            </a:r>
            <a:r>
              <a:rPr lang="en-US" sz="2000" dirty="0"/>
              <a:t> </a:t>
            </a:r>
            <a:r>
              <a:rPr lang="en-US" sz="2000" dirty="0" err="1"/>
              <a:t>hinnat</a:t>
            </a:r>
            <a:r>
              <a:rPr lang="en-US" sz="2000" dirty="0"/>
              <a:t> </a:t>
            </a:r>
            <a:r>
              <a:rPr lang="en-US" sz="2000" dirty="0" err="1"/>
              <a:t>vaikuttavat</a:t>
            </a:r>
            <a:r>
              <a:rPr lang="en-US" sz="2000" dirty="0"/>
              <a:t> </a:t>
            </a:r>
            <a:r>
              <a:rPr lang="en-US" sz="2000" dirty="0" err="1"/>
              <a:t>koko</a:t>
            </a:r>
            <a:r>
              <a:rPr lang="en-US" sz="2000" dirty="0"/>
              <a:t> </a:t>
            </a:r>
            <a:r>
              <a:rPr lang="en-US" sz="2000" dirty="0" err="1"/>
              <a:t>talouden</a:t>
            </a:r>
            <a:r>
              <a:rPr lang="en-US" sz="2000" dirty="0"/>
              <a:t> </a:t>
            </a:r>
            <a:r>
              <a:rPr lang="en-US" sz="2000" dirty="0" err="1"/>
              <a:t>kilpailukykyyn</a:t>
            </a:r>
            <a:r>
              <a:rPr lang="en-US" sz="2000" dirty="0"/>
              <a:t>. Ala </a:t>
            </a:r>
            <a:r>
              <a:rPr lang="en-US" sz="2000" dirty="0" err="1"/>
              <a:t>työllistää</a:t>
            </a:r>
            <a:r>
              <a:rPr lang="en-US" sz="2000" dirty="0"/>
              <a:t> 2,1 </a:t>
            </a:r>
            <a:r>
              <a:rPr lang="en-US" sz="2000" dirty="0" err="1"/>
              <a:t>miljoonaa</a:t>
            </a:r>
            <a:r>
              <a:rPr lang="en-US" sz="2000" dirty="0"/>
              <a:t> </a:t>
            </a:r>
            <a:r>
              <a:rPr lang="en-US" sz="2000" dirty="0" err="1"/>
              <a:t>henkeä</a:t>
            </a:r>
            <a:r>
              <a:rPr lang="en-US" sz="2000" dirty="0"/>
              <a:t> 110 000 </a:t>
            </a:r>
            <a:r>
              <a:rPr lang="en-US" sz="2000" dirty="0" err="1"/>
              <a:t>yrityksessä</a:t>
            </a:r>
            <a:r>
              <a:rPr lang="en-US" sz="2000" dirty="0"/>
              <a:t> </a:t>
            </a:r>
            <a:r>
              <a:rPr lang="en-US" sz="2000" dirty="0" err="1"/>
              <a:t>eri</a:t>
            </a:r>
            <a:r>
              <a:rPr lang="en-US" sz="2000" dirty="0"/>
              <a:t> </a:t>
            </a:r>
            <a:r>
              <a:rPr lang="en-US" sz="2000" dirty="0" err="1"/>
              <a:t>puolilla</a:t>
            </a:r>
            <a:r>
              <a:rPr lang="en-US" sz="2000" dirty="0"/>
              <a:t> </a:t>
            </a:r>
            <a:r>
              <a:rPr lang="en-US" sz="2000" dirty="0" err="1"/>
              <a:t>Eurooppaa</a:t>
            </a:r>
            <a:r>
              <a:rPr lang="en-US" sz="2000" dirty="0"/>
              <a:t>. </a:t>
            </a:r>
          </a:p>
          <a:p>
            <a:pPr indent="-228600">
              <a:lnSpc>
                <a:spcPct val="90000"/>
              </a:lnSpc>
              <a:spcAft>
                <a:spcPts val="600"/>
              </a:spcAft>
              <a:buFont typeface="Arial" panose="020B0604020202020204" pitchFamily="34" charset="0"/>
              <a:buChar char="•"/>
            </a:pPr>
            <a:r>
              <a:rPr lang="en-US" sz="2000" dirty="0" err="1"/>
              <a:t>Energiateollisuuden</a:t>
            </a:r>
            <a:r>
              <a:rPr lang="en-US" sz="2000" dirty="0"/>
              <a:t> </a:t>
            </a:r>
            <a:r>
              <a:rPr lang="en-US" sz="2000" dirty="0" err="1"/>
              <a:t>taustalla</a:t>
            </a:r>
            <a:r>
              <a:rPr lang="en-US" sz="2000" dirty="0"/>
              <a:t> </a:t>
            </a:r>
            <a:r>
              <a:rPr lang="en-US" sz="2000" dirty="0" err="1"/>
              <a:t>toimii</a:t>
            </a:r>
            <a:r>
              <a:rPr lang="en-US" sz="2000" dirty="0"/>
              <a:t> </a:t>
            </a:r>
            <a:r>
              <a:rPr lang="en-US" sz="2000" dirty="0" err="1"/>
              <a:t>vauras</a:t>
            </a:r>
            <a:r>
              <a:rPr lang="en-US" sz="2000" dirty="0"/>
              <a:t> </a:t>
            </a:r>
            <a:r>
              <a:rPr lang="en-US" sz="2000" dirty="0" err="1"/>
              <a:t>valmistusteollisuus</a:t>
            </a:r>
            <a:r>
              <a:rPr lang="en-US" sz="2000" dirty="0"/>
              <a:t>, </a:t>
            </a:r>
            <a:r>
              <a:rPr lang="en-US" sz="2000" dirty="0" err="1"/>
              <a:t>joka</a:t>
            </a:r>
            <a:r>
              <a:rPr lang="en-US" sz="2000" dirty="0"/>
              <a:t> </a:t>
            </a:r>
            <a:r>
              <a:rPr lang="en-US" sz="2000" dirty="0" err="1"/>
              <a:t>toimittaa</a:t>
            </a:r>
            <a:r>
              <a:rPr lang="en-US" sz="2000" dirty="0"/>
              <a:t> </a:t>
            </a:r>
            <a:r>
              <a:rPr lang="en-US" sz="2000" dirty="0" err="1"/>
              <a:t>tarvittavia</a:t>
            </a:r>
            <a:r>
              <a:rPr lang="en-US" sz="2000" dirty="0"/>
              <a:t> </a:t>
            </a:r>
            <a:r>
              <a:rPr lang="en-US" sz="2000" dirty="0" err="1"/>
              <a:t>laitteita</a:t>
            </a:r>
            <a:r>
              <a:rPr lang="en-US" sz="2000" dirty="0"/>
              <a:t> ja </a:t>
            </a:r>
            <a:r>
              <a:rPr lang="en-US" sz="2000" dirty="0" err="1"/>
              <a:t>palveluja</a:t>
            </a:r>
            <a:r>
              <a:rPr lang="en-US" sz="2000" dirty="0"/>
              <a:t> </a:t>
            </a:r>
            <a:r>
              <a:rPr lang="en-US" sz="2000" dirty="0" err="1"/>
              <a:t>sekä</a:t>
            </a:r>
            <a:r>
              <a:rPr lang="en-US" sz="2000" dirty="0"/>
              <a:t> </a:t>
            </a:r>
            <a:r>
              <a:rPr lang="en-US" sz="2000" dirty="0" err="1"/>
              <a:t>Euroopassa</a:t>
            </a:r>
            <a:r>
              <a:rPr lang="en-US" sz="2000" dirty="0"/>
              <a:t> </a:t>
            </a:r>
            <a:r>
              <a:rPr lang="en-US" sz="2000" dirty="0" err="1"/>
              <a:t>että</a:t>
            </a:r>
            <a:r>
              <a:rPr lang="en-US" sz="2000" dirty="0"/>
              <a:t> </a:t>
            </a:r>
            <a:r>
              <a:rPr lang="en-US" sz="2000" dirty="0" err="1"/>
              <a:t>maailmanlaajuisesti</a:t>
            </a:r>
            <a:r>
              <a:rPr lang="en-US" sz="2000" dirty="0"/>
              <a:t>.</a:t>
            </a:r>
          </a:p>
        </p:txBody>
      </p:sp>
      <p:pic>
        <p:nvPicPr>
          <p:cNvPr id="3" name="Picture 2" descr="A tree next to a body of water&#10;&#10;Description automatically generated">
            <a:extLst>
              <a:ext uri="{FF2B5EF4-FFF2-40B4-BE49-F238E27FC236}">
                <a16:creationId xmlns:a16="http://schemas.microsoft.com/office/drawing/2014/main" id="{3A643EC0-620F-4B28-A905-471ABB245AEA}"/>
              </a:ext>
            </a:extLst>
          </p:cNvPr>
          <p:cNvPicPr>
            <a:picLocks noChangeAspect="1"/>
          </p:cNvPicPr>
          <p:nvPr/>
        </p:nvPicPr>
        <p:blipFill rotWithShape="1">
          <a:blip r:embed="rId3"/>
          <a:srcRect r="9875"/>
          <a:stretch/>
        </p:blipFill>
        <p:spPr>
          <a:xfrm>
            <a:off x="20" y="10"/>
            <a:ext cx="4635571" cy="6857990"/>
          </a:xfrm>
          <a:prstGeom prst="rect">
            <a:avLst/>
          </a:prstGeom>
          <a:effectLst/>
        </p:spPr>
      </p:pic>
      <p:cxnSp>
        <p:nvCxnSpPr>
          <p:cNvPr id="56" name="Straight Connector 5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7C1E4"/>
            </a:solidFill>
          </a:ln>
        </p:spPr>
        <p:style>
          <a:lnRef idx="1">
            <a:schemeClr val="accent1"/>
          </a:lnRef>
          <a:fillRef idx="0">
            <a:schemeClr val="accent1"/>
          </a:fillRef>
          <a:effectRef idx="0">
            <a:schemeClr val="accent1"/>
          </a:effectRef>
          <a:fontRef idx="minor">
            <a:schemeClr val="tx1"/>
          </a:fontRef>
        </p:style>
      </p:cxnSp>
      <p:sp>
        <p:nvSpPr>
          <p:cNvPr id="4" name="Alatunnisteen paikkamerkki 3"/>
          <p:cNvSpPr>
            <a:spLocks noGrp="1"/>
          </p:cNvSpPr>
          <p:nvPr>
            <p:ph type="ftr" sz="quarter" idx="11"/>
          </p:nvPr>
        </p:nvSpPr>
        <p:spPr>
          <a:xfrm>
            <a:off x="4965430" y="6356350"/>
            <a:ext cx="4139134"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kiertotalousamk.fi</a:t>
            </a:r>
          </a:p>
        </p:txBody>
      </p:sp>
      <p:sp>
        <p:nvSpPr>
          <p:cNvPr id="5" name="TextBox 4">
            <a:extLst>
              <a:ext uri="{FF2B5EF4-FFF2-40B4-BE49-F238E27FC236}">
                <a16:creationId xmlns:a16="http://schemas.microsoft.com/office/drawing/2014/main" id="{2452EBBF-4526-439E-91FF-F733C0812539}"/>
              </a:ext>
            </a:extLst>
          </p:cNvPr>
          <p:cNvSpPr txBox="1"/>
          <p:nvPr/>
        </p:nvSpPr>
        <p:spPr>
          <a:xfrm>
            <a:off x="0" y="6538912"/>
            <a:ext cx="3070835" cy="307777"/>
          </a:xfrm>
          <a:prstGeom prst="rect">
            <a:avLst/>
          </a:prstGeom>
          <a:noFill/>
        </p:spPr>
        <p:txBody>
          <a:bodyPr wrap="square" rtlCol="0">
            <a:spAutoFit/>
          </a:bodyPr>
          <a:lstStyle/>
          <a:p>
            <a:r>
              <a:rPr lang="fi-FI" sz="1400" dirty="0">
                <a:solidFill>
                  <a:schemeClr val="bg1"/>
                </a:solidFill>
              </a:rPr>
              <a:t>Kuvituskuva: Sanna Moilanen</a:t>
            </a:r>
          </a:p>
        </p:txBody>
      </p:sp>
    </p:spTree>
    <p:extLst>
      <p:ext uri="{BB962C8B-B14F-4D97-AF65-F5344CB8AC3E}">
        <p14:creationId xmlns:p14="http://schemas.microsoft.com/office/powerpoint/2010/main" val="2324228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54787" y="1094631"/>
            <a:ext cx="10036629" cy="960438"/>
          </a:xfrm>
        </p:spPr>
        <p:txBody>
          <a:bodyPr>
            <a:normAutofit fontScale="90000"/>
          </a:bodyPr>
          <a:lstStyle/>
          <a:p>
            <a:pPr algn="ctr"/>
            <a:r>
              <a:rPr lang="fi-FI" dirty="0">
                <a:latin typeface="+mn-lt"/>
              </a:rPr>
              <a:t>EU:n on sitoutunut vähentämään kasvihuonekaasupäästöjä</a:t>
            </a:r>
          </a:p>
        </p:txBody>
      </p:sp>
      <p:sp>
        <p:nvSpPr>
          <p:cNvPr id="4" name="Alatunnisteen paikkamerkki 3"/>
          <p:cNvSpPr>
            <a:spLocks noGrp="1"/>
          </p:cNvSpPr>
          <p:nvPr>
            <p:ph type="ftr" sz="quarter" idx="11"/>
          </p:nvPr>
        </p:nvSpPr>
        <p:spPr>
          <a:xfrm>
            <a:off x="8692243" y="6504974"/>
            <a:ext cx="4114800" cy="365125"/>
          </a:xfrm>
        </p:spPr>
        <p:txBody>
          <a:bodyPr/>
          <a:lstStyle/>
          <a:p>
            <a:r>
              <a:rPr lang="fi-FI" dirty="0"/>
              <a:t>kiertotalousamk.fi</a:t>
            </a:r>
          </a:p>
        </p:txBody>
      </p:sp>
      <p:sp>
        <p:nvSpPr>
          <p:cNvPr id="12" name="TextBox 11">
            <a:extLst>
              <a:ext uri="{FF2B5EF4-FFF2-40B4-BE49-F238E27FC236}">
                <a16:creationId xmlns:a16="http://schemas.microsoft.com/office/drawing/2014/main" id="{1AD0F289-1710-472C-A17E-AE020A1E4537}"/>
              </a:ext>
            </a:extLst>
          </p:cNvPr>
          <p:cNvSpPr txBox="1"/>
          <p:nvPr/>
        </p:nvSpPr>
        <p:spPr>
          <a:xfrm>
            <a:off x="2796747" y="2810259"/>
            <a:ext cx="1981200" cy="1015663"/>
          </a:xfrm>
          <a:prstGeom prst="rect">
            <a:avLst/>
          </a:prstGeom>
          <a:noFill/>
        </p:spPr>
        <p:txBody>
          <a:bodyPr wrap="square" rtlCol="0">
            <a:spAutoFit/>
          </a:bodyPr>
          <a:lstStyle/>
          <a:p>
            <a:r>
              <a:rPr lang="fi-FI" sz="3600" dirty="0"/>
              <a:t>-20 %</a:t>
            </a:r>
          </a:p>
          <a:p>
            <a:r>
              <a:rPr lang="fi-FI" sz="2400" dirty="0"/>
              <a:t>vuoteen </a:t>
            </a:r>
            <a:r>
              <a:rPr lang="fi-FI" sz="2400" dirty="0">
                <a:solidFill>
                  <a:schemeClr val="accent6">
                    <a:lumMod val="75000"/>
                  </a:schemeClr>
                </a:solidFill>
              </a:rPr>
              <a:t>2020</a:t>
            </a:r>
          </a:p>
        </p:txBody>
      </p:sp>
      <p:sp>
        <p:nvSpPr>
          <p:cNvPr id="14" name="Arrow: Down 13">
            <a:extLst>
              <a:ext uri="{FF2B5EF4-FFF2-40B4-BE49-F238E27FC236}">
                <a16:creationId xmlns:a16="http://schemas.microsoft.com/office/drawing/2014/main" id="{FFC4D723-3085-48AD-9089-FAA47C0E5DFF}"/>
              </a:ext>
            </a:extLst>
          </p:cNvPr>
          <p:cNvSpPr/>
          <p:nvPr/>
        </p:nvSpPr>
        <p:spPr>
          <a:xfrm>
            <a:off x="2133547" y="2928376"/>
            <a:ext cx="668593" cy="1563328"/>
          </a:xfrm>
          <a:prstGeom prst="downArrow">
            <a:avLst/>
          </a:prstGeom>
          <a:solidFill>
            <a:srgbClr val="92D05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fi-FI"/>
          </a:p>
        </p:txBody>
      </p:sp>
      <p:sp>
        <p:nvSpPr>
          <p:cNvPr id="16" name="Arrow: Down 15">
            <a:extLst>
              <a:ext uri="{FF2B5EF4-FFF2-40B4-BE49-F238E27FC236}">
                <a16:creationId xmlns:a16="http://schemas.microsoft.com/office/drawing/2014/main" id="{8F5E3010-69D0-4C5A-B308-534542D6DDD4}"/>
              </a:ext>
            </a:extLst>
          </p:cNvPr>
          <p:cNvSpPr/>
          <p:nvPr/>
        </p:nvSpPr>
        <p:spPr>
          <a:xfrm>
            <a:off x="5103988" y="2967325"/>
            <a:ext cx="668593" cy="283425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0" name="Arrow: Down 19">
            <a:extLst>
              <a:ext uri="{FF2B5EF4-FFF2-40B4-BE49-F238E27FC236}">
                <a16:creationId xmlns:a16="http://schemas.microsoft.com/office/drawing/2014/main" id="{7B922E7D-5114-4883-A639-6595C1C924E1}"/>
              </a:ext>
            </a:extLst>
          </p:cNvPr>
          <p:cNvSpPr/>
          <p:nvPr/>
        </p:nvSpPr>
        <p:spPr>
          <a:xfrm>
            <a:off x="8357946" y="2704360"/>
            <a:ext cx="668593" cy="3970376"/>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TextBox 20">
            <a:extLst>
              <a:ext uri="{FF2B5EF4-FFF2-40B4-BE49-F238E27FC236}">
                <a16:creationId xmlns:a16="http://schemas.microsoft.com/office/drawing/2014/main" id="{7466B47A-6452-4351-86E3-BD23637FF8D2}"/>
              </a:ext>
            </a:extLst>
          </p:cNvPr>
          <p:cNvSpPr txBox="1"/>
          <p:nvPr/>
        </p:nvSpPr>
        <p:spPr>
          <a:xfrm>
            <a:off x="5786808" y="2810259"/>
            <a:ext cx="2299440" cy="1569660"/>
          </a:xfrm>
          <a:prstGeom prst="rect">
            <a:avLst/>
          </a:prstGeom>
          <a:noFill/>
        </p:spPr>
        <p:txBody>
          <a:bodyPr wrap="square" rtlCol="0">
            <a:spAutoFit/>
          </a:bodyPr>
          <a:lstStyle/>
          <a:p>
            <a:r>
              <a:rPr lang="fi-FI" sz="2400" dirty="0"/>
              <a:t>vähintään</a:t>
            </a:r>
            <a:r>
              <a:rPr lang="fi-FI" sz="3600" dirty="0"/>
              <a:t> </a:t>
            </a:r>
          </a:p>
          <a:p>
            <a:r>
              <a:rPr lang="fi-FI" sz="3600" dirty="0"/>
              <a:t>-40 %</a:t>
            </a:r>
          </a:p>
          <a:p>
            <a:r>
              <a:rPr lang="fi-FI" sz="2400" dirty="0"/>
              <a:t>vuoteen </a:t>
            </a:r>
            <a:r>
              <a:rPr lang="fi-FI" sz="2400" dirty="0">
                <a:solidFill>
                  <a:schemeClr val="accent6">
                    <a:lumMod val="75000"/>
                  </a:schemeClr>
                </a:solidFill>
              </a:rPr>
              <a:t>2030</a:t>
            </a:r>
          </a:p>
        </p:txBody>
      </p:sp>
      <p:sp>
        <p:nvSpPr>
          <p:cNvPr id="22" name="TextBox 21">
            <a:extLst>
              <a:ext uri="{FF2B5EF4-FFF2-40B4-BE49-F238E27FC236}">
                <a16:creationId xmlns:a16="http://schemas.microsoft.com/office/drawing/2014/main" id="{DAFA0165-B383-4077-8BEE-2DF5CDB9F826}"/>
              </a:ext>
            </a:extLst>
          </p:cNvPr>
          <p:cNvSpPr txBox="1"/>
          <p:nvPr/>
        </p:nvSpPr>
        <p:spPr>
          <a:xfrm>
            <a:off x="9026539" y="2704360"/>
            <a:ext cx="2300222" cy="1015663"/>
          </a:xfrm>
          <a:prstGeom prst="rect">
            <a:avLst/>
          </a:prstGeom>
          <a:noFill/>
        </p:spPr>
        <p:txBody>
          <a:bodyPr wrap="square" rtlCol="0">
            <a:spAutoFit/>
          </a:bodyPr>
          <a:lstStyle/>
          <a:p>
            <a:r>
              <a:rPr lang="fi-FI" sz="3600" dirty="0"/>
              <a:t>-80 - 95 %</a:t>
            </a:r>
          </a:p>
          <a:p>
            <a:r>
              <a:rPr lang="fi-FI" sz="2400" dirty="0"/>
              <a:t>vuoteen </a:t>
            </a:r>
            <a:r>
              <a:rPr lang="fi-FI" sz="2400" dirty="0">
                <a:solidFill>
                  <a:schemeClr val="accent6">
                    <a:lumMod val="75000"/>
                  </a:schemeClr>
                </a:solidFill>
              </a:rPr>
              <a:t>2050</a:t>
            </a:r>
          </a:p>
        </p:txBody>
      </p:sp>
    </p:spTree>
    <p:extLst>
      <p:ext uri="{BB962C8B-B14F-4D97-AF65-F5344CB8AC3E}">
        <p14:creationId xmlns:p14="http://schemas.microsoft.com/office/powerpoint/2010/main" val="577399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69420" y="262640"/>
            <a:ext cx="8977470" cy="960438"/>
          </a:xfrm>
        </p:spPr>
        <p:txBody>
          <a:bodyPr>
            <a:normAutofit fontScale="90000"/>
          </a:bodyPr>
          <a:lstStyle/>
          <a:p>
            <a:pPr algn="ctr"/>
            <a:r>
              <a:rPr lang="fi-FI" dirty="0">
                <a:latin typeface="+mn-lt"/>
              </a:rPr>
              <a:t>EU:n ilmasto- ja energiatavoitteet vuosille 2020 ja 2030</a:t>
            </a:r>
          </a:p>
        </p:txBody>
      </p:sp>
      <p:sp>
        <p:nvSpPr>
          <p:cNvPr id="4" name="Alatunnisteen paikkamerkki 3"/>
          <p:cNvSpPr>
            <a:spLocks noGrp="1"/>
          </p:cNvSpPr>
          <p:nvPr>
            <p:ph type="ftr" sz="quarter" idx="11"/>
          </p:nvPr>
        </p:nvSpPr>
        <p:spPr>
          <a:xfrm>
            <a:off x="8692243" y="6504974"/>
            <a:ext cx="4114800" cy="365125"/>
          </a:xfrm>
        </p:spPr>
        <p:txBody>
          <a:bodyPr/>
          <a:lstStyle/>
          <a:p>
            <a:r>
              <a:rPr lang="fi-FI" dirty="0"/>
              <a:t>kiertotalousamk.fi</a:t>
            </a:r>
          </a:p>
        </p:txBody>
      </p:sp>
      <p:sp>
        <p:nvSpPr>
          <p:cNvPr id="3" name="TextBox 2">
            <a:extLst>
              <a:ext uri="{FF2B5EF4-FFF2-40B4-BE49-F238E27FC236}">
                <a16:creationId xmlns:a16="http://schemas.microsoft.com/office/drawing/2014/main" id="{D7B056B4-2996-4525-A2F8-8531775AE5DF}"/>
              </a:ext>
            </a:extLst>
          </p:cNvPr>
          <p:cNvSpPr txBox="1"/>
          <p:nvPr/>
        </p:nvSpPr>
        <p:spPr>
          <a:xfrm>
            <a:off x="1363261" y="2571588"/>
            <a:ext cx="3333136" cy="646331"/>
          </a:xfrm>
          <a:prstGeom prst="rect">
            <a:avLst/>
          </a:prstGeom>
          <a:noFill/>
        </p:spPr>
        <p:txBody>
          <a:bodyPr wrap="square" rtlCol="0">
            <a:spAutoFit/>
          </a:bodyPr>
          <a:lstStyle/>
          <a:p>
            <a:r>
              <a:rPr lang="fi-FI" b="1" dirty="0">
                <a:solidFill>
                  <a:srgbClr val="7030A0"/>
                </a:solidFill>
              </a:rPr>
              <a:t>Kasvihuonekaasupäästöjen vähennys</a:t>
            </a:r>
          </a:p>
        </p:txBody>
      </p:sp>
      <p:sp>
        <p:nvSpPr>
          <p:cNvPr id="5" name="TextBox 4">
            <a:extLst>
              <a:ext uri="{FF2B5EF4-FFF2-40B4-BE49-F238E27FC236}">
                <a16:creationId xmlns:a16="http://schemas.microsoft.com/office/drawing/2014/main" id="{CA415343-D3CA-41D0-8C27-A85C95D68A02}"/>
              </a:ext>
            </a:extLst>
          </p:cNvPr>
          <p:cNvSpPr txBox="1"/>
          <p:nvPr/>
        </p:nvSpPr>
        <p:spPr>
          <a:xfrm>
            <a:off x="1363261" y="3860754"/>
            <a:ext cx="2865043" cy="369332"/>
          </a:xfrm>
          <a:prstGeom prst="rect">
            <a:avLst/>
          </a:prstGeom>
          <a:noFill/>
        </p:spPr>
        <p:txBody>
          <a:bodyPr wrap="square" rtlCol="0">
            <a:spAutoFit/>
          </a:bodyPr>
          <a:lstStyle/>
          <a:p>
            <a:r>
              <a:rPr lang="fi-FI" b="1" dirty="0">
                <a:solidFill>
                  <a:srgbClr val="7030A0"/>
                </a:solidFill>
              </a:rPr>
              <a:t>Uusiutuvan energian osuus</a:t>
            </a:r>
          </a:p>
        </p:txBody>
      </p:sp>
      <p:sp>
        <p:nvSpPr>
          <p:cNvPr id="6" name="TextBox 5">
            <a:extLst>
              <a:ext uri="{FF2B5EF4-FFF2-40B4-BE49-F238E27FC236}">
                <a16:creationId xmlns:a16="http://schemas.microsoft.com/office/drawing/2014/main" id="{010AA308-3DCC-4A5B-BB66-AAE5909E5404}"/>
              </a:ext>
            </a:extLst>
          </p:cNvPr>
          <p:cNvSpPr txBox="1"/>
          <p:nvPr/>
        </p:nvSpPr>
        <p:spPr>
          <a:xfrm>
            <a:off x="1360276" y="4896465"/>
            <a:ext cx="2615379" cy="646331"/>
          </a:xfrm>
          <a:prstGeom prst="rect">
            <a:avLst/>
          </a:prstGeom>
          <a:noFill/>
        </p:spPr>
        <p:txBody>
          <a:bodyPr wrap="square" rtlCol="0">
            <a:spAutoFit/>
          </a:bodyPr>
          <a:lstStyle/>
          <a:p>
            <a:r>
              <a:rPr lang="fi-FI" b="1" dirty="0">
                <a:solidFill>
                  <a:srgbClr val="7030A0"/>
                </a:solidFill>
              </a:rPr>
              <a:t>Energiatehokkuuden parantaminen</a:t>
            </a:r>
          </a:p>
        </p:txBody>
      </p:sp>
      <p:cxnSp>
        <p:nvCxnSpPr>
          <p:cNvPr id="8" name="Straight Connector 7">
            <a:extLst>
              <a:ext uri="{FF2B5EF4-FFF2-40B4-BE49-F238E27FC236}">
                <a16:creationId xmlns:a16="http://schemas.microsoft.com/office/drawing/2014/main" id="{1126FA11-B5CC-4098-B363-02FC19E8D822}"/>
              </a:ext>
            </a:extLst>
          </p:cNvPr>
          <p:cNvCxnSpPr/>
          <p:nvPr/>
        </p:nvCxnSpPr>
        <p:spPr>
          <a:xfrm>
            <a:off x="1425677" y="2094271"/>
            <a:ext cx="9832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604229-7519-4CB2-AECA-6CA1BB28F192}"/>
              </a:ext>
            </a:extLst>
          </p:cNvPr>
          <p:cNvCxnSpPr/>
          <p:nvPr/>
        </p:nvCxnSpPr>
        <p:spPr>
          <a:xfrm>
            <a:off x="4463845" y="2094271"/>
            <a:ext cx="0" cy="3844413"/>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D6ED1D-484A-4AA2-A372-9BF7C9FD78F1}"/>
              </a:ext>
            </a:extLst>
          </p:cNvPr>
          <p:cNvSpPr txBox="1"/>
          <p:nvPr/>
        </p:nvSpPr>
        <p:spPr>
          <a:xfrm>
            <a:off x="5545395" y="1559107"/>
            <a:ext cx="2694038" cy="523220"/>
          </a:xfrm>
          <a:prstGeom prst="rect">
            <a:avLst/>
          </a:prstGeom>
          <a:noFill/>
        </p:spPr>
        <p:txBody>
          <a:bodyPr wrap="square" rtlCol="0">
            <a:spAutoFit/>
          </a:bodyPr>
          <a:lstStyle/>
          <a:p>
            <a:r>
              <a:rPr lang="fi-FI" sz="2800" b="1" dirty="0">
                <a:solidFill>
                  <a:schemeClr val="accent6">
                    <a:lumMod val="75000"/>
                  </a:schemeClr>
                </a:solidFill>
              </a:rPr>
              <a:t>2020</a:t>
            </a:r>
          </a:p>
        </p:txBody>
      </p:sp>
      <p:sp>
        <p:nvSpPr>
          <p:cNvPr id="18" name="TextBox 17">
            <a:extLst>
              <a:ext uri="{FF2B5EF4-FFF2-40B4-BE49-F238E27FC236}">
                <a16:creationId xmlns:a16="http://schemas.microsoft.com/office/drawing/2014/main" id="{27913220-F0C4-431C-A3E3-4F5E9D9BE205}"/>
              </a:ext>
            </a:extLst>
          </p:cNvPr>
          <p:cNvSpPr txBox="1"/>
          <p:nvPr/>
        </p:nvSpPr>
        <p:spPr>
          <a:xfrm>
            <a:off x="9215811" y="1559107"/>
            <a:ext cx="2694038" cy="523220"/>
          </a:xfrm>
          <a:prstGeom prst="rect">
            <a:avLst/>
          </a:prstGeom>
          <a:noFill/>
        </p:spPr>
        <p:txBody>
          <a:bodyPr wrap="square" rtlCol="0">
            <a:spAutoFit/>
          </a:bodyPr>
          <a:lstStyle/>
          <a:p>
            <a:r>
              <a:rPr lang="fi-FI" sz="2800" b="1" dirty="0">
                <a:solidFill>
                  <a:schemeClr val="accent6">
                    <a:lumMod val="75000"/>
                  </a:schemeClr>
                </a:solidFill>
              </a:rPr>
              <a:t>2030</a:t>
            </a:r>
          </a:p>
        </p:txBody>
      </p:sp>
      <p:cxnSp>
        <p:nvCxnSpPr>
          <p:cNvPr id="15" name="Straight Connector 14">
            <a:extLst>
              <a:ext uri="{FF2B5EF4-FFF2-40B4-BE49-F238E27FC236}">
                <a16:creationId xmlns:a16="http://schemas.microsoft.com/office/drawing/2014/main" id="{95118D07-236F-4C01-AC14-C1F386A616BD}"/>
              </a:ext>
            </a:extLst>
          </p:cNvPr>
          <p:cNvCxnSpPr/>
          <p:nvPr/>
        </p:nvCxnSpPr>
        <p:spPr>
          <a:xfrm>
            <a:off x="8055605" y="2094270"/>
            <a:ext cx="75672" cy="3844414"/>
          </a:xfrm>
          <a:prstGeom prst="line">
            <a:avLst/>
          </a:prstGeom>
        </p:spPr>
        <p:style>
          <a:lnRef idx="1">
            <a:schemeClr val="accent1"/>
          </a:lnRef>
          <a:fillRef idx="0">
            <a:schemeClr val="accent1"/>
          </a:fillRef>
          <a:effectRef idx="0">
            <a:schemeClr val="accent1"/>
          </a:effectRef>
          <a:fontRef idx="minor">
            <a:schemeClr val="tx1"/>
          </a:fontRef>
        </p:style>
      </p:cxnSp>
      <p:sp>
        <p:nvSpPr>
          <p:cNvPr id="17" name="Arrow: Down 16">
            <a:extLst>
              <a:ext uri="{FF2B5EF4-FFF2-40B4-BE49-F238E27FC236}">
                <a16:creationId xmlns:a16="http://schemas.microsoft.com/office/drawing/2014/main" id="{8E3CCD12-70F7-433A-93A5-6AD6ADA4E684}"/>
              </a:ext>
            </a:extLst>
          </p:cNvPr>
          <p:cNvSpPr/>
          <p:nvPr/>
        </p:nvSpPr>
        <p:spPr>
          <a:xfrm>
            <a:off x="4928947" y="2568692"/>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Arrow: Down 22">
            <a:extLst>
              <a:ext uri="{FF2B5EF4-FFF2-40B4-BE49-F238E27FC236}">
                <a16:creationId xmlns:a16="http://schemas.microsoft.com/office/drawing/2014/main" id="{AA33D49B-2694-41A1-BA7E-A01DA056B945}"/>
              </a:ext>
            </a:extLst>
          </p:cNvPr>
          <p:cNvSpPr/>
          <p:nvPr/>
        </p:nvSpPr>
        <p:spPr>
          <a:xfrm rot="10800000">
            <a:off x="4885829" y="3884654"/>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Arrow: Down 23">
            <a:extLst>
              <a:ext uri="{FF2B5EF4-FFF2-40B4-BE49-F238E27FC236}">
                <a16:creationId xmlns:a16="http://schemas.microsoft.com/office/drawing/2014/main" id="{A12A71B8-A013-4F6D-9B7C-FB8FF2CDB395}"/>
              </a:ext>
            </a:extLst>
          </p:cNvPr>
          <p:cNvSpPr/>
          <p:nvPr/>
        </p:nvSpPr>
        <p:spPr>
          <a:xfrm rot="10800000">
            <a:off x="4899449" y="4957407"/>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Arrow: Down 24">
            <a:extLst>
              <a:ext uri="{FF2B5EF4-FFF2-40B4-BE49-F238E27FC236}">
                <a16:creationId xmlns:a16="http://schemas.microsoft.com/office/drawing/2014/main" id="{F917A444-8338-4270-97A3-DA2DC21F6F1F}"/>
              </a:ext>
            </a:extLst>
          </p:cNvPr>
          <p:cNvSpPr/>
          <p:nvPr/>
        </p:nvSpPr>
        <p:spPr>
          <a:xfrm>
            <a:off x="8381120" y="2568691"/>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Arrow: Down 25">
            <a:extLst>
              <a:ext uri="{FF2B5EF4-FFF2-40B4-BE49-F238E27FC236}">
                <a16:creationId xmlns:a16="http://schemas.microsoft.com/office/drawing/2014/main" id="{74D6AB6B-6867-417D-AFF0-1AAB5DD1ADA2}"/>
              </a:ext>
            </a:extLst>
          </p:cNvPr>
          <p:cNvSpPr/>
          <p:nvPr/>
        </p:nvSpPr>
        <p:spPr>
          <a:xfrm rot="10800000">
            <a:off x="8439224" y="3860754"/>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Arrow: Down 26">
            <a:extLst>
              <a:ext uri="{FF2B5EF4-FFF2-40B4-BE49-F238E27FC236}">
                <a16:creationId xmlns:a16="http://schemas.microsoft.com/office/drawing/2014/main" id="{ADC0A560-80D6-480F-9333-D3B4D9855E97}"/>
              </a:ext>
            </a:extLst>
          </p:cNvPr>
          <p:cNvSpPr/>
          <p:nvPr/>
        </p:nvSpPr>
        <p:spPr>
          <a:xfrm rot="10800000">
            <a:off x="8415527" y="4896465"/>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TextBox 18">
            <a:extLst>
              <a:ext uri="{FF2B5EF4-FFF2-40B4-BE49-F238E27FC236}">
                <a16:creationId xmlns:a16="http://schemas.microsoft.com/office/drawing/2014/main" id="{6A5231B5-9227-4AE9-99D7-7B9B2FB8E52F}"/>
              </a:ext>
            </a:extLst>
          </p:cNvPr>
          <p:cNvSpPr txBox="1"/>
          <p:nvPr/>
        </p:nvSpPr>
        <p:spPr>
          <a:xfrm>
            <a:off x="5488740" y="3841402"/>
            <a:ext cx="2523744" cy="892552"/>
          </a:xfrm>
          <a:prstGeom prst="rect">
            <a:avLst/>
          </a:prstGeom>
          <a:noFill/>
        </p:spPr>
        <p:txBody>
          <a:bodyPr wrap="square" rtlCol="0">
            <a:spAutoFit/>
          </a:bodyPr>
          <a:lstStyle/>
          <a:p>
            <a:r>
              <a:rPr lang="fi-FI" sz="3600" b="1" dirty="0">
                <a:solidFill>
                  <a:srgbClr val="00B050"/>
                </a:solidFill>
              </a:rPr>
              <a:t>20 </a:t>
            </a:r>
            <a:r>
              <a:rPr lang="fi-FI" sz="2000" b="1" dirty="0">
                <a:solidFill>
                  <a:srgbClr val="00B050"/>
                </a:solidFill>
              </a:rPr>
              <a:t>prosenttiin</a:t>
            </a:r>
          </a:p>
          <a:p>
            <a:r>
              <a:rPr lang="fi-FI" sz="1600" dirty="0">
                <a:solidFill>
                  <a:srgbClr val="7030A0"/>
                </a:solidFill>
              </a:rPr>
              <a:t>Energian loppukulutuksesta</a:t>
            </a:r>
            <a:endParaRPr lang="fi-FI" sz="1400" dirty="0">
              <a:solidFill>
                <a:srgbClr val="7030A0"/>
              </a:solidFill>
            </a:endParaRPr>
          </a:p>
        </p:txBody>
      </p:sp>
      <p:sp>
        <p:nvSpPr>
          <p:cNvPr id="28" name="TextBox 27">
            <a:extLst>
              <a:ext uri="{FF2B5EF4-FFF2-40B4-BE49-F238E27FC236}">
                <a16:creationId xmlns:a16="http://schemas.microsoft.com/office/drawing/2014/main" id="{5B231C84-90C0-4474-90FD-B21F69D628E5}"/>
              </a:ext>
            </a:extLst>
          </p:cNvPr>
          <p:cNvSpPr txBox="1"/>
          <p:nvPr/>
        </p:nvSpPr>
        <p:spPr>
          <a:xfrm>
            <a:off x="8869136" y="2244402"/>
            <a:ext cx="1959603" cy="1138773"/>
          </a:xfrm>
          <a:prstGeom prst="rect">
            <a:avLst/>
          </a:prstGeom>
          <a:noFill/>
        </p:spPr>
        <p:txBody>
          <a:bodyPr wrap="square" rtlCol="0">
            <a:spAutoFit/>
          </a:bodyPr>
          <a:lstStyle/>
          <a:p>
            <a:r>
              <a:rPr lang="fi-FI" sz="1600" dirty="0">
                <a:solidFill>
                  <a:srgbClr val="7030A0"/>
                </a:solidFill>
              </a:rPr>
              <a:t>vähintään</a:t>
            </a:r>
          </a:p>
          <a:p>
            <a:r>
              <a:rPr lang="fi-FI" sz="3600" b="1" dirty="0">
                <a:solidFill>
                  <a:srgbClr val="00B050"/>
                </a:solidFill>
              </a:rPr>
              <a:t>- 40 %</a:t>
            </a:r>
          </a:p>
          <a:p>
            <a:r>
              <a:rPr lang="fi-FI" sz="1600" dirty="0">
                <a:solidFill>
                  <a:srgbClr val="7030A0"/>
                </a:solidFill>
              </a:rPr>
              <a:t>vuoden 1990 tasosta </a:t>
            </a:r>
            <a:endParaRPr lang="fi-FI" sz="1400" dirty="0">
              <a:solidFill>
                <a:srgbClr val="7030A0"/>
              </a:solidFill>
            </a:endParaRPr>
          </a:p>
        </p:txBody>
      </p:sp>
      <p:sp>
        <p:nvSpPr>
          <p:cNvPr id="29" name="TextBox 28">
            <a:extLst>
              <a:ext uri="{FF2B5EF4-FFF2-40B4-BE49-F238E27FC236}">
                <a16:creationId xmlns:a16="http://schemas.microsoft.com/office/drawing/2014/main" id="{6D72705A-9963-4306-B714-774436F69C28}"/>
              </a:ext>
            </a:extLst>
          </p:cNvPr>
          <p:cNvSpPr txBox="1"/>
          <p:nvPr/>
        </p:nvSpPr>
        <p:spPr>
          <a:xfrm>
            <a:off x="5456461" y="2490623"/>
            <a:ext cx="1959603" cy="892552"/>
          </a:xfrm>
          <a:prstGeom prst="rect">
            <a:avLst/>
          </a:prstGeom>
          <a:noFill/>
        </p:spPr>
        <p:txBody>
          <a:bodyPr wrap="square" rtlCol="0">
            <a:spAutoFit/>
          </a:bodyPr>
          <a:lstStyle/>
          <a:p>
            <a:r>
              <a:rPr lang="fi-FI" sz="3600" b="1" dirty="0">
                <a:solidFill>
                  <a:srgbClr val="00B050"/>
                </a:solidFill>
              </a:rPr>
              <a:t>- 20 %</a:t>
            </a:r>
          </a:p>
          <a:p>
            <a:r>
              <a:rPr lang="fi-FI" sz="1600" dirty="0">
                <a:solidFill>
                  <a:srgbClr val="7030A0"/>
                </a:solidFill>
              </a:rPr>
              <a:t>vuoden 1990 tasosta </a:t>
            </a:r>
            <a:endParaRPr lang="fi-FI" sz="1400" dirty="0">
              <a:solidFill>
                <a:srgbClr val="7030A0"/>
              </a:solidFill>
            </a:endParaRPr>
          </a:p>
        </p:txBody>
      </p:sp>
      <p:sp>
        <p:nvSpPr>
          <p:cNvPr id="30" name="TextBox 29">
            <a:extLst>
              <a:ext uri="{FF2B5EF4-FFF2-40B4-BE49-F238E27FC236}">
                <a16:creationId xmlns:a16="http://schemas.microsoft.com/office/drawing/2014/main" id="{CC5EB116-FD7A-4ED5-8602-9B176AA30DBF}"/>
              </a:ext>
            </a:extLst>
          </p:cNvPr>
          <p:cNvSpPr txBox="1"/>
          <p:nvPr/>
        </p:nvSpPr>
        <p:spPr>
          <a:xfrm>
            <a:off x="8966741" y="3841402"/>
            <a:ext cx="2523744" cy="892552"/>
          </a:xfrm>
          <a:prstGeom prst="rect">
            <a:avLst/>
          </a:prstGeom>
          <a:noFill/>
        </p:spPr>
        <p:txBody>
          <a:bodyPr wrap="square" rtlCol="0">
            <a:spAutoFit/>
          </a:bodyPr>
          <a:lstStyle/>
          <a:p>
            <a:r>
              <a:rPr lang="fi-FI" sz="3600" b="1" dirty="0">
                <a:solidFill>
                  <a:srgbClr val="00B050"/>
                </a:solidFill>
              </a:rPr>
              <a:t>32 </a:t>
            </a:r>
            <a:r>
              <a:rPr lang="fi-FI" sz="2000" b="1" dirty="0">
                <a:solidFill>
                  <a:srgbClr val="00B050"/>
                </a:solidFill>
              </a:rPr>
              <a:t>prosenttiin</a:t>
            </a:r>
          </a:p>
          <a:p>
            <a:r>
              <a:rPr lang="fi-FI" sz="1600" dirty="0">
                <a:solidFill>
                  <a:srgbClr val="7030A0"/>
                </a:solidFill>
              </a:rPr>
              <a:t>Energian loppukulutuksesta</a:t>
            </a:r>
            <a:endParaRPr lang="fi-FI" sz="1400" dirty="0">
              <a:solidFill>
                <a:srgbClr val="7030A0"/>
              </a:solidFill>
            </a:endParaRPr>
          </a:p>
        </p:txBody>
      </p:sp>
      <p:sp>
        <p:nvSpPr>
          <p:cNvPr id="31" name="TextBox 30">
            <a:extLst>
              <a:ext uri="{FF2B5EF4-FFF2-40B4-BE49-F238E27FC236}">
                <a16:creationId xmlns:a16="http://schemas.microsoft.com/office/drawing/2014/main" id="{01D5EAFB-5382-461D-9A20-E6AAD740AD5A}"/>
              </a:ext>
            </a:extLst>
          </p:cNvPr>
          <p:cNvSpPr txBox="1"/>
          <p:nvPr/>
        </p:nvSpPr>
        <p:spPr>
          <a:xfrm>
            <a:off x="5535563" y="4957407"/>
            <a:ext cx="2523744" cy="1138773"/>
          </a:xfrm>
          <a:prstGeom prst="rect">
            <a:avLst/>
          </a:prstGeom>
          <a:noFill/>
        </p:spPr>
        <p:txBody>
          <a:bodyPr wrap="square" rtlCol="0">
            <a:spAutoFit/>
          </a:bodyPr>
          <a:lstStyle/>
          <a:p>
            <a:r>
              <a:rPr lang="fi-FI" sz="3600" b="1" dirty="0">
                <a:solidFill>
                  <a:srgbClr val="00B050"/>
                </a:solidFill>
              </a:rPr>
              <a:t>20 %</a:t>
            </a:r>
          </a:p>
          <a:p>
            <a:r>
              <a:rPr lang="fi-FI" sz="1600" dirty="0">
                <a:solidFill>
                  <a:srgbClr val="7030A0"/>
                </a:solidFill>
              </a:rPr>
              <a:t>verrattuna vuonna 2007 arvioituun kehityspolkuun</a:t>
            </a:r>
            <a:endParaRPr lang="fi-FI" sz="1400" dirty="0">
              <a:solidFill>
                <a:srgbClr val="7030A0"/>
              </a:solidFill>
            </a:endParaRPr>
          </a:p>
        </p:txBody>
      </p:sp>
      <p:sp>
        <p:nvSpPr>
          <p:cNvPr id="32" name="TextBox 31">
            <a:extLst>
              <a:ext uri="{FF2B5EF4-FFF2-40B4-BE49-F238E27FC236}">
                <a16:creationId xmlns:a16="http://schemas.microsoft.com/office/drawing/2014/main" id="{A67478F5-138A-477E-AED9-F09A5C83F4D0}"/>
              </a:ext>
            </a:extLst>
          </p:cNvPr>
          <p:cNvSpPr txBox="1"/>
          <p:nvPr/>
        </p:nvSpPr>
        <p:spPr>
          <a:xfrm>
            <a:off x="8994741" y="4957407"/>
            <a:ext cx="2523744" cy="1138773"/>
          </a:xfrm>
          <a:prstGeom prst="rect">
            <a:avLst/>
          </a:prstGeom>
          <a:noFill/>
        </p:spPr>
        <p:txBody>
          <a:bodyPr wrap="square" rtlCol="0">
            <a:spAutoFit/>
          </a:bodyPr>
          <a:lstStyle/>
          <a:p>
            <a:r>
              <a:rPr lang="fi-FI" sz="3600" b="1" dirty="0">
                <a:solidFill>
                  <a:srgbClr val="00B050"/>
                </a:solidFill>
              </a:rPr>
              <a:t>32,5 %</a:t>
            </a:r>
          </a:p>
          <a:p>
            <a:r>
              <a:rPr lang="fi-FI" sz="1600" dirty="0">
                <a:solidFill>
                  <a:srgbClr val="7030A0"/>
                </a:solidFill>
              </a:rPr>
              <a:t>verrattuna vuonna 2007 arvioituun kehityspolkuun</a:t>
            </a:r>
            <a:endParaRPr lang="fi-FI" sz="1400" dirty="0">
              <a:solidFill>
                <a:srgbClr val="7030A0"/>
              </a:solidFill>
            </a:endParaRPr>
          </a:p>
        </p:txBody>
      </p:sp>
    </p:spTree>
    <p:extLst>
      <p:ext uri="{BB962C8B-B14F-4D97-AF65-F5344CB8AC3E}">
        <p14:creationId xmlns:p14="http://schemas.microsoft.com/office/powerpoint/2010/main" val="2716369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tree in a forest&#10;&#10;Description automatically generated">
            <a:extLst>
              <a:ext uri="{FF2B5EF4-FFF2-40B4-BE49-F238E27FC236}">
                <a16:creationId xmlns:a16="http://schemas.microsoft.com/office/drawing/2014/main" id="{E71CE040-481A-40D9-BFEC-12C4987CE6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71" r="6739" b="-1"/>
          <a:stretch/>
        </p:blipFill>
        <p:spPr>
          <a:xfrm>
            <a:off x="-1" y="10"/>
            <a:ext cx="12192000" cy="6857990"/>
          </a:xfrm>
          <a:prstGeom prst="rect">
            <a:avLst/>
          </a:prstGeom>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Otsikko 1"/>
          <p:cNvSpPr>
            <a:spLocks noGrp="1"/>
          </p:cNvSpPr>
          <p:nvPr>
            <p:ph type="title"/>
          </p:nvPr>
        </p:nvSpPr>
        <p:spPr>
          <a:xfrm>
            <a:off x="649014" y="1612182"/>
            <a:ext cx="4204137" cy="1342754"/>
          </a:xfrm>
        </p:spPr>
        <p:txBody>
          <a:bodyPr>
            <a:normAutofit/>
          </a:bodyPr>
          <a:lstStyle/>
          <a:p>
            <a:pPr algn="ctr">
              <a:spcAft>
                <a:spcPts val="800"/>
              </a:spcAft>
            </a:pPr>
            <a:r>
              <a:rPr lang="fi-FI" sz="2400" b="1" dirty="0">
                <a:latin typeface="Trebuchet MS" panose="020B0603020202020204" pitchFamily="34" charset="0"/>
                <a:ea typeface="Calibri" panose="020F0502020204030204" pitchFamily="34" charset="0"/>
                <a:cs typeface="Calibri" panose="020F0502020204030204" pitchFamily="34" charset="0"/>
              </a:rPr>
              <a:t>EU:n puhtaan energian paketti</a:t>
            </a:r>
            <a:br>
              <a:rPr lang="fi-FI" sz="2800" dirty="0">
                <a:latin typeface="Calibri" panose="020F0502020204030204" pitchFamily="34" charset="0"/>
                <a:ea typeface="Calibri" panose="020F0502020204030204" pitchFamily="34" charset="0"/>
                <a:cs typeface="Times New Roman" panose="02020603050405020304" pitchFamily="18" charset="0"/>
              </a:rPr>
            </a:br>
            <a:endParaRPr lang="fi-FI" sz="2800" dirty="0"/>
          </a:p>
        </p:txBody>
      </p:sp>
      <p:cxnSp>
        <p:nvCxnSpPr>
          <p:cNvPr id="72" name="Straight Connector 7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9" name="Sisällön paikkamerkki 2"/>
          <p:cNvSpPr>
            <a:spLocks noGrp="1"/>
          </p:cNvSpPr>
          <p:nvPr>
            <p:ph idx="1"/>
          </p:nvPr>
        </p:nvSpPr>
        <p:spPr>
          <a:xfrm>
            <a:off x="433828" y="3520861"/>
            <a:ext cx="5149515" cy="2933265"/>
          </a:xfrm>
        </p:spPr>
        <p:txBody>
          <a:bodyPr anchor="ctr">
            <a:normAutofit fontScale="85000" lnSpcReduction="20000"/>
          </a:bodyPr>
          <a:lstStyle/>
          <a:p>
            <a:pPr marL="358775" indent="-358775" fontAlgn="b">
              <a:buFont typeface="Wingdings" panose="05000000000000000000" pitchFamily="2" charset="2"/>
              <a:buChar char="Ø"/>
            </a:pPr>
            <a:r>
              <a:rPr lang="fi-FI" sz="1500" dirty="0">
                <a:latin typeface="Trebuchet MS" panose="020B0603020202020204" pitchFamily="34" charset="0"/>
              </a:rPr>
              <a:t>Puhtaan energian paketin tavoitteena on tukea energiaunionin kehitystä, Euroopan siirtymää puhtaaseen energiaan sekä Pariisin ilmastosopimuksen tavoitteiden saavuttamista.</a:t>
            </a:r>
          </a:p>
          <a:p>
            <a:pPr marL="358775" indent="-358775" fontAlgn="b">
              <a:buFont typeface="Wingdings" panose="05000000000000000000" pitchFamily="2" charset="2"/>
              <a:buChar char="Ø"/>
            </a:pPr>
            <a:r>
              <a:rPr lang="fi-FI" sz="1500" dirty="0">
                <a:latin typeface="Trebuchet MS" panose="020B0603020202020204" pitchFamily="34" charset="0"/>
              </a:rPr>
              <a:t>Puhtaan energian paketti asettaa tavoitteet puhtaammalle ja tehokkaammalle energiankulutukselle.</a:t>
            </a:r>
          </a:p>
          <a:p>
            <a:pPr marL="719138" indent="-360363" fontAlgn="t">
              <a:buFont typeface="Wingdings" panose="05000000000000000000" pitchFamily="2" charset="2"/>
              <a:buChar char="Ø"/>
            </a:pPr>
            <a:r>
              <a:rPr lang="fi-FI" sz="1500" dirty="0">
                <a:latin typeface="Trebuchet MS" panose="020B0603020202020204" pitchFamily="34" charset="0"/>
              </a:rPr>
              <a:t>Tavoitteena lisätä uusiutuvan energian osuus energian kokonaiskulutuksesta 32 %:iin vuoteen 2030 mennessä</a:t>
            </a:r>
          </a:p>
          <a:p>
            <a:pPr marL="719138" indent="-360363" fontAlgn="t">
              <a:buFont typeface="Wingdings" panose="05000000000000000000" pitchFamily="2" charset="2"/>
              <a:buChar char="Ø"/>
            </a:pPr>
            <a:r>
              <a:rPr lang="fi-FI" sz="1500" dirty="0">
                <a:latin typeface="Trebuchet MS" panose="020B0603020202020204" pitchFamily="34" charset="0"/>
              </a:rPr>
              <a:t>Tavoitteena lisätä energiatehokkuutta 32,5 %:lla vuoteen 2030 mennessä</a:t>
            </a:r>
          </a:p>
          <a:p>
            <a:pPr marL="719138" indent="-360363" fontAlgn="t">
              <a:buFont typeface="Wingdings" panose="05000000000000000000" pitchFamily="2" charset="2"/>
              <a:buChar char="Ø"/>
            </a:pPr>
            <a:r>
              <a:rPr lang="fi-FI" sz="1500" dirty="0">
                <a:latin typeface="Trebuchet MS" panose="020B0603020202020204" pitchFamily="34" charset="0"/>
              </a:rPr>
              <a:t>Tavoitteena vähentää kasvihuonekaasupäästöjä vähintään 40% vuoteen 2030 mennessä</a:t>
            </a:r>
          </a:p>
          <a:p>
            <a:pPr marL="719138" indent="-360363" fontAlgn="t">
              <a:buFont typeface="Wingdings" panose="05000000000000000000" pitchFamily="2" charset="2"/>
              <a:buChar char="Ø"/>
            </a:pPr>
            <a:endParaRPr lang="fi-FI" sz="900" dirty="0"/>
          </a:p>
          <a:p>
            <a:pPr marL="0" indent="0" fontAlgn="b">
              <a:buNone/>
            </a:pPr>
            <a:r>
              <a:rPr lang="fi-FI" sz="1400" dirty="0">
                <a:latin typeface="Trebuchet MS" panose="020B0603020202020204" pitchFamily="34" charset="0"/>
                <a:hlinkClick r:id="rId4"/>
              </a:rPr>
              <a:t>https://www.youtube.com/watch?v=LeHlLsS9kRc&amp;feature=youtu.be</a:t>
            </a:r>
            <a:endParaRPr lang="fi-FI" sz="1400" dirty="0">
              <a:latin typeface="Trebuchet MS" panose="020B0603020202020204" pitchFamily="34" charset="0"/>
            </a:endParaRPr>
          </a:p>
          <a:p>
            <a:endParaRPr lang="fi-FI" sz="900" dirty="0"/>
          </a:p>
        </p:txBody>
      </p:sp>
      <p:sp>
        <p:nvSpPr>
          <p:cNvPr id="4" name="Alatunnisteen paikkamerkki 3"/>
          <p:cNvSpPr>
            <a:spLocks noGrp="1"/>
          </p:cNvSpPr>
          <p:nvPr>
            <p:ph type="ftr" sz="quarter" idx="11"/>
          </p:nvPr>
        </p:nvSpPr>
        <p:spPr>
          <a:xfrm>
            <a:off x="1216573" y="6144611"/>
            <a:ext cx="3069020" cy="361977"/>
          </a:xfrm>
        </p:spPr>
        <p:txBody>
          <a:bodyPr>
            <a:normAutofit/>
          </a:bodyPr>
          <a:lstStyle/>
          <a:p>
            <a:pPr>
              <a:spcAft>
                <a:spcPts val="600"/>
              </a:spcAft>
            </a:pPr>
            <a:r>
              <a:rPr lang="fi-FI" sz="1000">
                <a:solidFill>
                  <a:schemeClr val="tx1"/>
                </a:solidFill>
              </a:rPr>
              <a:t>kiertotalousamk.fi</a:t>
            </a:r>
          </a:p>
        </p:txBody>
      </p:sp>
      <p:sp>
        <p:nvSpPr>
          <p:cNvPr id="8" name="TextBox 7">
            <a:extLst>
              <a:ext uri="{FF2B5EF4-FFF2-40B4-BE49-F238E27FC236}">
                <a16:creationId xmlns:a16="http://schemas.microsoft.com/office/drawing/2014/main" id="{11183436-C5D3-44ED-A8CA-9B1811F3D74A}"/>
              </a:ext>
            </a:extLst>
          </p:cNvPr>
          <p:cNvSpPr txBox="1"/>
          <p:nvPr/>
        </p:nvSpPr>
        <p:spPr>
          <a:xfrm>
            <a:off x="9880537" y="6550223"/>
            <a:ext cx="3070835" cy="307777"/>
          </a:xfrm>
          <a:prstGeom prst="rect">
            <a:avLst/>
          </a:prstGeom>
          <a:noFill/>
        </p:spPr>
        <p:txBody>
          <a:bodyPr wrap="square" rtlCol="0">
            <a:spAutoFit/>
          </a:bodyPr>
          <a:lstStyle/>
          <a:p>
            <a:r>
              <a:rPr lang="fi-FI" sz="1400" dirty="0">
                <a:solidFill>
                  <a:schemeClr val="bg1"/>
                </a:solidFill>
              </a:rPr>
              <a:t>Kuvituskuva: Sanna Moilanen</a:t>
            </a:r>
          </a:p>
        </p:txBody>
      </p:sp>
    </p:spTree>
    <p:extLst>
      <p:ext uri="{BB962C8B-B14F-4D97-AF65-F5344CB8AC3E}">
        <p14:creationId xmlns:p14="http://schemas.microsoft.com/office/powerpoint/2010/main" val="1875998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latin typeface="+mj-lt"/>
                <a:ea typeface="+mj-ea"/>
                <a:cs typeface="+mj-cs"/>
              </a:rPr>
              <a:t>EU:n puhtaan energian paketti</a:t>
            </a:r>
          </a:p>
        </p:txBody>
      </p:sp>
      <p:pic>
        <p:nvPicPr>
          <p:cNvPr id="7" name="Picture 6" descr="A tree in a forest&#10;&#10;Description automatically generated">
            <a:extLst>
              <a:ext uri="{FF2B5EF4-FFF2-40B4-BE49-F238E27FC236}">
                <a16:creationId xmlns:a16="http://schemas.microsoft.com/office/drawing/2014/main" id="{F6C791EF-194D-4475-8251-8596BBA990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16" b="2839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isällön paikkamerkki 2"/>
          <p:cNvSpPr>
            <a:spLocks noGrp="1"/>
          </p:cNvSpPr>
          <p:nvPr>
            <p:ph sz="half" idx="1"/>
          </p:nvPr>
        </p:nvSpPr>
        <p:spPr>
          <a:xfrm>
            <a:off x="3576892" y="4574268"/>
            <a:ext cx="7485413" cy="2452687"/>
          </a:xfrm>
        </p:spPr>
        <p:txBody>
          <a:bodyPr vert="horz" lIns="91440" tIns="45720" rIns="91440" bIns="45720" rtlCol="0" anchor="ctr">
            <a:normAutofit/>
          </a:bodyPr>
          <a:lstStyle/>
          <a:p>
            <a:pPr marL="587375">
              <a:spcBef>
                <a:spcPts val="600"/>
              </a:spcBef>
              <a:spcAft>
                <a:spcPts val="600"/>
              </a:spcAft>
            </a:pPr>
            <a:r>
              <a:rPr lang="en-US" sz="1800" dirty="0" err="1"/>
              <a:t>Puhtaan</a:t>
            </a:r>
            <a:r>
              <a:rPr lang="en-US" sz="1800" dirty="0"/>
              <a:t> </a:t>
            </a:r>
            <a:r>
              <a:rPr lang="en-US" sz="1800" dirty="0" err="1"/>
              <a:t>energian</a:t>
            </a:r>
            <a:r>
              <a:rPr lang="en-US" sz="1800" dirty="0"/>
              <a:t> </a:t>
            </a:r>
            <a:r>
              <a:rPr lang="en-US" sz="1800" dirty="0" err="1"/>
              <a:t>paketti</a:t>
            </a:r>
            <a:r>
              <a:rPr lang="en-US" sz="1800" dirty="0"/>
              <a:t> on </a:t>
            </a:r>
            <a:r>
              <a:rPr lang="en-US" sz="1800" dirty="0" err="1"/>
              <a:t>tärkeä</a:t>
            </a:r>
            <a:r>
              <a:rPr lang="en-US" sz="1800" dirty="0"/>
              <a:t> </a:t>
            </a:r>
            <a:r>
              <a:rPr lang="en-US" sz="1800" dirty="0" err="1"/>
              <a:t>energiapoliittinen</a:t>
            </a:r>
            <a:r>
              <a:rPr lang="en-US" sz="1800" dirty="0"/>
              <a:t> </a:t>
            </a:r>
            <a:r>
              <a:rPr lang="en-US" sz="1800" dirty="0" err="1"/>
              <a:t>säädös</a:t>
            </a:r>
            <a:r>
              <a:rPr lang="en-US" sz="1800" dirty="0"/>
              <a:t>.</a:t>
            </a:r>
          </a:p>
          <a:p>
            <a:pPr marL="587375">
              <a:spcBef>
                <a:spcPts val="600"/>
              </a:spcBef>
              <a:spcAft>
                <a:spcPts val="600"/>
              </a:spcAft>
            </a:pPr>
            <a:r>
              <a:rPr lang="en-US" sz="1800" dirty="0"/>
              <a:t>Se </a:t>
            </a:r>
            <a:r>
              <a:rPr lang="en-US" sz="1800" dirty="0" err="1"/>
              <a:t>tukee</a:t>
            </a:r>
            <a:r>
              <a:rPr lang="en-US" sz="1800" dirty="0"/>
              <a:t> </a:t>
            </a:r>
            <a:r>
              <a:rPr lang="en-US" sz="1800" dirty="0" err="1"/>
              <a:t>energiaunionin</a:t>
            </a:r>
            <a:r>
              <a:rPr lang="en-US" sz="1800" dirty="0"/>
              <a:t> </a:t>
            </a:r>
            <a:r>
              <a:rPr lang="en-US" sz="1800" dirty="0" err="1"/>
              <a:t>kehitystä</a:t>
            </a:r>
            <a:r>
              <a:rPr lang="en-US" sz="1800" dirty="0"/>
              <a:t>, </a:t>
            </a:r>
            <a:r>
              <a:rPr lang="en-US" sz="1800" dirty="0" err="1"/>
              <a:t>Euroopan</a:t>
            </a:r>
            <a:r>
              <a:rPr lang="en-US" sz="1800" dirty="0"/>
              <a:t> </a:t>
            </a:r>
            <a:r>
              <a:rPr lang="en-US" sz="1800" dirty="0" err="1"/>
              <a:t>siirtymistä</a:t>
            </a:r>
            <a:r>
              <a:rPr lang="en-US" sz="1800" dirty="0"/>
              <a:t> </a:t>
            </a:r>
            <a:r>
              <a:rPr lang="en-US" sz="1800" dirty="0" err="1"/>
              <a:t>puhtaaseen</a:t>
            </a:r>
            <a:r>
              <a:rPr lang="en-US" sz="1800" dirty="0"/>
              <a:t> </a:t>
            </a:r>
            <a:r>
              <a:rPr lang="en-US" sz="1800" dirty="0" err="1"/>
              <a:t>enregiaan</a:t>
            </a:r>
            <a:r>
              <a:rPr lang="en-US" sz="1800" dirty="0"/>
              <a:t> </a:t>
            </a:r>
            <a:r>
              <a:rPr lang="en-US" sz="1800" dirty="0" err="1"/>
              <a:t>sekä</a:t>
            </a:r>
            <a:r>
              <a:rPr lang="en-US" sz="1800" dirty="0"/>
              <a:t> </a:t>
            </a:r>
            <a:r>
              <a:rPr lang="en-US" sz="1800" dirty="0" err="1"/>
              <a:t>Pariisin</a:t>
            </a:r>
            <a:r>
              <a:rPr lang="en-US" sz="1800" dirty="0"/>
              <a:t> </a:t>
            </a:r>
            <a:r>
              <a:rPr lang="en-US" sz="1800" dirty="0" err="1"/>
              <a:t>ilmastosopimuksen</a:t>
            </a:r>
            <a:r>
              <a:rPr lang="en-US" sz="1800" dirty="0"/>
              <a:t> </a:t>
            </a:r>
            <a:r>
              <a:rPr lang="en-US" sz="1800" dirty="0" err="1"/>
              <a:t>tavoitteiden</a:t>
            </a:r>
            <a:r>
              <a:rPr lang="en-US" sz="1800" dirty="0"/>
              <a:t> </a:t>
            </a:r>
            <a:r>
              <a:rPr lang="en-US" sz="1800" dirty="0" err="1"/>
              <a:t>saavuttamisesta</a:t>
            </a:r>
            <a:r>
              <a:rPr lang="en-US" sz="1800" dirty="0"/>
              <a:t>.</a:t>
            </a:r>
          </a:p>
          <a:p>
            <a:pPr marL="587375">
              <a:spcBef>
                <a:spcPts val="600"/>
              </a:spcBef>
              <a:spcAft>
                <a:spcPts val="600"/>
              </a:spcAft>
            </a:pPr>
            <a:r>
              <a:rPr lang="en-US" sz="1800" dirty="0" err="1"/>
              <a:t>Paketilla</a:t>
            </a:r>
            <a:r>
              <a:rPr lang="en-US" sz="1800" dirty="0"/>
              <a:t> on </a:t>
            </a:r>
            <a:r>
              <a:rPr lang="en-US" sz="1800" dirty="0" err="1"/>
              <a:t>edistetty</a:t>
            </a:r>
            <a:r>
              <a:rPr lang="en-US" sz="1800" dirty="0"/>
              <a:t> </a:t>
            </a:r>
            <a:r>
              <a:rPr lang="en-US" sz="1800" dirty="0" err="1"/>
              <a:t>EU:n</a:t>
            </a:r>
            <a:r>
              <a:rPr lang="en-US" sz="1800" dirty="0"/>
              <a:t> </a:t>
            </a:r>
            <a:r>
              <a:rPr lang="en-US" sz="1800" dirty="0" err="1"/>
              <a:t>yhteisen</a:t>
            </a:r>
            <a:r>
              <a:rPr lang="en-US" sz="1800" dirty="0"/>
              <a:t> </a:t>
            </a:r>
            <a:r>
              <a:rPr lang="en-US" sz="1800" dirty="0" err="1"/>
              <a:t>energiamarkkinan</a:t>
            </a:r>
            <a:r>
              <a:rPr lang="en-US" sz="1800" dirty="0"/>
              <a:t> </a:t>
            </a:r>
            <a:r>
              <a:rPr lang="en-US" sz="1800" dirty="0" err="1"/>
              <a:t>toimivuutta</a:t>
            </a:r>
            <a:r>
              <a:rPr lang="en-US" sz="1800" dirty="0"/>
              <a:t> ja </a:t>
            </a:r>
            <a:r>
              <a:rPr lang="en-US" sz="1800" dirty="0" err="1"/>
              <a:t>sääntöjen</a:t>
            </a:r>
            <a:r>
              <a:rPr lang="en-US" sz="1800" dirty="0"/>
              <a:t> </a:t>
            </a:r>
            <a:r>
              <a:rPr lang="en-US" sz="1800" dirty="0" err="1"/>
              <a:t>harmonisointia</a:t>
            </a:r>
            <a:r>
              <a:rPr lang="en-US" sz="1800" dirty="0"/>
              <a:t>. </a:t>
            </a:r>
            <a:r>
              <a:rPr lang="en-US" sz="1800" dirty="0" err="1"/>
              <a:t>Energiaunioni</a:t>
            </a:r>
            <a:r>
              <a:rPr lang="en-US" sz="1800" dirty="0"/>
              <a:t> </a:t>
            </a:r>
            <a:r>
              <a:rPr lang="en-US" sz="1800" dirty="0" err="1"/>
              <a:t>mahdollistaa</a:t>
            </a:r>
            <a:r>
              <a:rPr lang="en-US" sz="1800" dirty="0"/>
              <a:t> </a:t>
            </a:r>
            <a:r>
              <a:rPr lang="en-US" sz="1800" dirty="0" err="1"/>
              <a:t>rajat</a:t>
            </a:r>
            <a:r>
              <a:rPr lang="en-US" sz="1800" dirty="0"/>
              <a:t> </a:t>
            </a:r>
            <a:r>
              <a:rPr lang="en-US" sz="1800" dirty="0" err="1"/>
              <a:t>ylittävän</a:t>
            </a:r>
            <a:r>
              <a:rPr lang="en-US" sz="1800" dirty="0"/>
              <a:t> </a:t>
            </a:r>
            <a:r>
              <a:rPr lang="en-US" sz="1800" dirty="0" err="1"/>
              <a:t>yhteistyön</a:t>
            </a:r>
            <a:r>
              <a:rPr lang="en-US" sz="1800" dirty="0"/>
              <a:t> ja </a:t>
            </a:r>
            <a:r>
              <a:rPr lang="en-US" sz="1800" dirty="0" err="1"/>
              <a:t>kilpailun</a:t>
            </a:r>
            <a:r>
              <a:rPr lang="en-US" sz="1800" dirty="0"/>
              <a:t> </a:t>
            </a:r>
            <a:r>
              <a:rPr lang="en-US" sz="1800" dirty="0" err="1"/>
              <a:t>sekä</a:t>
            </a:r>
            <a:r>
              <a:rPr lang="en-US" sz="1800" dirty="0"/>
              <a:t> </a:t>
            </a:r>
            <a:r>
              <a:rPr lang="en-US" sz="1800" dirty="0" err="1"/>
              <a:t>kuluttajille</a:t>
            </a:r>
            <a:r>
              <a:rPr lang="en-US" sz="1800" dirty="0"/>
              <a:t> </a:t>
            </a:r>
            <a:r>
              <a:rPr lang="en-US" sz="1800" dirty="0" err="1"/>
              <a:t>paremman</a:t>
            </a:r>
            <a:r>
              <a:rPr lang="en-US" sz="1800" dirty="0"/>
              <a:t> </a:t>
            </a:r>
            <a:r>
              <a:rPr lang="en-US" sz="1800" dirty="0" err="1"/>
              <a:t>energiantarjonnan</a:t>
            </a:r>
            <a:r>
              <a:rPr lang="en-US" sz="1800" dirty="0"/>
              <a:t> ja -</a:t>
            </a:r>
            <a:r>
              <a:rPr lang="en-US" sz="1800" dirty="0" err="1"/>
              <a:t>hinnan</a:t>
            </a:r>
            <a:r>
              <a:rPr lang="en-US" sz="1800" dirty="0"/>
              <a:t>. </a:t>
            </a:r>
          </a:p>
          <a:p>
            <a:pPr marL="473075">
              <a:spcBef>
                <a:spcPts val="600"/>
              </a:spcBef>
              <a:spcAft>
                <a:spcPts val="600"/>
              </a:spcAft>
            </a:pPr>
            <a:endParaRPr lang="en-US" sz="1800" dirty="0"/>
          </a:p>
          <a:p>
            <a:pPr marL="187325">
              <a:spcBef>
                <a:spcPts val="600"/>
              </a:spcBef>
              <a:spcAft>
                <a:spcPts val="600"/>
              </a:spcAft>
            </a:pPr>
            <a:endParaRPr lang="en-US" sz="1800" dirty="0"/>
          </a:p>
          <a:p>
            <a:pPr marL="473075">
              <a:spcBef>
                <a:spcPts val="600"/>
              </a:spcBef>
              <a:spcAft>
                <a:spcPts val="600"/>
              </a:spcAft>
            </a:pPr>
            <a:endParaRPr lang="en-US" sz="1800" b="1" dirty="0"/>
          </a:p>
        </p:txBody>
      </p:sp>
      <p:sp>
        <p:nvSpPr>
          <p:cNvPr id="5" name="Alatunnisteen paikkamerkki 4"/>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lumMod val="75000"/>
                    <a:lumOff val="25000"/>
                  </a:schemeClr>
                </a:solidFill>
                <a:latin typeface="Calibri" panose="020F0502020204030204"/>
                <a:ea typeface="+mn-ea"/>
                <a:cs typeface="+mn-cs"/>
              </a:rPr>
              <a:t>kiertotalousamk.fi</a:t>
            </a:r>
          </a:p>
        </p:txBody>
      </p:sp>
      <p:sp>
        <p:nvSpPr>
          <p:cNvPr id="8" name="TextBox 7">
            <a:extLst>
              <a:ext uri="{FF2B5EF4-FFF2-40B4-BE49-F238E27FC236}">
                <a16:creationId xmlns:a16="http://schemas.microsoft.com/office/drawing/2014/main" id="{8A987819-F708-412F-B419-A415C4533DA2}"/>
              </a:ext>
            </a:extLst>
          </p:cNvPr>
          <p:cNvSpPr txBox="1"/>
          <p:nvPr/>
        </p:nvSpPr>
        <p:spPr>
          <a:xfrm>
            <a:off x="9805729" y="3598960"/>
            <a:ext cx="3070835" cy="307777"/>
          </a:xfrm>
          <a:prstGeom prst="rect">
            <a:avLst/>
          </a:prstGeom>
          <a:noFill/>
        </p:spPr>
        <p:txBody>
          <a:bodyPr wrap="square" rtlCol="0">
            <a:spAutoFit/>
          </a:bodyPr>
          <a:lstStyle/>
          <a:p>
            <a:r>
              <a:rPr lang="fi-FI" sz="1400" dirty="0"/>
              <a:t>Kuvituskuva: Sanna Moilanen</a:t>
            </a:r>
          </a:p>
        </p:txBody>
      </p:sp>
    </p:spTree>
    <p:extLst>
      <p:ext uri="{BB962C8B-B14F-4D97-AF65-F5344CB8AC3E}">
        <p14:creationId xmlns:p14="http://schemas.microsoft.com/office/powerpoint/2010/main" val="3418737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447644" y="-72415"/>
            <a:ext cx="10515600" cy="1325563"/>
          </a:xfrm>
        </p:spPr>
        <p:txBody>
          <a:bodyPr vert="horz" lIns="91440" tIns="45720" rIns="91440" bIns="45720" rtlCol="0" anchor="ctr">
            <a:normAutofit/>
          </a:bodyPr>
          <a:lstStyle/>
          <a:p>
            <a:pPr>
              <a:tabLst>
                <a:tab pos="10133013" algn="l"/>
              </a:tabLst>
            </a:pPr>
            <a:r>
              <a:rPr lang="en-US" kern="1200" dirty="0" err="1">
                <a:solidFill>
                  <a:schemeClr val="tx1"/>
                </a:solidFill>
                <a:latin typeface="+mj-lt"/>
                <a:ea typeface="+mj-ea"/>
                <a:cs typeface="+mj-cs"/>
              </a:rPr>
              <a:t>EU:n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puhtaan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energian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paketti</a:t>
            </a:r>
            <a:endParaRPr lang="en-US" kern="1200" dirty="0">
              <a:solidFill>
                <a:schemeClr val="tx1"/>
              </a:solidFill>
              <a:latin typeface="+mj-lt"/>
              <a:ea typeface="+mj-ea"/>
              <a:cs typeface="+mj-cs"/>
            </a:endParaRPr>
          </a:p>
        </p:txBody>
      </p:sp>
      <p:sp>
        <p:nvSpPr>
          <p:cNvPr id="3" name="Sisällön paikkamerkki 2"/>
          <p:cNvSpPr>
            <a:spLocks noGrp="1"/>
          </p:cNvSpPr>
          <p:nvPr>
            <p:ph sz="half" idx="1"/>
          </p:nvPr>
        </p:nvSpPr>
        <p:spPr>
          <a:xfrm>
            <a:off x="1742954" y="1019288"/>
            <a:ext cx="9449041" cy="4110411"/>
          </a:xfrm>
        </p:spPr>
        <p:txBody>
          <a:bodyPr vert="horz" lIns="91440" tIns="45720" rIns="91440" bIns="45720" rtlCol="0">
            <a:normAutofit/>
          </a:bodyPr>
          <a:lstStyle/>
          <a:p>
            <a:pPr marL="130175" indent="0" algn="ctr">
              <a:spcBef>
                <a:spcPts val="600"/>
              </a:spcBef>
              <a:spcAft>
                <a:spcPts val="600"/>
              </a:spcAft>
              <a:buNone/>
            </a:pPr>
            <a:r>
              <a:rPr lang="fi-FI" sz="2000" dirty="0"/>
              <a:t>EU pyrkii vähentämään kasvihuonekaasupäästöjä yhteensä vähintään 40 prosenttia vuoden 1990 tasosta vuoteen 2030 mennessä. Kokonaistavoite jakaantuu siten, että päästökauppa-sektorilla päästöjen tulisi pienentyä 43 prosenttia ja päästökaupan ulkopuolisella sektorilla 30 prosenttia verrattuna vuoteen 2005.</a:t>
            </a:r>
            <a:r>
              <a:rPr lang="fi-FI" sz="2400" dirty="0"/>
              <a:t> </a:t>
            </a:r>
            <a:endParaRPr lang="en-US" sz="1400" dirty="0"/>
          </a:p>
        </p:txBody>
      </p:sp>
      <p:sp>
        <p:nvSpPr>
          <p:cNvPr id="4" name="Rectangle: Rounded Corners 3">
            <a:extLst>
              <a:ext uri="{FF2B5EF4-FFF2-40B4-BE49-F238E27FC236}">
                <a16:creationId xmlns:a16="http://schemas.microsoft.com/office/drawing/2014/main" id="{B2761118-BC54-4C28-AE0D-AD83D083FEFC}"/>
              </a:ext>
            </a:extLst>
          </p:cNvPr>
          <p:cNvSpPr/>
          <p:nvPr/>
        </p:nvSpPr>
        <p:spPr>
          <a:xfrm>
            <a:off x="2044763" y="2513330"/>
            <a:ext cx="8845421" cy="1054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EU:n ilmastotavoitteet</a:t>
            </a:r>
          </a:p>
          <a:p>
            <a:pPr algn="ctr"/>
            <a:r>
              <a:rPr lang="fi-FI" dirty="0"/>
              <a:t>Kasvihuonekaasupäästöjen vähennystavoite vähintään 40% vuoteen 2030</a:t>
            </a:r>
          </a:p>
          <a:p>
            <a:pPr algn="ctr"/>
            <a:endParaRPr lang="fi-FI" dirty="0"/>
          </a:p>
        </p:txBody>
      </p:sp>
      <p:sp>
        <p:nvSpPr>
          <p:cNvPr id="6" name="Arrow: Down 5">
            <a:extLst>
              <a:ext uri="{FF2B5EF4-FFF2-40B4-BE49-F238E27FC236}">
                <a16:creationId xmlns:a16="http://schemas.microsoft.com/office/drawing/2014/main" id="{ECEB1550-CEC6-46FC-89F9-BA341C880710}"/>
              </a:ext>
            </a:extLst>
          </p:cNvPr>
          <p:cNvSpPr/>
          <p:nvPr/>
        </p:nvSpPr>
        <p:spPr>
          <a:xfrm rot="10800000">
            <a:off x="2447644" y="3674563"/>
            <a:ext cx="419877" cy="643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Rounded Corners 6">
            <a:extLst>
              <a:ext uri="{FF2B5EF4-FFF2-40B4-BE49-F238E27FC236}">
                <a16:creationId xmlns:a16="http://schemas.microsoft.com/office/drawing/2014/main" id="{C2DE43AB-950F-482D-8B13-A7E8F77E4F70}"/>
              </a:ext>
            </a:extLst>
          </p:cNvPr>
          <p:cNvSpPr/>
          <p:nvPr/>
        </p:nvSpPr>
        <p:spPr>
          <a:xfrm>
            <a:off x="1160844" y="4430209"/>
            <a:ext cx="2827175" cy="774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Päästökauppasektori (ETS)</a:t>
            </a:r>
          </a:p>
          <a:p>
            <a:pPr algn="ctr"/>
            <a:r>
              <a:rPr lang="fi-FI" dirty="0"/>
              <a:t>- 43%</a:t>
            </a:r>
          </a:p>
        </p:txBody>
      </p:sp>
      <p:sp>
        <p:nvSpPr>
          <p:cNvPr id="9" name="Rectangle: Rounded Corners 8">
            <a:extLst>
              <a:ext uri="{FF2B5EF4-FFF2-40B4-BE49-F238E27FC236}">
                <a16:creationId xmlns:a16="http://schemas.microsoft.com/office/drawing/2014/main" id="{C99C0E62-F500-440F-BD1B-263633E95C1E}"/>
              </a:ext>
            </a:extLst>
          </p:cNvPr>
          <p:cNvSpPr/>
          <p:nvPr/>
        </p:nvSpPr>
        <p:spPr>
          <a:xfrm>
            <a:off x="5092210" y="4418854"/>
            <a:ext cx="2510147" cy="7642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Taakanjakosektori (ESD)</a:t>
            </a:r>
          </a:p>
          <a:p>
            <a:pPr algn="ctr"/>
            <a:r>
              <a:rPr lang="fi-FI" dirty="0"/>
              <a:t>- 30%</a:t>
            </a:r>
          </a:p>
        </p:txBody>
      </p:sp>
      <p:sp>
        <p:nvSpPr>
          <p:cNvPr id="11" name="Arrow: Down 10">
            <a:extLst>
              <a:ext uri="{FF2B5EF4-FFF2-40B4-BE49-F238E27FC236}">
                <a16:creationId xmlns:a16="http://schemas.microsoft.com/office/drawing/2014/main" id="{9934E962-2AB1-4C8D-87FF-498F70F75C22}"/>
              </a:ext>
            </a:extLst>
          </p:cNvPr>
          <p:cNvSpPr/>
          <p:nvPr/>
        </p:nvSpPr>
        <p:spPr>
          <a:xfrm rot="10800000">
            <a:off x="6047596" y="3674563"/>
            <a:ext cx="419877" cy="643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Arrow: Right 11">
            <a:extLst>
              <a:ext uri="{FF2B5EF4-FFF2-40B4-BE49-F238E27FC236}">
                <a16:creationId xmlns:a16="http://schemas.microsoft.com/office/drawing/2014/main" id="{41A40EE5-2B0A-45F9-ABD4-FB40102DC763}"/>
              </a:ext>
            </a:extLst>
          </p:cNvPr>
          <p:cNvSpPr/>
          <p:nvPr/>
        </p:nvSpPr>
        <p:spPr>
          <a:xfrm rot="10800000">
            <a:off x="7763027" y="4844926"/>
            <a:ext cx="682849" cy="184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Arrow: Right 12">
            <a:extLst>
              <a:ext uri="{FF2B5EF4-FFF2-40B4-BE49-F238E27FC236}">
                <a16:creationId xmlns:a16="http://schemas.microsoft.com/office/drawing/2014/main" id="{DDE5844E-A1E7-47AA-A7DB-69CF62213BE9}"/>
              </a:ext>
            </a:extLst>
          </p:cNvPr>
          <p:cNvSpPr/>
          <p:nvPr/>
        </p:nvSpPr>
        <p:spPr>
          <a:xfrm>
            <a:off x="7805132" y="4515236"/>
            <a:ext cx="682849" cy="1841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Arrow: Right 13">
            <a:extLst>
              <a:ext uri="{FF2B5EF4-FFF2-40B4-BE49-F238E27FC236}">
                <a16:creationId xmlns:a16="http://schemas.microsoft.com/office/drawing/2014/main" id="{0480A218-8A6A-484A-B40E-8F30AAE98C46}"/>
              </a:ext>
            </a:extLst>
          </p:cNvPr>
          <p:cNvSpPr/>
          <p:nvPr/>
        </p:nvSpPr>
        <p:spPr>
          <a:xfrm>
            <a:off x="4164597" y="4642752"/>
            <a:ext cx="811063" cy="349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Rectangle: Rounded Corners 14">
            <a:extLst>
              <a:ext uri="{FF2B5EF4-FFF2-40B4-BE49-F238E27FC236}">
                <a16:creationId xmlns:a16="http://schemas.microsoft.com/office/drawing/2014/main" id="{3FEB78E6-DFED-4F84-9008-834EEE919544}"/>
              </a:ext>
            </a:extLst>
          </p:cNvPr>
          <p:cNvSpPr/>
          <p:nvPr/>
        </p:nvSpPr>
        <p:spPr>
          <a:xfrm>
            <a:off x="8690756" y="4413176"/>
            <a:ext cx="2827175" cy="774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a:p>
            <a:pPr algn="ctr"/>
            <a:r>
              <a:rPr lang="fi-FI" dirty="0"/>
              <a:t>Metsänhoito ja maankäyttö (LULUCF)</a:t>
            </a:r>
          </a:p>
          <a:p>
            <a:pPr algn="ctr"/>
            <a:endParaRPr lang="fi-FI" dirty="0"/>
          </a:p>
        </p:txBody>
      </p:sp>
      <p:sp>
        <p:nvSpPr>
          <p:cNvPr id="16" name="Arrow: Down 15">
            <a:extLst>
              <a:ext uri="{FF2B5EF4-FFF2-40B4-BE49-F238E27FC236}">
                <a16:creationId xmlns:a16="http://schemas.microsoft.com/office/drawing/2014/main" id="{B6D38A94-63E6-4156-B86D-367925060192}"/>
              </a:ext>
            </a:extLst>
          </p:cNvPr>
          <p:cNvSpPr/>
          <p:nvPr/>
        </p:nvSpPr>
        <p:spPr>
          <a:xfrm rot="10800000">
            <a:off x="9647547" y="3644100"/>
            <a:ext cx="419877" cy="643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A0768612-937B-42F7-A377-575FD202AEC5}"/>
              </a:ext>
            </a:extLst>
          </p:cNvPr>
          <p:cNvSpPr/>
          <p:nvPr/>
        </p:nvSpPr>
        <p:spPr>
          <a:xfrm>
            <a:off x="2044763" y="5646953"/>
            <a:ext cx="9367270" cy="830997"/>
          </a:xfrm>
          <a:prstGeom prst="rect">
            <a:avLst/>
          </a:prstGeom>
        </p:spPr>
        <p:txBody>
          <a:bodyPr wrap="square">
            <a:spAutoFit/>
          </a:bodyPr>
          <a:lstStyle/>
          <a:p>
            <a:pPr algn="ctr"/>
            <a:r>
              <a:rPr lang="fi-FI" sz="1600" dirty="0"/>
              <a:t>Päästövähennystavoitteet ovat erilaiset päästökauppaan kuuluvilla ja siihen kuulumattomilla aloilla. Suuret teollisuus- ja energiantuotantolaitokset kuuluvat niin sanottuun päästökauppasektoriin, jolle on asetettu EU-tason yhteinen tavoite vähentää kasvihuonekaasupäästöjä.</a:t>
            </a:r>
          </a:p>
        </p:txBody>
      </p:sp>
    </p:spTree>
    <p:extLst>
      <p:ext uri="{BB962C8B-B14F-4D97-AF65-F5344CB8AC3E}">
        <p14:creationId xmlns:p14="http://schemas.microsoft.com/office/powerpoint/2010/main" val="1960193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3EEC85-E294-4AFC-A2A6-0CF50D87826D}"/>
              </a:ext>
            </a:extLst>
          </p:cNvPr>
          <p:cNvSpPr/>
          <p:nvPr/>
        </p:nvSpPr>
        <p:spPr>
          <a:xfrm>
            <a:off x="6123880" y="1891136"/>
            <a:ext cx="4892949" cy="4110411"/>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
        <p:nvSpPr>
          <p:cNvPr id="16" name="Rectangle 15">
            <a:extLst>
              <a:ext uri="{FF2B5EF4-FFF2-40B4-BE49-F238E27FC236}">
                <a16:creationId xmlns:a16="http://schemas.microsoft.com/office/drawing/2014/main" id="{1BEA0990-8FCB-42B0-B617-62FF70EC8E99}"/>
              </a:ext>
            </a:extLst>
          </p:cNvPr>
          <p:cNvSpPr/>
          <p:nvPr/>
        </p:nvSpPr>
        <p:spPr>
          <a:xfrm>
            <a:off x="1069312" y="1875453"/>
            <a:ext cx="4892949" cy="4110411"/>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
        <p:nvSpPr>
          <p:cNvPr id="2" name="Otsikko 1"/>
          <p:cNvSpPr>
            <a:spLocks noGrp="1"/>
          </p:cNvSpPr>
          <p:nvPr>
            <p:ph type="title"/>
          </p:nvPr>
        </p:nvSpPr>
        <p:spPr>
          <a:xfrm>
            <a:off x="1011952" y="-69722"/>
            <a:ext cx="10515600" cy="1325563"/>
          </a:xfrm>
        </p:spPr>
        <p:txBody>
          <a:bodyPr vert="horz" lIns="91440" tIns="45720" rIns="91440" bIns="45720" rtlCol="0" anchor="ctr">
            <a:normAutofit/>
          </a:bodyPr>
          <a:lstStyle/>
          <a:p>
            <a:r>
              <a:rPr lang="en-US" kern="1200" dirty="0" err="1">
                <a:solidFill>
                  <a:schemeClr val="tx1"/>
                </a:solidFill>
                <a:latin typeface="+mj-lt"/>
                <a:ea typeface="+mj-ea"/>
                <a:cs typeface="+mj-cs"/>
              </a:rPr>
              <a:t>EU:n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päästökauppa</a:t>
            </a:r>
            <a:endParaRPr lang="en-US" kern="1200" dirty="0">
              <a:solidFill>
                <a:schemeClr val="tx1"/>
              </a:solidFill>
              <a:latin typeface="+mj-lt"/>
              <a:ea typeface="+mj-ea"/>
              <a:cs typeface="+mj-cs"/>
            </a:endParaRPr>
          </a:p>
        </p:txBody>
      </p:sp>
      <p:sp>
        <p:nvSpPr>
          <p:cNvPr id="3" name="Sisällön paikkamerkki 2"/>
          <p:cNvSpPr>
            <a:spLocks noGrp="1"/>
          </p:cNvSpPr>
          <p:nvPr>
            <p:ph sz="half" idx="1"/>
          </p:nvPr>
        </p:nvSpPr>
        <p:spPr>
          <a:xfrm>
            <a:off x="897233" y="1170290"/>
            <a:ext cx="10630319" cy="4110411"/>
          </a:xfrm>
        </p:spPr>
        <p:txBody>
          <a:bodyPr vert="horz" lIns="91440" tIns="45720" rIns="91440" bIns="45720" rtlCol="0">
            <a:normAutofit/>
          </a:bodyPr>
          <a:lstStyle/>
          <a:p>
            <a:pPr marL="130175" indent="0">
              <a:spcBef>
                <a:spcPts val="600"/>
              </a:spcBef>
              <a:spcAft>
                <a:spcPts val="600"/>
              </a:spcAft>
              <a:buNone/>
            </a:pPr>
            <a:r>
              <a:rPr lang="en-US" sz="2400" dirty="0" err="1"/>
              <a:t>Omat</a:t>
            </a:r>
            <a:r>
              <a:rPr lang="en-US" sz="2400" dirty="0"/>
              <a:t> </a:t>
            </a:r>
            <a:r>
              <a:rPr lang="en-US" sz="2400" dirty="0" err="1"/>
              <a:t>päästövähennystavoitteet</a:t>
            </a:r>
            <a:r>
              <a:rPr lang="en-US" sz="2400" dirty="0"/>
              <a:t> </a:t>
            </a:r>
            <a:r>
              <a:rPr lang="en-US" sz="2400" dirty="0" err="1"/>
              <a:t>päästökauppasektorille</a:t>
            </a:r>
            <a:r>
              <a:rPr lang="en-US" sz="2400" dirty="0"/>
              <a:t> ja </a:t>
            </a:r>
            <a:r>
              <a:rPr lang="en-US" sz="2400" dirty="0" err="1"/>
              <a:t>sen</a:t>
            </a:r>
            <a:r>
              <a:rPr lang="en-US" sz="2400" dirty="0"/>
              <a:t> </a:t>
            </a:r>
            <a:r>
              <a:rPr lang="en-US" sz="2400" dirty="0" err="1"/>
              <a:t>ulkopuolisille</a:t>
            </a:r>
            <a:r>
              <a:rPr lang="en-US" sz="2400" dirty="0"/>
              <a:t> </a:t>
            </a:r>
            <a:r>
              <a:rPr lang="en-US" sz="2400" dirty="0" err="1"/>
              <a:t>aloille</a:t>
            </a:r>
            <a:endParaRPr lang="en-US" sz="2000" dirty="0"/>
          </a:p>
        </p:txBody>
      </p:sp>
      <p:sp>
        <p:nvSpPr>
          <p:cNvPr id="5" name="Alatunnisteen paikkamerkki 4"/>
          <p:cNvSpPr>
            <a:spLocks noGrp="1"/>
          </p:cNvSpPr>
          <p:nvPr>
            <p:ph type="ftr" sz="quarter" idx="11"/>
          </p:nvPr>
        </p:nvSpPr>
        <p:spPr>
          <a:xfrm>
            <a:off x="4038600" y="6077585"/>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kiertotalousamk.fi</a:t>
            </a:r>
          </a:p>
        </p:txBody>
      </p:sp>
      <p:pic>
        <p:nvPicPr>
          <p:cNvPr id="6" name="Graphic 5" descr="Factory">
            <a:extLst>
              <a:ext uri="{FF2B5EF4-FFF2-40B4-BE49-F238E27FC236}">
                <a16:creationId xmlns:a16="http://schemas.microsoft.com/office/drawing/2014/main" id="{78DBCFBE-A66B-45D0-8A32-D90872D3DC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6258" y="2548969"/>
            <a:ext cx="1315319" cy="1315319"/>
          </a:xfrm>
          <a:prstGeom prst="rect">
            <a:avLst/>
          </a:prstGeom>
        </p:spPr>
      </p:pic>
      <p:pic>
        <p:nvPicPr>
          <p:cNvPr id="8" name="Graphic 7" descr="Truck">
            <a:extLst>
              <a:ext uri="{FF2B5EF4-FFF2-40B4-BE49-F238E27FC236}">
                <a16:creationId xmlns:a16="http://schemas.microsoft.com/office/drawing/2014/main" id="{3E123DA1-DDB7-40B3-90C3-DD0A4689F4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13701" y="2175639"/>
            <a:ext cx="1231221" cy="1231221"/>
          </a:xfrm>
          <a:prstGeom prst="rect">
            <a:avLst/>
          </a:prstGeom>
        </p:spPr>
      </p:pic>
      <p:sp>
        <p:nvSpPr>
          <p:cNvPr id="9" name="TextBox 8">
            <a:extLst>
              <a:ext uri="{FF2B5EF4-FFF2-40B4-BE49-F238E27FC236}">
                <a16:creationId xmlns:a16="http://schemas.microsoft.com/office/drawing/2014/main" id="{E0104308-0AFA-4CAB-9FE2-9E35FF877EC4}"/>
              </a:ext>
            </a:extLst>
          </p:cNvPr>
          <p:cNvSpPr txBox="1"/>
          <p:nvPr/>
        </p:nvSpPr>
        <p:spPr>
          <a:xfrm>
            <a:off x="2757798" y="1975985"/>
            <a:ext cx="3125755" cy="3139321"/>
          </a:xfrm>
          <a:prstGeom prst="rect">
            <a:avLst/>
          </a:prstGeom>
          <a:noFill/>
        </p:spPr>
        <p:txBody>
          <a:bodyPr wrap="square" rtlCol="0">
            <a:spAutoFit/>
          </a:bodyPr>
          <a:lstStyle/>
          <a:p>
            <a:pPr algn="r"/>
            <a:r>
              <a:rPr lang="fi-FI" sz="2000" b="1" dirty="0">
                <a:solidFill>
                  <a:srgbClr val="7030A0"/>
                </a:solidFill>
              </a:rPr>
              <a:t>PÄÄSTÖKAUPPA</a:t>
            </a:r>
          </a:p>
          <a:p>
            <a:pPr algn="r"/>
            <a:endParaRPr lang="fi-FI" b="1" dirty="0">
              <a:solidFill>
                <a:srgbClr val="7030A0"/>
              </a:solidFill>
            </a:endParaRPr>
          </a:p>
          <a:p>
            <a:pPr algn="r"/>
            <a:r>
              <a:rPr lang="fi-FI" b="1" dirty="0">
                <a:solidFill>
                  <a:srgbClr val="7030A0"/>
                </a:solidFill>
              </a:rPr>
              <a:t>Sähkön- ja lämmöntuotanto, metallien jalostusteollisuus, sellu- ja paperiteollisuus, kemian teollisuus, lentoliikenne ja rakennustuoteteollisuus</a:t>
            </a:r>
          </a:p>
          <a:p>
            <a:r>
              <a:rPr lang="fi-FI" sz="800" b="1" dirty="0">
                <a:solidFill>
                  <a:srgbClr val="7030A0"/>
                </a:solidFill>
              </a:rPr>
              <a:t> </a:t>
            </a:r>
          </a:p>
          <a:p>
            <a:pPr marL="571500" indent="-571500">
              <a:buFontTx/>
              <a:buChar char="-"/>
            </a:pPr>
            <a:endParaRPr lang="fi-FI" sz="4400" b="1" dirty="0">
              <a:solidFill>
                <a:srgbClr val="7030A0"/>
              </a:solidFill>
            </a:endParaRPr>
          </a:p>
        </p:txBody>
      </p:sp>
      <p:sp>
        <p:nvSpPr>
          <p:cNvPr id="11" name="TextBox 10">
            <a:extLst>
              <a:ext uri="{FF2B5EF4-FFF2-40B4-BE49-F238E27FC236}">
                <a16:creationId xmlns:a16="http://schemas.microsoft.com/office/drawing/2014/main" id="{8B3B1A0E-C9CE-41BD-815F-3A13E7DA3680}"/>
              </a:ext>
            </a:extLst>
          </p:cNvPr>
          <p:cNvSpPr txBox="1"/>
          <p:nvPr/>
        </p:nvSpPr>
        <p:spPr>
          <a:xfrm>
            <a:off x="6096000" y="1977385"/>
            <a:ext cx="3125755" cy="2062103"/>
          </a:xfrm>
          <a:prstGeom prst="rect">
            <a:avLst/>
          </a:prstGeom>
          <a:noFill/>
        </p:spPr>
        <p:txBody>
          <a:bodyPr wrap="square" rtlCol="0">
            <a:spAutoFit/>
          </a:bodyPr>
          <a:lstStyle/>
          <a:p>
            <a:r>
              <a:rPr lang="fi-FI" sz="2000" b="1" dirty="0">
                <a:solidFill>
                  <a:schemeClr val="accent6">
                    <a:lumMod val="75000"/>
                  </a:schemeClr>
                </a:solidFill>
              </a:rPr>
              <a:t>EI-PÄÄSTÖKAUPPA</a:t>
            </a:r>
          </a:p>
          <a:p>
            <a:endParaRPr lang="fi-FI" b="1" dirty="0">
              <a:solidFill>
                <a:schemeClr val="accent6">
                  <a:lumMod val="75000"/>
                </a:schemeClr>
              </a:solidFill>
            </a:endParaRPr>
          </a:p>
          <a:p>
            <a:r>
              <a:rPr lang="fi-FI" b="1" dirty="0">
                <a:solidFill>
                  <a:schemeClr val="accent6">
                    <a:lumMod val="75000"/>
                  </a:schemeClr>
                </a:solidFill>
              </a:rPr>
              <a:t>Liikenne, polttoaineiden käyttö rakennusten lämmityksessä ja liikenteessä, maatalous ja </a:t>
            </a:r>
          </a:p>
          <a:p>
            <a:r>
              <a:rPr lang="fi-FI" b="1" dirty="0">
                <a:solidFill>
                  <a:schemeClr val="accent6">
                    <a:lumMod val="75000"/>
                  </a:schemeClr>
                </a:solidFill>
              </a:rPr>
              <a:t>jätehuolto</a:t>
            </a:r>
          </a:p>
        </p:txBody>
      </p:sp>
      <p:sp>
        <p:nvSpPr>
          <p:cNvPr id="13" name="Rectangle 12">
            <a:extLst>
              <a:ext uri="{FF2B5EF4-FFF2-40B4-BE49-F238E27FC236}">
                <a16:creationId xmlns:a16="http://schemas.microsoft.com/office/drawing/2014/main" id="{F8EC2CA4-054F-478F-B297-FFC8C75981AB}"/>
              </a:ext>
            </a:extLst>
          </p:cNvPr>
          <p:cNvSpPr/>
          <p:nvPr/>
        </p:nvSpPr>
        <p:spPr>
          <a:xfrm>
            <a:off x="1154681" y="4338675"/>
            <a:ext cx="4722210" cy="1754326"/>
          </a:xfrm>
          <a:prstGeom prst="rect">
            <a:avLst/>
          </a:prstGeom>
        </p:spPr>
        <p:txBody>
          <a:bodyPr wrap="square">
            <a:spAutoFit/>
          </a:bodyPr>
          <a:lstStyle/>
          <a:p>
            <a:r>
              <a:rPr lang="fi-FI" sz="4400" b="1" dirty="0">
                <a:solidFill>
                  <a:srgbClr val="7030A0"/>
                </a:solidFill>
              </a:rPr>
              <a:t>- 21%              - 43%</a:t>
            </a:r>
          </a:p>
          <a:p>
            <a:pPr>
              <a:spcAft>
                <a:spcPts val="1200"/>
              </a:spcAft>
            </a:pPr>
            <a:r>
              <a:rPr lang="fi-FI" b="1" dirty="0">
                <a:solidFill>
                  <a:srgbClr val="7030A0"/>
                </a:solidFill>
              </a:rPr>
              <a:t>vuoteen 2020                                vuoteen 2030 </a:t>
            </a:r>
          </a:p>
          <a:p>
            <a:pPr>
              <a:spcAft>
                <a:spcPts val="1200"/>
              </a:spcAft>
            </a:pPr>
            <a:r>
              <a:rPr lang="fi-FI" sz="1600" b="1" dirty="0">
                <a:solidFill>
                  <a:srgbClr val="7030A0"/>
                </a:solidFill>
              </a:rPr>
              <a:t>EU:n päästökaupan päästövähennystavoite verrattuna vuoden 2005 tasoon </a:t>
            </a:r>
          </a:p>
        </p:txBody>
      </p:sp>
      <p:sp>
        <p:nvSpPr>
          <p:cNvPr id="14" name="Rectangle 13">
            <a:extLst>
              <a:ext uri="{FF2B5EF4-FFF2-40B4-BE49-F238E27FC236}">
                <a16:creationId xmlns:a16="http://schemas.microsoft.com/office/drawing/2014/main" id="{A693E097-2DCA-4CA9-BC5A-964D8EF6F2E0}"/>
              </a:ext>
            </a:extLst>
          </p:cNvPr>
          <p:cNvSpPr/>
          <p:nvPr/>
        </p:nvSpPr>
        <p:spPr>
          <a:xfrm>
            <a:off x="6068120" y="4187976"/>
            <a:ext cx="4935781" cy="1815882"/>
          </a:xfrm>
          <a:prstGeom prst="rect">
            <a:avLst/>
          </a:prstGeom>
        </p:spPr>
        <p:txBody>
          <a:bodyPr wrap="square">
            <a:spAutoFit/>
          </a:bodyPr>
          <a:lstStyle/>
          <a:p>
            <a:r>
              <a:rPr lang="fi-FI" sz="4400" b="1" dirty="0">
                <a:solidFill>
                  <a:schemeClr val="accent6">
                    <a:lumMod val="75000"/>
                  </a:schemeClr>
                </a:solidFill>
              </a:rPr>
              <a:t>   -16%               - 39%</a:t>
            </a:r>
          </a:p>
          <a:p>
            <a:r>
              <a:rPr lang="fi-FI" b="1" dirty="0">
                <a:solidFill>
                  <a:schemeClr val="accent6">
                    <a:lumMod val="75000"/>
                  </a:schemeClr>
                </a:solidFill>
              </a:rPr>
              <a:t>   vuoteen 2020                                     vuoteen 2030</a:t>
            </a:r>
          </a:p>
          <a:p>
            <a:r>
              <a:rPr lang="fi-FI" b="1" dirty="0">
                <a:solidFill>
                  <a:schemeClr val="accent6">
                    <a:lumMod val="75000"/>
                  </a:schemeClr>
                </a:solidFill>
              </a:rPr>
              <a:t>             </a:t>
            </a:r>
          </a:p>
          <a:p>
            <a:pPr algn="r">
              <a:spcAft>
                <a:spcPts val="1200"/>
              </a:spcAft>
            </a:pPr>
            <a:r>
              <a:rPr lang="fi-FI" sz="1600" b="1" dirty="0">
                <a:solidFill>
                  <a:schemeClr val="accent6">
                    <a:lumMod val="75000"/>
                  </a:schemeClr>
                </a:solidFill>
              </a:rPr>
              <a:t>Suomen päästökaupan ulkopuolisten alojen päästövähennystavoite verrattuna vuoden 2005 tasoon</a:t>
            </a:r>
          </a:p>
        </p:txBody>
      </p:sp>
      <p:pic>
        <p:nvPicPr>
          <p:cNvPr id="19" name="Graphic 18" descr="Cow">
            <a:extLst>
              <a:ext uri="{FF2B5EF4-FFF2-40B4-BE49-F238E27FC236}">
                <a16:creationId xmlns:a16="http://schemas.microsoft.com/office/drawing/2014/main" id="{2F389085-B8FE-476D-9E84-BB85FBBD6E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2141" y="3088445"/>
            <a:ext cx="914400" cy="914400"/>
          </a:xfrm>
          <a:prstGeom prst="rect">
            <a:avLst/>
          </a:prstGeom>
        </p:spPr>
      </p:pic>
      <p:sp>
        <p:nvSpPr>
          <p:cNvPr id="20" name="Arrow: Right 19">
            <a:extLst>
              <a:ext uri="{FF2B5EF4-FFF2-40B4-BE49-F238E27FC236}">
                <a16:creationId xmlns:a16="http://schemas.microsoft.com/office/drawing/2014/main" id="{72FED242-9B91-4FB8-A3FB-3661FBC2030B}"/>
              </a:ext>
            </a:extLst>
          </p:cNvPr>
          <p:cNvSpPr/>
          <p:nvPr/>
        </p:nvSpPr>
        <p:spPr>
          <a:xfrm>
            <a:off x="2789649" y="4768011"/>
            <a:ext cx="1248951" cy="166319"/>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Arrow: Right 20">
            <a:extLst>
              <a:ext uri="{FF2B5EF4-FFF2-40B4-BE49-F238E27FC236}">
                <a16:creationId xmlns:a16="http://schemas.microsoft.com/office/drawing/2014/main" id="{90281407-26D7-4B5E-A170-D1F11ACDC7E4}"/>
              </a:ext>
            </a:extLst>
          </p:cNvPr>
          <p:cNvSpPr/>
          <p:nvPr/>
        </p:nvSpPr>
        <p:spPr>
          <a:xfrm>
            <a:off x="7985503" y="4633584"/>
            <a:ext cx="1167827" cy="20278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70756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3700" kern="1200" dirty="0" err="1">
                <a:solidFill>
                  <a:schemeClr val="accent1"/>
                </a:solidFill>
                <a:latin typeface="+mj-lt"/>
                <a:ea typeface="+mj-ea"/>
                <a:cs typeface="+mj-cs"/>
              </a:rPr>
              <a:t>EU:n</a:t>
            </a:r>
            <a:r>
              <a:rPr lang="en-US" sz="3700" kern="1200" dirty="0">
                <a:solidFill>
                  <a:schemeClr val="accent1"/>
                </a:solidFill>
                <a:latin typeface="+mj-lt"/>
                <a:ea typeface="+mj-ea"/>
                <a:cs typeface="+mj-cs"/>
              </a:rPr>
              <a:t> </a:t>
            </a:r>
            <a:r>
              <a:rPr lang="en-US" sz="3700" kern="1200" dirty="0" err="1">
                <a:solidFill>
                  <a:schemeClr val="accent1"/>
                </a:solidFill>
                <a:latin typeface="+mj-lt"/>
                <a:ea typeface="+mj-ea"/>
                <a:cs typeface="+mj-cs"/>
              </a:rPr>
              <a:t>pitkän</a:t>
            </a:r>
            <a:r>
              <a:rPr lang="en-US" sz="3700" kern="1200" dirty="0">
                <a:solidFill>
                  <a:schemeClr val="accent1"/>
                </a:solidFill>
                <a:latin typeface="+mj-lt"/>
                <a:ea typeface="+mj-ea"/>
                <a:cs typeface="+mj-cs"/>
              </a:rPr>
              <a:t> </a:t>
            </a:r>
            <a:r>
              <a:rPr lang="en-US" sz="3700" kern="1200" dirty="0" err="1">
                <a:solidFill>
                  <a:schemeClr val="accent1"/>
                </a:solidFill>
                <a:latin typeface="+mj-lt"/>
                <a:ea typeface="+mj-ea"/>
                <a:cs typeface="+mj-cs"/>
              </a:rPr>
              <a:t>aikavälin</a:t>
            </a:r>
            <a:r>
              <a:rPr lang="en-US" sz="3700" kern="1200" dirty="0">
                <a:solidFill>
                  <a:schemeClr val="accent1"/>
                </a:solidFill>
                <a:latin typeface="+mj-lt"/>
                <a:ea typeface="+mj-ea"/>
                <a:cs typeface="+mj-cs"/>
              </a:rPr>
              <a:t> </a:t>
            </a:r>
            <a:r>
              <a:rPr lang="en-US" sz="3700" kern="1200" dirty="0" err="1">
                <a:solidFill>
                  <a:schemeClr val="accent1"/>
                </a:solidFill>
                <a:latin typeface="+mj-lt"/>
                <a:ea typeface="+mj-ea"/>
                <a:cs typeface="+mj-cs"/>
              </a:rPr>
              <a:t>ilmastostrategia</a:t>
            </a:r>
            <a:endParaRPr lang="en-US" sz="3700" kern="1200" dirty="0">
              <a:solidFill>
                <a:schemeClr val="accent1"/>
              </a:solidFill>
              <a:latin typeface="+mj-lt"/>
              <a:ea typeface="+mj-ea"/>
              <a:cs typeface="+mj-cs"/>
            </a:endParaRP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Sisällön paikkamerkki 2"/>
          <p:cNvSpPr>
            <a:spLocks noGrp="1"/>
          </p:cNvSpPr>
          <p:nvPr>
            <p:ph sz="half" idx="1"/>
          </p:nvPr>
        </p:nvSpPr>
        <p:spPr>
          <a:xfrm>
            <a:off x="4976031" y="608203"/>
            <a:ext cx="6894404" cy="5641593"/>
          </a:xfrm>
        </p:spPr>
        <p:txBody>
          <a:bodyPr vert="horz" lIns="91440" tIns="45720" rIns="91440" bIns="45720" rtlCol="0" anchor="ctr">
            <a:normAutofit/>
          </a:bodyPr>
          <a:lstStyle/>
          <a:p>
            <a:pPr marL="358775" indent="-358775">
              <a:buFont typeface="Wingdings" panose="05000000000000000000" pitchFamily="2" charset="2"/>
              <a:buChar char="Ø"/>
            </a:pPr>
            <a:r>
              <a:rPr lang="en-US" sz="2000" dirty="0" err="1"/>
              <a:t>EU:n</a:t>
            </a:r>
            <a:r>
              <a:rPr lang="en-US" sz="2000" dirty="0"/>
              <a:t> </a:t>
            </a:r>
            <a:r>
              <a:rPr lang="en-US" sz="2000" dirty="0" err="1"/>
              <a:t>pitkän</a:t>
            </a:r>
            <a:r>
              <a:rPr lang="en-US" sz="2000" dirty="0"/>
              <a:t> </a:t>
            </a:r>
            <a:r>
              <a:rPr lang="en-US" sz="2000" dirty="0" err="1"/>
              <a:t>aikavälin</a:t>
            </a:r>
            <a:r>
              <a:rPr lang="en-US" sz="2000" dirty="0"/>
              <a:t> </a:t>
            </a:r>
            <a:r>
              <a:rPr lang="en-US" sz="2000" dirty="0" err="1"/>
              <a:t>ilmastostrategia</a:t>
            </a:r>
            <a:r>
              <a:rPr lang="en-US" sz="2000" dirty="0"/>
              <a:t> </a:t>
            </a:r>
            <a:r>
              <a:rPr lang="en-US" sz="2000" dirty="0" err="1"/>
              <a:t>viitoittaa</a:t>
            </a:r>
            <a:r>
              <a:rPr lang="en-US" sz="2000" dirty="0"/>
              <a:t> </a:t>
            </a:r>
            <a:r>
              <a:rPr lang="en-US" sz="2000" dirty="0" err="1"/>
              <a:t>tien</a:t>
            </a:r>
            <a:r>
              <a:rPr lang="en-US" sz="2000" dirty="0"/>
              <a:t> </a:t>
            </a:r>
            <a:r>
              <a:rPr lang="en-US" sz="2000" dirty="0" err="1"/>
              <a:t>nykyaikaiseen</a:t>
            </a:r>
            <a:r>
              <a:rPr lang="en-US" sz="2000" dirty="0"/>
              <a:t>, </a:t>
            </a:r>
            <a:r>
              <a:rPr lang="en-US" sz="2000" dirty="0" err="1"/>
              <a:t>kilpailukykyiseen</a:t>
            </a:r>
            <a:r>
              <a:rPr lang="en-US" sz="2000" dirty="0"/>
              <a:t> ja </a:t>
            </a:r>
            <a:r>
              <a:rPr lang="en-US" sz="2000" dirty="0" err="1"/>
              <a:t>ilmastoneutraaliin</a:t>
            </a:r>
            <a:r>
              <a:rPr lang="en-US" sz="2000" dirty="0"/>
              <a:t> </a:t>
            </a:r>
            <a:r>
              <a:rPr lang="en-US" sz="2000" dirty="0" err="1"/>
              <a:t>talouteen</a:t>
            </a:r>
            <a:r>
              <a:rPr lang="en-US" sz="2000" dirty="0"/>
              <a:t> </a:t>
            </a:r>
            <a:r>
              <a:rPr lang="en-US" sz="2000" dirty="0" err="1"/>
              <a:t>vuoteen</a:t>
            </a:r>
            <a:r>
              <a:rPr lang="en-US" sz="2000" dirty="0"/>
              <a:t> 2050 </a:t>
            </a:r>
            <a:r>
              <a:rPr lang="en-US" sz="2000" dirty="0" err="1"/>
              <a:t>mennessä</a:t>
            </a:r>
            <a:r>
              <a:rPr lang="en-US" sz="2000" dirty="0"/>
              <a:t>. </a:t>
            </a:r>
          </a:p>
          <a:p>
            <a:pPr marL="358775" indent="-358775">
              <a:buFont typeface="Wingdings" panose="05000000000000000000" pitchFamily="2" charset="2"/>
              <a:buChar char="Ø"/>
            </a:pPr>
            <a:r>
              <a:rPr lang="en-US" sz="2000" dirty="0"/>
              <a:t>Tavoitteena </a:t>
            </a:r>
            <a:r>
              <a:rPr lang="en-US" sz="2000" dirty="0" err="1"/>
              <a:t>Pariisin</a:t>
            </a:r>
            <a:r>
              <a:rPr lang="en-US" sz="2000" dirty="0"/>
              <a:t> </a:t>
            </a:r>
            <a:r>
              <a:rPr lang="en-US" sz="2000" dirty="0" err="1"/>
              <a:t>ilmastosopimuksen</a:t>
            </a:r>
            <a:r>
              <a:rPr lang="en-US" sz="2000" dirty="0"/>
              <a:t> 1,5 °</a:t>
            </a:r>
            <a:r>
              <a:rPr lang="en-US" sz="2000" dirty="0" err="1"/>
              <a:t>C:een</a:t>
            </a:r>
            <a:r>
              <a:rPr lang="en-US" sz="2000" dirty="0"/>
              <a:t> </a:t>
            </a:r>
            <a:r>
              <a:rPr lang="en-US" sz="2000" dirty="0" err="1"/>
              <a:t>lämpenemistavoite</a:t>
            </a:r>
            <a:endParaRPr lang="en-US" sz="2000" dirty="0"/>
          </a:p>
          <a:p>
            <a:pPr marL="358775" indent="-358775">
              <a:buFont typeface="Wingdings" panose="05000000000000000000" pitchFamily="2" charset="2"/>
              <a:buChar char="Ø"/>
            </a:pPr>
            <a:r>
              <a:rPr lang="en-US" sz="2000" dirty="0" err="1"/>
              <a:t>Strategiassa</a:t>
            </a:r>
            <a:r>
              <a:rPr lang="en-US" sz="2000" dirty="0"/>
              <a:t> </a:t>
            </a:r>
            <a:r>
              <a:rPr lang="en-US" sz="2000" dirty="0" err="1"/>
              <a:t>mukana</a:t>
            </a:r>
            <a:r>
              <a:rPr lang="en-US" sz="2000" dirty="0"/>
              <a:t> </a:t>
            </a:r>
            <a:r>
              <a:rPr lang="en-US" sz="2000" dirty="0" err="1"/>
              <a:t>energia</a:t>
            </a:r>
            <a:r>
              <a:rPr lang="en-US" sz="2000" dirty="0"/>
              <a:t>, </a:t>
            </a:r>
            <a:r>
              <a:rPr lang="en-US" sz="2000" dirty="0" err="1"/>
              <a:t>maatalous</a:t>
            </a:r>
            <a:r>
              <a:rPr lang="en-US" sz="2000" dirty="0"/>
              <a:t>, </a:t>
            </a:r>
            <a:r>
              <a:rPr lang="en-US" sz="2000" dirty="0" err="1"/>
              <a:t>rahoitus</a:t>
            </a:r>
            <a:r>
              <a:rPr lang="en-US" sz="2000" dirty="0"/>
              <a:t>, </a:t>
            </a:r>
            <a:r>
              <a:rPr lang="en-US" sz="2000" dirty="0" err="1"/>
              <a:t>koulutus</a:t>
            </a:r>
            <a:r>
              <a:rPr lang="en-US" sz="2000" dirty="0"/>
              <a:t> ja </a:t>
            </a:r>
            <a:r>
              <a:rPr lang="fi-FI" sz="2000" dirty="0"/>
              <a:t>liikkuminen</a:t>
            </a:r>
            <a:endParaRPr lang="en-US" sz="1500" dirty="0"/>
          </a:p>
          <a:p>
            <a:pPr marL="358775"/>
            <a:endParaRPr lang="en-US" sz="1500" dirty="0"/>
          </a:p>
          <a:p>
            <a:pPr marL="358775" indent="-358775">
              <a:spcBef>
                <a:spcPts val="600"/>
              </a:spcBef>
              <a:buFont typeface="Wingdings" panose="05000000000000000000" pitchFamily="2" charset="2"/>
              <a:buChar char="Ø"/>
            </a:pPr>
            <a:r>
              <a:rPr lang="en-US" sz="2000" dirty="0" err="1"/>
              <a:t>Seitsemän</a:t>
            </a:r>
            <a:r>
              <a:rPr lang="en-US" sz="2000" dirty="0"/>
              <a:t> prioriteettialuetta:</a:t>
            </a:r>
          </a:p>
          <a:p>
            <a:pPr marL="719138" indent="-360363">
              <a:spcBef>
                <a:spcPts val="600"/>
              </a:spcBef>
              <a:buFont typeface="Wingdings" panose="05000000000000000000" pitchFamily="2" charset="2"/>
              <a:buChar char="Ø"/>
            </a:pPr>
            <a:r>
              <a:rPr lang="en-US" sz="1800" dirty="0"/>
              <a:t>Energiatehokkuus</a:t>
            </a:r>
          </a:p>
          <a:p>
            <a:pPr marL="719138" indent="-360363">
              <a:spcBef>
                <a:spcPts val="0"/>
              </a:spcBef>
              <a:buFont typeface="Wingdings" panose="05000000000000000000" pitchFamily="2" charset="2"/>
              <a:buChar char="Ø"/>
            </a:pPr>
            <a:r>
              <a:rPr lang="en-US" sz="1800" dirty="0" err="1"/>
              <a:t>Uusiutuvien</a:t>
            </a:r>
            <a:r>
              <a:rPr lang="en-US" sz="1800" dirty="0"/>
              <a:t> </a:t>
            </a:r>
            <a:r>
              <a:rPr lang="en-US" sz="1800" dirty="0" err="1"/>
              <a:t>energialähteiden</a:t>
            </a:r>
            <a:r>
              <a:rPr lang="en-US" sz="1800" dirty="0"/>
              <a:t> </a:t>
            </a:r>
            <a:r>
              <a:rPr lang="en-US" sz="1800" dirty="0" err="1"/>
              <a:t>käyttö</a:t>
            </a:r>
            <a:endParaRPr lang="en-US" sz="1800" dirty="0"/>
          </a:p>
          <a:p>
            <a:pPr marL="719138" indent="-360363">
              <a:spcBef>
                <a:spcPts val="0"/>
              </a:spcBef>
              <a:buFont typeface="Wingdings" panose="05000000000000000000" pitchFamily="2" charset="2"/>
              <a:buChar char="Ø"/>
            </a:pPr>
            <a:r>
              <a:rPr lang="en-US" sz="1800" dirty="0" err="1"/>
              <a:t>Puhdas</a:t>
            </a:r>
            <a:r>
              <a:rPr lang="en-US" sz="1800" dirty="0"/>
              <a:t> ja </a:t>
            </a:r>
            <a:r>
              <a:rPr lang="en-US" sz="1800" dirty="0" err="1"/>
              <a:t>turvallinen</a:t>
            </a:r>
            <a:r>
              <a:rPr lang="en-US" sz="1800" dirty="0"/>
              <a:t> </a:t>
            </a:r>
            <a:r>
              <a:rPr lang="en-US" sz="1800" dirty="0" err="1"/>
              <a:t>liikenne</a:t>
            </a:r>
            <a:endParaRPr lang="en-US" sz="1800" dirty="0"/>
          </a:p>
          <a:p>
            <a:pPr marL="719138" indent="-360363">
              <a:spcBef>
                <a:spcPts val="0"/>
              </a:spcBef>
              <a:buFont typeface="Wingdings" panose="05000000000000000000" pitchFamily="2" charset="2"/>
              <a:buChar char="Ø"/>
            </a:pPr>
            <a:r>
              <a:rPr lang="en-US" sz="1800" dirty="0" err="1"/>
              <a:t>Kilpailukykyinen</a:t>
            </a:r>
            <a:r>
              <a:rPr lang="en-US" sz="1800" dirty="0"/>
              <a:t> </a:t>
            </a:r>
            <a:r>
              <a:rPr lang="en-US" sz="1800" dirty="0" err="1"/>
              <a:t>teollisuus</a:t>
            </a:r>
            <a:r>
              <a:rPr lang="en-US" sz="1800" dirty="0"/>
              <a:t> ja </a:t>
            </a:r>
            <a:r>
              <a:rPr lang="en-US" sz="2000" b="1" dirty="0" err="1"/>
              <a:t>kiertotalous</a:t>
            </a:r>
            <a:endParaRPr lang="en-US" sz="2000" b="1" dirty="0"/>
          </a:p>
          <a:p>
            <a:pPr marL="719138" indent="-360363">
              <a:spcBef>
                <a:spcPts val="0"/>
              </a:spcBef>
              <a:buFont typeface="Wingdings" panose="05000000000000000000" pitchFamily="2" charset="2"/>
              <a:buChar char="Ø"/>
            </a:pPr>
            <a:r>
              <a:rPr lang="en-US" sz="1800" dirty="0" err="1"/>
              <a:t>Älyverkot</a:t>
            </a:r>
            <a:r>
              <a:rPr lang="en-US" sz="1800" dirty="0"/>
              <a:t> ja –</a:t>
            </a:r>
            <a:r>
              <a:rPr lang="en-US" sz="1800" dirty="0" err="1"/>
              <a:t>yhteydet</a:t>
            </a:r>
            <a:endParaRPr lang="en-US" sz="1800" dirty="0"/>
          </a:p>
          <a:p>
            <a:pPr marL="719138" indent="-360363">
              <a:spcBef>
                <a:spcPts val="0"/>
              </a:spcBef>
              <a:buFont typeface="Wingdings" panose="05000000000000000000" pitchFamily="2" charset="2"/>
              <a:buChar char="Ø"/>
            </a:pPr>
            <a:r>
              <a:rPr lang="en-US" sz="1800" dirty="0" err="1"/>
              <a:t>Biotalous</a:t>
            </a:r>
            <a:r>
              <a:rPr lang="en-US" sz="1800" dirty="0"/>
              <a:t> ja </a:t>
            </a:r>
            <a:r>
              <a:rPr lang="en-US" sz="1800" dirty="0" err="1"/>
              <a:t>hiilinielujen</a:t>
            </a:r>
            <a:r>
              <a:rPr lang="en-US" sz="1800" dirty="0"/>
              <a:t> </a:t>
            </a:r>
            <a:r>
              <a:rPr lang="en-US" sz="1800" dirty="0" err="1"/>
              <a:t>kasvattaminen</a:t>
            </a:r>
            <a:r>
              <a:rPr lang="en-US" sz="1800" dirty="0"/>
              <a:t> </a:t>
            </a:r>
            <a:r>
              <a:rPr lang="en-US" sz="1800" dirty="0" err="1"/>
              <a:t>sekä</a:t>
            </a:r>
            <a:endParaRPr lang="en-US" sz="1800" dirty="0"/>
          </a:p>
          <a:p>
            <a:pPr marL="719138" indent="-360363">
              <a:spcBef>
                <a:spcPts val="0"/>
              </a:spcBef>
              <a:buFont typeface="Wingdings" panose="05000000000000000000" pitchFamily="2" charset="2"/>
              <a:buChar char="Ø"/>
            </a:pPr>
            <a:r>
              <a:rPr lang="en-US" sz="1800" dirty="0" err="1"/>
              <a:t>Hiilidioksidin</a:t>
            </a:r>
            <a:r>
              <a:rPr lang="en-US" sz="1800" dirty="0"/>
              <a:t> </a:t>
            </a:r>
            <a:r>
              <a:rPr lang="en-US" sz="1800" dirty="0" err="1"/>
              <a:t>talteenotto</a:t>
            </a:r>
            <a:r>
              <a:rPr lang="en-US" sz="1800" dirty="0"/>
              <a:t> ja </a:t>
            </a:r>
            <a:r>
              <a:rPr lang="en-US" sz="1800" dirty="0" err="1"/>
              <a:t>varastointi</a:t>
            </a:r>
            <a:endParaRPr lang="en-US" sz="1800" dirty="0"/>
          </a:p>
          <a:p>
            <a:pPr marL="719138" indent="-360363"/>
            <a:endParaRPr lang="en-US" sz="1500" dirty="0"/>
          </a:p>
          <a:p>
            <a:pPr marL="358775">
              <a:spcBef>
                <a:spcPts val="0"/>
              </a:spcBef>
              <a:spcAft>
                <a:spcPts val="600"/>
              </a:spcAft>
            </a:pPr>
            <a:endParaRPr lang="en-US" sz="1500" dirty="0"/>
          </a:p>
        </p:txBody>
      </p:sp>
      <p:sp>
        <p:nvSpPr>
          <p:cNvPr id="5" name="Alatunnisteen paikkamerkki 4"/>
          <p:cNvSpPr>
            <a:spLocks noGrp="1"/>
          </p:cNvSpPr>
          <p:nvPr>
            <p:ph type="ftr" sz="quarter" idx="11"/>
          </p:nvPr>
        </p:nvSpPr>
        <p:spPr>
          <a:xfrm>
            <a:off x="4976031" y="6033479"/>
            <a:ext cx="5259985" cy="365125"/>
          </a:xfrm>
        </p:spPr>
        <p:txBody>
          <a:bodyPr vert="horz" lIns="91440" tIns="45720" rIns="91440" bIns="45720" rtlCol="0" anchor="ctr">
            <a:normAutofit/>
          </a:bodyPr>
          <a:lstStyle/>
          <a:p>
            <a:pPr algn="l">
              <a:spcAft>
                <a:spcPts val="600"/>
              </a:spcAft>
            </a:pPr>
            <a:r>
              <a:rPr lang="en-US" sz="1050" kern="1200">
                <a:solidFill>
                  <a:schemeClr val="tx1">
                    <a:alpha val="80000"/>
                  </a:schemeClr>
                </a:solidFill>
                <a:latin typeface="+mn-lt"/>
                <a:ea typeface="+mn-ea"/>
                <a:cs typeface="+mn-cs"/>
              </a:rPr>
              <a:t>kiertotalousamk.fi</a:t>
            </a:r>
          </a:p>
        </p:txBody>
      </p:sp>
    </p:spTree>
    <p:extLst>
      <p:ext uri="{BB962C8B-B14F-4D97-AF65-F5344CB8AC3E}">
        <p14:creationId xmlns:p14="http://schemas.microsoft.com/office/powerpoint/2010/main" val="121615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60FEDBEC-BDFD-41C9-A00C-68FA1EF50EC5}" type="datetime1">
              <a:rPr lang="fi-FI" smtClean="0"/>
              <a:t>10.9.2020</a:t>
            </a:fld>
            <a:endParaRPr lang="fi-FI"/>
          </a:p>
        </p:txBody>
      </p:sp>
      <p:sp>
        <p:nvSpPr>
          <p:cNvPr id="5" name="Alatunnisteen paikkamerkki 4"/>
          <p:cNvSpPr>
            <a:spLocks noGrp="1"/>
          </p:cNvSpPr>
          <p:nvPr>
            <p:ph type="ftr" sz="quarter" idx="11"/>
          </p:nvPr>
        </p:nvSpPr>
        <p:spPr/>
        <p:txBody>
          <a:bodyPr/>
          <a:lstStyle/>
          <a:p>
            <a:r>
              <a:rPr lang="fi-FI"/>
              <a:t>kiertotalousamk.fi</a:t>
            </a:r>
            <a:endParaRPr lang="fi-FI" dirty="0"/>
          </a:p>
        </p:txBody>
      </p:sp>
      <p:sp>
        <p:nvSpPr>
          <p:cNvPr id="9" name="TextBox 8">
            <a:extLst>
              <a:ext uri="{FF2B5EF4-FFF2-40B4-BE49-F238E27FC236}">
                <a16:creationId xmlns:a16="http://schemas.microsoft.com/office/drawing/2014/main" id="{70178065-111D-47D8-9416-9322E312FB89}"/>
              </a:ext>
            </a:extLst>
          </p:cNvPr>
          <p:cNvSpPr txBox="1"/>
          <p:nvPr/>
        </p:nvSpPr>
        <p:spPr>
          <a:xfrm>
            <a:off x="2850221" y="158803"/>
            <a:ext cx="8320742" cy="6401753"/>
          </a:xfrm>
          <a:prstGeom prst="rect">
            <a:avLst/>
          </a:prstGeom>
          <a:noFill/>
        </p:spPr>
        <p:txBody>
          <a:bodyPr wrap="square" rtlCol="0">
            <a:spAutoFit/>
          </a:bodyPr>
          <a:lstStyle/>
          <a:p>
            <a:r>
              <a:rPr lang="fi-FI" sz="3600" dirty="0"/>
              <a:t>SISÄLTÖ:</a:t>
            </a:r>
          </a:p>
          <a:p>
            <a:r>
              <a:rPr lang="fi-FI" sz="2400" dirty="0"/>
              <a:t> </a:t>
            </a:r>
          </a:p>
          <a:p>
            <a:pPr marL="717550" indent="-717550"/>
            <a:r>
              <a:rPr lang="fi-FI" sz="2800" dirty="0"/>
              <a:t>KANSAINVÄLINEN ENERGIA- JA ILMASTOPOLITIIKKA</a:t>
            </a:r>
          </a:p>
          <a:p>
            <a:pPr marL="342900" indent="-342900">
              <a:buFont typeface="Wingdings" panose="05000000000000000000" pitchFamily="2" charset="2"/>
              <a:buChar char="Ø"/>
            </a:pPr>
            <a:r>
              <a:rPr lang="fi-FI" sz="2000" dirty="0"/>
              <a:t>YK:n ilmastonmuutosta koskeva puitesopimus 1992</a:t>
            </a:r>
          </a:p>
          <a:p>
            <a:pPr marL="342900" indent="-342900">
              <a:buFont typeface="Wingdings" panose="05000000000000000000" pitchFamily="2" charset="2"/>
              <a:buChar char="Ø"/>
            </a:pPr>
            <a:r>
              <a:rPr lang="fi-FI" sz="2000" dirty="0"/>
              <a:t>Kioton pöytäkirja 1997</a:t>
            </a:r>
          </a:p>
          <a:p>
            <a:pPr marL="342900" indent="-342900">
              <a:buFont typeface="Wingdings" panose="05000000000000000000" pitchFamily="2" charset="2"/>
              <a:buChar char="Ø"/>
            </a:pPr>
            <a:r>
              <a:rPr lang="fi-FI" sz="2000" dirty="0"/>
              <a:t>Pariisin ilmastosopimus 2016</a:t>
            </a:r>
          </a:p>
          <a:p>
            <a:endParaRPr lang="fi-FI" sz="2000" dirty="0"/>
          </a:p>
          <a:p>
            <a:r>
              <a:rPr lang="fi-FI" sz="2800" dirty="0"/>
              <a:t>EU:N ENERGIA- JA ILMASTOPOLITIIKKA</a:t>
            </a:r>
          </a:p>
          <a:p>
            <a:pPr marL="457200" indent="-457200">
              <a:buFont typeface="Wingdings" panose="05000000000000000000" pitchFamily="2" charset="2"/>
              <a:buChar char="Ø"/>
            </a:pPr>
            <a:r>
              <a:rPr lang="fi-FI" sz="2000" dirty="0"/>
              <a:t>EU:n energia- ja ilmastotavoitteet vuoteen 2020 ja 2030</a:t>
            </a:r>
          </a:p>
          <a:p>
            <a:pPr marL="457200" indent="-457200">
              <a:buFont typeface="Wingdings" panose="05000000000000000000" pitchFamily="2" charset="2"/>
              <a:buChar char="Ø"/>
            </a:pPr>
            <a:r>
              <a:rPr lang="fi-FI" sz="2000" dirty="0"/>
              <a:t>EU:n Puhtaan energian paketti</a:t>
            </a:r>
          </a:p>
          <a:p>
            <a:endParaRPr lang="fi-FI" sz="2800" dirty="0"/>
          </a:p>
          <a:p>
            <a:r>
              <a:rPr lang="fi-FI" sz="2800" dirty="0"/>
              <a:t>KANSALLINEN ENERGIA- JA ILMASTOPOLITIIKKA</a:t>
            </a:r>
          </a:p>
          <a:p>
            <a:pPr marL="457200" indent="-457200">
              <a:buFont typeface="Wingdings" panose="05000000000000000000" pitchFamily="2" charset="2"/>
              <a:buChar char="Ø"/>
            </a:pPr>
            <a:r>
              <a:rPr lang="fi-FI" sz="2000" dirty="0"/>
              <a:t>Ilmastolaki 2015 </a:t>
            </a:r>
          </a:p>
          <a:p>
            <a:pPr marL="457200" indent="-457200">
              <a:buFont typeface="Wingdings" panose="05000000000000000000" pitchFamily="2" charset="2"/>
              <a:buChar char="Ø"/>
            </a:pPr>
            <a:r>
              <a:rPr lang="fi-FI" sz="2000" dirty="0"/>
              <a:t>Suomen energia- ja ilmastostrategia 2016</a:t>
            </a:r>
          </a:p>
          <a:p>
            <a:pPr marL="457200" indent="-457200">
              <a:buFont typeface="Wingdings" panose="05000000000000000000" pitchFamily="2" charset="2"/>
              <a:buChar char="Ø"/>
            </a:pPr>
            <a:r>
              <a:rPr lang="fi-FI" sz="2000" dirty="0"/>
              <a:t>Suomen energia- ja ilmastotavoitteet vuoteen 2020 ja 2030</a:t>
            </a:r>
          </a:p>
          <a:p>
            <a:pPr marL="457200" indent="-457200">
              <a:buFont typeface="Wingdings" panose="05000000000000000000" pitchFamily="2" charset="2"/>
              <a:buChar char="Ø"/>
            </a:pPr>
            <a:r>
              <a:rPr lang="fi-FI" sz="2000" dirty="0"/>
              <a:t>Keskipitkän aikavälin ilmastopolitiikan suunnitelma vuoteen 2030</a:t>
            </a:r>
          </a:p>
          <a:p>
            <a:pPr marL="457200" indent="-457200">
              <a:buFont typeface="Wingdings" panose="05000000000000000000" pitchFamily="2" charset="2"/>
              <a:buChar char="Ø"/>
            </a:pPr>
            <a:endParaRPr lang="fi-FI" sz="2000" dirty="0"/>
          </a:p>
          <a:p>
            <a:pPr marL="342900" indent="-342900">
              <a:buFont typeface="Wingdings" panose="05000000000000000000" pitchFamily="2" charset="2"/>
              <a:buChar char="Ø"/>
            </a:pPr>
            <a:endParaRPr lang="fi-FI" dirty="0"/>
          </a:p>
        </p:txBody>
      </p:sp>
      <p:pic>
        <p:nvPicPr>
          <p:cNvPr id="11" name="Graphic 10" descr="Earth globe: Africa and Europe">
            <a:extLst>
              <a:ext uri="{FF2B5EF4-FFF2-40B4-BE49-F238E27FC236}">
                <a16:creationId xmlns:a16="http://schemas.microsoft.com/office/drawing/2014/main" id="{B8B27CE8-755F-4939-A673-5DCEAE2B3E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0226" y="1394610"/>
            <a:ext cx="914400" cy="914400"/>
          </a:xfrm>
          <a:prstGeom prst="rect">
            <a:avLst/>
          </a:prstGeom>
        </p:spPr>
      </p:pic>
      <p:pic>
        <p:nvPicPr>
          <p:cNvPr id="13" name="Picture 12">
            <a:extLst>
              <a:ext uri="{FF2B5EF4-FFF2-40B4-BE49-F238E27FC236}">
                <a16:creationId xmlns:a16="http://schemas.microsoft.com/office/drawing/2014/main" id="{BC3F7D5A-5C57-4AEF-A947-9B88C3D01C1B}"/>
              </a:ext>
            </a:extLst>
          </p:cNvPr>
          <p:cNvPicPr>
            <a:picLocks noChangeAspect="1"/>
          </p:cNvPicPr>
          <p:nvPr/>
        </p:nvPicPr>
        <p:blipFill>
          <a:blip r:embed="rId4"/>
          <a:stretch>
            <a:fillRect/>
          </a:stretch>
        </p:blipFill>
        <p:spPr>
          <a:xfrm>
            <a:off x="1592987" y="2864373"/>
            <a:ext cx="915618" cy="914400"/>
          </a:xfrm>
          <a:prstGeom prst="rect">
            <a:avLst/>
          </a:prstGeom>
        </p:spPr>
      </p:pic>
      <p:pic>
        <p:nvPicPr>
          <p:cNvPr id="15" name="Picture 14">
            <a:extLst>
              <a:ext uri="{FF2B5EF4-FFF2-40B4-BE49-F238E27FC236}">
                <a16:creationId xmlns:a16="http://schemas.microsoft.com/office/drawing/2014/main" id="{56D5B622-8AA0-4D33-B7F4-B93A63D1D085}"/>
              </a:ext>
            </a:extLst>
          </p:cNvPr>
          <p:cNvPicPr>
            <a:picLocks noChangeAspect="1"/>
          </p:cNvPicPr>
          <p:nvPr/>
        </p:nvPicPr>
        <p:blipFill>
          <a:blip r:embed="rId5"/>
          <a:stretch>
            <a:fillRect/>
          </a:stretch>
        </p:blipFill>
        <p:spPr>
          <a:xfrm>
            <a:off x="1639619" y="4344186"/>
            <a:ext cx="822355" cy="1283072"/>
          </a:xfrm>
          <a:prstGeom prst="rect">
            <a:avLst/>
          </a:prstGeom>
        </p:spPr>
      </p:pic>
      <p:pic>
        <p:nvPicPr>
          <p:cNvPr id="3" name="Picture 2">
            <a:extLst>
              <a:ext uri="{FF2B5EF4-FFF2-40B4-BE49-F238E27FC236}">
                <a16:creationId xmlns:a16="http://schemas.microsoft.com/office/drawing/2014/main" id="{C404E22F-EBC7-4239-8C59-1489FF4D2308}"/>
              </a:ext>
            </a:extLst>
          </p:cNvPr>
          <p:cNvPicPr>
            <a:picLocks noChangeAspect="1"/>
          </p:cNvPicPr>
          <p:nvPr/>
        </p:nvPicPr>
        <p:blipFill>
          <a:blip r:embed="rId6"/>
          <a:stretch>
            <a:fillRect/>
          </a:stretch>
        </p:blipFill>
        <p:spPr>
          <a:xfrm>
            <a:off x="1281821" y="6114334"/>
            <a:ext cx="3785937" cy="618855"/>
          </a:xfrm>
          <a:prstGeom prst="rect">
            <a:avLst/>
          </a:prstGeom>
        </p:spPr>
      </p:pic>
    </p:spTree>
    <p:extLst>
      <p:ext uri="{BB962C8B-B14F-4D97-AF65-F5344CB8AC3E}">
        <p14:creationId xmlns:p14="http://schemas.microsoft.com/office/powerpoint/2010/main" val="4025209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536448" y="89208"/>
            <a:ext cx="10515600" cy="1325563"/>
          </a:xfrm>
        </p:spPr>
        <p:txBody>
          <a:bodyPr vert="horz" lIns="91440" tIns="45720" rIns="91440" bIns="45720" rtlCol="0" anchor="ctr">
            <a:normAutofit/>
          </a:bodyPr>
          <a:lstStyle/>
          <a:p>
            <a:r>
              <a:rPr lang="en-US" sz="3200" b="1" dirty="0" err="1">
                <a:latin typeface="+mj-lt"/>
                <a:ea typeface="+mj-ea"/>
                <a:cs typeface="+mj-cs"/>
              </a:rPr>
              <a:t>Ohjauskeinot</a:t>
            </a:r>
            <a:endParaRPr lang="en-US" sz="3200" b="1" kern="1200" dirty="0">
              <a:solidFill>
                <a:schemeClr val="tx1"/>
              </a:solidFill>
              <a:latin typeface="+mj-lt"/>
              <a:ea typeface="+mj-ea"/>
              <a:cs typeface="+mj-cs"/>
            </a:endParaRPr>
          </a:p>
        </p:txBody>
      </p:sp>
      <p:sp>
        <p:nvSpPr>
          <p:cNvPr id="3" name="Sisällön paikkamerkki 2"/>
          <p:cNvSpPr>
            <a:spLocks noGrp="1"/>
          </p:cNvSpPr>
          <p:nvPr>
            <p:ph sz="half" idx="1"/>
          </p:nvPr>
        </p:nvSpPr>
        <p:spPr>
          <a:xfrm>
            <a:off x="1240117" y="2300005"/>
            <a:ext cx="10630319" cy="4110411"/>
          </a:xfrm>
        </p:spPr>
        <p:txBody>
          <a:bodyPr vert="horz" lIns="91440" tIns="45720" rIns="91440" bIns="45720" rtlCol="0">
            <a:normAutofit lnSpcReduction="10000"/>
          </a:bodyPr>
          <a:lstStyle/>
          <a:p>
            <a:pPr marL="415925" indent="-285750">
              <a:spcBef>
                <a:spcPts val="600"/>
              </a:spcBef>
              <a:spcAft>
                <a:spcPts val="600"/>
              </a:spcAft>
              <a:buFont typeface="Wingdings" panose="05000000000000000000" pitchFamily="2" charset="2"/>
              <a:buChar char="Ø"/>
            </a:pPr>
            <a:r>
              <a:rPr lang="en-US" sz="1800" b="1" dirty="0"/>
              <a:t>Uusiutuvan </a:t>
            </a:r>
            <a:r>
              <a:rPr lang="en-US" sz="1800" b="1" dirty="0" err="1"/>
              <a:t>energian</a:t>
            </a:r>
            <a:r>
              <a:rPr lang="en-US" sz="1800" b="1" dirty="0"/>
              <a:t> </a:t>
            </a:r>
            <a:r>
              <a:rPr lang="en-US" sz="1800" b="1" dirty="0" err="1"/>
              <a:t>direktiivi</a:t>
            </a:r>
            <a:r>
              <a:rPr lang="en-US" sz="1800" b="1" dirty="0"/>
              <a:t> (RED II)</a:t>
            </a:r>
          </a:p>
          <a:p>
            <a:pPr marL="449263" indent="0">
              <a:spcBef>
                <a:spcPts val="600"/>
              </a:spcBef>
              <a:spcAft>
                <a:spcPts val="600"/>
              </a:spcAft>
              <a:buNone/>
            </a:pPr>
            <a:r>
              <a:rPr lang="en-US" sz="1600" dirty="0"/>
              <a:t>Tavoitteena on </a:t>
            </a:r>
            <a:r>
              <a:rPr lang="en-US" sz="1600" dirty="0" err="1"/>
              <a:t>lisätä</a:t>
            </a:r>
            <a:r>
              <a:rPr lang="en-US" sz="1600" dirty="0"/>
              <a:t> </a:t>
            </a:r>
            <a:r>
              <a:rPr lang="en-US" sz="1600" dirty="0" err="1"/>
              <a:t>uusiutuvan</a:t>
            </a:r>
            <a:r>
              <a:rPr lang="en-US" sz="1600" dirty="0"/>
              <a:t> </a:t>
            </a:r>
            <a:r>
              <a:rPr lang="en-US" sz="1600" dirty="0" err="1"/>
              <a:t>energian</a:t>
            </a:r>
            <a:r>
              <a:rPr lang="en-US" sz="1600" dirty="0"/>
              <a:t> </a:t>
            </a:r>
            <a:r>
              <a:rPr lang="en-US" sz="1600" dirty="0" err="1"/>
              <a:t>osuutta</a:t>
            </a:r>
            <a:r>
              <a:rPr lang="en-US" sz="1600" dirty="0"/>
              <a:t> 32 % </a:t>
            </a:r>
            <a:r>
              <a:rPr lang="en-US" sz="1600" dirty="0" err="1"/>
              <a:t>kokonaisenergiankulutuksesta</a:t>
            </a:r>
            <a:r>
              <a:rPr lang="en-US" sz="1600" dirty="0"/>
              <a:t>. </a:t>
            </a:r>
            <a:r>
              <a:rPr lang="en-US" sz="1600" dirty="0" err="1"/>
              <a:t>Lämmityksessä</a:t>
            </a:r>
            <a:r>
              <a:rPr lang="en-US" sz="1600" dirty="0"/>
              <a:t> ja </a:t>
            </a:r>
            <a:r>
              <a:rPr lang="en-US" sz="1600" dirty="0" err="1"/>
              <a:t>jäähdytyksessä</a:t>
            </a:r>
            <a:r>
              <a:rPr lang="en-US" sz="1600" dirty="0"/>
              <a:t> </a:t>
            </a:r>
            <a:r>
              <a:rPr lang="en-US" sz="1600" dirty="0" err="1"/>
              <a:t>uusiutuvaa</a:t>
            </a:r>
            <a:r>
              <a:rPr lang="en-US" sz="1600" dirty="0"/>
              <a:t> </a:t>
            </a:r>
            <a:r>
              <a:rPr lang="en-US" sz="1600" dirty="0" err="1"/>
              <a:t>energiaa</a:t>
            </a:r>
            <a:r>
              <a:rPr lang="en-US" sz="1600" dirty="0"/>
              <a:t> </a:t>
            </a:r>
            <a:r>
              <a:rPr lang="en-US" sz="1600" dirty="0" err="1"/>
              <a:t>tulee</a:t>
            </a:r>
            <a:r>
              <a:rPr lang="en-US" sz="1600" dirty="0"/>
              <a:t> </a:t>
            </a:r>
            <a:r>
              <a:rPr lang="en-US" sz="1600" dirty="0" err="1"/>
              <a:t>lisätä</a:t>
            </a:r>
            <a:r>
              <a:rPr lang="en-US" sz="1600" dirty="0"/>
              <a:t> 1,3 % </a:t>
            </a:r>
            <a:r>
              <a:rPr lang="en-US" sz="1600" dirty="0" err="1"/>
              <a:t>vuosittain</a:t>
            </a:r>
            <a:r>
              <a:rPr lang="en-US" sz="1600" dirty="0"/>
              <a:t>. </a:t>
            </a:r>
            <a:r>
              <a:rPr lang="en-US" sz="1600" dirty="0" err="1"/>
              <a:t>Liikennesektorin</a:t>
            </a:r>
            <a:r>
              <a:rPr lang="en-US" sz="1600" dirty="0"/>
              <a:t> </a:t>
            </a:r>
            <a:r>
              <a:rPr lang="en-US" sz="1600" dirty="0" err="1"/>
              <a:t>tavoitteena</a:t>
            </a:r>
            <a:r>
              <a:rPr lang="en-US" sz="1600" dirty="0"/>
              <a:t> on 14 %, </a:t>
            </a:r>
            <a:r>
              <a:rPr lang="en-US" sz="1600" dirty="0" err="1"/>
              <a:t>josta</a:t>
            </a:r>
            <a:r>
              <a:rPr lang="en-US" sz="1600" dirty="0"/>
              <a:t> </a:t>
            </a:r>
            <a:r>
              <a:rPr lang="en-US" sz="1600" dirty="0" err="1"/>
              <a:t>edistyksellisiä</a:t>
            </a:r>
            <a:r>
              <a:rPr lang="en-US" sz="1600" dirty="0"/>
              <a:t> </a:t>
            </a:r>
            <a:r>
              <a:rPr lang="en-US" sz="1600" dirty="0" err="1"/>
              <a:t>biopolttoaineita</a:t>
            </a:r>
            <a:r>
              <a:rPr lang="en-US" sz="1600" dirty="0"/>
              <a:t> </a:t>
            </a:r>
            <a:r>
              <a:rPr lang="en-US" sz="1600" dirty="0" err="1"/>
              <a:t>tulee</a:t>
            </a:r>
            <a:r>
              <a:rPr lang="en-US" sz="1600" dirty="0"/>
              <a:t> olla 3,5 %. </a:t>
            </a:r>
          </a:p>
          <a:p>
            <a:pPr marL="130175" indent="0">
              <a:spcBef>
                <a:spcPts val="0"/>
              </a:spcBef>
              <a:buNone/>
            </a:pPr>
            <a:endParaRPr lang="en-US" sz="1800" b="1" dirty="0"/>
          </a:p>
          <a:p>
            <a:pPr marL="415925" indent="-285750">
              <a:spcBef>
                <a:spcPts val="0"/>
              </a:spcBef>
              <a:buFont typeface="Wingdings" panose="05000000000000000000" pitchFamily="2" charset="2"/>
              <a:buChar char="Ø"/>
            </a:pPr>
            <a:r>
              <a:rPr lang="en-US" sz="1800" b="1" dirty="0" err="1"/>
              <a:t>Energiatehokkuusdirektiivi</a:t>
            </a:r>
            <a:r>
              <a:rPr lang="en-US" sz="1800" b="1" dirty="0"/>
              <a:t> (EED) </a:t>
            </a:r>
            <a:endParaRPr lang="en-US" sz="1700" dirty="0"/>
          </a:p>
          <a:p>
            <a:pPr marL="449263" indent="0">
              <a:spcBef>
                <a:spcPts val="600"/>
              </a:spcBef>
              <a:spcAft>
                <a:spcPts val="600"/>
              </a:spcAft>
              <a:buNone/>
            </a:pPr>
            <a:r>
              <a:rPr lang="en-US" sz="1600" dirty="0"/>
              <a:t>Tavoitteena on parantaa </a:t>
            </a:r>
            <a:r>
              <a:rPr lang="en-US" sz="1600" dirty="0" err="1"/>
              <a:t>energiatehokkuutta</a:t>
            </a:r>
            <a:r>
              <a:rPr lang="en-US" sz="1600" dirty="0"/>
              <a:t> 32,5 %:</a:t>
            </a:r>
            <a:r>
              <a:rPr lang="en-US" sz="1600" dirty="0" err="1"/>
              <a:t>lla</a:t>
            </a:r>
            <a:r>
              <a:rPr lang="en-US" sz="1600" dirty="0"/>
              <a:t>. </a:t>
            </a:r>
            <a:r>
              <a:rPr lang="en-US" sz="1600" dirty="0" err="1"/>
              <a:t>Energian</a:t>
            </a:r>
            <a:r>
              <a:rPr lang="en-US" sz="1600" dirty="0"/>
              <a:t> </a:t>
            </a:r>
            <a:r>
              <a:rPr lang="en-US" sz="1600" dirty="0" err="1"/>
              <a:t>loppukäytöstä</a:t>
            </a:r>
            <a:r>
              <a:rPr lang="en-US" sz="1600" dirty="0"/>
              <a:t> </a:t>
            </a:r>
            <a:r>
              <a:rPr lang="en-US" sz="1600" dirty="0" err="1"/>
              <a:t>tulee</a:t>
            </a:r>
            <a:r>
              <a:rPr lang="en-US" sz="1600" dirty="0"/>
              <a:t> </a:t>
            </a:r>
            <a:r>
              <a:rPr lang="en-US" sz="1600" dirty="0" err="1"/>
              <a:t>löytää</a:t>
            </a:r>
            <a:r>
              <a:rPr lang="en-US" sz="1600" dirty="0"/>
              <a:t> </a:t>
            </a:r>
            <a:r>
              <a:rPr lang="en-US" sz="1600" dirty="0" err="1"/>
              <a:t>vuosittain</a:t>
            </a:r>
            <a:r>
              <a:rPr lang="en-US" sz="1600" dirty="0"/>
              <a:t> </a:t>
            </a:r>
            <a:r>
              <a:rPr lang="en-US" sz="1600" dirty="0" err="1"/>
              <a:t>uutta</a:t>
            </a:r>
            <a:r>
              <a:rPr lang="en-US" sz="1600" dirty="0"/>
              <a:t> </a:t>
            </a:r>
            <a:r>
              <a:rPr lang="en-US" sz="1600" dirty="0" err="1"/>
              <a:t>säästöä</a:t>
            </a:r>
            <a:r>
              <a:rPr lang="en-US" sz="1600" dirty="0"/>
              <a:t> 0,8 % </a:t>
            </a:r>
            <a:r>
              <a:rPr lang="en-US" sz="1600" dirty="0" err="1"/>
              <a:t>aikavälillä</a:t>
            </a:r>
            <a:r>
              <a:rPr lang="en-US" sz="1600" dirty="0"/>
              <a:t> 2021-2030. </a:t>
            </a:r>
            <a:r>
              <a:rPr lang="en-US" sz="1600" dirty="0" err="1"/>
              <a:t>Jäsenmaat</a:t>
            </a:r>
            <a:r>
              <a:rPr lang="en-US" sz="1600" dirty="0"/>
              <a:t> </a:t>
            </a:r>
            <a:r>
              <a:rPr lang="en-US" sz="1600" dirty="0" err="1"/>
              <a:t>asettavat</a:t>
            </a:r>
            <a:r>
              <a:rPr lang="en-US" sz="1600" dirty="0"/>
              <a:t> </a:t>
            </a:r>
            <a:r>
              <a:rPr lang="en-US" sz="1600" dirty="0" err="1"/>
              <a:t>omat</a:t>
            </a:r>
            <a:r>
              <a:rPr lang="en-US" sz="1600" dirty="0"/>
              <a:t> </a:t>
            </a:r>
            <a:r>
              <a:rPr lang="en-US" sz="1600" dirty="0" err="1"/>
              <a:t>tavoitteensa</a:t>
            </a:r>
            <a:r>
              <a:rPr lang="en-US" sz="1600" dirty="0"/>
              <a:t>, </a:t>
            </a:r>
            <a:r>
              <a:rPr lang="en-US" sz="1600" dirty="0" err="1"/>
              <a:t>jotka</a:t>
            </a:r>
            <a:r>
              <a:rPr lang="en-US" sz="1600" dirty="0"/>
              <a:t> </a:t>
            </a:r>
            <a:r>
              <a:rPr lang="en-US" sz="1600" dirty="0" err="1"/>
              <a:t>arvioidaan</a:t>
            </a:r>
            <a:r>
              <a:rPr lang="en-US" sz="1600" dirty="0"/>
              <a:t> </a:t>
            </a:r>
            <a:r>
              <a:rPr lang="en-US" sz="1600" dirty="0" err="1"/>
              <a:t>kunkin</a:t>
            </a:r>
            <a:r>
              <a:rPr lang="en-US" sz="1600" dirty="0"/>
              <a:t> </a:t>
            </a:r>
            <a:r>
              <a:rPr lang="en-US" sz="1600" dirty="0" err="1"/>
              <a:t>jäsenmaan</a:t>
            </a:r>
            <a:r>
              <a:rPr lang="en-US" sz="1600" dirty="0"/>
              <a:t> </a:t>
            </a:r>
            <a:r>
              <a:rPr lang="en-US" sz="1600" dirty="0" err="1"/>
              <a:t>loppuenergiankäytöstä</a:t>
            </a:r>
            <a:r>
              <a:rPr lang="en-US" sz="1600" dirty="0"/>
              <a:t>. </a:t>
            </a:r>
            <a:r>
              <a:rPr lang="en-US" sz="1600" dirty="0" err="1"/>
              <a:t>Sekä</a:t>
            </a:r>
            <a:r>
              <a:rPr lang="en-US" sz="1600" dirty="0"/>
              <a:t> </a:t>
            </a:r>
            <a:r>
              <a:rPr lang="en-US" sz="1600" dirty="0" err="1"/>
              <a:t>energiatehokkuustavoitetta</a:t>
            </a:r>
            <a:r>
              <a:rPr lang="en-US" sz="1600" dirty="0"/>
              <a:t> </a:t>
            </a:r>
            <a:r>
              <a:rPr lang="en-US" sz="1600" dirty="0" err="1"/>
              <a:t>että</a:t>
            </a:r>
            <a:r>
              <a:rPr lang="en-US" sz="1600" dirty="0"/>
              <a:t> </a:t>
            </a:r>
            <a:r>
              <a:rPr lang="en-US" sz="1600" dirty="0" err="1"/>
              <a:t>uusiutuvan</a:t>
            </a:r>
            <a:r>
              <a:rPr lang="en-US" sz="1600" dirty="0"/>
              <a:t> </a:t>
            </a:r>
            <a:r>
              <a:rPr lang="en-US" sz="1600" dirty="0" err="1"/>
              <a:t>energian</a:t>
            </a:r>
            <a:r>
              <a:rPr lang="en-US" sz="1600" dirty="0"/>
              <a:t> </a:t>
            </a:r>
            <a:r>
              <a:rPr lang="en-US" sz="1600" dirty="0" err="1"/>
              <a:t>tavoitetta</a:t>
            </a:r>
            <a:r>
              <a:rPr lang="en-US" sz="1600" dirty="0"/>
              <a:t> </a:t>
            </a:r>
            <a:r>
              <a:rPr lang="en-US" sz="1600" dirty="0" err="1"/>
              <a:t>uudelleenarvioidaan</a:t>
            </a:r>
            <a:r>
              <a:rPr lang="en-US" sz="1600" dirty="0"/>
              <a:t> </a:t>
            </a:r>
            <a:r>
              <a:rPr lang="en-US" sz="1600" dirty="0" err="1"/>
              <a:t>vuonna</a:t>
            </a:r>
            <a:r>
              <a:rPr lang="en-US" sz="1600" dirty="0"/>
              <a:t> 2023.</a:t>
            </a:r>
          </a:p>
          <a:p>
            <a:pPr marL="358775">
              <a:spcBef>
                <a:spcPts val="0"/>
              </a:spcBef>
            </a:pPr>
            <a:endParaRPr lang="en-US" sz="1800" b="1" dirty="0"/>
          </a:p>
          <a:p>
            <a:pPr marL="415925" indent="-285750">
              <a:spcBef>
                <a:spcPts val="600"/>
              </a:spcBef>
              <a:spcAft>
                <a:spcPts val="600"/>
              </a:spcAft>
              <a:buFont typeface="Wingdings" panose="05000000000000000000" pitchFamily="2" charset="2"/>
              <a:buChar char="Ø"/>
            </a:pPr>
            <a:r>
              <a:rPr lang="en-US" sz="1800" b="1" dirty="0"/>
              <a:t>Direktiivi </a:t>
            </a:r>
            <a:r>
              <a:rPr lang="en-US" sz="1800" b="1" dirty="0" err="1"/>
              <a:t>rakennusten</a:t>
            </a:r>
            <a:r>
              <a:rPr lang="en-US" sz="1800" b="1" dirty="0"/>
              <a:t> </a:t>
            </a:r>
            <a:r>
              <a:rPr lang="en-US" sz="1800" b="1" dirty="0" err="1"/>
              <a:t>energiatehokkuudesta</a:t>
            </a:r>
            <a:r>
              <a:rPr lang="en-US" sz="1800" b="1" dirty="0"/>
              <a:t> (EPBD)</a:t>
            </a:r>
          </a:p>
          <a:p>
            <a:pPr marL="449263" indent="0">
              <a:spcBef>
                <a:spcPts val="600"/>
              </a:spcBef>
              <a:spcAft>
                <a:spcPts val="600"/>
              </a:spcAft>
              <a:buNone/>
            </a:pPr>
            <a:r>
              <a:rPr lang="en-US" sz="1600" dirty="0" err="1"/>
              <a:t>Direktiivin</a:t>
            </a:r>
            <a:r>
              <a:rPr lang="en-US" sz="1600" dirty="0"/>
              <a:t> </a:t>
            </a:r>
            <a:r>
              <a:rPr lang="en-US" sz="1600" dirty="0" err="1"/>
              <a:t>tavoitteena</a:t>
            </a:r>
            <a:r>
              <a:rPr lang="en-US" sz="1600" dirty="0"/>
              <a:t> on </a:t>
            </a:r>
            <a:r>
              <a:rPr lang="en-US" sz="1600" dirty="0" err="1"/>
              <a:t>vähentää</a:t>
            </a:r>
            <a:r>
              <a:rPr lang="en-US" sz="1600" dirty="0"/>
              <a:t> </a:t>
            </a:r>
            <a:r>
              <a:rPr lang="en-US" sz="1600" dirty="0" err="1"/>
              <a:t>rakennuksissa</a:t>
            </a:r>
            <a:r>
              <a:rPr lang="en-US" sz="1600" dirty="0"/>
              <a:t> </a:t>
            </a:r>
            <a:r>
              <a:rPr lang="en-US" sz="1600" dirty="0" err="1"/>
              <a:t>käytettävää</a:t>
            </a:r>
            <a:r>
              <a:rPr lang="en-US" sz="1600" dirty="0"/>
              <a:t> </a:t>
            </a:r>
            <a:r>
              <a:rPr lang="en-US" sz="1600" dirty="0" err="1"/>
              <a:t>energiaa</a:t>
            </a:r>
            <a:r>
              <a:rPr lang="en-US" sz="1600" dirty="0"/>
              <a:t> ja </a:t>
            </a:r>
            <a:r>
              <a:rPr lang="en-US" sz="1600" dirty="0" err="1"/>
              <a:t>sen</a:t>
            </a:r>
            <a:r>
              <a:rPr lang="en-US" sz="1600" dirty="0"/>
              <a:t> </a:t>
            </a:r>
            <a:r>
              <a:rPr lang="en-US" sz="1600" dirty="0" err="1"/>
              <a:t>ilmastovaikutuksia</a:t>
            </a:r>
            <a:r>
              <a:rPr lang="en-US" sz="1600" dirty="0"/>
              <a:t>. </a:t>
            </a:r>
            <a:r>
              <a:rPr lang="en-US" sz="1600" dirty="0" err="1"/>
              <a:t>Jäsenmaiden</a:t>
            </a:r>
            <a:r>
              <a:rPr lang="en-US" sz="1600" dirty="0"/>
              <a:t> on </a:t>
            </a:r>
            <a:r>
              <a:rPr lang="en-US" sz="1600" dirty="0" err="1"/>
              <a:t>tehtävä</a:t>
            </a:r>
            <a:r>
              <a:rPr lang="en-US" sz="1600" dirty="0"/>
              <a:t> </a:t>
            </a:r>
            <a:r>
              <a:rPr lang="en-US" sz="1600" dirty="0" err="1"/>
              <a:t>vuoteen</a:t>
            </a:r>
            <a:r>
              <a:rPr lang="en-US" sz="1600" dirty="0"/>
              <a:t> 2050 </a:t>
            </a:r>
            <a:r>
              <a:rPr lang="en-US" sz="1600" dirty="0" err="1"/>
              <a:t>ulottuva</a:t>
            </a:r>
            <a:r>
              <a:rPr lang="en-US" sz="1600" dirty="0"/>
              <a:t> </a:t>
            </a:r>
            <a:r>
              <a:rPr lang="en-US" sz="1600" dirty="0" err="1"/>
              <a:t>suunnitelma</a:t>
            </a:r>
            <a:r>
              <a:rPr lang="en-US" sz="1600" dirty="0"/>
              <a:t> </a:t>
            </a:r>
            <a:r>
              <a:rPr lang="en-US" sz="1600" dirty="0" err="1"/>
              <a:t>siirtymisestä</a:t>
            </a:r>
            <a:r>
              <a:rPr lang="en-US" sz="1600" dirty="0"/>
              <a:t> </a:t>
            </a:r>
            <a:r>
              <a:rPr lang="en-US" sz="1600" dirty="0" err="1"/>
              <a:t>nollaenergiapäästöiseen</a:t>
            </a:r>
            <a:r>
              <a:rPr lang="en-US" sz="1600" dirty="0"/>
              <a:t> </a:t>
            </a:r>
            <a:r>
              <a:rPr lang="en-US" sz="1600" dirty="0" err="1"/>
              <a:t>rakennuskantaan</a:t>
            </a:r>
            <a:r>
              <a:rPr lang="en-US" sz="1600" dirty="0"/>
              <a:t>. </a:t>
            </a:r>
            <a:r>
              <a:rPr lang="en-US" sz="1600" dirty="0" err="1"/>
              <a:t>Direktiivin</a:t>
            </a:r>
            <a:r>
              <a:rPr lang="en-US" sz="1600" dirty="0"/>
              <a:t> </a:t>
            </a:r>
            <a:r>
              <a:rPr lang="en-US" sz="1600" dirty="0" err="1"/>
              <a:t>myötä</a:t>
            </a:r>
            <a:r>
              <a:rPr lang="en-US" sz="1600" dirty="0"/>
              <a:t> </a:t>
            </a:r>
            <a:r>
              <a:rPr lang="en-US" sz="1600" dirty="0" err="1"/>
              <a:t>tulee</a:t>
            </a:r>
            <a:r>
              <a:rPr lang="en-US" sz="1600" dirty="0"/>
              <a:t> mm. </a:t>
            </a:r>
            <a:r>
              <a:rPr lang="en-US" sz="1600" dirty="0" err="1"/>
              <a:t>vaatimuksia</a:t>
            </a:r>
            <a:r>
              <a:rPr lang="en-US" sz="1600" dirty="0"/>
              <a:t> </a:t>
            </a:r>
            <a:r>
              <a:rPr lang="en-US" sz="1600" dirty="0" err="1"/>
              <a:t>sähköautojen</a:t>
            </a:r>
            <a:r>
              <a:rPr lang="en-US" sz="1600" dirty="0"/>
              <a:t> </a:t>
            </a:r>
            <a:r>
              <a:rPr lang="en-US" sz="1600" dirty="0" err="1"/>
              <a:t>latauspisteille</a:t>
            </a:r>
            <a:r>
              <a:rPr lang="en-US" sz="1600" dirty="0"/>
              <a:t>, </a:t>
            </a:r>
            <a:r>
              <a:rPr lang="en-US" sz="1600" dirty="0" err="1"/>
              <a:t>älykkäille</a:t>
            </a:r>
            <a:r>
              <a:rPr lang="en-US" sz="1600" dirty="0"/>
              <a:t> </a:t>
            </a:r>
            <a:r>
              <a:rPr lang="en-US" sz="1600" dirty="0" err="1"/>
              <a:t>automaatiojärjestelmille</a:t>
            </a:r>
            <a:r>
              <a:rPr lang="en-US" sz="1600" dirty="0"/>
              <a:t> </a:t>
            </a:r>
            <a:r>
              <a:rPr lang="en-US" sz="1600" dirty="0" err="1"/>
              <a:t>sekä</a:t>
            </a:r>
            <a:r>
              <a:rPr lang="en-US" sz="1600" dirty="0"/>
              <a:t> </a:t>
            </a:r>
            <a:r>
              <a:rPr lang="en-US" sz="1600" dirty="0" err="1"/>
              <a:t>rakennusten</a:t>
            </a:r>
            <a:r>
              <a:rPr lang="en-US" sz="1600" dirty="0"/>
              <a:t> ja </a:t>
            </a:r>
            <a:r>
              <a:rPr lang="en-US" sz="1600" dirty="0" err="1"/>
              <a:t>energiaverkkojen</a:t>
            </a:r>
            <a:r>
              <a:rPr lang="en-US" sz="1600" dirty="0"/>
              <a:t> </a:t>
            </a:r>
            <a:r>
              <a:rPr lang="en-US" sz="1600" dirty="0" err="1"/>
              <a:t>väliselle</a:t>
            </a:r>
            <a:r>
              <a:rPr lang="en-US" sz="1600" dirty="0"/>
              <a:t> </a:t>
            </a:r>
            <a:r>
              <a:rPr lang="en-US" sz="1600" dirty="0" err="1"/>
              <a:t>vuorovaikutukselle</a:t>
            </a:r>
            <a:r>
              <a:rPr lang="en-US" sz="1600" dirty="0"/>
              <a:t>.</a:t>
            </a:r>
          </a:p>
        </p:txBody>
      </p:sp>
      <p:sp>
        <p:nvSpPr>
          <p:cNvPr id="5" name="Alatunnisteen paikkamerkki 4"/>
          <p:cNvSpPr>
            <a:spLocks noGrp="1"/>
          </p:cNvSpPr>
          <p:nvPr>
            <p:ph type="ftr" sz="quarter" idx="11"/>
          </p:nvPr>
        </p:nvSpPr>
        <p:spPr>
          <a:xfrm>
            <a:off x="4038600" y="6077585"/>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kiertotalousamk.fi</a:t>
            </a:r>
          </a:p>
        </p:txBody>
      </p:sp>
      <p:sp>
        <p:nvSpPr>
          <p:cNvPr id="4" name="Rectangle 3">
            <a:extLst>
              <a:ext uri="{FF2B5EF4-FFF2-40B4-BE49-F238E27FC236}">
                <a16:creationId xmlns:a16="http://schemas.microsoft.com/office/drawing/2014/main" id="{2D368EE4-161C-47E9-8843-7730FEE236CB}"/>
              </a:ext>
            </a:extLst>
          </p:cNvPr>
          <p:cNvSpPr/>
          <p:nvPr/>
        </p:nvSpPr>
        <p:spPr>
          <a:xfrm>
            <a:off x="692833" y="1183938"/>
            <a:ext cx="11112472" cy="923330"/>
          </a:xfrm>
          <a:prstGeom prst="rect">
            <a:avLst/>
          </a:prstGeom>
        </p:spPr>
        <p:txBody>
          <a:bodyPr wrap="square">
            <a:spAutoFit/>
          </a:bodyPr>
          <a:lstStyle/>
          <a:p>
            <a:r>
              <a:rPr lang="fi-FI" dirty="0">
                <a:solidFill>
                  <a:srgbClr val="3E4044"/>
                </a:solidFill>
                <a:latin typeface="Open Sans"/>
              </a:rPr>
              <a:t>Euroopan unioni on asettanut jäsenmailleen yhteisiä tavoitteita energiankäytön tehostamiseksi ja päästöjen vähentämiseksi. Tavoitteisiin pyritään energia- ja ilmastodirektiiveillä, joista tärkeimpiä ovat Uusiutuvan energian direktiivi, Energiatehokkuusdirektiivi ja Direktiivi rakennusten energiatehokkuudesta. </a:t>
            </a:r>
            <a:endParaRPr lang="fi-FI" dirty="0"/>
          </a:p>
        </p:txBody>
      </p:sp>
    </p:spTree>
    <p:extLst>
      <p:ext uri="{BB962C8B-B14F-4D97-AF65-F5344CB8AC3E}">
        <p14:creationId xmlns:p14="http://schemas.microsoft.com/office/powerpoint/2010/main" val="1440576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monitor, computer, table, sitting&#10;&#10;Description automatically generated">
            <a:extLst>
              <a:ext uri="{FF2B5EF4-FFF2-40B4-BE49-F238E27FC236}">
                <a16:creationId xmlns:a16="http://schemas.microsoft.com/office/drawing/2014/main" id="{94A1FB21-3E34-4747-AF77-CBD8E12D953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6621" r="17647"/>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Otsikko 1"/>
          <p:cNvSpPr>
            <a:spLocks noGrp="1"/>
          </p:cNvSpPr>
          <p:nvPr>
            <p:ph type="title"/>
          </p:nvPr>
        </p:nvSpPr>
        <p:spPr>
          <a:xfrm>
            <a:off x="708164" y="223283"/>
            <a:ext cx="4803636" cy="1311664"/>
          </a:xfrm>
        </p:spPr>
        <p:txBody>
          <a:bodyPr vert="horz" lIns="91440" tIns="45720" rIns="91440" bIns="45720" rtlCol="0" anchor="ctr">
            <a:normAutofit/>
          </a:bodyPr>
          <a:lstStyle/>
          <a:p>
            <a:r>
              <a:rPr lang="en-US" sz="3700" b="1" dirty="0" err="1">
                <a:solidFill>
                  <a:srgbClr val="000000"/>
                </a:solidFill>
                <a:latin typeface="+mj-lt"/>
                <a:ea typeface="+mj-ea"/>
                <a:cs typeface="+mj-cs"/>
              </a:rPr>
              <a:t>Ekosuunnitteludirektiivi</a:t>
            </a:r>
            <a:r>
              <a:rPr lang="en-US" sz="3700" b="1" dirty="0">
                <a:solidFill>
                  <a:srgbClr val="000000"/>
                </a:solidFill>
                <a:latin typeface="+mj-lt"/>
                <a:ea typeface="+mj-ea"/>
                <a:cs typeface="+mj-cs"/>
              </a:rPr>
              <a:t> </a:t>
            </a:r>
            <a:r>
              <a:rPr lang="en-US" sz="3700" dirty="0">
                <a:solidFill>
                  <a:srgbClr val="000000"/>
                </a:solidFill>
                <a:latin typeface="+mj-lt"/>
                <a:ea typeface="+mj-ea"/>
                <a:cs typeface="+mj-cs"/>
              </a:rPr>
              <a:t>(2009/125/EY) </a:t>
            </a:r>
            <a:endParaRPr lang="en-US" sz="3700" b="1" dirty="0">
              <a:solidFill>
                <a:srgbClr val="000000"/>
              </a:solidFill>
              <a:latin typeface="+mj-lt"/>
              <a:ea typeface="+mj-ea"/>
              <a:cs typeface="+mj-cs"/>
            </a:endParaRPr>
          </a:p>
        </p:txBody>
      </p:sp>
      <p:sp>
        <p:nvSpPr>
          <p:cNvPr id="4" name="Rectangle 3">
            <a:extLst>
              <a:ext uri="{FF2B5EF4-FFF2-40B4-BE49-F238E27FC236}">
                <a16:creationId xmlns:a16="http://schemas.microsoft.com/office/drawing/2014/main" id="{2D368EE4-161C-47E9-8843-7730FEE236CB}"/>
              </a:ext>
            </a:extLst>
          </p:cNvPr>
          <p:cNvSpPr/>
          <p:nvPr/>
        </p:nvSpPr>
        <p:spPr>
          <a:xfrm>
            <a:off x="545370" y="2114641"/>
            <a:ext cx="4706803" cy="3788830"/>
          </a:xfrm>
          <a:prstGeom prst="rect">
            <a:avLst/>
          </a:prstGeom>
        </p:spPr>
        <p:txBody>
          <a:bodyPr vert="horz" lIns="91440" tIns="45720" rIns="91440" bIns="45720" rtlCol="0" anchor="ctr">
            <a:normAutofit/>
          </a:bodyPr>
          <a:lstStyle/>
          <a:p>
            <a:pPr>
              <a:lnSpc>
                <a:spcPct val="90000"/>
              </a:lnSpc>
              <a:spcAft>
                <a:spcPts val="600"/>
              </a:spcAft>
            </a:pPr>
            <a:r>
              <a:rPr lang="en-US" dirty="0" err="1">
                <a:solidFill>
                  <a:srgbClr val="000000"/>
                </a:solidFill>
              </a:rPr>
              <a:t>Ekosuunnitteludirektiivi</a:t>
            </a:r>
            <a:r>
              <a:rPr lang="en-US" dirty="0">
                <a:solidFill>
                  <a:srgbClr val="000000"/>
                </a:solidFill>
              </a:rPr>
              <a:t> </a:t>
            </a:r>
            <a:r>
              <a:rPr lang="en-US" dirty="0" err="1">
                <a:solidFill>
                  <a:srgbClr val="000000"/>
                </a:solidFill>
              </a:rPr>
              <a:t>määrittelee</a:t>
            </a:r>
            <a:r>
              <a:rPr lang="en-US" dirty="0">
                <a:solidFill>
                  <a:srgbClr val="000000"/>
                </a:solidFill>
              </a:rPr>
              <a:t> </a:t>
            </a:r>
            <a:r>
              <a:rPr lang="en-US" dirty="0" err="1">
                <a:solidFill>
                  <a:srgbClr val="000000"/>
                </a:solidFill>
              </a:rPr>
              <a:t>energiaa</a:t>
            </a:r>
            <a:r>
              <a:rPr lang="en-US" dirty="0">
                <a:solidFill>
                  <a:srgbClr val="000000"/>
                </a:solidFill>
              </a:rPr>
              <a:t> </a:t>
            </a:r>
            <a:r>
              <a:rPr lang="en-US" dirty="0" err="1">
                <a:solidFill>
                  <a:srgbClr val="000000"/>
                </a:solidFill>
              </a:rPr>
              <a:t>käyttävien</a:t>
            </a:r>
            <a:r>
              <a:rPr lang="en-US" dirty="0">
                <a:solidFill>
                  <a:srgbClr val="000000"/>
                </a:solidFill>
              </a:rPr>
              <a:t> </a:t>
            </a:r>
            <a:r>
              <a:rPr lang="en-US" dirty="0" err="1">
                <a:solidFill>
                  <a:srgbClr val="000000"/>
                </a:solidFill>
              </a:rPr>
              <a:t>tuotteiden</a:t>
            </a:r>
            <a:r>
              <a:rPr lang="en-US" dirty="0">
                <a:solidFill>
                  <a:srgbClr val="000000"/>
                </a:solidFill>
              </a:rPr>
              <a:t> </a:t>
            </a:r>
            <a:r>
              <a:rPr lang="en-US" dirty="0" err="1">
                <a:solidFill>
                  <a:srgbClr val="000000"/>
                </a:solidFill>
              </a:rPr>
              <a:t>suunnittelun</a:t>
            </a:r>
            <a:r>
              <a:rPr lang="en-US" dirty="0">
                <a:solidFill>
                  <a:srgbClr val="000000"/>
                </a:solidFill>
              </a:rPr>
              <a:t> ja </a:t>
            </a:r>
            <a:r>
              <a:rPr lang="en-US" dirty="0" err="1">
                <a:solidFill>
                  <a:srgbClr val="000000"/>
                </a:solidFill>
              </a:rPr>
              <a:t>tuotekehityksen</a:t>
            </a:r>
            <a:r>
              <a:rPr lang="en-US" dirty="0">
                <a:solidFill>
                  <a:srgbClr val="000000"/>
                </a:solidFill>
              </a:rPr>
              <a:t> </a:t>
            </a:r>
            <a:r>
              <a:rPr lang="en-US" dirty="0" err="1">
                <a:solidFill>
                  <a:srgbClr val="000000"/>
                </a:solidFill>
              </a:rPr>
              <a:t>ekologiset</a:t>
            </a:r>
            <a:r>
              <a:rPr lang="en-US" dirty="0">
                <a:solidFill>
                  <a:srgbClr val="000000"/>
                </a:solidFill>
              </a:rPr>
              <a:t> </a:t>
            </a:r>
            <a:r>
              <a:rPr lang="en-US" dirty="0" err="1">
                <a:solidFill>
                  <a:srgbClr val="000000"/>
                </a:solidFill>
              </a:rPr>
              <a:t>vaatimukset</a:t>
            </a:r>
            <a:r>
              <a:rPr lang="en-US" dirty="0">
                <a:solidFill>
                  <a:srgbClr val="000000"/>
                </a:solidFill>
              </a:rPr>
              <a:t>. </a:t>
            </a:r>
          </a:p>
          <a:p>
            <a:pPr>
              <a:lnSpc>
                <a:spcPct val="90000"/>
              </a:lnSpc>
              <a:spcAft>
                <a:spcPts val="600"/>
              </a:spcAft>
            </a:pPr>
            <a:r>
              <a:rPr lang="en-US" dirty="0" err="1">
                <a:solidFill>
                  <a:srgbClr val="000000"/>
                </a:solidFill>
              </a:rPr>
              <a:t>Tavoitteena</a:t>
            </a:r>
            <a:r>
              <a:rPr lang="en-US" dirty="0">
                <a:solidFill>
                  <a:srgbClr val="000000"/>
                </a:solidFill>
              </a:rPr>
              <a:t> on </a:t>
            </a:r>
            <a:r>
              <a:rPr lang="en-US" dirty="0" err="1">
                <a:solidFill>
                  <a:srgbClr val="000000"/>
                </a:solidFill>
              </a:rPr>
              <a:t>ympäristönäkökohtien</a:t>
            </a:r>
            <a:r>
              <a:rPr lang="en-US" dirty="0">
                <a:solidFill>
                  <a:srgbClr val="000000"/>
                </a:solidFill>
              </a:rPr>
              <a:t> ja </a:t>
            </a:r>
            <a:r>
              <a:rPr lang="en-US" dirty="0" err="1">
                <a:solidFill>
                  <a:srgbClr val="000000"/>
                </a:solidFill>
              </a:rPr>
              <a:t>elinkaariajattelun</a:t>
            </a:r>
            <a:r>
              <a:rPr lang="en-US" dirty="0">
                <a:solidFill>
                  <a:srgbClr val="000000"/>
                </a:solidFill>
              </a:rPr>
              <a:t> </a:t>
            </a:r>
            <a:r>
              <a:rPr lang="en-US" dirty="0" err="1">
                <a:solidFill>
                  <a:srgbClr val="000000"/>
                </a:solidFill>
              </a:rPr>
              <a:t>huomioonottaminen</a:t>
            </a:r>
            <a:r>
              <a:rPr lang="en-US" dirty="0">
                <a:solidFill>
                  <a:srgbClr val="000000"/>
                </a:solidFill>
              </a:rPr>
              <a:t> </a:t>
            </a:r>
            <a:r>
              <a:rPr lang="en-US" dirty="0" err="1">
                <a:solidFill>
                  <a:srgbClr val="000000"/>
                </a:solidFill>
              </a:rPr>
              <a:t>tuotteiden</a:t>
            </a:r>
            <a:r>
              <a:rPr lang="en-US" dirty="0">
                <a:solidFill>
                  <a:srgbClr val="000000"/>
                </a:solidFill>
              </a:rPr>
              <a:t> </a:t>
            </a:r>
            <a:r>
              <a:rPr lang="en-US" dirty="0" err="1">
                <a:solidFill>
                  <a:srgbClr val="000000"/>
                </a:solidFill>
              </a:rPr>
              <a:t>suunnitteluvaiheessa</a:t>
            </a:r>
            <a:r>
              <a:rPr lang="en-US" dirty="0">
                <a:solidFill>
                  <a:srgbClr val="000000"/>
                </a:solidFill>
              </a:rPr>
              <a:t>. </a:t>
            </a:r>
          </a:p>
          <a:p>
            <a:pPr>
              <a:lnSpc>
                <a:spcPct val="90000"/>
              </a:lnSpc>
              <a:spcAft>
                <a:spcPts val="600"/>
              </a:spcAft>
            </a:pPr>
            <a:r>
              <a:rPr lang="en-US" dirty="0" err="1">
                <a:solidFill>
                  <a:srgbClr val="000000"/>
                </a:solidFill>
              </a:rPr>
              <a:t>Direktiivillä</a:t>
            </a:r>
            <a:r>
              <a:rPr lang="en-US" dirty="0">
                <a:solidFill>
                  <a:srgbClr val="000000"/>
                </a:solidFill>
              </a:rPr>
              <a:t> </a:t>
            </a:r>
            <a:r>
              <a:rPr lang="en-US" dirty="0" err="1">
                <a:solidFill>
                  <a:srgbClr val="000000"/>
                </a:solidFill>
              </a:rPr>
              <a:t>edistetään</a:t>
            </a:r>
            <a:r>
              <a:rPr lang="en-US" dirty="0">
                <a:solidFill>
                  <a:srgbClr val="000000"/>
                </a:solidFill>
              </a:rPr>
              <a:t> </a:t>
            </a:r>
            <a:r>
              <a:rPr lang="en-US" dirty="0" err="1">
                <a:solidFill>
                  <a:srgbClr val="000000"/>
                </a:solidFill>
              </a:rPr>
              <a:t>kestävää</a:t>
            </a:r>
            <a:r>
              <a:rPr lang="en-US" dirty="0">
                <a:solidFill>
                  <a:srgbClr val="000000"/>
                </a:solidFill>
              </a:rPr>
              <a:t> </a:t>
            </a:r>
            <a:r>
              <a:rPr lang="en-US" dirty="0" err="1">
                <a:solidFill>
                  <a:srgbClr val="000000"/>
                </a:solidFill>
              </a:rPr>
              <a:t>kehitystä</a:t>
            </a:r>
            <a:r>
              <a:rPr lang="en-US" dirty="0">
                <a:solidFill>
                  <a:srgbClr val="000000"/>
                </a:solidFill>
              </a:rPr>
              <a:t> </a:t>
            </a:r>
            <a:r>
              <a:rPr lang="en-US" dirty="0" err="1">
                <a:solidFill>
                  <a:srgbClr val="000000"/>
                </a:solidFill>
              </a:rPr>
              <a:t>parantamalla</a:t>
            </a:r>
            <a:r>
              <a:rPr lang="en-US" dirty="0">
                <a:solidFill>
                  <a:srgbClr val="000000"/>
                </a:solidFill>
              </a:rPr>
              <a:t> </a:t>
            </a:r>
            <a:r>
              <a:rPr lang="en-US" dirty="0" err="1">
                <a:solidFill>
                  <a:srgbClr val="000000"/>
                </a:solidFill>
              </a:rPr>
              <a:t>energiatehokkuutta</a:t>
            </a:r>
            <a:r>
              <a:rPr lang="en-US" dirty="0">
                <a:solidFill>
                  <a:srgbClr val="000000"/>
                </a:solidFill>
              </a:rPr>
              <a:t> ja </a:t>
            </a:r>
            <a:r>
              <a:rPr lang="en-US" dirty="0" err="1">
                <a:solidFill>
                  <a:srgbClr val="000000"/>
                </a:solidFill>
              </a:rPr>
              <a:t>ympäristön</a:t>
            </a:r>
            <a:r>
              <a:rPr lang="en-US" dirty="0">
                <a:solidFill>
                  <a:srgbClr val="000000"/>
                </a:solidFill>
              </a:rPr>
              <a:t> </a:t>
            </a:r>
            <a:r>
              <a:rPr lang="en-US" dirty="0" err="1">
                <a:solidFill>
                  <a:srgbClr val="000000"/>
                </a:solidFill>
              </a:rPr>
              <a:t>suojelun</a:t>
            </a:r>
            <a:r>
              <a:rPr lang="en-US" dirty="0">
                <a:solidFill>
                  <a:srgbClr val="000000"/>
                </a:solidFill>
              </a:rPr>
              <a:t> </a:t>
            </a:r>
            <a:r>
              <a:rPr lang="en-US" dirty="0" err="1">
                <a:solidFill>
                  <a:srgbClr val="000000"/>
                </a:solidFill>
              </a:rPr>
              <a:t>tasoa</a:t>
            </a:r>
            <a:r>
              <a:rPr lang="en-US" dirty="0">
                <a:solidFill>
                  <a:srgbClr val="000000"/>
                </a:solidFill>
              </a:rPr>
              <a:t> </a:t>
            </a:r>
            <a:r>
              <a:rPr lang="en-US" dirty="0" err="1">
                <a:solidFill>
                  <a:srgbClr val="000000"/>
                </a:solidFill>
              </a:rPr>
              <a:t>sekä</a:t>
            </a:r>
            <a:r>
              <a:rPr lang="en-US" dirty="0">
                <a:solidFill>
                  <a:srgbClr val="000000"/>
                </a:solidFill>
              </a:rPr>
              <a:t> </a:t>
            </a:r>
            <a:r>
              <a:rPr lang="en-US" dirty="0" err="1">
                <a:solidFill>
                  <a:srgbClr val="000000"/>
                </a:solidFill>
              </a:rPr>
              <a:t>samalla</a:t>
            </a:r>
            <a:r>
              <a:rPr lang="en-US" dirty="0">
                <a:solidFill>
                  <a:srgbClr val="000000"/>
                </a:solidFill>
              </a:rPr>
              <a:t> </a:t>
            </a:r>
            <a:r>
              <a:rPr lang="en-US" dirty="0" err="1">
                <a:solidFill>
                  <a:srgbClr val="000000"/>
                </a:solidFill>
              </a:rPr>
              <a:t>energiahuoltovarmuutta</a:t>
            </a:r>
            <a:r>
              <a:rPr lang="en-US" dirty="0">
                <a:solidFill>
                  <a:srgbClr val="000000"/>
                </a:solidFill>
              </a:rPr>
              <a:t>. </a:t>
            </a:r>
            <a:r>
              <a:rPr lang="en-US" dirty="0" err="1">
                <a:solidFill>
                  <a:srgbClr val="000000"/>
                </a:solidFill>
              </a:rPr>
              <a:t>Lisäksi</a:t>
            </a:r>
            <a:r>
              <a:rPr lang="en-US" dirty="0">
                <a:solidFill>
                  <a:srgbClr val="000000"/>
                </a:solidFill>
              </a:rPr>
              <a:t> </a:t>
            </a:r>
            <a:r>
              <a:rPr lang="en-US" dirty="0" err="1">
                <a:solidFill>
                  <a:srgbClr val="000000"/>
                </a:solidFill>
              </a:rPr>
              <a:t>siinä</a:t>
            </a:r>
            <a:r>
              <a:rPr lang="en-US" dirty="0">
                <a:solidFill>
                  <a:srgbClr val="000000"/>
                </a:solidFill>
              </a:rPr>
              <a:t> on </a:t>
            </a:r>
            <a:r>
              <a:rPr lang="en-US" dirty="0" err="1">
                <a:solidFill>
                  <a:srgbClr val="000000"/>
                </a:solidFill>
              </a:rPr>
              <a:t>vaatimus</a:t>
            </a:r>
            <a:r>
              <a:rPr lang="en-US" dirty="0">
                <a:solidFill>
                  <a:srgbClr val="000000"/>
                </a:solidFill>
              </a:rPr>
              <a:t> CE-</a:t>
            </a:r>
            <a:r>
              <a:rPr lang="en-US" dirty="0" err="1">
                <a:solidFill>
                  <a:srgbClr val="000000"/>
                </a:solidFill>
              </a:rPr>
              <a:t>merkinnästä</a:t>
            </a:r>
            <a:r>
              <a:rPr lang="en-US" dirty="0">
                <a:solidFill>
                  <a:srgbClr val="000000"/>
                </a:solidFill>
              </a:rPr>
              <a:t> ja EU-</a:t>
            </a:r>
            <a:r>
              <a:rPr lang="en-US" dirty="0" err="1">
                <a:solidFill>
                  <a:srgbClr val="000000"/>
                </a:solidFill>
              </a:rPr>
              <a:t>vaatimustenmukaisuusvakuutuksesta</a:t>
            </a:r>
            <a:r>
              <a:rPr lang="en-US" dirty="0">
                <a:solidFill>
                  <a:srgbClr val="000000"/>
                </a:solidFill>
              </a:rPr>
              <a:t>. </a:t>
            </a:r>
            <a:br>
              <a:rPr lang="en-US" sz="1300" dirty="0">
                <a:solidFill>
                  <a:srgbClr val="000000"/>
                </a:solidFill>
              </a:rPr>
            </a:br>
            <a:br>
              <a:rPr lang="en-US" sz="1300" dirty="0">
                <a:solidFill>
                  <a:srgbClr val="000000"/>
                </a:solidFill>
              </a:rPr>
            </a:br>
            <a:endParaRPr lang="en-US" sz="1300" dirty="0">
              <a:solidFill>
                <a:srgbClr val="000000"/>
              </a:solidFill>
            </a:endParaRPr>
          </a:p>
        </p:txBody>
      </p:sp>
      <p:sp>
        <p:nvSpPr>
          <p:cNvPr id="5" name="Alatunnisteen paikkamerkki 4"/>
          <p:cNvSpPr>
            <a:spLocks noGrp="1"/>
          </p:cNvSpPr>
          <p:nvPr>
            <p:ph type="ftr" sz="quarter" idx="11"/>
          </p:nvPr>
        </p:nvSpPr>
        <p:spPr>
          <a:xfrm>
            <a:off x="805661" y="6223702"/>
            <a:ext cx="6584750" cy="314067"/>
          </a:xfrm>
        </p:spPr>
        <p:txBody>
          <a:bodyPr vert="horz" lIns="91440" tIns="45720" rIns="91440" bIns="45720" rtlCol="0" anchor="ctr">
            <a:normAutofit/>
          </a:bodyPr>
          <a:lstStyle/>
          <a:p>
            <a:pPr algn="l">
              <a:spcAft>
                <a:spcPts val="600"/>
              </a:spcAft>
              <a:defRPr/>
            </a:pPr>
            <a:r>
              <a:rPr lang="en-US" sz="1100" kern="1200">
                <a:solidFill>
                  <a:srgbClr val="898989"/>
                </a:solidFill>
                <a:latin typeface="Calibri" panose="020F0502020204030204"/>
                <a:ea typeface="+mn-ea"/>
                <a:cs typeface="+mn-cs"/>
              </a:rPr>
              <a:t>kiertotalousamk.fi</a:t>
            </a:r>
          </a:p>
        </p:txBody>
      </p:sp>
      <p:sp>
        <p:nvSpPr>
          <p:cNvPr id="7" name="TextBox 6">
            <a:extLst>
              <a:ext uri="{FF2B5EF4-FFF2-40B4-BE49-F238E27FC236}">
                <a16:creationId xmlns:a16="http://schemas.microsoft.com/office/drawing/2014/main" id="{68833CB0-2C05-41D7-95F3-0CBA7CCCC03D}"/>
              </a:ext>
            </a:extLst>
          </p:cNvPr>
          <p:cNvSpPr txBox="1"/>
          <p:nvPr/>
        </p:nvSpPr>
        <p:spPr>
          <a:xfrm>
            <a:off x="9805729" y="3598960"/>
            <a:ext cx="3070835" cy="307777"/>
          </a:xfrm>
          <a:prstGeom prst="rect">
            <a:avLst/>
          </a:prstGeom>
          <a:noFill/>
        </p:spPr>
        <p:txBody>
          <a:bodyPr wrap="square" rtlCol="0">
            <a:spAutoFit/>
          </a:bodyPr>
          <a:lstStyle/>
          <a:p>
            <a:r>
              <a:rPr lang="fi-FI" sz="1400" dirty="0"/>
              <a:t>Kuvituskuva: Sanna Moilanen</a:t>
            </a:r>
          </a:p>
        </p:txBody>
      </p:sp>
      <p:sp>
        <p:nvSpPr>
          <p:cNvPr id="9" name="TextBox 8">
            <a:extLst>
              <a:ext uri="{FF2B5EF4-FFF2-40B4-BE49-F238E27FC236}">
                <a16:creationId xmlns:a16="http://schemas.microsoft.com/office/drawing/2014/main" id="{744083DB-AD16-4C22-8095-7D0C0DCC0393}"/>
              </a:ext>
            </a:extLst>
          </p:cNvPr>
          <p:cNvSpPr txBox="1"/>
          <p:nvPr/>
        </p:nvSpPr>
        <p:spPr>
          <a:xfrm>
            <a:off x="9958129" y="3751360"/>
            <a:ext cx="3070835" cy="307777"/>
          </a:xfrm>
          <a:prstGeom prst="rect">
            <a:avLst/>
          </a:prstGeom>
          <a:noFill/>
        </p:spPr>
        <p:txBody>
          <a:bodyPr wrap="square" rtlCol="0">
            <a:spAutoFit/>
          </a:bodyPr>
          <a:lstStyle/>
          <a:p>
            <a:r>
              <a:rPr lang="fi-FI" sz="1400" dirty="0"/>
              <a:t>Kuvituskuva: Sanna Moilanen</a:t>
            </a:r>
          </a:p>
        </p:txBody>
      </p:sp>
      <p:sp>
        <p:nvSpPr>
          <p:cNvPr id="12" name="TextBox 11">
            <a:extLst>
              <a:ext uri="{FF2B5EF4-FFF2-40B4-BE49-F238E27FC236}">
                <a16:creationId xmlns:a16="http://schemas.microsoft.com/office/drawing/2014/main" id="{94E2F59B-F2ED-4BDE-A07F-CDBAF1514852}"/>
              </a:ext>
            </a:extLst>
          </p:cNvPr>
          <p:cNvSpPr txBox="1"/>
          <p:nvPr/>
        </p:nvSpPr>
        <p:spPr>
          <a:xfrm>
            <a:off x="6286827" y="6537769"/>
            <a:ext cx="2778654" cy="307777"/>
          </a:xfrm>
          <a:prstGeom prst="rect">
            <a:avLst/>
          </a:prstGeom>
          <a:noFill/>
        </p:spPr>
        <p:txBody>
          <a:bodyPr wrap="square" rtlCol="0">
            <a:spAutoFit/>
          </a:bodyPr>
          <a:lstStyle/>
          <a:p>
            <a:r>
              <a:rPr lang="fi-FI" sz="1400" dirty="0"/>
              <a:t>Kuvituskuva: </a:t>
            </a:r>
            <a:r>
              <a:rPr lang="fi-FI" sz="1400" dirty="0" err="1"/>
              <a:t>Pixabay</a:t>
            </a:r>
            <a:endParaRPr lang="fi-FI" sz="1400" dirty="0"/>
          </a:p>
        </p:txBody>
      </p:sp>
    </p:spTree>
    <p:extLst>
      <p:ext uri="{BB962C8B-B14F-4D97-AF65-F5344CB8AC3E}">
        <p14:creationId xmlns:p14="http://schemas.microsoft.com/office/powerpoint/2010/main" val="3860948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nitor, computer, table, sitting&#10;&#10;Description automatically generated">
            <a:extLst>
              <a:ext uri="{FF2B5EF4-FFF2-40B4-BE49-F238E27FC236}">
                <a16:creationId xmlns:a16="http://schemas.microsoft.com/office/drawing/2014/main" id="{94A1FB21-3E34-4747-AF77-CBD8E12D953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6621" r="17647"/>
          <a:stretch/>
        </p:blipFill>
        <p:spPr>
          <a:xfrm>
            <a:off x="5797543" y="10"/>
            <a:ext cx="6394152" cy="6857990"/>
          </a:xfrm>
          <a:prstGeom prst="rect">
            <a:avLst/>
          </a:prstGeom>
        </p:spPr>
      </p:pic>
      <p:sp>
        <p:nvSpPr>
          <p:cNvPr id="2" name="Otsikko 1"/>
          <p:cNvSpPr>
            <a:spLocks noGrp="1"/>
          </p:cNvSpPr>
          <p:nvPr>
            <p:ph type="title"/>
          </p:nvPr>
        </p:nvSpPr>
        <p:spPr>
          <a:xfrm>
            <a:off x="708164" y="223283"/>
            <a:ext cx="4803636" cy="1311664"/>
          </a:xfrm>
        </p:spPr>
        <p:txBody>
          <a:bodyPr vert="horz" lIns="91440" tIns="45720" rIns="91440" bIns="45720" rtlCol="0" anchor="ctr">
            <a:normAutofit/>
          </a:bodyPr>
          <a:lstStyle/>
          <a:p>
            <a:r>
              <a:rPr lang="en-US" sz="3700" b="1" dirty="0" err="1">
                <a:solidFill>
                  <a:srgbClr val="000000"/>
                </a:solidFill>
                <a:latin typeface="+mj-lt"/>
                <a:ea typeface="+mj-ea"/>
                <a:cs typeface="+mj-cs"/>
              </a:rPr>
              <a:t>Ekosuunnitteludirektiivi</a:t>
            </a:r>
            <a:r>
              <a:rPr lang="en-US" sz="3700" b="1" dirty="0">
                <a:solidFill>
                  <a:srgbClr val="000000"/>
                </a:solidFill>
                <a:latin typeface="+mj-lt"/>
                <a:ea typeface="+mj-ea"/>
                <a:cs typeface="+mj-cs"/>
              </a:rPr>
              <a:t> </a:t>
            </a:r>
            <a:r>
              <a:rPr lang="en-US" sz="3700" dirty="0">
                <a:solidFill>
                  <a:srgbClr val="000000"/>
                </a:solidFill>
                <a:latin typeface="+mj-lt"/>
                <a:ea typeface="+mj-ea"/>
                <a:cs typeface="+mj-cs"/>
              </a:rPr>
              <a:t>(2009/125/EY) </a:t>
            </a:r>
            <a:endParaRPr lang="en-US" sz="3700" b="1" dirty="0">
              <a:solidFill>
                <a:srgbClr val="000000"/>
              </a:solidFill>
              <a:latin typeface="+mj-lt"/>
              <a:ea typeface="+mj-ea"/>
              <a:cs typeface="+mj-cs"/>
            </a:endParaRPr>
          </a:p>
        </p:txBody>
      </p:sp>
      <p:sp>
        <p:nvSpPr>
          <p:cNvPr id="4" name="Rectangle 3">
            <a:extLst>
              <a:ext uri="{FF2B5EF4-FFF2-40B4-BE49-F238E27FC236}">
                <a16:creationId xmlns:a16="http://schemas.microsoft.com/office/drawing/2014/main" id="{2D368EE4-161C-47E9-8843-7730FEE236CB}"/>
              </a:ext>
            </a:extLst>
          </p:cNvPr>
          <p:cNvSpPr/>
          <p:nvPr/>
        </p:nvSpPr>
        <p:spPr>
          <a:xfrm>
            <a:off x="1162444" y="1984909"/>
            <a:ext cx="4349356" cy="3788830"/>
          </a:xfrm>
          <a:prstGeom prst="rect">
            <a:avLst/>
          </a:prstGeom>
        </p:spPr>
        <p:txBody>
          <a:bodyPr vert="horz" lIns="91440" tIns="45720" rIns="91440" bIns="45720" rtlCol="0" anchor="ctr">
            <a:normAutofit lnSpcReduction="10000"/>
          </a:bodyPr>
          <a:lstStyle/>
          <a:p>
            <a:pPr>
              <a:lnSpc>
                <a:spcPct val="90000"/>
              </a:lnSpc>
              <a:spcAft>
                <a:spcPts val="600"/>
              </a:spcAft>
            </a:pPr>
            <a:r>
              <a:rPr lang="en-US" dirty="0" err="1">
                <a:solidFill>
                  <a:srgbClr val="000000"/>
                </a:solidFill>
              </a:rPr>
              <a:t>Ekosuunnitteludirektiivi</a:t>
            </a:r>
            <a:r>
              <a:rPr lang="en-US" dirty="0">
                <a:solidFill>
                  <a:srgbClr val="000000"/>
                </a:solidFill>
              </a:rPr>
              <a:t> on </a:t>
            </a:r>
            <a:r>
              <a:rPr lang="en-US" dirty="0" err="1">
                <a:solidFill>
                  <a:srgbClr val="000000"/>
                </a:solidFill>
              </a:rPr>
              <a:t>puitedirektiivi</a:t>
            </a:r>
            <a:r>
              <a:rPr lang="en-US" dirty="0">
                <a:solidFill>
                  <a:srgbClr val="000000"/>
                </a:solidFill>
              </a:rPr>
              <a:t> </a:t>
            </a:r>
            <a:r>
              <a:rPr lang="en-US" dirty="0" err="1">
                <a:solidFill>
                  <a:srgbClr val="000000"/>
                </a:solidFill>
              </a:rPr>
              <a:t>eli</a:t>
            </a:r>
            <a:r>
              <a:rPr lang="en-US" dirty="0">
                <a:solidFill>
                  <a:srgbClr val="000000"/>
                </a:solidFill>
              </a:rPr>
              <a:t> se </a:t>
            </a:r>
            <a:r>
              <a:rPr lang="en-US" dirty="0" err="1">
                <a:solidFill>
                  <a:srgbClr val="000000"/>
                </a:solidFill>
              </a:rPr>
              <a:t>ei</a:t>
            </a:r>
            <a:r>
              <a:rPr lang="en-US" dirty="0">
                <a:solidFill>
                  <a:srgbClr val="000000"/>
                </a:solidFill>
              </a:rPr>
              <a:t> </a:t>
            </a:r>
            <a:r>
              <a:rPr lang="en-US" dirty="0" err="1">
                <a:solidFill>
                  <a:srgbClr val="000000"/>
                </a:solidFill>
              </a:rPr>
              <a:t>sisällä</a:t>
            </a:r>
            <a:r>
              <a:rPr lang="en-US" dirty="0">
                <a:solidFill>
                  <a:srgbClr val="000000"/>
                </a:solidFill>
              </a:rPr>
              <a:t> </a:t>
            </a:r>
            <a:r>
              <a:rPr lang="en-US" dirty="0" err="1">
                <a:solidFill>
                  <a:srgbClr val="000000"/>
                </a:solidFill>
              </a:rPr>
              <a:t>varsinaisia</a:t>
            </a:r>
            <a:r>
              <a:rPr lang="en-US" dirty="0">
                <a:solidFill>
                  <a:srgbClr val="000000"/>
                </a:solidFill>
              </a:rPr>
              <a:t> </a:t>
            </a:r>
            <a:r>
              <a:rPr lang="en-US" dirty="0" err="1">
                <a:solidFill>
                  <a:srgbClr val="000000"/>
                </a:solidFill>
              </a:rPr>
              <a:t>tuotteiden</a:t>
            </a:r>
            <a:r>
              <a:rPr lang="en-US" dirty="0">
                <a:solidFill>
                  <a:srgbClr val="000000"/>
                </a:solidFill>
              </a:rPr>
              <a:t> </a:t>
            </a:r>
            <a:r>
              <a:rPr lang="en-US" dirty="0" err="1">
                <a:solidFill>
                  <a:srgbClr val="000000"/>
                </a:solidFill>
              </a:rPr>
              <a:t>teknisiä</a:t>
            </a:r>
            <a:r>
              <a:rPr lang="en-US" dirty="0">
                <a:solidFill>
                  <a:srgbClr val="000000"/>
                </a:solidFill>
              </a:rPr>
              <a:t> </a:t>
            </a:r>
            <a:r>
              <a:rPr lang="en-US" dirty="0" err="1">
                <a:solidFill>
                  <a:srgbClr val="000000"/>
                </a:solidFill>
              </a:rPr>
              <a:t>vaatimuksia</a:t>
            </a:r>
            <a:r>
              <a:rPr lang="en-US" dirty="0">
                <a:solidFill>
                  <a:srgbClr val="000000"/>
                </a:solidFill>
              </a:rPr>
              <a:t>. </a:t>
            </a:r>
            <a:r>
              <a:rPr lang="en-US" dirty="0" err="1">
                <a:solidFill>
                  <a:srgbClr val="000000"/>
                </a:solidFill>
              </a:rPr>
              <a:t>Tuoteryhmäkohtaisissa</a:t>
            </a:r>
            <a:r>
              <a:rPr lang="en-US" dirty="0">
                <a:solidFill>
                  <a:srgbClr val="000000"/>
                </a:solidFill>
              </a:rPr>
              <a:t> </a:t>
            </a:r>
            <a:r>
              <a:rPr lang="en-US" dirty="0" err="1">
                <a:solidFill>
                  <a:srgbClr val="000000"/>
                </a:solidFill>
              </a:rPr>
              <a:t>asetuksissa</a:t>
            </a:r>
            <a:r>
              <a:rPr lang="en-US" dirty="0">
                <a:solidFill>
                  <a:srgbClr val="000000"/>
                </a:solidFill>
              </a:rPr>
              <a:t> </a:t>
            </a:r>
            <a:r>
              <a:rPr lang="en-US" dirty="0" err="1">
                <a:solidFill>
                  <a:srgbClr val="000000"/>
                </a:solidFill>
              </a:rPr>
              <a:t>määritellään</a:t>
            </a:r>
            <a:r>
              <a:rPr lang="en-US" dirty="0">
                <a:solidFill>
                  <a:srgbClr val="000000"/>
                </a:solidFill>
              </a:rPr>
              <a:t> </a:t>
            </a:r>
            <a:r>
              <a:rPr lang="en-US" dirty="0" err="1">
                <a:solidFill>
                  <a:srgbClr val="000000"/>
                </a:solidFill>
              </a:rPr>
              <a:t>tuotesuunnittelun</a:t>
            </a:r>
            <a:r>
              <a:rPr lang="en-US" dirty="0">
                <a:solidFill>
                  <a:srgbClr val="000000"/>
                </a:solidFill>
              </a:rPr>
              <a:t> </a:t>
            </a:r>
            <a:r>
              <a:rPr lang="en-US" dirty="0" err="1">
                <a:solidFill>
                  <a:srgbClr val="000000"/>
                </a:solidFill>
              </a:rPr>
              <a:t>ympäristövaatimukset</a:t>
            </a:r>
            <a:r>
              <a:rPr lang="en-US" dirty="0">
                <a:solidFill>
                  <a:srgbClr val="000000"/>
                </a:solidFill>
              </a:rPr>
              <a:t>. </a:t>
            </a:r>
          </a:p>
          <a:p>
            <a:pPr>
              <a:lnSpc>
                <a:spcPct val="90000"/>
              </a:lnSpc>
              <a:spcAft>
                <a:spcPts val="600"/>
              </a:spcAft>
            </a:pPr>
            <a:endParaRPr lang="en-US" dirty="0">
              <a:solidFill>
                <a:srgbClr val="000000"/>
              </a:solidFill>
            </a:endParaRPr>
          </a:p>
          <a:p>
            <a:pPr>
              <a:lnSpc>
                <a:spcPct val="90000"/>
              </a:lnSpc>
              <a:spcAft>
                <a:spcPts val="600"/>
              </a:spcAft>
            </a:pPr>
            <a:r>
              <a:rPr lang="en-US" dirty="0" err="1">
                <a:solidFill>
                  <a:srgbClr val="000000"/>
                </a:solidFill>
              </a:rPr>
              <a:t>Suomessa</a:t>
            </a:r>
            <a:r>
              <a:rPr lang="en-US" dirty="0">
                <a:solidFill>
                  <a:srgbClr val="000000"/>
                </a:solidFill>
              </a:rPr>
              <a:t> </a:t>
            </a:r>
            <a:r>
              <a:rPr lang="en-US" dirty="0" err="1">
                <a:solidFill>
                  <a:srgbClr val="000000"/>
                </a:solidFill>
              </a:rPr>
              <a:t>direktiivi</a:t>
            </a:r>
            <a:r>
              <a:rPr lang="en-US" dirty="0">
                <a:solidFill>
                  <a:srgbClr val="000000"/>
                </a:solidFill>
              </a:rPr>
              <a:t> on </a:t>
            </a:r>
            <a:r>
              <a:rPr lang="en-US" dirty="0" err="1">
                <a:solidFill>
                  <a:srgbClr val="000000"/>
                </a:solidFill>
              </a:rPr>
              <a:t>saatettu</a:t>
            </a:r>
            <a:r>
              <a:rPr lang="en-US" dirty="0">
                <a:solidFill>
                  <a:srgbClr val="000000"/>
                </a:solidFill>
              </a:rPr>
              <a:t> </a:t>
            </a:r>
            <a:r>
              <a:rPr lang="en-US" dirty="0" err="1">
                <a:solidFill>
                  <a:srgbClr val="000000"/>
                </a:solidFill>
              </a:rPr>
              <a:t>voimaan</a:t>
            </a:r>
            <a:r>
              <a:rPr lang="en-US" dirty="0">
                <a:solidFill>
                  <a:srgbClr val="000000"/>
                </a:solidFill>
              </a:rPr>
              <a:t> </a:t>
            </a:r>
            <a:r>
              <a:rPr lang="en-US" dirty="0" err="1">
                <a:solidFill>
                  <a:srgbClr val="000000"/>
                </a:solidFill>
                <a:hlinkClick r:id="rId3"/>
              </a:rPr>
              <a:t>ekosuunnittelulailla</a:t>
            </a:r>
            <a:r>
              <a:rPr lang="en-US" dirty="0">
                <a:solidFill>
                  <a:srgbClr val="000000"/>
                </a:solidFill>
                <a:hlinkClick r:id="rId3"/>
              </a:rPr>
              <a:t> (1005/2008)</a:t>
            </a:r>
            <a:r>
              <a:rPr lang="en-US" dirty="0">
                <a:solidFill>
                  <a:srgbClr val="000000"/>
                </a:solidFill>
              </a:rPr>
              <a:t> ja </a:t>
            </a:r>
            <a:r>
              <a:rPr lang="en-US" dirty="0" err="1">
                <a:solidFill>
                  <a:srgbClr val="000000"/>
                </a:solidFill>
              </a:rPr>
              <a:t>tuoteryhmäkohtaiset</a:t>
            </a:r>
            <a:r>
              <a:rPr lang="en-US" dirty="0">
                <a:solidFill>
                  <a:srgbClr val="000000"/>
                </a:solidFill>
              </a:rPr>
              <a:t> </a:t>
            </a:r>
            <a:r>
              <a:rPr lang="en-US" dirty="0" err="1">
                <a:solidFill>
                  <a:srgbClr val="000000"/>
                </a:solidFill>
              </a:rPr>
              <a:t>asetukset</a:t>
            </a:r>
            <a:r>
              <a:rPr lang="en-US" dirty="0">
                <a:solidFill>
                  <a:srgbClr val="000000"/>
                </a:solidFill>
              </a:rPr>
              <a:t> </a:t>
            </a:r>
            <a:r>
              <a:rPr lang="en-US" dirty="0" err="1">
                <a:solidFill>
                  <a:srgbClr val="000000"/>
                </a:solidFill>
              </a:rPr>
              <a:t>ovat</a:t>
            </a:r>
            <a:r>
              <a:rPr lang="en-US" dirty="0">
                <a:solidFill>
                  <a:srgbClr val="000000"/>
                </a:solidFill>
              </a:rPr>
              <a:t> </a:t>
            </a:r>
            <a:r>
              <a:rPr lang="en-US" dirty="0" err="1">
                <a:solidFill>
                  <a:srgbClr val="000000"/>
                </a:solidFill>
              </a:rPr>
              <a:t>voimassa</a:t>
            </a:r>
            <a:r>
              <a:rPr lang="en-US" dirty="0">
                <a:solidFill>
                  <a:srgbClr val="000000"/>
                </a:solidFill>
              </a:rPr>
              <a:t> </a:t>
            </a:r>
            <a:r>
              <a:rPr lang="en-US" dirty="0" err="1">
                <a:solidFill>
                  <a:srgbClr val="000000"/>
                </a:solidFill>
              </a:rPr>
              <a:t>sellaisenaan</a:t>
            </a:r>
            <a:r>
              <a:rPr lang="en-US" dirty="0">
                <a:solidFill>
                  <a:srgbClr val="000000"/>
                </a:solidFill>
              </a:rPr>
              <a:t>.</a:t>
            </a:r>
          </a:p>
          <a:p>
            <a:pPr>
              <a:lnSpc>
                <a:spcPct val="90000"/>
              </a:lnSpc>
              <a:spcAft>
                <a:spcPts val="600"/>
              </a:spcAft>
            </a:pPr>
            <a:endParaRPr lang="en-US" dirty="0">
              <a:solidFill>
                <a:srgbClr val="000000"/>
              </a:solidFill>
            </a:endParaRPr>
          </a:p>
          <a:p>
            <a:pPr>
              <a:lnSpc>
                <a:spcPct val="90000"/>
              </a:lnSpc>
              <a:spcAft>
                <a:spcPts val="600"/>
              </a:spcAft>
            </a:pPr>
            <a:r>
              <a:rPr lang="en-US" b="1" dirty="0" err="1">
                <a:solidFill>
                  <a:srgbClr val="000000"/>
                </a:solidFill>
              </a:rPr>
              <a:t>Ajantasainen</a:t>
            </a:r>
            <a:r>
              <a:rPr lang="en-US" b="1" dirty="0">
                <a:solidFill>
                  <a:srgbClr val="000000"/>
                </a:solidFill>
              </a:rPr>
              <a:t> </a:t>
            </a:r>
            <a:r>
              <a:rPr lang="en-US" b="1" dirty="0" err="1">
                <a:solidFill>
                  <a:srgbClr val="000000"/>
                </a:solidFill>
              </a:rPr>
              <a:t>tieto</a:t>
            </a:r>
            <a:r>
              <a:rPr lang="en-US" b="1" dirty="0">
                <a:solidFill>
                  <a:srgbClr val="000000"/>
                </a:solidFill>
              </a:rPr>
              <a:t> </a:t>
            </a:r>
            <a:r>
              <a:rPr lang="en-US" b="1" dirty="0" err="1">
                <a:solidFill>
                  <a:srgbClr val="000000"/>
                </a:solidFill>
              </a:rPr>
              <a:t>asetuksista</a:t>
            </a:r>
            <a:r>
              <a:rPr lang="en-US" b="1" dirty="0">
                <a:solidFill>
                  <a:srgbClr val="000000"/>
                </a:solidFill>
              </a:rPr>
              <a:t> </a:t>
            </a:r>
            <a:r>
              <a:rPr lang="en-US" b="1" dirty="0" err="1">
                <a:solidFill>
                  <a:srgbClr val="000000"/>
                </a:solidFill>
              </a:rPr>
              <a:t>löytyy</a:t>
            </a:r>
            <a:r>
              <a:rPr lang="en-US" b="1" dirty="0">
                <a:solidFill>
                  <a:srgbClr val="000000"/>
                </a:solidFill>
              </a:rPr>
              <a:t> </a:t>
            </a:r>
            <a:r>
              <a:rPr lang="en-US" b="1" dirty="0" err="1">
                <a:solidFill>
                  <a:srgbClr val="000000"/>
                </a:solidFill>
              </a:rPr>
              <a:t>osoitteesta</a:t>
            </a:r>
            <a:r>
              <a:rPr lang="en-US" b="1" dirty="0">
                <a:solidFill>
                  <a:srgbClr val="000000"/>
                </a:solidFill>
              </a:rPr>
              <a:t>:</a:t>
            </a:r>
            <a:br>
              <a:rPr lang="en-US" dirty="0">
                <a:solidFill>
                  <a:srgbClr val="000000"/>
                </a:solidFill>
              </a:rPr>
            </a:br>
            <a:r>
              <a:rPr lang="en-US" dirty="0">
                <a:solidFill>
                  <a:srgbClr val="000000"/>
                </a:solidFill>
                <a:hlinkClick r:id="rId4" tooltip="ekosuunnittelu.info – Tuotevaatimukset"/>
              </a:rPr>
              <a:t>ekosuunnittelu.info – </a:t>
            </a:r>
            <a:r>
              <a:rPr lang="en-US" dirty="0" err="1">
                <a:solidFill>
                  <a:srgbClr val="000000"/>
                </a:solidFill>
                <a:hlinkClick r:id="rId4" tooltip="ekosuunnittelu.info – Tuotevaatimukset"/>
              </a:rPr>
              <a:t>Tuotevaatimukset</a:t>
            </a:r>
            <a:endParaRPr lang="en-US" dirty="0">
              <a:solidFill>
                <a:srgbClr val="000000"/>
              </a:solidFill>
            </a:endParaRPr>
          </a:p>
          <a:p>
            <a:pPr indent="-228600">
              <a:lnSpc>
                <a:spcPct val="90000"/>
              </a:lnSpc>
              <a:spcAft>
                <a:spcPts val="600"/>
              </a:spcAft>
              <a:buFont typeface="Arial" panose="020B0604020202020204" pitchFamily="34" charset="0"/>
              <a:buChar char="•"/>
            </a:pPr>
            <a:endParaRPr lang="en-US" sz="1300" dirty="0">
              <a:solidFill>
                <a:srgbClr val="000000"/>
              </a:solidFill>
            </a:endParaRPr>
          </a:p>
        </p:txBody>
      </p:sp>
      <p:sp>
        <p:nvSpPr>
          <p:cNvPr id="5" name="Alatunnisteen paikkamerkki 4"/>
          <p:cNvSpPr>
            <a:spLocks noGrp="1"/>
          </p:cNvSpPr>
          <p:nvPr>
            <p:ph type="ftr" sz="quarter" idx="11"/>
          </p:nvPr>
        </p:nvSpPr>
        <p:spPr>
          <a:xfrm>
            <a:off x="805661" y="6223702"/>
            <a:ext cx="6584750" cy="314067"/>
          </a:xfrm>
        </p:spPr>
        <p:txBody>
          <a:bodyPr vert="horz" lIns="91440" tIns="45720" rIns="91440" bIns="45720" rtlCol="0" anchor="ctr">
            <a:normAutofit/>
          </a:bodyPr>
          <a:lstStyle/>
          <a:p>
            <a:pPr algn="l">
              <a:spcAft>
                <a:spcPts val="600"/>
              </a:spcAft>
              <a:defRPr/>
            </a:pPr>
            <a:r>
              <a:rPr lang="en-US" sz="1100" kern="1200">
                <a:solidFill>
                  <a:srgbClr val="898989"/>
                </a:solidFill>
                <a:latin typeface="Calibri" panose="020F0502020204030204"/>
                <a:ea typeface="+mn-ea"/>
                <a:cs typeface="+mn-cs"/>
              </a:rPr>
              <a:t>kiertotalousamk.fi</a:t>
            </a:r>
          </a:p>
        </p:txBody>
      </p:sp>
      <p:sp>
        <p:nvSpPr>
          <p:cNvPr id="3" name="TextBox 2">
            <a:extLst>
              <a:ext uri="{FF2B5EF4-FFF2-40B4-BE49-F238E27FC236}">
                <a16:creationId xmlns:a16="http://schemas.microsoft.com/office/drawing/2014/main" id="{FBDD341E-E942-43E9-B71E-E77F82743104}"/>
              </a:ext>
            </a:extLst>
          </p:cNvPr>
          <p:cNvSpPr txBox="1"/>
          <p:nvPr/>
        </p:nvSpPr>
        <p:spPr>
          <a:xfrm>
            <a:off x="10262479" y="6537769"/>
            <a:ext cx="2778654" cy="307777"/>
          </a:xfrm>
          <a:prstGeom prst="rect">
            <a:avLst/>
          </a:prstGeom>
          <a:noFill/>
        </p:spPr>
        <p:txBody>
          <a:bodyPr wrap="square" rtlCol="0">
            <a:spAutoFit/>
          </a:bodyPr>
          <a:lstStyle/>
          <a:p>
            <a:r>
              <a:rPr lang="fi-FI" sz="1400" dirty="0">
                <a:solidFill>
                  <a:schemeClr val="bg1"/>
                </a:solidFill>
              </a:rPr>
              <a:t>Kuvituskuva: </a:t>
            </a:r>
            <a:r>
              <a:rPr lang="fi-FI" sz="1400" dirty="0" err="1">
                <a:solidFill>
                  <a:schemeClr val="bg1"/>
                </a:solidFill>
              </a:rPr>
              <a:t>Pixabay</a:t>
            </a:r>
            <a:endParaRPr lang="fi-FI" sz="1400" dirty="0">
              <a:solidFill>
                <a:schemeClr val="bg1"/>
              </a:solidFill>
            </a:endParaRPr>
          </a:p>
        </p:txBody>
      </p:sp>
    </p:spTree>
    <p:extLst>
      <p:ext uri="{BB962C8B-B14F-4D97-AF65-F5344CB8AC3E}">
        <p14:creationId xmlns:p14="http://schemas.microsoft.com/office/powerpoint/2010/main" val="2521292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p:cNvSpPr>
            <a:spLocks noGrp="1"/>
          </p:cNvSpPr>
          <p:nvPr>
            <p:ph sz="half" idx="1"/>
          </p:nvPr>
        </p:nvSpPr>
        <p:spPr>
          <a:xfrm>
            <a:off x="838200" y="709753"/>
            <a:ext cx="6586330" cy="4978119"/>
          </a:xfrm>
        </p:spPr>
        <p:txBody>
          <a:bodyPr vert="horz" lIns="91440" tIns="45720" rIns="91440" bIns="45720" rtlCol="0">
            <a:normAutofit/>
          </a:bodyPr>
          <a:lstStyle/>
          <a:p>
            <a:pPr marL="130175" indent="0">
              <a:spcBef>
                <a:spcPts val="600"/>
              </a:spcBef>
              <a:spcAft>
                <a:spcPts val="600"/>
              </a:spcAft>
              <a:buNone/>
            </a:pPr>
            <a:r>
              <a:rPr lang="en-US" sz="2600" b="1" dirty="0"/>
              <a:t>Sähkömarkkinasäädökset</a:t>
            </a:r>
          </a:p>
          <a:p>
            <a:pPr marL="130175" indent="0">
              <a:spcBef>
                <a:spcPts val="600"/>
              </a:spcBef>
              <a:spcAft>
                <a:spcPts val="600"/>
              </a:spcAft>
              <a:buNone/>
            </a:pPr>
            <a:r>
              <a:rPr lang="en-US" sz="2600" b="1" dirty="0"/>
              <a:t> </a:t>
            </a:r>
          </a:p>
          <a:p>
            <a:pPr marL="130175" indent="0">
              <a:spcBef>
                <a:spcPts val="600"/>
              </a:spcBef>
              <a:spcAft>
                <a:spcPts val="600"/>
              </a:spcAft>
              <a:buNone/>
            </a:pPr>
            <a:r>
              <a:rPr lang="en-US" sz="2200" dirty="0" err="1"/>
              <a:t>Säädösten</a:t>
            </a:r>
            <a:r>
              <a:rPr lang="en-US" sz="2200" dirty="0"/>
              <a:t> </a:t>
            </a:r>
            <a:r>
              <a:rPr lang="en-US" sz="2200" dirty="0" err="1"/>
              <a:t>tavoitteena</a:t>
            </a:r>
            <a:r>
              <a:rPr lang="en-US" sz="2200" dirty="0"/>
              <a:t> on </a:t>
            </a:r>
            <a:r>
              <a:rPr lang="en-US" sz="2200" dirty="0" err="1"/>
              <a:t>lisätä</a:t>
            </a:r>
            <a:r>
              <a:rPr lang="en-US" sz="2200" dirty="0"/>
              <a:t> </a:t>
            </a:r>
            <a:r>
              <a:rPr lang="en-US" sz="2200" dirty="0" err="1"/>
              <a:t>asiakkaiden</a:t>
            </a:r>
            <a:r>
              <a:rPr lang="en-US" sz="2200" dirty="0"/>
              <a:t> </a:t>
            </a:r>
            <a:r>
              <a:rPr lang="en-US" sz="2200" dirty="0" err="1"/>
              <a:t>valinnanmahdollisuuksia</a:t>
            </a:r>
            <a:r>
              <a:rPr lang="en-US" sz="2200" dirty="0"/>
              <a:t> ja </a:t>
            </a:r>
            <a:r>
              <a:rPr lang="en-US" sz="2200" dirty="0" err="1"/>
              <a:t>kilpailua</a:t>
            </a:r>
            <a:r>
              <a:rPr lang="en-US" sz="2200" dirty="0"/>
              <a:t> </a:t>
            </a:r>
            <a:r>
              <a:rPr lang="en-US" sz="2200" dirty="0" err="1"/>
              <a:t>markkinoilla</a:t>
            </a:r>
            <a:r>
              <a:rPr lang="en-US" sz="2200" dirty="0"/>
              <a:t>. </a:t>
            </a:r>
            <a:r>
              <a:rPr lang="en-US" sz="2200" dirty="0" err="1"/>
              <a:t>Lisäksi</a:t>
            </a:r>
            <a:r>
              <a:rPr lang="en-US" sz="2200" dirty="0"/>
              <a:t> </a:t>
            </a:r>
            <a:r>
              <a:rPr lang="en-US" sz="2200" dirty="0" err="1"/>
              <a:t>uuden</a:t>
            </a:r>
            <a:r>
              <a:rPr lang="en-US" sz="2200" dirty="0"/>
              <a:t> </a:t>
            </a:r>
            <a:r>
              <a:rPr lang="en-US" sz="2200" dirty="0" err="1"/>
              <a:t>markkinamallin</a:t>
            </a:r>
            <a:r>
              <a:rPr lang="en-US" sz="2200" dirty="0"/>
              <a:t> on </a:t>
            </a:r>
            <a:r>
              <a:rPr lang="en-US" sz="2200" dirty="0" err="1"/>
              <a:t>tarkoitus</a:t>
            </a:r>
            <a:r>
              <a:rPr lang="en-US" sz="2200" dirty="0"/>
              <a:t> parantaa </a:t>
            </a:r>
            <a:r>
              <a:rPr lang="en-US" sz="2200" dirty="0" err="1"/>
              <a:t>sähkön</a:t>
            </a:r>
            <a:r>
              <a:rPr lang="en-US" sz="2200" dirty="0"/>
              <a:t> </a:t>
            </a:r>
            <a:r>
              <a:rPr lang="en-US" sz="2200" dirty="0" err="1"/>
              <a:t>toimitusvarmuutta</a:t>
            </a:r>
            <a:r>
              <a:rPr lang="en-US" sz="2200" dirty="0"/>
              <a:t> ja </a:t>
            </a:r>
            <a:r>
              <a:rPr lang="en-US" sz="2200" dirty="0" err="1"/>
              <a:t>uusiutuvan</a:t>
            </a:r>
            <a:r>
              <a:rPr lang="en-US" sz="2200" dirty="0"/>
              <a:t> </a:t>
            </a:r>
            <a:r>
              <a:rPr lang="en-US" sz="2200" dirty="0" err="1"/>
              <a:t>energian</a:t>
            </a:r>
            <a:r>
              <a:rPr lang="en-US" sz="2200" dirty="0"/>
              <a:t> </a:t>
            </a:r>
            <a:r>
              <a:rPr lang="en-US" sz="2200" dirty="0" err="1"/>
              <a:t>integroitumista</a:t>
            </a:r>
            <a:r>
              <a:rPr lang="en-US" sz="2200" dirty="0"/>
              <a:t> </a:t>
            </a:r>
            <a:r>
              <a:rPr lang="en-US" sz="2200" dirty="0" err="1"/>
              <a:t>järjestelmään</a:t>
            </a:r>
            <a:r>
              <a:rPr lang="en-US" sz="2200" dirty="0"/>
              <a:t>. </a:t>
            </a:r>
          </a:p>
          <a:p>
            <a:pPr marL="130175" indent="0">
              <a:spcBef>
                <a:spcPts val="600"/>
              </a:spcBef>
              <a:spcAft>
                <a:spcPts val="600"/>
              </a:spcAft>
              <a:buNone/>
            </a:pPr>
            <a:r>
              <a:rPr lang="en-US" sz="2200" dirty="0" err="1"/>
              <a:t>Uusiutuvan</a:t>
            </a:r>
            <a:r>
              <a:rPr lang="en-US" sz="2200" dirty="0"/>
              <a:t> </a:t>
            </a:r>
            <a:r>
              <a:rPr lang="en-US" sz="2200" dirty="0" err="1"/>
              <a:t>energian</a:t>
            </a:r>
            <a:r>
              <a:rPr lang="en-US" sz="2200" dirty="0"/>
              <a:t> </a:t>
            </a:r>
            <a:r>
              <a:rPr lang="en-US" sz="2200" dirty="0" err="1"/>
              <a:t>määrän</a:t>
            </a:r>
            <a:r>
              <a:rPr lang="en-US" sz="2200" dirty="0"/>
              <a:t> </a:t>
            </a:r>
            <a:r>
              <a:rPr lang="en-US" sz="2200" dirty="0" err="1"/>
              <a:t>kasvaminen</a:t>
            </a:r>
            <a:r>
              <a:rPr lang="en-US" sz="2200" dirty="0"/>
              <a:t> </a:t>
            </a:r>
            <a:r>
              <a:rPr lang="en-US" sz="2200" dirty="0" err="1"/>
              <a:t>sähköverkossa</a:t>
            </a:r>
            <a:r>
              <a:rPr lang="en-US" sz="2200" dirty="0"/>
              <a:t> </a:t>
            </a:r>
            <a:r>
              <a:rPr lang="en-US" sz="2200" dirty="0" err="1"/>
              <a:t>vaatii</a:t>
            </a:r>
            <a:r>
              <a:rPr lang="en-US" sz="2200" dirty="0"/>
              <a:t> </a:t>
            </a:r>
            <a:r>
              <a:rPr lang="en-US" sz="2200" dirty="0" err="1"/>
              <a:t>joustavampaa</a:t>
            </a:r>
            <a:r>
              <a:rPr lang="en-US" sz="2200" dirty="0"/>
              <a:t> </a:t>
            </a:r>
            <a:r>
              <a:rPr lang="en-US" sz="2200" dirty="0" err="1"/>
              <a:t>järjestelmää</a:t>
            </a:r>
            <a:r>
              <a:rPr lang="en-US" sz="2200" dirty="0"/>
              <a:t> ja </a:t>
            </a:r>
            <a:r>
              <a:rPr lang="en-US" sz="2200" dirty="0" err="1"/>
              <a:t>tätä</a:t>
            </a:r>
            <a:r>
              <a:rPr lang="en-US" sz="2200" dirty="0"/>
              <a:t> </a:t>
            </a:r>
            <a:r>
              <a:rPr lang="en-US" sz="2200" dirty="0" err="1"/>
              <a:t>puolestaan</a:t>
            </a:r>
            <a:r>
              <a:rPr lang="en-US" sz="2200" dirty="0"/>
              <a:t> </a:t>
            </a:r>
            <a:r>
              <a:rPr lang="en-US" sz="2200" dirty="0" err="1"/>
              <a:t>tukee</a:t>
            </a:r>
            <a:r>
              <a:rPr lang="en-US" sz="2200" dirty="0"/>
              <a:t> </a:t>
            </a:r>
            <a:r>
              <a:rPr lang="en-US" sz="2200" dirty="0" err="1"/>
              <a:t>sähkönkuluttajien</a:t>
            </a:r>
            <a:r>
              <a:rPr lang="en-US" sz="2200" dirty="0"/>
              <a:t> </a:t>
            </a:r>
            <a:r>
              <a:rPr lang="en-US" sz="2200" dirty="0" err="1"/>
              <a:t>aktiivisempi</a:t>
            </a:r>
            <a:r>
              <a:rPr lang="en-US" sz="2200" dirty="0"/>
              <a:t> </a:t>
            </a:r>
            <a:r>
              <a:rPr lang="en-US" sz="2200" dirty="0" err="1"/>
              <a:t>osallistuminen</a:t>
            </a:r>
            <a:r>
              <a:rPr lang="en-US" sz="2200" dirty="0"/>
              <a:t> </a:t>
            </a:r>
            <a:r>
              <a:rPr lang="en-US" sz="2200" dirty="0" err="1"/>
              <a:t>markkinoille</a:t>
            </a:r>
            <a:r>
              <a:rPr lang="en-US" sz="2200" dirty="0"/>
              <a:t> –</a:t>
            </a:r>
            <a:r>
              <a:rPr lang="en-US" sz="2200" dirty="0" err="1"/>
              <a:t>sähkömarkkinasäädökset</a:t>
            </a:r>
            <a:r>
              <a:rPr lang="en-US" sz="2200" dirty="0"/>
              <a:t> </a:t>
            </a:r>
            <a:r>
              <a:rPr lang="en-US" sz="2200" dirty="0" err="1"/>
              <a:t>vastaavat</a:t>
            </a:r>
            <a:r>
              <a:rPr lang="en-US" sz="2200" dirty="0"/>
              <a:t> </a:t>
            </a:r>
            <a:r>
              <a:rPr lang="en-US" sz="2200" dirty="0" err="1"/>
              <a:t>näihin</a:t>
            </a:r>
            <a:r>
              <a:rPr lang="en-US" sz="2200" dirty="0"/>
              <a:t> </a:t>
            </a:r>
            <a:r>
              <a:rPr lang="en-US" sz="2200" dirty="0" err="1"/>
              <a:t>haasteisiin</a:t>
            </a:r>
            <a:r>
              <a:rPr lang="en-US" sz="2200" dirty="0"/>
              <a:t>.</a:t>
            </a:r>
          </a:p>
          <a:p>
            <a:pPr marL="130175" indent="0">
              <a:spcBef>
                <a:spcPts val="600"/>
              </a:spcBef>
              <a:spcAft>
                <a:spcPts val="600"/>
              </a:spcAft>
              <a:buNone/>
            </a:pPr>
            <a:endParaRPr lang="en-US" sz="1600" dirty="0"/>
          </a:p>
        </p:txBody>
      </p:sp>
      <p:sp>
        <p:nvSpPr>
          <p:cNvPr id="5" name="Alatunnisteen paikkamerkki 4"/>
          <p:cNvSpPr>
            <a:spLocks noGrp="1"/>
          </p:cNvSpPr>
          <p:nvPr>
            <p:ph type="ftr" sz="quarter" idx="11"/>
          </p:nvPr>
        </p:nvSpPr>
        <p:spPr>
          <a:xfrm>
            <a:off x="4038600" y="6077585"/>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kiertotalousamk.fi</a:t>
            </a:r>
          </a:p>
        </p:txBody>
      </p:sp>
      <p:pic>
        <p:nvPicPr>
          <p:cNvPr id="4" name="Picture 3" descr="A close up of a tower&#10;&#10;Description automatically generated">
            <a:extLst>
              <a:ext uri="{FF2B5EF4-FFF2-40B4-BE49-F238E27FC236}">
                <a16:creationId xmlns:a16="http://schemas.microsoft.com/office/drawing/2014/main" id="{430989EE-8185-4347-9AA4-5598C209B5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4530" y="574316"/>
            <a:ext cx="4154556" cy="4154556"/>
          </a:xfrm>
          <a:prstGeom prst="rect">
            <a:avLst/>
          </a:prstGeom>
        </p:spPr>
      </p:pic>
      <p:sp>
        <p:nvSpPr>
          <p:cNvPr id="6" name="TextBox 5">
            <a:extLst>
              <a:ext uri="{FF2B5EF4-FFF2-40B4-BE49-F238E27FC236}">
                <a16:creationId xmlns:a16="http://schemas.microsoft.com/office/drawing/2014/main" id="{747C0DE4-7F40-4413-A3F7-47161B99D6E3}"/>
              </a:ext>
            </a:extLst>
          </p:cNvPr>
          <p:cNvSpPr txBox="1"/>
          <p:nvPr/>
        </p:nvSpPr>
        <p:spPr>
          <a:xfrm>
            <a:off x="9925408" y="4746706"/>
            <a:ext cx="2778654" cy="307777"/>
          </a:xfrm>
          <a:prstGeom prst="rect">
            <a:avLst/>
          </a:prstGeom>
          <a:noFill/>
        </p:spPr>
        <p:txBody>
          <a:bodyPr wrap="square" rtlCol="0">
            <a:spAutoFit/>
          </a:bodyPr>
          <a:lstStyle/>
          <a:p>
            <a:r>
              <a:rPr lang="fi-FI" sz="1400" dirty="0"/>
              <a:t>Kuvituskuva: </a:t>
            </a:r>
            <a:r>
              <a:rPr lang="fi-FI" sz="1400" dirty="0" err="1"/>
              <a:t>Pixabay</a:t>
            </a:r>
            <a:endParaRPr lang="fi-FI" sz="1400" dirty="0"/>
          </a:p>
        </p:txBody>
      </p:sp>
    </p:spTree>
    <p:extLst>
      <p:ext uri="{BB962C8B-B14F-4D97-AF65-F5344CB8AC3E}">
        <p14:creationId xmlns:p14="http://schemas.microsoft.com/office/powerpoint/2010/main" val="3891257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ire, hanging, bird, small&#10;&#10;Description automatically generated">
            <a:extLst>
              <a:ext uri="{FF2B5EF4-FFF2-40B4-BE49-F238E27FC236}">
                <a16:creationId xmlns:a16="http://schemas.microsoft.com/office/drawing/2014/main" id="{95C05872-AF29-457F-A9A5-D11A7AC47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537713"/>
          </a:xfrm>
          <a:prstGeom prst="rect">
            <a:avLst/>
          </a:prstGeom>
        </p:spPr>
      </p:pic>
      <p:sp>
        <p:nvSpPr>
          <p:cNvPr id="3" name="Sisällön paikkamerkki 2"/>
          <p:cNvSpPr>
            <a:spLocks noGrp="1"/>
          </p:cNvSpPr>
          <p:nvPr>
            <p:ph sz="half" idx="1"/>
          </p:nvPr>
        </p:nvSpPr>
        <p:spPr>
          <a:xfrm>
            <a:off x="5847048" y="755375"/>
            <a:ext cx="5900530" cy="3231902"/>
          </a:xfrm>
        </p:spPr>
        <p:txBody>
          <a:bodyPr vert="horz" lIns="91440" tIns="45720" rIns="91440" bIns="45720" rtlCol="0">
            <a:normAutofit/>
          </a:bodyPr>
          <a:lstStyle/>
          <a:p>
            <a:pPr marL="0" indent="0">
              <a:lnSpc>
                <a:spcPct val="100000"/>
              </a:lnSpc>
              <a:spcBef>
                <a:spcPts val="0"/>
              </a:spcBef>
              <a:buNone/>
            </a:pPr>
            <a:r>
              <a:rPr lang="en-US" sz="2100" b="1" dirty="0"/>
              <a:t>Sähkömarkkina-asetus</a:t>
            </a:r>
          </a:p>
          <a:p>
            <a:pPr marL="0" indent="0">
              <a:lnSpc>
                <a:spcPct val="100000"/>
              </a:lnSpc>
              <a:spcBef>
                <a:spcPts val="0"/>
              </a:spcBef>
              <a:buNone/>
            </a:pPr>
            <a:endParaRPr lang="en-US" sz="1900" dirty="0"/>
          </a:p>
          <a:p>
            <a:pPr marL="0" indent="0">
              <a:lnSpc>
                <a:spcPct val="100000"/>
              </a:lnSpc>
              <a:spcBef>
                <a:spcPts val="0"/>
              </a:spcBef>
              <a:buNone/>
            </a:pPr>
            <a:r>
              <a:rPr lang="en-US" sz="1800" dirty="0"/>
              <a:t>Asetuksella </a:t>
            </a:r>
            <a:r>
              <a:rPr lang="en-US" sz="1800" dirty="0" err="1"/>
              <a:t>rajoitetaan</a:t>
            </a:r>
            <a:r>
              <a:rPr lang="en-US" sz="1800" dirty="0"/>
              <a:t> </a:t>
            </a:r>
            <a:r>
              <a:rPr lang="en-US" sz="1800" dirty="0" err="1"/>
              <a:t>muun</a:t>
            </a:r>
            <a:r>
              <a:rPr lang="en-US" sz="1800" dirty="0"/>
              <a:t> </a:t>
            </a:r>
            <a:r>
              <a:rPr lang="en-US" sz="1800" dirty="0" err="1"/>
              <a:t>muassa</a:t>
            </a:r>
            <a:r>
              <a:rPr lang="en-US" sz="1800" dirty="0"/>
              <a:t> </a:t>
            </a:r>
            <a:r>
              <a:rPr lang="en-US" sz="1800" dirty="0" err="1"/>
              <a:t>hiilivoiman</a:t>
            </a:r>
            <a:r>
              <a:rPr lang="en-US" sz="1800" dirty="0"/>
              <a:t> </a:t>
            </a:r>
            <a:r>
              <a:rPr lang="en-US" sz="1800" dirty="0" err="1"/>
              <a:t>käyttöä</a:t>
            </a:r>
            <a:r>
              <a:rPr lang="en-US" sz="1800" dirty="0"/>
              <a:t> </a:t>
            </a:r>
            <a:r>
              <a:rPr lang="en-US" sz="1800" dirty="0" err="1"/>
              <a:t>kapasiteettimekanismeissa</a:t>
            </a:r>
            <a:r>
              <a:rPr lang="en-US" sz="1800" dirty="0"/>
              <a:t>. </a:t>
            </a:r>
            <a:r>
              <a:rPr lang="en-US" sz="1800" dirty="0" err="1"/>
              <a:t>Lisäksi</a:t>
            </a:r>
            <a:r>
              <a:rPr lang="en-US" sz="1800" dirty="0"/>
              <a:t> </a:t>
            </a:r>
            <a:r>
              <a:rPr lang="en-US" sz="1800" dirty="0" err="1"/>
              <a:t>perustetaan</a:t>
            </a:r>
            <a:r>
              <a:rPr lang="en-US" sz="1800" dirty="0"/>
              <a:t> </a:t>
            </a:r>
            <a:r>
              <a:rPr lang="en-US" sz="1800" dirty="0" err="1"/>
              <a:t>jakeluverkko-operaattoreiden</a:t>
            </a:r>
            <a:r>
              <a:rPr lang="en-US" sz="1800" dirty="0"/>
              <a:t> </a:t>
            </a:r>
            <a:r>
              <a:rPr lang="en-US" sz="1800" dirty="0" err="1"/>
              <a:t>toimielin</a:t>
            </a:r>
            <a:r>
              <a:rPr lang="en-US" sz="1800" dirty="0"/>
              <a:t> (DSO entity) </a:t>
            </a:r>
            <a:r>
              <a:rPr lang="en-US" sz="1800" dirty="0" err="1"/>
              <a:t>sekä</a:t>
            </a:r>
            <a:r>
              <a:rPr lang="en-US" sz="1800" dirty="0"/>
              <a:t> </a:t>
            </a:r>
            <a:r>
              <a:rPr lang="en-US" sz="1800" dirty="0" err="1"/>
              <a:t>siirtoverkko-operaattoreiden</a:t>
            </a:r>
            <a:r>
              <a:rPr lang="en-US" sz="1800" dirty="0"/>
              <a:t> </a:t>
            </a:r>
            <a:r>
              <a:rPr lang="en-US" sz="1800" dirty="0" err="1"/>
              <a:t>yhteistyön</a:t>
            </a:r>
            <a:r>
              <a:rPr lang="en-US" sz="1800" dirty="0"/>
              <a:t> </a:t>
            </a:r>
            <a:r>
              <a:rPr lang="en-US" sz="1800" dirty="0" err="1"/>
              <a:t>tueksi</a:t>
            </a:r>
            <a:r>
              <a:rPr lang="en-US" sz="1800" dirty="0"/>
              <a:t> </a:t>
            </a:r>
            <a:r>
              <a:rPr lang="en-US" sz="1800" dirty="0" err="1"/>
              <a:t>alueelliset</a:t>
            </a:r>
            <a:r>
              <a:rPr lang="en-US" sz="1800" dirty="0"/>
              <a:t> </a:t>
            </a:r>
            <a:r>
              <a:rPr lang="en-US" sz="1800" dirty="0" err="1"/>
              <a:t>koordinaatiokeskukset</a:t>
            </a:r>
            <a:r>
              <a:rPr lang="en-US" sz="1800" dirty="0"/>
              <a:t> (Regional Coordination Centre). </a:t>
            </a:r>
          </a:p>
          <a:p>
            <a:pPr marL="358775">
              <a:spcBef>
                <a:spcPts val="0"/>
              </a:spcBef>
              <a:spcAft>
                <a:spcPts val="600"/>
              </a:spcAft>
            </a:pPr>
            <a:endParaRPr lang="en-US" sz="1500" dirty="0"/>
          </a:p>
        </p:txBody>
      </p:sp>
      <p:sp>
        <p:nvSpPr>
          <p:cNvPr id="5" name="Alatunnisteen paikkamerkki 4"/>
          <p:cNvSpPr>
            <a:spLocks noGrp="1"/>
          </p:cNvSpPr>
          <p:nvPr>
            <p:ph type="ftr" sz="quarter" idx="11"/>
          </p:nvPr>
        </p:nvSpPr>
        <p:spPr>
          <a:xfrm>
            <a:off x="4038600" y="6077585"/>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kiertotalousamk.fi</a:t>
            </a:r>
          </a:p>
        </p:txBody>
      </p:sp>
      <p:sp>
        <p:nvSpPr>
          <p:cNvPr id="7" name="TextBox 6">
            <a:extLst>
              <a:ext uri="{FF2B5EF4-FFF2-40B4-BE49-F238E27FC236}">
                <a16:creationId xmlns:a16="http://schemas.microsoft.com/office/drawing/2014/main" id="{110F6834-7DAF-4FD5-8714-D73860CD75CA}"/>
              </a:ext>
            </a:extLst>
          </p:cNvPr>
          <p:cNvSpPr txBox="1"/>
          <p:nvPr/>
        </p:nvSpPr>
        <p:spPr>
          <a:xfrm>
            <a:off x="576469" y="755375"/>
            <a:ext cx="5110319" cy="2369880"/>
          </a:xfrm>
          <a:prstGeom prst="rect">
            <a:avLst/>
          </a:prstGeom>
          <a:noFill/>
        </p:spPr>
        <p:txBody>
          <a:bodyPr wrap="square" rtlCol="0">
            <a:spAutoFit/>
          </a:bodyPr>
          <a:lstStyle/>
          <a:p>
            <a:r>
              <a:rPr lang="fi-FI" sz="2000" b="1" dirty="0"/>
              <a:t>Sähkömarkkinadirektiivi</a:t>
            </a:r>
          </a:p>
          <a:p>
            <a:endParaRPr lang="fi-FI" sz="2000" b="1" dirty="0"/>
          </a:p>
          <a:p>
            <a:r>
              <a:rPr lang="fi-FI" dirty="0"/>
              <a:t>Direktiivillä määritetään, että asiakkaalla on oikeus muun muassa älymittariin, sähköntoimittajan vaihtoon ilman maksua kolmessa viikossa, hinta- ja tuotevertailupalveluihin ilman maksua sekä muuttuvahintaiseen tuotteeseen, mikäli tarjoajayrityksellä on yli 200 000 asiakasta. </a:t>
            </a:r>
          </a:p>
        </p:txBody>
      </p:sp>
      <p:sp>
        <p:nvSpPr>
          <p:cNvPr id="12" name="TextBox 11">
            <a:extLst>
              <a:ext uri="{FF2B5EF4-FFF2-40B4-BE49-F238E27FC236}">
                <a16:creationId xmlns:a16="http://schemas.microsoft.com/office/drawing/2014/main" id="{34228836-A0D3-48A7-8D34-0CBD999F7D27}"/>
              </a:ext>
            </a:extLst>
          </p:cNvPr>
          <p:cNvSpPr txBox="1"/>
          <p:nvPr/>
        </p:nvSpPr>
        <p:spPr>
          <a:xfrm>
            <a:off x="3714750" y="91476"/>
            <a:ext cx="6495220" cy="461665"/>
          </a:xfrm>
          <a:prstGeom prst="rect">
            <a:avLst/>
          </a:prstGeom>
          <a:noFill/>
        </p:spPr>
        <p:txBody>
          <a:bodyPr wrap="square">
            <a:spAutoFit/>
          </a:bodyPr>
          <a:lstStyle/>
          <a:p>
            <a:pPr marL="130175" indent="0">
              <a:spcBef>
                <a:spcPts val="600"/>
              </a:spcBef>
              <a:spcAft>
                <a:spcPts val="600"/>
              </a:spcAft>
              <a:buNone/>
            </a:pPr>
            <a:r>
              <a:rPr lang="en-US" sz="2400" b="1" dirty="0"/>
              <a:t>Sähkömarkkinasäädökset</a:t>
            </a:r>
          </a:p>
        </p:txBody>
      </p:sp>
    </p:spTree>
    <p:extLst>
      <p:ext uri="{BB962C8B-B14F-4D97-AF65-F5344CB8AC3E}">
        <p14:creationId xmlns:p14="http://schemas.microsoft.com/office/powerpoint/2010/main" val="4145716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655320" y="365125"/>
            <a:ext cx="5120114" cy="1692794"/>
          </a:xfrm>
        </p:spPr>
        <p:txBody>
          <a:bodyPr vert="horz" lIns="91440" tIns="45720" rIns="91440" bIns="45720" rtlCol="0" anchor="ctr">
            <a:normAutofit/>
          </a:bodyPr>
          <a:lstStyle/>
          <a:p>
            <a:r>
              <a:rPr lang="en-US" sz="3700" dirty="0" err="1">
                <a:latin typeface="+mj-lt"/>
                <a:ea typeface="+mj-ea"/>
                <a:cs typeface="+mj-cs"/>
              </a:rPr>
              <a:t>EU:n</a:t>
            </a:r>
            <a:r>
              <a:rPr lang="en-US" sz="3700" dirty="0">
                <a:latin typeface="+mj-lt"/>
                <a:ea typeface="+mj-ea"/>
                <a:cs typeface="+mj-cs"/>
              </a:rPr>
              <a:t> </a:t>
            </a:r>
            <a:r>
              <a:rPr lang="en-US" sz="3700" dirty="0" err="1">
                <a:latin typeface="+mj-lt"/>
                <a:ea typeface="+mj-ea"/>
                <a:cs typeface="+mj-cs"/>
              </a:rPr>
              <a:t>kiertotalouden</a:t>
            </a:r>
            <a:r>
              <a:rPr lang="en-US" sz="3700" dirty="0">
                <a:latin typeface="+mj-lt"/>
                <a:ea typeface="+mj-ea"/>
                <a:cs typeface="+mj-cs"/>
              </a:rPr>
              <a:t> </a:t>
            </a:r>
            <a:r>
              <a:rPr lang="en-US" sz="3700" dirty="0" err="1">
                <a:latin typeface="+mj-lt"/>
                <a:ea typeface="+mj-ea"/>
                <a:cs typeface="+mj-cs"/>
              </a:rPr>
              <a:t>toiminta-suunnitelma</a:t>
            </a:r>
            <a:br>
              <a:rPr lang="en-US" sz="3700" dirty="0">
                <a:latin typeface="+mj-lt"/>
                <a:ea typeface="+mj-ea"/>
                <a:cs typeface="+mj-cs"/>
              </a:rPr>
            </a:br>
            <a:r>
              <a:rPr lang="en-US" sz="3700" dirty="0">
                <a:latin typeface="+mj-lt"/>
                <a:ea typeface="+mj-ea"/>
                <a:cs typeface="+mj-cs"/>
              </a:rPr>
              <a:t>#greendeal</a:t>
            </a:r>
          </a:p>
        </p:txBody>
      </p:sp>
      <p:cxnSp>
        <p:nvCxnSpPr>
          <p:cNvPr id="28" name="Straight Arrow Connector 2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 name="Sisällön paikkamerkki 2"/>
          <p:cNvSpPr>
            <a:spLocks noGrp="1"/>
          </p:cNvSpPr>
          <p:nvPr>
            <p:ph sz="half" idx="1"/>
          </p:nvPr>
        </p:nvSpPr>
        <p:spPr>
          <a:xfrm>
            <a:off x="1102198" y="2575034"/>
            <a:ext cx="5418908" cy="3462228"/>
          </a:xfrm>
        </p:spPr>
        <p:txBody>
          <a:bodyPr vert="horz" lIns="91440" tIns="45720" rIns="91440" bIns="45720" rtlCol="0">
            <a:normAutofit lnSpcReduction="10000"/>
          </a:bodyPr>
          <a:lstStyle/>
          <a:p>
            <a:pPr marL="0" indent="0">
              <a:buNone/>
            </a:pPr>
            <a:r>
              <a:rPr lang="en-US" sz="1600" dirty="0" err="1"/>
              <a:t>Toimintasuunnitelma</a:t>
            </a:r>
            <a:r>
              <a:rPr lang="en-US" sz="1600" dirty="0"/>
              <a:t> </a:t>
            </a:r>
            <a:r>
              <a:rPr lang="en-US" sz="1600" dirty="0" err="1"/>
              <a:t>sisältää</a:t>
            </a:r>
            <a:r>
              <a:rPr lang="en-US" sz="1600" dirty="0"/>
              <a:t> </a:t>
            </a:r>
            <a:r>
              <a:rPr lang="en-US" sz="1600" dirty="0" err="1"/>
              <a:t>toimenpiteitä</a:t>
            </a:r>
            <a:r>
              <a:rPr lang="en-US" sz="1600" dirty="0"/>
              <a:t> </a:t>
            </a:r>
            <a:r>
              <a:rPr lang="en-US" sz="1600" dirty="0" err="1"/>
              <a:t>kohdistuen</a:t>
            </a:r>
            <a:r>
              <a:rPr lang="en-US" sz="1600" dirty="0"/>
              <a:t> </a:t>
            </a:r>
            <a:r>
              <a:rPr lang="en-US" sz="1600" dirty="0" err="1"/>
              <a:t>tuotteiden</a:t>
            </a:r>
            <a:r>
              <a:rPr lang="en-US" sz="1600" dirty="0"/>
              <a:t> </a:t>
            </a:r>
            <a:r>
              <a:rPr lang="en-US" sz="1600" dirty="0" err="1"/>
              <a:t>koko</a:t>
            </a:r>
            <a:r>
              <a:rPr lang="en-US" sz="1600" dirty="0"/>
              <a:t> </a:t>
            </a:r>
            <a:r>
              <a:rPr lang="en-US" sz="1600" dirty="0" err="1"/>
              <a:t>elinkaareen</a:t>
            </a:r>
            <a:r>
              <a:rPr lang="en-US" sz="1600" dirty="0"/>
              <a:t>, </a:t>
            </a:r>
            <a:r>
              <a:rPr lang="en-US" sz="1600" dirty="0" err="1"/>
              <a:t>kuten</a:t>
            </a:r>
            <a:r>
              <a:rPr lang="en-US" sz="1600" dirty="0"/>
              <a:t> </a:t>
            </a:r>
            <a:r>
              <a:rPr lang="en-US" sz="1600" dirty="0" err="1"/>
              <a:t>suunnitteluun</a:t>
            </a:r>
            <a:r>
              <a:rPr lang="en-US" sz="1600" dirty="0"/>
              <a:t> ja </a:t>
            </a:r>
            <a:r>
              <a:rPr lang="en-US" sz="1600" dirty="0" err="1"/>
              <a:t>käyttöön</a:t>
            </a:r>
            <a:r>
              <a:rPr lang="en-US" sz="1600" dirty="0"/>
              <a:t>. </a:t>
            </a:r>
            <a:r>
              <a:rPr lang="en-US" sz="1600" dirty="0" err="1"/>
              <a:t>Lisäksi</a:t>
            </a:r>
            <a:r>
              <a:rPr lang="en-US" sz="1600" dirty="0"/>
              <a:t> se </a:t>
            </a:r>
            <a:r>
              <a:rPr lang="en-US" sz="1600" dirty="0" err="1"/>
              <a:t>pyrkii</a:t>
            </a:r>
            <a:r>
              <a:rPr lang="en-US" sz="1600" dirty="0"/>
              <a:t> </a:t>
            </a:r>
            <a:r>
              <a:rPr lang="en-US" sz="1600" dirty="0" err="1"/>
              <a:t>varmistamaan</a:t>
            </a:r>
            <a:r>
              <a:rPr lang="en-US" sz="1600" dirty="0"/>
              <a:t>, </a:t>
            </a:r>
            <a:r>
              <a:rPr lang="en-US" sz="1600" dirty="0" err="1"/>
              <a:t>että</a:t>
            </a:r>
            <a:r>
              <a:rPr lang="en-US" sz="1600" dirty="0"/>
              <a:t> </a:t>
            </a:r>
            <a:r>
              <a:rPr lang="en-US" sz="1600" dirty="0" err="1"/>
              <a:t>käytetyt</a:t>
            </a:r>
            <a:r>
              <a:rPr lang="en-US" sz="1600" dirty="0"/>
              <a:t> </a:t>
            </a:r>
            <a:r>
              <a:rPr lang="en-US" sz="1600" dirty="0" err="1"/>
              <a:t>resurssit</a:t>
            </a:r>
            <a:r>
              <a:rPr lang="en-US" sz="1600" dirty="0"/>
              <a:t> </a:t>
            </a:r>
            <a:r>
              <a:rPr lang="en-US" sz="1600" dirty="0" err="1"/>
              <a:t>pidetään</a:t>
            </a:r>
            <a:r>
              <a:rPr lang="en-US" sz="1600" dirty="0"/>
              <a:t> </a:t>
            </a:r>
            <a:r>
              <a:rPr lang="en-US" sz="1600" dirty="0" err="1"/>
              <a:t>EU:n</a:t>
            </a:r>
            <a:r>
              <a:rPr lang="en-US" sz="1600" dirty="0"/>
              <a:t> </a:t>
            </a:r>
            <a:r>
              <a:rPr lang="en-US" sz="1600" dirty="0" err="1"/>
              <a:t>taloudessa</a:t>
            </a:r>
            <a:r>
              <a:rPr lang="en-US" sz="1600" dirty="0"/>
              <a:t> </a:t>
            </a:r>
            <a:r>
              <a:rPr lang="en-US" sz="1600" dirty="0" err="1"/>
              <a:t>mahdollisimman</a:t>
            </a:r>
            <a:r>
              <a:rPr lang="en-US" sz="1600" dirty="0"/>
              <a:t> </a:t>
            </a:r>
            <a:r>
              <a:rPr lang="en-US" sz="1600" dirty="0" err="1"/>
              <a:t>pitkään</a:t>
            </a:r>
            <a:r>
              <a:rPr lang="en-US" sz="1600" dirty="0"/>
              <a:t>.</a:t>
            </a:r>
          </a:p>
          <a:p>
            <a:pPr marL="0" indent="0">
              <a:buNone/>
            </a:pPr>
            <a:r>
              <a:rPr lang="en-US" sz="1600" dirty="0" err="1"/>
              <a:t>Uudessa</a:t>
            </a:r>
            <a:r>
              <a:rPr lang="en-US" sz="1600" dirty="0"/>
              <a:t> </a:t>
            </a:r>
            <a:r>
              <a:rPr lang="en-US" sz="1600" dirty="0" err="1"/>
              <a:t>kiertotalouden</a:t>
            </a:r>
            <a:r>
              <a:rPr lang="en-US" sz="1600" dirty="0"/>
              <a:t> </a:t>
            </a:r>
            <a:r>
              <a:rPr lang="en-US" sz="1600" dirty="0" err="1"/>
              <a:t>toimintasuunnitelmassa</a:t>
            </a:r>
            <a:r>
              <a:rPr lang="en-US" sz="1600" dirty="0"/>
              <a:t> </a:t>
            </a:r>
            <a:r>
              <a:rPr lang="en-US" sz="1600" dirty="0" err="1"/>
              <a:t>esitetään</a:t>
            </a:r>
            <a:r>
              <a:rPr lang="en-US" sz="1600" dirty="0"/>
              <a:t> </a:t>
            </a:r>
            <a:r>
              <a:rPr lang="en-US" sz="1600" dirty="0" err="1"/>
              <a:t>toimenpiteitä</a:t>
            </a:r>
            <a:r>
              <a:rPr lang="en-US" sz="1600" dirty="0"/>
              <a:t>, </a:t>
            </a:r>
            <a:r>
              <a:rPr lang="en-US" sz="1600" dirty="0" err="1"/>
              <a:t>kuten</a:t>
            </a:r>
            <a:r>
              <a:rPr lang="en-US" sz="1600" dirty="0"/>
              <a:t>:</a:t>
            </a:r>
          </a:p>
          <a:p>
            <a:pPr marL="700087"/>
            <a:r>
              <a:rPr lang="en-US" sz="1600" dirty="0" err="1"/>
              <a:t>Kestävistä</a:t>
            </a:r>
            <a:r>
              <a:rPr lang="en-US" sz="1600" dirty="0"/>
              <a:t> </a:t>
            </a:r>
            <a:r>
              <a:rPr lang="en-US" sz="1600" dirty="0" err="1"/>
              <a:t>tuotteista</a:t>
            </a:r>
            <a:r>
              <a:rPr lang="en-US" sz="1600" dirty="0"/>
              <a:t> </a:t>
            </a:r>
            <a:r>
              <a:rPr lang="en-US" sz="1600" dirty="0" err="1"/>
              <a:t>oletusarvon</a:t>
            </a:r>
            <a:r>
              <a:rPr lang="en-US" sz="1600" dirty="0"/>
              <a:t> </a:t>
            </a:r>
            <a:r>
              <a:rPr lang="en-US" sz="1600" dirty="0" err="1"/>
              <a:t>tekeminen</a:t>
            </a:r>
            <a:r>
              <a:rPr lang="en-US" sz="1600" dirty="0"/>
              <a:t> </a:t>
            </a:r>
            <a:r>
              <a:rPr lang="en-US" sz="1600" dirty="0" err="1"/>
              <a:t>EU:ssa</a:t>
            </a:r>
            <a:endParaRPr lang="en-US" sz="1600" dirty="0"/>
          </a:p>
          <a:p>
            <a:pPr marL="700087"/>
            <a:r>
              <a:rPr lang="en-US" sz="1600" dirty="0" err="1"/>
              <a:t>Kuluttajien</a:t>
            </a:r>
            <a:r>
              <a:rPr lang="en-US" sz="1600" dirty="0"/>
              <a:t> </a:t>
            </a:r>
            <a:r>
              <a:rPr lang="en-US" sz="1600" dirty="0" err="1"/>
              <a:t>vaikutusmahdollisuuksien</a:t>
            </a:r>
            <a:r>
              <a:rPr lang="en-US" sz="1600" dirty="0"/>
              <a:t> </a:t>
            </a:r>
            <a:r>
              <a:rPr lang="en-US" sz="1600" dirty="0" err="1"/>
              <a:t>lisääminen</a:t>
            </a:r>
            <a:r>
              <a:rPr lang="en-US" sz="1600" dirty="0"/>
              <a:t> </a:t>
            </a:r>
            <a:r>
              <a:rPr lang="en-US" sz="1600" dirty="0" err="1"/>
              <a:t>paremmalla</a:t>
            </a:r>
            <a:r>
              <a:rPr lang="en-US" sz="1600" dirty="0"/>
              <a:t> </a:t>
            </a:r>
            <a:r>
              <a:rPr lang="en-US" sz="1600" dirty="0" err="1"/>
              <a:t>informaation</a:t>
            </a:r>
            <a:r>
              <a:rPr lang="en-US" sz="1600" dirty="0"/>
              <a:t> </a:t>
            </a:r>
            <a:r>
              <a:rPr lang="en-US" sz="1600" dirty="0" err="1"/>
              <a:t>tarjonnalla</a:t>
            </a:r>
            <a:endParaRPr lang="en-US" sz="1600" dirty="0"/>
          </a:p>
          <a:p>
            <a:pPr marL="700087"/>
            <a:r>
              <a:rPr lang="en-US" sz="1600" dirty="0" err="1"/>
              <a:t>Keskittyminen</a:t>
            </a:r>
            <a:r>
              <a:rPr lang="en-US" sz="1600" dirty="0"/>
              <a:t> </a:t>
            </a:r>
            <a:r>
              <a:rPr lang="en-US" sz="1600" dirty="0" err="1"/>
              <a:t>aloihin</a:t>
            </a:r>
            <a:r>
              <a:rPr lang="en-US" sz="1600" dirty="0"/>
              <a:t> </a:t>
            </a:r>
            <a:r>
              <a:rPr lang="en-US" sz="1600" dirty="0" err="1"/>
              <a:t>jotka</a:t>
            </a:r>
            <a:r>
              <a:rPr lang="en-US" sz="1600" dirty="0"/>
              <a:t> </a:t>
            </a:r>
            <a:r>
              <a:rPr lang="en-US" sz="1600" dirty="0" err="1"/>
              <a:t>käyttävät</a:t>
            </a:r>
            <a:r>
              <a:rPr lang="en-US" sz="1600" dirty="0"/>
              <a:t> </a:t>
            </a:r>
            <a:r>
              <a:rPr lang="en-US" sz="1600" dirty="0" err="1"/>
              <a:t>eniten</a:t>
            </a:r>
            <a:r>
              <a:rPr lang="en-US" sz="1600" dirty="0"/>
              <a:t> </a:t>
            </a:r>
            <a:r>
              <a:rPr lang="en-US" sz="1600" dirty="0" err="1"/>
              <a:t>resursseja</a:t>
            </a:r>
            <a:r>
              <a:rPr lang="en-US" sz="1600" dirty="0"/>
              <a:t> ja </a:t>
            </a:r>
            <a:r>
              <a:rPr lang="en-US" sz="1600" dirty="0" err="1"/>
              <a:t>joilla</a:t>
            </a:r>
            <a:r>
              <a:rPr lang="en-US" sz="1600" dirty="0"/>
              <a:t> </a:t>
            </a:r>
            <a:r>
              <a:rPr lang="en-US" sz="1600" dirty="0" err="1"/>
              <a:t>kiertomahdollisuudet</a:t>
            </a:r>
            <a:r>
              <a:rPr lang="en-US" sz="1600" dirty="0"/>
              <a:t> </a:t>
            </a:r>
            <a:r>
              <a:rPr lang="en-US" sz="1600" dirty="0" err="1"/>
              <a:t>ovat</a:t>
            </a:r>
            <a:r>
              <a:rPr lang="en-US" sz="1600" dirty="0"/>
              <a:t> </a:t>
            </a:r>
            <a:r>
              <a:rPr lang="en-US" sz="1600" dirty="0" err="1"/>
              <a:t>korkeat</a:t>
            </a:r>
            <a:r>
              <a:rPr lang="en-US" sz="1600" dirty="0"/>
              <a:t> (</a:t>
            </a:r>
            <a:r>
              <a:rPr lang="en-US" sz="1600" dirty="0" err="1"/>
              <a:t>kuten</a:t>
            </a:r>
            <a:r>
              <a:rPr lang="en-US" sz="1600" dirty="0"/>
              <a:t> </a:t>
            </a:r>
            <a:r>
              <a:rPr lang="en-US" sz="1600" dirty="0" err="1"/>
              <a:t>elektroniikka</a:t>
            </a:r>
            <a:r>
              <a:rPr lang="en-US" sz="1600" dirty="0"/>
              <a:t>, </a:t>
            </a:r>
            <a:r>
              <a:rPr lang="en-US" sz="1600" dirty="0" err="1"/>
              <a:t>akut</a:t>
            </a:r>
            <a:r>
              <a:rPr lang="en-US" sz="1600" dirty="0"/>
              <a:t>, </a:t>
            </a:r>
            <a:r>
              <a:rPr lang="en-US" sz="1600" dirty="0" err="1"/>
              <a:t>muovi</a:t>
            </a:r>
            <a:r>
              <a:rPr lang="en-US" sz="1600" dirty="0"/>
              <a:t>, </a:t>
            </a:r>
            <a:r>
              <a:rPr lang="en-US" sz="1600" dirty="0" err="1"/>
              <a:t>tekstiili</a:t>
            </a:r>
            <a:r>
              <a:rPr lang="en-US" sz="1600" dirty="0"/>
              <a:t>)</a:t>
            </a:r>
          </a:p>
          <a:p>
            <a:pPr marL="700087"/>
            <a:r>
              <a:rPr lang="en-US" sz="1600" dirty="0" err="1"/>
              <a:t>Jätteiden</a:t>
            </a:r>
            <a:r>
              <a:rPr lang="en-US" sz="1600" dirty="0"/>
              <a:t> </a:t>
            </a:r>
            <a:r>
              <a:rPr lang="en-US" sz="1600" dirty="0" err="1"/>
              <a:t>vähentämisen</a:t>
            </a:r>
            <a:r>
              <a:rPr lang="en-US" sz="1600" dirty="0"/>
              <a:t> </a:t>
            </a:r>
            <a:r>
              <a:rPr lang="en-US" sz="1600" dirty="0" err="1"/>
              <a:t>varmistaminen</a:t>
            </a:r>
            <a:endParaRPr lang="en-US" sz="1600" dirty="0"/>
          </a:p>
          <a:p>
            <a:pPr marL="719138"/>
            <a:endParaRPr lang="en-US" sz="1500" dirty="0"/>
          </a:p>
          <a:p>
            <a:pPr marL="358775">
              <a:spcBef>
                <a:spcPts val="0"/>
              </a:spcBef>
              <a:spcAft>
                <a:spcPts val="600"/>
              </a:spcAft>
            </a:pPr>
            <a:endParaRPr lang="en-US" sz="1500" dirty="0"/>
          </a:p>
        </p:txBody>
      </p:sp>
      <p:sp>
        <p:nvSpPr>
          <p:cNvPr id="5" name="Alatunnisteen paikkamerkki 4"/>
          <p:cNvSpPr>
            <a:spLocks noGrp="1"/>
          </p:cNvSpPr>
          <p:nvPr>
            <p:ph type="ftr" sz="quarter" idx="11"/>
          </p:nvPr>
        </p:nvSpPr>
        <p:spPr>
          <a:xfrm>
            <a:off x="655320" y="6356350"/>
            <a:ext cx="4114800"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kiertotalousamk.fi</a:t>
            </a:r>
          </a:p>
        </p:txBody>
      </p:sp>
      <p:pic>
        <p:nvPicPr>
          <p:cNvPr id="4" name="Picture 3">
            <a:extLst>
              <a:ext uri="{FF2B5EF4-FFF2-40B4-BE49-F238E27FC236}">
                <a16:creationId xmlns:a16="http://schemas.microsoft.com/office/drawing/2014/main" id="{FC0DC0EB-A41C-4453-AB81-4F0D08178BE9}"/>
              </a:ext>
            </a:extLst>
          </p:cNvPr>
          <p:cNvPicPr>
            <a:picLocks noChangeAspect="1"/>
          </p:cNvPicPr>
          <p:nvPr/>
        </p:nvPicPr>
        <p:blipFill rotWithShape="1">
          <a:blip r:embed="rId2"/>
          <a:srcRect l="2759" r="1519" b="1"/>
          <a:stretch/>
        </p:blipFill>
        <p:spPr>
          <a:xfrm>
            <a:off x="6480927" y="126323"/>
            <a:ext cx="5525470" cy="6002329"/>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287744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p:cNvSpPr>
            <a:spLocks noGrp="1"/>
          </p:cNvSpPr>
          <p:nvPr>
            <p:ph type="title"/>
          </p:nvPr>
        </p:nvSpPr>
        <p:spPr>
          <a:xfrm>
            <a:off x="746435" y="4470241"/>
            <a:ext cx="7884610" cy="1737360"/>
          </a:xfrm>
        </p:spPr>
        <p:txBody>
          <a:bodyPr>
            <a:normAutofit/>
          </a:bodyPr>
          <a:lstStyle/>
          <a:p>
            <a:r>
              <a:rPr lang="fi-FI" sz="4800">
                <a:latin typeface="+mn-lt"/>
              </a:rPr>
              <a:t>Suomen energia- ja ilmastopolitiikka</a:t>
            </a:r>
            <a:endParaRPr lang="fi-FI" sz="4800" dirty="0">
              <a:latin typeface="+mn-lt"/>
            </a:endParaRPr>
          </a:p>
        </p:txBody>
      </p:sp>
      <p:sp>
        <p:nvSpPr>
          <p:cNvPr id="3" name="Sisällön paikkamerkki 2"/>
          <p:cNvSpPr>
            <a:spLocks noGrp="1"/>
          </p:cNvSpPr>
          <p:nvPr>
            <p:ph idx="1"/>
          </p:nvPr>
        </p:nvSpPr>
        <p:spPr>
          <a:xfrm>
            <a:off x="556105" y="349656"/>
            <a:ext cx="5835364" cy="3948715"/>
          </a:xfrm>
        </p:spPr>
        <p:txBody>
          <a:bodyPr anchor="ctr">
            <a:normAutofit fontScale="70000" lnSpcReduction="20000"/>
          </a:bodyPr>
          <a:lstStyle/>
          <a:p>
            <a:pPr marL="358775" indent="-358775">
              <a:spcBef>
                <a:spcPts val="1200"/>
              </a:spcBef>
              <a:spcAft>
                <a:spcPts val="1200"/>
              </a:spcAft>
              <a:buFont typeface="Wingdings" panose="05000000000000000000" pitchFamily="2" charset="2"/>
              <a:buChar char="Ø"/>
            </a:pPr>
            <a:endParaRPr lang="fi-FI" sz="1800" dirty="0"/>
          </a:p>
          <a:p>
            <a:pPr marL="358775" indent="-358775">
              <a:spcBef>
                <a:spcPts val="1200"/>
              </a:spcBef>
              <a:spcAft>
                <a:spcPts val="1200"/>
              </a:spcAft>
              <a:buFont typeface="Wingdings" panose="05000000000000000000" pitchFamily="2" charset="2"/>
              <a:buChar char="Ø"/>
            </a:pPr>
            <a:r>
              <a:rPr lang="fi-FI" sz="2400" dirty="0"/>
              <a:t>Kansainvälisessä ilmasto­politiikassa Suomi toimii osana Euroopan unionia. </a:t>
            </a:r>
          </a:p>
          <a:p>
            <a:pPr marL="358775" indent="-358775">
              <a:spcBef>
                <a:spcPts val="1200"/>
              </a:spcBef>
              <a:spcAft>
                <a:spcPts val="1200"/>
              </a:spcAft>
              <a:buFont typeface="Wingdings" panose="05000000000000000000" pitchFamily="2" charset="2"/>
              <a:buChar char="Ø"/>
            </a:pPr>
            <a:r>
              <a:rPr lang="fi-FI" sz="2400" dirty="0"/>
              <a:t>Suomen ilmastopolitiikan keskeiset tavoitteet ja toimenpiteet on vuodesta 2001 lähtien määritelty energia- ja ilmastostrategioissa (2001, 2005, 2008, 2013, 2016). </a:t>
            </a:r>
          </a:p>
          <a:p>
            <a:pPr marL="358775" indent="-358775">
              <a:spcBef>
                <a:spcPts val="1200"/>
              </a:spcBef>
              <a:spcAft>
                <a:spcPts val="1200"/>
              </a:spcAft>
              <a:buFont typeface="Wingdings" panose="05000000000000000000" pitchFamily="2" charset="2"/>
              <a:buChar char="Ø"/>
            </a:pPr>
            <a:r>
              <a:rPr lang="fi-FI" sz="2400" dirty="0"/>
              <a:t>Suomen pitkän aikavälin tavoitteena on hiilineutraali yhteiskunta.</a:t>
            </a:r>
          </a:p>
          <a:p>
            <a:pPr marL="358775" indent="-358775">
              <a:spcBef>
                <a:spcPts val="1200"/>
              </a:spcBef>
              <a:spcAft>
                <a:spcPts val="1200"/>
              </a:spcAft>
              <a:buFont typeface="Wingdings" panose="05000000000000000000" pitchFamily="2" charset="2"/>
              <a:buChar char="Ø"/>
            </a:pPr>
            <a:r>
              <a:rPr lang="fi-FI" sz="2400" dirty="0"/>
              <a:t>Hiilineutraaliin talouteen siirtymisessä huomioidaan kattavasti sekä kasvihuonekaasupäästöt että -nielut. Keinot valitaan niiden kustannustehokkuuden ja vaikuttavuuden perusteella. </a:t>
            </a:r>
          </a:p>
          <a:p>
            <a:pPr marL="358775" indent="-358775">
              <a:spcBef>
                <a:spcPts val="1200"/>
              </a:spcBef>
              <a:spcAft>
                <a:spcPts val="1200"/>
              </a:spcAft>
              <a:buFont typeface="Wingdings" panose="05000000000000000000" pitchFamily="2" charset="2"/>
              <a:buChar char="Ø"/>
            </a:pPr>
            <a:endParaRPr lang="fi-FI" sz="1800" dirty="0"/>
          </a:p>
          <a:p>
            <a:pPr marL="358775" indent="-358775">
              <a:spcBef>
                <a:spcPts val="1200"/>
              </a:spcBef>
              <a:spcAft>
                <a:spcPts val="1200"/>
              </a:spcAft>
              <a:buFont typeface="Wingdings" panose="05000000000000000000" pitchFamily="2" charset="2"/>
              <a:buChar char="Ø"/>
            </a:pPr>
            <a:endParaRPr lang="fi-FI" sz="1800" dirty="0"/>
          </a:p>
        </p:txBody>
      </p:sp>
      <p:sp>
        <p:nvSpPr>
          <p:cNvPr id="11" name="Freeform: Shape 10">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latunnisteen paikkamerkki 3"/>
          <p:cNvSpPr>
            <a:spLocks noGrp="1"/>
          </p:cNvSpPr>
          <p:nvPr>
            <p:ph type="ftr" sz="quarter" idx="11"/>
          </p:nvPr>
        </p:nvSpPr>
        <p:spPr>
          <a:xfrm>
            <a:off x="640079" y="6350238"/>
            <a:ext cx="6758941" cy="365125"/>
          </a:xfrm>
        </p:spPr>
        <p:txBody>
          <a:bodyPr>
            <a:normAutofit/>
          </a:bodyPr>
          <a:lstStyle/>
          <a:p>
            <a:pPr algn="l">
              <a:spcAft>
                <a:spcPts val="600"/>
              </a:spcAft>
            </a:pPr>
            <a:r>
              <a:rPr lang="fi-FI">
                <a:solidFill>
                  <a:prstClr val="black">
                    <a:tint val="75000"/>
                  </a:prstClr>
                </a:solidFill>
              </a:rPr>
              <a:t>kiertotalousamk.fi</a:t>
            </a:r>
          </a:p>
        </p:txBody>
      </p:sp>
    </p:spTree>
    <p:extLst>
      <p:ext uri="{BB962C8B-B14F-4D97-AF65-F5344CB8AC3E}">
        <p14:creationId xmlns:p14="http://schemas.microsoft.com/office/powerpoint/2010/main" val="4096787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8EEA8E-882F-4668-98EE-C045EB1D2CD0}"/>
              </a:ext>
            </a:extLst>
          </p:cNvPr>
          <p:cNvSpPr>
            <a:spLocks noGrp="1"/>
          </p:cNvSpPr>
          <p:nvPr>
            <p:ph type="title"/>
          </p:nvPr>
        </p:nvSpPr>
        <p:spPr>
          <a:xfrm>
            <a:off x="1103859" y="-117966"/>
            <a:ext cx="7474172" cy="1325563"/>
          </a:xfrm>
        </p:spPr>
        <p:txBody>
          <a:bodyPr vert="horz" lIns="91440" tIns="45720" rIns="91440" bIns="45720" rtlCol="0" anchor="ctr">
            <a:normAutofit/>
          </a:bodyPr>
          <a:lstStyle/>
          <a:p>
            <a:r>
              <a:rPr lang="en-US" kern="1200" dirty="0" err="1">
                <a:solidFill>
                  <a:schemeClr val="tx1"/>
                </a:solidFill>
                <a:latin typeface="+mj-lt"/>
                <a:ea typeface="+mj-ea"/>
                <a:cs typeface="+mj-cs"/>
              </a:rPr>
              <a:t>Ilmastolaki</a:t>
            </a:r>
            <a:r>
              <a:rPr lang="en-US" kern="1200" dirty="0">
                <a:solidFill>
                  <a:schemeClr val="tx1"/>
                </a:solidFill>
                <a:latin typeface="+mj-lt"/>
                <a:ea typeface="+mj-ea"/>
                <a:cs typeface="+mj-cs"/>
              </a:rPr>
              <a:t> v.2015</a:t>
            </a:r>
          </a:p>
        </p:txBody>
      </p:sp>
      <p:sp>
        <p:nvSpPr>
          <p:cNvPr id="6" name="Content Placeholder 5">
            <a:extLst>
              <a:ext uri="{FF2B5EF4-FFF2-40B4-BE49-F238E27FC236}">
                <a16:creationId xmlns:a16="http://schemas.microsoft.com/office/drawing/2014/main" id="{8D407C93-8F6A-4AEA-959C-DA0CC6255B35}"/>
              </a:ext>
            </a:extLst>
          </p:cNvPr>
          <p:cNvSpPr>
            <a:spLocks noGrp="1"/>
          </p:cNvSpPr>
          <p:nvPr>
            <p:ph sz="half" idx="1"/>
          </p:nvPr>
        </p:nvSpPr>
        <p:spPr>
          <a:xfrm>
            <a:off x="842001" y="1117624"/>
            <a:ext cx="8571986" cy="5355257"/>
          </a:xfrm>
        </p:spPr>
        <p:txBody>
          <a:bodyPr vert="horz" lIns="91440" tIns="45720" rIns="91440" bIns="45720" rtlCol="0" anchor="ctr">
            <a:normAutofit/>
          </a:bodyPr>
          <a:lstStyle/>
          <a:p>
            <a:pPr marL="468313" indent="-342900">
              <a:buFont typeface="Wingdings" panose="05000000000000000000" pitchFamily="2" charset="2"/>
              <a:buChar char="Ø"/>
            </a:pPr>
            <a:r>
              <a:rPr lang="en-US" sz="2000" dirty="0" err="1"/>
              <a:t>Ilmastolaki</a:t>
            </a:r>
            <a:r>
              <a:rPr lang="en-US" sz="2000" dirty="0"/>
              <a:t> </a:t>
            </a:r>
            <a:r>
              <a:rPr lang="en-US" sz="2000" dirty="0" err="1"/>
              <a:t>astui</a:t>
            </a:r>
            <a:r>
              <a:rPr lang="en-US" sz="2000" dirty="0"/>
              <a:t> </a:t>
            </a:r>
            <a:r>
              <a:rPr lang="en-US" sz="2000" dirty="0" err="1"/>
              <a:t>voimaan</a:t>
            </a:r>
            <a:r>
              <a:rPr lang="en-US" sz="2000" dirty="0"/>
              <a:t> 1.6.2015. </a:t>
            </a:r>
          </a:p>
          <a:p>
            <a:pPr marL="468313" indent="-342900">
              <a:buFont typeface="Wingdings" panose="05000000000000000000" pitchFamily="2" charset="2"/>
              <a:buChar char="Ø"/>
            </a:pPr>
            <a:r>
              <a:rPr lang="en-US" sz="2000" dirty="0" err="1"/>
              <a:t>Ilmastolaki</a:t>
            </a:r>
            <a:r>
              <a:rPr lang="en-US" sz="2000" dirty="0"/>
              <a:t> </a:t>
            </a:r>
            <a:r>
              <a:rPr lang="en-US" sz="2000" dirty="0" err="1"/>
              <a:t>luo</a:t>
            </a:r>
            <a:r>
              <a:rPr lang="en-US" sz="2000" dirty="0"/>
              <a:t> </a:t>
            </a:r>
            <a:r>
              <a:rPr lang="en-US" sz="2000" dirty="0" err="1"/>
              <a:t>perustan</a:t>
            </a:r>
            <a:r>
              <a:rPr lang="en-US" sz="2000" dirty="0"/>
              <a:t> </a:t>
            </a:r>
            <a:r>
              <a:rPr lang="en-US" sz="2000" dirty="0" err="1"/>
              <a:t>ilmastopolitiikan</a:t>
            </a:r>
            <a:r>
              <a:rPr lang="en-US" sz="2000" dirty="0"/>
              <a:t> </a:t>
            </a:r>
            <a:r>
              <a:rPr lang="en-US" sz="2000" dirty="0" err="1"/>
              <a:t>pitkäjänteiselle</a:t>
            </a:r>
            <a:r>
              <a:rPr lang="en-US" sz="2000" dirty="0"/>
              <a:t> ja </a:t>
            </a:r>
            <a:r>
              <a:rPr lang="en-US" sz="2000" dirty="0" err="1"/>
              <a:t>kustannustehokkaalle</a:t>
            </a:r>
            <a:r>
              <a:rPr lang="en-US" sz="2000" dirty="0"/>
              <a:t> </a:t>
            </a:r>
            <a:r>
              <a:rPr lang="en-US" sz="2000" dirty="0" err="1"/>
              <a:t>suunnittelulle</a:t>
            </a:r>
            <a:r>
              <a:rPr lang="en-US" sz="2000" dirty="0"/>
              <a:t> ja </a:t>
            </a:r>
            <a:r>
              <a:rPr lang="en-US" sz="2000" dirty="0" err="1"/>
              <a:t>seurannalle</a:t>
            </a:r>
            <a:r>
              <a:rPr lang="en-US" sz="2000" dirty="0"/>
              <a:t>. </a:t>
            </a:r>
          </a:p>
          <a:p>
            <a:pPr marL="468313" indent="-342900">
              <a:buFont typeface="Wingdings" panose="05000000000000000000" pitchFamily="2" charset="2"/>
              <a:buChar char="Ø"/>
            </a:pPr>
            <a:r>
              <a:rPr lang="en-US" sz="2000" dirty="0"/>
              <a:t>Se on </a:t>
            </a:r>
            <a:r>
              <a:rPr lang="en-US" sz="2000" dirty="0" err="1"/>
              <a:t>valtion</a:t>
            </a:r>
            <a:r>
              <a:rPr lang="en-US" sz="2000" dirty="0"/>
              <a:t> </a:t>
            </a:r>
            <a:r>
              <a:rPr lang="en-US" sz="2000" dirty="0" err="1"/>
              <a:t>viranomaisia</a:t>
            </a:r>
            <a:r>
              <a:rPr lang="en-US" sz="2000" dirty="0"/>
              <a:t> </a:t>
            </a:r>
            <a:r>
              <a:rPr lang="en-US" sz="2000" dirty="0" err="1"/>
              <a:t>koskeva</a:t>
            </a:r>
            <a:r>
              <a:rPr lang="en-US" sz="2000" dirty="0"/>
              <a:t> </a:t>
            </a:r>
            <a:r>
              <a:rPr lang="en-US" sz="2000" dirty="0" err="1"/>
              <a:t>tavoitteellinen</a:t>
            </a:r>
            <a:r>
              <a:rPr lang="en-US" sz="2000" dirty="0"/>
              <a:t> </a:t>
            </a:r>
            <a:r>
              <a:rPr lang="en-US" sz="2000" dirty="0" err="1"/>
              <a:t>puitelaki</a:t>
            </a:r>
            <a:r>
              <a:rPr lang="en-US" sz="2000" dirty="0"/>
              <a:t>, </a:t>
            </a:r>
            <a:r>
              <a:rPr lang="en-US" sz="2000" dirty="0" err="1"/>
              <a:t>johon</a:t>
            </a:r>
            <a:r>
              <a:rPr lang="en-US" sz="2000" dirty="0"/>
              <a:t> </a:t>
            </a:r>
            <a:r>
              <a:rPr lang="en-US" sz="2000" dirty="0" err="1"/>
              <a:t>ei</a:t>
            </a:r>
            <a:r>
              <a:rPr lang="en-US" sz="2000" dirty="0"/>
              <a:t> </a:t>
            </a:r>
            <a:r>
              <a:rPr lang="en-US" sz="2000" dirty="0" err="1"/>
              <a:t>sisälly</a:t>
            </a:r>
            <a:r>
              <a:rPr lang="en-US" sz="2000" dirty="0"/>
              <a:t> </a:t>
            </a:r>
            <a:r>
              <a:rPr lang="en-US" sz="2000" dirty="0" err="1"/>
              <a:t>eri</a:t>
            </a:r>
            <a:r>
              <a:rPr lang="en-US" sz="2000" dirty="0"/>
              <a:t> </a:t>
            </a:r>
            <a:r>
              <a:rPr lang="en-US" sz="2000" dirty="0" err="1"/>
              <a:t>toimialoja</a:t>
            </a:r>
            <a:r>
              <a:rPr lang="en-US" sz="2000" dirty="0"/>
              <a:t> </a:t>
            </a:r>
            <a:r>
              <a:rPr lang="en-US" sz="2000" dirty="0" err="1"/>
              <a:t>koskevaa</a:t>
            </a:r>
            <a:r>
              <a:rPr lang="en-US" sz="2000" dirty="0"/>
              <a:t> </a:t>
            </a:r>
            <a:r>
              <a:rPr lang="en-US" sz="2000" dirty="0" err="1"/>
              <a:t>aineellista</a:t>
            </a:r>
            <a:r>
              <a:rPr lang="en-US" sz="2000" dirty="0"/>
              <a:t> </a:t>
            </a:r>
            <a:r>
              <a:rPr lang="en-US" sz="2000" dirty="0" err="1"/>
              <a:t>lainsäädäntöä</a:t>
            </a:r>
            <a:r>
              <a:rPr lang="en-US" sz="2000" dirty="0"/>
              <a:t>.</a:t>
            </a:r>
          </a:p>
          <a:p>
            <a:pPr marL="468313" indent="-342900">
              <a:buFont typeface="Wingdings" panose="05000000000000000000" pitchFamily="2" charset="2"/>
              <a:buChar char="Ø"/>
            </a:pPr>
            <a:r>
              <a:rPr lang="en-US" sz="2000" dirty="0"/>
              <a:t>Lain </a:t>
            </a:r>
            <a:r>
              <a:rPr lang="en-US" sz="2000" dirty="0" err="1"/>
              <a:t>keskeisenä</a:t>
            </a:r>
            <a:r>
              <a:rPr lang="en-US" sz="2000" dirty="0"/>
              <a:t> </a:t>
            </a:r>
            <a:r>
              <a:rPr lang="en-US" sz="2000" dirty="0" err="1"/>
              <a:t>elementtinä</a:t>
            </a:r>
            <a:r>
              <a:rPr lang="en-US" sz="2000" dirty="0"/>
              <a:t> on </a:t>
            </a:r>
            <a:r>
              <a:rPr lang="en-US" sz="2000" dirty="0" err="1"/>
              <a:t>vähintään</a:t>
            </a:r>
            <a:r>
              <a:rPr lang="en-US" sz="2000" dirty="0"/>
              <a:t> 80% </a:t>
            </a:r>
            <a:r>
              <a:rPr lang="en-US" sz="2000" dirty="0" err="1"/>
              <a:t>kasvihuonekaasujen</a:t>
            </a:r>
            <a:r>
              <a:rPr lang="en-US" sz="2000" dirty="0"/>
              <a:t> </a:t>
            </a:r>
            <a:r>
              <a:rPr lang="en-US" sz="2000" dirty="0" err="1"/>
              <a:t>päästövähennystavoite</a:t>
            </a:r>
            <a:r>
              <a:rPr lang="en-US" sz="2000" dirty="0"/>
              <a:t> </a:t>
            </a:r>
            <a:r>
              <a:rPr lang="en-US" sz="2000" dirty="0" err="1"/>
              <a:t>vuodelle</a:t>
            </a:r>
            <a:r>
              <a:rPr lang="en-US" sz="2000" dirty="0"/>
              <a:t> 2050 </a:t>
            </a:r>
            <a:r>
              <a:rPr lang="en-US" sz="2000" dirty="0" err="1"/>
              <a:t>verrattuna</a:t>
            </a:r>
            <a:r>
              <a:rPr lang="en-US" sz="2000" dirty="0"/>
              <a:t> </a:t>
            </a:r>
            <a:r>
              <a:rPr lang="en-US" sz="2000" dirty="0" err="1"/>
              <a:t>vuoteen</a:t>
            </a:r>
            <a:r>
              <a:rPr lang="en-US" sz="2000" dirty="0"/>
              <a:t> 1990.</a:t>
            </a:r>
          </a:p>
          <a:p>
            <a:pPr marL="468313" indent="-342900">
              <a:buFont typeface="Wingdings" panose="05000000000000000000" pitchFamily="2" charset="2"/>
              <a:buChar char="Ø"/>
            </a:pPr>
            <a:r>
              <a:rPr lang="en-US" sz="2000" dirty="0" err="1"/>
              <a:t>Laissa</a:t>
            </a:r>
            <a:r>
              <a:rPr lang="en-US" sz="2000" dirty="0"/>
              <a:t> </a:t>
            </a:r>
            <a:r>
              <a:rPr lang="en-US" sz="2000" dirty="0" err="1"/>
              <a:t>säädetään</a:t>
            </a:r>
            <a:r>
              <a:rPr lang="en-US" sz="2000" dirty="0"/>
              <a:t> </a:t>
            </a:r>
            <a:r>
              <a:rPr lang="en-US" sz="2000" dirty="0" err="1"/>
              <a:t>ilmastopolitiikan</a:t>
            </a:r>
            <a:r>
              <a:rPr lang="en-US" sz="2000" dirty="0"/>
              <a:t> </a:t>
            </a:r>
            <a:r>
              <a:rPr lang="en-US" sz="2000" dirty="0" err="1"/>
              <a:t>suunnittelujärjestelmästä</a:t>
            </a:r>
            <a:r>
              <a:rPr lang="en-US" sz="2000" dirty="0"/>
              <a:t>:</a:t>
            </a:r>
          </a:p>
          <a:p>
            <a:pPr marL="833438" indent="-342900">
              <a:buFont typeface="Wingdings" panose="05000000000000000000" pitchFamily="2" charset="2"/>
              <a:buChar char="Ø"/>
            </a:pPr>
            <a:r>
              <a:rPr lang="en-US" sz="1800" dirty="0" err="1"/>
              <a:t>keskipitkän</a:t>
            </a:r>
            <a:r>
              <a:rPr lang="en-US" sz="1800" dirty="0"/>
              <a:t> </a:t>
            </a:r>
            <a:r>
              <a:rPr lang="en-US" sz="1800" dirty="0" err="1"/>
              <a:t>aikavälin</a:t>
            </a:r>
            <a:r>
              <a:rPr lang="en-US" sz="1800" dirty="0"/>
              <a:t> </a:t>
            </a:r>
            <a:r>
              <a:rPr lang="en-US" sz="1800" dirty="0" err="1"/>
              <a:t>ilmastopolitiikan</a:t>
            </a:r>
            <a:r>
              <a:rPr lang="en-US" sz="1800" dirty="0"/>
              <a:t> </a:t>
            </a:r>
            <a:r>
              <a:rPr lang="en-US" sz="1800" dirty="0" err="1"/>
              <a:t>suunnitelma</a:t>
            </a:r>
            <a:r>
              <a:rPr lang="en-US" sz="1800" dirty="0"/>
              <a:t> (</a:t>
            </a:r>
            <a:r>
              <a:rPr lang="en-US" sz="1800" dirty="0" err="1"/>
              <a:t>kerran</a:t>
            </a:r>
            <a:r>
              <a:rPr lang="en-US" sz="1800" dirty="0"/>
              <a:t> </a:t>
            </a:r>
            <a:r>
              <a:rPr lang="en-US" sz="1800" dirty="0" err="1"/>
              <a:t>vaalikaudessa</a:t>
            </a:r>
            <a:r>
              <a:rPr lang="en-US" sz="1800" dirty="0"/>
              <a:t>)</a:t>
            </a:r>
          </a:p>
          <a:p>
            <a:pPr marL="833438" indent="-342900">
              <a:buFont typeface="Wingdings" panose="05000000000000000000" pitchFamily="2" charset="2"/>
              <a:buChar char="Ø"/>
            </a:pPr>
            <a:r>
              <a:rPr lang="en-US" sz="1800" dirty="0" err="1"/>
              <a:t>pitkän</a:t>
            </a:r>
            <a:r>
              <a:rPr lang="en-US" sz="1800" dirty="0"/>
              <a:t> </a:t>
            </a:r>
            <a:r>
              <a:rPr lang="en-US" sz="1800" dirty="0" err="1"/>
              <a:t>aikavälin</a:t>
            </a:r>
            <a:r>
              <a:rPr lang="en-US" sz="1800" dirty="0"/>
              <a:t> </a:t>
            </a:r>
            <a:r>
              <a:rPr lang="en-US" sz="1800" dirty="0" err="1"/>
              <a:t>ilmastopolitiikan</a:t>
            </a:r>
            <a:r>
              <a:rPr lang="en-US" sz="1800" dirty="0"/>
              <a:t> </a:t>
            </a:r>
            <a:r>
              <a:rPr lang="en-US" sz="1800" dirty="0" err="1"/>
              <a:t>suunnitelma</a:t>
            </a:r>
            <a:r>
              <a:rPr lang="en-US" sz="1800" dirty="0"/>
              <a:t> (</a:t>
            </a:r>
            <a:r>
              <a:rPr lang="en-US" sz="1800" dirty="0" err="1"/>
              <a:t>vähintään</a:t>
            </a:r>
            <a:r>
              <a:rPr lang="en-US" sz="1800" dirty="0"/>
              <a:t> </a:t>
            </a:r>
            <a:r>
              <a:rPr lang="en-US" sz="1800" dirty="0" err="1"/>
              <a:t>kerran</a:t>
            </a:r>
            <a:r>
              <a:rPr lang="en-US" sz="1800" dirty="0"/>
              <a:t> </a:t>
            </a:r>
            <a:r>
              <a:rPr lang="en-US" sz="1800" dirty="0" err="1"/>
              <a:t>kymmenessä</a:t>
            </a:r>
            <a:r>
              <a:rPr lang="en-US" sz="1800" dirty="0"/>
              <a:t> </a:t>
            </a:r>
            <a:r>
              <a:rPr lang="en-US" sz="1800" dirty="0" err="1"/>
              <a:t>vuodessa</a:t>
            </a:r>
            <a:r>
              <a:rPr lang="en-US" sz="1800" dirty="0"/>
              <a:t>)</a:t>
            </a:r>
          </a:p>
          <a:p>
            <a:pPr marL="833438" indent="-342900">
              <a:buFont typeface="Wingdings" panose="05000000000000000000" pitchFamily="2" charset="2"/>
              <a:buChar char="Ø"/>
            </a:pPr>
            <a:r>
              <a:rPr lang="en-US" sz="1800" dirty="0" err="1"/>
              <a:t>ilmastonmuutoksen</a:t>
            </a:r>
            <a:r>
              <a:rPr lang="en-US" sz="1800" dirty="0"/>
              <a:t> </a:t>
            </a:r>
            <a:r>
              <a:rPr lang="en-US" sz="1800" dirty="0" err="1"/>
              <a:t>kansallinen</a:t>
            </a:r>
            <a:r>
              <a:rPr lang="en-US" sz="1800" dirty="0"/>
              <a:t> </a:t>
            </a:r>
            <a:r>
              <a:rPr lang="en-US" sz="1800" dirty="0" err="1"/>
              <a:t>sopeutumissuunnitelma</a:t>
            </a:r>
            <a:r>
              <a:rPr lang="en-US" sz="1800" dirty="0"/>
              <a:t> (</a:t>
            </a:r>
            <a:r>
              <a:rPr lang="en-US" sz="1800" dirty="0" err="1"/>
              <a:t>vähintään</a:t>
            </a:r>
            <a:r>
              <a:rPr lang="en-US" sz="1800" dirty="0"/>
              <a:t> </a:t>
            </a:r>
            <a:r>
              <a:rPr lang="en-US" sz="1800" dirty="0" err="1"/>
              <a:t>kerran</a:t>
            </a:r>
            <a:r>
              <a:rPr lang="en-US" sz="1800" dirty="0"/>
              <a:t> </a:t>
            </a:r>
            <a:r>
              <a:rPr lang="en-US" sz="1800" dirty="0" err="1"/>
              <a:t>kymmenessä</a:t>
            </a:r>
            <a:r>
              <a:rPr lang="en-US" sz="1800" dirty="0"/>
              <a:t> </a:t>
            </a:r>
            <a:r>
              <a:rPr lang="en-US" sz="1800" dirty="0" err="1"/>
              <a:t>vuodessa</a:t>
            </a:r>
            <a:r>
              <a:rPr lang="en-US" sz="1800" dirty="0"/>
              <a:t>)</a:t>
            </a:r>
          </a:p>
          <a:p>
            <a:pPr marL="490538" indent="0">
              <a:buNone/>
            </a:pPr>
            <a:endParaRPr lang="en-US" sz="2000" dirty="0"/>
          </a:p>
          <a:p>
            <a:pPr marL="719138"/>
            <a:endParaRPr lang="en-US" sz="1500" dirty="0"/>
          </a:p>
        </p:txBody>
      </p:sp>
      <p:sp>
        <p:nvSpPr>
          <p:cNvPr id="5" name="Alatunnisteen paikkamerkki 4"/>
          <p:cNvSpPr>
            <a:spLocks noGrp="1"/>
          </p:cNvSpPr>
          <p:nvPr>
            <p:ph type="ftr" sz="quarter" idx="11"/>
          </p:nvPr>
        </p:nvSpPr>
        <p:spPr>
          <a:xfrm>
            <a:off x="1103859" y="6356350"/>
            <a:ext cx="4894169" cy="365125"/>
          </a:xfrm>
        </p:spPr>
        <p:txBody>
          <a:bodyPr vert="horz" lIns="91440" tIns="45720" rIns="91440" bIns="45720" rtlCol="0" anchor="ctr">
            <a:normAutofit/>
          </a:bodyPr>
          <a:lstStyle/>
          <a:p>
            <a:pPr algn="l">
              <a:spcAft>
                <a:spcPts val="600"/>
              </a:spcAft>
            </a:pPr>
            <a:r>
              <a:rPr lang="en-US" sz="1050" kern="1200" dirty="0">
                <a:solidFill>
                  <a:schemeClr val="tx1">
                    <a:lumMod val="75000"/>
                    <a:lumOff val="25000"/>
                  </a:schemeClr>
                </a:solidFill>
                <a:latin typeface="+mn-lt"/>
                <a:ea typeface="+mn-ea"/>
                <a:cs typeface="+mn-cs"/>
              </a:rPr>
              <a:t>kiertotalousamk.fi</a:t>
            </a:r>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Checkmark">
            <a:extLst>
              <a:ext uri="{FF2B5EF4-FFF2-40B4-BE49-F238E27FC236}">
                <a16:creationId xmlns:a16="http://schemas.microsoft.com/office/drawing/2014/main" id="{25622D2D-F905-41EB-AFC0-DBADC8C5F3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670956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F8EEA8E-882F-4668-98EE-C045EB1D2CD0}"/>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3700" kern="1200">
                <a:solidFill>
                  <a:schemeClr val="accent1"/>
                </a:solidFill>
                <a:latin typeface="+mj-lt"/>
                <a:ea typeface="+mj-ea"/>
                <a:cs typeface="+mj-cs"/>
              </a:rPr>
              <a:t>Suomen kansallinen energia- ja ilmastostrategia 2016 </a:t>
            </a:r>
          </a:p>
        </p:txBody>
      </p:sp>
      <p:cxnSp>
        <p:nvCxnSpPr>
          <p:cNvPr id="15"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F4CBE1-C1D7-4680-A2DA-91BF12655FCD}"/>
              </a:ext>
            </a:extLst>
          </p:cNvPr>
          <p:cNvSpPr>
            <a:spLocks noGrp="1"/>
          </p:cNvSpPr>
          <p:nvPr>
            <p:ph sz="half" idx="1"/>
          </p:nvPr>
        </p:nvSpPr>
        <p:spPr>
          <a:xfrm>
            <a:off x="4849198" y="1171371"/>
            <a:ext cx="6894405" cy="4930246"/>
          </a:xfrm>
        </p:spPr>
        <p:txBody>
          <a:bodyPr vert="horz" lIns="91440" tIns="45720" rIns="91440" bIns="45720" rtlCol="0" anchor="ctr">
            <a:normAutofit/>
          </a:bodyPr>
          <a:lstStyle/>
          <a:p>
            <a:pPr marL="411163" indent="-285750">
              <a:buFont typeface="Wingdings" panose="05000000000000000000" pitchFamily="2" charset="2"/>
              <a:buChar char="Ø"/>
            </a:pPr>
            <a:r>
              <a:rPr lang="en-US" sz="1800" dirty="0" err="1"/>
              <a:t>Suomen</a:t>
            </a:r>
            <a:r>
              <a:rPr lang="en-US" sz="1800" dirty="0"/>
              <a:t> </a:t>
            </a:r>
            <a:r>
              <a:rPr lang="en-US" sz="1800" dirty="0" err="1"/>
              <a:t>kansallisen</a:t>
            </a:r>
            <a:r>
              <a:rPr lang="en-US" sz="1800" dirty="0"/>
              <a:t> </a:t>
            </a:r>
            <a:r>
              <a:rPr lang="en-US" sz="1800" dirty="0" err="1"/>
              <a:t>energia</a:t>
            </a:r>
            <a:r>
              <a:rPr lang="en-US" sz="1800" dirty="0"/>
              <a:t>- ja </a:t>
            </a:r>
            <a:r>
              <a:rPr lang="en-US" sz="1800" dirty="0" err="1"/>
              <a:t>ilmastostrategian</a:t>
            </a:r>
            <a:r>
              <a:rPr lang="en-US" sz="1800" dirty="0"/>
              <a:t> 2016 </a:t>
            </a:r>
            <a:r>
              <a:rPr lang="en-US" sz="1800" dirty="0" err="1"/>
              <a:t>valmistelussa</a:t>
            </a:r>
            <a:r>
              <a:rPr lang="en-US" sz="1800" dirty="0"/>
              <a:t> on </a:t>
            </a:r>
            <a:r>
              <a:rPr lang="en-US" sz="1800" dirty="0" err="1"/>
              <a:t>otettu</a:t>
            </a:r>
            <a:r>
              <a:rPr lang="en-US" sz="1800" dirty="0"/>
              <a:t> </a:t>
            </a:r>
            <a:r>
              <a:rPr lang="en-US" sz="1800" dirty="0" err="1"/>
              <a:t>huomioon</a:t>
            </a:r>
            <a:r>
              <a:rPr lang="en-US" sz="1800" dirty="0"/>
              <a:t> ja </a:t>
            </a:r>
            <a:r>
              <a:rPr lang="en-US" sz="1800" dirty="0" err="1"/>
              <a:t>sovitettu</a:t>
            </a:r>
            <a:r>
              <a:rPr lang="en-US" sz="1800" dirty="0"/>
              <a:t> </a:t>
            </a:r>
            <a:r>
              <a:rPr lang="en-US" sz="1800" dirty="0" err="1"/>
              <a:t>yhteen</a:t>
            </a:r>
            <a:r>
              <a:rPr lang="en-US" sz="1800" dirty="0"/>
              <a:t> </a:t>
            </a:r>
            <a:r>
              <a:rPr lang="en-US" sz="1800" dirty="0" err="1"/>
              <a:t>hallitusohjelman</a:t>
            </a:r>
            <a:r>
              <a:rPr lang="en-US" sz="1800" dirty="0"/>
              <a:t> </a:t>
            </a:r>
            <a:r>
              <a:rPr lang="en-US" sz="1800" dirty="0" err="1"/>
              <a:t>energia</a:t>
            </a:r>
            <a:r>
              <a:rPr lang="en-US" sz="1800" dirty="0"/>
              <a:t>- ja </a:t>
            </a:r>
            <a:r>
              <a:rPr lang="en-US" sz="1800" dirty="0" err="1"/>
              <a:t>ilmastopoliittiset</a:t>
            </a:r>
            <a:r>
              <a:rPr lang="en-US" sz="1800" dirty="0"/>
              <a:t> </a:t>
            </a:r>
            <a:r>
              <a:rPr lang="en-US" sz="1800" dirty="0" err="1"/>
              <a:t>linjaukset</a:t>
            </a:r>
            <a:r>
              <a:rPr lang="en-US" sz="1800" dirty="0"/>
              <a:t>, </a:t>
            </a:r>
            <a:r>
              <a:rPr lang="en-US" sz="1800" dirty="0" err="1"/>
              <a:t>ilmastolain</a:t>
            </a:r>
            <a:r>
              <a:rPr lang="en-US" sz="1800" dirty="0"/>
              <a:t> </a:t>
            </a:r>
            <a:r>
              <a:rPr lang="en-US" sz="1800" dirty="0" err="1"/>
              <a:t>mukaiset</a:t>
            </a:r>
            <a:r>
              <a:rPr lang="en-US" sz="1800" dirty="0"/>
              <a:t> </a:t>
            </a:r>
            <a:r>
              <a:rPr lang="en-US" sz="1800" dirty="0" err="1"/>
              <a:t>pitkän</a:t>
            </a:r>
            <a:r>
              <a:rPr lang="en-US" sz="1800" dirty="0"/>
              <a:t> ja </a:t>
            </a:r>
            <a:r>
              <a:rPr lang="en-US" sz="1800" dirty="0" err="1"/>
              <a:t>keskipitkän</a:t>
            </a:r>
            <a:r>
              <a:rPr lang="en-US" sz="1800" dirty="0"/>
              <a:t> </a:t>
            </a:r>
            <a:r>
              <a:rPr lang="en-US" sz="1800" dirty="0" err="1"/>
              <a:t>aikavälin</a:t>
            </a:r>
            <a:r>
              <a:rPr lang="en-US" sz="1800" dirty="0"/>
              <a:t> </a:t>
            </a:r>
            <a:r>
              <a:rPr lang="en-US" sz="1800" dirty="0" err="1"/>
              <a:t>suunnitelmat</a:t>
            </a:r>
            <a:r>
              <a:rPr lang="en-US" sz="1800" dirty="0"/>
              <a:t> </a:t>
            </a:r>
            <a:r>
              <a:rPr lang="en-US" sz="1800" dirty="0" err="1"/>
              <a:t>sekä</a:t>
            </a:r>
            <a:r>
              <a:rPr lang="en-US" sz="1800" dirty="0"/>
              <a:t> </a:t>
            </a:r>
            <a:r>
              <a:rPr lang="en-US" sz="1800" dirty="0" err="1"/>
              <a:t>EU:n</a:t>
            </a:r>
            <a:r>
              <a:rPr lang="en-US" sz="1800" dirty="0"/>
              <a:t> </a:t>
            </a:r>
            <a:r>
              <a:rPr lang="en-US" sz="1800" dirty="0" err="1"/>
              <a:t>vuoden</a:t>
            </a:r>
            <a:r>
              <a:rPr lang="en-US" sz="1800" dirty="0"/>
              <a:t> 2030 </a:t>
            </a:r>
            <a:r>
              <a:rPr lang="en-US" sz="1800" dirty="0" err="1"/>
              <a:t>energia</a:t>
            </a:r>
            <a:r>
              <a:rPr lang="en-US" sz="1800" dirty="0"/>
              <a:t>- ja </a:t>
            </a:r>
            <a:r>
              <a:rPr lang="en-US" sz="1800" dirty="0" err="1"/>
              <a:t>ilmastotavoitteet</a:t>
            </a:r>
            <a:r>
              <a:rPr lang="en-US" sz="1800" dirty="0"/>
              <a:t>.</a:t>
            </a:r>
          </a:p>
          <a:p>
            <a:pPr marL="411163" indent="-285750">
              <a:buFont typeface="Wingdings" panose="05000000000000000000" pitchFamily="2" charset="2"/>
              <a:buChar char="Ø"/>
            </a:pPr>
            <a:r>
              <a:rPr lang="en-US" sz="1800" dirty="0" err="1"/>
              <a:t>Kansallisessa</a:t>
            </a:r>
            <a:r>
              <a:rPr lang="en-US" sz="1800" dirty="0"/>
              <a:t> </a:t>
            </a:r>
            <a:r>
              <a:rPr lang="en-US" sz="1800" dirty="0" err="1"/>
              <a:t>energia</a:t>
            </a:r>
            <a:r>
              <a:rPr lang="en-US" sz="1800" dirty="0"/>
              <a:t>- ja </a:t>
            </a:r>
            <a:r>
              <a:rPr lang="en-US" sz="1800" dirty="0" err="1"/>
              <a:t>ilmastostrategiassa</a:t>
            </a:r>
            <a:r>
              <a:rPr lang="en-US" sz="1800" dirty="0"/>
              <a:t> </a:t>
            </a:r>
            <a:r>
              <a:rPr lang="en-US" sz="1800" dirty="0" err="1"/>
              <a:t>linjataan</a:t>
            </a:r>
            <a:r>
              <a:rPr lang="en-US" sz="1800" dirty="0"/>
              <a:t> </a:t>
            </a:r>
            <a:r>
              <a:rPr lang="en-US" sz="1800" dirty="0" err="1"/>
              <a:t>toimia</a:t>
            </a:r>
            <a:r>
              <a:rPr lang="en-US" sz="1800" dirty="0"/>
              <a:t>, </a:t>
            </a:r>
            <a:r>
              <a:rPr lang="en-US" sz="1800" dirty="0" err="1"/>
              <a:t>joilla</a:t>
            </a:r>
            <a:r>
              <a:rPr lang="en-US" sz="1800" dirty="0"/>
              <a:t> Suomi </a:t>
            </a:r>
            <a:r>
              <a:rPr lang="en-US" sz="1800" dirty="0" err="1"/>
              <a:t>saavuttaa</a:t>
            </a:r>
            <a:r>
              <a:rPr lang="en-US" sz="1800" dirty="0"/>
              <a:t> </a:t>
            </a:r>
            <a:r>
              <a:rPr lang="en-US" sz="1800" dirty="0" err="1"/>
              <a:t>hallitusohjelmassa</a:t>
            </a:r>
            <a:r>
              <a:rPr lang="en-US" sz="1800" dirty="0"/>
              <a:t> </a:t>
            </a:r>
            <a:r>
              <a:rPr lang="en-US" sz="1800" dirty="0" err="1"/>
              <a:t>sekä</a:t>
            </a:r>
            <a:r>
              <a:rPr lang="en-US" sz="1800" dirty="0"/>
              <a:t> </a:t>
            </a:r>
            <a:r>
              <a:rPr lang="en-US" sz="1800" dirty="0" err="1"/>
              <a:t>EU:ssa</a:t>
            </a:r>
            <a:r>
              <a:rPr lang="en-US" sz="1800" dirty="0"/>
              <a:t> </a:t>
            </a:r>
            <a:r>
              <a:rPr lang="en-US" sz="1800" dirty="0" err="1"/>
              <a:t>sovitut</a:t>
            </a:r>
            <a:r>
              <a:rPr lang="en-US" sz="1800" dirty="0"/>
              <a:t> </a:t>
            </a:r>
            <a:r>
              <a:rPr lang="en-US" sz="1800" dirty="0" err="1"/>
              <a:t>tavoitteet</a:t>
            </a:r>
            <a:r>
              <a:rPr lang="en-US" sz="1800" dirty="0"/>
              <a:t> </a:t>
            </a:r>
            <a:r>
              <a:rPr lang="en-US" sz="1800" dirty="0" err="1"/>
              <a:t>vuoteen</a:t>
            </a:r>
            <a:r>
              <a:rPr lang="en-US" sz="1800" dirty="0"/>
              <a:t> 2030 ja </a:t>
            </a:r>
            <a:r>
              <a:rPr lang="en-US" sz="1800" dirty="0" err="1"/>
              <a:t>etenee</a:t>
            </a:r>
            <a:r>
              <a:rPr lang="en-US" sz="1800" dirty="0"/>
              <a:t> </a:t>
            </a:r>
            <a:r>
              <a:rPr lang="en-US" sz="1800" dirty="0" err="1"/>
              <a:t>johdonmukaisesti</a:t>
            </a:r>
            <a:r>
              <a:rPr lang="en-US" sz="1800" dirty="0"/>
              <a:t> </a:t>
            </a:r>
            <a:r>
              <a:rPr lang="en-US" sz="1800" dirty="0" err="1"/>
              <a:t>kohti</a:t>
            </a:r>
            <a:r>
              <a:rPr lang="en-US" sz="1800" dirty="0"/>
              <a:t> </a:t>
            </a:r>
            <a:r>
              <a:rPr lang="en-US" sz="1800" dirty="0" err="1"/>
              <a:t>kasvihuonekaasupäästöjen</a:t>
            </a:r>
            <a:r>
              <a:rPr lang="en-US" sz="1800" dirty="0"/>
              <a:t> </a:t>
            </a:r>
            <a:r>
              <a:rPr lang="en-US" sz="1800" dirty="0" err="1"/>
              <a:t>vähentämistä</a:t>
            </a:r>
            <a:r>
              <a:rPr lang="en-US" sz="1800" dirty="0"/>
              <a:t> 80−95 %:</a:t>
            </a:r>
            <a:r>
              <a:rPr lang="en-US" sz="1800" dirty="0" err="1"/>
              <a:t>lla</a:t>
            </a:r>
            <a:r>
              <a:rPr lang="en-US" sz="1800" dirty="0"/>
              <a:t> </a:t>
            </a:r>
            <a:r>
              <a:rPr lang="en-US" sz="1800" dirty="0" err="1"/>
              <a:t>vuoteen</a:t>
            </a:r>
            <a:r>
              <a:rPr lang="en-US" sz="1800" dirty="0"/>
              <a:t> 2050 </a:t>
            </a:r>
            <a:r>
              <a:rPr lang="en-US" sz="1800" dirty="0" err="1"/>
              <a:t>mennessä</a:t>
            </a:r>
            <a:r>
              <a:rPr lang="en-US" sz="1800" dirty="0"/>
              <a:t>.</a:t>
            </a:r>
          </a:p>
          <a:p>
            <a:pPr marL="411163" indent="-285750">
              <a:buFont typeface="Wingdings" panose="05000000000000000000" pitchFamily="2" charset="2"/>
              <a:buChar char="Ø"/>
            </a:pPr>
            <a:r>
              <a:rPr lang="fi-FI" sz="1800" dirty="0"/>
              <a:t>Strategiassa on kuvattu keskeiset lähtökohdat ja tavoitteet sekä linjattu keinot, joilla päästään hallitusohjelmassa asetettuihin tavoitteisiin. </a:t>
            </a:r>
            <a:endParaRPr lang="en-US" sz="1800" dirty="0"/>
          </a:p>
          <a:p>
            <a:pPr marL="411163" indent="-285750">
              <a:buFont typeface="Wingdings" panose="05000000000000000000" pitchFamily="2" charset="2"/>
              <a:buChar char="Ø"/>
            </a:pPr>
            <a:r>
              <a:rPr lang="fi-FI" sz="1800" dirty="0"/>
              <a:t>Näitä toimia täydennetään ja täsmennetään keskipitkän aikavälin ilmastopolitiikan suunnitelmassa. </a:t>
            </a:r>
            <a:endParaRPr lang="en-US" sz="1800" dirty="0"/>
          </a:p>
          <a:p>
            <a:pPr marL="0"/>
            <a:endParaRPr lang="en-US" sz="1500" dirty="0"/>
          </a:p>
          <a:p>
            <a:pPr marL="354013"/>
            <a:endParaRPr lang="en-US" sz="1500" dirty="0"/>
          </a:p>
        </p:txBody>
      </p:sp>
      <p:sp>
        <p:nvSpPr>
          <p:cNvPr id="5" name="Alatunnisteen paikkamerkki 4"/>
          <p:cNvSpPr>
            <a:spLocks noGrp="1"/>
          </p:cNvSpPr>
          <p:nvPr>
            <p:ph type="ftr" sz="quarter" idx="11"/>
          </p:nvPr>
        </p:nvSpPr>
        <p:spPr>
          <a:xfrm>
            <a:off x="4976031" y="6033479"/>
            <a:ext cx="5259985" cy="365125"/>
          </a:xfrm>
        </p:spPr>
        <p:txBody>
          <a:bodyPr vert="horz" lIns="91440" tIns="45720" rIns="91440" bIns="45720" rtlCol="0" anchor="ctr">
            <a:normAutofit/>
          </a:bodyPr>
          <a:lstStyle/>
          <a:p>
            <a:pPr algn="l">
              <a:spcAft>
                <a:spcPts val="600"/>
              </a:spcAft>
            </a:pPr>
            <a:r>
              <a:rPr lang="en-US" sz="1050" kern="1200">
                <a:solidFill>
                  <a:schemeClr val="tx1">
                    <a:alpha val="80000"/>
                  </a:schemeClr>
                </a:solidFill>
                <a:latin typeface="+mn-lt"/>
                <a:ea typeface="+mn-ea"/>
                <a:cs typeface="+mn-cs"/>
              </a:rPr>
              <a:t>kiertotalousamk.fi</a:t>
            </a:r>
          </a:p>
        </p:txBody>
      </p:sp>
    </p:spTree>
    <p:extLst>
      <p:ext uri="{BB962C8B-B14F-4D97-AF65-F5344CB8AC3E}">
        <p14:creationId xmlns:p14="http://schemas.microsoft.com/office/powerpoint/2010/main" val="874509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8EEA8E-882F-4668-98EE-C045EB1D2CD0}"/>
              </a:ext>
            </a:extLst>
          </p:cNvPr>
          <p:cNvSpPr>
            <a:spLocks noGrp="1"/>
          </p:cNvSpPr>
          <p:nvPr>
            <p:ph type="title"/>
          </p:nvPr>
        </p:nvSpPr>
        <p:spPr>
          <a:xfrm>
            <a:off x="1627465" y="95687"/>
            <a:ext cx="8677400" cy="1325563"/>
          </a:xfrm>
        </p:spPr>
        <p:txBody>
          <a:bodyPr vert="horz" lIns="91440" tIns="45720" rIns="91440" bIns="45720" rtlCol="0" anchor="ctr">
            <a:normAutofit/>
          </a:bodyPr>
          <a:lstStyle/>
          <a:p>
            <a:pPr algn="ctr"/>
            <a:r>
              <a:rPr lang="en-US" sz="2800" kern="1200" dirty="0" err="1">
                <a:solidFill>
                  <a:schemeClr val="tx1"/>
                </a:solidFill>
                <a:latin typeface="+mn-lt"/>
                <a:ea typeface="+mj-ea"/>
                <a:cs typeface="+mj-cs"/>
              </a:rPr>
              <a:t>Suomen</a:t>
            </a:r>
            <a:r>
              <a:rPr lang="en-US" sz="2800" kern="1200" dirty="0">
                <a:solidFill>
                  <a:schemeClr val="tx1"/>
                </a:solidFill>
                <a:latin typeface="+mn-lt"/>
                <a:ea typeface="+mj-ea"/>
                <a:cs typeface="+mj-cs"/>
              </a:rPr>
              <a:t> </a:t>
            </a:r>
            <a:r>
              <a:rPr lang="en-US" sz="2800" kern="1200" dirty="0" err="1">
                <a:solidFill>
                  <a:schemeClr val="tx1"/>
                </a:solidFill>
                <a:latin typeface="+mn-lt"/>
                <a:ea typeface="+mj-ea"/>
                <a:cs typeface="+mj-cs"/>
              </a:rPr>
              <a:t>kansallisen</a:t>
            </a:r>
            <a:r>
              <a:rPr lang="en-US" sz="2800" kern="1200" dirty="0">
                <a:solidFill>
                  <a:schemeClr val="tx1"/>
                </a:solidFill>
                <a:latin typeface="+mn-lt"/>
                <a:ea typeface="+mj-ea"/>
                <a:cs typeface="+mj-cs"/>
              </a:rPr>
              <a:t> </a:t>
            </a:r>
            <a:r>
              <a:rPr lang="en-US" sz="2800" kern="1200" dirty="0" err="1">
                <a:solidFill>
                  <a:schemeClr val="tx1"/>
                </a:solidFill>
                <a:latin typeface="+mn-lt"/>
                <a:ea typeface="+mj-ea"/>
                <a:cs typeface="+mj-cs"/>
              </a:rPr>
              <a:t>energia</a:t>
            </a:r>
            <a:r>
              <a:rPr lang="en-US" sz="2800" kern="1200" dirty="0">
                <a:solidFill>
                  <a:schemeClr val="tx1"/>
                </a:solidFill>
                <a:latin typeface="+mn-lt"/>
                <a:ea typeface="+mj-ea"/>
                <a:cs typeface="+mj-cs"/>
              </a:rPr>
              <a:t>- ja </a:t>
            </a:r>
            <a:r>
              <a:rPr lang="en-US" sz="2800" kern="1200" dirty="0" err="1">
                <a:solidFill>
                  <a:schemeClr val="tx1"/>
                </a:solidFill>
                <a:latin typeface="+mn-lt"/>
                <a:ea typeface="+mj-ea"/>
                <a:cs typeface="+mj-cs"/>
              </a:rPr>
              <a:t>ilmastostrategian</a:t>
            </a:r>
            <a:r>
              <a:rPr lang="en-US" sz="2800" kern="1200" dirty="0">
                <a:solidFill>
                  <a:schemeClr val="tx1"/>
                </a:solidFill>
                <a:latin typeface="+mn-lt"/>
                <a:ea typeface="+mj-ea"/>
                <a:cs typeface="+mj-cs"/>
              </a:rPr>
              <a:t> 2016 </a:t>
            </a:r>
            <a:r>
              <a:rPr lang="en-US" sz="2800" kern="1200" dirty="0" err="1">
                <a:solidFill>
                  <a:schemeClr val="tx1"/>
                </a:solidFill>
                <a:latin typeface="+mn-lt"/>
                <a:ea typeface="+mj-ea"/>
                <a:cs typeface="+mj-cs"/>
              </a:rPr>
              <a:t>keskeisimmät</a:t>
            </a:r>
            <a:r>
              <a:rPr lang="en-US" sz="2800" kern="1200" dirty="0">
                <a:solidFill>
                  <a:schemeClr val="tx1"/>
                </a:solidFill>
                <a:latin typeface="+mn-lt"/>
                <a:ea typeface="+mj-ea"/>
                <a:cs typeface="+mj-cs"/>
              </a:rPr>
              <a:t> </a:t>
            </a:r>
            <a:r>
              <a:rPr lang="en-US" sz="2800" kern="1200" dirty="0" err="1">
                <a:solidFill>
                  <a:schemeClr val="tx1"/>
                </a:solidFill>
                <a:latin typeface="+mn-lt"/>
                <a:ea typeface="+mj-ea"/>
                <a:cs typeface="+mj-cs"/>
              </a:rPr>
              <a:t>tavoitteet</a:t>
            </a:r>
            <a:r>
              <a:rPr lang="en-US" sz="2800" kern="1200" dirty="0">
                <a:solidFill>
                  <a:schemeClr val="tx1"/>
                </a:solidFill>
                <a:latin typeface="+mn-lt"/>
                <a:ea typeface="+mj-ea"/>
                <a:cs typeface="+mj-cs"/>
              </a:rPr>
              <a:t> </a:t>
            </a:r>
          </a:p>
        </p:txBody>
      </p:sp>
      <p:sp>
        <p:nvSpPr>
          <p:cNvPr id="5" name="Alatunnisteen paikkamerkki 4"/>
          <p:cNvSpPr>
            <a:spLocks noGrp="1"/>
          </p:cNvSpPr>
          <p:nvPr>
            <p:ph type="ftr" sz="quarter" idx="11"/>
          </p:nvPr>
        </p:nvSpPr>
        <p:spPr>
          <a:xfrm>
            <a:off x="10061359" y="6397188"/>
            <a:ext cx="4894169" cy="365125"/>
          </a:xfrm>
        </p:spPr>
        <p:txBody>
          <a:bodyPr vert="horz" lIns="91440" tIns="45720" rIns="91440" bIns="45720" rtlCol="0" anchor="ctr">
            <a:normAutofit/>
          </a:bodyPr>
          <a:lstStyle/>
          <a:p>
            <a:pPr algn="l">
              <a:spcAft>
                <a:spcPts val="600"/>
              </a:spcAft>
            </a:pPr>
            <a:r>
              <a:rPr lang="en-US" sz="1050" kern="1200" dirty="0">
                <a:solidFill>
                  <a:schemeClr val="tx1">
                    <a:lumMod val="75000"/>
                    <a:lumOff val="25000"/>
                  </a:schemeClr>
                </a:solidFill>
                <a:latin typeface="+mn-lt"/>
                <a:ea typeface="+mn-ea"/>
                <a:cs typeface="+mn-cs"/>
              </a:rPr>
              <a:t>kiertotalousamk.fi</a:t>
            </a:r>
          </a:p>
        </p:txBody>
      </p:sp>
      <p:sp>
        <p:nvSpPr>
          <p:cNvPr id="3" name="Content Placeholder 2">
            <a:extLst>
              <a:ext uri="{FF2B5EF4-FFF2-40B4-BE49-F238E27FC236}">
                <a16:creationId xmlns:a16="http://schemas.microsoft.com/office/drawing/2014/main" id="{EEF4CBE1-C1D7-4680-A2DA-91BF12655FCD}"/>
              </a:ext>
            </a:extLst>
          </p:cNvPr>
          <p:cNvSpPr>
            <a:spLocks noGrp="1"/>
          </p:cNvSpPr>
          <p:nvPr>
            <p:ph sz="half" idx="1"/>
          </p:nvPr>
        </p:nvSpPr>
        <p:spPr>
          <a:xfrm>
            <a:off x="1421322" y="1534120"/>
            <a:ext cx="3869851" cy="4199790"/>
          </a:xfrm>
        </p:spPr>
        <p:txBody>
          <a:bodyPr>
            <a:normAutofit/>
          </a:bodyPr>
          <a:lstStyle/>
          <a:p>
            <a:pPr marL="0" indent="0">
              <a:buNone/>
            </a:pPr>
            <a:r>
              <a:rPr lang="fi-FI" sz="1800" dirty="0"/>
              <a:t>Uusiutuvien energialähteiden osuus energian loppukulutuksesta 50%</a:t>
            </a:r>
          </a:p>
        </p:txBody>
      </p:sp>
      <p:sp>
        <p:nvSpPr>
          <p:cNvPr id="4" name="TextBox 3">
            <a:extLst>
              <a:ext uri="{FF2B5EF4-FFF2-40B4-BE49-F238E27FC236}">
                <a16:creationId xmlns:a16="http://schemas.microsoft.com/office/drawing/2014/main" id="{2D0B1521-BACE-4EB3-978C-09090840F434}"/>
              </a:ext>
            </a:extLst>
          </p:cNvPr>
          <p:cNvSpPr txBox="1"/>
          <p:nvPr/>
        </p:nvSpPr>
        <p:spPr>
          <a:xfrm>
            <a:off x="6923928" y="4250067"/>
            <a:ext cx="3496851" cy="369332"/>
          </a:xfrm>
          <a:prstGeom prst="rect">
            <a:avLst/>
          </a:prstGeom>
          <a:noFill/>
        </p:spPr>
        <p:txBody>
          <a:bodyPr wrap="square" rtlCol="0">
            <a:spAutoFit/>
          </a:bodyPr>
          <a:lstStyle/>
          <a:p>
            <a:r>
              <a:rPr lang="fi-FI" dirty="0"/>
              <a:t>Kivihiilen energiakäytön kielto</a:t>
            </a:r>
          </a:p>
        </p:txBody>
      </p:sp>
      <p:sp>
        <p:nvSpPr>
          <p:cNvPr id="9" name="Content Placeholder 2">
            <a:extLst>
              <a:ext uri="{FF2B5EF4-FFF2-40B4-BE49-F238E27FC236}">
                <a16:creationId xmlns:a16="http://schemas.microsoft.com/office/drawing/2014/main" id="{E521EEC0-A368-4A10-A876-04E2AB2E1F9B}"/>
              </a:ext>
            </a:extLst>
          </p:cNvPr>
          <p:cNvSpPr txBox="1">
            <a:spLocks/>
          </p:cNvSpPr>
          <p:nvPr/>
        </p:nvSpPr>
        <p:spPr>
          <a:xfrm>
            <a:off x="6774027" y="1428097"/>
            <a:ext cx="3869851" cy="41997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dirty="0" err="1"/>
              <a:t>Tuontiöljyn</a:t>
            </a:r>
            <a:r>
              <a:rPr lang="fi-FI" sz="1800" dirty="0"/>
              <a:t> energiakäytön puolitus</a:t>
            </a:r>
          </a:p>
        </p:txBody>
      </p:sp>
      <p:cxnSp>
        <p:nvCxnSpPr>
          <p:cNvPr id="15" name="Straight Connector 14">
            <a:extLst>
              <a:ext uri="{FF2B5EF4-FFF2-40B4-BE49-F238E27FC236}">
                <a16:creationId xmlns:a16="http://schemas.microsoft.com/office/drawing/2014/main" id="{10988F41-945F-471F-A04B-C14556EADBA9}"/>
              </a:ext>
            </a:extLst>
          </p:cNvPr>
          <p:cNvCxnSpPr/>
          <p:nvPr/>
        </p:nvCxnSpPr>
        <p:spPr>
          <a:xfrm>
            <a:off x="5663682" y="1397284"/>
            <a:ext cx="93306" cy="4854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802487-805D-48FA-B544-CBEC01004FE3}"/>
              </a:ext>
            </a:extLst>
          </p:cNvPr>
          <p:cNvCxnSpPr/>
          <p:nvPr/>
        </p:nvCxnSpPr>
        <p:spPr>
          <a:xfrm flipV="1">
            <a:off x="1216119" y="4092293"/>
            <a:ext cx="10005204" cy="56364"/>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FD70466-6210-4149-BD3D-741A8DA4CD75}"/>
              </a:ext>
            </a:extLst>
          </p:cNvPr>
          <p:cNvPicPr>
            <a:picLocks noChangeAspect="1"/>
          </p:cNvPicPr>
          <p:nvPr/>
        </p:nvPicPr>
        <p:blipFill>
          <a:blip r:embed="rId2"/>
          <a:stretch>
            <a:fillRect/>
          </a:stretch>
        </p:blipFill>
        <p:spPr>
          <a:xfrm>
            <a:off x="7315284" y="4784341"/>
            <a:ext cx="2407062" cy="1687093"/>
          </a:xfrm>
          <a:prstGeom prst="rect">
            <a:avLst/>
          </a:prstGeom>
        </p:spPr>
      </p:pic>
      <p:sp>
        <p:nvSpPr>
          <p:cNvPr id="19" name="Content Placeholder 2">
            <a:extLst>
              <a:ext uri="{FF2B5EF4-FFF2-40B4-BE49-F238E27FC236}">
                <a16:creationId xmlns:a16="http://schemas.microsoft.com/office/drawing/2014/main" id="{5F53EFFB-601E-4796-8D64-E5045237D593}"/>
              </a:ext>
            </a:extLst>
          </p:cNvPr>
          <p:cNvSpPr txBox="1">
            <a:spLocks/>
          </p:cNvSpPr>
          <p:nvPr/>
        </p:nvSpPr>
        <p:spPr>
          <a:xfrm>
            <a:off x="1132238" y="4358585"/>
            <a:ext cx="3976272" cy="41997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dirty="0"/>
              <a:t>Liikenteen biopolttoaineiden osuus 30 %</a:t>
            </a:r>
          </a:p>
        </p:txBody>
      </p:sp>
      <p:pic>
        <p:nvPicPr>
          <p:cNvPr id="11" name="Picture 10">
            <a:extLst>
              <a:ext uri="{FF2B5EF4-FFF2-40B4-BE49-F238E27FC236}">
                <a16:creationId xmlns:a16="http://schemas.microsoft.com/office/drawing/2014/main" id="{03469495-62B4-4B2B-BCF6-DFFCA8FC5219}"/>
              </a:ext>
            </a:extLst>
          </p:cNvPr>
          <p:cNvPicPr>
            <a:picLocks noChangeAspect="1"/>
          </p:cNvPicPr>
          <p:nvPr/>
        </p:nvPicPr>
        <p:blipFill>
          <a:blip r:embed="rId3"/>
          <a:stretch>
            <a:fillRect/>
          </a:stretch>
        </p:blipFill>
        <p:spPr>
          <a:xfrm>
            <a:off x="1323648" y="2192619"/>
            <a:ext cx="3549887" cy="1689746"/>
          </a:xfrm>
          <a:prstGeom prst="rect">
            <a:avLst/>
          </a:prstGeom>
        </p:spPr>
      </p:pic>
      <p:pic>
        <p:nvPicPr>
          <p:cNvPr id="13" name="Picture 12" descr="A picture containing clock, object&#10;&#10;Description automatically generated">
            <a:extLst>
              <a:ext uri="{FF2B5EF4-FFF2-40B4-BE49-F238E27FC236}">
                <a16:creationId xmlns:a16="http://schemas.microsoft.com/office/drawing/2014/main" id="{D5E4978C-095D-48FA-ABEB-F83AAED46E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2991" y="1927934"/>
            <a:ext cx="1873896" cy="1873896"/>
          </a:xfrm>
          <a:prstGeom prst="rect">
            <a:avLst/>
          </a:prstGeom>
        </p:spPr>
      </p:pic>
      <p:pic>
        <p:nvPicPr>
          <p:cNvPr id="16" name="Picture 15" descr="A close up of a sign&#10;&#10;Description automatically generated">
            <a:extLst>
              <a:ext uri="{FF2B5EF4-FFF2-40B4-BE49-F238E27FC236}">
                <a16:creationId xmlns:a16="http://schemas.microsoft.com/office/drawing/2014/main" id="{0E7B4EEF-CBA2-4D8E-9A1C-599C4CC25B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8662" y="3212406"/>
            <a:ext cx="1528473" cy="1589314"/>
          </a:xfrm>
          <a:prstGeom prst="rect">
            <a:avLst/>
          </a:prstGeom>
        </p:spPr>
      </p:pic>
      <p:sp>
        <p:nvSpPr>
          <p:cNvPr id="23" name="TextBox 22">
            <a:extLst>
              <a:ext uri="{FF2B5EF4-FFF2-40B4-BE49-F238E27FC236}">
                <a16:creationId xmlns:a16="http://schemas.microsoft.com/office/drawing/2014/main" id="{6E091B2A-DA48-4C2C-AC80-E5F0EA145CB4}"/>
              </a:ext>
            </a:extLst>
          </p:cNvPr>
          <p:cNvSpPr txBox="1"/>
          <p:nvPr/>
        </p:nvSpPr>
        <p:spPr>
          <a:xfrm>
            <a:off x="7499186" y="3820584"/>
            <a:ext cx="2778654" cy="307777"/>
          </a:xfrm>
          <a:prstGeom prst="rect">
            <a:avLst/>
          </a:prstGeom>
          <a:noFill/>
        </p:spPr>
        <p:txBody>
          <a:bodyPr wrap="square" rtlCol="0">
            <a:spAutoFit/>
          </a:bodyPr>
          <a:lstStyle/>
          <a:p>
            <a:r>
              <a:rPr lang="fi-FI" sz="1400" dirty="0"/>
              <a:t>Kuvituskuva: </a:t>
            </a:r>
            <a:r>
              <a:rPr lang="fi-FI" sz="1400" dirty="0" err="1"/>
              <a:t>Pixabay</a:t>
            </a:r>
            <a:endParaRPr lang="fi-FI" sz="1400" dirty="0"/>
          </a:p>
        </p:txBody>
      </p:sp>
      <p:sp>
        <p:nvSpPr>
          <p:cNvPr id="25" name="TextBox 24">
            <a:extLst>
              <a:ext uri="{FF2B5EF4-FFF2-40B4-BE49-F238E27FC236}">
                <a16:creationId xmlns:a16="http://schemas.microsoft.com/office/drawing/2014/main" id="{BEF88C64-9B8B-453B-9535-26A60196FE19}"/>
              </a:ext>
            </a:extLst>
          </p:cNvPr>
          <p:cNvSpPr txBox="1"/>
          <p:nvPr/>
        </p:nvSpPr>
        <p:spPr>
          <a:xfrm>
            <a:off x="7432991" y="6491627"/>
            <a:ext cx="2778654" cy="307777"/>
          </a:xfrm>
          <a:prstGeom prst="rect">
            <a:avLst/>
          </a:prstGeom>
          <a:noFill/>
        </p:spPr>
        <p:txBody>
          <a:bodyPr wrap="square" rtlCol="0">
            <a:spAutoFit/>
          </a:bodyPr>
          <a:lstStyle/>
          <a:p>
            <a:r>
              <a:rPr lang="fi-FI" sz="1400" dirty="0"/>
              <a:t>Kuvituskuva: Sanna Moilanen</a:t>
            </a:r>
          </a:p>
        </p:txBody>
      </p:sp>
      <p:sp>
        <p:nvSpPr>
          <p:cNvPr id="27" name="TextBox 26">
            <a:extLst>
              <a:ext uri="{FF2B5EF4-FFF2-40B4-BE49-F238E27FC236}">
                <a16:creationId xmlns:a16="http://schemas.microsoft.com/office/drawing/2014/main" id="{A6E67342-A10E-4B28-A36B-336B10B6961B}"/>
              </a:ext>
            </a:extLst>
          </p:cNvPr>
          <p:cNvSpPr txBox="1"/>
          <p:nvPr/>
        </p:nvSpPr>
        <p:spPr>
          <a:xfrm>
            <a:off x="1984081" y="3771657"/>
            <a:ext cx="2778654" cy="307777"/>
          </a:xfrm>
          <a:prstGeom prst="rect">
            <a:avLst/>
          </a:prstGeom>
          <a:noFill/>
        </p:spPr>
        <p:txBody>
          <a:bodyPr wrap="square" rtlCol="0">
            <a:spAutoFit/>
          </a:bodyPr>
          <a:lstStyle/>
          <a:p>
            <a:r>
              <a:rPr lang="fi-FI" sz="1400" dirty="0"/>
              <a:t>Kuvituskuva: Sanna Moilanen</a:t>
            </a:r>
          </a:p>
        </p:txBody>
      </p:sp>
      <p:sp>
        <p:nvSpPr>
          <p:cNvPr id="29" name="TextBox 28">
            <a:extLst>
              <a:ext uri="{FF2B5EF4-FFF2-40B4-BE49-F238E27FC236}">
                <a16:creationId xmlns:a16="http://schemas.microsoft.com/office/drawing/2014/main" id="{B6613094-364E-4D36-BA2B-3143DF011E1A}"/>
              </a:ext>
            </a:extLst>
          </p:cNvPr>
          <p:cNvSpPr txBox="1"/>
          <p:nvPr/>
        </p:nvSpPr>
        <p:spPr>
          <a:xfrm>
            <a:off x="2294726" y="6546561"/>
            <a:ext cx="2778654" cy="307777"/>
          </a:xfrm>
          <a:prstGeom prst="rect">
            <a:avLst/>
          </a:prstGeom>
          <a:noFill/>
        </p:spPr>
        <p:txBody>
          <a:bodyPr wrap="square" rtlCol="0">
            <a:spAutoFit/>
          </a:bodyPr>
          <a:lstStyle/>
          <a:p>
            <a:r>
              <a:rPr lang="fi-FI" sz="1400" dirty="0"/>
              <a:t>Kuvituskuva: </a:t>
            </a:r>
            <a:r>
              <a:rPr lang="fi-FI" sz="1400" dirty="0" err="1"/>
              <a:t>Pixabay</a:t>
            </a:r>
            <a:endParaRPr lang="fi-FI" sz="1400" dirty="0"/>
          </a:p>
        </p:txBody>
      </p:sp>
      <p:pic>
        <p:nvPicPr>
          <p:cNvPr id="31" name="Picture 30" descr="A picture containing scene, road, car, track&#10;&#10;Description automatically generated">
            <a:extLst>
              <a:ext uri="{FF2B5EF4-FFF2-40B4-BE49-F238E27FC236}">
                <a16:creationId xmlns:a16="http://schemas.microsoft.com/office/drawing/2014/main" id="{9D0895CB-90F6-4FEC-B76C-7949A48BC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8946" y="4842524"/>
            <a:ext cx="2501349" cy="1667566"/>
          </a:xfrm>
          <a:prstGeom prst="rect">
            <a:avLst/>
          </a:prstGeom>
        </p:spPr>
      </p:pic>
    </p:spTree>
    <p:extLst>
      <p:ext uri="{BB962C8B-B14F-4D97-AF65-F5344CB8AC3E}">
        <p14:creationId xmlns:p14="http://schemas.microsoft.com/office/powerpoint/2010/main" val="810670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p:cNvSpPr>
            <a:spLocks noGrp="1"/>
          </p:cNvSpPr>
          <p:nvPr>
            <p:ph type="title"/>
          </p:nvPr>
        </p:nvSpPr>
        <p:spPr>
          <a:xfrm>
            <a:off x="640079" y="4526280"/>
            <a:ext cx="7410681" cy="1737360"/>
          </a:xfrm>
        </p:spPr>
        <p:txBody>
          <a:bodyPr>
            <a:normAutofit/>
          </a:bodyPr>
          <a:lstStyle/>
          <a:p>
            <a:r>
              <a:rPr lang="fi-FI" sz="4800">
                <a:latin typeface="+mn-lt"/>
              </a:rPr>
              <a:t>Kansainvälinen ilmastopolitiikka</a:t>
            </a:r>
          </a:p>
        </p:txBody>
      </p:sp>
      <p:sp>
        <p:nvSpPr>
          <p:cNvPr id="27" name="Sisällön paikkamerkki 2"/>
          <p:cNvSpPr>
            <a:spLocks noGrp="1"/>
          </p:cNvSpPr>
          <p:nvPr>
            <p:ph idx="1"/>
          </p:nvPr>
        </p:nvSpPr>
        <p:spPr>
          <a:xfrm>
            <a:off x="640080" y="595293"/>
            <a:ext cx="6253089" cy="3463951"/>
          </a:xfrm>
        </p:spPr>
        <p:txBody>
          <a:bodyPr anchor="ctr">
            <a:normAutofit/>
          </a:bodyPr>
          <a:lstStyle/>
          <a:p>
            <a:pPr marL="0" indent="0">
              <a:spcBef>
                <a:spcPts val="0"/>
              </a:spcBef>
              <a:spcAft>
                <a:spcPts val="600"/>
              </a:spcAft>
              <a:buNone/>
            </a:pPr>
            <a:r>
              <a:rPr lang="fi-FI" sz="1800" dirty="0"/>
              <a:t>Kansainvälinen ilmastopolitiikka pyrkii säilyttämään maapallon ilmastojärjestelmän vakaana. Yhä tärkeämmäksi tavoitteeksi on noussut myös sopeutuminen ilmastonmuutokseen. </a:t>
            </a:r>
          </a:p>
          <a:p>
            <a:pPr marL="0" indent="0">
              <a:spcBef>
                <a:spcPts val="0"/>
              </a:spcBef>
              <a:spcAft>
                <a:spcPts val="600"/>
              </a:spcAft>
              <a:buNone/>
            </a:pPr>
            <a:endParaRPr lang="fi-FI" sz="1800" dirty="0"/>
          </a:p>
          <a:p>
            <a:pPr marL="0" indent="0">
              <a:spcBef>
                <a:spcPts val="0"/>
              </a:spcBef>
              <a:spcAft>
                <a:spcPts val="600"/>
              </a:spcAft>
              <a:buNone/>
            </a:pPr>
            <a:r>
              <a:rPr lang="fi-FI" sz="1800" dirty="0"/>
              <a:t>Kansainvälistä ilmastopolitiikkaa ohjaavat YK:n ilmastosopimus, Kioton pöytäkirja ja Pariisin ilmastosopimus. </a:t>
            </a:r>
          </a:p>
        </p:txBody>
      </p:sp>
      <p:sp>
        <p:nvSpPr>
          <p:cNvPr id="20" name="Freeform: Shape 19">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3">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latunnisteen paikkamerkki 3"/>
          <p:cNvSpPr>
            <a:spLocks noGrp="1"/>
          </p:cNvSpPr>
          <p:nvPr>
            <p:ph type="ftr" sz="quarter" idx="11"/>
          </p:nvPr>
        </p:nvSpPr>
        <p:spPr>
          <a:xfrm>
            <a:off x="640079" y="6350238"/>
            <a:ext cx="6758941" cy="365125"/>
          </a:xfrm>
        </p:spPr>
        <p:txBody>
          <a:bodyPr>
            <a:normAutofit/>
          </a:bodyPr>
          <a:lstStyle/>
          <a:p>
            <a:pPr algn="l">
              <a:spcAft>
                <a:spcPts val="600"/>
              </a:spcAft>
            </a:pPr>
            <a:r>
              <a:rPr lang="fi-FI">
                <a:solidFill>
                  <a:prstClr val="black">
                    <a:tint val="75000"/>
                  </a:prstClr>
                </a:solidFill>
              </a:rPr>
              <a:t>kiertotalousamk.fi</a:t>
            </a:r>
          </a:p>
        </p:txBody>
      </p:sp>
    </p:spTree>
    <p:extLst>
      <p:ext uri="{BB962C8B-B14F-4D97-AF65-F5344CB8AC3E}">
        <p14:creationId xmlns:p14="http://schemas.microsoft.com/office/powerpoint/2010/main" val="4184385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67925" y="176422"/>
            <a:ext cx="8977470" cy="960438"/>
          </a:xfrm>
        </p:spPr>
        <p:txBody>
          <a:bodyPr>
            <a:normAutofit fontScale="90000"/>
          </a:bodyPr>
          <a:lstStyle/>
          <a:p>
            <a:pPr algn="ctr"/>
            <a:r>
              <a:rPr lang="fi-FI" dirty="0">
                <a:latin typeface="+mn-lt"/>
              </a:rPr>
              <a:t>Suomen ilmasto- ja energiatavoitteet vuosille 2020 ja 2030</a:t>
            </a:r>
          </a:p>
        </p:txBody>
      </p:sp>
      <p:sp>
        <p:nvSpPr>
          <p:cNvPr id="4" name="Alatunnisteen paikkamerkki 3"/>
          <p:cNvSpPr>
            <a:spLocks noGrp="1"/>
          </p:cNvSpPr>
          <p:nvPr>
            <p:ph type="ftr" sz="quarter" idx="11"/>
          </p:nvPr>
        </p:nvSpPr>
        <p:spPr>
          <a:xfrm>
            <a:off x="8692243" y="6504974"/>
            <a:ext cx="4114800" cy="365125"/>
          </a:xfrm>
        </p:spPr>
        <p:txBody>
          <a:bodyPr/>
          <a:lstStyle/>
          <a:p>
            <a:r>
              <a:rPr lang="fi-FI" dirty="0"/>
              <a:t>kiertotalousamk.fi</a:t>
            </a:r>
          </a:p>
        </p:txBody>
      </p:sp>
      <p:sp>
        <p:nvSpPr>
          <p:cNvPr id="3" name="TextBox 2">
            <a:extLst>
              <a:ext uri="{FF2B5EF4-FFF2-40B4-BE49-F238E27FC236}">
                <a16:creationId xmlns:a16="http://schemas.microsoft.com/office/drawing/2014/main" id="{D7B056B4-2996-4525-A2F8-8531775AE5DF}"/>
              </a:ext>
            </a:extLst>
          </p:cNvPr>
          <p:cNvSpPr txBox="1"/>
          <p:nvPr/>
        </p:nvSpPr>
        <p:spPr>
          <a:xfrm>
            <a:off x="1076208" y="1918384"/>
            <a:ext cx="3387637" cy="646331"/>
          </a:xfrm>
          <a:prstGeom prst="rect">
            <a:avLst/>
          </a:prstGeom>
          <a:noFill/>
        </p:spPr>
        <p:txBody>
          <a:bodyPr wrap="square" rtlCol="0">
            <a:spAutoFit/>
          </a:bodyPr>
          <a:lstStyle/>
          <a:p>
            <a:r>
              <a:rPr lang="fi-FI" b="1" dirty="0">
                <a:solidFill>
                  <a:srgbClr val="7030A0"/>
                </a:solidFill>
              </a:rPr>
              <a:t>Kasvihuonekaasupäästöjen vähennys päästökauppasektorilla</a:t>
            </a:r>
          </a:p>
        </p:txBody>
      </p:sp>
      <p:sp>
        <p:nvSpPr>
          <p:cNvPr id="5" name="TextBox 4">
            <a:extLst>
              <a:ext uri="{FF2B5EF4-FFF2-40B4-BE49-F238E27FC236}">
                <a16:creationId xmlns:a16="http://schemas.microsoft.com/office/drawing/2014/main" id="{CA415343-D3CA-41D0-8C27-A85C95D68A02}"/>
              </a:ext>
            </a:extLst>
          </p:cNvPr>
          <p:cNvSpPr txBox="1"/>
          <p:nvPr/>
        </p:nvSpPr>
        <p:spPr>
          <a:xfrm>
            <a:off x="1501563" y="4368642"/>
            <a:ext cx="2865043" cy="369332"/>
          </a:xfrm>
          <a:prstGeom prst="rect">
            <a:avLst/>
          </a:prstGeom>
          <a:noFill/>
        </p:spPr>
        <p:txBody>
          <a:bodyPr wrap="square" rtlCol="0">
            <a:spAutoFit/>
          </a:bodyPr>
          <a:lstStyle/>
          <a:p>
            <a:r>
              <a:rPr lang="fi-FI" b="1" dirty="0">
                <a:solidFill>
                  <a:srgbClr val="7030A0"/>
                </a:solidFill>
              </a:rPr>
              <a:t>Uusiutuvan energian osuus</a:t>
            </a:r>
          </a:p>
        </p:txBody>
      </p:sp>
      <p:sp>
        <p:nvSpPr>
          <p:cNvPr id="6" name="TextBox 5">
            <a:extLst>
              <a:ext uri="{FF2B5EF4-FFF2-40B4-BE49-F238E27FC236}">
                <a16:creationId xmlns:a16="http://schemas.microsoft.com/office/drawing/2014/main" id="{010AA308-3DCC-4A5B-BB66-AAE5909E5404}"/>
              </a:ext>
            </a:extLst>
          </p:cNvPr>
          <p:cNvSpPr txBox="1"/>
          <p:nvPr/>
        </p:nvSpPr>
        <p:spPr>
          <a:xfrm>
            <a:off x="2006399" y="5246570"/>
            <a:ext cx="2615379" cy="646331"/>
          </a:xfrm>
          <a:prstGeom prst="rect">
            <a:avLst/>
          </a:prstGeom>
          <a:noFill/>
        </p:spPr>
        <p:txBody>
          <a:bodyPr wrap="square" rtlCol="0">
            <a:spAutoFit/>
          </a:bodyPr>
          <a:lstStyle/>
          <a:p>
            <a:r>
              <a:rPr lang="fi-FI" b="1" dirty="0">
                <a:solidFill>
                  <a:srgbClr val="7030A0"/>
                </a:solidFill>
              </a:rPr>
              <a:t>Energiatehokkuuden parantaminen</a:t>
            </a:r>
          </a:p>
        </p:txBody>
      </p:sp>
      <p:cxnSp>
        <p:nvCxnSpPr>
          <p:cNvPr id="8" name="Straight Connector 7">
            <a:extLst>
              <a:ext uri="{FF2B5EF4-FFF2-40B4-BE49-F238E27FC236}">
                <a16:creationId xmlns:a16="http://schemas.microsoft.com/office/drawing/2014/main" id="{1126FA11-B5CC-4098-B363-02FC19E8D822}"/>
              </a:ext>
            </a:extLst>
          </p:cNvPr>
          <p:cNvCxnSpPr>
            <a:cxnSpLocks/>
          </p:cNvCxnSpPr>
          <p:nvPr/>
        </p:nvCxnSpPr>
        <p:spPr>
          <a:xfrm>
            <a:off x="1053892" y="1807144"/>
            <a:ext cx="10225007" cy="12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604229-7519-4CB2-AECA-6CA1BB28F192}"/>
              </a:ext>
            </a:extLst>
          </p:cNvPr>
          <p:cNvCxnSpPr>
            <a:cxnSpLocks/>
          </p:cNvCxnSpPr>
          <p:nvPr/>
        </p:nvCxnSpPr>
        <p:spPr>
          <a:xfrm>
            <a:off x="4463845" y="1815826"/>
            <a:ext cx="0" cy="4122858"/>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D6ED1D-484A-4AA2-A372-9BF7C9FD78F1}"/>
              </a:ext>
            </a:extLst>
          </p:cNvPr>
          <p:cNvSpPr txBox="1"/>
          <p:nvPr/>
        </p:nvSpPr>
        <p:spPr>
          <a:xfrm>
            <a:off x="5535563" y="1294604"/>
            <a:ext cx="2694038" cy="523220"/>
          </a:xfrm>
          <a:prstGeom prst="rect">
            <a:avLst/>
          </a:prstGeom>
          <a:noFill/>
        </p:spPr>
        <p:txBody>
          <a:bodyPr wrap="square" rtlCol="0">
            <a:spAutoFit/>
          </a:bodyPr>
          <a:lstStyle/>
          <a:p>
            <a:r>
              <a:rPr lang="fi-FI" sz="2800" b="1" dirty="0">
                <a:solidFill>
                  <a:srgbClr val="00B050"/>
                </a:solidFill>
              </a:rPr>
              <a:t>2020</a:t>
            </a:r>
          </a:p>
        </p:txBody>
      </p:sp>
      <p:sp>
        <p:nvSpPr>
          <p:cNvPr id="18" name="TextBox 17">
            <a:extLst>
              <a:ext uri="{FF2B5EF4-FFF2-40B4-BE49-F238E27FC236}">
                <a16:creationId xmlns:a16="http://schemas.microsoft.com/office/drawing/2014/main" id="{27913220-F0C4-431C-A3E3-4F5E9D9BE205}"/>
              </a:ext>
            </a:extLst>
          </p:cNvPr>
          <p:cNvSpPr txBox="1"/>
          <p:nvPr/>
        </p:nvSpPr>
        <p:spPr>
          <a:xfrm>
            <a:off x="9178488" y="1292606"/>
            <a:ext cx="2694038" cy="523220"/>
          </a:xfrm>
          <a:prstGeom prst="rect">
            <a:avLst/>
          </a:prstGeom>
          <a:noFill/>
        </p:spPr>
        <p:txBody>
          <a:bodyPr wrap="square" rtlCol="0">
            <a:spAutoFit/>
          </a:bodyPr>
          <a:lstStyle/>
          <a:p>
            <a:r>
              <a:rPr lang="fi-FI" sz="2800" b="1" dirty="0">
                <a:solidFill>
                  <a:srgbClr val="00B050"/>
                </a:solidFill>
              </a:rPr>
              <a:t>2030</a:t>
            </a:r>
          </a:p>
        </p:txBody>
      </p:sp>
      <p:cxnSp>
        <p:nvCxnSpPr>
          <p:cNvPr id="15" name="Straight Connector 14">
            <a:extLst>
              <a:ext uri="{FF2B5EF4-FFF2-40B4-BE49-F238E27FC236}">
                <a16:creationId xmlns:a16="http://schemas.microsoft.com/office/drawing/2014/main" id="{95118D07-236F-4C01-AC14-C1F386A616BD}"/>
              </a:ext>
            </a:extLst>
          </p:cNvPr>
          <p:cNvCxnSpPr>
            <a:cxnSpLocks/>
          </p:cNvCxnSpPr>
          <p:nvPr/>
        </p:nvCxnSpPr>
        <p:spPr>
          <a:xfrm>
            <a:off x="8012484" y="1822257"/>
            <a:ext cx="118793" cy="4116427"/>
          </a:xfrm>
          <a:prstGeom prst="line">
            <a:avLst/>
          </a:prstGeom>
        </p:spPr>
        <p:style>
          <a:lnRef idx="1">
            <a:schemeClr val="accent1"/>
          </a:lnRef>
          <a:fillRef idx="0">
            <a:schemeClr val="accent1"/>
          </a:fillRef>
          <a:effectRef idx="0">
            <a:schemeClr val="accent1"/>
          </a:effectRef>
          <a:fontRef idx="minor">
            <a:schemeClr val="tx1"/>
          </a:fontRef>
        </p:style>
      </p:cxnSp>
      <p:sp>
        <p:nvSpPr>
          <p:cNvPr id="17" name="Arrow: Down 16">
            <a:extLst>
              <a:ext uri="{FF2B5EF4-FFF2-40B4-BE49-F238E27FC236}">
                <a16:creationId xmlns:a16="http://schemas.microsoft.com/office/drawing/2014/main" id="{8E3CCD12-70F7-433A-93A5-6AD6ADA4E684}"/>
              </a:ext>
            </a:extLst>
          </p:cNvPr>
          <p:cNvSpPr/>
          <p:nvPr/>
        </p:nvSpPr>
        <p:spPr>
          <a:xfrm>
            <a:off x="4862800" y="1974263"/>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Arrow: Down 22">
            <a:extLst>
              <a:ext uri="{FF2B5EF4-FFF2-40B4-BE49-F238E27FC236}">
                <a16:creationId xmlns:a16="http://schemas.microsoft.com/office/drawing/2014/main" id="{AA33D49B-2694-41A1-BA7E-A01DA056B945}"/>
              </a:ext>
            </a:extLst>
          </p:cNvPr>
          <p:cNvSpPr/>
          <p:nvPr/>
        </p:nvSpPr>
        <p:spPr>
          <a:xfrm rot="10800000">
            <a:off x="4846309" y="4307030"/>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Arrow: Down 23">
            <a:extLst>
              <a:ext uri="{FF2B5EF4-FFF2-40B4-BE49-F238E27FC236}">
                <a16:creationId xmlns:a16="http://schemas.microsoft.com/office/drawing/2014/main" id="{A12A71B8-A013-4F6D-9B7C-FB8FF2CDB395}"/>
              </a:ext>
            </a:extLst>
          </p:cNvPr>
          <p:cNvSpPr/>
          <p:nvPr/>
        </p:nvSpPr>
        <p:spPr>
          <a:xfrm rot="10800000">
            <a:off x="4857882" y="5345424"/>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Arrow: Down 24">
            <a:extLst>
              <a:ext uri="{FF2B5EF4-FFF2-40B4-BE49-F238E27FC236}">
                <a16:creationId xmlns:a16="http://schemas.microsoft.com/office/drawing/2014/main" id="{F917A444-8338-4270-97A3-DA2DC21F6F1F}"/>
              </a:ext>
            </a:extLst>
          </p:cNvPr>
          <p:cNvSpPr/>
          <p:nvPr/>
        </p:nvSpPr>
        <p:spPr>
          <a:xfrm>
            <a:off x="8325755" y="1971372"/>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Arrow: Down 25">
            <a:extLst>
              <a:ext uri="{FF2B5EF4-FFF2-40B4-BE49-F238E27FC236}">
                <a16:creationId xmlns:a16="http://schemas.microsoft.com/office/drawing/2014/main" id="{74D6AB6B-6867-417D-AFF0-1AAB5DD1ADA2}"/>
              </a:ext>
            </a:extLst>
          </p:cNvPr>
          <p:cNvSpPr/>
          <p:nvPr/>
        </p:nvSpPr>
        <p:spPr>
          <a:xfrm rot="10800000">
            <a:off x="8325755" y="4194661"/>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Arrow: Down 26">
            <a:extLst>
              <a:ext uri="{FF2B5EF4-FFF2-40B4-BE49-F238E27FC236}">
                <a16:creationId xmlns:a16="http://schemas.microsoft.com/office/drawing/2014/main" id="{ADC0A560-80D6-480F-9333-D3B4D9855E97}"/>
              </a:ext>
            </a:extLst>
          </p:cNvPr>
          <p:cNvSpPr/>
          <p:nvPr/>
        </p:nvSpPr>
        <p:spPr>
          <a:xfrm rot="10800000">
            <a:off x="8359918" y="5359593"/>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TextBox 18">
            <a:extLst>
              <a:ext uri="{FF2B5EF4-FFF2-40B4-BE49-F238E27FC236}">
                <a16:creationId xmlns:a16="http://schemas.microsoft.com/office/drawing/2014/main" id="{6A5231B5-9227-4AE9-99D7-7B9B2FB8E52F}"/>
              </a:ext>
            </a:extLst>
          </p:cNvPr>
          <p:cNvSpPr txBox="1"/>
          <p:nvPr/>
        </p:nvSpPr>
        <p:spPr>
          <a:xfrm>
            <a:off x="5416770" y="4090897"/>
            <a:ext cx="2523744" cy="892552"/>
          </a:xfrm>
          <a:prstGeom prst="rect">
            <a:avLst/>
          </a:prstGeom>
          <a:noFill/>
        </p:spPr>
        <p:txBody>
          <a:bodyPr wrap="square" rtlCol="0">
            <a:spAutoFit/>
          </a:bodyPr>
          <a:lstStyle/>
          <a:p>
            <a:r>
              <a:rPr lang="fi-FI" sz="3600" b="1" dirty="0">
                <a:solidFill>
                  <a:srgbClr val="00B050"/>
                </a:solidFill>
              </a:rPr>
              <a:t>38 </a:t>
            </a:r>
            <a:r>
              <a:rPr lang="fi-FI" sz="2000" b="1" dirty="0">
                <a:solidFill>
                  <a:srgbClr val="00B050"/>
                </a:solidFill>
              </a:rPr>
              <a:t>prosenttiin</a:t>
            </a:r>
          </a:p>
          <a:p>
            <a:r>
              <a:rPr lang="fi-FI" sz="1600" dirty="0">
                <a:solidFill>
                  <a:srgbClr val="7030A0"/>
                </a:solidFill>
              </a:rPr>
              <a:t>Energian loppukulutuksesta</a:t>
            </a:r>
            <a:endParaRPr lang="fi-FI" sz="1400" dirty="0">
              <a:solidFill>
                <a:srgbClr val="7030A0"/>
              </a:solidFill>
            </a:endParaRPr>
          </a:p>
        </p:txBody>
      </p:sp>
      <p:sp>
        <p:nvSpPr>
          <p:cNvPr id="28" name="TextBox 27">
            <a:extLst>
              <a:ext uri="{FF2B5EF4-FFF2-40B4-BE49-F238E27FC236}">
                <a16:creationId xmlns:a16="http://schemas.microsoft.com/office/drawing/2014/main" id="{5B231C84-90C0-4474-90FD-B21F69D628E5}"/>
              </a:ext>
            </a:extLst>
          </p:cNvPr>
          <p:cNvSpPr txBox="1"/>
          <p:nvPr/>
        </p:nvSpPr>
        <p:spPr>
          <a:xfrm>
            <a:off x="8790040" y="1874552"/>
            <a:ext cx="1959603" cy="892552"/>
          </a:xfrm>
          <a:prstGeom prst="rect">
            <a:avLst/>
          </a:prstGeom>
          <a:noFill/>
        </p:spPr>
        <p:txBody>
          <a:bodyPr wrap="square" rtlCol="0">
            <a:spAutoFit/>
          </a:bodyPr>
          <a:lstStyle/>
          <a:p>
            <a:r>
              <a:rPr lang="fi-FI" sz="3600" b="1" dirty="0">
                <a:solidFill>
                  <a:srgbClr val="00B050"/>
                </a:solidFill>
              </a:rPr>
              <a:t>- 43 %</a:t>
            </a:r>
          </a:p>
          <a:p>
            <a:r>
              <a:rPr lang="fi-FI" sz="1600" dirty="0">
                <a:solidFill>
                  <a:srgbClr val="7030A0"/>
                </a:solidFill>
              </a:rPr>
              <a:t>vuoden 1990 tasosta </a:t>
            </a:r>
            <a:endParaRPr lang="fi-FI" sz="1400" dirty="0">
              <a:solidFill>
                <a:srgbClr val="7030A0"/>
              </a:solidFill>
            </a:endParaRPr>
          </a:p>
        </p:txBody>
      </p:sp>
      <p:sp>
        <p:nvSpPr>
          <p:cNvPr id="29" name="TextBox 28">
            <a:extLst>
              <a:ext uri="{FF2B5EF4-FFF2-40B4-BE49-F238E27FC236}">
                <a16:creationId xmlns:a16="http://schemas.microsoft.com/office/drawing/2014/main" id="{6D72705A-9963-4306-B714-774436F69C28}"/>
              </a:ext>
            </a:extLst>
          </p:cNvPr>
          <p:cNvSpPr txBox="1"/>
          <p:nvPr/>
        </p:nvSpPr>
        <p:spPr>
          <a:xfrm>
            <a:off x="5488740" y="1827551"/>
            <a:ext cx="1959603" cy="892552"/>
          </a:xfrm>
          <a:prstGeom prst="rect">
            <a:avLst/>
          </a:prstGeom>
          <a:noFill/>
        </p:spPr>
        <p:txBody>
          <a:bodyPr wrap="square" rtlCol="0">
            <a:spAutoFit/>
          </a:bodyPr>
          <a:lstStyle/>
          <a:p>
            <a:r>
              <a:rPr lang="fi-FI" sz="3600" b="1" dirty="0">
                <a:solidFill>
                  <a:srgbClr val="00B050"/>
                </a:solidFill>
              </a:rPr>
              <a:t>- 21%</a:t>
            </a:r>
          </a:p>
          <a:p>
            <a:r>
              <a:rPr lang="fi-FI" sz="1600" dirty="0">
                <a:solidFill>
                  <a:srgbClr val="7030A0"/>
                </a:solidFill>
              </a:rPr>
              <a:t>vuoden 2005 tasosta </a:t>
            </a:r>
            <a:endParaRPr lang="fi-FI" sz="1400" dirty="0">
              <a:solidFill>
                <a:srgbClr val="7030A0"/>
              </a:solidFill>
            </a:endParaRPr>
          </a:p>
        </p:txBody>
      </p:sp>
      <p:sp>
        <p:nvSpPr>
          <p:cNvPr id="30" name="TextBox 29">
            <a:extLst>
              <a:ext uri="{FF2B5EF4-FFF2-40B4-BE49-F238E27FC236}">
                <a16:creationId xmlns:a16="http://schemas.microsoft.com/office/drawing/2014/main" id="{CC5EB116-FD7A-4ED5-8602-9B176AA30DBF}"/>
              </a:ext>
            </a:extLst>
          </p:cNvPr>
          <p:cNvSpPr txBox="1"/>
          <p:nvPr/>
        </p:nvSpPr>
        <p:spPr>
          <a:xfrm>
            <a:off x="8815197" y="4090897"/>
            <a:ext cx="2523744" cy="892552"/>
          </a:xfrm>
          <a:prstGeom prst="rect">
            <a:avLst/>
          </a:prstGeom>
          <a:noFill/>
        </p:spPr>
        <p:txBody>
          <a:bodyPr wrap="square" rtlCol="0">
            <a:spAutoFit/>
          </a:bodyPr>
          <a:lstStyle/>
          <a:p>
            <a:r>
              <a:rPr lang="fi-FI" sz="3600" b="1" dirty="0">
                <a:solidFill>
                  <a:srgbClr val="00B050"/>
                </a:solidFill>
              </a:rPr>
              <a:t>50 </a:t>
            </a:r>
            <a:r>
              <a:rPr lang="fi-FI" sz="2000" b="1" dirty="0">
                <a:solidFill>
                  <a:srgbClr val="00B050"/>
                </a:solidFill>
              </a:rPr>
              <a:t>prosenttiin</a:t>
            </a:r>
          </a:p>
          <a:p>
            <a:r>
              <a:rPr lang="fi-FI" sz="1600" dirty="0">
                <a:solidFill>
                  <a:srgbClr val="7030A0"/>
                </a:solidFill>
              </a:rPr>
              <a:t>Energian loppukulutuksesta</a:t>
            </a:r>
            <a:endParaRPr lang="fi-FI" sz="1400" dirty="0">
              <a:solidFill>
                <a:srgbClr val="7030A0"/>
              </a:solidFill>
            </a:endParaRPr>
          </a:p>
        </p:txBody>
      </p:sp>
      <p:sp>
        <p:nvSpPr>
          <p:cNvPr id="31" name="TextBox 30">
            <a:extLst>
              <a:ext uri="{FF2B5EF4-FFF2-40B4-BE49-F238E27FC236}">
                <a16:creationId xmlns:a16="http://schemas.microsoft.com/office/drawing/2014/main" id="{01D5EAFB-5382-461D-9A20-E6AAD740AD5A}"/>
              </a:ext>
            </a:extLst>
          </p:cNvPr>
          <p:cNvSpPr txBox="1"/>
          <p:nvPr/>
        </p:nvSpPr>
        <p:spPr>
          <a:xfrm>
            <a:off x="5460051" y="5186697"/>
            <a:ext cx="2523744" cy="1138773"/>
          </a:xfrm>
          <a:prstGeom prst="rect">
            <a:avLst/>
          </a:prstGeom>
          <a:noFill/>
        </p:spPr>
        <p:txBody>
          <a:bodyPr wrap="square" rtlCol="0">
            <a:spAutoFit/>
          </a:bodyPr>
          <a:lstStyle/>
          <a:p>
            <a:r>
              <a:rPr lang="fi-FI" sz="3600" b="1" dirty="0">
                <a:solidFill>
                  <a:srgbClr val="00B050"/>
                </a:solidFill>
              </a:rPr>
              <a:t>20 %</a:t>
            </a:r>
          </a:p>
          <a:p>
            <a:r>
              <a:rPr lang="fi-FI" sz="1600" dirty="0">
                <a:solidFill>
                  <a:srgbClr val="7030A0"/>
                </a:solidFill>
              </a:rPr>
              <a:t>verrattuna vuonna 2007 arvioituun kehityspolkuun</a:t>
            </a:r>
            <a:endParaRPr lang="fi-FI" sz="1400" dirty="0">
              <a:solidFill>
                <a:srgbClr val="7030A0"/>
              </a:solidFill>
            </a:endParaRPr>
          </a:p>
        </p:txBody>
      </p:sp>
      <p:sp>
        <p:nvSpPr>
          <p:cNvPr id="32" name="TextBox 31">
            <a:extLst>
              <a:ext uri="{FF2B5EF4-FFF2-40B4-BE49-F238E27FC236}">
                <a16:creationId xmlns:a16="http://schemas.microsoft.com/office/drawing/2014/main" id="{A67478F5-138A-477E-AED9-F09A5C83F4D0}"/>
              </a:ext>
            </a:extLst>
          </p:cNvPr>
          <p:cNvSpPr txBox="1"/>
          <p:nvPr/>
        </p:nvSpPr>
        <p:spPr>
          <a:xfrm>
            <a:off x="8883523" y="5186698"/>
            <a:ext cx="2523744" cy="1138773"/>
          </a:xfrm>
          <a:prstGeom prst="rect">
            <a:avLst/>
          </a:prstGeom>
          <a:noFill/>
        </p:spPr>
        <p:txBody>
          <a:bodyPr wrap="square" rtlCol="0">
            <a:spAutoFit/>
          </a:bodyPr>
          <a:lstStyle/>
          <a:p>
            <a:r>
              <a:rPr lang="fi-FI" sz="3600" b="1" dirty="0">
                <a:solidFill>
                  <a:srgbClr val="00B050"/>
                </a:solidFill>
              </a:rPr>
              <a:t>32,5 %</a:t>
            </a:r>
          </a:p>
          <a:p>
            <a:r>
              <a:rPr lang="fi-FI" sz="1600" dirty="0">
                <a:solidFill>
                  <a:srgbClr val="7030A0"/>
                </a:solidFill>
              </a:rPr>
              <a:t>verrattuna vuonna 2007 arvioituun kehityspolkuun</a:t>
            </a:r>
            <a:endParaRPr lang="fi-FI" sz="1400" dirty="0">
              <a:solidFill>
                <a:srgbClr val="7030A0"/>
              </a:solidFill>
            </a:endParaRPr>
          </a:p>
        </p:txBody>
      </p:sp>
      <p:sp>
        <p:nvSpPr>
          <p:cNvPr id="33" name="TextBox 32">
            <a:extLst>
              <a:ext uri="{FF2B5EF4-FFF2-40B4-BE49-F238E27FC236}">
                <a16:creationId xmlns:a16="http://schemas.microsoft.com/office/drawing/2014/main" id="{C5127347-0642-49C1-8E88-C4E25F395CCF}"/>
              </a:ext>
            </a:extLst>
          </p:cNvPr>
          <p:cNvSpPr txBox="1"/>
          <p:nvPr/>
        </p:nvSpPr>
        <p:spPr>
          <a:xfrm>
            <a:off x="1534396" y="2975286"/>
            <a:ext cx="3370730" cy="923330"/>
          </a:xfrm>
          <a:prstGeom prst="rect">
            <a:avLst/>
          </a:prstGeom>
          <a:noFill/>
        </p:spPr>
        <p:txBody>
          <a:bodyPr wrap="square" rtlCol="0">
            <a:spAutoFit/>
          </a:bodyPr>
          <a:lstStyle/>
          <a:p>
            <a:r>
              <a:rPr lang="fi-FI" b="1" dirty="0">
                <a:solidFill>
                  <a:srgbClr val="7030A0"/>
                </a:solidFill>
              </a:rPr>
              <a:t>Kasvihuonekaasupäästöjen vähennys ei-päästökauppasektorilla</a:t>
            </a:r>
          </a:p>
        </p:txBody>
      </p:sp>
      <p:sp>
        <p:nvSpPr>
          <p:cNvPr id="34" name="Arrow: Down 33">
            <a:extLst>
              <a:ext uri="{FF2B5EF4-FFF2-40B4-BE49-F238E27FC236}">
                <a16:creationId xmlns:a16="http://schemas.microsoft.com/office/drawing/2014/main" id="{39789D08-0132-4DE2-8298-6881498BA2A2}"/>
              </a:ext>
            </a:extLst>
          </p:cNvPr>
          <p:cNvSpPr/>
          <p:nvPr/>
        </p:nvSpPr>
        <p:spPr>
          <a:xfrm>
            <a:off x="4852222" y="3136305"/>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TextBox 34">
            <a:extLst>
              <a:ext uri="{FF2B5EF4-FFF2-40B4-BE49-F238E27FC236}">
                <a16:creationId xmlns:a16="http://schemas.microsoft.com/office/drawing/2014/main" id="{52214A54-FA2C-40DD-B827-06828DA52243}"/>
              </a:ext>
            </a:extLst>
          </p:cNvPr>
          <p:cNvSpPr txBox="1"/>
          <p:nvPr/>
        </p:nvSpPr>
        <p:spPr>
          <a:xfrm>
            <a:off x="5436206" y="2964830"/>
            <a:ext cx="1959603" cy="892552"/>
          </a:xfrm>
          <a:prstGeom prst="rect">
            <a:avLst/>
          </a:prstGeom>
          <a:noFill/>
        </p:spPr>
        <p:txBody>
          <a:bodyPr wrap="square" rtlCol="0">
            <a:spAutoFit/>
          </a:bodyPr>
          <a:lstStyle/>
          <a:p>
            <a:r>
              <a:rPr lang="fi-FI" sz="3600" b="1" dirty="0">
                <a:solidFill>
                  <a:srgbClr val="00B050"/>
                </a:solidFill>
              </a:rPr>
              <a:t>- 16%</a:t>
            </a:r>
          </a:p>
          <a:p>
            <a:r>
              <a:rPr lang="fi-FI" sz="1600" dirty="0">
                <a:solidFill>
                  <a:srgbClr val="7030A0"/>
                </a:solidFill>
              </a:rPr>
              <a:t>vuoden 2005 tasosta </a:t>
            </a:r>
            <a:endParaRPr lang="fi-FI" sz="1400" dirty="0">
              <a:solidFill>
                <a:srgbClr val="7030A0"/>
              </a:solidFill>
            </a:endParaRPr>
          </a:p>
        </p:txBody>
      </p:sp>
      <p:sp>
        <p:nvSpPr>
          <p:cNvPr id="36" name="Arrow: Down 35">
            <a:extLst>
              <a:ext uri="{FF2B5EF4-FFF2-40B4-BE49-F238E27FC236}">
                <a16:creationId xmlns:a16="http://schemas.microsoft.com/office/drawing/2014/main" id="{EC3D9C41-1FBB-4ADF-82A4-F924758ADC73}"/>
              </a:ext>
            </a:extLst>
          </p:cNvPr>
          <p:cNvSpPr/>
          <p:nvPr/>
        </p:nvSpPr>
        <p:spPr>
          <a:xfrm>
            <a:off x="8306282" y="3136304"/>
            <a:ext cx="294964" cy="58538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TextBox 36">
            <a:extLst>
              <a:ext uri="{FF2B5EF4-FFF2-40B4-BE49-F238E27FC236}">
                <a16:creationId xmlns:a16="http://schemas.microsoft.com/office/drawing/2014/main" id="{D48684EC-B048-423E-A564-F3930DC4B9C4}"/>
              </a:ext>
            </a:extLst>
          </p:cNvPr>
          <p:cNvSpPr txBox="1"/>
          <p:nvPr/>
        </p:nvSpPr>
        <p:spPr>
          <a:xfrm>
            <a:off x="8790040" y="3054175"/>
            <a:ext cx="1959603" cy="892552"/>
          </a:xfrm>
          <a:prstGeom prst="rect">
            <a:avLst/>
          </a:prstGeom>
          <a:noFill/>
        </p:spPr>
        <p:txBody>
          <a:bodyPr wrap="square" rtlCol="0">
            <a:spAutoFit/>
          </a:bodyPr>
          <a:lstStyle/>
          <a:p>
            <a:r>
              <a:rPr lang="fi-FI" sz="3600" b="1" dirty="0">
                <a:solidFill>
                  <a:srgbClr val="00B050"/>
                </a:solidFill>
              </a:rPr>
              <a:t>- 39 %</a:t>
            </a:r>
          </a:p>
          <a:p>
            <a:r>
              <a:rPr lang="fi-FI" sz="1600" dirty="0">
                <a:solidFill>
                  <a:srgbClr val="7030A0"/>
                </a:solidFill>
              </a:rPr>
              <a:t>vuoden 1990 tasosta </a:t>
            </a:r>
            <a:endParaRPr lang="fi-FI" sz="1400" dirty="0">
              <a:solidFill>
                <a:srgbClr val="7030A0"/>
              </a:solidFill>
            </a:endParaRPr>
          </a:p>
        </p:txBody>
      </p:sp>
    </p:spTree>
    <p:extLst>
      <p:ext uri="{BB962C8B-B14F-4D97-AF65-F5344CB8AC3E}">
        <p14:creationId xmlns:p14="http://schemas.microsoft.com/office/powerpoint/2010/main" val="2674407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kern="1200">
                <a:solidFill>
                  <a:schemeClr val="accent1"/>
                </a:solidFill>
                <a:latin typeface="+mj-lt"/>
                <a:ea typeface="+mj-ea"/>
                <a:cs typeface="+mj-cs"/>
              </a:rPr>
              <a:t>Suomen kansalliset 2020-tavoitteet</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isällön paikkamerkki 2"/>
          <p:cNvSpPr>
            <a:spLocks noGrp="1"/>
          </p:cNvSpPr>
          <p:nvPr>
            <p:ph sz="half" idx="1"/>
          </p:nvPr>
        </p:nvSpPr>
        <p:spPr>
          <a:xfrm>
            <a:off x="4849198" y="963877"/>
            <a:ext cx="7041792" cy="4930246"/>
          </a:xfrm>
        </p:spPr>
        <p:txBody>
          <a:bodyPr vert="horz" lIns="91440" tIns="45720" rIns="91440" bIns="45720" rtlCol="0" anchor="ctr">
            <a:normAutofit/>
          </a:bodyPr>
          <a:lstStyle/>
          <a:p>
            <a:pPr marL="354013" indent="-354013">
              <a:buFont typeface="Wingdings" panose="05000000000000000000" pitchFamily="2" charset="2"/>
              <a:buChar char="Ø"/>
            </a:pPr>
            <a:r>
              <a:rPr lang="en-US" sz="2400" dirty="0"/>
              <a:t>Uusiutuvan </a:t>
            </a:r>
            <a:r>
              <a:rPr lang="en-US" sz="2400" dirty="0" err="1"/>
              <a:t>energian</a:t>
            </a:r>
            <a:r>
              <a:rPr lang="en-US" sz="2400" dirty="0"/>
              <a:t> </a:t>
            </a:r>
            <a:r>
              <a:rPr lang="en-US" sz="2400" dirty="0" err="1"/>
              <a:t>osuus</a:t>
            </a:r>
            <a:r>
              <a:rPr lang="en-US" sz="2400" dirty="0"/>
              <a:t> </a:t>
            </a:r>
            <a:r>
              <a:rPr lang="en-US" sz="2400" dirty="0" err="1"/>
              <a:t>energian</a:t>
            </a:r>
            <a:r>
              <a:rPr lang="en-US" sz="2400" dirty="0"/>
              <a:t> </a:t>
            </a:r>
            <a:r>
              <a:rPr lang="en-US" sz="2400" dirty="0" err="1"/>
              <a:t>loppukulutuksesta</a:t>
            </a:r>
            <a:r>
              <a:rPr lang="en-US" sz="2400" dirty="0"/>
              <a:t> </a:t>
            </a:r>
            <a:r>
              <a:rPr lang="en-US" sz="2400" dirty="0" err="1"/>
              <a:t>vähintään</a:t>
            </a:r>
            <a:r>
              <a:rPr lang="en-US" sz="2400" dirty="0"/>
              <a:t> 38%</a:t>
            </a:r>
          </a:p>
          <a:p>
            <a:pPr marL="354013" indent="-354013">
              <a:buFont typeface="Wingdings" panose="05000000000000000000" pitchFamily="2" charset="2"/>
              <a:buChar char="Ø"/>
            </a:pPr>
            <a:r>
              <a:rPr lang="en-US" sz="2400" dirty="0"/>
              <a:t>Uusiutuvan </a:t>
            </a:r>
            <a:r>
              <a:rPr lang="en-US" sz="2400" dirty="0" err="1"/>
              <a:t>energian</a:t>
            </a:r>
            <a:r>
              <a:rPr lang="en-US" sz="2400" dirty="0"/>
              <a:t> </a:t>
            </a:r>
            <a:r>
              <a:rPr lang="en-US" sz="2400" dirty="0" err="1"/>
              <a:t>velvoite</a:t>
            </a:r>
            <a:r>
              <a:rPr lang="en-US" sz="2400" dirty="0"/>
              <a:t> </a:t>
            </a:r>
            <a:r>
              <a:rPr lang="en-US" sz="2400" dirty="0" err="1"/>
              <a:t>liikennesektorilla</a:t>
            </a:r>
            <a:r>
              <a:rPr lang="en-US" sz="2400" dirty="0"/>
              <a:t> 20 %</a:t>
            </a:r>
          </a:p>
          <a:p>
            <a:pPr marL="354013" indent="-354013">
              <a:buFont typeface="Wingdings" panose="05000000000000000000" pitchFamily="2" charset="2"/>
              <a:buChar char="Ø"/>
            </a:pPr>
            <a:r>
              <a:rPr lang="en-US" sz="2400" dirty="0" err="1"/>
              <a:t>Kasvihuonekaasupäästöjen</a:t>
            </a:r>
            <a:r>
              <a:rPr lang="en-US" sz="2400" dirty="0"/>
              <a:t> </a:t>
            </a:r>
            <a:r>
              <a:rPr lang="en-US" sz="2400" dirty="0" err="1"/>
              <a:t>vähennysvelvoite</a:t>
            </a:r>
            <a:r>
              <a:rPr lang="en-US" sz="2400" dirty="0"/>
              <a:t> </a:t>
            </a:r>
            <a:r>
              <a:rPr lang="en-US" sz="2400" dirty="0" err="1"/>
              <a:t>päästökauppasektorilla</a:t>
            </a:r>
            <a:r>
              <a:rPr lang="en-US" sz="2400" dirty="0"/>
              <a:t> 21 % </a:t>
            </a:r>
            <a:r>
              <a:rPr lang="en-US" sz="2400" dirty="0" err="1"/>
              <a:t>vuoden</a:t>
            </a:r>
            <a:r>
              <a:rPr lang="en-US" sz="2400" dirty="0"/>
              <a:t> 2005 </a:t>
            </a:r>
            <a:r>
              <a:rPr lang="en-US" sz="2400" dirty="0" err="1"/>
              <a:t>tasosta</a:t>
            </a:r>
            <a:r>
              <a:rPr lang="en-US" sz="2400" dirty="0"/>
              <a:t> </a:t>
            </a:r>
          </a:p>
          <a:p>
            <a:pPr marL="354013" indent="-354013">
              <a:buFont typeface="Wingdings" panose="05000000000000000000" pitchFamily="2" charset="2"/>
              <a:buChar char="Ø"/>
            </a:pPr>
            <a:r>
              <a:rPr lang="en-US" sz="2400" dirty="0" err="1"/>
              <a:t>Kasvihuonekaasupäästöjen</a:t>
            </a:r>
            <a:r>
              <a:rPr lang="en-US" sz="2400" dirty="0"/>
              <a:t> </a:t>
            </a:r>
            <a:r>
              <a:rPr lang="en-US" sz="2400" dirty="0" err="1"/>
              <a:t>vähennysvelvoite</a:t>
            </a:r>
            <a:r>
              <a:rPr lang="en-US" sz="2400" dirty="0"/>
              <a:t> </a:t>
            </a:r>
            <a:r>
              <a:rPr lang="en-US" sz="2400" dirty="0" err="1"/>
              <a:t>päästökaupan</a:t>
            </a:r>
            <a:r>
              <a:rPr lang="en-US" sz="2400" dirty="0"/>
              <a:t> </a:t>
            </a:r>
            <a:r>
              <a:rPr lang="en-US" sz="2400" dirty="0" err="1"/>
              <a:t>ulkopuoliselle</a:t>
            </a:r>
            <a:r>
              <a:rPr lang="en-US" sz="2400" dirty="0"/>
              <a:t> </a:t>
            </a:r>
            <a:r>
              <a:rPr lang="en-US" sz="2400" dirty="0" err="1"/>
              <a:t>sektorille</a:t>
            </a:r>
            <a:r>
              <a:rPr lang="en-US" sz="2400" dirty="0"/>
              <a:t> 16 % </a:t>
            </a:r>
            <a:r>
              <a:rPr lang="en-US" sz="2400" dirty="0" err="1"/>
              <a:t>vuoden</a:t>
            </a:r>
            <a:r>
              <a:rPr lang="en-US" sz="2400" dirty="0"/>
              <a:t> 2005 </a:t>
            </a:r>
            <a:r>
              <a:rPr lang="en-US" sz="2400" dirty="0" err="1"/>
              <a:t>tasosta</a:t>
            </a:r>
            <a:endParaRPr lang="en-US" sz="2400" dirty="0"/>
          </a:p>
          <a:p>
            <a:pPr marL="538163"/>
            <a:endParaRPr lang="en-US" sz="2400" dirty="0"/>
          </a:p>
          <a:p>
            <a:endParaRPr lang="en-US" sz="2400" dirty="0"/>
          </a:p>
        </p:txBody>
      </p:sp>
      <p:sp>
        <p:nvSpPr>
          <p:cNvPr id="5" name="Alatunnisteen paikkamerkki 4"/>
          <p:cNvSpPr>
            <a:spLocks noGrp="1"/>
          </p:cNvSpPr>
          <p:nvPr>
            <p:ph type="ftr" sz="quarter" idx="11"/>
          </p:nvPr>
        </p:nvSpPr>
        <p:spPr>
          <a:xfrm>
            <a:off x="4976031" y="6033479"/>
            <a:ext cx="5259985" cy="365125"/>
          </a:xfrm>
        </p:spPr>
        <p:txBody>
          <a:bodyPr vert="horz" lIns="91440" tIns="45720" rIns="91440" bIns="45720" rtlCol="0" anchor="ctr">
            <a:normAutofit/>
          </a:bodyPr>
          <a:lstStyle/>
          <a:p>
            <a:pPr algn="l">
              <a:spcAft>
                <a:spcPts val="600"/>
              </a:spcAft>
            </a:pPr>
            <a:r>
              <a:rPr lang="en-US" sz="1050" kern="1200">
                <a:solidFill>
                  <a:schemeClr val="tx1">
                    <a:alpha val="80000"/>
                  </a:schemeClr>
                </a:solidFill>
                <a:latin typeface="+mn-lt"/>
                <a:ea typeface="+mn-ea"/>
                <a:cs typeface="+mn-cs"/>
              </a:rPr>
              <a:t>kiertotalousamk.fi</a:t>
            </a:r>
          </a:p>
        </p:txBody>
      </p:sp>
    </p:spTree>
    <p:extLst>
      <p:ext uri="{BB962C8B-B14F-4D97-AF65-F5344CB8AC3E}">
        <p14:creationId xmlns:p14="http://schemas.microsoft.com/office/powerpoint/2010/main" val="2295004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kern="1200">
                <a:solidFill>
                  <a:schemeClr val="accent1"/>
                </a:solidFill>
                <a:latin typeface="+mj-lt"/>
                <a:ea typeface="+mj-ea"/>
                <a:cs typeface="+mj-cs"/>
              </a:rPr>
              <a:t>Suomen kansalliset 2030-tavoitteet</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isällön paikkamerkki 2"/>
          <p:cNvSpPr>
            <a:spLocks noGrp="1"/>
          </p:cNvSpPr>
          <p:nvPr>
            <p:ph sz="half" idx="1"/>
          </p:nvPr>
        </p:nvSpPr>
        <p:spPr>
          <a:xfrm>
            <a:off x="4734862" y="1305127"/>
            <a:ext cx="7135574" cy="4930246"/>
          </a:xfrm>
        </p:spPr>
        <p:txBody>
          <a:bodyPr vert="horz" lIns="91440" tIns="45720" rIns="91440" bIns="45720" rtlCol="0" anchor="ctr">
            <a:normAutofit/>
          </a:bodyPr>
          <a:lstStyle/>
          <a:p>
            <a:pPr marL="468313" indent="-342900">
              <a:buFont typeface="Wingdings" panose="05000000000000000000" pitchFamily="2" charset="2"/>
              <a:buChar char="Ø"/>
            </a:pPr>
            <a:r>
              <a:rPr lang="en-US" sz="2400" dirty="0"/>
              <a:t>Uusiutuvan </a:t>
            </a:r>
            <a:r>
              <a:rPr lang="en-US" sz="2400" dirty="0" err="1"/>
              <a:t>energian</a:t>
            </a:r>
            <a:r>
              <a:rPr lang="en-US" sz="2400" dirty="0"/>
              <a:t> </a:t>
            </a:r>
            <a:r>
              <a:rPr lang="en-US" sz="2400" dirty="0" err="1"/>
              <a:t>osuus</a:t>
            </a:r>
            <a:r>
              <a:rPr lang="en-US" sz="2400" dirty="0"/>
              <a:t> </a:t>
            </a:r>
            <a:r>
              <a:rPr lang="en-US" sz="2400" dirty="0" err="1"/>
              <a:t>energian</a:t>
            </a:r>
            <a:r>
              <a:rPr lang="en-US" sz="2400" dirty="0"/>
              <a:t> </a:t>
            </a:r>
            <a:r>
              <a:rPr lang="en-US" sz="2400" dirty="0" err="1"/>
              <a:t>loppukulutuksesta</a:t>
            </a:r>
            <a:r>
              <a:rPr lang="en-US" sz="2400" dirty="0"/>
              <a:t> </a:t>
            </a:r>
            <a:r>
              <a:rPr lang="en-US" sz="2400" dirty="0" err="1"/>
              <a:t>vähintään</a:t>
            </a:r>
            <a:r>
              <a:rPr lang="en-US" sz="2400" dirty="0"/>
              <a:t> 50%</a:t>
            </a:r>
          </a:p>
          <a:p>
            <a:pPr marL="468313" indent="-342900">
              <a:buFont typeface="Wingdings" panose="05000000000000000000" pitchFamily="2" charset="2"/>
              <a:buChar char="Ø"/>
            </a:pPr>
            <a:r>
              <a:rPr lang="en-US" sz="2400" dirty="0"/>
              <a:t>Uusiutuvan </a:t>
            </a:r>
            <a:r>
              <a:rPr lang="en-US" sz="2400" dirty="0" err="1"/>
              <a:t>energian</a:t>
            </a:r>
            <a:r>
              <a:rPr lang="en-US" sz="2400" dirty="0"/>
              <a:t> </a:t>
            </a:r>
            <a:r>
              <a:rPr lang="en-US" sz="2400" dirty="0" err="1"/>
              <a:t>velvoite</a:t>
            </a:r>
            <a:r>
              <a:rPr lang="en-US" sz="2400" dirty="0"/>
              <a:t> </a:t>
            </a:r>
            <a:r>
              <a:rPr lang="en-US" sz="2400" dirty="0" err="1"/>
              <a:t>liikennesektorilla</a:t>
            </a:r>
            <a:r>
              <a:rPr lang="en-US" sz="2400" dirty="0"/>
              <a:t> 30 %</a:t>
            </a:r>
          </a:p>
          <a:p>
            <a:pPr marL="468313" indent="-342900">
              <a:buFont typeface="Wingdings" panose="05000000000000000000" pitchFamily="2" charset="2"/>
              <a:buChar char="Ø"/>
            </a:pPr>
            <a:r>
              <a:rPr lang="en-US" sz="2400" dirty="0" err="1"/>
              <a:t>Kasvihuonekaasupäästöjen</a:t>
            </a:r>
            <a:r>
              <a:rPr lang="en-US" sz="2400" dirty="0"/>
              <a:t> </a:t>
            </a:r>
            <a:r>
              <a:rPr lang="en-US" sz="2400" dirty="0" err="1"/>
              <a:t>vähennysvelvoite</a:t>
            </a:r>
            <a:r>
              <a:rPr lang="en-US" sz="2400" dirty="0"/>
              <a:t> </a:t>
            </a:r>
            <a:r>
              <a:rPr lang="en-US" sz="2400" dirty="0" err="1"/>
              <a:t>päästökauppasektorilla</a:t>
            </a:r>
            <a:r>
              <a:rPr lang="en-US" sz="2400" dirty="0"/>
              <a:t> 43 % </a:t>
            </a:r>
            <a:r>
              <a:rPr lang="en-US" sz="2400" dirty="0" err="1"/>
              <a:t>vuoden</a:t>
            </a:r>
            <a:r>
              <a:rPr lang="en-US" sz="2400" dirty="0"/>
              <a:t> 2005 </a:t>
            </a:r>
            <a:r>
              <a:rPr lang="en-US" sz="2400" dirty="0" err="1"/>
              <a:t>tasosta</a:t>
            </a:r>
            <a:r>
              <a:rPr lang="en-US" sz="2400" dirty="0"/>
              <a:t> </a:t>
            </a:r>
          </a:p>
          <a:p>
            <a:pPr marL="468313" indent="-342900">
              <a:buFont typeface="Wingdings" panose="05000000000000000000" pitchFamily="2" charset="2"/>
              <a:buChar char="Ø"/>
            </a:pPr>
            <a:r>
              <a:rPr lang="en-US" sz="2400" dirty="0" err="1"/>
              <a:t>Kasvihuonekaasupäästöjen</a:t>
            </a:r>
            <a:r>
              <a:rPr lang="en-US" sz="2400" dirty="0"/>
              <a:t> </a:t>
            </a:r>
            <a:r>
              <a:rPr lang="en-US" sz="2400" dirty="0" err="1"/>
              <a:t>vähennysvelvoite</a:t>
            </a:r>
            <a:r>
              <a:rPr lang="en-US" sz="2400" dirty="0"/>
              <a:t> </a:t>
            </a:r>
            <a:r>
              <a:rPr lang="en-US" sz="2400" dirty="0" err="1"/>
              <a:t>päästökaupan</a:t>
            </a:r>
            <a:r>
              <a:rPr lang="en-US" sz="2400" dirty="0"/>
              <a:t> </a:t>
            </a:r>
            <a:r>
              <a:rPr lang="en-US" sz="2400" dirty="0" err="1"/>
              <a:t>ulkopuoliselle</a:t>
            </a:r>
            <a:r>
              <a:rPr lang="en-US" sz="2400" dirty="0"/>
              <a:t> </a:t>
            </a:r>
            <a:r>
              <a:rPr lang="en-US" sz="2400" dirty="0" err="1"/>
              <a:t>sektorille</a:t>
            </a:r>
            <a:r>
              <a:rPr lang="en-US" sz="2400" dirty="0"/>
              <a:t> 39 % </a:t>
            </a:r>
            <a:r>
              <a:rPr lang="en-US" sz="2400" dirty="0" err="1"/>
              <a:t>vuoden</a:t>
            </a:r>
            <a:r>
              <a:rPr lang="en-US" sz="2400" dirty="0"/>
              <a:t> 2005 </a:t>
            </a:r>
            <a:r>
              <a:rPr lang="en-US" sz="2400" dirty="0" err="1"/>
              <a:t>tasosta</a:t>
            </a:r>
            <a:endParaRPr lang="en-US" sz="2400" dirty="0"/>
          </a:p>
          <a:p>
            <a:pPr marL="0"/>
            <a:endParaRPr lang="en-US" sz="2400" dirty="0"/>
          </a:p>
        </p:txBody>
      </p:sp>
      <p:sp>
        <p:nvSpPr>
          <p:cNvPr id="5" name="Alatunnisteen paikkamerkki 4"/>
          <p:cNvSpPr>
            <a:spLocks noGrp="1"/>
          </p:cNvSpPr>
          <p:nvPr>
            <p:ph type="ftr" sz="quarter" idx="11"/>
          </p:nvPr>
        </p:nvSpPr>
        <p:spPr>
          <a:xfrm>
            <a:off x="4976031" y="6033479"/>
            <a:ext cx="5259985" cy="365125"/>
          </a:xfrm>
        </p:spPr>
        <p:txBody>
          <a:bodyPr vert="horz" lIns="91440" tIns="45720" rIns="91440" bIns="45720" rtlCol="0" anchor="ctr">
            <a:normAutofit/>
          </a:bodyPr>
          <a:lstStyle/>
          <a:p>
            <a:pPr algn="l">
              <a:spcAft>
                <a:spcPts val="600"/>
              </a:spcAft>
            </a:pPr>
            <a:r>
              <a:rPr lang="en-US" sz="1050" kern="1200">
                <a:solidFill>
                  <a:schemeClr val="tx1">
                    <a:alpha val="80000"/>
                  </a:schemeClr>
                </a:solidFill>
                <a:latin typeface="+mn-lt"/>
                <a:ea typeface="+mn-ea"/>
                <a:cs typeface="+mn-cs"/>
              </a:rPr>
              <a:t>kiertotalousamk.fi</a:t>
            </a:r>
          </a:p>
        </p:txBody>
      </p:sp>
    </p:spTree>
    <p:extLst>
      <p:ext uri="{BB962C8B-B14F-4D97-AF65-F5344CB8AC3E}">
        <p14:creationId xmlns:p14="http://schemas.microsoft.com/office/powerpoint/2010/main" val="1625839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8EEA8E-882F-4668-98EE-C045EB1D2CD0}"/>
              </a:ext>
            </a:extLst>
          </p:cNvPr>
          <p:cNvSpPr>
            <a:spLocks noGrp="1"/>
          </p:cNvSpPr>
          <p:nvPr>
            <p:ph type="title"/>
          </p:nvPr>
        </p:nvSpPr>
        <p:spPr>
          <a:xfrm>
            <a:off x="516030" y="40216"/>
            <a:ext cx="9654337" cy="1325563"/>
          </a:xfrm>
        </p:spPr>
        <p:txBody>
          <a:bodyPr vert="horz" lIns="91440" tIns="45720" rIns="91440" bIns="45720" rtlCol="0" anchor="ctr">
            <a:normAutofit/>
          </a:bodyPr>
          <a:lstStyle/>
          <a:p>
            <a:r>
              <a:rPr lang="en-US" sz="2800" b="1" kern="1200" dirty="0">
                <a:solidFill>
                  <a:schemeClr val="tx1"/>
                </a:solidFill>
                <a:latin typeface="+mj-lt"/>
                <a:ea typeface="+mj-ea"/>
                <a:cs typeface="+mj-cs"/>
              </a:rPr>
              <a:t>Keskipitkän </a:t>
            </a:r>
            <a:r>
              <a:rPr lang="en-US" sz="2800" b="1" kern="1200" dirty="0" err="1">
                <a:solidFill>
                  <a:schemeClr val="tx1"/>
                </a:solidFill>
                <a:latin typeface="+mj-lt"/>
                <a:ea typeface="+mj-ea"/>
                <a:cs typeface="+mj-cs"/>
              </a:rPr>
              <a:t>aikavälin</a:t>
            </a:r>
            <a:r>
              <a:rPr lang="en-US" sz="2800" b="1" kern="1200" dirty="0">
                <a:solidFill>
                  <a:schemeClr val="tx1"/>
                </a:solidFill>
                <a:latin typeface="+mj-lt"/>
                <a:ea typeface="+mj-ea"/>
                <a:cs typeface="+mj-cs"/>
              </a:rPr>
              <a:t> </a:t>
            </a:r>
            <a:r>
              <a:rPr lang="en-US" sz="2800" b="1" kern="1200" dirty="0" err="1">
                <a:solidFill>
                  <a:schemeClr val="tx1"/>
                </a:solidFill>
                <a:latin typeface="+mj-lt"/>
                <a:ea typeface="+mj-ea"/>
                <a:cs typeface="+mj-cs"/>
              </a:rPr>
              <a:t>ilmastopolitiikan</a:t>
            </a:r>
            <a:r>
              <a:rPr lang="en-US" sz="2800" b="1" kern="1200" dirty="0">
                <a:solidFill>
                  <a:schemeClr val="tx1"/>
                </a:solidFill>
                <a:latin typeface="+mj-lt"/>
                <a:ea typeface="+mj-ea"/>
                <a:cs typeface="+mj-cs"/>
              </a:rPr>
              <a:t> </a:t>
            </a:r>
            <a:r>
              <a:rPr lang="en-US" sz="2800" b="1" kern="1200" dirty="0" err="1">
                <a:solidFill>
                  <a:schemeClr val="tx1"/>
                </a:solidFill>
                <a:latin typeface="+mj-lt"/>
                <a:ea typeface="+mj-ea"/>
                <a:cs typeface="+mj-cs"/>
              </a:rPr>
              <a:t>suunnitelma</a:t>
            </a:r>
            <a:r>
              <a:rPr lang="en-US" sz="2800" b="1" kern="1200" dirty="0">
                <a:solidFill>
                  <a:schemeClr val="tx1"/>
                </a:solidFill>
                <a:latin typeface="+mj-lt"/>
                <a:ea typeface="+mj-ea"/>
                <a:cs typeface="+mj-cs"/>
              </a:rPr>
              <a:t> </a:t>
            </a:r>
            <a:r>
              <a:rPr lang="en-US" sz="2800" b="1" kern="1200" dirty="0" err="1">
                <a:solidFill>
                  <a:schemeClr val="tx1"/>
                </a:solidFill>
                <a:latin typeface="+mj-lt"/>
                <a:ea typeface="+mj-ea"/>
                <a:cs typeface="+mj-cs"/>
              </a:rPr>
              <a:t>vuoteen</a:t>
            </a:r>
            <a:r>
              <a:rPr lang="en-US" sz="2800" b="1" kern="1200" dirty="0">
                <a:solidFill>
                  <a:schemeClr val="tx1"/>
                </a:solidFill>
                <a:latin typeface="+mj-lt"/>
                <a:ea typeface="+mj-ea"/>
                <a:cs typeface="+mj-cs"/>
              </a:rPr>
              <a:t> 2030</a:t>
            </a:r>
          </a:p>
        </p:txBody>
      </p:sp>
      <p:sp>
        <p:nvSpPr>
          <p:cNvPr id="3" name="Content Placeholder 2">
            <a:extLst>
              <a:ext uri="{FF2B5EF4-FFF2-40B4-BE49-F238E27FC236}">
                <a16:creationId xmlns:a16="http://schemas.microsoft.com/office/drawing/2014/main" id="{EEF4CBE1-C1D7-4680-A2DA-91BF12655FCD}"/>
              </a:ext>
            </a:extLst>
          </p:cNvPr>
          <p:cNvSpPr>
            <a:spLocks noGrp="1"/>
          </p:cNvSpPr>
          <p:nvPr>
            <p:ph sz="half" idx="1"/>
          </p:nvPr>
        </p:nvSpPr>
        <p:spPr>
          <a:xfrm>
            <a:off x="943411" y="2047343"/>
            <a:ext cx="8172597" cy="4903483"/>
          </a:xfrm>
        </p:spPr>
        <p:txBody>
          <a:bodyPr vert="horz" lIns="91440" tIns="45720" rIns="91440" bIns="45720" rtlCol="0" anchor="ctr">
            <a:normAutofit/>
          </a:bodyPr>
          <a:lstStyle/>
          <a:p>
            <a:pPr marL="411163" indent="-285750">
              <a:buFont typeface="Wingdings" panose="05000000000000000000" pitchFamily="2" charset="2"/>
              <a:buChar char="Ø"/>
            </a:pPr>
            <a:r>
              <a:rPr lang="en-US" sz="2000" dirty="0"/>
              <a:t>Keskipitkän </a:t>
            </a:r>
            <a:r>
              <a:rPr lang="en-US" sz="2000" dirty="0" err="1"/>
              <a:t>aikavälin</a:t>
            </a:r>
            <a:r>
              <a:rPr lang="en-US" sz="2000" dirty="0"/>
              <a:t> </a:t>
            </a:r>
            <a:r>
              <a:rPr lang="en-US" sz="2000" dirty="0" err="1"/>
              <a:t>ilmastopolitiikan</a:t>
            </a:r>
            <a:r>
              <a:rPr lang="en-US" sz="2000" dirty="0"/>
              <a:t> </a:t>
            </a:r>
            <a:r>
              <a:rPr lang="en-US" sz="2000" dirty="0" err="1"/>
              <a:t>suunnitelman</a:t>
            </a:r>
            <a:r>
              <a:rPr lang="en-US" sz="2000" dirty="0"/>
              <a:t> </a:t>
            </a:r>
            <a:r>
              <a:rPr lang="en-US" sz="2000" dirty="0" err="1"/>
              <a:t>laatimisesta</a:t>
            </a:r>
            <a:r>
              <a:rPr lang="en-US" sz="2000" dirty="0"/>
              <a:t> on </a:t>
            </a:r>
            <a:r>
              <a:rPr lang="en-US" sz="2000" dirty="0" err="1"/>
              <a:t>säädetty</a:t>
            </a:r>
            <a:r>
              <a:rPr lang="en-US" sz="2000" dirty="0"/>
              <a:t> </a:t>
            </a:r>
            <a:r>
              <a:rPr lang="en-US" sz="2000" dirty="0" err="1"/>
              <a:t>ilmastolaissa</a:t>
            </a:r>
            <a:r>
              <a:rPr lang="en-US" sz="2000" dirty="0"/>
              <a:t> (609/2015).</a:t>
            </a:r>
          </a:p>
          <a:p>
            <a:pPr marL="411163" indent="-285750">
              <a:buFont typeface="Wingdings" panose="05000000000000000000" pitchFamily="2" charset="2"/>
              <a:buChar char="Ø"/>
            </a:pPr>
            <a:r>
              <a:rPr lang="en-US" sz="2000" dirty="0" err="1"/>
              <a:t>Ilmastopolitiikan</a:t>
            </a:r>
            <a:r>
              <a:rPr lang="en-US" sz="2000" dirty="0"/>
              <a:t> </a:t>
            </a:r>
            <a:r>
              <a:rPr lang="en-US" sz="2000" dirty="0" err="1"/>
              <a:t>suunnitelmien</a:t>
            </a:r>
            <a:r>
              <a:rPr lang="en-US" sz="2000" dirty="0"/>
              <a:t> </a:t>
            </a:r>
            <a:r>
              <a:rPr lang="en-US" sz="2000" dirty="0" err="1"/>
              <a:t>laadinnassa</a:t>
            </a:r>
            <a:r>
              <a:rPr lang="en-US" sz="2000" dirty="0"/>
              <a:t> </a:t>
            </a:r>
            <a:r>
              <a:rPr lang="en-US" sz="2000" dirty="0" err="1"/>
              <a:t>tavoitteena</a:t>
            </a:r>
            <a:r>
              <a:rPr lang="en-US" sz="2000" dirty="0"/>
              <a:t> on </a:t>
            </a:r>
            <a:r>
              <a:rPr lang="en-US" sz="2000" dirty="0" err="1"/>
              <a:t>kustannustehokkaalla</a:t>
            </a:r>
            <a:r>
              <a:rPr lang="en-US" sz="2000" dirty="0"/>
              <a:t> ja </a:t>
            </a:r>
            <a:r>
              <a:rPr lang="en-US" sz="2000" dirty="0" err="1"/>
              <a:t>hyväksyttävällä</a:t>
            </a:r>
            <a:r>
              <a:rPr lang="en-US" sz="2000" dirty="0"/>
              <a:t> </a:t>
            </a:r>
            <a:r>
              <a:rPr lang="en-US" sz="2000" dirty="0" err="1"/>
              <a:t>tavalla</a:t>
            </a:r>
            <a:r>
              <a:rPr lang="en-US" sz="2000" dirty="0"/>
              <a:t> </a:t>
            </a:r>
            <a:r>
              <a:rPr lang="en-US" sz="2000" dirty="0" err="1"/>
              <a:t>pyrkiä</a:t>
            </a:r>
            <a:r>
              <a:rPr lang="en-US" sz="2000" dirty="0"/>
              <a:t> </a:t>
            </a:r>
            <a:r>
              <a:rPr lang="en-US" sz="2000" dirty="0" err="1"/>
              <a:t>sekä</a:t>
            </a:r>
            <a:r>
              <a:rPr lang="en-US" sz="2000" dirty="0"/>
              <a:t> </a:t>
            </a:r>
            <a:r>
              <a:rPr lang="en-US" sz="2000" dirty="0" err="1"/>
              <a:t>hillitsemään</a:t>
            </a:r>
            <a:r>
              <a:rPr lang="en-US" sz="2000" dirty="0"/>
              <a:t> </a:t>
            </a:r>
            <a:r>
              <a:rPr lang="en-US" sz="2000" dirty="0" err="1"/>
              <a:t>ilmastonmuutosta</a:t>
            </a:r>
            <a:r>
              <a:rPr lang="en-US" sz="2000" dirty="0"/>
              <a:t> </a:t>
            </a:r>
            <a:r>
              <a:rPr lang="en-US" sz="2000" dirty="0" err="1"/>
              <a:t>että</a:t>
            </a:r>
            <a:r>
              <a:rPr lang="en-US" sz="2000" dirty="0"/>
              <a:t> </a:t>
            </a:r>
            <a:r>
              <a:rPr lang="en-US" sz="2000" dirty="0" err="1"/>
              <a:t>sopeutumaan</a:t>
            </a:r>
            <a:r>
              <a:rPr lang="en-US" sz="2000" dirty="0"/>
              <a:t> </a:t>
            </a:r>
            <a:r>
              <a:rPr lang="en-US" sz="2000" dirty="0" err="1"/>
              <a:t>siihen</a:t>
            </a:r>
            <a:r>
              <a:rPr lang="en-US" sz="2000" dirty="0"/>
              <a:t>. </a:t>
            </a:r>
          </a:p>
          <a:p>
            <a:pPr marL="411163" indent="-285750">
              <a:buFont typeface="Wingdings" panose="05000000000000000000" pitchFamily="2" charset="2"/>
              <a:buChar char="Ø"/>
            </a:pPr>
            <a:r>
              <a:rPr lang="en-US" sz="2000" dirty="0" err="1"/>
              <a:t>Suunnitelma</a:t>
            </a:r>
            <a:r>
              <a:rPr lang="en-US" sz="2000" dirty="0"/>
              <a:t> </a:t>
            </a:r>
            <a:r>
              <a:rPr lang="en-US" sz="2000" dirty="0" err="1"/>
              <a:t>perustuu</a:t>
            </a:r>
            <a:r>
              <a:rPr lang="en-US" sz="2000" dirty="0"/>
              <a:t> </a:t>
            </a:r>
            <a:r>
              <a:rPr lang="en-US" sz="2000" dirty="0" err="1"/>
              <a:t>pitkälti</a:t>
            </a:r>
            <a:r>
              <a:rPr lang="en-US" sz="2000" dirty="0"/>
              <a:t> </a:t>
            </a:r>
            <a:r>
              <a:rPr lang="en-US" sz="2000" dirty="0" err="1"/>
              <a:t>sektorikohtaisiin</a:t>
            </a:r>
            <a:r>
              <a:rPr lang="en-US" sz="2000" dirty="0"/>
              <a:t> </a:t>
            </a:r>
            <a:r>
              <a:rPr lang="en-US" sz="2000" dirty="0" err="1"/>
              <a:t>suunnitelmiin</a:t>
            </a:r>
            <a:r>
              <a:rPr lang="en-US" sz="2000" dirty="0"/>
              <a:t> </a:t>
            </a:r>
            <a:r>
              <a:rPr lang="en-US" sz="2000" dirty="0" err="1"/>
              <a:t>päästövähennysmahdollisuuksista</a:t>
            </a:r>
            <a:r>
              <a:rPr lang="en-US" sz="2000" dirty="0"/>
              <a:t> ja -</a:t>
            </a:r>
            <a:r>
              <a:rPr lang="en-US" sz="2000" dirty="0" err="1"/>
              <a:t>kustannuksista</a:t>
            </a:r>
            <a:r>
              <a:rPr lang="en-US" sz="2000" dirty="0"/>
              <a:t>. </a:t>
            </a:r>
            <a:r>
              <a:rPr lang="en-US" sz="2000" dirty="0" err="1"/>
              <a:t>Sektorisuunnitelmissa</a:t>
            </a:r>
            <a:r>
              <a:rPr lang="en-US" sz="2000" dirty="0"/>
              <a:t> </a:t>
            </a:r>
            <a:r>
              <a:rPr lang="en-US" sz="2000" dirty="0" err="1"/>
              <a:t>tarkastellaan</a:t>
            </a:r>
            <a:r>
              <a:rPr lang="en-US" sz="2000" dirty="0"/>
              <a:t> </a:t>
            </a:r>
            <a:r>
              <a:rPr lang="en-US" sz="2000" dirty="0" err="1"/>
              <a:t>sekä</a:t>
            </a:r>
            <a:r>
              <a:rPr lang="en-US" sz="2000" dirty="0"/>
              <a:t> </a:t>
            </a:r>
            <a:r>
              <a:rPr lang="en-US" sz="2000" dirty="0" err="1"/>
              <a:t>historiallista</a:t>
            </a:r>
            <a:r>
              <a:rPr lang="en-US" sz="2000" dirty="0"/>
              <a:t> </a:t>
            </a:r>
            <a:r>
              <a:rPr lang="en-US" sz="2000" dirty="0" err="1"/>
              <a:t>päästökehitystä</a:t>
            </a:r>
            <a:r>
              <a:rPr lang="en-US" sz="2000" dirty="0"/>
              <a:t> </a:t>
            </a:r>
            <a:r>
              <a:rPr lang="en-US" sz="2000" dirty="0" err="1"/>
              <a:t>että</a:t>
            </a:r>
            <a:r>
              <a:rPr lang="en-US" sz="2000" dirty="0"/>
              <a:t> </a:t>
            </a:r>
            <a:r>
              <a:rPr lang="en-US" sz="2000" dirty="0" err="1"/>
              <a:t>skenaarioita</a:t>
            </a:r>
            <a:r>
              <a:rPr lang="en-US" sz="2000" dirty="0"/>
              <a:t> </a:t>
            </a:r>
            <a:r>
              <a:rPr lang="en-US" sz="2000" dirty="0" err="1"/>
              <a:t>vuoteen</a:t>
            </a:r>
            <a:r>
              <a:rPr lang="en-US" sz="2000" dirty="0"/>
              <a:t> 2030. </a:t>
            </a:r>
          </a:p>
          <a:p>
            <a:pPr marL="411163" indent="-285750">
              <a:buFont typeface="Wingdings" panose="05000000000000000000" pitchFamily="2" charset="2"/>
              <a:buChar char="Ø"/>
            </a:pPr>
            <a:r>
              <a:rPr lang="fi-FI" sz="2000" dirty="0"/>
              <a:t>Suunnitelma koskee päästökaupan ulkopuolisia sektoreita eli ns. taakanjakosektoria. Tähän kuuluvat liikenteen, maatalouden, rakennusten erillislämmityksen, jätehuollon sekä F-kaasujen päästöt.</a:t>
            </a:r>
          </a:p>
          <a:p>
            <a:pPr marL="411163" indent="-285750">
              <a:buFont typeface="Wingdings" panose="05000000000000000000" pitchFamily="2" charset="2"/>
              <a:buChar char="Ø"/>
            </a:pPr>
            <a:r>
              <a:rPr lang="fi-FI" sz="2000" dirty="0"/>
              <a:t>Suunnitelmassa määritellään, millä toimilla varmistetaan tavoitteen saavuttaminen sekä yhdenmukaisuus pitkän aikavälin ilmastotavoitteen kanssa.</a:t>
            </a:r>
          </a:p>
          <a:p>
            <a:pPr marL="411163" indent="-285750">
              <a:buFont typeface="Wingdings" panose="05000000000000000000" pitchFamily="2" charset="2"/>
              <a:buChar char="Ø"/>
            </a:pPr>
            <a:endParaRPr lang="fi-FI" sz="2000" dirty="0"/>
          </a:p>
          <a:p>
            <a:pPr marL="411163" indent="-285750">
              <a:buFont typeface="Wingdings" panose="05000000000000000000" pitchFamily="2" charset="2"/>
              <a:buChar char="Ø"/>
            </a:pPr>
            <a:endParaRPr lang="fi-FI" sz="2000" dirty="0"/>
          </a:p>
          <a:p>
            <a:pPr marL="411163" indent="-285750">
              <a:buFont typeface="Wingdings" panose="05000000000000000000" pitchFamily="2" charset="2"/>
              <a:buChar char="Ø"/>
            </a:pPr>
            <a:endParaRPr lang="en-US" sz="2000" dirty="0"/>
          </a:p>
          <a:p>
            <a:pPr marL="411163" indent="-285750">
              <a:buFont typeface="Wingdings" panose="05000000000000000000" pitchFamily="2" charset="2"/>
              <a:buChar char="Ø"/>
            </a:pPr>
            <a:endParaRPr lang="en-US" sz="2000" dirty="0"/>
          </a:p>
        </p:txBody>
      </p:sp>
      <p:sp>
        <p:nvSpPr>
          <p:cNvPr id="5" name="Alatunnisteen paikkamerkki 4"/>
          <p:cNvSpPr>
            <a:spLocks noGrp="1"/>
          </p:cNvSpPr>
          <p:nvPr>
            <p:ph type="ftr" sz="quarter" idx="11"/>
          </p:nvPr>
        </p:nvSpPr>
        <p:spPr>
          <a:xfrm>
            <a:off x="1103859" y="6356350"/>
            <a:ext cx="4894169" cy="365125"/>
          </a:xfrm>
        </p:spPr>
        <p:txBody>
          <a:bodyPr vert="horz" lIns="91440" tIns="45720" rIns="91440" bIns="45720" rtlCol="0" anchor="ctr">
            <a:normAutofit/>
          </a:bodyPr>
          <a:lstStyle/>
          <a:p>
            <a:pPr algn="l">
              <a:spcAft>
                <a:spcPts val="600"/>
              </a:spcAft>
            </a:pPr>
            <a:r>
              <a:rPr lang="en-US" sz="1050" kern="1200" dirty="0">
                <a:solidFill>
                  <a:schemeClr val="tx1">
                    <a:lumMod val="75000"/>
                    <a:lumOff val="25000"/>
                  </a:schemeClr>
                </a:solidFill>
                <a:latin typeface="+mn-lt"/>
                <a:ea typeface="+mn-ea"/>
                <a:cs typeface="+mn-cs"/>
              </a:rPr>
              <a:t>kiertotalousamk.fi</a:t>
            </a:r>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Checkmark">
            <a:extLst>
              <a:ext uri="{FF2B5EF4-FFF2-40B4-BE49-F238E27FC236}">
                <a16:creationId xmlns:a16="http://schemas.microsoft.com/office/drawing/2014/main" id="{D7DEF1A2-F4BA-40D0-8707-B13ECBD130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502067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1647825" y="300204"/>
            <a:ext cx="10515600" cy="505580"/>
          </a:xfrm>
        </p:spPr>
        <p:txBody>
          <a:bodyPr/>
          <a:lstStyle/>
          <a:p>
            <a:r>
              <a:rPr lang="fi-FI" dirty="0">
                <a:solidFill>
                  <a:schemeClr val="tx1"/>
                </a:solidFill>
              </a:rPr>
              <a:t>LÄHTEET:</a:t>
            </a:r>
          </a:p>
        </p:txBody>
      </p:sp>
      <p:sp>
        <p:nvSpPr>
          <p:cNvPr id="4" name="Alatunnisteen paikkamerkki 3"/>
          <p:cNvSpPr>
            <a:spLocks noGrp="1"/>
          </p:cNvSpPr>
          <p:nvPr>
            <p:ph type="ftr" sz="quarter" idx="11"/>
          </p:nvPr>
        </p:nvSpPr>
        <p:spPr/>
        <p:txBody>
          <a:bodyPr/>
          <a:lstStyle/>
          <a:p>
            <a:r>
              <a:rPr lang="fi-FI"/>
              <a:t>kiertotalousamk.fi</a:t>
            </a:r>
          </a:p>
        </p:txBody>
      </p:sp>
      <p:sp>
        <p:nvSpPr>
          <p:cNvPr id="7" name="TextBox 6">
            <a:extLst>
              <a:ext uri="{FF2B5EF4-FFF2-40B4-BE49-F238E27FC236}">
                <a16:creationId xmlns:a16="http://schemas.microsoft.com/office/drawing/2014/main" id="{ECD91481-859D-45B3-B35A-4070CCB5AB16}"/>
              </a:ext>
            </a:extLst>
          </p:cNvPr>
          <p:cNvSpPr txBox="1"/>
          <p:nvPr/>
        </p:nvSpPr>
        <p:spPr>
          <a:xfrm>
            <a:off x="1704974" y="914408"/>
            <a:ext cx="10458451" cy="8402300"/>
          </a:xfrm>
          <a:prstGeom prst="rect">
            <a:avLst/>
          </a:prstGeom>
          <a:noFill/>
        </p:spPr>
        <p:txBody>
          <a:bodyPr wrap="square" rtlCol="0">
            <a:spAutoFit/>
          </a:bodyPr>
          <a:lstStyle/>
          <a:p>
            <a:pPr marL="285750" indent="-285750">
              <a:buFont typeface="Wingdings" panose="05000000000000000000" pitchFamily="2" charset="2"/>
              <a:buChar char="Ø"/>
            </a:pPr>
            <a:r>
              <a:rPr lang="fi-FI" dirty="0"/>
              <a:t>Ilmastonmuutosta koskeva Yhdistyneiden Kansakuntien puitesopimus. Valtiosopimus 61/1994. </a:t>
            </a:r>
            <a:r>
              <a:rPr lang="fi-FI" dirty="0">
                <a:hlinkClick r:id="rId2"/>
              </a:rPr>
              <a:t>http://www.finlex.fi/fi/sopimukset/sopsteksti/1994/19940061/19940061_2</a:t>
            </a:r>
            <a:endParaRPr lang="fi-FI" dirty="0"/>
          </a:p>
          <a:p>
            <a:pPr marL="285750" indent="-285750">
              <a:buFont typeface="Wingdings" panose="05000000000000000000" pitchFamily="2" charset="2"/>
              <a:buChar char="Ø"/>
            </a:pPr>
            <a:r>
              <a:rPr lang="fi-FI" dirty="0"/>
              <a:t>Ilmastomuutosta koskevan Yhdistyneiden Kansakuntien puitesopimuksen Kioton Pöytäkirja. Valtiosopimus 13/2005. </a:t>
            </a:r>
            <a:r>
              <a:rPr lang="fi-FI" dirty="0">
                <a:hlinkClick r:id="rId3"/>
              </a:rPr>
              <a:t>http://www.finlex.fi/fi/sopimukset/sopsteksti/2005/20050013/20050013_2</a:t>
            </a:r>
            <a:endParaRPr lang="fi-FI" dirty="0"/>
          </a:p>
          <a:p>
            <a:pPr marL="285750" indent="-285750">
              <a:buFont typeface="Wingdings" panose="05000000000000000000" pitchFamily="2" charset="2"/>
              <a:buChar char="Ø"/>
            </a:pPr>
            <a:r>
              <a:rPr lang="fi-FI" dirty="0"/>
              <a:t>Hallituksen esitys eduskunnalle Pariisin ilmastosopimuksen hyväksymisestä ja sopimuksen lainsäädännön alaan kuuluvien määräysten voimaansaattamisesta. </a:t>
            </a:r>
            <a:r>
              <a:rPr lang="fi-FI" dirty="0">
                <a:hlinkClick r:id="rId4"/>
              </a:rPr>
              <a:t>https://www.finlex.fi/fi/esitykset/he/2016/20160200.pdf</a:t>
            </a:r>
            <a:endParaRPr lang="fi-FI" dirty="0"/>
          </a:p>
          <a:p>
            <a:pPr marL="285750" indent="-285750">
              <a:buFont typeface="Wingdings" panose="05000000000000000000" pitchFamily="2" charset="2"/>
              <a:buChar char="Ø"/>
            </a:pPr>
            <a:r>
              <a:rPr lang="fi-FI" dirty="0"/>
              <a:t>European Union. 2019. Clean </a:t>
            </a:r>
            <a:r>
              <a:rPr lang="fi-FI" dirty="0" err="1"/>
              <a:t>energy</a:t>
            </a:r>
            <a:r>
              <a:rPr lang="fi-FI" dirty="0"/>
              <a:t> for </a:t>
            </a:r>
            <a:r>
              <a:rPr lang="fi-FI" dirty="0" err="1"/>
              <a:t>all</a:t>
            </a:r>
            <a:r>
              <a:rPr lang="fi-FI" dirty="0"/>
              <a:t> </a:t>
            </a:r>
            <a:r>
              <a:rPr lang="fi-FI" dirty="0" err="1"/>
              <a:t>Europeans</a:t>
            </a:r>
            <a:r>
              <a:rPr lang="fi-FI" dirty="0"/>
              <a:t>. ISBN 978-92-79-99835-5</a:t>
            </a:r>
          </a:p>
          <a:p>
            <a:pPr marL="285750" indent="-285750">
              <a:buFont typeface="Wingdings" panose="05000000000000000000" pitchFamily="2" charset="2"/>
              <a:buChar char="Ø"/>
            </a:pPr>
            <a:r>
              <a:rPr lang="fi-FI" dirty="0"/>
              <a:t>Euroopan komissio. 2016. Komission tiedonanto: Puhdasta energiaa kaikille eurooppalaisille. COM (2016) </a:t>
            </a:r>
            <a:r>
              <a:rPr lang="fi-FI" dirty="0">
                <a:hlinkClick r:id="rId5"/>
              </a:rPr>
              <a:t>https://eur-lex.europa.eu/legal-content/FI/TXT/HTML/?uri=CELEX:52016DC0860(01)&amp;from=EN</a:t>
            </a:r>
            <a:endParaRPr lang="fi-FI" dirty="0"/>
          </a:p>
          <a:p>
            <a:pPr marL="285750" indent="-285750">
              <a:buFont typeface="Wingdings" panose="05000000000000000000" pitchFamily="2" charset="2"/>
              <a:buChar char="Ø"/>
            </a:pPr>
            <a:r>
              <a:rPr lang="fi-FI" dirty="0"/>
              <a:t>EU </a:t>
            </a:r>
            <a:r>
              <a:rPr lang="fi-FI" dirty="0" err="1"/>
              <a:t>energy</a:t>
            </a:r>
            <a:r>
              <a:rPr lang="fi-FI" dirty="0"/>
              <a:t> in </a:t>
            </a:r>
            <a:r>
              <a:rPr lang="fi-FI" dirty="0" err="1"/>
              <a:t>figures</a:t>
            </a:r>
            <a:r>
              <a:rPr lang="fi-FI" dirty="0"/>
              <a:t>, Statistical </a:t>
            </a:r>
            <a:r>
              <a:rPr lang="fi-FI" dirty="0" err="1"/>
              <a:t>Pocketbook</a:t>
            </a:r>
            <a:r>
              <a:rPr lang="fi-FI" dirty="0"/>
              <a:t> 2018 (Tilastollinen taskukirja: EU:n energia lukuina). ISBN 978-92-79-88735-2</a:t>
            </a:r>
          </a:p>
          <a:p>
            <a:pPr marL="285750" indent="-285750">
              <a:buFont typeface="Wingdings" panose="05000000000000000000" pitchFamily="2" charset="2"/>
              <a:buChar char="Ø"/>
            </a:pPr>
            <a:r>
              <a:rPr lang="fi-FI" dirty="0"/>
              <a:t>European Commission. 2020. </a:t>
            </a:r>
            <a:r>
              <a:rPr lang="fi-FI" dirty="0" err="1"/>
              <a:t>Circular</a:t>
            </a:r>
            <a:r>
              <a:rPr lang="fi-FI" dirty="0"/>
              <a:t> </a:t>
            </a:r>
            <a:r>
              <a:rPr lang="fi-FI" dirty="0" err="1"/>
              <a:t>Economy</a:t>
            </a:r>
            <a:r>
              <a:rPr lang="fi-FI" dirty="0"/>
              <a:t> Action Plan. </a:t>
            </a:r>
            <a:r>
              <a:rPr lang="fi-FI" dirty="0">
                <a:hlinkClick r:id="rId6"/>
              </a:rPr>
              <a:t>https://ec.europa.eu/environment/circular-economy/pdf/new_circular_economy_action_plan.pdf</a:t>
            </a:r>
            <a:endParaRPr lang="fi-FI" dirty="0"/>
          </a:p>
          <a:p>
            <a:pPr marL="285750" indent="-285750">
              <a:buFont typeface="Wingdings" panose="05000000000000000000" pitchFamily="2" charset="2"/>
              <a:buChar char="Ø"/>
            </a:pPr>
            <a:r>
              <a:rPr lang="fi-FI" dirty="0"/>
              <a:t>Ympäristöministeriö. 2015. Ilmastolaki  </a:t>
            </a:r>
            <a:r>
              <a:rPr lang="fi-FI" dirty="0">
                <a:hlinkClick r:id="rId7"/>
              </a:rPr>
              <a:t>https://www.finlex.fi/fi/laki/alkup/2015/20150609</a:t>
            </a:r>
            <a:endParaRPr lang="fi-FI" dirty="0"/>
          </a:p>
          <a:p>
            <a:pPr marL="285750" indent="-285750">
              <a:buFont typeface="Wingdings" panose="05000000000000000000" pitchFamily="2" charset="2"/>
              <a:buChar char="Ø"/>
            </a:pPr>
            <a:r>
              <a:rPr lang="fi-FI" dirty="0"/>
              <a:t>Työ- ja elinkeinoministeriö. 2017. Valtioneuvoston selonteko kansallisesta energia- ja ilmastostrategiasta vuoteen 2030. ISBN: 978-952-327-189-0</a:t>
            </a:r>
          </a:p>
          <a:p>
            <a:pPr marL="285750" indent="-285750">
              <a:buFont typeface="Wingdings" panose="05000000000000000000" pitchFamily="2" charset="2"/>
              <a:buChar char="Ø"/>
            </a:pPr>
            <a:r>
              <a:rPr lang="fi-FI" dirty="0"/>
              <a:t>Työ- ja elinkeinoministeriö. 2019. Työ- ja elinkeinoministeriön virkamiesnäkemys: Kohti hiilineutraalia taloutta: kestävää kasvua edistävä energia- ja ilmastopolitiikka. ISBN 978-952-327-412-9</a:t>
            </a:r>
          </a:p>
          <a:p>
            <a:endParaRPr lang="fi-FI" dirty="0"/>
          </a:p>
          <a:p>
            <a:pPr marL="285750" indent="-285750">
              <a:buFont typeface="Wingdings" panose="05000000000000000000" pitchFamily="2" charset="2"/>
              <a:buChar char="Ø"/>
            </a:pPr>
            <a:endParaRPr lang="fi-FI" dirty="0"/>
          </a:p>
          <a:p>
            <a:pPr marL="285750" indent="-285750">
              <a:buFont typeface="Wingdings" panose="05000000000000000000" pitchFamily="2" charset="2"/>
              <a:buChar char="Ø"/>
            </a:pPr>
            <a:endParaRPr lang="fi-FI" dirty="0"/>
          </a:p>
          <a:p>
            <a:pPr marL="285750" indent="-285750">
              <a:buFont typeface="Wingdings" panose="05000000000000000000" pitchFamily="2" charset="2"/>
              <a:buChar char="Ø"/>
            </a:pPr>
            <a:endParaRPr lang="fi-FI" dirty="0"/>
          </a:p>
          <a:p>
            <a:pPr marL="285750" indent="-285750">
              <a:buFont typeface="Wingdings" panose="05000000000000000000" pitchFamily="2" charset="2"/>
              <a:buChar char="Ø"/>
            </a:pPr>
            <a:endParaRPr lang="fi-FI" dirty="0"/>
          </a:p>
          <a:p>
            <a:pPr marL="285750" indent="-285750">
              <a:buFont typeface="Wingdings" panose="05000000000000000000" pitchFamily="2" charset="2"/>
              <a:buChar char="Ø"/>
            </a:pPr>
            <a:endParaRPr lang="fi-FI" dirty="0"/>
          </a:p>
          <a:p>
            <a:pPr marL="285750" indent="-285750">
              <a:buFont typeface="Wingdings" panose="05000000000000000000" pitchFamily="2" charset="2"/>
              <a:buChar char="Ø"/>
            </a:pPr>
            <a:endParaRPr lang="fi-FI" dirty="0"/>
          </a:p>
          <a:p>
            <a:pPr marL="285750" indent="-285750">
              <a:buFont typeface="Wingdings" panose="05000000000000000000" pitchFamily="2" charset="2"/>
              <a:buChar char="Ø"/>
            </a:pPr>
            <a:endParaRPr lang="fi-FI" dirty="0"/>
          </a:p>
          <a:p>
            <a:pPr marL="285750" indent="-285750">
              <a:buFont typeface="Wingdings" panose="05000000000000000000" pitchFamily="2" charset="2"/>
              <a:buChar char="Ø"/>
            </a:pPr>
            <a:endParaRPr lang="fi-FI" dirty="0"/>
          </a:p>
          <a:p>
            <a:pPr marL="285750" indent="-285750">
              <a:buFont typeface="Wingdings" panose="05000000000000000000" pitchFamily="2" charset="2"/>
              <a:buChar char="Ø"/>
            </a:pPr>
            <a:endParaRPr lang="fi-FI" dirty="0"/>
          </a:p>
          <a:p>
            <a:pPr marL="285750" indent="-285750">
              <a:buFont typeface="Wingdings" panose="05000000000000000000" pitchFamily="2" charset="2"/>
              <a:buChar char="Ø"/>
            </a:pPr>
            <a:endParaRPr lang="fi-FI" dirty="0"/>
          </a:p>
        </p:txBody>
      </p:sp>
    </p:spTree>
    <p:extLst>
      <p:ext uri="{BB962C8B-B14F-4D97-AF65-F5344CB8AC3E}">
        <p14:creationId xmlns:p14="http://schemas.microsoft.com/office/powerpoint/2010/main" val="4054615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1598062" y="416983"/>
            <a:ext cx="10515600" cy="505580"/>
          </a:xfrm>
        </p:spPr>
        <p:txBody>
          <a:bodyPr/>
          <a:lstStyle/>
          <a:p>
            <a:r>
              <a:rPr lang="fi-FI" dirty="0">
                <a:solidFill>
                  <a:schemeClr val="tx1"/>
                </a:solidFill>
              </a:rPr>
              <a:t>LÄHTEET:</a:t>
            </a:r>
          </a:p>
        </p:txBody>
      </p:sp>
      <p:sp>
        <p:nvSpPr>
          <p:cNvPr id="4" name="Alatunnisteen paikkamerkki 3"/>
          <p:cNvSpPr>
            <a:spLocks noGrp="1"/>
          </p:cNvSpPr>
          <p:nvPr>
            <p:ph type="ftr" sz="quarter" idx="11"/>
          </p:nvPr>
        </p:nvSpPr>
        <p:spPr/>
        <p:txBody>
          <a:bodyPr/>
          <a:lstStyle/>
          <a:p>
            <a:r>
              <a:rPr lang="fi-FI"/>
              <a:t>kiertotalousamk.fi</a:t>
            </a:r>
          </a:p>
        </p:txBody>
      </p:sp>
      <p:sp>
        <p:nvSpPr>
          <p:cNvPr id="7" name="TextBox 6">
            <a:extLst>
              <a:ext uri="{FF2B5EF4-FFF2-40B4-BE49-F238E27FC236}">
                <a16:creationId xmlns:a16="http://schemas.microsoft.com/office/drawing/2014/main" id="{ECD91481-859D-45B3-B35A-4070CCB5AB16}"/>
              </a:ext>
            </a:extLst>
          </p:cNvPr>
          <p:cNvSpPr txBox="1"/>
          <p:nvPr/>
        </p:nvSpPr>
        <p:spPr>
          <a:xfrm>
            <a:off x="1598062" y="1192336"/>
            <a:ext cx="10358924" cy="2585323"/>
          </a:xfrm>
          <a:prstGeom prst="rect">
            <a:avLst/>
          </a:prstGeom>
          <a:noFill/>
        </p:spPr>
        <p:txBody>
          <a:bodyPr wrap="square" rtlCol="0">
            <a:spAutoFit/>
          </a:bodyPr>
          <a:lstStyle/>
          <a:p>
            <a:pPr marL="285750" indent="-285750">
              <a:buFont typeface="Wingdings" panose="05000000000000000000" pitchFamily="2" charset="2"/>
              <a:buChar char="Ø"/>
            </a:pPr>
            <a:r>
              <a:rPr lang="fi-FI" dirty="0"/>
              <a:t>Työ- ja elinkeinoministeriö. 2017. Taustaraportti kansalliselle energia- ja ilmastostrategialle vuoteen 2030.</a:t>
            </a:r>
          </a:p>
          <a:p>
            <a:pPr marL="285750" indent="-285750">
              <a:buFont typeface="Wingdings" panose="05000000000000000000" pitchFamily="2" charset="2"/>
              <a:buChar char="Ø"/>
            </a:pPr>
            <a:r>
              <a:rPr lang="fi-FI" dirty="0"/>
              <a:t>Ympäristöministeriö. 2017. Valtioneuvoston selonteko keskipitkän aikavälin ilmastopolitiikan suunnitelmasta vuoteen 2030. 978-952-11-4748-7</a:t>
            </a:r>
          </a:p>
          <a:p>
            <a:pPr marL="285750" indent="-285750">
              <a:buFont typeface="Wingdings" panose="05000000000000000000" pitchFamily="2" charset="2"/>
              <a:buChar char="Ø"/>
            </a:pPr>
            <a:r>
              <a:rPr lang="fi-FI" dirty="0"/>
              <a:t>Suomen virallinen tilasto (SVT): Energian hankinta ja kulutus [verkkojulkaisu].</a:t>
            </a:r>
            <a:br>
              <a:rPr lang="fi-FI" dirty="0"/>
            </a:br>
            <a:r>
              <a:rPr lang="fi-FI" dirty="0"/>
              <a:t>ISSN=1799-795X. 4. Vuosineljännes 2018, Liitekuvio 9. Fossiiliset ja uusiutuvat energialähteet 1970–2018* . Helsinki: Tilastokeskus [viitattu: 6.6.2019].</a:t>
            </a:r>
            <a:br>
              <a:rPr lang="fi-FI" dirty="0"/>
            </a:br>
            <a:r>
              <a:rPr lang="fi-FI" dirty="0"/>
              <a:t>Saantitapa: </a:t>
            </a:r>
            <a:r>
              <a:rPr lang="fi-FI" dirty="0">
                <a:hlinkClick r:id="rId2"/>
              </a:rPr>
              <a:t>http://www.stat.fi/til/ehk/2018/04/ehk_2018_04_2019-03-28_kuv_009_fi.html</a:t>
            </a:r>
            <a:endParaRPr lang="fi-FI" dirty="0"/>
          </a:p>
          <a:p>
            <a:pPr marL="285750" indent="-285750">
              <a:buFont typeface="Wingdings" panose="05000000000000000000" pitchFamily="2" charset="2"/>
              <a:buChar char="Ø"/>
            </a:pPr>
            <a:endParaRPr lang="fi-FI" dirty="0"/>
          </a:p>
          <a:p>
            <a:pPr marL="285750" indent="-285750">
              <a:buFont typeface="Wingdings" panose="05000000000000000000" pitchFamily="2" charset="2"/>
              <a:buChar char="Ø"/>
            </a:pPr>
            <a:endParaRPr lang="fi-FI" dirty="0"/>
          </a:p>
        </p:txBody>
      </p:sp>
      <p:pic>
        <p:nvPicPr>
          <p:cNvPr id="5" name="Picture 4">
            <a:extLst>
              <a:ext uri="{FF2B5EF4-FFF2-40B4-BE49-F238E27FC236}">
                <a16:creationId xmlns:a16="http://schemas.microsoft.com/office/drawing/2014/main" id="{7FA11DF9-1ED0-4B8B-A6FE-B520B15AADB2}"/>
              </a:ext>
            </a:extLst>
          </p:cNvPr>
          <p:cNvPicPr>
            <a:picLocks noChangeAspect="1"/>
          </p:cNvPicPr>
          <p:nvPr/>
        </p:nvPicPr>
        <p:blipFill>
          <a:blip r:embed="rId3"/>
          <a:stretch>
            <a:fillRect/>
          </a:stretch>
        </p:blipFill>
        <p:spPr>
          <a:xfrm>
            <a:off x="1598062" y="4978702"/>
            <a:ext cx="5706351" cy="932769"/>
          </a:xfrm>
          <a:prstGeom prst="rect">
            <a:avLst/>
          </a:prstGeom>
        </p:spPr>
      </p:pic>
    </p:spTree>
    <p:extLst>
      <p:ext uri="{BB962C8B-B14F-4D97-AF65-F5344CB8AC3E}">
        <p14:creationId xmlns:p14="http://schemas.microsoft.com/office/powerpoint/2010/main" val="4242424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1015219" y="136525"/>
            <a:ext cx="7474172" cy="1325563"/>
          </a:xfrm>
        </p:spPr>
        <p:txBody>
          <a:bodyPr>
            <a:normAutofit/>
          </a:bodyPr>
          <a:lstStyle/>
          <a:p>
            <a:r>
              <a:rPr lang="fi-FI" dirty="0">
                <a:latin typeface="+mn-lt"/>
              </a:rPr>
              <a:t>YK:n ilmastonmuutosta koskeva puitesopimus  v.1992</a:t>
            </a:r>
          </a:p>
        </p:txBody>
      </p:sp>
      <p:sp>
        <p:nvSpPr>
          <p:cNvPr id="3" name="Sisällön paikkamerkki 2"/>
          <p:cNvSpPr>
            <a:spLocks noGrp="1"/>
          </p:cNvSpPr>
          <p:nvPr>
            <p:ph idx="1"/>
          </p:nvPr>
        </p:nvSpPr>
        <p:spPr>
          <a:xfrm>
            <a:off x="978167" y="1924057"/>
            <a:ext cx="7937233" cy="3970324"/>
          </a:xfrm>
        </p:spPr>
        <p:txBody>
          <a:bodyPr anchor="ctr">
            <a:normAutofit fontScale="92500"/>
          </a:bodyPr>
          <a:lstStyle/>
          <a:p>
            <a:pPr marL="354013" indent="-354013">
              <a:spcBef>
                <a:spcPts val="0"/>
              </a:spcBef>
              <a:spcAft>
                <a:spcPts val="600"/>
              </a:spcAft>
              <a:buFont typeface="Wingdings" panose="05000000000000000000" pitchFamily="2" charset="2"/>
              <a:buChar char="Ø"/>
            </a:pPr>
            <a:r>
              <a:rPr lang="fi-FI" sz="2400" dirty="0"/>
              <a:t>YK:n ilmastonmuutosta koskevan puitesopimuksen keskeisenä päämääränä on ilmakehän kasvihuonekaasujen (ihmistoiminnan aiheuttamien päästöjen) pitoisuuden vakauttaminen vaarattomalle tasolle.</a:t>
            </a:r>
          </a:p>
          <a:p>
            <a:pPr marL="0" indent="0">
              <a:spcBef>
                <a:spcPts val="0"/>
              </a:spcBef>
              <a:spcAft>
                <a:spcPts val="600"/>
              </a:spcAft>
              <a:buNone/>
            </a:pPr>
            <a:endParaRPr lang="fi-FI" sz="2400" dirty="0"/>
          </a:p>
          <a:p>
            <a:pPr marL="354013" indent="-354013">
              <a:spcBef>
                <a:spcPts val="0"/>
              </a:spcBef>
              <a:spcAft>
                <a:spcPts val="600"/>
              </a:spcAft>
              <a:buFont typeface="Wingdings" panose="05000000000000000000" pitchFamily="2" charset="2"/>
              <a:buChar char="Ø"/>
            </a:pPr>
            <a:r>
              <a:rPr lang="fi-FI" sz="2400" dirty="0"/>
              <a:t>Sopimuksessa on sekä kaikkia osapuolia sitovia velvoitteita että erityisiä velvoitteita teollisuusmaille. Kaikilla mailla tulisi olla ilmastonmuutosta hillitsevät ja ilmastonmuutokseen sopeuttavat ohjelmat ja niiden tulisi raportoida kasvihuonekaasujen päästöt. Sopimuksen osapuolten tulee myös suojella hiilivarastoja ja -nieluja. YK:n ilmastosopimus ei sisällä määrällisiä päästövähennysvelvoitteita. </a:t>
            </a:r>
          </a:p>
        </p:txBody>
      </p:sp>
      <p:sp>
        <p:nvSpPr>
          <p:cNvPr id="4" name="Alatunnisteen paikkamerkki 3"/>
          <p:cNvSpPr>
            <a:spLocks noGrp="1"/>
          </p:cNvSpPr>
          <p:nvPr>
            <p:ph type="ftr" sz="quarter" idx="11"/>
          </p:nvPr>
        </p:nvSpPr>
        <p:spPr>
          <a:xfrm>
            <a:off x="1103859" y="6356350"/>
            <a:ext cx="4894169" cy="365125"/>
          </a:xfrm>
        </p:spPr>
        <p:txBody>
          <a:bodyPr>
            <a:normAutofit/>
          </a:bodyPr>
          <a:lstStyle/>
          <a:p>
            <a:pPr algn="l">
              <a:spcAft>
                <a:spcPts val="600"/>
              </a:spcAft>
            </a:pPr>
            <a:r>
              <a:rPr lang="fi-FI" sz="1050">
                <a:solidFill>
                  <a:schemeClr val="tx1">
                    <a:lumMod val="75000"/>
                    <a:lumOff val="25000"/>
                  </a:schemeClr>
                </a:solidFill>
              </a:rPr>
              <a:t>kiertotalousamk.fi</a:t>
            </a:r>
          </a:p>
        </p:txBody>
      </p:sp>
      <p:sp>
        <p:nvSpPr>
          <p:cNvPr id="14"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Handshake">
            <a:extLst>
              <a:ext uri="{FF2B5EF4-FFF2-40B4-BE49-F238E27FC236}">
                <a16:creationId xmlns:a16="http://schemas.microsoft.com/office/drawing/2014/main" id="{51DE050E-6267-4E9A-9C6A-814F5A3064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517052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1048276" y="295968"/>
            <a:ext cx="7474172" cy="1325563"/>
          </a:xfrm>
        </p:spPr>
        <p:txBody>
          <a:bodyPr>
            <a:normAutofit/>
          </a:bodyPr>
          <a:lstStyle/>
          <a:p>
            <a:r>
              <a:rPr lang="fi-FI" dirty="0">
                <a:latin typeface="+mn-lt"/>
              </a:rPr>
              <a:t>Kioton pöytäkirja   v.1997</a:t>
            </a:r>
          </a:p>
        </p:txBody>
      </p:sp>
      <p:sp>
        <p:nvSpPr>
          <p:cNvPr id="3" name="Sisällön paikkamerkki 2"/>
          <p:cNvSpPr>
            <a:spLocks noGrp="1"/>
          </p:cNvSpPr>
          <p:nvPr>
            <p:ph idx="1"/>
          </p:nvPr>
        </p:nvSpPr>
        <p:spPr>
          <a:xfrm>
            <a:off x="1048276" y="1863051"/>
            <a:ext cx="7975144" cy="3675941"/>
          </a:xfrm>
        </p:spPr>
        <p:txBody>
          <a:bodyPr anchor="ctr">
            <a:normAutofit/>
          </a:bodyPr>
          <a:lstStyle/>
          <a:p>
            <a:pPr marL="354013" indent="-354013">
              <a:spcBef>
                <a:spcPts val="600"/>
              </a:spcBef>
              <a:spcAft>
                <a:spcPts val="1200"/>
              </a:spcAft>
              <a:buFont typeface="Wingdings" panose="05000000000000000000" pitchFamily="2" charset="2"/>
              <a:buChar char="Ø"/>
            </a:pPr>
            <a:r>
              <a:rPr lang="fi-FI" sz="2000" dirty="0"/>
              <a:t>täydentää YK:n ilmastosopimusta</a:t>
            </a:r>
          </a:p>
          <a:p>
            <a:pPr marL="354013" indent="-354013">
              <a:spcBef>
                <a:spcPts val="600"/>
              </a:spcBef>
              <a:spcAft>
                <a:spcPts val="1200"/>
              </a:spcAft>
              <a:buFont typeface="Wingdings" panose="05000000000000000000" pitchFamily="2" charset="2"/>
              <a:buChar char="Ø"/>
            </a:pPr>
            <a:r>
              <a:rPr lang="fi-FI" sz="2000" dirty="0"/>
              <a:t>Teollisuusmaat sitoutuivat kasvihuonekaasupäästöjen määrälliseen rajoittamiseen</a:t>
            </a:r>
          </a:p>
          <a:p>
            <a:pPr marL="354013" indent="-354013">
              <a:spcBef>
                <a:spcPts val="600"/>
              </a:spcBef>
              <a:spcAft>
                <a:spcPts val="1200"/>
              </a:spcAft>
              <a:buFont typeface="Wingdings" panose="05000000000000000000" pitchFamily="2" charset="2"/>
              <a:buChar char="Ø"/>
            </a:pPr>
            <a:r>
              <a:rPr lang="fi-FI" sz="2000" dirty="0"/>
              <a:t>Ensimmäinen sopimus- eli velvoitekausi kesti viisi vuotta (2008–2012) ja sen päästövähennysvelvoite oli 5,2 %.</a:t>
            </a:r>
          </a:p>
          <a:p>
            <a:pPr marL="354013" indent="-354013">
              <a:spcBef>
                <a:spcPts val="600"/>
              </a:spcBef>
              <a:spcAft>
                <a:spcPts val="1200"/>
              </a:spcAft>
              <a:buFont typeface="Wingdings" panose="05000000000000000000" pitchFamily="2" charset="2"/>
              <a:buChar char="Ø"/>
            </a:pPr>
            <a:r>
              <a:rPr lang="fi-FI" sz="2000" dirty="0"/>
              <a:t>Toinen velvoitekausi kestää kahdeksan vuotta (2013–2020) ja sen päästövähennysvelvoite on 18 %.</a:t>
            </a:r>
          </a:p>
          <a:p>
            <a:pPr marL="354013" indent="-354013">
              <a:spcBef>
                <a:spcPts val="600"/>
              </a:spcBef>
              <a:spcAft>
                <a:spcPts val="1200"/>
              </a:spcAft>
              <a:buFont typeface="Wingdings" panose="05000000000000000000" pitchFamily="2" charset="2"/>
              <a:buChar char="Ø"/>
            </a:pPr>
            <a:r>
              <a:rPr lang="fi-FI" sz="2000" dirty="0"/>
              <a:t>EU:n osuus oli ensimmäisellä kaudella 8 % ja toisella 20 %. EU:n jäsenmaat sopivat päästövähennystavoitteen jakamisesta keskenään.</a:t>
            </a:r>
          </a:p>
          <a:p>
            <a:pPr marL="354013" indent="-354013">
              <a:spcBef>
                <a:spcPts val="0"/>
              </a:spcBef>
              <a:spcAft>
                <a:spcPts val="600"/>
              </a:spcAft>
              <a:buFont typeface="Wingdings" panose="05000000000000000000" pitchFamily="2" charset="2"/>
              <a:buChar char="Ø"/>
            </a:pPr>
            <a:endParaRPr lang="fi-FI" sz="1500" dirty="0"/>
          </a:p>
        </p:txBody>
      </p:sp>
      <p:sp>
        <p:nvSpPr>
          <p:cNvPr id="4" name="Alatunnisteen paikkamerkki 3"/>
          <p:cNvSpPr>
            <a:spLocks noGrp="1"/>
          </p:cNvSpPr>
          <p:nvPr>
            <p:ph type="ftr" sz="quarter" idx="11"/>
          </p:nvPr>
        </p:nvSpPr>
        <p:spPr>
          <a:xfrm>
            <a:off x="1103859" y="6356350"/>
            <a:ext cx="4894169" cy="365125"/>
          </a:xfrm>
        </p:spPr>
        <p:txBody>
          <a:bodyPr>
            <a:normAutofit/>
          </a:bodyPr>
          <a:lstStyle/>
          <a:p>
            <a:pPr algn="l">
              <a:spcAft>
                <a:spcPts val="600"/>
              </a:spcAft>
            </a:pPr>
            <a:r>
              <a:rPr lang="fi-FI" sz="1050">
                <a:solidFill>
                  <a:schemeClr val="tx1">
                    <a:lumMod val="75000"/>
                    <a:lumOff val="25000"/>
                  </a:schemeClr>
                </a:solidFill>
              </a:rPr>
              <a:t>kiertotalousamk.fi</a:t>
            </a:r>
          </a:p>
        </p:txBody>
      </p:sp>
      <p:sp>
        <p:nvSpPr>
          <p:cNvPr id="14"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Handshake">
            <a:extLst>
              <a:ext uri="{FF2B5EF4-FFF2-40B4-BE49-F238E27FC236}">
                <a16:creationId xmlns:a16="http://schemas.microsoft.com/office/drawing/2014/main" id="{5B3ECDFE-F801-40C1-8B7B-47EB766202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460365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55074" y="122325"/>
            <a:ext cx="7474172" cy="1325563"/>
          </a:xfrm>
        </p:spPr>
        <p:txBody>
          <a:bodyPr>
            <a:normAutofit/>
          </a:bodyPr>
          <a:lstStyle/>
          <a:p>
            <a:r>
              <a:rPr lang="fi-FI" dirty="0">
                <a:latin typeface="+mn-lt"/>
              </a:rPr>
              <a:t>Pariisin ilmastosopimus   v.2016</a:t>
            </a:r>
          </a:p>
        </p:txBody>
      </p:sp>
      <p:sp>
        <p:nvSpPr>
          <p:cNvPr id="3" name="Sisällön paikkamerkki 2"/>
          <p:cNvSpPr>
            <a:spLocks noGrp="1"/>
          </p:cNvSpPr>
          <p:nvPr>
            <p:ph idx="1"/>
          </p:nvPr>
        </p:nvSpPr>
        <p:spPr>
          <a:xfrm>
            <a:off x="945509" y="1552524"/>
            <a:ext cx="8208539" cy="4266698"/>
          </a:xfrm>
        </p:spPr>
        <p:txBody>
          <a:bodyPr anchor="ctr">
            <a:normAutofit/>
          </a:bodyPr>
          <a:lstStyle/>
          <a:p>
            <a:pPr marL="354013" indent="-354013">
              <a:spcBef>
                <a:spcPts val="600"/>
              </a:spcBef>
              <a:spcAft>
                <a:spcPts val="600"/>
              </a:spcAft>
              <a:buFont typeface="Wingdings" panose="05000000000000000000" pitchFamily="2" charset="2"/>
              <a:buChar char="Ø"/>
            </a:pPr>
            <a:r>
              <a:rPr lang="fi-FI" sz="2000" dirty="0"/>
              <a:t>Pariisin ilmastosopimus täydentää vuonna 1992 solmittua YK:n ilmastosopimusta. </a:t>
            </a:r>
          </a:p>
          <a:p>
            <a:pPr marL="354013" indent="-354013">
              <a:spcBef>
                <a:spcPts val="600"/>
              </a:spcBef>
              <a:spcAft>
                <a:spcPts val="600"/>
              </a:spcAft>
              <a:buFont typeface="Wingdings" panose="05000000000000000000" pitchFamily="2" charset="2"/>
              <a:buChar char="Ø"/>
            </a:pPr>
            <a:r>
              <a:rPr lang="fi-FI" sz="2000" dirty="0"/>
              <a:t>Se koskee vuoden 2020 jälkeistä aikaa.</a:t>
            </a:r>
          </a:p>
          <a:p>
            <a:pPr marL="354013" indent="-354013">
              <a:spcBef>
                <a:spcPts val="600"/>
              </a:spcBef>
              <a:spcAft>
                <a:spcPts val="600"/>
              </a:spcAft>
              <a:buFont typeface="Wingdings" panose="05000000000000000000" pitchFamily="2" charset="2"/>
              <a:buChar char="Ø"/>
            </a:pPr>
            <a:r>
              <a:rPr lang="fi-FI" sz="2000" dirty="0"/>
              <a:t>Pariisin ilmastosopimuksen mukaan koko maailman päästöjen ja hiilinielujen tulee olla tasapainossa kuluvan vuosisadan jälkipuoliskolla. Maapallon keskilämpötilan nousu tulee rajoittaa selvästi alle kahteen asteeseen ja pyrkiä toimiin, joilla lämpeneminen saataisiin rajattua alle 1,5 °C:een.</a:t>
            </a:r>
          </a:p>
          <a:p>
            <a:pPr marL="354013" indent="-354013">
              <a:spcBef>
                <a:spcPts val="600"/>
              </a:spcBef>
              <a:spcAft>
                <a:spcPts val="600"/>
              </a:spcAft>
              <a:buFont typeface="Wingdings" panose="05000000000000000000" pitchFamily="2" charset="2"/>
              <a:buChar char="Ø"/>
            </a:pPr>
            <a:r>
              <a:rPr lang="fi-FI" sz="2000" dirty="0"/>
              <a:t>Pariisin ilmastosopimuksessa ei ole määrällisiä tavoitteita kasvihuonekaasupäästöjen vähentämiselle, vaan sopimuksen osapuolet sitoutuvat laatimaan ja saavuttamaan omat päästövähennystavoitteensa, niin sanotut kansalliset panokset. Kansalliset panokset ilmoitetaan julkiseen rekisteriin, jota YK:n ilmastosopimussihteeristö ylläpitää. </a:t>
            </a:r>
          </a:p>
        </p:txBody>
      </p:sp>
      <p:sp>
        <p:nvSpPr>
          <p:cNvPr id="4" name="Alatunnisteen paikkamerkki 3"/>
          <p:cNvSpPr>
            <a:spLocks noGrp="1"/>
          </p:cNvSpPr>
          <p:nvPr>
            <p:ph type="ftr" sz="quarter" idx="11"/>
          </p:nvPr>
        </p:nvSpPr>
        <p:spPr>
          <a:xfrm>
            <a:off x="1103859" y="6356350"/>
            <a:ext cx="4894169" cy="365125"/>
          </a:xfrm>
        </p:spPr>
        <p:txBody>
          <a:bodyPr>
            <a:normAutofit/>
          </a:bodyPr>
          <a:lstStyle/>
          <a:p>
            <a:pPr algn="l">
              <a:spcAft>
                <a:spcPts val="600"/>
              </a:spcAft>
            </a:pPr>
            <a:r>
              <a:rPr lang="fi-FI" sz="1050">
                <a:solidFill>
                  <a:schemeClr val="tx1">
                    <a:lumMod val="75000"/>
                    <a:lumOff val="25000"/>
                  </a:schemeClr>
                </a:solidFill>
              </a:rPr>
              <a:t>kiertotalousamk.fi</a:t>
            </a:r>
          </a:p>
        </p:txBody>
      </p:sp>
      <p:sp>
        <p:nvSpPr>
          <p:cNvPr id="14"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Handshake">
            <a:extLst>
              <a:ext uri="{FF2B5EF4-FFF2-40B4-BE49-F238E27FC236}">
                <a16:creationId xmlns:a16="http://schemas.microsoft.com/office/drawing/2014/main" id="{5B3ECDFE-F801-40C1-8B7B-47EB766202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200312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7">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5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9">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5A5C1C"/>
            </a:solidFill>
          </a:ln>
        </p:spPr>
        <p:style>
          <a:lnRef idx="1">
            <a:schemeClr val="accent1"/>
          </a:lnRef>
          <a:fillRef idx="0">
            <a:schemeClr val="accent1"/>
          </a:fillRef>
          <a:effectRef idx="0">
            <a:schemeClr val="accent1"/>
          </a:effectRef>
          <a:fontRef idx="minor">
            <a:schemeClr val="tx1"/>
          </a:fontRef>
        </p:style>
      </p:cxnSp>
      <p:sp>
        <p:nvSpPr>
          <p:cNvPr id="2" name="Otsikko 1"/>
          <p:cNvSpPr>
            <a:spLocks noGrp="1"/>
          </p:cNvSpPr>
          <p:nvPr>
            <p:ph type="title"/>
          </p:nvPr>
        </p:nvSpPr>
        <p:spPr>
          <a:xfrm>
            <a:off x="2269291" y="4912282"/>
            <a:ext cx="7469620" cy="1560320"/>
          </a:xfrm>
        </p:spPr>
        <p:txBody>
          <a:bodyPr vert="horz" lIns="91440" tIns="45720" rIns="91440" bIns="45720" rtlCol="0" anchor="b">
            <a:normAutofit fontScale="90000"/>
          </a:bodyPr>
          <a:lstStyle/>
          <a:p>
            <a:pPr algn="ctr"/>
            <a:r>
              <a:rPr lang="en-US" sz="2000" b="1" dirty="0" err="1">
                <a:latin typeface="+mj-lt"/>
                <a:ea typeface="+mj-ea"/>
                <a:cs typeface="+mj-cs"/>
              </a:rPr>
              <a:t>Pariisin</a:t>
            </a:r>
            <a:r>
              <a:rPr lang="en-US" sz="2000" b="1" dirty="0">
                <a:latin typeface="+mj-lt"/>
                <a:ea typeface="+mj-ea"/>
                <a:cs typeface="+mj-cs"/>
              </a:rPr>
              <a:t> </a:t>
            </a:r>
            <a:r>
              <a:rPr lang="en-US" sz="2000" b="1" dirty="0" err="1">
                <a:latin typeface="+mj-lt"/>
                <a:ea typeface="+mj-ea"/>
                <a:cs typeface="+mj-cs"/>
              </a:rPr>
              <a:t>ilmastosopimus</a:t>
            </a:r>
            <a:r>
              <a:rPr lang="en-US" sz="2000" b="1" dirty="0">
                <a:latin typeface="+mj-lt"/>
                <a:ea typeface="+mj-ea"/>
                <a:cs typeface="+mj-cs"/>
              </a:rPr>
              <a:t>   </a:t>
            </a:r>
            <a:br>
              <a:rPr lang="en-US" sz="1500" dirty="0">
                <a:solidFill>
                  <a:srgbClr val="5A5C1C"/>
                </a:solidFill>
                <a:latin typeface="+mj-lt"/>
                <a:ea typeface="+mj-ea"/>
                <a:cs typeface="+mj-cs"/>
              </a:rPr>
            </a:br>
            <a:br>
              <a:rPr lang="en-US" sz="1800" dirty="0">
                <a:latin typeface="+mj-lt"/>
                <a:ea typeface="+mj-ea"/>
                <a:cs typeface="+mj-cs"/>
              </a:rPr>
            </a:br>
            <a:r>
              <a:rPr lang="en-US" sz="1800" dirty="0" err="1">
                <a:latin typeface="+mj-lt"/>
                <a:ea typeface="+mj-ea"/>
                <a:cs typeface="+mj-cs"/>
              </a:rPr>
              <a:t>Ensimmäistä</a:t>
            </a:r>
            <a:r>
              <a:rPr lang="en-US" sz="1800" dirty="0">
                <a:latin typeface="+mj-lt"/>
                <a:ea typeface="+mj-ea"/>
                <a:cs typeface="+mj-cs"/>
              </a:rPr>
              <a:t> </a:t>
            </a:r>
            <a:r>
              <a:rPr lang="en-US" sz="1800" dirty="0" err="1">
                <a:latin typeface="+mj-lt"/>
                <a:ea typeface="+mj-ea"/>
                <a:cs typeface="+mj-cs"/>
              </a:rPr>
              <a:t>kertaa</a:t>
            </a:r>
            <a:r>
              <a:rPr lang="en-US" sz="1800" dirty="0">
                <a:latin typeface="+mj-lt"/>
                <a:ea typeface="+mj-ea"/>
                <a:cs typeface="+mj-cs"/>
              </a:rPr>
              <a:t> </a:t>
            </a:r>
            <a:r>
              <a:rPr lang="en-US" sz="1800" dirty="0" err="1">
                <a:latin typeface="+mj-lt"/>
                <a:ea typeface="+mj-ea"/>
                <a:cs typeface="+mj-cs"/>
              </a:rPr>
              <a:t>lähes</a:t>
            </a:r>
            <a:r>
              <a:rPr lang="en-US" sz="1800" dirty="0">
                <a:latin typeface="+mj-lt"/>
                <a:ea typeface="+mj-ea"/>
                <a:cs typeface="+mj-cs"/>
              </a:rPr>
              <a:t> </a:t>
            </a:r>
            <a:r>
              <a:rPr lang="en-US" sz="1800" dirty="0" err="1">
                <a:latin typeface="+mj-lt"/>
                <a:ea typeface="+mj-ea"/>
                <a:cs typeface="+mj-cs"/>
              </a:rPr>
              <a:t>kaikki</a:t>
            </a:r>
            <a:r>
              <a:rPr lang="en-US" sz="1800" dirty="0">
                <a:latin typeface="+mj-lt"/>
                <a:ea typeface="+mj-ea"/>
                <a:cs typeface="+mj-cs"/>
              </a:rPr>
              <a:t> </a:t>
            </a:r>
            <a:r>
              <a:rPr lang="en-US" sz="1800" dirty="0" err="1">
                <a:latin typeface="+mj-lt"/>
                <a:ea typeface="+mj-ea"/>
                <a:cs typeface="+mj-cs"/>
              </a:rPr>
              <a:t>maailman</a:t>
            </a:r>
            <a:r>
              <a:rPr lang="en-US" sz="1800" dirty="0">
                <a:latin typeface="+mj-lt"/>
                <a:ea typeface="+mj-ea"/>
                <a:cs typeface="+mj-cs"/>
              </a:rPr>
              <a:t> </a:t>
            </a:r>
            <a:r>
              <a:rPr lang="en-US" sz="1800" dirty="0" err="1">
                <a:latin typeface="+mj-lt"/>
                <a:ea typeface="+mj-ea"/>
                <a:cs typeface="+mj-cs"/>
              </a:rPr>
              <a:t>maat</a:t>
            </a:r>
            <a:r>
              <a:rPr lang="en-US" sz="1800" dirty="0">
                <a:latin typeface="+mj-lt"/>
                <a:ea typeface="+mj-ea"/>
                <a:cs typeface="+mj-cs"/>
              </a:rPr>
              <a:t> </a:t>
            </a:r>
            <a:r>
              <a:rPr lang="en-US" sz="1800" dirty="0" err="1">
                <a:latin typeface="+mj-lt"/>
                <a:ea typeface="+mj-ea"/>
                <a:cs typeface="+mj-cs"/>
              </a:rPr>
              <a:t>ovat</a:t>
            </a:r>
            <a:r>
              <a:rPr lang="en-US" sz="1800" dirty="0">
                <a:latin typeface="+mj-lt"/>
                <a:ea typeface="+mj-ea"/>
                <a:cs typeface="+mj-cs"/>
              </a:rPr>
              <a:t> </a:t>
            </a:r>
            <a:r>
              <a:rPr lang="en-US" sz="1800" dirty="0" err="1">
                <a:latin typeface="+mj-lt"/>
                <a:ea typeface="+mj-ea"/>
                <a:cs typeface="+mj-cs"/>
              </a:rPr>
              <a:t>kertoneet</a:t>
            </a:r>
            <a:r>
              <a:rPr lang="en-US" sz="1800" dirty="0">
                <a:latin typeface="+mj-lt"/>
                <a:ea typeface="+mj-ea"/>
                <a:cs typeface="+mj-cs"/>
              </a:rPr>
              <a:t> </a:t>
            </a:r>
            <a:r>
              <a:rPr lang="en-US" sz="1800" dirty="0" err="1">
                <a:latin typeface="+mj-lt"/>
                <a:ea typeface="+mj-ea"/>
                <a:cs typeface="+mj-cs"/>
              </a:rPr>
              <a:t>olevansa</a:t>
            </a:r>
            <a:r>
              <a:rPr lang="en-US" sz="1800" dirty="0">
                <a:latin typeface="+mj-lt"/>
                <a:ea typeface="+mj-ea"/>
                <a:cs typeface="+mj-cs"/>
              </a:rPr>
              <a:t> </a:t>
            </a:r>
            <a:r>
              <a:rPr lang="en-US" sz="1800" dirty="0" err="1">
                <a:latin typeface="+mj-lt"/>
                <a:ea typeface="+mj-ea"/>
                <a:cs typeface="+mj-cs"/>
              </a:rPr>
              <a:t>valmiita</a:t>
            </a:r>
            <a:r>
              <a:rPr lang="en-US" sz="1800" dirty="0">
                <a:latin typeface="+mj-lt"/>
                <a:ea typeface="+mj-ea"/>
                <a:cs typeface="+mj-cs"/>
              </a:rPr>
              <a:t> </a:t>
            </a:r>
            <a:r>
              <a:rPr lang="en-US" sz="1800" dirty="0" err="1">
                <a:latin typeface="+mj-lt"/>
                <a:ea typeface="+mj-ea"/>
                <a:cs typeface="+mj-cs"/>
              </a:rPr>
              <a:t>toimiin</a:t>
            </a:r>
            <a:r>
              <a:rPr lang="en-US" sz="1800" dirty="0">
                <a:latin typeface="+mj-lt"/>
                <a:ea typeface="+mj-ea"/>
                <a:cs typeface="+mj-cs"/>
              </a:rPr>
              <a:t> </a:t>
            </a:r>
            <a:r>
              <a:rPr lang="en-US" sz="1800" dirty="0" err="1">
                <a:latin typeface="+mj-lt"/>
                <a:ea typeface="+mj-ea"/>
                <a:cs typeface="+mj-cs"/>
              </a:rPr>
              <a:t>ilmastonmuutoksen</a:t>
            </a:r>
            <a:r>
              <a:rPr lang="en-US" sz="1800" dirty="0">
                <a:latin typeface="+mj-lt"/>
                <a:ea typeface="+mj-ea"/>
                <a:cs typeface="+mj-cs"/>
              </a:rPr>
              <a:t> </a:t>
            </a:r>
            <a:r>
              <a:rPr lang="en-US" sz="1800" dirty="0" err="1">
                <a:latin typeface="+mj-lt"/>
                <a:ea typeface="+mj-ea"/>
                <a:cs typeface="+mj-cs"/>
              </a:rPr>
              <a:t>torjumiseksi</a:t>
            </a:r>
            <a:r>
              <a:rPr lang="en-US" sz="1800" dirty="0">
                <a:latin typeface="+mj-lt"/>
                <a:ea typeface="+mj-ea"/>
                <a:cs typeface="+mj-cs"/>
              </a:rPr>
              <a:t>. </a:t>
            </a:r>
            <a:br>
              <a:rPr lang="en-US" sz="1800" dirty="0">
                <a:latin typeface="+mj-lt"/>
                <a:ea typeface="+mj-ea"/>
                <a:cs typeface="+mj-cs"/>
              </a:rPr>
            </a:br>
            <a:r>
              <a:rPr lang="en-US" sz="1800" dirty="0" err="1">
                <a:latin typeface="+mj-lt"/>
                <a:ea typeface="+mj-ea"/>
                <a:cs typeface="+mj-cs"/>
              </a:rPr>
              <a:t>Pariisin</a:t>
            </a:r>
            <a:r>
              <a:rPr lang="en-US" sz="1800" dirty="0">
                <a:latin typeface="+mj-lt"/>
                <a:ea typeface="+mj-ea"/>
                <a:cs typeface="+mj-cs"/>
              </a:rPr>
              <a:t> </a:t>
            </a:r>
            <a:r>
              <a:rPr lang="en-US" sz="1800" dirty="0" err="1">
                <a:latin typeface="+mj-lt"/>
                <a:ea typeface="+mj-ea"/>
                <a:cs typeface="+mj-cs"/>
              </a:rPr>
              <a:t>ilmastosopimuksen</a:t>
            </a:r>
            <a:r>
              <a:rPr lang="en-US" sz="1800" dirty="0">
                <a:latin typeface="+mj-lt"/>
                <a:ea typeface="+mj-ea"/>
                <a:cs typeface="+mj-cs"/>
              </a:rPr>
              <a:t> on </a:t>
            </a:r>
            <a:r>
              <a:rPr lang="en-US" sz="1800" dirty="0" err="1">
                <a:latin typeface="+mj-lt"/>
                <a:ea typeface="+mj-ea"/>
                <a:cs typeface="+mj-cs"/>
              </a:rPr>
              <a:t>ratifioinut</a:t>
            </a:r>
            <a:r>
              <a:rPr lang="en-US" sz="1800" dirty="0">
                <a:latin typeface="+mj-lt"/>
                <a:ea typeface="+mj-ea"/>
                <a:cs typeface="+mj-cs"/>
              </a:rPr>
              <a:t> 195 </a:t>
            </a:r>
            <a:r>
              <a:rPr lang="en-US" sz="1800" dirty="0" err="1">
                <a:latin typeface="+mj-lt"/>
                <a:ea typeface="+mj-ea"/>
                <a:cs typeface="+mj-cs"/>
              </a:rPr>
              <a:t>maata</a:t>
            </a:r>
            <a:r>
              <a:rPr lang="en-US" sz="1800" dirty="0">
                <a:latin typeface="+mj-lt"/>
                <a:ea typeface="+mj-ea"/>
                <a:cs typeface="+mj-cs"/>
              </a:rPr>
              <a:t>. </a:t>
            </a:r>
            <a:r>
              <a:rPr lang="en-US" sz="1800" dirty="0" err="1">
                <a:latin typeface="+mj-lt"/>
                <a:ea typeface="+mj-ea"/>
                <a:cs typeface="+mj-cs"/>
              </a:rPr>
              <a:t>Yhteensä</a:t>
            </a:r>
            <a:r>
              <a:rPr lang="en-US" sz="1800" dirty="0">
                <a:latin typeface="+mj-lt"/>
                <a:ea typeface="+mj-ea"/>
                <a:cs typeface="+mj-cs"/>
              </a:rPr>
              <a:t> </a:t>
            </a:r>
            <a:r>
              <a:rPr lang="en-US" sz="1800" dirty="0" err="1">
                <a:latin typeface="+mj-lt"/>
                <a:ea typeface="+mj-ea"/>
                <a:cs typeface="+mj-cs"/>
              </a:rPr>
              <a:t>nämä</a:t>
            </a:r>
            <a:r>
              <a:rPr lang="en-US" sz="1800" dirty="0">
                <a:latin typeface="+mj-lt"/>
                <a:ea typeface="+mj-ea"/>
                <a:cs typeface="+mj-cs"/>
              </a:rPr>
              <a:t> </a:t>
            </a:r>
            <a:r>
              <a:rPr lang="en-US" sz="1800" dirty="0" err="1">
                <a:latin typeface="+mj-lt"/>
                <a:ea typeface="+mj-ea"/>
                <a:cs typeface="+mj-cs"/>
              </a:rPr>
              <a:t>sitoumukset</a:t>
            </a:r>
            <a:r>
              <a:rPr lang="en-US" sz="1800" dirty="0">
                <a:latin typeface="+mj-lt"/>
                <a:ea typeface="+mj-ea"/>
                <a:cs typeface="+mj-cs"/>
              </a:rPr>
              <a:t> </a:t>
            </a:r>
            <a:r>
              <a:rPr lang="en-US" sz="1800" dirty="0" err="1">
                <a:latin typeface="+mj-lt"/>
                <a:ea typeface="+mj-ea"/>
                <a:cs typeface="+mj-cs"/>
              </a:rPr>
              <a:t>kattavat</a:t>
            </a:r>
            <a:r>
              <a:rPr lang="en-US" sz="1800" dirty="0">
                <a:latin typeface="+mj-lt"/>
                <a:ea typeface="+mj-ea"/>
                <a:cs typeface="+mj-cs"/>
              </a:rPr>
              <a:t> </a:t>
            </a:r>
            <a:r>
              <a:rPr lang="en-US" sz="1800" dirty="0" err="1">
                <a:latin typeface="+mj-lt"/>
                <a:ea typeface="+mj-ea"/>
                <a:cs typeface="+mj-cs"/>
              </a:rPr>
              <a:t>noin</a:t>
            </a:r>
            <a:r>
              <a:rPr lang="en-US" sz="1800" dirty="0">
                <a:latin typeface="+mj-lt"/>
                <a:ea typeface="+mj-ea"/>
                <a:cs typeface="+mj-cs"/>
              </a:rPr>
              <a:t> 89 % </a:t>
            </a:r>
            <a:r>
              <a:rPr lang="en-US" sz="1800" dirty="0" err="1">
                <a:latin typeface="+mj-lt"/>
                <a:ea typeface="+mj-ea"/>
                <a:cs typeface="+mj-cs"/>
              </a:rPr>
              <a:t>maailman</a:t>
            </a:r>
            <a:r>
              <a:rPr lang="en-US" sz="1800" dirty="0">
                <a:latin typeface="+mj-lt"/>
                <a:ea typeface="+mj-ea"/>
                <a:cs typeface="+mj-cs"/>
              </a:rPr>
              <a:t> </a:t>
            </a:r>
            <a:r>
              <a:rPr lang="en-US" sz="1800" dirty="0" err="1">
                <a:latin typeface="+mj-lt"/>
                <a:ea typeface="+mj-ea"/>
                <a:cs typeface="+mj-cs"/>
              </a:rPr>
              <a:t>päästöistä</a:t>
            </a:r>
            <a:r>
              <a:rPr lang="en-US" sz="1800" dirty="0">
                <a:latin typeface="+mj-lt"/>
                <a:ea typeface="+mj-ea"/>
                <a:cs typeface="+mj-cs"/>
              </a:rPr>
              <a:t>.</a:t>
            </a:r>
            <a:br>
              <a:rPr lang="en-US" sz="1500" dirty="0">
                <a:latin typeface="+mj-lt"/>
                <a:ea typeface="+mj-ea"/>
                <a:cs typeface="+mj-cs"/>
              </a:rPr>
            </a:br>
            <a:br>
              <a:rPr lang="en-US" sz="1500" dirty="0">
                <a:latin typeface="+mj-lt"/>
                <a:ea typeface="+mj-ea"/>
                <a:cs typeface="+mj-cs"/>
              </a:rPr>
            </a:br>
            <a:br>
              <a:rPr lang="en-US" sz="1500" dirty="0">
                <a:latin typeface="+mj-lt"/>
                <a:ea typeface="+mj-ea"/>
                <a:cs typeface="+mj-cs"/>
              </a:rPr>
            </a:br>
            <a:r>
              <a:rPr lang="en-US" sz="1500" dirty="0" err="1">
                <a:latin typeface="+mj-lt"/>
                <a:ea typeface="+mj-ea"/>
                <a:cs typeface="+mj-cs"/>
              </a:rPr>
              <a:t>Pariisin</a:t>
            </a:r>
            <a:r>
              <a:rPr lang="en-US" sz="1500" dirty="0">
                <a:latin typeface="+mj-lt"/>
                <a:ea typeface="+mj-ea"/>
                <a:cs typeface="+mj-cs"/>
              </a:rPr>
              <a:t> </a:t>
            </a:r>
            <a:r>
              <a:rPr lang="en-US" sz="1500" dirty="0" err="1">
                <a:latin typeface="+mj-lt"/>
                <a:ea typeface="+mj-ea"/>
                <a:cs typeface="+mj-cs"/>
              </a:rPr>
              <a:t>sopimuksen</a:t>
            </a:r>
            <a:r>
              <a:rPr lang="en-US" sz="1500" dirty="0">
                <a:latin typeface="+mj-lt"/>
                <a:ea typeface="+mj-ea"/>
                <a:cs typeface="+mj-cs"/>
              </a:rPr>
              <a:t> </a:t>
            </a:r>
            <a:r>
              <a:rPr lang="en-US" sz="1500" dirty="0" err="1">
                <a:latin typeface="+mj-lt"/>
                <a:ea typeface="+mj-ea"/>
                <a:cs typeface="+mj-cs"/>
              </a:rPr>
              <a:t>tilanteen</a:t>
            </a:r>
            <a:r>
              <a:rPr lang="en-US" sz="1500" dirty="0">
                <a:latin typeface="+mj-lt"/>
                <a:ea typeface="+mj-ea"/>
                <a:cs typeface="+mj-cs"/>
              </a:rPr>
              <a:t> </a:t>
            </a:r>
            <a:r>
              <a:rPr lang="en-US" sz="1500" dirty="0" err="1">
                <a:latin typeface="+mj-lt"/>
                <a:ea typeface="+mj-ea"/>
                <a:cs typeface="+mj-cs"/>
              </a:rPr>
              <a:t>voi</a:t>
            </a:r>
            <a:r>
              <a:rPr lang="en-US" sz="1500" dirty="0">
                <a:latin typeface="+mj-lt"/>
                <a:ea typeface="+mj-ea"/>
                <a:cs typeface="+mj-cs"/>
              </a:rPr>
              <a:t> </a:t>
            </a:r>
            <a:r>
              <a:rPr lang="en-US" sz="1500" dirty="0" err="1">
                <a:latin typeface="+mj-lt"/>
                <a:ea typeface="+mj-ea"/>
                <a:cs typeface="+mj-cs"/>
              </a:rPr>
              <a:t>tarkistaa</a:t>
            </a:r>
            <a:r>
              <a:rPr lang="en-US" sz="1500" dirty="0">
                <a:latin typeface="+mj-lt"/>
                <a:ea typeface="+mj-ea"/>
                <a:cs typeface="+mj-cs"/>
              </a:rPr>
              <a:t> </a:t>
            </a:r>
            <a:r>
              <a:rPr lang="en-US" sz="1500" dirty="0" err="1">
                <a:latin typeface="+mj-lt"/>
                <a:ea typeface="+mj-ea"/>
                <a:cs typeface="+mj-cs"/>
              </a:rPr>
              <a:t>seuraavalta</a:t>
            </a:r>
            <a:r>
              <a:rPr lang="en-US" sz="1500" dirty="0">
                <a:latin typeface="+mj-lt"/>
                <a:ea typeface="+mj-ea"/>
                <a:cs typeface="+mj-cs"/>
              </a:rPr>
              <a:t> </a:t>
            </a:r>
            <a:r>
              <a:rPr lang="en-US" sz="1500" dirty="0" err="1">
                <a:latin typeface="+mj-lt"/>
                <a:ea typeface="+mj-ea"/>
                <a:cs typeface="+mj-cs"/>
              </a:rPr>
              <a:t>sivustolta</a:t>
            </a:r>
            <a:r>
              <a:rPr lang="en-US" sz="1500" dirty="0">
                <a:latin typeface="+mj-lt"/>
                <a:ea typeface="+mj-ea"/>
                <a:cs typeface="+mj-cs"/>
              </a:rPr>
              <a:t>: </a:t>
            </a:r>
            <a:r>
              <a:rPr lang="en-US" sz="1500" dirty="0">
                <a:latin typeface="+mj-lt"/>
                <a:ea typeface="+mj-ea"/>
                <a:cs typeface="+mj-cs"/>
                <a:hlinkClick r:id="rId3">
                  <a:extLst>
                    <a:ext uri="{A12FA001-AC4F-418D-AE19-62706E023703}">
                      <ahyp:hlinkClr xmlns:ahyp="http://schemas.microsoft.com/office/drawing/2018/hyperlinkcolor" val="tx"/>
                    </a:ext>
                  </a:extLst>
                </a:hlinkClick>
              </a:rPr>
              <a:t>http://cait.wri.org/indc/#/ratification</a:t>
            </a:r>
            <a:br>
              <a:rPr lang="en-US" sz="1500" dirty="0">
                <a:latin typeface="+mj-lt"/>
                <a:ea typeface="+mj-ea"/>
                <a:cs typeface="+mj-cs"/>
              </a:rPr>
            </a:br>
            <a:br>
              <a:rPr lang="en-US" sz="1500" dirty="0">
                <a:solidFill>
                  <a:srgbClr val="5A5C1C"/>
                </a:solidFill>
                <a:latin typeface="+mj-lt"/>
                <a:ea typeface="+mj-ea"/>
                <a:cs typeface="+mj-cs"/>
              </a:rPr>
            </a:br>
            <a:endParaRPr lang="en-US" sz="1500" dirty="0">
              <a:solidFill>
                <a:srgbClr val="5A5C1C"/>
              </a:solidFill>
              <a:latin typeface="+mj-lt"/>
              <a:ea typeface="+mj-ea"/>
              <a:cs typeface="+mj-cs"/>
            </a:endParaRPr>
          </a:p>
        </p:txBody>
      </p:sp>
      <p:pic>
        <p:nvPicPr>
          <p:cNvPr id="3" name="Picture 2">
            <a:extLst>
              <a:ext uri="{FF2B5EF4-FFF2-40B4-BE49-F238E27FC236}">
                <a16:creationId xmlns:a16="http://schemas.microsoft.com/office/drawing/2014/main" id="{E40A8FDD-9E08-459C-8A73-8C038A8F515D}"/>
              </a:ext>
            </a:extLst>
          </p:cNvPr>
          <p:cNvPicPr>
            <a:picLocks noChangeAspect="1"/>
          </p:cNvPicPr>
          <p:nvPr/>
        </p:nvPicPr>
        <p:blipFill rotWithShape="1">
          <a:blip r:embed="rId4"/>
          <a:srcRect t="3307" r="1" b="26009"/>
          <a:stretch/>
        </p:blipFill>
        <p:spPr>
          <a:xfrm>
            <a:off x="243840" y="256540"/>
            <a:ext cx="11704320" cy="3764276"/>
          </a:xfrm>
          <a:prstGeom prst="rect">
            <a:avLst/>
          </a:prstGeom>
        </p:spPr>
      </p:pic>
      <p:sp>
        <p:nvSpPr>
          <p:cNvPr id="4" name="Alatunnisteen paikkamerkki 3"/>
          <p:cNvSpPr>
            <a:spLocks noGrp="1"/>
          </p:cNvSpPr>
          <p:nvPr>
            <p:ph type="ftr" sz="quarter" idx="11"/>
          </p:nvPr>
        </p:nvSpPr>
        <p:spPr>
          <a:xfrm>
            <a:off x="4038600" y="6259585"/>
            <a:ext cx="4114800" cy="365125"/>
          </a:xfrm>
        </p:spPr>
        <p:txBody>
          <a:bodyPr vert="horz" lIns="91440" tIns="45720" rIns="91440" bIns="45720" rtlCol="0" anchor="ctr">
            <a:normAutofit/>
          </a:bodyPr>
          <a:lstStyle/>
          <a:p>
            <a:pPr>
              <a:spcAft>
                <a:spcPts val="600"/>
              </a:spcAft>
              <a:defRPr/>
            </a:pPr>
            <a:r>
              <a:rPr lang="en-US" kern="1200" dirty="0">
                <a:solidFill>
                  <a:schemeClr val="tx1"/>
                </a:solidFill>
                <a:latin typeface="Calibri" panose="020F0502020204030204"/>
                <a:ea typeface="+mn-ea"/>
                <a:cs typeface="+mn-cs"/>
              </a:rPr>
              <a:t>kiertotalousamk.fi</a:t>
            </a:r>
          </a:p>
        </p:txBody>
      </p:sp>
      <p:sp>
        <p:nvSpPr>
          <p:cNvPr id="6" name="TextBox 5">
            <a:extLst>
              <a:ext uri="{FF2B5EF4-FFF2-40B4-BE49-F238E27FC236}">
                <a16:creationId xmlns:a16="http://schemas.microsoft.com/office/drawing/2014/main" id="{681DFAB4-C161-4136-A77C-F5683B25F01E}"/>
              </a:ext>
            </a:extLst>
          </p:cNvPr>
          <p:cNvSpPr txBox="1"/>
          <p:nvPr/>
        </p:nvSpPr>
        <p:spPr>
          <a:xfrm>
            <a:off x="9560809" y="3714504"/>
            <a:ext cx="3070835" cy="307777"/>
          </a:xfrm>
          <a:prstGeom prst="rect">
            <a:avLst/>
          </a:prstGeom>
          <a:noFill/>
        </p:spPr>
        <p:txBody>
          <a:bodyPr wrap="square" rtlCol="0">
            <a:spAutoFit/>
          </a:bodyPr>
          <a:lstStyle/>
          <a:p>
            <a:r>
              <a:rPr lang="fi-FI" sz="1400" dirty="0">
                <a:solidFill>
                  <a:schemeClr val="bg1"/>
                </a:solidFill>
              </a:rPr>
              <a:t>Kuvituskuva: Sanna Moilanen</a:t>
            </a:r>
          </a:p>
        </p:txBody>
      </p:sp>
    </p:spTree>
    <p:extLst>
      <p:ext uri="{BB962C8B-B14F-4D97-AF65-F5344CB8AC3E}">
        <p14:creationId xmlns:p14="http://schemas.microsoft.com/office/powerpoint/2010/main" val="441312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p:cNvSpPr>
            <a:spLocks noGrp="1"/>
          </p:cNvSpPr>
          <p:nvPr>
            <p:ph type="title"/>
          </p:nvPr>
        </p:nvSpPr>
        <p:spPr>
          <a:xfrm>
            <a:off x="640079" y="4526280"/>
            <a:ext cx="7410681" cy="1737360"/>
          </a:xfrm>
        </p:spPr>
        <p:txBody>
          <a:bodyPr>
            <a:normAutofit/>
          </a:bodyPr>
          <a:lstStyle/>
          <a:p>
            <a:r>
              <a:rPr lang="fi-FI" sz="4800">
                <a:latin typeface="+mn-lt"/>
              </a:rPr>
              <a:t>EU:n energia- ja ilmastopolitiikka</a:t>
            </a:r>
          </a:p>
        </p:txBody>
      </p:sp>
      <p:sp>
        <p:nvSpPr>
          <p:cNvPr id="3" name="Sisällön paikkamerkki 2"/>
          <p:cNvSpPr>
            <a:spLocks noGrp="1"/>
          </p:cNvSpPr>
          <p:nvPr>
            <p:ph idx="1"/>
          </p:nvPr>
        </p:nvSpPr>
        <p:spPr>
          <a:xfrm>
            <a:off x="640080" y="595293"/>
            <a:ext cx="5676637" cy="3463951"/>
          </a:xfrm>
        </p:spPr>
        <p:txBody>
          <a:bodyPr anchor="ctr">
            <a:normAutofit/>
          </a:bodyPr>
          <a:lstStyle/>
          <a:p>
            <a:pPr marL="358775" indent="-358775">
              <a:spcBef>
                <a:spcPts val="1200"/>
              </a:spcBef>
              <a:spcAft>
                <a:spcPts val="1200"/>
              </a:spcAft>
              <a:buFont typeface="Wingdings" panose="05000000000000000000" pitchFamily="2" charset="2"/>
              <a:buChar char="Ø"/>
            </a:pPr>
            <a:r>
              <a:rPr lang="fi-FI" sz="1800"/>
              <a:t>EU:n energia- ja ilmastopolitiikkaa ohjaavat YK:n ilmastosopimus ja EU:n omat ilmastotoimet, jotka velvoittavat kaikkia jäsenmaita.</a:t>
            </a:r>
          </a:p>
          <a:p>
            <a:pPr marL="358775" indent="-358775">
              <a:spcBef>
                <a:spcPts val="1200"/>
              </a:spcBef>
              <a:spcAft>
                <a:spcPts val="1200"/>
              </a:spcAft>
              <a:buFont typeface="Wingdings" panose="05000000000000000000" pitchFamily="2" charset="2"/>
              <a:buChar char="Ø"/>
            </a:pPr>
            <a:r>
              <a:rPr lang="fi-FI" sz="1800"/>
              <a:t>Energia- ja ilmastopolitiikan tulee olla pitkäjänteistä ja ennakoitavaa tarvittavien investointien mahdollistamiseksi</a:t>
            </a:r>
          </a:p>
          <a:p>
            <a:pPr marL="358775" indent="-358775">
              <a:spcBef>
                <a:spcPts val="1200"/>
              </a:spcBef>
              <a:spcAft>
                <a:spcPts val="1200"/>
              </a:spcAft>
              <a:buFont typeface="Wingdings" panose="05000000000000000000" pitchFamily="2" charset="2"/>
              <a:buChar char="Ø"/>
            </a:pPr>
            <a:r>
              <a:rPr lang="fi-FI" sz="1800"/>
              <a:t>Energiantuotanto ja -käyttö aiheuttavat noin 80 % kaikista kasvihuonekaasu-päästöistä. Tämän takia onkin mahdotonta erottaa energia- ja ilmastopolitiikkaa erillisiksi politiikkalohkoiksi.</a:t>
            </a:r>
          </a:p>
        </p:txBody>
      </p:sp>
      <p:sp>
        <p:nvSpPr>
          <p:cNvPr id="18" name="Freeform: Shape 17">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latunnisteen paikkamerkki 3"/>
          <p:cNvSpPr>
            <a:spLocks noGrp="1"/>
          </p:cNvSpPr>
          <p:nvPr>
            <p:ph type="ftr" sz="quarter" idx="11"/>
          </p:nvPr>
        </p:nvSpPr>
        <p:spPr>
          <a:xfrm>
            <a:off x="640079" y="6350238"/>
            <a:ext cx="6758941" cy="365125"/>
          </a:xfrm>
        </p:spPr>
        <p:txBody>
          <a:bodyPr>
            <a:normAutofit/>
          </a:bodyPr>
          <a:lstStyle/>
          <a:p>
            <a:pPr algn="l">
              <a:spcAft>
                <a:spcPts val="600"/>
              </a:spcAft>
            </a:pPr>
            <a:r>
              <a:rPr lang="fi-FI">
                <a:solidFill>
                  <a:prstClr val="black">
                    <a:tint val="75000"/>
                  </a:prstClr>
                </a:solidFill>
              </a:rPr>
              <a:t>kiertotalousamk.fi</a:t>
            </a:r>
          </a:p>
        </p:txBody>
      </p:sp>
    </p:spTree>
    <p:extLst>
      <p:ext uri="{BB962C8B-B14F-4D97-AF65-F5344CB8AC3E}">
        <p14:creationId xmlns:p14="http://schemas.microsoft.com/office/powerpoint/2010/main" val="3231207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965430" y="629268"/>
            <a:ext cx="6586491" cy="1286160"/>
          </a:xfrm>
        </p:spPr>
        <p:txBody>
          <a:bodyPr anchor="b">
            <a:normAutofit/>
          </a:bodyPr>
          <a:lstStyle/>
          <a:p>
            <a:r>
              <a:rPr lang="fi-FI" sz="4100">
                <a:latin typeface="+mn-lt"/>
              </a:rPr>
              <a:t>EU:n energia- ja ilmastopolitiikka</a:t>
            </a:r>
          </a:p>
        </p:txBody>
      </p:sp>
      <p:sp>
        <p:nvSpPr>
          <p:cNvPr id="3" name="Sisällön paikkamerkki 2"/>
          <p:cNvSpPr>
            <a:spLocks noGrp="1"/>
          </p:cNvSpPr>
          <p:nvPr>
            <p:ph idx="1"/>
          </p:nvPr>
        </p:nvSpPr>
        <p:spPr>
          <a:xfrm>
            <a:off x="4965431" y="2438400"/>
            <a:ext cx="6586489" cy="3785419"/>
          </a:xfrm>
        </p:spPr>
        <p:txBody>
          <a:bodyPr>
            <a:normAutofit/>
          </a:bodyPr>
          <a:lstStyle/>
          <a:p>
            <a:pPr marL="0" indent="0">
              <a:spcBef>
                <a:spcPts val="0"/>
              </a:spcBef>
              <a:spcAft>
                <a:spcPts val="600"/>
              </a:spcAft>
              <a:buNone/>
            </a:pPr>
            <a:r>
              <a:rPr lang="fi-FI" sz="1700" dirty="0"/>
              <a:t>Euroopassa on energia-alalla monia haasteita:</a:t>
            </a:r>
          </a:p>
          <a:p>
            <a:pPr marL="0" indent="0">
              <a:spcBef>
                <a:spcPts val="0"/>
              </a:spcBef>
              <a:spcAft>
                <a:spcPts val="600"/>
              </a:spcAft>
              <a:buNone/>
            </a:pPr>
            <a:r>
              <a:rPr lang="fi-FI" sz="1700" dirty="0"/>
              <a:t> </a:t>
            </a:r>
          </a:p>
          <a:p>
            <a:pPr marL="358775" indent="-358775">
              <a:spcBef>
                <a:spcPts val="0"/>
              </a:spcBef>
              <a:spcAft>
                <a:spcPts val="600"/>
              </a:spcAft>
              <a:buFont typeface="Wingdings" panose="05000000000000000000" pitchFamily="2" charset="2"/>
              <a:buChar char="Ø"/>
            </a:pPr>
            <a:r>
              <a:rPr lang="fi-FI" sz="1700" dirty="0"/>
              <a:t>lisääntynyt tuontiriippuvuus</a:t>
            </a:r>
          </a:p>
          <a:p>
            <a:pPr marL="358775" indent="-358775">
              <a:spcBef>
                <a:spcPts val="0"/>
              </a:spcBef>
              <a:spcAft>
                <a:spcPts val="600"/>
              </a:spcAft>
              <a:buFont typeface="Wingdings" panose="05000000000000000000" pitchFamily="2" charset="2"/>
              <a:buChar char="Ø"/>
            </a:pPr>
            <a:r>
              <a:rPr lang="fi-FI" sz="1700" dirty="0"/>
              <a:t>energialähteiden monipuolistamisen tarve</a:t>
            </a:r>
          </a:p>
          <a:p>
            <a:pPr marL="358775" indent="-358775">
              <a:spcBef>
                <a:spcPts val="0"/>
              </a:spcBef>
              <a:spcAft>
                <a:spcPts val="600"/>
              </a:spcAft>
              <a:buFont typeface="Wingdings" panose="05000000000000000000" pitchFamily="2" charset="2"/>
              <a:buChar char="Ø"/>
            </a:pPr>
            <a:r>
              <a:rPr lang="fi-FI" sz="1700" dirty="0"/>
              <a:t>korkeat ja vaihtelevat energian hinnat</a:t>
            </a:r>
          </a:p>
          <a:p>
            <a:pPr marL="358775" indent="-358775">
              <a:spcBef>
                <a:spcPts val="0"/>
              </a:spcBef>
              <a:spcAft>
                <a:spcPts val="600"/>
              </a:spcAft>
              <a:buFont typeface="Wingdings" panose="05000000000000000000" pitchFamily="2" charset="2"/>
              <a:buChar char="Ø"/>
            </a:pPr>
            <a:r>
              <a:rPr lang="fi-FI" sz="1700" dirty="0"/>
              <a:t>energian kasvava kysyntä maailmanlaajuisesti</a:t>
            </a:r>
          </a:p>
          <a:p>
            <a:pPr marL="358775" indent="-358775">
              <a:spcBef>
                <a:spcPts val="0"/>
              </a:spcBef>
              <a:spcAft>
                <a:spcPts val="600"/>
              </a:spcAft>
              <a:buFont typeface="Wingdings" panose="05000000000000000000" pitchFamily="2" charset="2"/>
              <a:buChar char="Ø"/>
            </a:pPr>
            <a:r>
              <a:rPr lang="fi-FI" sz="1700" dirty="0"/>
              <a:t>tuotanto- ja kauttakulkumaihin vaikuttavat turvallisuusuhat</a:t>
            </a:r>
          </a:p>
          <a:p>
            <a:pPr marL="358775" indent="-358775">
              <a:spcBef>
                <a:spcPts val="0"/>
              </a:spcBef>
              <a:spcAft>
                <a:spcPts val="600"/>
              </a:spcAft>
              <a:buFont typeface="Wingdings" panose="05000000000000000000" pitchFamily="2" charset="2"/>
              <a:buChar char="Ø"/>
            </a:pPr>
            <a:r>
              <a:rPr lang="fi-FI" sz="1700" dirty="0"/>
              <a:t>ilmastonmuutoksen kasvava uhka</a:t>
            </a:r>
          </a:p>
          <a:p>
            <a:pPr marL="358775" indent="-358775">
              <a:spcBef>
                <a:spcPts val="0"/>
              </a:spcBef>
              <a:spcAft>
                <a:spcPts val="600"/>
              </a:spcAft>
              <a:buFont typeface="Wingdings" panose="05000000000000000000" pitchFamily="2" charset="2"/>
              <a:buChar char="Ø"/>
            </a:pPr>
            <a:r>
              <a:rPr lang="fi-FI" sz="1700" dirty="0"/>
              <a:t>energiatehokkuuden hidas parantuminen</a:t>
            </a:r>
          </a:p>
          <a:p>
            <a:pPr marL="358775" indent="-358775">
              <a:spcBef>
                <a:spcPts val="0"/>
              </a:spcBef>
              <a:spcAft>
                <a:spcPts val="600"/>
              </a:spcAft>
              <a:buFont typeface="Wingdings" panose="05000000000000000000" pitchFamily="2" charset="2"/>
              <a:buChar char="Ø"/>
            </a:pPr>
            <a:r>
              <a:rPr lang="fi-FI" sz="1700" dirty="0"/>
              <a:t>uusiutuvan energian osuuden lisäämisen haasteet </a:t>
            </a:r>
          </a:p>
          <a:p>
            <a:pPr marL="358775" indent="-358775">
              <a:spcBef>
                <a:spcPts val="0"/>
              </a:spcBef>
              <a:spcAft>
                <a:spcPts val="600"/>
              </a:spcAft>
              <a:buFont typeface="Wingdings" panose="05000000000000000000" pitchFamily="2" charset="2"/>
              <a:buChar char="Ø"/>
            </a:pPr>
            <a:r>
              <a:rPr lang="fi-FI" sz="1700" dirty="0"/>
              <a:t>tarve lisätä energiamarkkinoiden avoimuutta, integroitumista ja yhteen liitäntöjä.</a:t>
            </a:r>
          </a:p>
        </p:txBody>
      </p:sp>
      <p:pic>
        <p:nvPicPr>
          <p:cNvPr id="6" name="Picture 5" descr="A large body of water surrounded by trees&#10;&#10;Description automatically generated">
            <a:extLst>
              <a:ext uri="{FF2B5EF4-FFF2-40B4-BE49-F238E27FC236}">
                <a16:creationId xmlns:a16="http://schemas.microsoft.com/office/drawing/2014/main" id="{0EFDB0B3-4CC4-4507-AE11-5EBF20175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08"/>
          <a:stretch/>
        </p:blipFill>
        <p:spPr>
          <a:xfrm>
            <a:off x="20" y="10"/>
            <a:ext cx="4635571" cy="6857990"/>
          </a:xfrm>
          <a:prstGeom prst="rect">
            <a:avLst/>
          </a:prstGeom>
          <a:effectLst/>
        </p:spPr>
      </p:pic>
      <p:cxnSp>
        <p:nvCxnSpPr>
          <p:cNvPr id="21" name="Straight Connector 2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1AAFD"/>
            </a:solidFill>
          </a:ln>
        </p:spPr>
        <p:style>
          <a:lnRef idx="1">
            <a:schemeClr val="accent1"/>
          </a:lnRef>
          <a:fillRef idx="0">
            <a:schemeClr val="accent1"/>
          </a:fillRef>
          <a:effectRef idx="0">
            <a:schemeClr val="accent1"/>
          </a:effectRef>
          <a:fontRef idx="minor">
            <a:schemeClr val="tx1"/>
          </a:fontRef>
        </p:style>
      </p:cxnSp>
      <p:sp>
        <p:nvSpPr>
          <p:cNvPr id="4" name="Alatunnisteen paikkamerkki 3"/>
          <p:cNvSpPr>
            <a:spLocks noGrp="1"/>
          </p:cNvSpPr>
          <p:nvPr>
            <p:ph type="ftr" sz="quarter" idx="11"/>
          </p:nvPr>
        </p:nvSpPr>
        <p:spPr>
          <a:xfrm>
            <a:off x="4965430" y="6356350"/>
            <a:ext cx="4139134" cy="365125"/>
          </a:xfrm>
        </p:spPr>
        <p:txBody>
          <a:bodyPr>
            <a:normAutofit/>
          </a:bodyPr>
          <a:lstStyle/>
          <a:p>
            <a:pPr algn="l">
              <a:spcAft>
                <a:spcPts val="600"/>
              </a:spcAft>
            </a:pPr>
            <a:r>
              <a:rPr lang="fi-FI"/>
              <a:t>kiertotalousamk.fi</a:t>
            </a:r>
          </a:p>
        </p:txBody>
      </p:sp>
      <p:sp>
        <p:nvSpPr>
          <p:cNvPr id="7" name="TextBox 6">
            <a:extLst>
              <a:ext uri="{FF2B5EF4-FFF2-40B4-BE49-F238E27FC236}">
                <a16:creationId xmlns:a16="http://schemas.microsoft.com/office/drawing/2014/main" id="{5231987A-7A3C-4D82-A02A-11CB2DA4FFF1}"/>
              </a:ext>
            </a:extLst>
          </p:cNvPr>
          <p:cNvSpPr txBox="1"/>
          <p:nvPr/>
        </p:nvSpPr>
        <p:spPr>
          <a:xfrm>
            <a:off x="0" y="6538912"/>
            <a:ext cx="3070835" cy="307777"/>
          </a:xfrm>
          <a:prstGeom prst="rect">
            <a:avLst/>
          </a:prstGeom>
          <a:noFill/>
        </p:spPr>
        <p:txBody>
          <a:bodyPr wrap="square" rtlCol="0">
            <a:spAutoFit/>
          </a:bodyPr>
          <a:lstStyle/>
          <a:p>
            <a:r>
              <a:rPr lang="fi-FI" sz="1400" dirty="0">
                <a:solidFill>
                  <a:schemeClr val="bg1"/>
                </a:solidFill>
              </a:rPr>
              <a:t>Kuvituskuva: Sanna Moilanen</a:t>
            </a:r>
          </a:p>
        </p:txBody>
      </p:sp>
    </p:spTree>
    <p:extLst>
      <p:ext uri="{BB962C8B-B14F-4D97-AF65-F5344CB8AC3E}">
        <p14:creationId xmlns:p14="http://schemas.microsoft.com/office/powerpoint/2010/main" val="2268520000"/>
      </p:ext>
    </p:extLst>
  </p:cSld>
  <p:clrMapOvr>
    <a:masterClrMapping/>
  </p:clrMapOvr>
</p:sld>
</file>

<file path=ppt/theme/theme1.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76865ef9-df32-4c37-ae45-f9784eb47bff">427W7XWPXQD2-403814790-3032</_dlc_DocId>
    <_dlc_DocIdUrl xmlns="76865ef9-df32-4c37-ae45-f9784eb47bff">
      <Url>https://tt.eduuni.fi/sites/luc-lapinamk-extra/kiertotalousosaamista-ammattikorkeakouluihin/_layouts/15/DocIdRedir.aspx?ID=427W7XWPXQD2-403814790-3032</Url>
      <Description>427W7XWPXQD2-403814790-3032</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Asiakirja" ma:contentTypeID="0x010100844F74372C55FE4B821D5F2378F4B2BA" ma:contentTypeVersion="1" ma:contentTypeDescription="Luo uusi asiakirja." ma:contentTypeScope="" ma:versionID="822fe6b422b8dec44a40602c4233d47b">
  <xsd:schema xmlns:xsd="http://www.w3.org/2001/XMLSchema" xmlns:xs="http://www.w3.org/2001/XMLSchema" xmlns:p="http://schemas.microsoft.com/office/2006/metadata/properties" xmlns:ns2="76865ef9-df32-4c37-ae45-f9784eb47bff" xmlns:ns3="7e9e6169-ad39-4139-80cb-366121f0def0" targetNamespace="http://schemas.microsoft.com/office/2006/metadata/properties" ma:root="true" ma:fieldsID="6eb707645daa25c755dded653de544e8" ns2:_="" ns3:_="">
    <xsd:import namespace="76865ef9-df32-4c37-ae45-f9784eb47bff"/>
    <xsd:import namespace="7e9e6169-ad39-4139-80cb-366121f0def0"/>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65ef9-df32-4c37-ae45-f9784eb47bff" elementFormDefault="qualified">
    <xsd:import namespace="http://schemas.microsoft.com/office/2006/documentManagement/types"/>
    <xsd:import namespace="http://schemas.microsoft.com/office/infopath/2007/PartnerControls"/>
    <xsd:element name="_dlc_DocId" ma:index="8" nillable="true" ma:displayName="Tiedostotunnisteen arvo" ma:description="Tälle kohteelle määritetyn tiedostotunnisteen arvo." ma:internalName="_dlc_DocId" ma:readOnly="true">
      <xsd:simpleType>
        <xsd:restriction base="dms:Text"/>
      </xsd:simpleType>
    </xsd:element>
    <xsd:element name="_dlc_DocIdUrl" ma:index="9" nillable="true" ma:displayName="Tiedostotunniste" ma:description="Tämän tiedoston pysyvä linkki."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e9e6169-ad39-4139-80cb-366121f0def0" elementFormDefault="qualified">
    <xsd:import namespace="http://schemas.microsoft.com/office/2006/documentManagement/types"/>
    <xsd:import namespace="http://schemas.microsoft.com/office/infopath/2007/PartnerControls"/>
    <xsd:element name="SharedWithUsers" ma:index="11"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25BD6D-D2BB-418E-A029-B40BF82CD255}">
  <ds:schemaRefs>
    <ds:schemaRef ds:uri="http://schemas.microsoft.com/sharepoint/v3/contenttype/forms"/>
  </ds:schemaRefs>
</ds:datastoreItem>
</file>

<file path=customXml/itemProps2.xml><?xml version="1.0" encoding="utf-8"?>
<ds:datastoreItem xmlns:ds="http://schemas.openxmlformats.org/officeDocument/2006/customXml" ds:itemID="{8062D49C-CA25-4999-B952-F55D754961C0}">
  <ds:schemaRefs>
    <ds:schemaRef ds:uri="7e9e6169-ad39-4139-80cb-366121f0def0"/>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76865ef9-df32-4c37-ae45-f9784eb47bff"/>
    <ds:schemaRef ds:uri="http://www.w3.org/XML/1998/namespace"/>
  </ds:schemaRefs>
</ds:datastoreItem>
</file>

<file path=customXml/itemProps3.xml><?xml version="1.0" encoding="utf-8"?>
<ds:datastoreItem xmlns:ds="http://schemas.openxmlformats.org/officeDocument/2006/customXml" ds:itemID="{9BEB1A0C-CB66-4291-BD4D-308FACDFF633}">
  <ds:schemaRefs>
    <ds:schemaRef ds:uri="http://schemas.microsoft.com/sharepoint/events"/>
  </ds:schemaRefs>
</ds:datastoreItem>
</file>

<file path=customXml/itemProps4.xml><?xml version="1.0" encoding="utf-8"?>
<ds:datastoreItem xmlns:ds="http://schemas.openxmlformats.org/officeDocument/2006/customXml" ds:itemID="{B238FF32-43FD-4754-9A6C-B0B4C19B5E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865ef9-df32-4c37-ae45-f9784eb47bff"/>
    <ds:schemaRef ds:uri="7e9e6169-ad39-4139-80cb-366121f0d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2776</Words>
  <Application>Microsoft Office PowerPoint</Application>
  <PresentationFormat>Widescreen</PresentationFormat>
  <Paragraphs>345</Paragraphs>
  <Slides>35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Georgia</vt:lpstr>
      <vt:lpstr>Microsoft Sans Serif</vt:lpstr>
      <vt:lpstr>Open Sans</vt:lpstr>
      <vt:lpstr>Trebuchet MS</vt:lpstr>
      <vt:lpstr>Wingdings</vt:lpstr>
      <vt:lpstr>1_Mukautettu suunnittelumalli</vt:lpstr>
      <vt:lpstr>Energian käyttöön liittyvät poliittiset ohjauskeinot  </vt:lpstr>
      <vt:lpstr>PowerPoint Presentation</vt:lpstr>
      <vt:lpstr>Kansainvälinen ilmastopolitiikka</vt:lpstr>
      <vt:lpstr>YK:n ilmastonmuutosta koskeva puitesopimus  v.1992</vt:lpstr>
      <vt:lpstr>Kioton pöytäkirja   v.1997</vt:lpstr>
      <vt:lpstr>Pariisin ilmastosopimus   v.2016</vt:lpstr>
      <vt:lpstr>Pariisin ilmastosopimus     Ensimmäistä kertaa lähes kaikki maailman maat ovat kertoneet olevansa valmiita toimiin ilmastonmuutoksen torjumiseksi.  Pariisin ilmastosopimuksen on ratifioinut 195 maata. Yhteensä nämä sitoumukset kattavat noin 89 % maailman päästöistä.   Pariisin sopimuksen tilanteen voi tarkistaa seuraavalta sivustolta: http://cait.wri.org/indc/#/ratification  </vt:lpstr>
      <vt:lpstr>EU:n energia- ja ilmastopolitiikka</vt:lpstr>
      <vt:lpstr>EU:n energia- ja ilmastopolitiikka</vt:lpstr>
      <vt:lpstr>EU:n energia- ja ilmastopolitiikka</vt:lpstr>
      <vt:lpstr>EU:n energia- ja ilmastopolitiikka</vt:lpstr>
      <vt:lpstr>PowerPoint Presentation</vt:lpstr>
      <vt:lpstr>EU:n on sitoutunut vähentämään kasvihuonekaasupäästöjä</vt:lpstr>
      <vt:lpstr>EU:n ilmasto- ja energiatavoitteet vuosille 2020 ja 2030</vt:lpstr>
      <vt:lpstr>EU:n puhtaan energian paketti </vt:lpstr>
      <vt:lpstr>EU:n puhtaan energian paketti</vt:lpstr>
      <vt:lpstr>EU:n puhtaan energian paketti</vt:lpstr>
      <vt:lpstr>EU:n päästökauppa</vt:lpstr>
      <vt:lpstr>EU:n pitkän aikavälin ilmastostrategia</vt:lpstr>
      <vt:lpstr>Ohjauskeinot</vt:lpstr>
      <vt:lpstr>Ekosuunnitteludirektiivi (2009/125/EY) </vt:lpstr>
      <vt:lpstr>Ekosuunnitteludirektiivi (2009/125/EY) </vt:lpstr>
      <vt:lpstr>PowerPoint Presentation</vt:lpstr>
      <vt:lpstr>PowerPoint Presentation</vt:lpstr>
      <vt:lpstr>EU:n kiertotalouden toiminta-suunnitelma #greendeal</vt:lpstr>
      <vt:lpstr>Suomen energia- ja ilmastopolitiikka</vt:lpstr>
      <vt:lpstr>Ilmastolaki v.2015</vt:lpstr>
      <vt:lpstr>Suomen kansallinen energia- ja ilmastostrategia 2016 </vt:lpstr>
      <vt:lpstr>Suomen kansallisen energia- ja ilmastostrategian 2016 keskeisimmät tavoitteet </vt:lpstr>
      <vt:lpstr>Suomen ilmasto- ja energiatavoitteet vuosille 2020 ja 2030</vt:lpstr>
      <vt:lpstr>Suomen kansalliset 2020-tavoitteet</vt:lpstr>
      <vt:lpstr>Suomen kansalliset 2030-tavoitteet</vt:lpstr>
      <vt:lpstr>Keskipitkän aikavälin ilmastopolitiikan suunnitelma vuoteen 2030</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Energian käyttöön liittyvät poliittiset ohjauskeinot (luonnos)</dc:title>
  <dc:creator>Sanna Moilanen</dc:creator>
  <cp:lastModifiedBy>Sanna Moilanen</cp:lastModifiedBy>
  <cp:revision>3</cp:revision>
  <dcterms:created xsi:type="dcterms:W3CDTF">2020-09-10T12:09:27Z</dcterms:created>
  <dcterms:modified xsi:type="dcterms:W3CDTF">2020-09-10T12:27:29Z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0b429601-a9eb-40a1-9760-2d0f2251bc51</vt:lpwstr>
  </property>
  <property fmtid="{D5CDD505-2E9C-101B-9397-08002B2CF9AE}" pid="3" name="ContentTypeId">
    <vt:lpwstr>0x010100844F74372C55FE4B821D5F2378F4B2BA</vt:lpwstr>
  </property>
</Properties>
</file>