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diagrams/data1.xml" ContentType="application/vnd.openxmlformats-officedocument.drawingml.diagramData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5"/>
  </p:sldMasterIdLst>
  <p:notesMasterIdLst>
    <p:notesMasterId r:id="rId29"/>
  </p:notesMasterIdLst>
  <p:sldIdLst>
    <p:sldId id="256" r:id="rId6"/>
    <p:sldId id="263" r:id="rId7"/>
    <p:sldId id="260" r:id="rId8"/>
    <p:sldId id="257" r:id="rId9"/>
    <p:sldId id="259" r:id="rId10"/>
    <p:sldId id="262" r:id="rId11"/>
    <p:sldId id="278" r:id="rId12"/>
    <p:sldId id="264" r:id="rId13"/>
    <p:sldId id="286" r:id="rId14"/>
    <p:sldId id="279" r:id="rId15"/>
    <p:sldId id="280" r:id="rId16"/>
    <p:sldId id="284" r:id="rId17"/>
    <p:sldId id="281" r:id="rId18"/>
    <p:sldId id="282" r:id="rId19"/>
    <p:sldId id="283" r:id="rId20"/>
    <p:sldId id="265" r:id="rId21"/>
    <p:sldId id="266" r:id="rId22"/>
    <p:sldId id="285" r:id="rId23"/>
    <p:sldId id="268" r:id="rId24"/>
    <p:sldId id="287" r:id="rId25"/>
    <p:sldId id="271" r:id="rId26"/>
    <p:sldId id="269" r:id="rId27"/>
    <p:sldId id="270" r:id="rId2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90283" autoAdjust="0"/>
  </p:normalViewPr>
  <p:slideViewPr>
    <p:cSldViewPr snapToGrid="0">
      <p:cViewPr varScale="1">
        <p:scale>
          <a:sx n="59" d="100"/>
          <a:sy n="59" d="100"/>
        </p:scale>
        <p:origin x="96" y="6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8CB9A7-DFA7-475B-89B1-2128949C10C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C3A1D72-3CFB-4928-8AC6-1C4D4625DF65}">
      <dgm:prSet/>
      <dgm:spPr/>
      <dgm:t>
        <a:bodyPr/>
        <a:lstStyle/>
        <a:p>
          <a:r>
            <a:rPr lang="fi-FI"/>
            <a:t>1. PARANNA TULOSTA</a:t>
          </a:r>
          <a:endParaRPr lang="en-US"/>
        </a:p>
      </dgm:t>
    </dgm:pt>
    <dgm:pt modelId="{23A199E3-7567-42E0-82EF-79E529FD0CFE}" type="parTrans" cxnId="{CCF3E970-9273-430C-99E3-99262754ADD3}">
      <dgm:prSet/>
      <dgm:spPr/>
      <dgm:t>
        <a:bodyPr/>
        <a:lstStyle/>
        <a:p>
          <a:endParaRPr lang="en-US"/>
        </a:p>
      </dgm:t>
    </dgm:pt>
    <dgm:pt modelId="{99D44032-AC9F-47F4-A41E-2BD8C6725D03}" type="sibTrans" cxnId="{CCF3E970-9273-430C-99E3-99262754ADD3}">
      <dgm:prSet/>
      <dgm:spPr/>
      <dgm:t>
        <a:bodyPr/>
        <a:lstStyle/>
        <a:p>
          <a:endParaRPr lang="en-US"/>
        </a:p>
      </dgm:t>
    </dgm:pt>
    <dgm:pt modelId="{477796DA-6E95-4A9D-9EE8-3FCB7727387A}">
      <dgm:prSet/>
      <dgm:spPr/>
      <dgm:t>
        <a:bodyPr/>
        <a:lstStyle/>
        <a:p>
          <a:r>
            <a:rPr lang="fi-FI"/>
            <a:t>Järkevä energiankäyttö vähentää kustannuksia ja lisää kannattavuutta.</a:t>
          </a:r>
          <a:endParaRPr lang="en-US"/>
        </a:p>
      </dgm:t>
    </dgm:pt>
    <dgm:pt modelId="{B6477192-29CE-4D0B-BE92-4778D866FE97}" type="parTrans" cxnId="{37A89C77-AA6A-4F1B-8F9D-4EC61DF28D72}">
      <dgm:prSet/>
      <dgm:spPr/>
      <dgm:t>
        <a:bodyPr/>
        <a:lstStyle/>
        <a:p>
          <a:endParaRPr lang="en-US"/>
        </a:p>
      </dgm:t>
    </dgm:pt>
    <dgm:pt modelId="{ED839E91-D3B9-4B52-AF2B-EF830C155DF7}" type="sibTrans" cxnId="{37A89C77-AA6A-4F1B-8F9D-4EC61DF28D72}">
      <dgm:prSet/>
      <dgm:spPr/>
      <dgm:t>
        <a:bodyPr/>
        <a:lstStyle/>
        <a:p>
          <a:endParaRPr lang="en-US"/>
        </a:p>
      </dgm:t>
    </dgm:pt>
    <dgm:pt modelId="{336E3804-FFD6-480B-90A2-F9E2AF9AA864}">
      <dgm:prSet/>
      <dgm:spPr/>
      <dgm:t>
        <a:bodyPr/>
        <a:lstStyle/>
        <a:p>
          <a:r>
            <a:rPr lang="fi-FI"/>
            <a:t>2. VALTIO TUKEE ENERGIATEHOKKUUTTA</a:t>
          </a:r>
          <a:endParaRPr lang="en-US"/>
        </a:p>
      </dgm:t>
    </dgm:pt>
    <dgm:pt modelId="{361F01E7-19C8-40D5-916A-54C1E63DA371}" type="parTrans" cxnId="{B7787279-D3F7-4EB0-B182-D07FB1EBEF0D}">
      <dgm:prSet/>
      <dgm:spPr/>
      <dgm:t>
        <a:bodyPr/>
        <a:lstStyle/>
        <a:p>
          <a:endParaRPr lang="en-US"/>
        </a:p>
      </dgm:t>
    </dgm:pt>
    <dgm:pt modelId="{E25453FC-FE8C-4481-8B2D-37273DCB5CCB}" type="sibTrans" cxnId="{B7787279-D3F7-4EB0-B182-D07FB1EBEF0D}">
      <dgm:prSet/>
      <dgm:spPr/>
      <dgm:t>
        <a:bodyPr/>
        <a:lstStyle/>
        <a:p>
          <a:endParaRPr lang="en-US"/>
        </a:p>
      </dgm:t>
    </dgm:pt>
    <dgm:pt modelId="{84C94257-4EC5-46C3-84CE-A08B0DD094D0}">
      <dgm:prSet/>
      <dgm:spPr/>
      <dgm:t>
        <a:bodyPr/>
        <a:lstStyle/>
        <a:p>
          <a:r>
            <a:rPr lang="fi-FI"/>
            <a:t>Yritykset ja kunnat voivat hakea tukea energiatehokkuutta edistäviin investointeihin.</a:t>
          </a:r>
          <a:endParaRPr lang="en-US"/>
        </a:p>
      </dgm:t>
    </dgm:pt>
    <dgm:pt modelId="{E8B23D6E-F447-4D72-9E53-6566FFC03395}" type="parTrans" cxnId="{73AD8576-1E77-470C-A281-15ACF2E94B4B}">
      <dgm:prSet/>
      <dgm:spPr/>
      <dgm:t>
        <a:bodyPr/>
        <a:lstStyle/>
        <a:p>
          <a:endParaRPr lang="en-US"/>
        </a:p>
      </dgm:t>
    </dgm:pt>
    <dgm:pt modelId="{70F67BC2-0505-440E-9726-C05D1A02240D}" type="sibTrans" cxnId="{73AD8576-1E77-470C-A281-15ACF2E94B4B}">
      <dgm:prSet/>
      <dgm:spPr/>
      <dgm:t>
        <a:bodyPr/>
        <a:lstStyle/>
        <a:p>
          <a:endParaRPr lang="en-US"/>
        </a:p>
      </dgm:t>
    </dgm:pt>
    <dgm:pt modelId="{CB1258DD-8FC1-4882-B23B-E5A94624105E}">
      <dgm:prSet/>
      <dgm:spPr/>
      <dgm:t>
        <a:bodyPr/>
        <a:lstStyle/>
        <a:p>
          <a:r>
            <a:rPr lang="fi-FI"/>
            <a:t>3. VÄHENNÄ ILMASTOKUORMAA</a:t>
          </a:r>
          <a:endParaRPr lang="en-US"/>
        </a:p>
      </dgm:t>
    </dgm:pt>
    <dgm:pt modelId="{DE6A4D0F-09F9-4C36-B9AF-37FFF0F217E1}" type="parTrans" cxnId="{FA9A78FF-B77B-48F1-A5CF-DC247BB66071}">
      <dgm:prSet/>
      <dgm:spPr/>
      <dgm:t>
        <a:bodyPr/>
        <a:lstStyle/>
        <a:p>
          <a:endParaRPr lang="en-US"/>
        </a:p>
      </dgm:t>
    </dgm:pt>
    <dgm:pt modelId="{CC046B7E-FF3A-4EAC-AC4B-AD59AD84705B}" type="sibTrans" cxnId="{FA9A78FF-B77B-48F1-A5CF-DC247BB66071}">
      <dgm:prSet/>
      <dgm:spPr/>
      <dgm:t>
        <a:bodyPr/>
        <a:lstStyle/>
        <a:p>
          <a:endParaRPr lang="en-US"/>
        </a:p>
      </dgm:t>
    </dgm:pt>
    <dgm:pt modelId="{41B7D3D5-C4AA-4BA3-B9B4-E34CC601C81E}">
      <dgm:prSet/>
      <dgm:spPr/>
      <dgm:t>
        <a:bodyPr/>
        <a:lstStyle/>
        <a:p>
          <a:r>
            <a:rPr lang="fi-FI"/>
            <a:t>Tehokas energiankäyttö on nopea ja kustannustehokas tapa vähentää päästöjä.</a:t>
          </a:r>
          <a:endParaRPr lang="en-US"/>
        </a:p>
      </dgm:t>
    </dgm:pt>
    <dgm:pt modelId="{F43D5F61-BA72-44E1-AEE5-065236EC3AAA}" type="parTrans" cxnId="{45F75A88-4495-4EC5-9ABE-B0014842BD57}">
      <dgm:prSet/>
      <dgm:spPr/>
      <dgm:t>
        <a:bodyPr/>
        <a:lstStyle/>
        <a:p>
          <a:endParaRPr lang="en-US"/>
        </a:p>
      </dgm:t>
    </dgm:pt>
    <dgm:pt modelId="{C22F56E0-5738-4D3F-B619-5BF795D27B39}" type="sibTrans" cxnId="{45F75A88-4495-4EC5-9ABE-B0014842BD57}">
      <dgm:prSet/>
      <dgm:spPr/>
      <dgm:t>
        <a:bodyPr/>
        <a:lstStyle/>
        <a:p>
          <a:endParaRPr lang="en-US"/>
        </a:p>
      </dgm:t>
    </dgm:pt>
    <dgm:pt modelId="{652B9728-D78E-4D6C-97CE-2C208D25CF11}">
      <dgm:prSet/>
      <dgm:spPr/>
      <dgm:t>
        <a:bodyPr/>
        <a:lstStyle/>
        <a:p>
          <a:r>
            <a:rPr lang="fi-FI"/>
            <a:t>4. OSOITA VASTUULLISUUTESI</a:t>
          </a:r>
          <a:endParaRPr lang="en-US"/>
        </a:p>
      </dgm:t>
    </dgm:pt>
    <dgm:pt modelId="{5900AA7A-C9CC-4352-ACDD-8ABEF594B963}" type="parTrans" cxnId="{79496FFD-12BC-4FED-A558-73CE258D1B0D}">
      <dgm:prSet/>
      <dgm:spPr/>
      <dgm:t>
        <a:bodyPr/>
        <a:lstStyle/>
        <a:p>
          <a:endParaRPr lang="en-US"/>
        </a:p>
      </dgm:t>
    </dgm:pt>
    <dgm:pt modelId="{D2170396-EB14-4E67-A689-7B25AF60F0E3}" type="sibTrans" cxnId="{79496FFD-12BC-4FED-A558-73CE258D1B0D}">
      <dgm:prSet/>
      <dgm:spPr/>
      <dgm:t>
        <a:bodyPr/>
        <a:lstStyle/>
        <a:p>
          <a:endParaRPr lang="en-US"/>
        </a:p>
      </dgm:t>
    </dgm:pt>
    <dgm:pt modelId="{2A9B2C18-1B82-4B7C-AC0E-EB578B0B7F80}">
      <dgm:prSet/>
      <dgm:spPr/>
      <dgm:t>
        <a:bodyPr/>
        <a:lstStyle/>
        <a:p>
          <a:r>
            <a:rPr lang="fi-FI"/>
            <a:t>Rakennat ja vahvistat myönteistä julkisuuskuvaa.</a:t>
          </a:r>
          <a:endParaRPr lang="en-US"/>
        </a:p>
      </dgm:t>
    </dgm:pt>
    <dgm:pt modelId="{53555527-49B0-477D-A09D-41EFCCB09BEB}" type="parTrans" cxnId="{35DD4813-6861-4FE9-A9E4-BCFFDA002774}">
      <dgm:prSet/>
      <dgm:spPr/>
      <dgm:t>
        <a:bodyPr/>
        <a:lstStyle/>
        <a:p>
          <a:endParaRPr lang="en-US"/>
        </a:p>
      </dgm:t>
    </dgm:pt>
    <dgm:pt modelId="{C5558B64-F297-46CD-A53B-6CEB23C9C1E9}" type="sibTrans" cxnId="{35DD4813-6861-4FE9-A9E4-BCFFDA002774}">
      <dgm:prSet/>
      <dgm:spPr/>
      <dgm:t>
        <a:bodyPr/>
        <a:lstStyle/>
        <a:p>
          <a:endParaRPr lang="en-US"/>
        </a:p>
      </dgm:t>
    </dgm:pt>
    <dgm:pt modelId="{569A607B-2960-40C9-A3BE-4D554AF96D99}">
      <dgm:prSet/>
      <dgm:spPr/>
      <dgm:t>
        <a:bodyPr/>
        <a:lstStyle/>
        <a:p>
          <a:r>
            <a:rPr lang="fi-FI"/>
            <a:t>5. VALITSE VAPAAEHTOISUUS</a:t>
          </a:r>
          <a:endParaRPr lang="en-US"/>
        </a:p>
      </dgm:t>
    </dgm:pt>
    <dgm:pt modelId="{C1DCB688-D633-4289-B140-07E660B015F3}" type="parTrans" cxnId="{BEE43E79-4023-4BFD-A568-DF9D98954FDC}">
      <dgm:prSet/>
      <dgm:spPr/>
      <dgm:t>
        <a:bodyPr/>
        <a:lstStyle/>
        <a:p>
          <a:endParaRPr lang="en-US"/>
        </a:p>
      </dgm:t>
    </dgm:pt>
    <dgm:pt modelId="{73ABC797-428E-41E0-8A7E-0482AD5BB1B3}" type="sibTrans" cxnId="{BEE43E79-4023-4BFD-A568-DF9D98954FDC}">
      <dgm:prSet/>
      <dgm:spPr/>
      <dgm:t>
        <a:bodyPr/>
        <a:lstStyle/>
        <a:p>
          <a:endParaRPr lang="en-US"/>
        </a:p>
      </dgm:t>
    </dgm:pt>
    <dgm:pt modelId="{E7A3EB42-BD55-452D-A48B-206EFB29BD2F}">
      <dgm:prSet/>
      <dgm:spPr/>
      <dgm:t>
        <a:bodyPr/>
        <a:lstStyle/>
        <a:p>
          <a:r>
            <a:rPr lang="fi-FI"/>
            <a:t>Päätät itse, mitkä energiatehokkuutta edistävät toimet toteutat ja milloin.</a:t>
          </a:r>
          <a:endParaRPr lang="en-US"/>
        </a:p>
      </dgm:t>
    </dgm:pt>
    <dgm:pt modelId="{AD8ED8EE-72CD-49E7-83D6-246939D322F2}" type="parTrans" cxnId="{1185F2F8-47EE-4F51-9A99-ED82C999D06E}">
      <dgm:prSet/>
      <dgm:spPr/>
      <dgm:t>
        <a:bodyPr/>
        <a:lstStyle/>
        <a:p>
          <a:endParaRPr lang="en-US"/>
        </a:p>
      </dgm:t>
    </dgm:pt>
    <dgm:pt modelId="{70FE6015-D482-4E95-839C-4716F8027EEC}" type="sibTrans" cxnId="{1185F2F8-47EE-4F51-9A99-ED82C999D06E}">
      <dgm:prSet/>
      <dgm:spPr/>
      <dgm:t>
        <a:bodyPr/>
        <a:lstStyle/>
        <a:p>
          <a:endParaRPr lang="en-US"/>
        </a:p>
      </dgm:t>
    </dgm:pt>
    <dgm:pt modelId="{9AE258EB-D9D9-4DFA-9EEC-20F225E964FB}" type="pres">
      <dgm:prSet presAssocID="{8D8CB9A7-DFA7-475B-89B1-2128949C10CD}" presName="root" presStyleCnt="0">
        <dgm:presLayoutVars>
          <dgm:dir/>
          <dgm:resizeHandles val="exact"/>
        </dgm:presLayoutVars>
      </dgm:prSet>
      <dgm:spPr/>
    </dgm:pt>
    <dgm:pt modelId="{C7E038FC-9C7E-4C37-B037-176C1A7E42A7}" type="pres">
      <dgm:prSet presAssocID="{DC3A1D72-3CFB-4928-8AC6-1C4D4625DF65}" presName="compNode" presStyleCnt="0"/>
      <dgm:spPr/>
    </dgm:pt>
    <dgm:pt modelId="{F1A3D6FF-4585-41AC-8EDD-FFD951A0BC59}" type="pres">
      <dgm:prSet presAssocID="{DC3A1D72-3CFB-4928-8AC6-1C4D4625DF65}" presName="bgRect" presStyleLbl="bgShp" presStyleIdx="0" presStyleCnt="5"/>
      <dgm:spPr/>
    </dgm:pt>
    <dgm:pt modelId="{69C24ACA-4B98-4F8B-AB4D-F3034D275544}" type="pres">
      <dgm:prSet presAssocID="{DC3A1D72-3CFB-4928-8AC6-1C4D4625DF6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547B736-730F-4A83-9A1C-E557FAA3E17F}" type="pres">
      <dgm:prSet presAssocID="{DC3A1D72-3CFB-4928-8AC6-1C4D4625DF65}" presName="spaceRect" presStyleCnt="0"/>
      <dgm:spPr/>
    </dgm:pt>
    <dgm:pt modelId="{5B5331CA-F3C1-459D-A18D-987569E29791}" type="pres">
      <dgm:prSet presAssocID="{DC3A1D72-3CFB-4928-8AC6-1C4D4625DF65}" presName="parTx" presStyleLbl="revTx" presStyleIdx="0" presStyleCnt="10">
        <dgm:presLayoutVars>
          <dgm:chMax val="0"/>
          <dgm:chPref val="0"/>
        </dgm:presLayoutVars>
      </dgm:prSet>
      <dgm:spPr/>
    </dgm:pt>
    <dgm:pt modelId="{4B44549B-1348-4993-8741-9C0D632650FF}" type="pres">
      <dgm:prSet presAssocID="{DC3A1D72-3CFB-4928-8AC6-1C4D4625DF65}" presName="desTx" presStyleLbl="revTx" presStyleIdx="1" presStyleCnt="10">
        <dgm:presLayoutVars/>
      </dgm:prSet>
      <dgm:spPr/>
    </dgm:pt>
    <dgm:pt modelId="{ECA5D3A4-5A97-4AF4-B22D-5196C240B89B}" type="pres">
      <dgm:prSet presAssocID="{99D44032-AC9F-47F4-A41E-2BD8C6725D03}" presName="sibTrans" presStyleCnt="0"/>
      <dgm:spPr/>
    </dgm:pt>
    <dgm:pt modelId="{3E425771-21A3-47DA-B098-109D86EF1026}" type="pres">
      <dgm:prSet presAssocID="{336E3804-FFD6-480B-90A2-F9E2AF9AA864}" presName="compNode" presStyleCnt="0"/>
      <dgm:spPr/>
    </dgm:pt>
    <dgm:pt modelId="{9A750882-0ABD-4390-B642-D6E7702C2A96}" type="pres">
      <dgm:prSet presAssocID="{336E3804-FFD6-480B-90A2-F9E2AF9AA864}" presName="bgRect" presStyleLbl="bgShp" presStyleIdx="1" presStyleCnt="5"/>
      <dgm:spPr/>
    </dgm:pt>
    <dgm:pt modelId="{3369A930-621C-4AE6-9DB4-CBD21F395504}" type="pres">
      <dgm:prSet presAssocID="{336E3804-FFD6-480B-90A2-F9E2AF9AA86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C04A40FA-3289-4B9B-A183-077CFA743CC7}" type="pres">
      <dgm:prSet presAssocID="{336E3804-FFD6-480B-90A2-F9E2AF9AA864}" presName="spaceRect" presStyleCnt="0"/>
      <dgm:spPr/>
    </dgm:pt>
    <dgm:pt modelId="{18E83B57-3406-40A6-9DA0-1506E0646CCB}" type="pres">
      <dgm:prSet presAssocID="{336E3804-FFD6-480B-90A2-F9E2AF9AA864}" presName="parTx" presStyleLbl="revTx" presStyleIdx="2" presStyleCnt="10">
        <dgm:presLayoutVars>
          <dgm:chMax val="0"/>
          <dgm:chPref val="0"/>
        </dgm:presLayoutVars>
      </dgm:prSet>
      <dgm:spPr/>
    </dgm:pt>
    <dgm:pt modelId="{D646E282-3030-4C63-8115-45D3BA24B62F}" type="pres">
      <dgm:prSet presAssocID="{336E3804-FFD6-480B-90A2-F9E2AF9AA864}" presName="desTx" presStyleLbl="revTx" presStyleIdx="3" presStyleCnt="10">
        <dgm:presLayoutVars/>
      </dgm:prSet>
      <dgm:spPr/>
    </dgm:pt>
    <dgm:pt modelId="{BBE927EA-D8A1-4389-83FE-62E5918AC539}" type="pres">
      <dgm:prSet presAssocID="{E25453FC-FE8C-4481-8B2D-37273DCB5CCB}" presName="sibTrans" presStyleCnt="0"/>
      <dgm:spPr/>
    </dgm:pt>
    <dgm:pt modelId="{7FC9CD0D-6D4B-47EB-8AC3-7651254ECA29}" type="pres">
      <dgm:prSet presAssocID="{CB1258DD-8FC1-4882-B23B-E5A94624105E}" presName="compNode" presStyleCnt="0"/>
      <dgm:spPr/>
    </dgm:pt>
    <dgm:pt modelId="{6AC9AD4B-7A3A-41C4-AE45-88CC56B0E396}" type="pres">
      <dgm:prSet presAssocID="{CB1258DD-8FC1-4882-B23B-E5A94624105E}" presName="bgRect" presStyleLbl="bgShp" presStyleIdx="2" presStyleCnt="5"/>
      <dgm:spPr/>
    </dgm:pt>
    <dgm:pt modelId="{3B3B94ED-A471-4AE1-917C-AD8201D178B8}" type="pres">
      <dgm:prSet presAssocID="{CB1258DD-8FC1-4882-B23B-E5A94624105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E40DE374-DFED-44B6-9D3B-E6648805DDB5}" type="pres">
      <dgm:prSet presAssocID="{CB1258DD-8FC1-4882-B23B-E5A94624105E}" presName="spaceRect" presStyleCnt="0"/>
      <dgm:spPr/>
    </dgm:pt>
    <dgm:pt modelId="{CF44DC7B-A8B9-42B5-A8FB-19727DA138C5}" type="pres">
      <dgm:prSet presAssocID="{CB1258DD-8FC1-4882-B23B-E5A94624105E}" presName="parTx" presStyleLbl="revTx" presStyleIdx="4" presStyleCnt="10">
        <dgm:presLayoutVars>
          <dgm:chMax val="0"/>
          <dgm:chPref val="0"/>
        </dgm:presLayoutVars>
      </dgm:prSet>
      <dgm:spPr/>
    </dgm:pt>
    <dgm:pt modelId="{8597F3B7-B097-44D1-80EF-82F5D71B2A95}" type="pres">
      <dgm:prSet presAssocID="{CB1258DD-8FC1-4882-B23B-E5A94624105E}" presName="desTx" presStyleLbl="revTx" presStyleIdx="5" presStyleCnt="10">
        <dgm:presLayoutVars/>
      </dgm:prSet>
      <dgm:spPr/>
    </dgm:pt>
    <dgm:pt modelId="{EDD233EB-9247-4D4C-B92E-DA614626B911}" type="pres">
      <dgm:prSet presAssocID="{CC046B7E-FF3A-4EAC-AC4B-AD59AD84705B}" presName="sibTrans" presStyleCnt="0"/>
      <dgm:spPr/>
    </dgm:pt>
    <dgm:pt modelId="{A3A50F17-761D-4912-9870-24FC5A2C023E}" type="pres">
      <dgm:prSet presAssocID="{652B9728-D78E-4D6C-97CE-2C208D25CF11}" presName="compNode" presStyleCnt="0"/>
      <dgm:spPr/>
    </dgm:pt>
    <dgm:pt modelId="{4F867DE3-6E25-423B-A9A2-B72DE48AE56D}" type="pres">
      <dgm:prSet presAssocID="{652B9728-D78E-4D6C-97CE-2C208D25CF11}" presName="bgRect" presStyleLbl="bgShp" presStyleIdx="3" presStyleCnt="5"/>
      <dgm:spPr/>
    </dgm:pt>
    <dgm:pt modelId="{C22DEFA5-4BC5-491F-9529-92362A2082E1}" type="pres">
      <dgm:prSet presAssocID="{652B9728-D78E-4D6C-97CE-2C208D25CF1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11F487C6-401F-4E64-99C1-088E36470F17}" type="pres">
      <dgm:prSet presAssocID="{652B9728-D78E-4D6C-97CE-2C208D25CF11}" presName="spaceRect" presStyleCnt="0"/>
      <dgm:spPr/>
    </dgm:pt>
    <dgm:pt modelId="{9ED1189B-1E18-45CF-8EE5-C4F81F735095}" type="pres">
      <dgm:prSet presAssocID="{652B9728-D78E-4D6C-97CE-2C208D25CF11}" presName="parTx" presStyleLbl="revTx" presStyleIdx="6" presStyleCnt="10">
        <dgm:presLayoutVars>
          <dgm:chMax val="0"/>
          <dgm:chPref val="0"/>
        </dgm:presLayoutVars>
      </dgm:prSet>
      <dgm:spPr/>
    </dgm:pt>
    <dgm:pt modelId="{6745A676-5B5D-4863-BEB6-A537584C874E}" type="pres">
      <dgm:prSet presAssocID="{652B9728-D78E-4D6C-97CE-2C208D25CF11}" presName="desTx" presStyleLbl="revTx" presStyleIdx="7" presStyleCnt="10">
        <dgm:presLayoutVars/>
      </dgm:prSet>
      <dgm:spPr/>
    </dgm:pt>
    <dgm:pt modelId="{4E2255C4-A6B6-4C03-AB27-36A65C8C95EB}" type="pres">
      <dgm:prSet presAssocID="{D2170396-EB14-4E67-A689-7B25AF60F0E3}" presName="sibTrans" presStyleCnt="0"/>
      <dgm:spPr/>
    </dgm:pt>
    <dgm:pt modelId="{31C0A0B0-97C1-4ECB-ABB3-B6CC2E4534C4}" type="pres">
      <dgm:prSet presAssocID="{569A607B-2960-40C9-A3BE-4D554AF96D99}" presName="compNode" presStyleCnt="0"/>
      <dgm:spPr/>
    </dgm:pt>
    <dgm:pt modelId="{0BE2F89C-256B-405B-9E8A-85389B1F445C}" type="pres">
      <dgm:prSet presAssocID="{569A607B-2960-40C9-A3BE-4D554AF96D99}" presName="bgRect" presStyleLbl="bgShp" presStyleIdx="4" presStyleCnt="5"/>
      <dgm:spPr/>
    </dgm:pt>
    <dgm:pt modelId="{6A18897A-23FD-4FF7-8342-A76EB11DD718}" type="pres">
      <dgm:prSet presAssocID="{569A607B-2960-40C9-A3BE-4D554AF96D9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8D6096DB-F643-4D17-B3C2-60BDD02F26D5}" type="pres">
      <dgm:prSet presAssocID="{569A607B-2960-40C9-A3BE-4D554AF96D99}" presName="spaceRect" presStyleCnt="0"/>
      <dgm:spPr/>
    </dgm:pt>
    <dgm:pt modelId="{7B6F6471-B4E2-46BA-BD37-4B69E87322CC}" type="pres">
      <dgm:prSet presAssocID="{569A607B-2960-40C9-A3BE-4D554AF96D99}" presName="parTx" presStyleLbl="revTx" presStyleIdx="8" presStyleCnt="10">
        <dgm:presLayoutVars>
          <dgm:chMax val="0"/>
          <dgm:chPref val="0"/>
        </dgm:presLayoutVars>
      </dgm:prSet>
      <dgm:spPr/>
    </dgm:pt>
    <dgm:pt modelId="{C0A3CA7F-C593-4E93-8F84-7DF7217AD13E}" type="pres">
      <dgm:prSet presAssocID="{569A607B-2960-40C9-A3BE-4D554AF96D99}" presName="desTx" presStyleLbl="revTx" presStyleIdx="9" presStyleCnt="10">
        <dgm:presLayoutVars/>
      </dgm:prSet>
      <dgm:spPr/>
    </dgm:pt>
  </dgm:ptLst>
  <dgm:cxnLst>
    <dgm:cxn modelId="{CFC1B007-4A7B-4A7E-A5B5-8C8F2D39854C}" type="presOf" srcId="{DC3A1D72-3CFB-4928-8AC6-1C4D4625DF65}" destId="{5B5331CA-F3C1-459D-A18D-987569E29791}" srcOrd="0" destOrd="0" presId="urn:microsoft.com/office/officeart/2018/2/layout/IconVerticalSolidList"/>
    <dgm:cxn modelId="{BF37C908-D285-4CB7-A95A-11D1966203CF}" type="presOf" srcId="{E7A3EB42-BD55-452D-A48B-206EFB29BD2F}" destId="{C0A3CA7F-C593-4E93-8F84-7DF7217AD13E}" srcOrd="0" destOrd="0" presId="urn:microsoft.com/office/officeart/2018/2/layout/IconVerticalSolidList"/>
    <dgm:cxn modelId="{35DD4813-6861-4FE9-A9E4-BCFFDA002774}" srcId="{652B9728-D78E-4D6C-97CE-2C208D25CF11}" destId="{2A9B2C18-1B82-4B7C-AC0E-EB578B0B7F80}" srcOrd="0" destOrd="0" parTransId="{53555527-49B0-477D-A09D-41EFCCB09BEB}" sibTransId="{C5558B64-F297-46CD-A53B-6CEB23C9C1E9}"/>
    <dgm:cxn modelId="{8B3A881D-B59F-4D75-87B4-F60159A1A4DD}" type="presOf" srcId="{8D8CB9A7-DFA7-475B-89B1-2128949C10CD}" destId="{9AE258EB-D9D9-4DFA-9EEC-20F225E964FB}" srcOrd="0" destOrd="0" presId="urn:microsoft.com/office/officeart/2018/2/layout/IconVerticalSolidList"/>
    <dgm:cxn modelId="{B106E93A-58CC-4AEE-BD75-329D5B7956C9}" type="presOf" srcId="{84C94257-4EC5-46C3-84CE-A08B0DD094D0}" destId="{D646E282-3030-4C63-8115-45D3BA24B62F}" srcOrd="0" destOrd="0" presId="urn:microsoft.com/office/officeart/2018/2/layout/IconVerticalSolidList"/>
    <dgm:cxn modelId="{E9A5264C-2E8D-4682-95B8-855E4E11053E}" type="presOf" srcId="{2A9B2C18-1B82-4B7C-AC0E-EB578B0B7F80}" destId="{6745A676-5B5D-4863-BEB6-A537584C874E}" srcOrd="0" destOrd="0" presId="urn:microsoft.com/office/officeart/2018/2/layout/IconVerticalSolidList"/>
    <dgm:cxn modelId="{CCF3E970-9273-430C-99E3-99262754ADD3}" srcId="{8D8CB9A7-DFA7-475B-89B1-2128949C10CD}" destId="{DC3A1D72-3CFB-4928-8AC6-1C4D4625DF65}" srcOrd="0" destOrd="0" parTransId="{23A199E3-7567-42E0-82EF-79E529FD0CFE}" sibTransId="{99D44032-AC9F-47F4-A41E-2BD8C6725D03}"/>
    <dgm:cxn modelId="{25DFF770-4A21-4506-8C22-E3A62FB74C0A}" type="presOf" srcId="{652B9728-D78E-4D6C-97CE-2C208D25CF11}" destId="{9ED1189B-1E18-45CF-8EE5-C4F81F735095}" srcOrd="0" destOrd="0" presId="urn:microsoft.com/office/officeart/2018/2/layout/IconVerticalSolidList"/>
    <dgm:cxn modelId="{73AD8576-1E77-470C-A281-15ACF2E94B4B}" srcId="{336E3804-FFD6-480B-90A2-F9E2AF9AA864}" destId="{84C94257-4EC5-46C3-84CE-A08B0DD094D0}" srcOrd="0" destOrd="0" parTransId="{E8B23D6E-F447-4D72-9E53-6566FFC03395}" sibTransId="{70F67BC2-0505-440E-9726-C05D1A02240D}"/>
    <dgm:cxn modelId="{37A89C77-AA6A-4F1B-8F9D-4EC61DF28D72}" srcId="{DC3A1D72-3CFB-4928-8AC6-1C4D4625DF65}" destId="{477796DA-6E95-4A9D-9EE8-3FCB7727387A}" srcOrd="0" destOrd="0" parTransId="{B6477192-29CE-4D0B-BE92-4778D866FE97}" sibTransId="{ED839E91-D3B9-4B52-AF2B-EF830C155DF7}"/>
    <dgm:cxn modelId="{BEE43E79-4023-4BFD-A568-DF9D98954FDC}" srcId="{8D8CB9A7-DFA7-475B-89B1-2128949C10CD}" destId="{569A607B-2960-40C9-A3BE-4D554AF96D99}" srcOrd="4" destOrd="0" parTransId="{C1DCB688-D633-4289-B140-07E660B015F3}" sibTransId="{73ABC797-428E-41E0-8A7E-0482AD5BB1B3}"/>
    <dgm:cxn modelId="{B7787279-D3F7-4EB0-B182-D07FB1EBEF0D}" srcId="{8D8CB9A7-DFA7-475B-89B1-2128949C10CD}" destId="{336E3804-FFD6-480B-90A2-F9E2AF9AA864}" srcOrd="1" destOrd="0" parTransId="{361F01E7-19C8-40D5-916A-54C1E63DA371}" sibTransId="{E25453FC-FE8C-4481-8B2D-37273DCB5CCB}"/>
    <dgm:cxn modelId="{45F75A88-4495-4EC5-9ABE-B0014842BD57}" srcId="{CB1258DD-8FC1-4882-B23B-E5A94624105E}" destId="{41B7D3D5-C4AA-4BA3-B9B4-E34CC601C81E}" srcOrd="0" destOrd="0" parTransId="{F43D5F61-BA72-44E1-AEE5-065236EC3AAA}" sibTransId="{C22F56E0-5738-4D3F-B619-5BF795D27B39}"/>
    <dgm:cxn modelId="{D98F558A-66A7-415D-B64E-DF106C95D582}" type="presOf" srcId="{477796DA-6E95-4A9D-9EE8-3FCB7727387A}" destId="{4B44549B-1348-4993-8741-9C0D632650FF}" srcOrd="0" destOrd="0" presId="urn:microsoft.com/office/officeart/2018/2/layout/IconVerticalSolidList"/>
    <dgm:cxn modelId="{F2DBA78C-747F-454E-907B-DAC373B30802}" type="presOf" srcId="{CB1258DD-8FC1-4882-B23B-E5A94624105E}" destId="{CF44DC7B-A8B9-42B5-A8FB-19727DA138C5}" srcOrd="0" destOrd="0" presId="urn:microsoft.com/office/officeart/2018/2/layout/IconVerticalSolidList"/>
    <dgm:cxn modelId="{A0094FC5-9053-4338-B277-7EA139763C8C}" type="presOf" srcId="{41B7D3D5-C4AA-4BA3-B9B4-E34CC601C81E}" destId="{8597F3B7-B097-44D1-80EF-82F5D71B2A95}" srcOrd="0" destOrd="0" presId="urn:microsoft.com/office/officeart/2018/2/layout/IconVerticalSolidList"/>
    <dgm:cxn modelId="{D1F7E2CD-0691-4835-B5B9-EB6FC1B30C92}" type="presOf" srcId="{569A607B-2960-40C9-A3BE-4D554AF96D99}" destId="{7B6F6471-B4E2-46BA-BD37-4B69E87322CC}" srcOrd="0" destOrd="0" presId="urn:microsoft.com/office/officeart/2018/2/layout/IconVerticalSolidList"/>
    <dgm:cxn modelId="{A64EA2E6-58E3-4C36-BC07-E8185AF6B98B}" type="presOf" srcId="{336E3804-FFD6-480B-90A2-F9E2AF9AA864}" destId="{18E83B57-3406-40A6-9DA0-1506E0646CCB}" srcOrd="0" destOrd="0" presId="urn:microsoft.com/office/officeart/2018/2/layout/IconVerticalSolidList"/>
    <dgm:cxn modelId="{1185F2F8-47EE-4F51-9A99-ED82C999D06E}" srcId="{569A607B-2960-40C9-A3BE-4D554AF96D99}" destId="{E7A3EB42-BD55-452D-A48B-206EFB29BD2F}" srcOrd="0" destOrd="0" parTransId="{AD8ED8EE-72CD-49E7-83D6-246939D322F2}" sibTransId="{70FE6015-D482-4E95-839C-4716F8027EEC}"/>
    <dgm:cxn modelId="{79496FFD-12BC-4FED-A558-73CE258D1B0D}" srcId="{8D8CB9A7-DFA7-475B-89B1-2128949C10CD}" destId="{652B9728-D78E-4D6C-97CE-2C208D25CF11}" srcOrd="3" destOrd="0" parTransId="{5900AA7A-C9CC-4352-ACDD-8ABEF594B963}" sibTransId="{D2170396-EB14-4E67-A689-7B25AF60F0E3}"/>
    <dgm:cxn modelId="{FA9A78FF-B77B-48F1-A5CF-DC247BB66071}" srcId="{8D8CB9A7-DFA7-475B-89B1-2128949C10CD}" destId="{CB1258DD-8FC1-4882-B23B-E5A94624105E}" srcOrd="2" destOrd="0" parTransId="{DE6A4D0F-09F9-4C36-B9AF-37FFF0F217E1}" sibTransId="{CC046B7E-FF3A-4EAC-AC4B-AD59AD84705B}"/>
    <dgm:cxn modelId="{13090865-B0B7-4BC6-B59D-D39F1106B1DF}" type="presParOf" srcId="{9AE258EB-D9D9-4DFA-9EEC-20F225E964FB}" destId="{C7E038FC-9C7E-4C37-B037-176C1A7E42A7}" srcOrd="0" destOrd="0" presId="urn:microsoft.com/office/officeart/2018/2/layout/IconVerticalSolidList"/>
    <dgm:cxn modelId="{BF722807-77BC-4EA1-AEBD-3698EABE380D}" type="presParOf" srcId="{C7E038FC-9C7E-4C37-B037-176C1A7E42A7}" destId="{F1A3D6FF-4585-41AC-8EDD-FFD951A0BC59}" srcOrd="0" destOrd="0" presId="urn:microsoft.com/office/officeart/2018/2/layout/IconVerticalSolidList"/>
    <dgm:cxn modelId="{2C2C65F6-816A-4AF8-A548-2126B4CC8EF9}" type="presParOf" srcId="{C7E038FC-9C7E-4C37-B037-176C1A7E42A7}" destId="{69C24ACA-4B98-4F8B-AB4D-F3034D275544}" srcOrd="1" destOrd="0" presId="urn:microsoft.com/office/officeart/2018/2/layout/IconVerticalSolidList"/>
    <dgm:cxn modelId="{7D3E6788-06A9-443B-B8BB-4D2CF919DD9E}" type="presParOf" srcId="{C7E038FC-9C7E-4C37-B037-176C1A7E42A7}" destId="{E547B736-730F-4A83-9A1C-E557FAA3E17F}" srcOrd="2" destOrd="0" presId="urn:microsoft.com/office/officeart/2018/2/layout/IconVerticalSolidList"/>
    <dgm:cxn modelId="{919BF08A-7002-47A5-BF9B-BA9A3695FA46}" type="presParOf" srcId="{C7E038FC-9C7E-4C37-B037-176C1A7E42A7}" destId="{5B5331CA-F3C1-459D-A18D-987569E29791}" srcOrd="3" destOrd="0" presId="urn:microsoft.com/office/officeart/2018/2/layout/IconVerticalSolidList"/>
    <dgm:cxn modelId="{03F8866B-3A8F-4EFE-B095-F8F5493CCA2A}" type="presParOf" srcId="{C7E038FC-9C7E-4C37-B037-176C1A7E42A7}" destId="{4B44549B-1348-4993-8741-9C0D632650FF}" srcOrd="4" destOrd="0" presId="urn:microsoft.com/office/officeart/2018/2/layout/IconVerticalSolidList"/>
    <dgm:cxn modelId="{B123508D-A07B-4786-8548-2D3C6596A180}" type="presParOf" srcId="{9AE258EB-D9D9-4DFA-9EEC-20F225E964FB}" destId="{ECA5D3A4-5A97-4AF4-B22D-5196C240B89B}" srcOrd="1" destOrd="0" presId="urn:microsoft.com/office/officeart/2018/2/layout/IconVerticalSolidList"/>
    <dgm:cxn modelId="{1A073C98-06C0-4522-AA99-08D11CA3CB42}" type="presParOf" srcId="{9AE258EB-D9D9-4DFA-9EEC-20F225E964FB}" destId="{3E425771-21A3-47DA-B098-109D86EF1026}" srcOrd="2" destOrd="0" presId="urn:microsoft.com/office/officeart/2018/2/layout/IconVerticalSolidList"/>
    <dgm:cxn modelId="{336D4127-DD2A-4566-BE6D-70693515600C}" type="presParOf" srcId="{3E425771-21A3-47DA-B098-109D86EF1026}" destId="{9A750882-0ABD-4390-B642-D6E7702C2A96}" srcOrd="0" destOrd="0" presId="urn:microsoft.com/office/officeart/2018/2/layout/IconVerticalSolidList"/>
    <dgm:cxn modelId="{FBFB0910-8A62-4EC2-A95E-E585C9B46185}" type="presParOf" srcId="{3E425771-21A3-47DA-B098-109D86EF1026}" destId="{3369A930-621C-4AE6-9DB4-CBD21F395504}" srcOrd="1" destOrd="0" presId="urn:microsoft.com/office/officeart/2018/2/layout/IconVerticalSolidList"/>
    <dgm:cxn modelId="{80D134DE-18AE-4EEF-9FF0-DDDD76F8325B}" type="presParOf" srcId="{3E425771-21A3-47DA-B098-109D86EF1026}" destId="{C04A40FA-3289-4B9B-A183-077CFA743CC7}" srcOrd="2" destOrd="0" presId="urn:microsoft.com/office/officeart/2018/2/layout/IconVerticalSolidList"/>
    <dgm:cxn modelId="{3680FC41-8BD1-4F98-96B4-ADA205DBEB77}" type="presParOf" srcId="{3E425771-21A3-47DA-B098-109D86EF1026}" destId="{18E83B57-3406-40A6-9DA0-1506E0646CCB}" srcOrd="3" destOrd="0" presId="urn:microsoft.com/office/officeart/2018/2/layout/IconVerticalSolidList"/>
    <dgm:cxn modelId="{097CE3CE-487D-40BB-9646-D0986C851780}" type="presParOf" srcId="{3E425771-21A3-47DA-B098-109D86EF1026}" destId="{D646E282-3030-4C63-8115-45D3BA24B62F}" srcOrd="4" destOrd="0" presId="urn:microsoft.com/office/officeart/2018/2/layout/IconVerticalSolidList"/>
    <dgm:cxn modelId="{4D23C063-CEFE-4DF4-9F96-2C1B77E7C19E}" type="presParOf" srcId="{9AE258EB-D9D9-4DFA-9EEC-20F225E964FB}" destId="{BBE927EA-D8A1-4389-83FE-62E5918AC539}" srcOrd="3" destOrd="0" presId="urn:microsoft.com/office/officeart/2018/2/layout/IconVerticalSolidList"/>
    <dgm:cxn modelId="{9E8B68E6-C071-4219-902B-DE431BBA0DCE}" type="presParOf" srcId="{9AE258EB-D9D9-4DFA-9EEC-20F225E964FB}" destId="{7FC9CD0D-6D4B-47EB-8AC3-7651254ECA29}" srcOrd="4" destOrd="0" presId="urn:microsoft.com/office/officeart/2018/2/layout/IconVerticalSolidList"/>
    <dgm:cxn modelId="{232A8421-C76D-4A85-84A1-B3E10AA29992}" type="presParOf" srcId="{7FC9CD0D-6D4B-47EB-8AC3-7651254ECA29}" destId="{6AC9AD4B-7A3A-41C4-AE45-88CC56B0E396}" srcOrd="0" destOrd="0" presId="urn:microsoft.com/office/officeart/2018/2/layout/IconVerticalSolidList"/>
    <dgm:cxn modelId="{9F558CC1-4199-45D2-BC36-EA5529ED70FB}" type="presParOf" srcId="{7FC9CD0D-6D4B-47EB-8AC3-7651254ECA29}" destId="{3B3B94ED-A471-4AE1-917C-AD8201D178B8}" srcOrd="1" destOrd="0" presId="urn:microsoft.com/office/officeart/2018/2/layout/IconVerticalSolidList"/>
    <dgm:cxn modelId="{0810A4B2-601C-4648-B1B2-E6149607BCF8}" type="presParOf" srcId="{7FC9CD0D-6D4B-47EB-8AC3-7651254ECA29}" destId="{E40DE374-DFED-44B6-9D3B-E6648805DDB5}" srcOrd="2" destOrd="0" presId="urn:microsoft.com/office/officeart/2018/2/layout/IconVerticalSolidList"/>
    <dgm:cxn modelId="{CB58DAA8-2284-4829-8EF2-869613415C73}" type="presParOf" srcId="{7FC9CD0D-6D4B-47EB-8AC3-7651254ECA29}" destId="{CF44DC7B-A8B9-42B5-A8FB-19727DA138C5}" srcOrd="3" destOrd="0" presId="urn:microsoft.com/office/officeart/2018/2/layout/IconVerticalSolidList"/>
    <dgm:cxn modelId="{178821A6-12AD-491E-BB9B-F37FFE93229D}" type="presParOf" srcId="{7FC9CD0D-6D4B-47EB-8AC3-7651254ECA29}" destId="{8597F3B7-B097-44D1-80EF-82F5D71B2A95}" srcOrd="4" destOrd="0" presId="urn:microsoft.com/office/officeart/2018/2/layout/IconVerticalSolidList"/>
    <dgm:cxn modelId="{3815B424-E173-4939-8695-A7A79BAD2DD2}" type="presParOf" srcId="{9AE258EB-D9D9-4DFA-9EEC-20F225E964FB}" destId="{EDD233EB-9247-4D4C-B92E-DA614626B911}" srcOrd="5" destOrd="0" presId="urn:microsoft.com/office/officeart/2018/2/layout/IconVerticalSolidList"/>
    <dgm:cxn modelId="{64CCF1CC-7DA5-4503-B2D9-85CAA15CCDD7}" type="presParOf" srcId="{9AE258EB-D9D9-4DFA-9EEC-20F225E964FB}" destId="{A3A50F17-761D-4912-9870-24FC5A2C023E}" srcOrd="6" destOrd="0" presId="urn:microsoft.com/office/officeart/2018/2/layout/IconVerticalSolidList"/>
    <dgm:cxn modelId="{7BE1DA55-45FF-41BF-AEE2-BD6ACC296924}" type="presParOf" srcId="{A3A50F17-761D-4912-9870-24FC5A2C023E}" destId="{4F867DE3-6E25-423B-A9A2-B72DE48AE56D}" srcOrd="0" destOrd="0" presId="urn:microsoft.com/office/officeart/2018/2/layout/IconVerticalSolidList"/>
    <dgm:cxn modelId="{6E0E39E9-4A26-4772-BE6C-CB53B7684E8B}" type="presParOf" srcId="{A3A50F17-761D-4912-9870-24FC5A2C023E}" destId="{C22DEFA5-4BC5-491F-9529-92362A2082E1}" srcOrd="1" destOrd="0" presId="urn:microsoft.com/office/officeart/2018/2/layout/IconVerticalSolidList"/>
    <dgm:cxn modelId="{84610C3C-8ACF-4266-97A4-C5D917E42B0D}" type="presParOf" srcId="{A3A50F17-761D-4912-9870-24FC5A2C023E}" destId="{11F487C6-401F-4E64-99C1-088E36470F17}" srcOrd="2" destOrd="0" presId="urn:microsoft.com/office/officeart/2018/2/layout/IconVerticalSolidList"/>
    <dgm:cxn modelId="{5EE58548-60D2-4C4F-A27A-20BF1F89A24F}" type="presParOf" srcId="{A3A50F17-761D-4912-9870-24FC5A2C023E}" destId="{9ED1189B-1E18-45CF-8EE5-C4F81F735095}" srcOrd="3" destOrd="0" presId="urn:microsoft.com/office/officeart/2018/2/layout/IconVerticalSolidList"/>
    <dgm:cxn modelId="{81A8AD0A-6452-4D22-B289-B70AC422050C}" type="presParOf" srcId="{A3A50F17-761D-4912-9870-24FC5A2C023E}" destId="{6745A676-5B5D-4863-BEB6-A537584C874E}" srcOrd="4" destOrd="0" presId="urn:microsoft.com/office/officeart/2018/2/layout/IconVerticalSolidList"/>
    <dgm:cxn modelId="{52B17784-6C81-4EA9-9358-3BDE0277D772}" type="presParOf" srcId="{9AE258EB-D9D9-4DFA-9EEC-20F225E964FB}" destId="{4E2255C4-A6B6-4C03-AB27-36A65C8C95EB}" srcOrd="7" destOrd="0" presId="urn:microsoft.com/office/officeart/2018/2/layout/IconVerticalSolidList"/>
    <dgm:cxn modelId="{1EA3D1BA-2565-4523-9B0C-4FC4D3D212A6}" type="presParOf" srcId="{9AE258EB-D9D9-4DFA-9EEC-20F225E964FB}" destId="{31C0A0B0-97C1-4ECB-ABB3-B6CC2E4534C4}" srcOrd="8" destOrd="0" presId="urn:microsoft.com/office/officeart/2018/2/layout/IconVerticalSolidList"/>
    <dgm:cxn modelId="{984432AA-F688-4190-9075-58FC5BCAFAF1}" type="presParOf" srcId="{31C0A0B0-97C1-4ECB-ABB3-B6CC2E4534C4}" destId="{0BE2F89C-256B-405B-9E8A-85389B1F445C}" srcOrd="0" destOrd="0" presId="urn:microsoft.com/office/officeart/2018/2/layout/IconVerticalSolidList"/>
    <dgm:cxn modelId="{12328306-6C22-4FC4-9B5B-CCE5CDBDCEF2}" type="presParOf" srcId="{31C0A0B0-97C1-4ECB-ABB3-B6CC2E4534C4}" destId="{6A18897A-23FD-4FF7-8342-A76EB11DD718}" srcOrd="1" destOrd="0" presId="urn:microsoft.com/office/officeart/2018/2/layout/IconVerticalSolidList"/>
    <dgm:cxn modelId="{ECC1BEAB-C454-4C5F-8FB9-C48E694FEB73}" type="presParOf" srcId="{31C0A0B0-97C1-4ECB-ABB3-B6CC2E4534C4}" destId="{8D6096DB-F643-4D17-B3C2-60BDD02F26D5}" srcOrd="2" destOrd="0" presId="urn:microsoft.com/office/officeart/2018/2/layout/IconVerticalSolidList"/>
    <dgm:cxn modelId="{6A7E7897-8986-472A-85C5-8B25FBDDCFCA}" type="presParOf" srcId="{31C0A0B0-97C1-4ECB-ABB3-B6CC2E4534C4}" destId="{7B6F6471-B4E2-46BA-BD37-4B69E87322CC}" srcOrd="3" destOrd="0" presId="urn:microsoft.com/office/officeart/2018/2/layout/IconVerticalSolidList"/>
    <dgm:cxn modelId="{65D3A773-7DB7-4E5B-B4A5-4867B44217D2}" type="presParOf" srcId="{31C0A0B0-97C1-4ECB-ABB3-B6CC2E4534C4}" destId="{C0A3CA7F-C593-4E93-8F84-7DF7217AD13E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3D6FF-4585-41AC-8EDD-FFD951A0BC59}">
      <dsp:nvSpPr>
        <dsp:cNvPr id="0" name=""/>
        <dsp:cNvSpPr/>
      </dsp:nvSpPr>
      <dsp:spPr>
        <a:xfrm>
          <a:off x="0" y="4597"/>
          <a:ext cx="6513603" cy="9793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C24ACA-4B98-4F8B-AB4D-F3034D275544}">
      <dsp:nvSpPr>
        <dsp:cNvPr id="0" name=""/>
        <dsp:cNvSpPr/>
      </dsp:nvSpPr>
      <dsp:spPr>
        <a:xfrm>
          <a:off x="296259" y="224956"/>
          <a:ext cx="538654" cy="538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331CA-F3C1-459D-A18D-987569E29791}">
      <dsp:nvSpPr>
        <dsp:cNvPr id="0" name=""/>
        <dsp:cNvSpPr/>
      </dsp:nvSpPr>
      <dsp:spPr>
        <a:xfrm>
          <a:off x="1131174" y="4597"/>
          <a:ext cx="2931121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1. PARANNA TULOSTA</a:t>
          </a:r>
          <a:endParaRPr lang="en-US" sz="1900" kern="1200"/>
        </a:p>
      </dsp:txBody>
      <dsp:txXfrm>
        <a:off x="1131174" y="4597"/>
        <a:ext cx="2931121" cy="979371"/>
      </dsp:txXfrm>
    </dsp:sp>
    <dsp:sp modelId="{4B44549B-1348-4993-8741-9C0D632650FF}">
      <dsp:nvSpPr>
        <dsp:cNvPr id="0" name=""/>
        <dsp:cNvSpPr/>
      </dsp:nvSpPr>
      <dsp:spPr>
        <a:xfrm>
          <a:off x="4062296" y="4597"/>
          <a:ext cx="2451307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Järkevä energiankäyttö vähentää kustannuksia ja lisää kannattavuutta.</a:t>
          </a:r>
          <a:endParaRPr lang="en-US" sz="1100" kern="1200"/>
        </a:p>
      </dsp:txBody>
      <dsp:txXfrm>
        <a:off x="4062296" y="4597"/>
        <a:ext cx="2451307" cy="979371"/>
      </dsp:txXfrm>
    </dsp:sp>
    <dsp:sp modelId="{9A750882-0ABD-4390-B642-D6E7702C2A96}">
      <dsp:nvSpPr>
        <dsp:cNvPr id="0" name=""/>
        <dsp:cNvSpPr/>
      </dsp:nvSpPr>
      <dsp:spPr>
        <a:xfrm>
          <a:off x="0" y="1228812"/>
          <a:ext cx="6513603" cy="9793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69A930-621C-4AE6-9DB4-CBD21F395504}">
      <dsp:nvSpPr>
        <dsp:cNvPr id="0" name=""/>
        <dsp:cNvSpPr/>
      </dsp:nvSpPr>
      <dsp:spPr>
        <a:xfrm>
          <a:off x="296259" y="1449171"/>
          <a:ext cx="538654" cy="5386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E83B57-3406-40A6-9DA0-1506E0646CCB}">
      <dsp:nvSpPr>
        <dsp:cNvPr id="0" name=""/>
        <dsp:cNvSpPr/>
      </dsp:nvSpPr>
      <dsp:spPr>
        <a:xfrm>
          <a:off x="1131174" y="1228812"/>
          <a:ext cx="2931121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2. VALTIO TUKEE ENERGIATEHOKKUUTTA</a:t>
          </a:r>
          <a:endParaRPr lang="en-US" sz="1900" kern="1200"/>
        </a:p>
      </dsp:txBody>
      <dsp:txXfrm>
        <a:off x="1131174" y="1228812"/>
        <a:ext cx="2931121" cy="979371"/>
      </dsp:txXfrm>
    </dsp:sp>
    <dsp:sp modelId="{D646E282-3030-4C63-8115-45D3BA24B62F}">
      <dsp:nvSpPr>
        <dsp:cNvPr id="0" name=""/>
        <dsp:cNvSpPr/>
      </dsp:nvSpPr>
      <dsp:spPr>
        <a:xfrm>
          <a:off x="4062296" y="1228812"/>
          <a:ext cx="2451307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Yritykset ja kunnat voivat hakea tukea energiatehokkuutta edistäviin investointeihin.</a:t>
          </a:r>
          <a:endParaRPr lang="en-US" sz="1100" kern="1200"/>
        </a:p>
      </dsp:txBody>
      <dsp:txXfrm>
        <a:off x="4062296" y="1228812"/>
        <a:ext cx="2451307" cy="979371"/>
      </dsp:txXfrm>
    </dsp:sp>
    <dsp:sp modelId="{6AC9AD4B-7A3A-41C4-AE45-88CC56B0E396}">
      <dsp:nvSpPr>
        <dsp:cNvPr id="0" name=""/>
        <dsp:cNvSpPr/>
      </dsp:nvSpPr>
      <dsp:spPr>
        <a:xfrm>
          <a:off x="0" y="2453027"/>
          <a:ext cx="6513603" cy="97937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3B94ED-A471-4AE1-917C-AD8201D178B8}">
      <dsp:nvSpPr>
        <dsp:cNvPr id="0" name=""/>
        <dsp:cNvSpPr/>
      </dsp:nvSpPr>
      <dsp:spPr>
        <a:xfrm>
          <a:off x="296259" y="2673385"/>
          <a:ext cx="538654" cy="5386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44DC7B-A8B9-42B5-A8FB-19727DA138C5}">
      <dsp:nvSpPr>
        <dsp:cNvPr id="0" name=""/>
        <dsp:cNvSpPr/>
      </dsp:nvSpPr>
      <dsp:spPr>
        <a:xfrm>
          <a:off x="1131174" y="2453027"/>
          <a:ext cx="2931121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3. VÄHENNÄ ILMASTOKUORMAA</a:t>
          </a:r>
          <a:endParaRPr lang="en-US" sz="1900" kern="1200"/>
        </a:p>
      </dsp:txBody>
      <dsp:txXfrm>
        <a:off x="1131174" y="2453027"/>
        <a:ext cx="2931121" cy="979371"/>
      </dsp:txXfrm>
    </dsp:sp>
    <dsp:sp modelId="{8597F3B7-B097-44D1-80EF-82F5D71B2A95}">
      <dsp:nvSpPr>
        <dsp:cNvPr id="0" name=""/>
        <dsp:cNvSpPr/>
      </dsp:nvSpPr>
      <dsp:spPr>
        <a:xfrm>
          <a:off x="4062296" y="2453027"/>
          <a:ext cx="2451307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Tehokas energiankäyttö on nopea ja kustannustehokas tapa vähentää päästöjä.</a:t>
          </a:r>
          <a:endParaRPr lang="en-US" sz="1100" kern="1200"/>
        </a:p>
      </dsp:txBody>
      <dsp:txXfrm>
        <a:off x="4062296" y="2453027"/>
        <a:ext cx="2451307" cy="979371"/>
      </dsp:txXfrm>
    </dsp:sp>
    <dsp:sp modelId="{4F867DE3-6E25-423B-A9A2-B72DE48AE56D}">
      <dsp:nvSpPr>
        <dsp:cNvPr id="0" name=""/>
        <dsp:cNvSpPr/>
      </dsp:nvSpPr>
      <dsp:spPr>
        <a:xfrm>
          <a:off x="0" y="3677241"/>
          <a:ext cx="6513603" cy="9793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2DEFA5-4BC5-491F-9529-92362A2082E1}">
      <dsp:nvSpPr>
        <dsp:cNvPr id="0" name=""/>
        <dsp:cNvSpPr/>
      </dsp:nvSpPr>
      <dsp:spPr>
        <a:xfrm>
          <a:off x="296259" y="3897600"/>
          <a:ext cx="538654" cy="5386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1189B-1E18-45CF-8EE5-C4F81F735095}">
      <dsp:nvSpPr>
        <dsp:cNvPr id="0" name=""/>
        <dsp:cNvSpPr/>
      </dsp:nvSpPr>
      <dsp:spPr>
        <a:xfrm>
          <a:off x="1131174" y="3677241"/>
          <a:ext cx="2931121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4. OSOITA VASTUULLISUUTESI</a:t>
          </a:r>
          <a:endParaRPr lang="en-US" sz="1900" kern="1200"/>
        </a:p>
      </dsp:txBody>
      <dsp:txXfrm>
        <a:off x="1131174" y="3677241"/>
        <a:ext cx="2931121" cy="979371"/>
      </dsp:txXfrm>
    </dsp:sp>
    <dsp:sp modelId="{6745A676-5B5D-4863-BEB6-A537584C874E}">
      <dsp:nvSpPr>
        <dsp:cNvPr id="0" name=""/>
        <dsp:cNvSpPr/>
      </dsp:nvSpPr>
      <dsp:spPr>
        <a:xfrm>
          <a:off x="4062296" y="3677241"/>
          <a:ext cx="2451307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Rakennat ja vahvistat myönteistä julkisuuskuvaa.</a:t>
          </a:r>
          <a:endParaRPr lang="en-US" sz="1100" kern="1200"/>
        </a:p>
      </dsp:txBody>
      <dsp:txXfrm>
        <a:off x="4062296" y="3677241"/>
        <a:ext cx="2451307" cy="979371"/>
      </dsp:txXfrm>
    </dsp:sp>
    <dsp:sp modelId="{0BE2F89C-256B-405B-9E8A-85389B1F445C}">
      <dsp:nvSpPr>
        <dsp:cNvPr id="0" name=""/>
        <dsp:cNvSpPr/>
      </dsp:nvSpPr>
      <dsp:spPr>
        <a:xfrm>
          <a:off x="0" y="4901456"/>
          <a:ext cx="6513603" cy="9793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18897A-23FD-4FF7-8342-A76EB11DD718}">
      <dsp:nvSpPr>
        <dsp:cNvPr id="0" name=""/>
        <dsp:cNvSpPr/>
      </dsp:nvSpPr>
      <dsp:spPr>
        <a:xfrm>
          <a:off x="296259" y="5121814"/>
          <a:ext cx="538654" cy="53865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6F6471-B4E2-46BA-BD37-4B69E87322CC}">
      <dsp:nvSpPr>
        <dsp:cNvPr id="0" name=""/>
        <dsp:cNvSpPr/>
      </dsp:nvSpPr>
      <dsp:spPr>
        <a:xfrm>
          <a:off x="1131174" y="4901456"/>
          <a:ext cx="2931121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5. VALITSE VAPAAEHTOISUUS</a:t>
          </a:r>
          <a:endParaRPr lang="en-US" sz="1900" kern="1200"/>
        </a:p>
      </dsp:txBody>
      <dsp:txXfrm>
        <a:off x="1131174" y="4901456"/>
        <a:ext cx="2931121" cy="979371"/>
      </dsp:txXfrm>
    </dsp:sp>
    <dsp:sp modelId="{C0A3CA7F-C593-4E93-8F84-7DF7217AD13E}">
      <dsp:nvSpPr>
        <dsp:cNvPr id="0" name=""/>
        <dsp:cNvSpPr/>
      </dsp:nvSpPr>
      <dsp:spPr>
        <a:xfrm>
          <a:off x="4062296" y="4901456"/>
          <a:ext cx="2451307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Päätät itse, mitkä energiatehokkuutta edistävät toimet toteutat ja milloin.</a:t>
          </a:r>
          <a:endParaRPr lang="en-US" sz="1100" kern="1200"/>
        </a:p>
      </dsp:txBody>
      <dsp:txXfrm>
        <a:off x="4062296" y="4901456"/>
        <a:ext cx="2451307" cy="979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DE3DC-FFA5-4B06-8CE1-A4327DB2171A}" type="datetimeFigureOut">
              <a:rPr lang="fi-FI" smtClean="0"/>
              <a:t>10.9.2020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609CB-CAF6-4571-BA04-25E12737EA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2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Lähde: Motiva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8464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Lähde: Motiva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3036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Lähde: Motiva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609CB-CAF6-4571-BA04-25E12737EAA4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1104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716506" y="6192671"/>
            <a:ext cx="966537" cy="365125"/>
          </a:xfrm>
        </p:spPr>
        <p:txBody>
          <a:bodyPr/>
          <a:lstStyle/>
          <a:p>
            <a:fld id="{308255F3-F20B-4B87-BA2E-E1B81D1F1716}" type="datetime1">
              <a:rPr lang="fi-FI" smtClean="0"/>
              <a:t>10.9.2020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3628747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338560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3490309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08944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1410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9979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9979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968402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351338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164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130986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3974686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1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53E9E-8905-47D9-8774-71C2D0812B6B}" type="datetime1">
              <a:rPr lang="fi-FI" smtClean="0"/>
              <a:t>10.9.2020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19267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/>
              <a:t>kiertotalousamk.fi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966C3-9558-4BBB-9775-7D1DA6AA08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271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701" r:id="rId3"/>
    <p:sldLayoutId id="2147483692" r:id="rId4"/>
    <p:sldLayoutId id="2147483693" r:id="rId5"/>
    <p:sldLayoutId id="2147483702" r:id="rId6"/>
    <p:sldLayoutId id="2147483695" r:id="rId7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icrosoft Sans Serif" panose="020B0604020202020204" pitchFamily="34" charset="0"/>
          <a:ea typeface="Microsoft Sans Serif" panose="020B0604020202020204" pitchFamily="34" charset="0"/>
          <a:cs typeface="Microsoft Sans Serif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energiatehokkuussopimukset2017-2025.fi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73199" y="1298617"/>
            <a:ext cx="10164417" cy="2387600"/>
          </a:xfrm>
        </p:spPr>
        <p:txBody>
          <a:bodyPr>
            <a:normAutofit fontScale="90000"/>
          </a:bodyPr>
          <a:lstStyle/>
          <a:p>
            <a:pPr marL="0" indent="0">
              <a:spcBef>
                <a:spcPts val="0"/>
              </a:spcBef>
              <a:spcAft>
                <a:spcPts val="3000"/>
              </a:spcAft>
            </a:pPr>
            <a:br>
              <a:rPr lang="fi-FI" dirty="0">
                <a:latin typeface="Lucida Sans" panose="020B0602030504020204" pitchFamily="34" charset="0"/>
              </a:rPr>
            </a:br>
            <a:br>
              <a:rPr lang="fi-FI" dirty="0">
                <a:latin typeface="Lucida Sans" panose="020B0602030504020204" pitchFamily="34" charset="0"/>
              </a:rPr>
            </a:br>
            <a:r>
              <a:rPr lang="fi-FI" dirty="0">
                <a:solidFill>
                  <a:schemeClr val="accent2"/>
                </a:solidFill>
                <a:latin typeface="Lucida Sans" panose="020B0602030504020204" pitchFamily="34" charset="0"/>
              </a:rPr>
              <a:t>Energiatehokkuussopimukset</a:t>
            </a:r>
            <a:br>
              <a:rPr lang="fi-FI" dirty="0">
                <a:solidFill>
                  <a:schemeClr val="accent2"/>
                </a:solidFill>
                <a:latin typeface="Lucida Sans" panose="020B0602030504020204" pitchFamily="34" charset="0"/>
              </a:rPr>
            </a:br>
            <a:r>
              <a:rPr lang="fi-FI" dirty="0">
                <a:solidFill>
                  <a:schemeClr val="accent2"/>
                </a:solidFill>
                <a:latin typeface="Lucida Sans" panose="020B0602030504020204" pitchFamily="34" charset="0"/>
              </a:rPr>
              <a:t>2017-2025</a:t>
            </a:r>
            <a:br>
              <a:rPr lang="fi-FI" dirty="0">
                <a:latin typeface="Lucida Sans" panose="020B0602030504020204" pitchFamily="34" charset="0"/>
              </a:rPr>
            </a:b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DBEC-BDFD-41C9-A00C-68FA1EF50EC5}" type="datetime1">
              <a:rPr lang="fi-FI" smtClean="0"/>
              <a:t>10.9.2020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038600" y="6487945"/>
            <a:ext cx="4114800" cy="365125"/>
          </a:xfrm>
        </p:spPr>
        <p:txBody>
          <a:bodyPr/>
          <a:lstStyle/>
          <a:p>
            <a:r>
              <a:rPr lang="fi-FI"/>
              <a:t>kiertotalousamk.fi</a:t>
            </a:r>
            <a:endParaRPr lang="fi-FI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3B1CE9-0710-4BF4-8CBB-3424D947F874}"/>
              </a:ext>
            </a:extLst>
          </p:cNvPr>
          <p:cNvSpPr txBox="1"/>
          <p:nvPr/>
        </p:nvSpPr>
        <p:spPr>
          <a:xfrm>
            <a:off x="3472543" y="3686217"/>
            <a:ext cx="5878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dirty="0"/>
              <a:t>Sanna Moilanen</a:t>
            </a:r>
          </a:p>
          <a:p>
            <a:pPr algn="ctr"/>
            <a:r>
              <a:rPr lang="fi-FI" sz="3200" dirty="0"/>
              <a:t>Oulun ammattikorkeakoulu </a:t>
            </a:r>
          </a:p>
        </p:txBody>
      </p:sp>
      <p:pic>
        <p:nvPicPr>
          <p:cNvPr id="7" name="Kuva 5">
            <a:extLst>
              <a:ext uri="{FF2B5EF4-FFF2-40B4-BE49-F238E27FC236}">
                <a16:creationId xmlns:a16="http://schemas.microsoft.com/office/drawing/2014/main" id="{258EA963-F831-4E6B-8A43-5DE3E946C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543" y="5260064"/>
            <a:ext cx="5705484" cy="93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86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AE810CC-2820-490F-8664-072D43DDB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fi-FI" sz="3100">
                <a:solidFill>
                  <a:srgbClr val="FFFFFF"/>
                </a:solidFill>
                <a:latin typeface="Calibri" panose="020F0502020204030204" pitchFamily="34" charset="0"/>
              </a:rPr>
              <a:t>Energiatehokkuus-sopimukset </a:t>
            </a:r>
            <a:br>
              <a:rPr lang="fi-FI" sz="310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fi-FI" sz="3100">
                <a:solidFill>
                  <a:srgbClr val="FFFFFF"/>
                </a:solidFill>
                <a:latin typeface="Calibri" panose="020F0502020204030204" pitchFamily="34" charset="0"/>
              </a:rPr>
              <a:t>2017-2025 </a:t>
            </a:r>
            <a:br>
              <a:rPr lang="fi-FI" sz="3100">
                <a:solidFill>
                  <a:srgbClr val="FFFFFF"/>
                </a:solidFill>
                <a:latin typeface="Calibri" panose="020F0502020204030204" pitchFamily="34" charset="0"/>
              </a:rPr>
            </a:br>
            <a:endParaRPr lang="fi-FI" sz="31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A70D40A-0A1C-487C-AF60-1740516CB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marL="361950" indent="-361950">
              <a:buFont typeface="Wingdings" panose="05000000000000000000" pitchFamily="2" charset="2"/>
              <a:buChar char="Ø"/>
            </a:pPr>
            <a:endParaRPr lang="fi-FI" sz="1500">
              <a:solidFill>
                <a:srgbClr val="FEFFFF"/>
              </a:solidFill>
            </a:endParaRPr>
          </a:p>
          <a:p>
            <a:pPr marL="361950" indent="-361950">
              <a:buFont typeface="Wingdings" panose="05000000000000000000" pitchFamily="2" charset="2"/>
              <a:buChar char="Ø"/>
            </a:pPr>
            <a:endParaRPr lang="fi-FI" sz="1500">
              <a:solidFill>
                <a:srgbClr val="FEFFFF"/>
              </a:solidFill>
            </a:endParaRP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fi-FI" sz="1500">
                <a:solidFill>
                  <a:srgbClr val="FEFFFF"/>
                </a:solidFill>
              </a:rPr>
              <a:t>Sopimusten tavoite on ohjata yrityksiä ja yhteisöjä jatkuvasti parempaan energiatehokkuuteen. Sopimukseen liittyneet asettavat itselleen määrällisen energiankäytön tehostamistavoitteen ja toteuttavat toimenpiteitä tavoitteen saavuttamiseksi.</a:t>
            </a:r>
          </a:p>
          <a:p>
            <a:pPr marL="0" indent="0">
              <a:buNone/>
            </a:pPr>
            <a:endParaRPr lang="fi-FI" sz="1500">
              <a:solidFill>
                <a:srgbClr val="FEFFFF"/>
              </a:solidFill>
            </a:endParaRP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fi-FI" sz="1500">
                <a:solidFill>
                  <a:srgbClr val="FEFFFF"/>
                </a:solidFill>
              </a:rPr>
              <a:t>Vuosille 2017-2025 neljä energiatehokkuussopimusta</a:t>
            </a:r>
          </a:p>
          <a:p>
            <a:pPr marL="715963" indent="-354013">
              <a:buFont typeface="Wingdings" panose="05000000000000000000" pitchFamily="2" charset="2"/>
              <a:buChar char="Ø"/>
            </a:pPr>
            <a:r>
              <a:rPr lang="fi-FI" sz="1500">
                <a:solidFill>
                  <a:srgbClr val="FEFFFF"/>
                </a:solidFill>
              </a:rPr>
              <a:t>Elinkeinoelämän energiatehokkuussopimus</a:t>
            </a:r>
          </a:p>
          <a:p>
            <a:pPr marL="715963" indent="-354013">
              <a:buFont typeface="Wingdings" panose="05000000000000000000" pitchFamily="2" charset="2"/>
              <a:buChar char="Ø"/>
            </a:pPr>
            <a:r>
              <a:rPr lang="fi-FI" sz="1500">
                <a:solidFill>
                  <a:srgbClr val="FEFFFF"/>
                </a:solidFill>
              </a:rPr>
              <a:t>Kunta-alan energiatehokkuussopimus</a:t>
            </a:r>
          </a:p>
          <a:p>
            <a:pPr marL="715963" indent="-354013">
              <a:buFont typeface="Wingdings" panose="05000000000000000000" pitchFamily="2" charset="2"/>
              <a:buChar char="Ø"/>
            </a:pPr>
            <a:r>
              <a:rPr lang="fi-FI" sz="1500">
                <a:solidFill>
                  <a:srgbClr val="FEFFFF"/>
                </a:solidFill>
              </a:rPr>
              <a:t>Kiinteistöalan energiatehokkuussopimus</a:t>
            </a:r>
          </a:p>
          <a:p>
            <a:pPr marL="715963" indent="-354013">
              <a:buFont typeface="Wingdings" panose="05000000000000000000" pitchFamily="2" charset="2"/>
              <a:buChar char="Ø"/>
            </a:pPr>
            <a:r>
              <a:rPr lang="fi-FI" sz="1500">
                <a:solidFill>
                  <a:srgbClr val="FEFFFF"/>
                </a:solidFill>
              </a:rPr>
              <a:t>Lämmityspolttonesteiden jakelutoiminnan energiatehokkuussopimus HÖYLÄ IV</a:t>
            </a:r>
          </a:p>
          <a:p>
            <a:pPr marL="0" indent="0">
              <a:buNone/>
            </a:pPr>
            <a:endParaRPr lang="fi-FI" sz="1500">
              <a:solidFill>
                <a:srgbClr val="FEFFFF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fi-FI" sz="1500">
              <a:solidFill>
                <a:srgbClr val="FEFFFF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fi-FI" sz="1500">
              <a:solidFill>
                <a:srgbClr val="FEFFFF"/>
              </a:solidFill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endParaRPr lang="fi-FI" sz="1500">
              <a:solidFill>
                <a:srgbClr val="FEFFFF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fi-FI" sz="1500">
              <a:solidFill>
                <a:srgbClr val="FEFFFF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795528" y="6382512"/>
            <a:ext cx="6757416" cy="32004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i-FI" sz="1000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1897022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AE810CC-2820-490F-8664-072D43DDB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fi-FI" sz="2200">
                <a:solidFill>
                  <a:srgbClr val="FFFFFF"/>
                </a:solidFill>
                <a:latin typeface="Calibri" panose="020F0502020204030204" pitchFamily="34" charset="0"/>
              </a:rPr>
              <a:t>Energiatehokkuus-sopimukset </a:t>
            </a:r>
            <a:br>
              <a:rPr lang="fi-FI" sz="220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fi-FI" sz="2200">
                <a:solidFill>
                  <a:srgbClr val="FFFFFF"/>
                </a:solidFill>
                <a:latin typeface="Calibri" panose="020F0502020204030204" pitchFamily="34" charset="0"/>
              </a:rPr>
              <a:t>2017-2025</a:t>
            </a:r>
            <a:br>
              <a:rPr lang="fi-FI" sz="2200">
                <a:solidFill>
                  <a:srgbClr val="FFFFFF"/>
                </a:solidFill>
                <a:latin typeface="Calibri" panose="020F0502020204030204" pitchFamily="34" charset="0"/>
              </a:rPr>
            </a:br>
            <a:br>
              <a:rPr lang="fi-FI" sz="2200">
                <a:solidFill>
                  <a:srgbClr val="FFFFFF"/>
                </a:solidFill>
                <a:latin typeface="Calibri" panose="020F0502020204030204" pitchFamily="34" charset="0"/>
              </a:rPr>
            </a:br>
            <a:br>
              <a:rPr lang="fi-FI" sz="220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fi-FI" sz="2200">
                <a:solidFill>
                  <a:srgbClr val="FFFFFF"/>
                </a:solidFill>
                <a:latin typeface="Calibri" panose="020F0502020204030204" pitchFamily="34" charset="0"/>
              </a:rPr>
              <a:t>Elinkeinoelämän energiatehokkuussopimus </a:t>
            </a:r>
            <a:br>
              <a:rPr lang="fi-FI" sz="2200">
                <a:solidFill>
                  <a:srgbClr val="FFFFFF"/>
                </a:solidFill>
                <a:latin typeface="Calibri" panose="020F0502020204030204" pitchFamily="34" charset="0"/>
              </a:rPr>
            </a:br>
            <a:endParaRPr lang="fi-FI" sz="22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A70D40A-0A1C-487C-AF60-1740516CB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marL="361950" indent="-3619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sz="1000">
                <a:solidFill>
                  <a:srgbClr val="FEFFFF"/>
                </a:solidFill>
              </a:rPr>
              <a:t>Elinkeinoelämän energiatehokkuussopimus on valtion ja elinkeinoelämän välinen sopimus energian tehokkaasta käytöstä. </a:t>
            </a:r>
          </a:p>
          <a:p>
            <a:pPr marL="361950" indent="-3619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sz="1000">
                <a:solidFill>
                  <a:srgbClr val="FEFFFF"/>
                </a:solidFill>
              </a:rPr>
              <a:t>Yritykset liittyvät elinkeinoelämän energiatehokkuussopimustoimintaan allekirjoittamalla erillisen liittymisasiakirjan oman toimialansa toimenpideohjelmaan ja sitoutumalla tehostamaan energiankäyttöään siinä esitettyjen toimenpiteiden ja tavoitteiden mukaisesti.</a:t>
            </a:r>
          </a:p>
          <a:p>
            <a:pPr marL="361950" indent="-3619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i-FI" sz="1000">
                <a:solidFill>
                  <a:srgbClr val="FEFFFF"/>
                </a:solidFill>
              </a:rPr>
              <a:t> Toimenpideohjelmia on laadittu:</a:t>
            </a:r>
          </a:p>
          <a:p>
            <a:pPr marL="898525" indent="-36353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i-FI" sz="1000">
                <a:solidFill>
                  <a:srgbClr val="FEFFFF"/>
                </a:solidFill>
              </a:rPr>
              <a:t>Energiavaltainen teollisuus – elinkeinoelämä ja metsäteollisuus</a:t>
            </a:r>
          </a:p>
          <a:p>
            <a:pPr marL="898525" indent="-36353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i-FI" sz="1000">
                <a:solidFill>
                  <a:srgbClr val="FEFFFF"/>
                </a:solidFill>
              </a:rPr>
              <a:t>Elintarviketeollisuus</a:t>
            </a:r>
          </a:p>
          <a:p>
            <a:pPr marL="898525" indent="-36353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i-FI" sz="1000">
                <a:solidFill>
                  <a:srgbClr val="FEFFFF"/>
                </a:solidFill>
              </a:rPr>
              <a:t>Kemianteollisuus</a:t>
            </a:r>
          </a:p>
          <a:p>
            <a:pPr marL="898525" indent="-36353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i-FI" sz="1000">
                <a:solidFill>
                  <a:srgbClr val="FEFFFF"/>
                </a:solidFill>
              </a:rPr>
              <a:t>Teknologiateollisuus</a:t>
            </a:r>
          </a:p>
          <a:p>
            <a:pPr marL="898525" indent="-36353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i-FI" sz="1000">
                <a:solidFill>
                  <a:srgbClr val="FEFFFF"/>
                </a:solidFill>
              </a:rPr>
              <a:t>Puutuoteteollisuus</a:t>
            </a:r>
          </a:p>
          <a:p>
            <a:pPr marL="898525" indent="-36353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i-FI" sz="1000">
                <a:solidFill>
                  <a:srgbClr val="FEFFFF"/>
                </a:solidFill>
              </a:rPr>
              <a:t>Yleiselle teollisuus</a:t>
            </a:r>
          </a:p>
          <a:p>
            <a:pPr marL="898525" indent="-36353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i-FI" sz="1000">
                <a:solidFill>
                  <a:srgbClr val="FEFFFF"/>
                </a:solidFill>
              </a:rPr>
              <a:t>Energiantuotanto</a:t>
            </a:r>
          </a:p>
          <a:p>
            <a:pPr marL="898525" indent="-36353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i-FI" sz="1000">
                <a:solidFill>
                  <a:srgbClr val="FEFFFF"/>
                </a:solidFill>
              </a:rPr>
              <a:t>Energiapalvelut</a:t>
            </a:r>
          </a:p>
          <a:p>
            <a:pPr marL="898525" indent="-36353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i-FI" sz="1000">
                <a:solidFill>
                  <a:srgbClr val="FEFFFF"/>
                </a:solidFill>
              </a:rPr>
              <a:t>Autoala</a:t>
            </a:r>
          </a:p>
          <a:p>
            <a:pPr marL="898525" indent="-36353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i-FI" sz="1000">
                <a:solidFill>
                  <a:srgbClr val="FEFFFF"/>
                </a:solidFill>
              </a:rPr>
              <a:t>Kaupan ala</a:t>
            </a:r>
          </a:p>
          <a:p>
            <a:pPr marL="898525" indent="-36353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i-FI" sz="1000">
                <a:solidFill>
                  <a:srgbClr val="FEFFFF"/>
                </a:solidFill>
              </a:rPr>
              <a:t>Matkailu- ja ravintolapalvelut </a:t>
            </a:r>
          </a:p>
          <a:p>
            <a:pPr marL="898525" indent="-36353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i-FI" sz="1000">
                <a:solidFill>
                  <a:srgbClr val="FEFFFF"/>
                </a:solidFill>
              </a:rPr>
              <a:t>Yleinen palveluala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endParaRPr lang="fi-FI" sz="1000">
              <a:solidFill>
                <a:srgbClr val="FEFFFF"/>
              </a:solidFill>
            </a:endParaRPr>
          </a:p>
          <a:p>
            <a:pPr marL="361950" indent="-361950">
              <a:buNone/>
            </a:pPr>
            <a:r>
              <a:rPr lang="fi-FI" sz="1000">
                <a:solidFill>
                  <a:srgbClr val="FEFFFF"/>
                </a:solidFill>
              </a:rPr>
              <a:t>	</a:t>
            </a:r>
          </a:p>
          <a:p>
            <a:pPr marL="361950" indent="-361950">
              <a:buNone/>
            </a:pPr>
            <a:endParaRPr lang="fi-FI" sz="1000">
              <a:solidFill>
                <a:srgbClr val="FEFFFF"/>
              </a:solidFill>
              <a:latin typeface="Calibri" panose="020F0502020204030204" pitchFamily="34" charset="0"/>
            </a:endParaRPr>
          </a:p>
          <a:p>
            <a:pPr marL="361950" indent="-361950">
              <a:buNone/>
            </a:pPr>
            <a:endParaRPr lang="fi-FI" sz="1000">
              <a:solidFill>
                <a:srgbClr val="FEFFFF"/>
              </a:solidFill>
              <a:latin typeface="Calibri" panose="020F0502020204030204" pitchFamily="34" charset="0"/>
            </a:endParaRPr>
          </a:p>
          <a:p>
            <a:pPr marL="361950" indent="-361950">
              <a:buNone/>
            </a:pPr>
            <a:endParaRPr lang="fi-FI" sz="1000">
              <a:solidFill>
                <a:srgbClr val="FEFFFF"/>
              </a:solidFill>
              <a:latin typeface="Calibri" panose="020F0502020204030204" pitchFamily="34" charset="0"/>
            </a:endParaRPr>
          </a:p>
          <a:p>
            <a:pPr marL="361950" indent="-361950">
              <a:buNone/>
            </a:pPr>
            <a:endParaRPr lang="fi-FI" sz="1000">
              <a:solidFill>
                <a:srgbClr val="FEFFFF"/>
              </a:solidFill>
              <a:latin typeface="Calibri" panose="020F0502020204030204" pitchFamily="34" charset="0"/>
            </a:endParaRPr>
          </a:p>
          <a:p>
            <a:pPr marL="361950" indent="-361950">
              <a:buNone/>
            </a:pPr>
            <a:endParaRPr lang="fi-FI" sz="1000">
              <a:solidFill>
                <a:srgbClr val="FEFFFF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fi-FI" sz="1000">
              <a:solidFill>
                <a:srgbClr val="FEFFFF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795528" y="6382512"/>
            <a:ext cx="6757416" cy="32004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i-FI" sz="1000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3538406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AE810CC-2820-490F-8664-072D43DDB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fi-FI" sz="2200">
                <a:solidFill>
                  <a:srgbClr val="FFFFFF"/>
                </a:solidFill>
                <a:latin typeface="Calibri" panose="020F0502020204030204" pitchFamily="34" charset="0"/>
              </a:rPr>
              <a:t>Energiatehokkuus-sopimukset </a:t>
            </a:r>
            <a:br>
              <a:rPr lang="fi-FI" sz="220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fi-FI" sz="2200">
                <a:solidFill>
                  <a:srgbClr val="FFFFFF"/>
                </a:solidFill>
                <a:latin typeface="Calibri" panose="020F0502020204030204" pitchFamily="34" charset="0"/>
              </a:rPr>
              <a:t>2017-2025</a:t>
            </a:r>
            <a:br>
              <a:rPr lang="fi-FI" sz="2200">
                <a:solidFill>
                  <a:srgbClr val="FFFFFF"/>
                </a:solidFill>
                <a:latin typeface="Calibri" panose="020F0502020204030204" pitchFamily="34" charset="0"/>
              </a:rPr>
            </a:br>
            <a:br>
              <a:rPr lang="fi-FI" sz="2200">
                <a:solidFill>
                  <a:srgbClr val="FFFFFF"/>
                </a:solidFill>
                <a:latin typeface="Calibri" panose="020F0502020204030204" pitchFamily="34" charset="0"/>
              </a:rPr>
            </a:br>
            <a:br>
              <a:rPr lang="fi-FI" sz="220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fi-FI" sz="2200">
                <a:solidFill>
                  <a:srgbClr val="FFFFFF"/>
                </a:solidFill>
                <a:latin typeface="Calibri" panose="020F0502020204030204" pitchFamily="34" charset="0"/>
              </a:rPr>
              <a:t>Elinkeinoelämän energiatehokkuussopimus </a:t>
            </a:r>
            <a:br>
              <a:rPr lang="fi-FI" sz="2200">
                <a:solidFill>
                  <a:srgbClr val="FFFFFF"/>
                </a:solidFill>
                <a:latin typeface="Calibri" panose="020F0502020204030204" pitchFamily="34" charset="0"/>
              </a:rPr>
            </a:br>
            <a:endParaRPr lang="fi-FI" sz="22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A70D40A-0A1C-487C-AF60-1740516CB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marL="361950" indent="-361950">
              <a:buNone/>
            </a:pPr>
            <a:r>
              <a:rPr lang="fi-FI" sz="1300">
                <a:solidFill>
                  <a:srgbClr val="FEFFFF"/>
                </a:solidFill>
                <a:latin typeface="Calibri" panose="020F0502020204030204" pitchFamily="34" charset="0"/>
              </a:rPr>
              <a:t>	</a:t>
            </a:r>
            <a:endParaRPr lang="fi-FI" sz="1300">
              <a:solidFill>
                <a:srgbClr val="FEFFFF"/>
              </a:solidFill>
            </a:endParaRPr>
          </a:p>
          <a:p>
            <a:pPr marL="361950" indent="-361950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sz="1300">
                <a:solidFill>
                  <a:srgbClr val="FEFFFF"/>
                </a:solidFill>
              </a:rPr>
              <a:t>	Sopimukseen ovat sitoutuneet </a:t>
            </a:r>
          </a:p>
          <a:p>
            <a:pPr marL="898525" indent="-3635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sz="1300">
                <a:solidFill>
                  <a:srgbClr val="FEFFFF"/>
                </a:solidFill>
              </a:rPr>
              <a:t>Työ- ja elinkeinoministeriö</a:t>
            </a:r>
          </a:p>
          <a:p>
            <a:pPr marL="898525" indent="-3635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sz="1300">
                <a:solidFill>
                  <a:srgbClr val="FEFFFF"/>
                </a:solidFill>
              </a:rPr>
              <a:t>Energiavirasto</a:t>
            </a:r>
          </a:p>
          <a:p>
            <a:pPr marL="898525" indent="-3635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sz="1300">
                <a:solidFill>
                  <a:srgbClr val="FEFFFF"/>
                </a:solidFill>
              </a:rPr>
              <a:t>Elinkeinoelämän keskusliitto EK</a:t>
            </a:r>
          </a:p>
          <a:p>
            <a:pPr marL="898525" indent="-3635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sz="1300">
                <a:solidFill>
                  <a:srgbClr val="FEFFFF"/>
                </a:solidFill>
              </a:rPr>
              <a:t>Elintarviketeollisuusliitto ry</a:t>
            </a:r>
          </a:p>
          <a:p>
            <a:pPr marL="898525" indent="-3635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sz="1300">
                <a:solidFill>
                  <a:srgbClr val="FEFFFF"/>
                </a:solidFill>
              </a:rPr>
              <a:t>Energiateollisuus ry</a:t>
            </a:r>
          </a:p>
          <a:p>
            <a:pPr marL="898525" indent="-3635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sz="1300">
                <a:solidFill>
                  <a:srgbClr val="FEFFFF"/>
                </a:solidFill>
              </a:rPr>
              <a:t>Kemianteollisuus ry</a:t>
            </a:r>
          </a:p>
          <a:p>
            <a:pPr marL="898525" indent="-3635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sz="1300">
                <a:solidFill>
                  <a:srgbClr val="FEFFFF"/>
                </a:solidFill>
              </a:rPr>
              <a:t>Metsäteollisuus ry</a:t>
            </a:r>
          </a:p>
          <a:p>
            <a:pPr marL="898525" indent="-3635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sz="1300">
                <a:solidFill>
                  <a:srgbClr val="FEFFFF"/>
                </a:solidFill>
              </a:rPr>
              <a:t>Teknologiateollisuus ry</a:t>
            </a:r>
          </a:p>
          <a:p>
            <a:pPr marL="898525" indent="-3635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sz="1300">
                <a:solidFill>
                  <a:srgbClr val="FEFFFF"/>
                </a:solidFill>
              </a:rPr>
              <a:t>Suomen Kaupan Liitto</a:t>
            </a:r>
          </a:p>
          <a:p>
            <a:pPr marL="898525" indent="-3635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sz="1300">
                <a:solidFill>
                  <a:srgbClr val="FEFFFF"/>
                </a:solidFill>
              </a:rPr>
              <a:t>Matkailu- ja Ravintolapalvelut MaRa ry</a:t>
            </a:r>
          </a:p>
          <a:p>
            <a:pPr marL="898525" indent="-3635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sz="1300">
                <a:solidFill>
                  <a:srgbClr val="FEFFFF"/>
                </a:solidFill>
              </a:rPr>
              <a:t>Autoalan keskusliitto ry.</a:t>
            </a:r>
          </a:p>
          <a:p>
            <a:pPr marL="0" indent="0">
              <a:buNone/>
            </a:pPr>
            <a:endParaRPr lang="fi-FI" sz="1300">
              <a:solidFill>
                <a:srgbClr val="FEFFFF"/>
              </a:solidFill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endParaRPr lang="fi-FI" sz="1300">
              <a:solidFill>
                <a:srgbClr val="FEFFFF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fi-FI" sz="1300">
              <a:solidFill>
                <a:srgbClr val="FEFFFF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795528" y="6382512"/>
            <a:ext cx="6757416" cy="32004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i-FI" sz="1000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1574932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AE810CC-2820-490F-8664-072D43DDB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br>
              <a:rPr lang="fi-FI" sz="2200">
                <a:solidFill>
                  <a:srgbClr val="FFFFFF"/>
                </a:solidFill>
                <a:latin typeface="+mn-lt"/>
              </a:rPr>
            </a:br>
            <a:br>
              <a:rPr lang="fi-FI" sz="2200">
                <a:solidFill>
                  <a:srgbClr val="FFFFFF"/>
                </a:solidFill>
                <a:latin typeface="+mn-lt"/>
              </a:rPr>
            </a:br>
            <a:r>
              <a:rPr lang="fi-FI" sz="2200">
                <a:solidFill>
                  <a:srgbClr val="FFFFFF"/>
                </a:solidFill>
                <a:latin typeface="+mn-lt"/>
              </a:rPr>
              <a:t>Energiatehokkuus-sopimukset </a:t>
            </a:r>
            <a:br>
              <a:rPr lang="fi-FI" sz="2200">
                <a:solidFill>
                  <a:srgbClr val="FFFFFF"/>
                </a:solidFill>
                <a:latin typeface="+mn-lt"/>
              </a:rPr>
            </a:br>
            <a:r>
              <a:rPr lang="fi-FI" sz="2200">
                <a:solidFill>
                  <a:srgbClr val="FFFFFF"/>
                </a:solidFill>
                <a:latin typeface="+mn-lt"/>
              </a:rPr>
              <a:t>2017-2025</a:t>
            </a:r>
            <a:br>
              <a:rPr lang="fi-FI" sz="2200">
                <a:solidFill>
                  <a:srgbClr val="FFFFFF"/>
                </a:solidFill>
                <a:latin typeface="+mn-lt"/>
              </a:rPr>
            </a:br>
            <a:br>
              <a:rPr lang="fi-FI" sz="2200">
                <a:solidFill>
                  <a:srgbClr val="FFFFFF"/>
                </a:solidFill>
                <a:latin typeface="+mn-lt"/>
              </a:rPr>
            </a:br>
            <a:br>
              <a:rPr lang="fi-FI" sz="2200">
                <a:solidFill>
                  <a:srgbClr val="FFFFFF"/>
                </a:solidFill>
                <a:latin typeface="+mn-lt"/>
              </a:rPr>
            </a:br>
            <a:r>
              <a:rPr lang="fi-FI" sz="2200">
                <a:solidFill>
                  <a:srgbClr val="FFFFFF"/>
                </a:solidFill>
                <a:latin typeface="+mn-lt"/>
              </a:rPr>
              <a:t>Kunta-alan energiatehokkuussopimus</a:t>
            </a:r>
            <a:br>
              <a:rPr lang="fi-FI" sz="2200">
                <a:solidFill>
                  <a:srgbClr val="FFFFFF"/>
                </a:solidFill>
              </a:rPr>
            </a:br>
            <a:r>
              <a:rPr lang="fi-FI" sz="220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br>
              <a:rPr lang="fi-FI" sz="2200">
                <a:solidFill>
                  <a:srgbClr val="FFFFFF"/>
                </a:solidFill>
                <a:latin typeface="Calibri" panose="020F0502020204030204" pitchFamily="34" charset="0"/>
              </a:rPr>
            </a:br>
            <a:endParaRPr lang="fi-FI" sz="22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A70D40A-0A1C-487C-AF60-1740516CB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marL="361950" indent="-3619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sz="2000">
                <a:solidFill>
                  <a:srgbClr val="FEFFFF"/>
                </a:solidFill>
              </a:rPr>
              <a:t>Kunta-alan energiatehokkuussopimus on työ- ja elinkeinoministeriön, Energiaviraston ja Kuntaliiton välinen sopimus energian tehokkaammasta käytöstä kunta-alalla.</a:t>
            </a:r>
          </a:p>
          <a:p>
            <a:pPr marL="361950" indent="-3619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sz="2000">
                <a:solidFill>
                  <a:srgbClr val="FEFFFF"/>
                </a:solidFill>
              </a:rPr>
              <a:t>Kunnat, kaupungit ja kuntayhtymät allekirjoittavat liittyjäkohtaisen energiatehokkuussopimuksen, jossa ne sitoutuvat Kunta-alan energiatehokkuussopimuksen toimenpiteisiin ja tavoitteisiin. </a:t>
            </a:r>
          </a:p>
          <a:p>
            <a:pPr marL="361950" indent="-3619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sz="2000">
                <a:solidFill>
                  <a:srgbClr val="FEFFFF"/>
                </a:solidFill>
              </a:rPr>
              <a:t>Sopimuksen mukaisesti liittyjän asuinrakennuskanta liitetään ensisijaisesti Kiinteistöalan energiatehokkuussopimuksen vuokra-asuntoyhteisöjä koskevaan toimenpideohjelmaan.</a:t>
            </a:r>
          </a:p>
          <a:p>
            <a:pPr marL="0" indent="0">
              <a:buNone/>
            </a:pPr>
            <a:endParaRPr lang="fi-FI" sz="2000">
              <a:solidFill>
                <a:srgbClr val="FEFFFF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fi-FI" sz="2000">
              <a:solidFill>
                <a:srgbClr val="FEFFFF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fi-FI" sz="2000">
              <a:solidFill>
                <a:srgbClr val="FEFFFF"/>
              </a:solidFill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endParaRPr lang="fi-FI" sz="2000">
              <a:solidFill>
                <a:srgbClr val="FEFFFF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fi-FI" sz="2000">
              <a:solidFill>
                <a:srgbClr val="FEFFFF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795528" y="6382512"/>
            <a:ext cx="6757416" cy="32004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i-FI" sz="1000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2238571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AE810CC-2820-490F-8664-072D43DDB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br>
              <a:rPr lang="fi-FI" sz="2200">
                <a:solidFill>
                  <a:srgbClr val="FFFFFF"/>
                </a:solidFill>
                <a:latin typeface="Calibri" panose="020F0502020204030204" pitchFamily="34" charset="0"/>
              </a:rPr>
            </a:br>
            <a:br>
              <a:rPr lang="fi-FI" sz="220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fi-FI" sz="2200">
                <a:solidFill>
                  <a:srgbClr val="FFFFFF"/>
                </a:solidFill>
                <a:latin typeface="Calibri" panose="020F0502020204030204" pitchFamily="34" charset="0"/>
              </a:rPr>
              <a:t>Energiatehokkuus-sopimukset </a:t>
            </a:r>
            <a:br>
              <a:rPr lang="fi-FI" sz="220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fi-FI" sz="2200">
                <a:solidFill>
                  <a:srgbClr val="FFFFFF"/>
                </a:solidFill>
                <a:latin typeface="Calibri" panose="020F0502020204030204" pitchFamily="34" charset="0"/>
              </a:rPr>
              <a:t>2017-2025</a:t>
            </a:r>
            <a:br>
              <a:rPr lang="fi-FI" sz="2200">
                <a:solidFill>
                  <a:srgbClr val="FFFFFF"/>
                </a:solidFill>
                <a:latin typeface="Calibri" panose="020F0502020204030204" pitchFamily="34" charset="0"/>
              </a:rPr>
            </a:br>
            <a:br>
              <a:rPr lang="fi-FI" sz="2200">
                <a:solidFill>
                  <a:srgbClr val="FFFFFF"/>
                </a:solidFill>
                <a:latin typeface="Calibri" panose="020F0502020204030204" pitchFamily="34" charset="0"/>
              </a:rPr>
            </a:br>
            <a:br>
              <a:rPr lang="fi-FI" sz="220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fi-FI" sz="2200">
                <a:solidFill>
                  <a:srgbClr val="FFFFFF"/>
                </a:solidFill>
                <a:latin typeface="+mn-lt"/>
              </a:rPr>
              <a:t>Kiinteistöalan energiatehokkuussopimus</a:t>
            </a:r>
            <a:br>
              <a:rPr lang="fi-FI" sz="2200">
                <a:solidFill>
                  <a:srgbClr val="FFFFFF"/>
                </a:solidFill>
              </a:rPr>
            </a:br>
            <a:br>
              <a:rPr lang="fi-FI" sz="2200">
                <a:solidFill>
                  <a:srgbClr val="FFFFFF"/>
                </a:solidFill>
                <a:latin typeface="Calibri" panose="020F0502020204030204" pitchFamily="34" charset="0"/>
              </a:rPr>
            </a:br>
            <a:endParaRPr lang="fi-FI" sz="22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A70D40A-0A1C-487C-AF60-1740516CB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marL="361950" indent="-3619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sz="1500">
                <a:solidFill>
                  <a:srgbClr val="FEFFFF"/>
                </a:solidFill>
              </a:rPr>
              <a:t>Kiinteistöalalla työ- ja elinkeinoministeriö, ympäristöministeriö, Energiavirasto ja RAKLI ovat sopineet energiankäytön tehostamisesta koskien vuokra-asuinkiinteistöjä ja toimitilakiinteistöjä. </a:t>
            </a:r>
          </a:p>
          <a:p>
            <a:pPr marL="361950" indent="-3619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sz="1500">
                <a:solidFill>
                  <a:srgbClr val="FEFFFF"/>
                </a:solidFill>
              </a:rPr>
              <a:t>Kiinteistöalan energiatehokkuussopimukseen voivat pääsääntöisesti liittyä RAKLI:n jäsenyritykset, mutta kunta-alan energiatehokkuussopimukseen liittyvät kunnat liittävät ensisijaisesti asuinrakennuskantansa asuinkiinteistöjä koskevaan toimenpideohjelmaan.</a:t>
            </a:r>
          </a:p>
          <a:p>
            <a:pPr marL="358775" indent="-358775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sz="1500">
                <a:solidFill>
                  <a:srgbClr val="FEFFFF"/>
                </a:solidFill>
              </a:rPr>
              <a:t>Yritykset liittyvät kiinteistöalan energiatehokkuussopimukseen allekirjoittamalla erillisen liittymisasiakirjan asuinkiinteistöjen tai toimitilakiinteistöjen toimenpideohjelmaan ja sitoutumalla tehostamaan energiankäyttöään niissä esitettyjen toimenpiteiden ja tavoitteiden mukaisesti.</a:t>
            </a:r>
          </a:p>
          <a:p>
            <a:pPr marL="358775" indent="-358775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sz="1500">
                <a:solidFill>
                  <a:srgbClr val="FEFFFF"/>
                </a:solidFill>
              </a:rPr>
              <a:t>Toimenpideohjelmia on laadittu asuinkiinteistöille ja toimitilakiinteistöille.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endParaRPr lang="fi-FI" sz="1500">
              <a:solidFill>
                <a:srgbClr val="FEFFFF"/>
              </a:solidFill>
            </a:endParaRPr>
          </a:p>
          <a:p>
            <a:pPr marL="0" indent="0">
              <a:buNone/>
            </a:pPr>
            <a:endParaRPr lang="fi-FI" sz="1500">
              <a:solidFill>
                <a:srgbClr val="FEFFFF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fi-FI" sz="1500">
              <a:solidFill>
                <a:srgbClr val="FEFFFF"/>
              </a:solidFill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endParaRPr lang="fi-FI" sz="1500">
              <a:solidFill>
                <a:srgbClr val="FEFFFF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fi-FI" sz="1500">
              <a:solidFill>
                <a:srgbClr val="FEFFFF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795528" y="6382512"/>
            <a:ext cx="6757416" cy="32004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i-FI" sz="1000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853269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AE810CC-2820-490F-8664-072D43DDB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fi-FI" sz="2800">
                <a:solidFill>
                  <a:srgbClr val="FFFFFF"/>
                </a:solidFill>
                <a:latin typeface="Calibri" panose="020F0502020204030204" pitchFamily="34" charset="0"/>
              </a:rPr>
              <a:t>Energiatehokkuus-sopimukset </a:t>
            </a:r>
            <a:br>
              <a:rPr lang="fi-FI" sz="280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fi-FI" sz="2800">
                <a:solidFill>
                  <a:srgbClr val="FFFFFF"/>
                </a:solidFill>
                <a:latin typeface="Calibri" panose="020F0502020204030204" pitchFamily="34" charset="0"/>
              </a:rPr>
              <a:t>2017-2025</a:t>
            </a:r>
            <a:br>
              <a:rPr lang="fi-FI" sz="280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fi-FI" sz="2800">
                <a:solidFill>
                  <a:srgbClr val="FFFFFF"/>
                </a:solidFill>
                <a:latin typeface="+mn-lt"/>
              </a:rPr>
              <a:t> </a:t>
            </a:r>
            <a:br>
              <a:rPr lang="fi-FI" sz="2800">
                <a:solidFill>
                  <a:srgbClr val="FFFFFF"/>
                </a:solidFill>
                <a:latin typeface="+mn-lt"/>
              </a:rPr>
            </a:br>
            <a:br>
              <a:rPr lang="fi-FI" sz="2800">
                <a:solidFill>
                  <a:srgbClr val="FFFFFF"/>
                </a:solidFill>
                <a:latin typeface="+mn-lt"/>
              </a:rPr>
            </a:br>
            <a:r>
              <a:rPr lang="fi-FI" sz="2800">
                <a:solidFill>
                  <a:srgbClr val="FFFFFF"/>
                </a:solidFill>
                <a:latin typeface="+mn-lt"/>
              </a:rPr>
              <a:t>Lämmityspolttonesteiden jakelutoiminnan energiatehokkuussopimus HÖYLÄ IV</a:t>
            </a:r>
            <a:br>
              <a:rPr lang="fi-FI" sz="2800">
                <a:solidFill>
                  <a:srgbClr val="FFFFFF"/>
                </a:solidFill>
              </a:rPr>
            </a:br>
            <a:br>
              <a:rPr lang="fi-FI" sz="2800">
                <a:solidFill>
                  <a:srgbClr val="FFFFFF"/>
                </a:solidFill>
                <a:latin typeface="Calibri" panose="020F0502020204030204" pitchFamily="34" charset="0"/>
              </a:rPr>
            </a:br>
            <a:endParaRPr lang="fi-FI" sz="2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A70D40A-0A1C-487C-AF60-1740516CB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marL="361950" indent="-361950">
              <a:buFont typeface="Wingdings" panose="05000000000000000000" pitchFamily="2" charset="2"/>
              <a:buChar char="Ø"/>
            </a:pPr>
            <a:r>
              <a:rPr lang="fi-FI" sz="2400">
                <a:solidFill>
                  <a:srgbClr val="FEFFFF"/>
                </a:solidFill>
              </a:rPr>
              <a:t>HÖYLÄ IV energiatehokkuussopimus kattaa lämmityspolttonesteiden jakelutoiminnan eli öljylämmityskiinteistöt. 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fi-FI" sz="2400">
                <a:solidFill>
                  <a:srgbClr val="FEFFFF"/>
                </a:solidFill>
              </a:rPr>
              <a:t>Sopimuksen osapuolia ovat työ- ja elinkeinoministeriö, ympäristöministeriö sekä Öljy- ja biopolttoaineala sekä suurimmat lämmityspolttonesteitä toimittavat yhtiöt. 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fi-FI" sz="2400">
                <a:solidFill>
                  <a:srgbClr val="FEFFFF"/>
                </a:solidFill>
              </a:rPr>
              <a:t>Sopimuksen toimeenpanoon ovat sitoutuneet Öljyalan Palvelukeskus Oy ja Lämmitysenergia Yhdistys ry.</a:t>
            </a:r>
          </a:p>
          <a:p>
            <a:pPr marL="0" indent="0">
              <a:buNone/>
            </a:pPr>
            <a:endParaRPr lang="fi-FI" sz="2400">
              <a:solidFill>
                <a:srgbClr val="FEFFFF"/>
              </a:solidFill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endParaRPr lang="fi-FI" sz="2400">
              <a:solidFill>
                <a:srgbClr val="FEFFFF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fi-FI" sz="2400">
              <a:solidFill>
                <a:srgbClr val="FEFFFF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795528" y="6382512"/>
            <a:ext cx="6757416" cy="32004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i-FI" sz="1000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3568785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243836" y="1703385"/>
            <a:ext cx="10795907" cy="4199790"/>
          </a:xfrm>
        </p:spPr>
        <p:txBody>
          <a:bodyPr/>
          <a:lstStyle/>
          <a:p>
            <a:pPr marL="0" indent="0">
              <a:buNone/>
            </a:pPr>
            <a:r>
              <a:rPr lang="fi-FI" dirty="0">
                <a:latin typeface="Calibri" panose="020F0502020204030204" pitchFamily="34" charset="0"/>
              </a:rPr>
              <a:t>HYÖDYT LIITTYJÄLLE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614564" y="6562358"/>
            <a:ext cx="1634264" cy="365125"/>
          </a:xfrm>
        </p:spPr>
        <p:txBody>
          <a:bodyPr/>
          <a:lstStyle/>
          <a:p>
            <a:r>
              <a:rPr lang="fi-FI" dirty="0"/>
              <a:t>kiertotalousamk.fi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7C93495-A028-4763-8006-9159A1141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509" y="509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fi-FI" sz="6000" dirty="0">
                <a:latin typeface="Calibri" panose="020F0502020204030204" pitchFamily="34" charset="0"/>
              </a:rPr>
            </a:br>
            <a:r>
              <a:rPr lang="fi-FI" sz="4900" dirty="0">
                <a:solidFill>
                  <a:schemeClr val="accent2"/>
                </a:solidFill>
                <a:latin typeface="Calibri" panose="020F0502020204030204" pitchFamily="34" charset="0"/>
              </a:rPr>
              <a:t>Energiatehokkuussopimukset 2017-2025</a:t>
            </a:r>
            <a:br>
              <a:rPr lang="fi-FI" dirty="0">
                <a:latin typeface="Calibri" panose="020F0502020204030204" pitchFamily="34" charset="0"/>
              </a:rPr>
            </a:br>
            <a:endParaRPr lang="fi-FI" dirty="0">
              <a:latin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E06B7D-0B0E-444D-AEA6-E39F9C3662E6}"/>
              </a:ext>
            </a:extLst>
          </p:cNvPr>
          <p:cNvSpPr txBox="1"/>
          <p:nvPr/>
        </p:nvSpPr>
        <p:spPr>
          <a:xfrm>
            <a:off x="1243836" y="2536536"/>
            <a:ext cx="4935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Energiankäytön tehostuminen muuttuu hyödylliseksi toimintatavaksi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3CA3A3-1B6E-4E75-B065-5DC0D9070E09}"/>
              </a:ext>
            </a:extLst>
          </p:cNvPr>
          <p:cNvSpPr txBox="1"/>
          <p:nvPr/>
        </p:nvSpPr>
        <p:spPr>
          <a:xfrm>
            <a:off x="1203440" y="3450599"/>
            <a:ext cx="4935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Turhien energiakulujen karsinta lisää kannattavuutta ja tulosta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9D0F9F-FE16-4882-92E7-FE1BDDB145B0}"/>
              </a:ext>
            </a:extLst>
          </p:cNvPr>
          <p:cNvSpPr txBox="1"/>
          <p:nvPr/>
        </p:nvSpPr>
        <p:spPr>
          <a:xfrm>
            <a:off x="1203440" y="4343799"/>
            <a:ext cx="4935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Mahdollisuus hyödyntää valtion energiatukea energiatehokkuustoimiin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25C834-01F8-4297-AA12-03C03B51D631}"/>
              </a:ext>
            </a:extLst>
          </p:cNvPr>
          <p:cNvSpPr txBox="1"/>
          <p:nvPr/>
        </p:nvSpPr>
        <p:spPr>
          <a:xfrm>
            <a:off x="6489462" y="4476951"/>
            <a:ext cx="4935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Toiminta liittyy luontevaksi osaksi johtamisjärjestelmiä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087DAC-D550-4236-8F89-2C6D141F7927}"/>
              </a:ext>
            </a:extLst>
          </p:cNvPr>
          <p:cNvSpPr txBox="1"/>
          <p:nvPr/>
        </p:nvSpPr>
        <p:spPr>
          <a:xfrm>
            <a:off x="2348748" y="5818472"/>
            <a:ext cx="8294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Energiatehokkuussopimukset on joustavampi ja mielekkäämpi vaihtoehto uudelle kansalliselle lainsäädölle tai muille uusille pakkokeinoille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BF234F-F7C9-478B-A508-E8C81EF0C463}"/>
              </a:ext>
            </a:extLst>
          </p:cNvPr>
          <p:cNvSpPr txBox="1"/>
          <p:nvPr/>
        </p:nvSpPr>
        <p:spPr>
          <a:xfrm>
            <a:off x="6495901" y="3656270"/>
            <a:ext cx="4935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Tarkoituksenmukainen energiankäyttö on vastuullista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8FCF28-5C75-4813-AB06-BCCEB5ECC637}"/>
              </a:ext>
            </a:extLst>
          </p:cNvPr>
          <p:cNvSpPr txBox="1"/>
          <p:nvPr/>
        </p:nvSpPr>
        <p:spPr>
          <a:xfrm>
            <a:off x="6495901" y="2468985"/>
            <a:ext cx="4935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Toiminnan ilmastokuorma vähenee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8B5A03-7015-442C-8BEA-F2A4CD6D7E8D}"/>
              </a:ext>
            </a:extLst>
          </p:cNvPr>
          <p:cNvSpPr txBox="1"/>
          <p:nvPr/>
        </p:nvSpPr>
        <p:spPr>
          <a:xfrm>
            <a:off x="6489463" y="3141226"/>
            <a:ext cx="4935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Rakentaa ja vahvistaa myönteistä julkisuuskuvaa </a:t>
            </a:r>
          </a:p>
        </p:txBody>
      </p:sp>
    </p:spTree>
    <p:extLst>
      <p:ext uri="{BB962C8B-B14F-4D97-AF65-F5344CB8AC3E}">
        <p14:creationId xmlns:p14="http://schemas.microsoft.com/office/powerpoint/2010/main" val="4111243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4E23B5-F873-4ADF-847F-D8369613D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942" y="-195508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fi-FI" sz="6000" dirty="0">
                <a:latin typeface="Calibri" panose="020F0502020204030204" pitchFamily="34" charset="0"/>
              </a:rPr>
            </a:br>
            <a:r>
              <a:rPr lang="fi-FI" sz="4900" dirty="0">
                <a:solidFill>
                  <a:schemeClr val="accent2"/>
                </a:solidFill>
                <a:latin typeface="Calibri" panose="020F0502020204030204" pitchFamily="34" charset="0"/>
              </a:rPr>
              <a:t>Energiatehokkuussopimukset 2017-2025</a:t>
            </a:r>
            <a:br>
              <a:rPr lang="fi-FI" dirty="0">
                <a:latin typeface="Calibri" panose="020F0502020204030204" pitchFamily="34" charset="0"/>
              </a:rPr>
            </a:br>
            <a:endParaRPr lang="fi-FI" dirty="0">
              <a:latin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2DC48E-0A82-4309-B373-A6EBA400BBD0}"/>
              </a:ext>
            </a:extLst>
          </p:cNvPr>
          <p:cNvSpPr/>
          <p:nvPr/>
        </p:nvSpPr>
        <p:spPr>
          <a:xfrm>
            <a:off x="1459942" y="1130055"/>
            <a:ext cx="3642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800" dirty="0">
                <a:latin typeface="Calibri" panose="020F0502020204030204" pitchFamily="34" charset="0"/>
              </a:rPr>
              <a:t>TAVOITTEET LIITTYJÄLLE</a:t>
            </a:r>
            <a:endParaRPr lang="fi-FI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2973B8-F444-420E-9A31-9D32A774826B}"/>
              </a:ext>
            </a:extLst>
          </p:cNvPr>
          <p:cNvSpPr txBox="1"/>
          <p:nvPr/>
        </p:nvSpPr>
        <p:spPr>
          <a:xfrm>
            <a:off x="1137974" y="1976209"/>
            <a:ext cx="108375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Liittyvä yritys/kunta asettaa liittyessään ohjeellisen energiamääräisen (MWh) tehostamistavoitteen kaudelle 2017–2025 ja välitavoitteen vuodelle 2020. Tavoite lasketaan liittymishetkellä käytössä olevasta normaalia toimintaa edustavan kalenterivuoden energiankäytöstä.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Tavoite vuodelle 2025 vastaa 7,5 % liittyjän energiankäytöstä ja tavoite vuodelle 2020 vastaa 4 % liittyjän energiankäytöstä.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Vuosina 2014–2016 toteutettujen ja raportoitujen energiatehokkuustoimien säästöt voi halutessaan ottaa huomioon asettamalla vuodelle 2025 energiamääräisen (MWh) tavoitteen, joka vastaa 10,5 % liittyjän energiankäytöstä ja välitavoitteen vuodelle 2020, joka vastaa 7 % liittyjän energiankäytöstä.</a:t>
            </a:r>
          </a:p>
        </p:txBody>
      </p:sp>
    </p:spTree>
    <p:extLst>
      <p:ext uri="{BB962C8B-B14F-4D97-AF65-F5344CB8AC3E}">
        <p14:creationId xmlns:p14="http://schemas.microsoft.com/office/powerpoint/2010/main" val="3365832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unset over a body of water&#10;&#10;Description automatically generated">
            <a:extLst>
              <a:ext uri="{FF2B5EF4-FFF2-40B4-BE49-F238E27FC236}">
                <a16:creationId xmlns:a16="http://schemas.microsoft.com/office/drawing/2014/main" id="{41E55A0E-5091-4680-9764-BD244BCEDA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3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AD5E9F-68BE-4785-A580-AB31A3E18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500" dirty="0" err="1">
                <a:latin typeface="+mn-lt"/>
                <a:ea typeface="+mj-ea"/>
                <a:cs typeface="+mj-cs"/>
              </a:rPr>
              <a:t>Energiatehokkuussopimukset</a:t>
            </a:r>
            <a:r>
              <a:rPr lang="en-US" sz="2500" dirty="0">
                <a:latin typeface="+mn-lt"/>
                <a:ea typeface="+mj-ea"/>
                <a:cs typeface="+mj-cs"/>
              </a:rPr>
              <a:t> 2017-2025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D66B28B-75E9-4685-B776-13707BB13C7C}"/>
              </a:ext>
            </a:extLst>
          </p:cNvPr>
          <p:cNvSpPr txBox="1"/>
          <p:nvPr/>
        </p:nvSpPr>
        <p:spPr>
          <a:xfrm>
            <a:off x="525516" y="3417573"/>
            <a:ext cx="4593021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Liittyvä</a:t>
            </a:r>
            <a:r>
              <a:rPr lang="en-US" dirty="0"/>
              <a:t> kunta tai </a:t>
            </a:r>
            <a:r>
              <a:rPr lang="en-US" dirty="0" err="1"/>
              <a:t>yritys</a:t>
            </a:r>
            <a:r>
              <a:rPr lang="en-US" dirty="0"/>
              <a:t> </a:t>
            </a:r>
            <a:r>
              <a:rPr lang="en-US" dirty="0" err="1"/>
              <a:t>asettaa</a:t>
            </a:r>
            <a:r>
              <a:rPr lang="en-US" dirty="0"/>
              <a:t> </a:t>
            </a:r>
            <a:r>
              <a:rPr lang="en-US" dirty="0" err="1"/>
              <a:t>liittyessään</a:t>
            </a:r>
            <a:r>
              <a:rPr lang="en-US" dirty="0"/>
              <a:t> </a:t>
            </a:r>
            <a:r>
              <a:rPr lang="en-US" dirty="0" err="1"/>
              <a:t>ohjeellisen</a:t>
            </a:r>
            <a:r>
              <a:rPr lang="en-US" dirty="0"/>
              <a:t> </a:t>
            </a:r>
            <a:r>
              <a:rPr lang="en-US" dirty="0" err="1"/>
              <a:t>energiamääräisen</a:t>
            </a:r>
            <a:r>
              <a:rPr lang="en-US" dirty="0"/>
              <a:t> (MWh) </a:t>
            </a:r>
            <a:r>
              <a:rPr lang="en-US" dirty="0" err="1"/>
              <a:t>tehostamistavoitteen</a:t>
            </a:r>
            <a:r>
              <a:rPr lang="en-US" dirty="0"/>
              <a:t> </a:t>
            </a:r>
            <a:r>
              <a:rPr lang="en-US" dirty="0" err="1"/>
              <a:t>kaudelle</a:t>
            </a:r>
            <a:r>
              <a:rPr lang="en-US" dirty="0"/>
              <a:t> 2017–2025 ja </a:t>
            </a:r>
            <a:r>
              <a:rPr lang="en-US" dirty="0" err="1"/>
              <a:t>välitavoitteen</a:t>
            </a:r>
            <a:r>
              <a:rPr lang="en-US" dirty="0"/>
              <a:t> </a:t>
            </a:r>
            <a:r>
              <a:rPr lang="en-US" dirty="0" err="1"/>
              <a:t>vuodelle</a:t>
            </a:r>
            <a:r>
              <a:rPr lang="en-US" dirty="0"/>
              <a:t> 2020.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Tavoite</a:t>
            </a:r>
            <a:r>
              <a:rPr lang="en-US" dirty="0"/>
              <a:t> </a:t>
            </a:r>
            <a:r>
              <a:rPr lang="en-US" dirty="0" err="1"/>
              <a:t>lasketaan</a:t>
            </a:r>
            <a:r>
              <a:rPr lang="en-US" dirty="0"/>
              <a:t> </a:t>
            </a:r>
            <a:r>
              <a:rPr lang="en-US" dirty="0" err="1"/>
              <a:t>liittymishetkellä</a:t>
            </a:r>
            <a:r>
              <a:rPr lang="en-US" dirty="0"/>
              <a:t> </a:t>
            </a:r>
            <a:r>
              <a:rPr lang="en-US" dirty="0" err="1"/>
              <a:t>käytössä</a:t>
            </a:r>
            <a:r>
              <a:rPr lang="en-US" dirty="0"/>
              <a:t> </a:t>
            </a:r>
            <a:r>
              <a:rPr lang="en-US" dirty="0" err="1"/>
              <a:t>olevasta</a:t>
            </a:r>
            <a:r>
              <a:rPr lang="en-US" dirty="0"/>
              <a:t> </a:t>
            </a:r>
            <a:r>
              <a:rPr lang="en-US" dirty="0" err="1"/>
              <a:t>normaalia</a:t>
            </a:r>
            <a:r>
              <a:rPr lang="en-US" dirty="0"/>
              <a:t> </a:t>
            </a:r>
            <a:r>
              <a:rPr lang="en-US" dirty="0" err="1"/>
              <a:t>toimintaa</a:t>
            </a:r>
            <a:r>
              <a:rPr lang="en-US" dirty="0"/>
              <a:t> </a:t>
            </a:r>
            <a:r>
              <a:rPr lang="en-US" dirty="0" err="1"/>
              <a:t>edustavan</a:t>
            </a:r>
            <a:r>
              <a:rPr lang="en-US" dirty="0"/>
              <a:t> </a:t>
            </a:r>
            <a:r>
              <a:rPr lang="en-US" dirty="0" err="1"/>
              <a:t>kalenterivuoden</a:t>
            </a:r>
            <a:r>
              <a:rPr lang="en-US" dirty="0"/>
              <a:t> </a:t>
            </a:r>
            <a:r>
              <a:rPr lang="en-US" dirty="0" err="1"/>
              <a:t>energiankäytöstä</a:t>
            </a:r>
            <a:r>
              <a:rPr lang="en-US" dirty="0"/>
              <a:t>. 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59E526-DBF0-4766-B696-2E5261795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573" y="6144611"/>
            <a:ext cx="3069020" cy="3619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000" kern="120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882561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5004" y="-278221"/>
            <a:ext cx="991914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Energiatehokkuussopimukset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2017-2025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937714" y="1073482"/>
            <a:ext cx="7462283" cy="5465430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/>
              <a:t>VELVOITTEET LIITTYJÄLLE</a:t>
            </a:r>
          </a:p>
          <a:p>
            <a:pPr marL="0">
              <a:spcBef>
                <a:spcPts val="600"/>
              </a:spcBef>
              <a:spcAft>
                <a:spcPts val="600"/>
              </a:spcAft>
            </a:pPr>
            <a:endParaRPr lang="en-US" sz="10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 err="1"/>
              <a:t>Liittyvä</a:t>
            </a:r>
            <a:r>
              <a:rPr lang="en-US" sz="1800" dirty="0"/>
              <a:t> </a:t>
            </a:r>
            <a:r>
              <a:rPr lang="en-US" sz="1800" dirty="0" err="1"/>
              <a:t>yritys</a:t>
            </a:r>
            <a:r>
              <a:rPr lang="en-US" sz="1800" dirty="0"/>
              <a:t>/</a:t>
            </a:r>
            <a:r>
              <a:rPr lang="en-US" sz="1800" dirty="0" err="1"/>
              <a:t>kunta</a:t>
            </a:r>
            <a:r>
              <a:rPr lang="en-US" sz="1800" dirty="0"/>
              <a:t> </a:t>
            </a:r>
            <a:r>
              <a:rPr lang="en-US" sz="1800" dirty="0" err="1"/>
              <a:t>sisällyttää</a:t>
            </a:r>
            <a:r>
              <a:rPr lang="en-US" sz="1800" dirty="0"/>
              <a:t> </a:t>
            </a:r>
            <a:r>
              <a:rPr lang="en-US" sz="1800" dirty="0" err="1"/>
              <a:t>energiatehokkuuden</a:t>
            </a:r>
            <a:r>
              <a:rPr lang="en-US" sz="1800" dirty="0"/>
              <a:t> </a:t>
            </a:r>
            <a:r>
              <a:rPr lang="en-US" sz="1800" dirty="0" err="1"/>
              <a:t>jatkuvan</a:t>
            </a:r>
            <a:r>
              <a:rPr lang="en-US" sz="1800" dirty="0"/>
              <a:t> </a:t>
            </a:r>
            <a:r>
              <a:rPr lang="en-US" sz="1800" dirty="0" err="1"/>
              <a:t>parantamisen</a:t>
            </a:r>
            <a:r>
              <a:rPr lang="en-US" sz="1800" dirty="0"/>
              <a:t> </a:t>
            </a:r>
            <a:r>
              <a:rPr lang="en-US" sz="1800" dirty="0" err="1"/>
              <a:t>osaksi</a:t>
            </a:r>
            <a:r>
              <a:rPr lang="en-US" sz="1800" dirty="0"/>
              <a:t> </a:t>
            </a:r>
            <a:r>
              <a:rPr lang="en-US" sz="1800" dirty="0" err="1"/>
              <a:t>käytössä</a:t>
            </a:r>
            <a:r>
              <a:rPr lang="en-US" sz="1800" dirty="0"/>
              <a:t> </a:t>
            </a:r>
            <a:r>
              <a:rPr lang="en-US" sz="1800" dirty="0" err="1"/>
              <a:t>olevia</a:t>
            </a:r>
            <a:r>
              <a:rPr lang="en-US" sz="1800" dirty="0"/>
              <a:t> tai </a:t>
            </a:r>
            <a:r>
              <a:rPr lang="en-US" sz="1800" dirty="0" err="1"/>
              <a:t>käyttöön</a:t>
            </a:r>
            <a:r>
              <a:rPr lang="en-US" sz="1800" dirty="0"/>
              <a:t> </a:t>
            </a:r>
            <a:r>
              <a:rPr lang="en-US" sz="1800" dirty="0" err="1"/>
              <a:t>otettavia</a:t>
            </a:r>
            <a:r>
              <a:rPr lang="en-US" sz="1800" dirty="0"/>
              <a:t> </a:t>
            </a:r>
            <a:r>
              <a:rPr lang="en-US" sz="1800" dirty="0" err="1"/>
              <a:t>johtamisjärjestelmiä</a:t>
            </a:r>
            <a:r>
              <a:rPr lang="en-US" sz="1800" dirty="0"/>
              <a:t> tai </a:t>
            </a:r>
            <a:r>
              <a:rPr lang="en-US" sz="1800" dirty="0" err="1"/>
              <a:t>toimintasuunnitelmia</a:t>
            </a:r>
            <a:r>
              <a:rPr lang="en-US" sz="1800" dirty="0"/>
              <a:t>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err="1"/>
              <a:t>Energiansäästötavoitteiden</a:t>
            </a:r>
            <a:r>
              <a:rPr lang="en-US" sz="2000" dirty="0"/>
              <a:t> </a:t>
            </a:r>
            <a:r>
              <a:rPr lang="en-US" sz="2000" dirty="0" err="1"/>
              <a:t>saavuttamiseksi</a:t>
            </a:r>
            <a:r>
              <a:rPr lang="en-US" sz="2000" dirty="0"/>
              <a:t> </a:t>
            </a:r>
            <a:r>
              <a:rPr lang="en-US" sz="2000" dirty="0" err="1"/>
              <a:t>liittyjä</a:t>
            </a:r>
            <a:r>
              <a:rPr lang="en-US" sz="2000" dirty="0"/>
              <a:t> </a:t>
            </a:r>
            <a:r>
              <a:rPr lang="en-US" sz="2000" dirty="0" err="1"/>
              <a:t>sitoutuu</a:t>
            </a:r>
            <a:endParaRPr lang="en-US" sz="2000" dirty="0"/>
          </a:p>
          <a:p>
            <a:pPr marL="5381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Toiminnan </a:t>
            </a:r>
            <a:r>
              <a:rPr lang="en-US" sz="1600" dirty="0" err="1"/>
              <a:t>organisointi</a:t>
            </a:r>
            <a:r>
              <a:rPr lang="en-US" sz="1600" dirty="0"/>
              <a:t> ja </a:t>
            </a:r>
            <a:r>
              <a:rPr lang="en-US" sz="1600" dirty="0" err="1"/>
              <a:t>suunnittelu</a:t>
            </a:r>
            <a:endParaRPr lang="en-US" sz="1600" dirty="0"/>
          </a:p>
          <a:p>
            <a:pPr marL="5381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 err="1"/>
              <a:t>Henkilökunnan</a:t>
            </a:r>
            <a:r>
              <a:rPr lang="en-US" sz="1600" dirty="0"/>
              <a:t> </a:t>
            </a:r>
            <a:r>
              <a:rPr lang="en-US" sz="1600" dirty="0" err="1"/>
              <a:t>koulutus</a:t>
            </a:r>
            <a:r>
              <a:rPr lang="en-US" sz="1600" dirty="0"/>
              <a:t> ja </a:t>
            </a:r>
            <a:r>
              <a:rPr lang="en-US" sz="1600" dirty="0" err="1"/>
              <a:t>energiatehokkuusasioiden</a:t>
            </a:r>
            <a:r>
              <a:rPr lang="en-US" sz="1600" dirty="0"/>
              <a:t> </a:t>
            </a:r>
            <a:r>
              <a:rPr lang="en-US" sz="1600" dirty="0" err="1"/>
              <a:t>viestintä</a:t>
            </a:r>
            <a:endParaRPr lang="en-US" sz="1600" dirty="0"/>
          </a:p>
          <a:p>
            <a:pPr marL="5381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 err="1"/>
              <a:t>Energiankäytön</a:t>
            </a:r>
            <a:r>
              <a:rPr lang="en-US" sz="1600" dirty="0"/>
              <a:t> </a:t>
            </a:r>
            <a:r>
              <a:rPr lang="en-US" sz="1600" dirty="0" err="1"/>
              <a:t>tehostamismahdollisuuksien</a:t>
            </a:r>
            <a:r>
              <a:rPr lang="en-US" sz="1600" dirty="0"/>
              <a:t> </a:t>
            </a:r>
            <a:r>
              <a:rPr lang="en-US" sz="1600" dirty="0" err="1"/>
              <a:t>selvittäminen</a:t>
            </a:r>
            <a:endParaRPr lang="en-US" sz="1600" dirty="0"/>
          </a:p>
          <a:p>
            <a:pPr marL="5381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 err="1"/>
              <a:t>Kustannustehokkaiden</a:t>
            </a:r>
            <a:r>
              <a:rPr lang="en-US" sz="1600" dirty="0"/>
              <a:t> </a:t>
            </a:r>
            <a:r>
              <a:rPr lang="en-US" sz="1600" dirty="0" err="1"/>
              <a:t>energiankäytön</a:t>
            </a:r>
            <a:r>
              <a:rPr lang="en-US" sz="1600" dirty="0"/>
              <a:t> </a:t>
            </a:r>
            <a:r>
              <a:rPr lang="en-US" sz="1600" dirty="0" err="1"/>
              <a:t>tehostamistoimien</a:t>
            </a:r>
            <a:r>
              <a:rPr lang="en-US" sz="1600" dirty="0"/>
              <a:t> </a:t>
            </a:r>
            <a:r>
              <a:rPr lang="en-US" sz="1600" dirty="0" err="1"/>
              <a:t>toteuttaminen</a:t>
            </a:r>
            <a:endParaRPr lang="en-US" sz="1600" dirty="0"/>
          </a:p>
          <a:p>
            <a:pPr marL="5381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 err="1"/>
              <a:t>Energiatehokkuuden</a:t>
            </a:r>
            <a:r>
              <a:rPr lang="en-US" sz="1600" dirty="0"/>
              <a:t> </a:t>
            </a:r>
            <a:r>
              <a:rPr lang="en-US" sz="1600" dirty="0" err="1"/>
              <a:t>huomioon</a:t>
            </a:r>
            <a:r>
              <a:rPr lang="en-US" sz="1600" dirty="0"/>
              <a:t> </a:t>
            </a:r>
            <a:r>
              <a:rPr lang="en-US" sz="1600" dirty="0" err="1"/>
              <a:t>ottaminen</a:t>
            </a:r>
            <a:r>
              <a:rPr lang="en-US" sz="1600" dirty="0"/>
              <a:t> </a:t>
            </a:r>
            <a:r>
              <a:rPr lang="en-US" sz="1600" dirty="0" err="1"/>
              <a:t>suunnittelussa</a:t>
            </a:r>
            <a:r>
              <a:rPr lang="en-US" sz="1600" dirty="0"/>
              <a:t> ja </a:t>
            </a:r>
            <a:r>
              <a:rPr lang="en-US" sz="1600" dirty="0" err="1"/>
              <a:t>hankinnoissa</a:t>
            </a:r>
            <a:endParaRPr lang="en-US" sz="1600" dirty="0"/>
          </a:p>
          <a:p>
            <a:pPr marL="5381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 err="1"/>
              <a:t>Vuosittainen</a:t>
            </a:r>
            <a:r>
              <a:rPr lang="en-US" sz="1600" dirty="0"/>
              <a:t> </a:t>
            </a:r>
            <a:r>
              <a:rPr lang="en-US" sz="1600" dirty="0" err="1"/>
              <a:t>raportointi</a:t>
            </a:r>
            <a:endParaRPr lang="en-US" sz="1600" dirty="0"/>
          </a:p>
          <a:p>
            <a:pPr marL="5381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 err="1"/>
              <a:t>Uuden</a:t>
            </a:r>
            <a:r>
              <a:rPr lang="en-US" sz="1600" dirty="0"/>
              <a:t> </a:t>
            </a:r>
            <a:r>
              <a:rPr lang="en-US" sz="1600" dirty="0" err="1"/>
              <a:t>energiatehokkaan</a:t>
            </a:r>
            <a:r>
              <a:rPr lang="en-US" sz="1600" dirty="0"/>
              <a:t> </a:t>
            </a:r>
            <a:r>
              <a:rPr lang="en-US" sz="1600" dirty="0" err="1"/>
              <a:t>teknologian</a:t>
            </a:r>
            <a:r>
              <a:rPr lang="en-US" sz="1600" dirty="0"/>
              <a:t> </a:t>
            </a:r>
            <a:r>
              <a:rPr lang="en-US" sz="1600" dirty="0" err="1"/>
              <a:t>käyttöönotto</a:t>
            </a:r>
            <a:r>
              <a:rPr lang="en-US" sz="1600" dirty="0"/>
              <a:t> ja </a:t>
            </a:r>
            <a:r>
              <a:rPr lang="en-US" sz="1600" dirty="0" err="1"/>
              <a:t>uusiutuvien</a:t>
            </a:r>
            <a:r>
              <a:rPr lang="en-US" sz="1600" dirty="0"/>
              <a:t> </a:t>
            </a:r>
            <a:r>
              <a:rPr lang="en-US" sz="1600" dirty="0" err="1"/>
              <a:t>energialähteiden</a:t>
            </a:r>
            <a:r>
              <a:rPr lang="en-US" sz="1600" dirty="0"/>
              <a:t> </a:t>
            </a:r>
            <a:r>
              <a:rPr lang="en-US" sz="1600" dirty="0" err="1"/>
              <a:t>käytön</a:t>
            </a:r>
            <a:r>
              <a:rPr lang="en-US" sz="1600" dirty="0"/>
              <a:t> </a:t>
            </a:r>
            <a:r>
              <a:rPr lang="en-US" sz="1600" dirty="0" err="1"/>
              <a:t>lisäys</a:t>
            </a:r>
            <a:endParaRPr lang="en-US" sz="1600" dirty="0"/>
          </a:p>
          <a:p>
            <a:pPr marL="5381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 err="1"/>
              <a:t>Edellisen</a:t>
            </a:r>
            <a:r>
              <a:rPr lang="en-US" sz="1600" dirty="0"/>
              <a:t> </a:t>
            </a:r>
            <a:r>
              <a:rPr lang="en-US" sz="1600" dirty="0" err="1"/>
              <a:t>vuoden</a:t>
            </a:r>
            <a:r>
              <a:rPr lang="en-US" sz="1600" dirty="0"/>
              <a:t> </a:t>
            </a:r>
            <a:r>
              <a:rPr lang="en-US" sz="1600" dirty="0" err="1"/>
              <a:t>energiankäytön</a:t>
            </a:r>
            <a:r>
              <a:rPr lang="en-US" sz="1600" dirty="0"/>
              <a:t> ja </a:t>
            </a:r>
            <a:r>
              <a:rPr lang="en-US" sz="1600" dirty="0" err="1"/>
              <a:t>siihen</a:t>
            </a:r>
            <a:r>
              <a:rPr lang="en-US" sz="1600" dirty="0"/>
              <a:t> </a:t>
            </a:r>
            <a:r>
              <a:rPr lang="en-US" sz="1600" dirty="0" err="1"/>
              <a:t>liittyvien</a:t>
            </a:r>
            <a:r>
              <a:rPr lang="en-US" sz="1600" dirty="0"/>
              <a:t> </a:t>
            </a:r>
            <a:r>
              <a:rPr lang="en-US" sz="1600" dirty="0" err="1"/>
              <a:t>tehostamistoimien</a:t>
            </a:r>
            <a:r>
              <a:rPr lang="en-US" sz="1600" dirty="0"/>
              <a:t> </a:t>
            </a:r>
            <a:r>
              <a:rPr lang="en-US" sz="1600" dirty="0" err="1"/>
              <a:t>raportointi</a:t>
            </a:r>
            <a:r>
              <a:rPr lang="en-US" sz="1600" dirty="0"/>
              <a:t> </a:t>
            </a:r>
            <a:r>
              <a:rPr lang="en-US" sz="1600" dirty="0" err="1"/>
              <a:t>energiatehokkuussopimusten</a:t>
            </a:r>
            <a:r>
              <a:rPr lang="en-US" sz="1600" dirty="0"/>
              <a:t> </a:t>
            </a:r>
            <a:r>
              <a:rPr lang="en-US" sz="1600" dirty="0" err="1"/>
              <a:t>seurantajärjestelmään</a:t>
            </a:r>
            <a:endParaRPr lang="en-US" sz="1600" dirty="0"/>
          </a:p>
          <a:p>
            <a:pPr marL="309563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400" dirty="0"/>
          </a:p>
          <a:p>
            <a:pPr marL="0"/>
            <a:endParaRPr lang="en-US" sz="100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03859" y="6356350"/>
            <a:ext cx="489416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kiertotalousamk.fi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phic 20" descr="Star">
            <a:extLst>
              <a:ext uri="{FF2B5EF4-FFF2-40B4-BE49-F238E27FC236}">
                <a16:creationId xmlns:a16="http://schemas.microsoft.com/office/drawing/2014/main" id="{9B7B0E8F-D6D7-4B6A-855D-6E27A0D05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97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AE810CC-2820-490F-8664-072D43DDB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842" y="0"/>
            <a:ext cx="11922579" cy="2051504"/>
          </a:xfrm>
        </p:spPr>
        <p:txBody>
          <a:bodyPr>
            <a:noAutofit/>
          </a:bodyPr>
          <a:lstStyle/>
          <a:p>
            <a:r>
              <a:rPr lang="fi-FI" dirty="0">
                <a:solidFill>
                  <a:schemeClr val="accent2"/>
                </a:solidFill>
                <a:latin typeface="Calibri" panose="020F0502020204030204" pitchFamily="34" charset="0"/>
              </a:rPr>
              <a:t>Energiatehokkuussopimukset </a:t>
            </a:r>
            <a:br>
              <a:rPr lang="fi-FI" dirty="0">
                <a:solidFill>
                  <a:schemeClr val="accent2"/>
                </a:solidFill>
                <a:latin typeface="Calibri" panose="020F0502020204030204" pitchFamily="34" charset="0"/>
              </a:rPr>
            </a:br>
            <a:r>
              <a:rPr lang="fi-FI" sz="3200" dirty="0">
                <a:solidFill>
                  <a:schemeClr val="accent2"/>
                </a:solidFill>
                <a:latin typeface="Calibri" panose="020F0502020204030204" pitchFamily="34" charset="0"/>
              </a:rPr>
              <a:t>- </a:t>
            </a:r>
            <a:r>
              <a:rPr lang="fi-FI" sz="2800" dirty="0">
                <a:solidFill>
                  <a:schemeClr val="accent2"/>
                </a:solidFill>
                <a:latin typeface="Calibri" panose="020F0502020204030204" pitchFamily="34" charset="0"/>
              </a:rPr>
              <a:t>Suomen ensisijainen valinta EED toimeenpanossa </a:t>
            </a:r>
            <a:endParaRPr lang="fi-FI" sz="32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A70D40A-0A1C-487C-AF60-1740516CB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842" y="1812291"/>
            <a:ext cx="11181644" cy="3987145"/>
          </a:xfrm>
        </p:spPr>
        <p:txBody>
          <a:bodyPr>
            <a:normAutofit fontScale="92500"/>
          </a:bodyPr>
          <a:lstStyle/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sz="2200" dirty="0">
                <a:solidFill>
                  <a:srgbClr val="000000"/>
                </a:solidFill>
                <a:latin typeface="Calibri" panose="020F0502020204030204" pitchFamily="34" charset="0"/>
              </a:rPr>
              <a:t>Energiatehokkuussopimukset ovat Suomessa ensisijainen keino täyttää EU:n asettamat energiatehokkuusvelvoitteet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sz="2200" dirty="0">
                <a:solidFill>
                  <a:srgbClr val="000000"/>
                </a:solidFill>
                <a:latin typeface="Calibri" panose="020F0502020204030204" pitchFamily="34" charset="0"/>
              </a:rPr>
              <a:t>Energiatehokkuusdirektiivi (2012/27/EU) (EED)</a:t>
            </a:r>
          </a:p>
          <a:p>
            <a:pPr marL="87471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sz="2200" dirty="0">
                <a:solidFill>
                  <a:srgbClr val="000000"/>
                </a:solidFill>
                <a:latin typeface="Calibri" panose="020F0502020204030204" pitchFamily="34" charset="0"/>
              </a:rPr>
              <a:t>Sopimustoiminnan tulosten on tavoitteena kattaa yli puolet energiatehokkuusdirektiivin toimeenpanokaudella 2014-2020 direktiivin 7 artiklan mukaisesta sitovasta kansallisesta energiansäästötavoitteesta</a:t>
            </a:r>
          </a:p>
          <a:p>
            <a:pPr marL="87471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sz="2200" dirty="0">
                <a:solidFill>
                  <a:srgbClr val="000000"/>
                </a:solidFill>
                <a:latin typeface="Calibri" panose="020F0502020204030204" pitchFamily="34" charset="0"/>
              </a:rPr>
              <a:t>Suomen tavoite n.50 TWh</a:t>
            </a:r>
            <a:r>
              <a:rPr lang="fi-FI" sz="2200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kum</a:t>
            </a:r>
            <a:r>
              <a:rPr lang="fi-FI" sz="2200" dirty="0">
                <a:solidFill>
                  <a:srgbClr val="000000"/>
                </a:solidFill>
                <a:latin typeface="Calibri" panose="020F0502020204030204" pitchFamily="34" charset="0"/>
              </a:rPr>
              <a:t>, energiatehokkuussopimuksilla arvioitu saavutettavan n.30 </a:t>
            </a:r>
            <a:r>
              <a:rPr lang="fi-FI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TWh</a:t>
            </a:r>
            <a:r>
              <a:rPr lang="fi-FI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2200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kum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sz="2200" dirty="0">
                <a:solidFill>
                  <a:srgbClr val="000000"/>
                </a:solidFill>
                <a:latin typeface="Calibri" panose="020F0502020204030204" pitchFamily="34" charset="0"/>
              </a:rPr>
              <a:t>Vapaaehtoiset sopimukset ovat vaihtoehto uudelle kansalliselle lainsäädännölle tai muille uusille pakkokeinoille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sz="2200" dirty="0">
                <a:solidFill>
                  <a:srgbClr val="000000"/>
                </a:solidFill>
                <a:latin typeface="Calibri" panose="020F0502020204030204" pitchFamily="34" charset="0"/>
              </a:rPr>
              <a:t>Suomea sitovien energiatehokkuusvelvoitteiden toimeenpano onnistuu vapaaehtoisin keinoin vain, jos sopimustoiminta on kattavaa ja täyttää asetetut tavoitteet energiankäytön tehostumisesta.</a:t>
            </a:r>
          </a:p>
          <a:p>
            <a:pPr marL="717550" indent="-717550">
              <a:buNone/>
            </a:pPr>
            <a:endParaRPr lang="fi-FI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fi-FI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fi-FI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fi-FI" dirty="0"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endParaRPr lang="fi-FI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8634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, water, blue, person&#10;&#10;Description automatically generated">
            <a:extLst>
              <a:ext uri="{FF2B5EF4-FFF2-40B4-BE49-F238E27FC236}">
                <a16:creationId xmlns:a16="http://schemas.microsoft.com/office/drawing/2014/main" id="{2A6FF6C8-88B3-4589-9CA0-AE3C796875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9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335" y="1913952"/>
            <a:ext cx="5465382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 err="1">
                <a:latin typeface="+mn-lt"/>
                <a:ea typeface="+mj-ea"/>
                <a:cs typeface="+mj-cs"/>
              </a:rPr>
              <a:t>Energiatehokkuussopimukset</a:t>
            </a:r>
            <a:r>
              <a:rPr lang="en-US" sz="3200" dirty="0">
                <a:latin typeface="+mn-lt"/>
                <a:ea typeface="+mj-ea"/>
                <a:cs typeface="+mj-cs"/>
              </a:rPr>
              <a:t> 2017-2025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27173" y="3596400"/>
            <a:ext cx="5762825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err="1"/>
              <a:t>Jokainen</a:t>
            </a:r>
            <a:r>
              <a:rPr lang="en-US" sz="2000" dirty="0"/>
              <a:t> </a:t>
            </a:r>
            <a:r>
              <a:rPr lang="en-US" sz="2000" dirty="0" err="1"/>
              <a:t>energiatehokkuussopimukseen</a:t>
            </a:r>
            <a:r>
              <a:rPr lang="en-US" sz="2000" dirty="0"/>
              <a:t> </a:t>
            </a:r>
            <a:r>
              <a:rPr lang="en-US" sz="2000" dirty="0" err="1"/>
              <a:t>liittyvä</a:t>
            </a:r>
            <a:r>
              <a:rPr lang="en-US" sz="2000" dirty="0"/>
              <a:t> </a:t>
            </a:r>
            <a:r>
              <a:rPr lang="en-US" sz="2000" dirty="0" err="1"/>
              <a:t>yritys</a:t>
            </a:r>
            <a:r>
              <a:rPr lang="en-US" sz="2000" dirty="0"/>
              <a:t> tai kunta </a:t>
            </a:r>
            <a:r>
              <a:rPr lang="en-US" sz="2000" dirty="0" err="1"/>
              <a:t>toteuttaa</a:t>
            </a:r>
            <a:r>
              <a:rPr lang="en-US" sz="2000" dirty="0"/>
              <a:t> </a:t>
            </a:r>
            <a:r>
              <a:rPr lang="en-US" sz="2000" dirty="0" err="1"/>
              <a:t>toimia</a:t>
            </a:r>
            <a:r>
              <a:rPr lang="en-US" sz="2000" dirty="0"/>
              <a:t> </a:t>
            </a:r>
            <a:r>
              <a:rPr lang="en-US" sz="2000" dirty="0" err="1"/>
              <a:t>omista</a:t>
            </a:r>
            <a:r>
              <a:rPr lang="en-US" sz="2000" dirty="0"/>
              <a:t> </a:t>
            </a:r>
            <a:r>
              <a:rPr lang="en-US" sz="2000" dirty="0" err="1"/>
              <a:t>lähtökohdistaan</a:t>
            </a:r>
            <a:r>
              <a:rPr lang="en-US" sz="2000" dirty="0"/>
              <a:t> ja </a:t>
            </a:r>
            <a:r>
              <a:rPr lang="en-US" sz="2000" dirty="0" err="1"/>
              <a:t>sitoutuu</a:t>
            </a:r>
            <a:r>
              <a:rPr lang="en-US" sz="2000" dirty="0"/>
              <a:t> </a:t>
            </a:r>
            <a:r>
              <a:rPr lang="en-US" sz="2000" dirty="0" err="1"/>
              <a:t>tekemään</a:t>
            </a:r>
            <a:r>
              <a:rPr lang="en-US" sz="2000" dirty="0"/>
              <a:t> </a:t>
            </a:r>
            <a:r>
              <a:rPr lang="en-US" sz="2000" dirty="0" err="1"/>
              <a:t>parhaansa</a:t>
            </a:r>
            <a:r>
              <a:rPr lang="en-US" sz="2000" dirty="0"/>
              <a:t> </a:t>
            </a:r>
            <a:r>
              <a:rPr lang="en-US" sz="2000" dirty="0" err="1"/>
              <a:t>tavoitteen</a:t>
            </a:r>
            <a:r>
              <a:rPr lang="en-US" sz="2000" dirty="0"/>
              <a:t> </a:t>
            </a:r>
            <a:r>
              <a:rPr lang="en-US" sz="2000" dirty="0" err="1"/>
              <a:t>saavuttamiseksi</a:t>
            </a:r>
            <a:r>
              <a:rPr lang="en-US" sz="2000" dirty="0"/>
              <a:t>.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err="1"/>
              <a:t>Yritysten</a:t>
            </a:r>
            <a:r>
              <a:rPr lang="en-US" sz="2000" dirty="0"/>
              <a:t> </a:t>
            </a:r>
            <a:r>
              <a:rPr lang="en-US" sz="2000" dirty="0" err="1"/>
              <a:t>toimenpiteet</a:t>
            </a:r>
            <a:r>
              <a:rPr lang="en-US" sz="2000" dirty="0"/>
              <a:t> ja </a:t>
            </a:r>
            <a:r>
              <a:rPr lang="en-US" sz="2000" dirty="0" err="1"/>
              <a:t>velvoitteet</a:t>
            </a:r>
            <a:r>
              <a:rPr lang="en-US" sz="2000" dirty="0"/>
              <a:t> on </a:t>
            </a:r>
            <a:r>
              <a:rPr lang="en-US" sz="2000" dirty="0" err="1"/>
              <a:t>käsitelty</a:t>
            </a:r>
            <a:r>
              <a:rPr lang="en-US" sz="2000" dirty="0"/>
              <a:t> </a:t>
            </a:r>
            <a:r>
              <a:rPr lang="en-US" sz="2000" dirty="0" err="1"/>
              <a:t>tarkemmin</a:t>
            </a:r>
            <a:r>
              <a:rPr lang="en-US" sz="2000" dirty="0"/>
              <a:t> </a:t>
            </a:r>
            <a:r>
              <a:rPr lang="en-US" sz="2000" dirty="0" err="1"/>
              <a:t>kussakin</a:t>
            </a:r>
            <a:r>
              <a:rPr lang="en-US" sz="2000" dirty="0"/>
              <a:t> </a:t>
            </a:r>
            <a:r>
              <a:rPr lang="en-US" sz="2000" dirty="0" err="1"/>
              <a:t>toimenpideohjelmassa</a:t>
            </a:r>
            <a:r>
              <a:rPr lang="en-US" sz="2000" dirty="0"/>
              <a:t> ja kunta-</a:t>
            </a:r>
            <a:r>
              <a:rPr lang="en-US" sz="2000" dirty="0" err="1"/>
              <a:t>alan</a:t>
            </a:r>
            <a:r>
              <a:rPr lang="en-US" sz="2000" dirty="0"/>
              <a:t> </a:t>
            </a:r>
            <a:r>
              <a:rPr lang="en-US" sz="2000" dirty="0" err="1"/>
              <a:t>liittyjille</a:t>
            </a:r>
            <a:r>
              <a:rPr lang="en-US" sz="2000" dirty="0"/>
              <a:t> Kunta-</a:t>
            </a:r>
            <a:r>
              <a:rPr lang="en-US" sz="2000" dirty="0" err="1"/>
              <a:t>alan</a:t>
            </a:r>
            <a:r>
              <a:rPr lang="en-US" sz="2000" dirty="0"/>
              <a:t> </a:t>
            </a:r>
            <a:r>
              <a:rPr lang="en-US" sz="2000" dirty="0" err="1"/>
              <a:t>energiatehokkuussopimuksessa</a:t>
            </a:r>
            <a:r>
              <a:rPr lang="en-US" sz="2400" dirty="0"/>
              <a:t>.</a:t>
            </a:r>
          </a:p>
          <a:p>
            <a:pPr marL="0"/>
            <a:endParaRPr lang="en-US" sz="180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216573" y="6144611"/>
            <a:ext cx="3069020" cy="3619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000" kern="120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3742693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1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5 HYVÄÄ SYYTÄ LIITTYÄ</a:t>
            </a:r>
            <a:br>
              <a:rPr lang="en-US" sz="18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8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ENERGIATEHOKKUUSSOPIMUKSEEN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50305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rPr>
              <a:t>kiertotalousamk.fi</a:t>
            </a:r>
          </a:p>
        </p:txBody>
      </p:sp>
      <p:graphicFrame>
        <p:nvGraphicFramePr>
          <p:cNvPr id="15" name="Sisällön paikkamerkki 2">
            <a:extLst>
              <a:ext uri="{FF2B5EF4-FFF2-40B4-BE49-F238E27FC236}">
                <a16:creationId xmlns:a16="http://schemas.microsoft.com/office/drawing/2014/main" id="{A2CCCF22-7C24-4403-9EB1-B2DBEFC5315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1193686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6069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4038600" y="6192671"/>
            <a:ext cx="4114800" cy="365125"/>
          </a:xfrm>
        </p:spPr>
        <p:txBody>
          <a:bodyPr/>
          <a:lstStyle/>
          <a:p>
            <a:r>
              <a:rPr lang="fi-FI"/>
              <a:t>kiertotalousamk.fi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7C058F9-1A0A-410C-AA33-6E25BD5FC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37" y="657557"/>
            <a:ext cx="10680726" cy="603997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i-FI" sz="3600" b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Energian tehokas käyttö on järkevää. </a:t>
            </a:r>
          </a:p>
          <a:p>
            <a:pPr marL="0" indent="0" algn="ctr">
              <a:buNone/>
            </a:pPr>
            <a:r>
              <a:rPr lang="fi-FI" sz="3600" b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leikkaa turhia kuluja ja lisää toiminnan kannattavuutta. Sopimukseen liittyneillä on myös mahdollisuus saada valtion tukea omille energiatehokkuusinvestoinneilleen.</a:t>
            </a:r>
            <a:endParaRPr lang="fi-FI" sz="360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fi-FI" sz="440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fi-FI" sz="3000">
                <a:latin typeface="Calibri" panose="020F0502020204030204" pitchFamily="34" charset="0"/>
                <a:cs typeface="Calibri" panose="020F0502020204030204" pitchFamily="34" charset="0"/>
              </a:rPr>
              <a:t>Vain sopimukseen liittyneillä on jatkossakin mahdollisuus hakea tukea tavanomaisen tekniikan energiatehokkuutta edistäviin investointeihin.</a:t>
            </a:r>
          </a:p>
          <a:p>
            <a:pPr marL="0" indent="0" algn="ctr">
              <a:buNone/>
            </a:pPr>
            <a:r>
              <a:rPr lang="fi-FI" sz="3000">
                <a:latin typeface="Calibri" panose="020F0502020204030204" pitchFamily="34" charset="0"/>
                <a:cs typeface="Calibri" panose="020F0502020204030204" pitchFamily="34" charset="0"/>
              </a:rPr>
              <a:t>Pk-yrityksille ja kunnille on saatavilla tukea myös energiankäytön tehostamiskohteita kartoittavan Motiva-mallisen energiakatselmuksiin.</a:t>
            </a:r>
          </a:p>
          <a:p>
            <a:pPr algn="ctr">
              <a:buFontTx/>
              <a:buChar char="-"/>
            </a:pPr>
            <a:endParaRPr lang="fi-FI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6953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10FC962D-37C1-44E4-BCA0-527D5501604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3235101"/>
            <a:ext cx="10515600" cy="903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fi-FI" b="1" spc="-86" dirty="0">
                <a:solidFill>
                  <a:srgbClr val="F68B1E"/>
                </a:solidFill>
                <a:latin typeface="Lucida Sans"/>
                <a:cs typeface="Lucida Sans"/>
                <a:hlinkClick r:id="rId2"/>
              </a:rPr>
              <a:t>http://www.energiatehokkuussopimukset2017-2025.fi/</a:t>
            </a:r>
            <a:endParaRPr lang="fi-FI" b="1" spc="-86" dirty="0">
              <a:solidFill>
                <a:srgbClr val="F68B1E"/>
              </a:solidFill>
              <a:latin typeface="Lucida Sans"/>
              <a:cs typeface="Lucida Sans"/>
            </a:endParaRPr>
          </a:p>
          <a:p>
            <a:pPr marL="0" indent="0" algn="ctr">
              <a:buNone/>
            </a:pPr>
            <a:endParaRPr dirty="0">
              <a:latin typeface="Lucida Sans"/>
              <a:cs typeface="Lucida Sans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A237E62-B9FF-49CE-A47F-43B0122C89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937" y="5260064"/>
            <a:ext cx="5705484" cy="93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16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9027160" y="6487946"/>
            <a:ext cx="4114800" cy="365125"/>
          </a:xfrm>
        </p:spPr>
        <p:txBody>
          <a:bodyPr/>
          <a:lstStyle/>
          <a:p>
            <a:r>
              <a:rPr lang="fi-FI" dirty="0"/>
              <a:t>kiertotalousamk.fi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344E34-9960-46C3-8CAB-B0B1B5A5A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094" y="1409410"/>
            <a:ext cx="10203383" cy="441441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A0C5CA7-B5BB-42E8-807B-0AA8222F11B5}"/>
              </a:ext>
            </a:extLst>
          </p:cNvPr>
          <p:cNvSpPr/>
          <p:nvPr/>
        </p:nvSpPr>
        <p:spPr>
          <a:xfrm>
            <a:off x="2081893" y="552490"/>
            <a:ext cx="89072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i-FI" sz="2400" dirty="0">
                <a:solidFill>
                  <a:prstClr val="black"/>
                </a:solidFill>
              </a:rPr>
              <a:t>Energiansäästöä ja energiatehokkuutta on edistetty valtion ja toimialojen välisillä sopimuksilla jo 1990-luvulta lähtien. Suomi on yksi harvoista Euroopan maista, joissa vapaaehtoinen energiatehokkuussopimusmenettely toimii ja tuottaa tulosta.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97A927-55BF-4ECB-9C68-347AFDEC14D3}"/>
              </a:ext>
            </a:extLst>
          </p:cNvPr>
          <p:cNvSpPr txBox="1"/>
          <p:nvPr/>
        </p:nvSpPr>
        <p:spPr>
          <a:xfrm>
            <a:off x="2184400" y="5659179"/>
            <a:ext cx="904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Kuva 1. Energiansäästön ja energiatehokkuuden parantamisen tähtäävä energiatehokkuussopimusmenettelyn vaiheet vuodesta 1997-2025.</a:t>
            </a:r>
          </a:p>
          <a:p>
            <a:r>
              <a:rPr lang="fi-FI" dirty="0"/>
              <a:t>Kuvan laatinut: Sanna Moilanen (mukaillen Motivan materiaalista) </a:t>
            </a:r>
          </a:p>
        </p:txBody>
      </p:sp>
    </p:spTree>
    <p:extLst>
      <p:ext uri="{BB962C8B-B14F-4D97-AF65-F5344CB8AC3E}">
        <p14:creationId xmlns:p14="http://schemas.microsoft.com/office/powerpoint/2010/main" val="4054615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BCF308-361E-4FD0-9D28-9CE6BD781C11}"/>
              </a:ext>
            </a:extLst>
          </p:cNvPr>
          <p:cNvSpPr/>
          <p:nvPr/>
        </p:nvSpPr>
        <p:spPr>
          <a:xfrm>
            <a:off x="1036864" y="4220936"/>
            <a:ext cx="1910443" cy="1404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E16FF6-456A-4C79-8E5E-4244F1F25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8093"/>
            <a:ext cx="10515600" cy="4160838"/>
          </a:xfrm>
        </p:spPr>
        <p:txBody>
          <a:bodyPr>
            <a:normAutofit fontScale="77500" lnSpcReduction="20000"/>
          </a:bodyPr>
          <a:lstStyle/>
          <a:p>
            <a:pPr marL="542925" indent="-542925">
              <a:buNone/>
            </a:pPr>
            <a:r>
              <a:rPr lang="fi-FI" sz="3900" dirty="0">
                <a:solidFill>
                  <a:srgbClr val="000000"/>
                </a:solidFill>
                <a:latin typeface="Calibri" panose="020F0502020204030204" pitchFamily="34" charset="0"/>
              </a:rPr>
              <a:t>667 yritystä (n. 5000 toimipaikkaa) ja 132 kunta-alan toimijaa</a:t>
            </a:r>
          </a:p>
          <a:p>
            <a:pPr marL="0" indent="0">
              <a:buNone/>
            </a:pPr>
            <a:endParaRPr lang="fi-FI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fi-FI" sz="11500" dirty="0">
                <a:solidFill>
                  <a:srgbClr val="000000"/>
                </a:solidFill>
                <a:latin typeface="Calibri" panose="020F0502020204030204" pitchFamily="34" charset="0"/>
              </a:rPr>
              <a:t>15,9 </a:t>
            </a:r>
            <a:r>
              <a:rPr lang="fi-FI" sz="11500" dirty="0" err="1">
                <a:solidFill>
                  <a:srgbClr val="000000"/>
                </a:solidFill>
                <a:latin typeface="Calibri" panose="020F0502020204030204" pitchFamily="34" charset="0"/>
              </a:rPr>
              <a:t>TWh</a:t>
            </a:r>
            <a:endParaRPr lang="fi-FI" sz="115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fi-FI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fi-FI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2800" dirty="0">
                <a:solidFill>
                  <a:srgbClr val="000000"/>
                </a:solidFill>
                <a:latin typeface="Calibri" panose="020F0502020204030204" pitchFamily="34" charset="0"/>
              </a:rPr>
              <a:t>       21 200 kpl		     		     </a:t>
            </a:r>
            <a:r>
              <a:rPr lang="fi-FI" dirty="0">
                <a:latin typeface="Calibri" panose="020F0502020204030204" pitchFamily="34" charset="0"/>
              </a:rPr>
              <a:t>		</a:t>
            </a:r>
          </a:p>
          <a:p>
            <a:pPr marL="0" indent="0">
              <a:buNone/>
            </a:pPr>
            <a:r>
              <a:rPr lang="fi-FI" dirty="0">
                <a:latin typeface="Calibri" panose="020F0502020204030204" pitchFamily="34" charset="0"/>
              </a:rPr>
              <a:t>   toimenpidettä	      		</a:t>
            </a:r>
          </a:p>
          <a:p>
            <a:pPr marL="0" indent="0">
              <a:buNone/>
            </a:pPr>
            <a:r>
              <a:rPr lang="fi-FI" dirty="0">
                <a:latin typeface="Calibri" panose="020F0502020204030204" pitchFamily="34" charset="0"/>
              </a:rPr>
              <a:t>      vuodessa									</a:t>
            </a:r>
          </a:p>
          <a:p>
            <a:pPr marL="0" indent="0">
              <a:buNone/>
            </a:pPr>
            <a:endParaRPr lang="fi-FI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fi-FI" dirty="0"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endParaRPr lang="fi-FI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6AB1232-5769-4F92-92E4-E5ADB4DF5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3854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chemeClr val="accent2"/>
                </a:solidFill>
                <a:latin typeface="Calibri" panose="020F0502020204030204" pitchFamily="34" charset="0"/>
              </a:rPr>
              <a:t>Energiatehokkuussopimukset 2008-2016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398084C-B14E-4BC2-A116-01DD25ADDFC4}"/>
              </a:ext>
            </a:extLst>
          </p:cNvPr>
          <p:cNvSpPr/>
          <p:nvPr/>
        </p:nvSpPr>
        <p:spPr>
          <a:xfrm>
            <a:off x="3464380" y="4220934"/>
            <a:ext cx="2457449" cy="1404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</a:rPr>
              <a:t>1 300 milj. €</a:t>
            </a:r>
          </a:p>
          <a:p>
            <a:pPr algn="ctr"/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</a:rPr>
              <a:t>Investoinnit</a:t>
            </a:r>
          </a:p>
          <a:p>
            <a:pPr algn="ctr"/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</a:rPr>
              <a:t>energiatehokkuuteen</a:t>
            </a:r>
            <a:endParaRPr lang="fi-FI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593178E-9A3F-4397-8461-15714BC228B6}"/>
              </a:ext>
            </a:extLst>
          </p:cNvPr>
          <p:cNvSpPr/>
          <p:nvPr/>
        </p:nvSpPr>
        <p:spPr>
          <a:xfrm>
            <a:off x="6359978" y="4220934"/>
            <a:ext cx="2457449" cy="1404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</a:rPr>
              <a:t>560 milj. €</a:t>
            </a:r>
          </a:p>
          <a:p>
            <a:pPr algn="ctr"/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</a:rPr>
              <a:t>Yhteenlaskettu</a:t>
            </a:r>
          </a:p>
          <a:p>
            <a:pPr algn="ctr"/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</a:rPr>
              <a:t>vuotuinen säästö energiakustannuksissa	</a:t>
            </a:r>
            <a:endParaRPr lang="fi-FI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80B7345-1234-4624-9734-47583400324F}"/>
              </a:ext>
            </a:extLst>
          </p:cNvPr>
          <p:cNvSpPr/>
          <p:nvPr/>
        </p:nvSpPr>
        <p:spPr>
          <a:xfrm>
            <a:off x="9413421" y="4220934"/>
            <a:ext cx="2139043" cy="1404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</a:rPr>
              <a:t> 4,7 milj. t vähemmän </a:t>
            </a:r>
          </a:p>
          <a:p>
            <a:pPr algn="ctr"/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</a:rPr>
              <a:t>CO</a:t>
            </a:r>
            <a:r>
              <a:rPr lang="fi-FI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</a:rPr>
              <a:t>-päästöjä vuodessa	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5998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9183050" y="5264982"/>
            <a:ext cx="4114800" cy="365125"/>
          </a:xfrm>
        </p:spPr>
        <p:txBody>
          <a:bodyPr/>
          <a:lstStyle/>
          <a:p>
            <a:r>
              <a:rPr lang="fi-FI" dirty="0"/>
              <a:t>kiertotalousamk.fi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3730581-6ACB-4FE0-A762-828739B67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04" y="12790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i-FI" dirty="0">
                <a:solidFill>
                  <a:schemeClr val="accent2"/>
                </a:solidFill>
                <a:latin typeface="Calibri" panose="020F0502020204030204" pitchFamily="34" charset="0"/>
              </a:rPr>
              <a:t>2008-2016 toteutettujen toimien kumulatiivinen energiansäästövaikutus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49D11B8-383C-4CA4-955B-91B486C463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98050" y="1593018"/>
            <a:ext cx="7595507" cy="42512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F4EF0A-4116-4BA7-B8D7-36D9CACBB715}"/>
              </a:ext>
            </a:extLst>
          </p:cNvPr>
          <p:cNvSpPr txBox="1"/>
          <p:nvPr/>
        </p:nvSpPr>
        <p:spPr>
          <a:xfrm>
            <a:off x="2343016" y="5934670"/>
            <a:ext cx="904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Kuva 2. Energiatehokkuustoimenpiteiden avulla toteutettu kumulatiivinen energiansäästö vuodesta 2008 vuoteen 2016.</a:t>
            </a:r>
          </a:p>
          <a:p>
            <a:r>
              <a:rPr lang="fi-FI" dirty="0"/>
              <a:t>Kuvan laatinut: Sanna Moilanen</a:t>
            </a:r>
          </a:p>
        </p:txBody>
      </p:sp>
    </p:spTree>
    <p:extLst>
      <p:ext uri="{BB962C8B-B14F-4D97-AF65-F5344CB8AC3E}">
        <p14:creationId xmlns:p14="http://schemas.microsoft.com/office/powerpoint/2010/main" val="4162038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fi-FI" dirty="0">
                <a:solidFill>
                  <a:schemeClr val="accent2"/>
                </a:solidFill>
                <a:latin typeface="Calibri" panose="020F0502020204030204" pitchFamily="34" charset="0"/>
              </a:rPr>
              <a:t>Energiatehokkuussopimukset 2008-2016</a:t>
            </a:r>
            <a:endParaRPr lang="fi-FI" dirty="0">
              <a:solidFill>
                <a:schemeClr val="accent2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429FCB4-5CFE-48DE-97FF-187D6E3B3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55074" y="1325563"/>
            <a:ext cx="6708455" cy="40322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DEB2B2-83AC-4F25-B2C2-6AEAD2B70170}"/>
              </a:ext>
            </a:extLst>
          </p:cNvPr>
          <p:cNvSpPr txBox="1"/>
          <p:nvPr/>
        </p:nvSpPr>
        <p:spPr>
          <a:xfrm>
            <a:off x="2644099" y="5451903"/>
            <a:ext cx="904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Kuva 3. Energiatehokkuustoimenpiteiden avulla toteutettu energiansäästövaikutusten jakautuminen eri toimialoille sopimuskaudella 2008-2016.</a:t>
            </a:r>
          </a:p>
          <a:p>
            <a:r>
              <a:rPr lang="fi-FI" dirty="0"/>
              <a:t>Kuvan laatinut: Sanna Moilanen</a:t>
            </a:r>
          </a:p>
        </p:txBody>
      </p:sp>
    </p:spTree>
    <p:extLst>
      <p:ext uri="{BB962C8B-B14F-4D97-AF65-F5344CB8AC3E}">
        <p14:creationId xmlns:p14="http://schemas.microsoft.com/office/powerpoint/2010/main" val="2930873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AE810CC-2820-490F-8664-072D43DDB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704" y="-229832"/>
            <a:ext cx="11922579" cy="2051504"/>
          </a:xfrm>
        </p:spPr>
        <p:txBody>
          <a:bodyPr>
            <a:noAutofit/>
          </a:bodyPr>
          <a:lstStyle/>
          <a:p>
            <a:r>
              <a:rPr lang="fi-FI" dirty="0">
                <a:solidFill>
                  <a:schemeClr val="accent2"/>
                </a:solidFill>
                <a:latin typeface="Calibri" panose="020F0502020204030204" pitchFamily="34" charset="0"/>
              </a:rPr>
              <a:t>Energiatehokkuussopimukset </a:t>
            </a:r>
            <a:br>
              <a:rPr lang="fi-FI" dirty="0">
                <a:solidFill>
                  <a:schemeClr val="accent2"/>
                </a:solidFill>
                <a:latin typeface="Calibri" panose="020F0502020204030204" pitchFamily="34" charset="0"/>
              </a:rPr>
            </a:br>
            <a:endParaRPr lang="fi-FI" sz="32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A70D40A-0A1C-487C-AF60-1740516CB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8063" y="1583708"/>
            <a:ext cx="10983937" cy="3987145"/>
          </a:xfrm>
        </p:spPr>
        <p:txBody>
          <a:bodyPr>
            <a:normAutofit/>
          </a:bodyPr>
          <a:lstStyle/>
          <a:p>
            <a:pPr marL="717550" indent="-717550">
              <a:buNone/>
            </a:pPr>
            <a:endParaRPr lang="fi-FI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fi-FI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fi-FI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fi-FI" dirty="0"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endParaRPr lang="fi-FI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E0E19C-92DA-49EA-A055-A67D37E4CD20}"/>
              </a:ext>
            </a:extLst>
          </p:cNvPr>
          <p:cNvSpPr/>
          <p:nvPr/>
        </p:nvSpPr>
        <p:spPr>
          <a:xfrm>
            <a:off x="1208063" y="1187951"/>
            <a:ext cx="10826917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sz="2000" dirty="0">
                <a:solidFill>
                  <a:srgbClr val="212529"/>
                </a:solidFill>
                <a:latin typeface="-apple-system"/>
              </a:rPr>
              <a:t>Keino toimeenpanna EU:n energiatehokkuusvelvoitteita ja seurata niiden tavoitteiden saavuttamista Suomessa</a:t>
            </a:r>
          </a:p>
          <a:p>
            <a:pPr marL="361950" indent="-3619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sz="2000" dirty="0">
                <a:solidFill>
                  <a:srgbClr val="212529"/>
                </a:solidFill>
                <a:latin typeface="-apple-system"/>
              </a:rPr>
              <a:t>Vapaaehtoinen sopimusmenettely, joka kattaa energiavaltaisen teollisuuden, energiantuotannon, palvelu-, kunta- ja kiinteistöalan sekä öljyalan.</a:t>
            </a:r>
          </a:p>
          <a:p>
            <a:pPr marL="361950" indent="-3619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sz="2000" dirty="0">
                <a:solidFill>
                  <a:srgbClr val="212529"/>
                </a:solidFill>
                <a:latin typeface="-apple-system"/>
              </a:rPr>
              <a:t>Tavoitteena on energian tarkoituksenmukainen käyttö.</a:t>
            </a:r>
          </a:p>
          <a:p>
            <a:pPr marL="361950" indent="-3619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sz="2000" dirty="0">
                <a:solidFill>
                  <a:srgbClr val="212529"/>
                </a:solidFill>
                <a:latin typeface="-apple-system"/>
              </a:rPr>
              <a:t>Mukaan liittyvä yritys tai kunta sitoutuu sopimuksen mukaiseen energiatehokkuustavoitteeseen.</a:t>
            </a:r>
          </a:p>
          <a:p>
            <a:pPr marL="361950" indent="-3619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sz="2000" dirty="0">
                <a:solidFill>
                  <a:srgbClr val="212529"/>
                </a:solidFill>
                <a:latin typeface="-apple-system"/>
              </a:rPr>
              <a:t>Vaihtoehto ja täydentävä keino määräyksille.</a:t>
            </a:r>
          </a:p>
          <a:p>
            <a:pPr marL="361950" indent="-3619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i-FI" sz="2000" dirty="0">
                <a:solidFill>
                  <a:srgbClr val="212529"/>
                </a:solidFill>
                <a:latin typeface="-apple-system"/>
              </a:rPr>
              <a:t>Mahdollistaa valtion tuen yritysten ja kuntien tavanomaisen tekniikan energiatehokkuusinvestointeihin.</a:t>
            </a:r>
            <a:endParaRPr lang="fi-FI" sz="2000" b="0" i="0" dirty="0">
              <a:solidFill>
                <a:srgbClr val="212529"/>
              </a:solidFill>
              <a:effectLst/>
              <a:latin typeface="-apple-system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E3D8036-0AB2-4624-92C8-EA94480FBA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690" y="4800600"/>
            <a:ext cx="41148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76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D2A6D2E-24E9-431A-9B7C-8CA16AD70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i-FI" dirty="0">
                <a:solidFill>
                  <a:schemeClr val="accent2"/>
                </a:solidFill>
                <a:latin typeface="Calibri" panose="020F0502020204030204" pitchFamily="34" charset="0"/>
              </a:rPr>
              <a:t>Energiatehokkuussopimustoiminta Suomessa 2017-2025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3EB6EF8-4DB6-4276-B938-107467B84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116527"/>
              </p:ext>
            </p:extLst>
          </p:nvPr>
        </p:nvGraphicFramePr>
        <p:xfrm>
          <a:off x="1540388" y="2047896"/>
          <a:ext cx="8783485" cy="33324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927828">
                  <a:extLst>
                    <a:ext uri="{9D8B030D-6E8A-4147-A177-3AD203B41FA5}">
                      <a16:colId xmlns:a16="http://schemas.microsoft.com/office/drawing/2014/main" val="2306835393"/>
                    </a:ext>
                  </a:extLst>
                </a:gridCol>
                <a:gridCol w="2927829">
                  <a:extLst>
                    <a:ext uri="{9D8B030D-6E8A-4147-A177-3AD203B41FA5}">
                      <a16:colId xmlns:a16="http://schemas.microsoft.com/office/drawing/2014/main" val="4278884959"/>
                    </a:ext>
                  </a:extLst>
                </a:gridCol>
                <a:gridCol w="2927828">
                  <a:extLst>
                    <a:ext uri="{9D8B030D-6E8A-4147-A177-3AD203B41FA5}">
                      <a16:colId xmlns:a16="http://schemas.microsoft.com/office/drawing/2014/main" val="598143023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r>
                        <a:rPr lang="fi-FI" dirty="0"/>
                        <a:t>Elinkeinoelämän energiatehokkuussopimus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52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Teollisuus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Energia-ala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Palveluala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829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dirty="0"/>
                        <a:t>Energiavaltainen teollisuus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Energiantuotanto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Kaupan ala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574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dirty="0"/>
                        <a:t>Elintarviketeollisuus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Energiapalvelut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Matkailu- ja ravintolapalvelut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192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dirty="0"/>
                        <a:t>Kemian teollisuus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Autoala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42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dirty="0"/>
                        <a:t>Teknologiateollisuus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Yleinen palveluala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16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dirty="0"/>
                        <a:t>Puutuoteteollisuus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632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dirty="0"/>
                        <a:t>Yleinen teollisuus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284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258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005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D2A6D2E-24E9-431A-9B7C-8CA16AD70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i-FI" dirty="0">
                <a:solidFill>
                  <a:schemeClr val="accent2"/>
                </a:solidFill>
                <a:latin typeface="Calibri" panose="020F0502020204030204" pitchFamily="34" charset="0"/>
              </a:rPr>
              <a:t>Energiatehokkuussopimustoiminta Suomessa 2017-2025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3EB6EF8-4DB6-4276-B938-107467B84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434574"/>
              </p:ext>
            </p:extLst>
          </p:nvPr>
        </p:nvGraphicFramePr>
        <p:xfrm>
          <a:off x="1494499" y="1954752"/>
          <a:ext cx="6341807" cy="9753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6341807">
                  <a:extLst>
                    <a:ext uri="{9D8B030D-6E8A-4147-A177-3AD203B41FA5}">
                      <a16:colId xmlns:a16="http://schemas.microsoft.com/office/drawing/2014/main" val="2306835393"/>
                    </a:ext>
                  </a:extLst>
                </a:gridCol>
              </a:tblGrid>
              <a:tr h="213366">
                <a:tc>
                  <a:txBody>
                    <a:bodyPr/>
                    <a:lstStyle/>
                    <a:p>
                      <a:r>
                        <a:rPr lang="fi-FI" dirty="0"/>
                        <a:t>Kiinteistöalan energiatehokkuussopimus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52632"/>
                  </a:ext>
                </a:extLst>
              </a:tr>
              <a:tr h="216329">
                <a:tc>
                  <a:txBody>
                    <a:bodyPr/>
                    <a:lstStyle/>
                    <a:p>
                      <a:r>
                        <a:rPr lang="fi-FI" sz="1400" dirty="0"/>
                        <a:t>Toimitilakiinteistöt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829078"/>
                  </a:ext>
                </a:extLst>
              </a:tr>
              <a:tr h="216329">
                <a:tc>
                  <a:txBody>
                    <a:bodyPr/>
                    <a:lstStyle/>
                    <a:p>
                      <a:r>
                        <a:rPr lang="fi-FI" sz="1400" dirty="0"/>
                        <a:t>Vuokra-asuntokiinteistöt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57421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07EA37-1791-455F-8055-D17959832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108778"/>
              </p:ext>
            </p:extLst>
          </p:nvPr>
        </p:nvGraphicFramePr>
        <p:xfrm>
          <a:off x="1494497" y="3337797"/>
          <a:ext cx="6341807" cy="9753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6341807">
                  <a:extLst>
                    <a:ext uri="{9D8B030D-6E8A-4147-A177-3AD203B41FA5}">
                      <a16:colId xmlns:a16="http://schemas.microsoft.com/office/drawing/2014/main" val="2306835393"/>
                    </a:ext>
                  </a:extLst>
                </a:gridCol>
              </a:tblGrid>
              <a:tr h="213366">
                <a:tc>
                  <a:txBody>
                    <a:bodyPr/>
                    <a:lstStyle/>
                    <a:p>
                      <a:r>
                        <a:rPr lang="fi-FI" dirty="0"/>
                        <a:t>Kunta-alan energiatehokkuussopimus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52632"/>
                  </a:ext>
                </a:extLst>
              </a:tr>
              <a:tr h="216329">
                <a:tc>
                  <a:txBody>
                    <a:bodyPr/>
                    <a:lstStyle/>
                    <a:p>
                      <a:r>
                        <a:rPr lang="fi-FI" sz="1400" dirty="0"/>
                        <a:t>Kaupungit ja kunnat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829078"/>
                  </a:ext>
                </a:extLst>
              </a:tr>
              <a:tr h="216329">
                <a:tc>
                  <a:txBody>
                    <a:bodyPr/>
                    <a:lstStyle/>
                    <a:p>
                      <a:r>
                        <a:rPr lang="fi-FI" sz="1400" dirty="0"/>
                        <a:t>Kuntayhtymät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574210"/>
                  </a:ext>
                </a:extLst>
              </a:tr>
            </a:tbl>
          </a:graphicData>
        </a:graphic>
      </p:graphicFrame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5E1C9646-79FF-47B2-B050-87D856233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070958"/>
              </p:ext>
            </p:extLst>
          </p:nvPr>
        </p:nvGraphicFramePr>
        <p:xfrm>
          <a:off x="1494497" y="4765234"/>
          <a:ext cx="6341807" cy="9753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6341807">
                  <a:extLst>
                    <a:ext uri="{9D8B030D-6E8A-4147-A177-3AD203B41FA5}">
                      <a16:colId xmlns:a16="http://schemas.microsoft.com/office/drawing/2014/main" val="2306835393"/>
                    </a:ext>
                  </a:extLst>
                </a:gridCol>
              </a:tblGrid>
              <a:tr h="213366">
                <a:tc>
                  <a:txBody>
                    <a:bodyPr/>
                    <a:lstStyle/>
                    <a:p>
                      <a:r>
                        <a:rPr lang="fi-FI" dirty="0"/>
                        <a:t>Höylä IV energiatehokkuussopimus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52632"/>
                  </a:ext>
                </a:extLst>
              </a:tr>
              <a:tr h="216329">
                <a:tc>
                  <a:txBody>
                    <a:bodyPr/>
                    <a:lstStyle/>
                    <a:p>
                      <a:r>
                        <a:rPr lang="fi-FI" sz="1400" dirty="0"/>
                        <a:t>Lämmityspolttonesteiden jakelu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829078"/>
                  </a:ext>
                </a:extLst>
              </a:tr>
              <a:tr h="216329">
                <a:tc>
                  <a:txBody>
                    <a:bodyPr/>
                    <a:lstStyle/>
                    <a:p>
                      <a:r>
                        <a:rPr lang="fi-FI" sz="1400" dirty="0"/>
                        <a:t>Öljylämmityskiinteistöt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574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325585"/>
      </p:ext>
    </p:extLst>
  </p:cSld>
  <p:clrMapOvr>
    <a:masterClrMapping/>
  </p:clrMapOvr>
</p:sld>
</file>

<file path=ppt/theme/theme1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44F74372C55FE4B821D5F2378F4B2BA" ma:contentTypeVersion="1" ma:contentTypeDescription="Luo uusi asiakirja." ma:contentTypeScope="" ma:versionID="822fe6b422b8dec44a40602c4233d47b">
  <xsd:schema xmlns:xsd="http://www.w3.org/2001/XMLSchema" xmlns:xs="http://www.w3.org/2001/XMLSchema" xmlns:p="http://schemas.microsoft.com/office/2006/metadata/properties" xmlns:ns2="76865ef9-df32-4c37-ae45-f9784eb47bff" xmlns:ns3="7e9e6169-ad39-4139-80cb-366121f0def0" targetNamespace="http://schemas.microsoft.com/office/2006/metadata/properties" ma:root="true" ma:fieldsID="6eb707645daa25c755dded653de544e8" ns2:_="" ns3:_="">
    <xsd:import namespace="76865ef9-df32-4c37-ae45-f9784eb47bff"/>
    <xsd:import namespace="7e9e6169-ad39-4139-80cb-366121f0de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65ef9-df32-4c37-ae45-f9784eb47bf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9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e6169-ad39-4139-80cb-366121f0def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6865ef9-df32-4c37-ae45-f9784eb47bff">427W7XWPXQD2-403814790-3033</_dlc_DocId>
    <_dlc_DocIdUrl xmlns="76865ef9-df32-4c37-ae45-f9784eb47bff">
      <Url>https://tt.eduuni.fi/sites/luc-lapinamk-extra/kiertotalousosaamista-ammattikorkeakouluihin/_layouts/15/DocIdRedir.aspx?ID=427W7XWPXQD2-403814790-3033</Url>
      <Description>427W7XWPXQD2-403814790-3033</Description>
    </_dlc_DocIdUrl>
  </documentManagement>
</p:properties>
</file>

<file path=customXml/itemProps1.xml><?xml version="1.0" encoding="utf-8"?>
<ds:datastoreItem xmlns:ds="http://schemas.openxmlformats.org/officeDocument/2006/customXml" ds:itemID="{9BEB1A0C-CB66-4291-BD4D-308FACDFF633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238FF32-43FD-4754-9A6C-B0B4C19B5E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865ef9-df32-4c37-ae45-f9784eb47bff"/>
    <ds:schemaRef ds:uri="7e9e6169-ad39-4139-80cb-366121f0de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25BD6D-D2BB-418E-A029-B40BF82CD25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062D49C-CA25-4999-B952-F55D754961C0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76865ef9-df32-4c37-ae45-f9784eb47bff"/>
    <ds:schemaRef ds:uri="http://purl.org/dc/dcmitype/"/>
    <ds:schemaRef ds:uri="http://schemas.openxmlformats.org/package/2006/metadata/core-properties"/>
    <ds:schemaRef ds:uri="7e9e6169-ad39-4139-80cb-366121f0def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1222</Words>
  <Application>Microsoft Office PowerPoint</Application>
  <PresentationFormat>Widescreen</PresentationFormat>
  <Paragraphs>234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-apple-system</vt:lpstr>
      <vt:lpstr>Arial</vt:lpstr>
      <vt:lpstr>Calibri</vt:lpstr>
      <vt:lpstr>Calibri Light</vt:lpstr>
      <vt:lpstr>Lucida Sans</vt:lpstr>
      <vt:lpstr>Microsoft Sans Serif</vt:lpstr>
      <vt:lpstr>Wingdings</vt:lpstr>
      <vt:lpstr>1_Mukautettu suunnittelumalli</vt:lpstr>
      <vt:lpstr>  Energiatehokkuussopimukset 2017-2025 </vt:lpstr>
      <vt:lpstr>Energiatehokkuussopimukset  - Suomen ensisijainen valinta EED toimeenpanossa </vt:lpstr>
      <vt:lpstr>PowerPoint Presentation</vt:lpstr>
      <vt:lpstr>Energiatehokkuussopimukset 2008-2016</vt:lpstr>
      <vt:lpstr>2008-2016 toteutettujen toimien kumulatiivinen energiansäästövaikutus</vt:lpstr>
      <vt:lpstr>Energiatehokkuussopimukset 2008-2016</vt:lpstr>
      <vt:lpstr>Energiatehokkuussopimukset  </vt:lpstr>
      <vt:lpstr>Energiatehokkuussopimustoiminta Suomessa 2017-2025</vt:lpstr>
      <vt:lpstr>Energiatehokkuussopimustoiminta Suomessa 2017-2025</vt:lpstr>
      <vt:lpstr>Energiatehokkuus-sopimukset  2017-2025  </vt:lpstr>
      <vt:lpstr>Energiatehokkuus-sopimukset  2017-2025   Elinkeinoelämän energiatehokkuussopimus  </vt:lpstr>
      <vt:lpstr>Energiatehokkuus-sopimukset  2017-2025   Elinkeinoelämän energiatehokkuussopimus  </vt:lpstr>
      <vt:lpstr>  Energiatehokkuus-sopimukset  2017-2025   Kunta-alan energiatehokkuussopimus   </vt:lpstr>
      <vt:lpstr>  Energiatehokkuus-sopimukset  2017-2025   Kiinteistöalan energiatehokkuussopimus  </vt:lpstr>
      <vt:lpstr>Energiatehokkuus-sopimukset  2017-2025    Lämmityspolttonesteiden jakelutoiminnan energiatehokkuussopimus HÖYLÄ IV  </vt:lpstr>
      <vt:lpstr> Energiatehokkuussopimukset 2017-2025 </vt:lpstr>
      <vt:lpstr> Energiatehokkuussopimukset 2017-2025 </vt:lpstr>
      <vt:lpstr>Energiatehokkuussopimukset 2017-2025</vt:lpstr>
      <vt:lpstr>Energiatehokkuussopimukset 2017-2025</vt:lpstr>
      <vt:lpstr>Energiatehokkuussopimukset 2017-2025</vt:lpstr>
      <vt:lpstr>5 HYVÄÄ SYYTÄ LIITTYÄ ENERGIATEHOKKUUSSOPIMUKSEEN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Energiatehokkuussopimukset 2017-2025</dc:title>
  <dc:creator>Sanna Moilanen</dc:creator>
  <cp:lastModifiedBy>Sanna Moilanen</cp:lastModifiedBy>
  <cp:revision>1</cp:revision>
  <dcterms:created xsi:type="dcterms:W3CDTF">2020-09-10T13:08:18Z</dcterms:created>
  <dcterms:modified xsi:type="dcterms:W3CDTF">2020-09-10T13:11:54Z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c8e10603-68e7-4d1f-b464-080a96cf2567</vt:lpwstr>
  </property>
  <property fmtid="{D5CDD505-2E9C-101B-9397-08002B2CF9AE}" pid="3" name="ContentTypeId">
    <vt:lpwstr>0x010100844F74372C55FE4B821D5F2378F4B2BA</vt:lpwstr>
  </property>
</Properties>
</file>