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10"/>
  </p:notesMasterIdLst>
  <p:sldIdLst>
    <p:sldId id="268" r:id="rId3"/>
    <p:sldId id="257" r:id="rId4"/>
    <p:sldId id="265" r:id="rId5"/>
    <p:sldId id="26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2EBE-2981-413A-B2A5-CA090905CBF4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3A232-1208-4C81-9926-9B7F920D77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745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D5E0-51AB-4870-9BE9-9C8383B3E1B4}" type="datetime1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75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C443-F3E5-4FE2-A218-809C32E480F5}" type="datetime1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21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09B5-1132-4DE8-9C76-FD8B464CE0D1}" type="datetime1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291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C2B-A944-45DC-BB23-FB794F9F4CDD}" type="datetime1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08889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C2B-A944-45DC-BB23-FB794F9F4CDD}" type="datetime1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93914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C2B-A944-45DC-BB23-FB794F9F4CDD}" type="datetime1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159706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C2B-A944-45DC-BB23-FB794F9F4CDD}" type="datetime1">
              <a:rPr lang="fi-FI" smtClean="0"/>
              <a:t>25.1.2021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113085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C2B-A944-45DC-BB23-FB794F9F4CDD}" type="datetime1">
              <a:rPr lang="fi-FI" smtClean="0"/>
              <a:t>25.1.2021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790891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C2B-A944-45DC-BB23-FB794F9F4CDD}" type="datetime1">
              <a:rPr lang="fi-FI" smtClean="0"/>
              <a:t>25.1.2021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488190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C2B-A944-45DC-BB23-FB794F9F4CDD}" type="datetime1">
              <a:rPr lang="fi-FI" smtClean="0"/>
              <a:t>25.1.2021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714255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C2B-A944-45DC-BB23-FB794F9F4CDD}" type="datetime1">
              <a:rPr lang="fi-FI" smtClean="0"/>
              <a:t>25.1.2021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700686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CA52-0FF3-4A63-8878-912E6C58256E}" type="datetime1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557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C2B-A944-45DC-BB23-FB794F9F4CDD}" type="datetime1">
              <a:rPr lang="fi-FI" smtClean="0"/>
              <a:t>25.1.2021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747512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C2B-A944-45DC-BB23-FB794F9F4CDD}" type="datetime1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90320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C2B-A944-45DC-BB23-FB794F9F4CDD}" type="datetime1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490693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C2B-A944-45DC-BB23-FB794F9F4CDD}" type="datetime1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703722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C2B-A944-45DC-BB23-FB794F9F4CDD}" type="datetime1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81143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C2B-A944-45DC-BB23-FB794F9F4CDD}" type="datetime1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36699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C2B-A944-45DC-BB23-FB794F9F4CDD}" type="datetime1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579938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C2B-A944-45DC-BB23-FB794F9F4CDD}" type="datetime1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08768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9A64-D2FB-4212-ACCD-FBFDA3B09500}" type="datetime1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981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CF70-CF7F-4641-B3C1-F29D4C0CFFDB}" type="datetime1">
              <a:rPr lang="fi-FI" smtClean="0"/>
              <a:t>25.1.2021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46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D3D2-0C07-4679-AE3F-1E76B06C99FF}" type="datetime1">
              <a:rPr lang="fi-FI" smtClean="0"/>
              <a:t>25.1.2021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471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3FA3-77F4-440A-9F7D-2E5604BD4CF1}" type="datetime1">
              <a:rPr lang="fi-FI" smtClean="0"/>
              <a:t>25.1.2021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45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B39-5E95-41C3-9941-0D512F63E57B}" type="datetime1">
              <a:rPr lang="fi-FI" smtClean="0"/>
              <a:t>25.1.2021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83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AEF5-CB89-4E9F-9928-ED2D1E11643F}" type="datetime1">
              <a:rPr lang="fi-FI" smtClean="0"/>
              <a:t>25.1.2021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82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943-C98B-4B1D-94E2-ACA928620F49}" type="datetime1">
              <a:rPr lang="fi-FI" smtClean="0"/>
              <a:t>25.1.2021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667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F3C2B-A944-45DC-BB23-FB794F9F4CDD}" type="datetime1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11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F3C2B-A944-45DC-BB23-FB794F9F4CDD}" type="datetime1">
              <a:rPr lang="fi-FI" smtClean="0"/>
              <a:t>25.1.2021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6CBDAD-9ACC-4C73-B29D-415BB962B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384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mcyjpa/14443122880/in/photostrea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2.0/legalco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rn.fi/URN:NBN:fi:hulib-202011264620" TargetMode="External"/><Relationship Id="rId2" Type="http://schemas.openxmlformats.org/officeDocument/2006/relationships/hyperlink" Target="https://helda.helsinki.fi/handle/10138/316893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helda.helsinki.fi/handle/10138/236141" TargetMode="External"/><Relationship Id="rId5" Type="http://schemas.openxmlformats.org/officeDocument/2006/relationships/hyperlink" Target="https://helda.helsinki.fi/handle/10138/316848" TargetMode="External"/><Relationship Id="rId4" Type="http://schemas.openxmlformats.org/officeDocument/2006/relationships/hyperlink" Target="https://helda.helsinki.fi/handle/10138/31685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74ED5AF-99A5-4E5B-A110-6F4BAF048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506980"/>
          </a:xfrm>
          <a:solidFill>
            <a:srgbClr val="3A75C4"/>
          </a:solidFill>
        </p:spPr>
        <p:txBody>
          <a:bodyPr lIns="180000" tIns="108000" rIns="180000" bIns="108000"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</a:rPr>
              <a:t>3) Haastattelun suorittaminen</a:t>
            </a:r>
            <a:br>
              <a:rPr lang="fi-FI" dirty="0">
                <a:solidFill>
                  <a:schemeClr val="bg1"/>
                </a:solidFill>
              </a:rPr>
            </a:b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Simo K. Määttä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0E3F2BA-AC02-4D2E-A686-7AE0B4D3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DAD-9ACC-4C73-B29D-415BB962B1A8}" type="slidenum">
              <a:rPr lang="fi-FI" smtClean="0"/>
              <a:t>1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E7E1C98-8107-4AD5-BDED-A141927701CF}"/>
              </a:ext>
            </a:extLst>
          </p:cNvPr>
          <p:cNvSpPr txBox="1"/>
          <p:nvPr/>
        </p:nvSpPr>
        <p:spPr>
          <a:xfrm>
            <a:off x="157018" y="6308079"/>
            <a:ext cx="370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Kuvan lähde: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therealrealjd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- "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Intervivew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" (</a:t>
            </a:r>
            <a:r>
              <a:rPr lang="fi-FI" sz="1200" dirty="0" err="1">
                <a:hlinkClick r:id="rId3"/>
              </a:rPr>
              <a:t>Intervivew</a:t>
            </a:r>
            <a:r>
              <a:rPr lang="fi-FI" sz="1200" dirty="0">
                <a:hlinkClick r:id="rId3"/>
              </a:rPr>
              <a:t> | </a:t>
            </a:r>
            <a:r>
              <a:rPr lang="fi-FI" sz="1200" dirty="0" err="1">
                <a:hlinkClick r:id="rId3"/>
              </a:rPr>
              <a:t>therealrealjd</a:t>
            </a:r>
            <a:r>
              <a:rPr lang="fi-FI" sz="1200" dirty="0">
                <a:hlinkClick r:id="rId3"/>
              </a:rPr>
              <a:t> | </a:t>
            </a:r>
            <a:r>
              <a:rPr lang="fi-FI" sz="1200" dirty="0" err="1">
                <a:hlinkClick r:id="rId3"/>
              </a:rPr>
              <a:t>Flickr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(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  <a:hlinkClick r:id="rId4"/>
              </a:rPr>
              <a:t>CC BY-NC 2.0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368931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Haastattelun suorittaminen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/>
              <a:t>Tutkimuskysymykset ja haastattelurunko</a:t>
            </a:r>
          </a:p>
          <a:p>
            <a:r>
              <a:rPr lang="fi-FI" dirty="0"/>
              <a:t>Haastateltavien lukumäärä ja </a:t>
            </a:r>
            <a:br>
              <a:rPr lang="fi-FI" dirty="0"/>
            </a:br>
            <a:r>
              <a:rPr lang="fi-FI" dirty="0"/>
              <a:t>haastattelun toteutus käytännössä</a:t>
            </a:r>
          </a:p>
          <a:p>
            <a:r>
              <a:rPr lang="fi-FI" dirty="0"/>
              <a:t>Kuinka haastateltavat valitaan? </a:t>
            </a:r>
          </a:p>
          <a:p>
            <a:r>
              <a:rPr lang="fi-FI" dirty="0"/>
              <a:t>Kuinka haasteltavat rekrytoidaan?</a:t>
            </a:r>
          </a:p>
          <a:p>
            <a:r>
              <a:rPr lang="fi-FI" dirty="0"/>
              <a:t>Mitä tutkimuseettisiä kysymyksiä liittyy haastatteluun suunnitteluun ja toteuttamiseen?</a:t>
            </a:r>
          </a:p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1581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Tutkimuskysymykset ja haastattelurunko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Haastattelurunko suunnitellaan niin, että se vastaa tutkimuskysymykseen tai tutkimuskysymyksiin</a:t>
            </a:r>
          </a:p>
          <a:p>
            <a:r>
              <a:rPr lang="fi-FI" dirty="0"/>
              <a:t>Jos tutkimuskysymyksiä on useita, on luontevaa rytmittää myös haastattelu niiden perusteella</a:t>
            </a:r>
          </a:p>
          <a:p>
            <a:pPr lvl="1"/>
            <a:r>
              <a:rPr lang="fi-FI" dirty="0"/>
              <a:t>Tutkimuskysymys 1 &gt; haastattelukysymykset 3–5</a:t>
            </a:r>
          </a:p>
          <a:p>
            <a:pPr lvl="1"/>
            <a:r>
              <a:rPr lang="fi-FI" dirty="0"/>
              <a:t>Tutkimuskysymys 2 &gt; haastattelukysymykset 6–8</a:t>
            </a:r>
          </a:p>
          <a:p>
            <a:pPr lvl="1"/>
            <a:r>
              <a:rPr lang="fi-FI" dirty="0"/>
              <a:t>Tutkimuskysymys 3 &gt; haastattelukysymykset 9–10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110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Haastateltavien lukumäärä ja </a:t>
            </a:r>
            <a:br>
              <a:rPr lang="fi-FI" dirty="0"/>
            </a:br>
            <a:r>
              <a:rPr lang="fi-FI" dirty="0"/>
              <a:t>haastattelun toteutus käytännössä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Yhdellä kerralla haastateltavien lukumäärä</a:t>
            </a:r>
          </a:p>
          <a:p>
            <a:pPr lvl="1"/>
            <a:r>
              <a:rPr lang="fi-FI" dirty="0"/>
              <a:t>Yksilö-, pari- ja ryhmähaastattelu</a:t>
            </a:r>
          </a:p>
          <a:p>
            <a:r>
              <a:rPr lang="fi-FI" dirty="0"/>
              <a:t>Haastattelun toteutus</a:t>
            </a:r>
          </a:p>
          <a:p>
            <a:pPr lvl="1"/>
            <a:r>
              <a:rPr lang="fi-FI" dirty="0" err="1"/>
              <a:t>Kasvokkaishaastattelu</a:t>
            </a:r>
            <a:endParaRPr lang="fi-FI" dirty="0"/>
          </a:p>
          <a:p>
            <a:pPr lvl="1"/>
            <a:r>
              <a:rPr lang="fi-FI" dirty="0"/>
              <a:t>Puhelinhaastattelu</a:t>
            </a:r>
          </a:p>
          <a:p>
            <a:pPr lvl="1"/>
            <a:r>
              <a:rPr lang="fi-FI" dirty="0"/>
              <a:t>Videohaastattelu</a:t>
            </a:r>
          </a:p>
          <a:p>
            <a:pPr lvl="2"/>
            <a:r>
              <a:rPr lang="fi-FI" dirty="0"/>
              <a:t>Järvi, Ursula (Helsingin yliopisto 2020): </a:t>
            </a:r>
            <a:r>
              <a:rPr lang="fi-FI" i="1" dirty="0"/>
              <a:t>Koronakriisin vaikutukset EU-tulkkien työhön keväällä 2020</a:t>
            </a:r>
            <a:r>
              <a:rPr lang="fi-FI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5745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Kuinka haastateltavat valitaan: esimerkkejä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Nyberg, Niina (Helsingin yliopisto 2020): </a:t>
            </a:r>
            <a:r>
              <a:rPr lang="fi-FI" dirty="0">
                <a:hlinkClick r:id="rId2"/>
              </a:rPr>
              <a:t>Oikeustulkkauskoulutuksen toteutuminen Suomessa : tulkin näkökulma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Haastateltu tulkkeja</a:t>
            </a:r>
          </a:p>
          <a:p>
            <a:r>
              <a:rPr lang="fi-FI" dirty="0"/>
              <a:t>Järvi, Ursula (Helsingin yliopisto 2020): </a:t>
            </a:r>
            <a:r>
              <a:rPr lang="fi-FI" dirty="0">
                <a:hlinkClick r:id="rId3"/>
              </a:rPr>
              <a:t>Koronakriisin vaikutukset EU-tulkkien työhön keväällä 2020</a:t>
            </a:r>
            <a:endParaRPr lang="fi-FI" dirty="0"/>
          </a:p>
          <a:p>
            <a:pPr lvl="1"/>
            <a:r>
              <a:rPr lang="fi-FI"/>
              <a:t>Haastateltu tulkkeja</a:t>
            </a:r>
          </a:p>
          <a:p>
            <a:r>
              <a:rPr lang="fi-FI" dirty="0" err="1"/>
              <a:t>Girshfeld</a:t>
            </a:r>
            <a:r>
              <a:rPr lang="fi-FI" dirty="0"/>
              <a:t>, </a:t>
            </a:r>
            <a:r>
              <a:rPr lang="fi-FI" dirty="0" err="1"/>
              <a:t>Miroslav</a:t>
            </a:r>
            <a:r>
              <a:rPr lang="fi-FI" dirty="0"/>
              <a:t> (Helsingin yliopisto 2020): </a:t>
            </a:r>
            <a:r>
              <a:rPr lang="fi-FI" dirty="0">
                <a:hlinkClick r:id="rId4"/>
              </a:rPr>
              <a:t>Tulkin tehtävät ja häneen kohdistuvat rooliodotukset rajaviranomaistulkkauksessa</a:t>
            </a:r>
            <a:endParaRPr lang="fi-FI" dirty="0"/>
          </a:p>
          <a:p>
            <a:pPr lvl="1"/>
            <a:r>
              <a:rPr lang="fi-FI" dirty="0"/>
              <a:t>Haastateltu sekä tulkkeja että kuulusteluja suorittavia viranhaltijoita </a:t>
            </a:r>
          </a:p>
          <a:p>
            <a:r>
              <a:rPr lang="fi-FI" dirty="0"/>
              <a:t>Laitinen, Anniina (Helsingin yliopisto 2020): </a:t>
            </a:r>
            <a:r>
              <a:rPr lang="fi-FI" dirty="0">
                <a:hlinkClick r:id="rId5"/>
              </a:rPr>
              <a:t>Tulkkaus poliisikuulustelussa : Onnistunut tulkkaus ja tulkin rooli poliisin näkökulmasta</a:t>
            </a:r>
            <a:endParaRPr lang="fi-FI" dirty="0"/>
          </a:p>
          <a:p>
            <a:pPr lvl="1"/>
            <a:r>
              <a:rPr lang="fi-FI" dirty="0"/>
              <a:t>Haastateltu poliiseja </a:t>
            </a:r>
          </a:p>
          <a:p>
            <a:r>
              <a:rPr lang="fi-FI" dirty="0"/>
              <a:t>Häkämies, </a:t>
            </a:r>
            <a:r>
              <a:rPr lang="fi-FI" dirty="0" err="1"/>
              <a:t>Hiski</a:t>
            </a:r>
            <a:r>
              <a:rPr lang="fi-FI" dirty="0"/>
              <a:t> (Helsingin yliopisto 2018): </a:t>
            </a:r>
            <a:r>
              <a:rPr lang="fi-FI" dirty="0">
                <a:hlinkClick r:id="rId6"/>
              </a:rPr>
              <a:t>Oikeustulkkauksen toimivuus Suomessa : Asianajajien näkemyksiä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Haastateltu asianajajia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0738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Kuinka haastateltavat rekrytoidaan?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Rekrytointitapoja: </a:t>
            </a:r>
          </a:p>
          <a:p>
            <a:pPr lvl="1"/>
            <a:r>
              <a:rPr lang="fi-FI" dirty="0"/>
              <a:t>Tuttavat, lumipallomenetelmä</a:t>
            </a:r>
          </a:p>
          <a:p>
            <a:pPr lvl="1"/>
            <a:r>
              <a:rPr lang="fi-FI" dirty="0"/>
              <a:t>Ammatilliset yhdistykset</a:t>
            </a:r>
          </a:p>
          <a:p>
            <a:pPr lvl="1"/>
            <a:r>
              <a:rPr lang="fi-FI" dirty="0"/>
              <a:t>Sähköpostilistat</a:t>
            </a:r>
          </a:p>
          <a:p>
            <a:pPr lvl="1"/>
            <a:r>
              <a:rPr lang="fi-FI" dirty="0"/>
              <a:t>Facebook-ryhmät</a:t>
            </a:r>
          </a:p>
          <a:p>
            <a:r>
              <a:rPr lang="fi-FI" dirty="0"/>
              <a:t>Houkuttelevuus:</a:t>
            </a:r>
          </a:p>
          <a:p>
            <a:pPr lvl="1"/>
            <a:r>
              <a:rPr lang="fi-FI" dirty="0"/>
              <a:t>Tutkimuksen merkitys</a:t>
            </a:r>
          </a:p>
          <a:p>
            <a:pPr lvl="1"/>
            <a:r>
              <a:rPr lang="fi-FI" dirty="0" err="1"/>
              <a:t>Voimaannuttavuus</a:t>
            </a:r>
            <a:endParaRPr lang="fi-FI" dirty="0"/>
          </a:p>
          <a:p>
            <a:pPr lvl="1"/>
            <a:r>
              <a:rPr lang="fi-FI" dirty="0"/>
              <a:t>Suklaalevy, elokuvalippu tai viinipullo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0058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Mitä tutkimuseettisiä kysymyksiä liittyy haastatteluun suunnitteluun ja toteuttamiseen?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Tutkimuksen eettiset periaatteet</a:t>
            </a:r>
          </a:p>
          <a:p>
            <a:r>
              <a:rPr lang="fi-FI" dirty="0"/>
              <a:t>Aineistonhallintasuunnitelma</a:t>
            </a:r>
          </a:p>
          <a:p>
            <a:r>
              <a:rPr lang="fi-FI" dirty="0"/>
              <a:t>Suostumuslomake</a:t>
            </a:r>
          </a:p>
          <a:p>
            <a:r>
              <a:rPr lang="fi-FI" dirty="0"/>
              <a:t>Vältä henkilötietojen keräämistä!</a:t>
            </a:r>
          </a:p>
          <a:p>
            <a:r>
              <a:rPr lang="fi-FI" dirty="0"/>
              <a:t>Tutkimushenkilöiden koodaaminen</a:t>
            </a:r>
          </a:p>
          <a:p>
            <a:pPr lvl="1"/>
            <a:r>
              <a:rPr lang="fi-FI" dirty="0" err="1"/>
              <a:t>Anonymisointi</a:t>
            </a:r>
            <a:r>
              <a:rPr lang="fi-FI" dirty="0"/>
              <a:t> ja </a:t>
            </a:r>
            <a:r>
              <a:rPr lang="fi-FI" dirty="0" err="1"/>
              <a:t>pseudonymisointi</a:t>
            </a:r>
            <a:endParaRPr lang="fi-FI" dirty="0"/>
          </a:p>
          <a:p>
            <a:r>
              <a:rPr lang="fi-FI" dirty="0"/>
              <a:t>Aineiston kuljettaminen ja säilyttäminen</a:t>
            </a:r>
          </a:p>
          <a:p>
            <a:r>
              <a:rPr lang="fi-FI" dirty="0"/>
              <a:t>Aineiston hävittäminen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71209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289</Words>
  <Application>Microsoft Office PowerPoint</Application>
  <PresentationFormat>Laajakuva</PresentationFormat>
  <Paragraphs>64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Source Sans Pro</vt:lpstr>
      <vt:lpstr>Trebuchet MS</vt:lpstr>
      <vt:lpstr>Wingdings 3</vt:lpstr>
      <vt:lpstr>Office Theme</vt:lpstr>
      <vt:lpstr>Pinta</vt:lpstr>
      <vt:lpstr>3) Haastattelun suorittaminen  Simo K. Määttä</vt:lpstr>
      <vt:lpstr>Haastattelun suorittaminen</vt:lpstr>
      <vt:lpstr>Tutkimuskysymykset ja haastattelurunko</vt:lpstr>
      <vt:lpstr>Haastateltavien lukumäärä ja  haastattelun toteutus käytännössä</vt:lpstr>
      <vt:lpstr>Kuinka haastateltavat valitaan: esimerkkejä</vt:lpstr>
      <vt:lpstr>Kuinka haastateltavat rekrytoidaan?</vt:lpstr>
      <vt:lpstr>Mitä tutkimuseettisiä kysymyksiä liittyy haastatteluun suunnitteluun ja toteuttamiseen?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Haastateltavien valinta ja rekrytointi</dc:title>
  <dc:creator>Määttä, Simo K</dc:creator>
  <cp:lastModifiedBy>Juhana Harju</cp:lastModifiedBy>
  <cp:revision>25</cp:revision>
  <dcterms:created xsi:type="dcterms:W3CDTF">2020-11-18T10:36:26Z</dcterms:created>
  <dcterms:modified xsi:type="dcterms:W3CDTF">2021-01-25T17:26:47Z</dcterms:modified>
</cp:coreProperties>
</file>