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30"/>
  </p:notesMasterIdLst>
  <p:sldIdLst>
    <p:sldId id="256" r:id="rId6"/>
    <p:sldId id="257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8721" autoAdjust="0"/>
  </p:normalViewPr>
  <p:slideViewPr>
    <p:cSldViewPr snapToGrid="0">
      <p:cViewPr varScale="1">
        <p:scale>
          <a:sx n="102" d="100"/>
          <a:sy n="102" d="100"/>
        </p:scale>
        <p:origin x="8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17.9.2020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news/fi/headlines/economy/20151201STO05603/mita-kiertotalous-on-ja-miksi-silla-on-merkityst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news/fi/headlines/society/20180328STO00751/jatehuolto-eu-ss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fi/til/jate/2017/jate_2017_2019-07-09_tie_001_fi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m.fi/fi-FI/Ymparisto/Jatteet/Valtakunnallinen_jatesuunnitelm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mparisto.fi/fi-FI/Kulutus_ja_tuotanto/Jatteet_ja_jatehuolto/Jatesuunnittelu/Valtakunnallisen_jatesuunnitelman_seuranta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taliitto.fi/yhdyskunnat-ja-ymparisto/tekniikka/jatehuolto/kunnalliset-jatehuoltomaaraykse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taliitto.fi/yhdyskunnat-ja-ymparisto/tekniikka/jatehuolto/kunnalliset-jatehuoltomaaraykset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mparisto.fi/fi-FI/Kulutus_ja_tuotanto/Jatteet_ja_jatehuolt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y-keskus.fi/web/ely/varsinais-suomi-jatekuljetusten-valvonnan-kehittamishank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mparisto.fi/fi-FI/Kulutus_ja_tuotanto/Jatteet_ja_jatehuolto/Tuottajavastu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mparisto.fi/fi-FI/Kulutus_ja_tuotanto/Jatteet_ja_jatehuolto/Tuottajavastuu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mparisto.fi/fi-FI/Kulutus_ja_tuotanto/Jatteet_ja_jatehuolto/Tuottajavastu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https://www.finlex.fi/fi/laki/smur/2011/20110646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19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Kiertotalouskuva: </a:t>
            </a:r>
            <a:r>
              <a:rPr lang="fi-FI" dirty="0" smtClean="0">
                <a:hlinkClick r:id="rId3"/>
              </a:rPr>
              <a:t>http://www.europarl.europa.eu/news/fi/headlines/economy/20151201STO05603/mita-kiertotalous-on-ja-miksi-silla-on-merkitysta</a:t>
            </a:r>
            <a:endParaRPr lang="fi-FI" dirty="0" smtClean="0"/>
          </a:p>
          <a:p>
            <a:r>
              <a:rPr lang="fi-FI" dirty="0" smtClean="0"/>
              <a:t>Muut ilmaiskuvia </a:t>
            </a:r>
            <a:r>
              <a:rPr lang="fi-FI" dirty="0" err="1" smtClean="0"/>
              <a:t>Pixabay</a:t>
            </a:r>
            <a:endParaRPr lang="fi-FI" dirty="0" smtClean="0"/>
          </a:p>
          <a:p>
            <a:r>
              <a:rPr lang="fi-FI" dirty="0" smtClean="0"/>
              <a:t>Kirjalähde: Pasi</a:t>
            </a:r>
            <a:r>
              <a:rPr lang="fi-FI" baseline="0" dirty="0" smtClean="0"/>
              <a:t> Järvinen, Muovien kierrätys ja hyötykäyttö Suomessa. 2016.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876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smtClean="0">
                <a:hlinkClick r:id="rId3"/>
              </a:rPr>
              <a:t>http://www.europarl.europa.eu/news/fi/headlines/society/20180328STO00751/jatehuolto-eu-ssa</a:t>
            </a:r>
            <a:endParaRPr lang="fi-FI" sz="120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67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hlinkClick r:id="rId3"/>
              </a:rPr>
              <a:t>https://www.stat.fi/til/jate/2017/jate_2017_2019-07-09_tie_001_fi.html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367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hlinkClick r:id="rId3"/>
              </a:rPr>
              <a:t>https://www.ym.fi/fi-FI/Ymparisto/Jatteet/Valtakunnallinen_jatesuunnitelma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006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Lähde:</a:t>
            </a:r>
            <a:r>
              <a:rPr lang="fi-FI" baseline="0" dirty="0" smtClean="0"/>
              <a:t> Valtakunnallinen jätesuunnitelma VALTO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553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Lähde: Valtakunnallinen jätesuunnitelma</a:t>
            </a:r>
            <a:r>
              <a:rPr lang="fi-FI" baseline="0" dirty="0" smtClean="0"/>
              <a:t> VALTO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35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Lähde: Valtakunnallinen jätesuunnitelma VALTO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4572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Lähde: Valtakunnallinen jätesuunnitelma VALTO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742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Lähde:</a:t>
            </a:r>
            <a:r>
              <a:rPr lang="fi-FI" baseline="0" dirty="0" smtClean="0"/>
              <a:t> Valtakunnallinen jätesuunnitelma VALTO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0633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Lähde:</a:t>
            </a:r>
            <a:r>
              <a:rPr lang="fi-FI" baseline="0" dirty="0" smtClean="0"/>
              <a:t> Valtakunnallinen jätesuunnitelma VALTO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06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https://www.finlex.fi/fi/laki/smur/2011/20110646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715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hlinkClick r:id="rId3"/>
              </a:rPr>
              <a:t>https://www.ymparisto.fi/fi-FI/Kulutus_ja_tuotanto/Jatteet_ja_jatehuolto/Jatesuunnittelu/Valtakunnallisen_jatesuunnitelman_seuranta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372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hlinkClick r:id="rId3"/>
              </a:rPr>
              <a:t>https://www.kuntaliitto.fi/yhdyskunnat-ja-ymparisto/tekniikka/jatehuolto/kunnalliset-jatehuoltomaaraykset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20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hlinkClick r:id="rId3"/>
              </a:rPr>
              <a:t>https://www.kuntaliitto.fi/yhdyskunnat-ja-ymparisto/tekniikka/jatehuolto/kunnalliset-jatehuoltomaaraykset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52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22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Lähde: </a:t>
            </a:r>
            <a:r>
              <a:rPr lang="fi-FI" dirty="0" smtClean="0">
                <a:hlinkClick r:id="rId3"/>
              </a:rPr>
              <a:t>https://www.ymparisto.fi/fi-FI/Kulutus_ja_tuotanto/Jatteet_ja_jatehuolto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618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hlinkClick r:id="rId3"/>
              </a:rPr>
              <a:t>https://www.ely-keskus.fi/web/ely/varsinais-suomi-jatekuljetusten-valvonnan-kehittamishanke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36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0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hlinkClick r:id="rId3"/>
              </a:rPr>
              <a:t>https://www.ymparisto.fi/fi-FI/Kulutus_ja_tuotanto/Jatteet_ja_jatehuolto/Tuottajavastuu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58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hlinkClick r:id="rId3"/>
              </a:rPr>
              <a:t>https://www.ymparisto.fi/fi-FI/Kulutus_ja_tuotanto/Jatteet_ja_jatehuolto/Tuottajavastuu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97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hlinkClick r:id="rId3"/>
              </a:rPr>
              <a:t>https://www.ymparisto.fi/fi-FI/Kulutus_ja_tuotanto/Jatteet_ja_jatehuolto/Tuottajavastuu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088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17.9.2020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kiertotalousamk.fi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17.9.2020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kiertotalousamk.fi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nlex.fi/fi/laki/smur/2017/20170843" TargetMode="External"/><Relationship Id="rId3" Type="http://schemas.openxmlformats.org/officeDocument/2006/relationships/hyperlink" Target="https://www.finlex.fi/fi/laki/smur/2011/20110646" TargetMode="External"/><Relationship Id="rId7" Type="http://schemas.openxmlformats.org/officeDocument/2006/relationships/hyperlink" Target="https://eur-lex.europa.eu/legal-content/FI/TXT/?uri=CELEX:32008L00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nlex.fi/fi/laki/smur/2014/20140713" TargetMode="External"/><Relationship Id="rId5" Type="http://schemas.openxmlformats.org/officeDocument/2006/relationships/hyperlink" Target="https://www.finlex.fi/fi/laki/smur/2014/20140527" TargetMode="External"/><Relationship Id="rId10" Type="http://schemas.openxmlformats.org/officeDocument/2006/relationships/hyperlink" Target="https://www.finlex.fi/fi/laki/smur/2013/20130331" TargetMode="External"/><Relationship Id="rId4" Type="http://schemas.openxmlformats.org/officeDocument/2006/relationships/hyperlink" Target="https://www.finlex.fi/fi/laki/smur/2012/20120179" TargetMode="External"/><Relationship Id="rId9" Type="http://schemas.openxmlformats.org/officeDocument/2006/relationships/hyperlink" Target="https://www.finlex.fi/fi/laki/smur/2013/2013015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 b="1" dirty="0" smtClean="0"/>
              <a:t>Jätelainsäädäntö, tuottajavastuu ja jätehuoltomääräykset</a:t>
            </a:r>
            <a:endParaRPr lang="fi-FI" sz="36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Jätteestä energiaa</a:t>
            </a:r>
          </a:p>
          <a:p>
            <a:r>
              <a:rPr lang="fi-FI" dirty="0" smtClean="0"/>
              <a:t>Tanja Pentinsaari, Savonia-ammattikorkeakoulu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17.9.2020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AEF643F-8ECB-48D4-AEF7-DBADE444A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53" y="5349875"/>
            <a:ext cx="6272911" cy="10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951321" y="933255"/>
            <a:ext cx="10766367" cy="50890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Miten tuottajavastuu hoidetaan?</a:t>
            </a:r>
          </a:p>
          <a:p>
            <a:pPr marL="0" indent="0">
              <a:buNone/>
            </a:pPr>
            <a:endParaRPr lang="fi-FI" b="1" dirty="0" smtClean="0"/>
          </a:p>
          <a:p>
            <a:r>
              <a:rPr lang="fi-FI" dirty="0"/>
              <a:t>Tuottajan on hoidettava tuottajavastuunsa jollakin seuraavista tavoista:</a:t>
            </a:r>
          </a:p>
          <a:p>
            <a:pPr marL="285750" indent="-285750"/>
            <a:r>
              <a:rPr lang="fi-FI" dirty="0"/>
              <a:t>Liittymällä tuottajayhteisön jäseneksi. Tällöin tuottajavastuu siirtyy tuottajayhteisölle, joka hoitaa tuottajan puolesta laissa säädetyt tuottajavelvollisuudet. </a:t>
            </a:r>
          </a:p>
          <a:p>
            <a:pPr marL="285750" indent="-285750"/>
            <a:r>
              <a:rPr lang="fi-FI" dirty="0"/>
              <a:t>Tekemällä Pirkanmaan ELY-keskukselle tuottajarekisterihakemuksen ja järjestämällä omalla kustannuksellaan tuottajavastuunalaisten tuotteiden keräyksen, kierrätyksen ja muun jätehuollon.</a:t>
            </a:r>
          </a:p>
          <a:p>
            <a:pPr marL="285750" indent="-285750"/>
            <a:r>
              <a:rPr lang="fi-FI" dirty="0"/>
              <a:t>Perustamalla tuottajayhteisön yhdessä muiden tuottajien kanssa.</a:t>
            </a:r>
          </a:p>
          <a:p>
            <a:pPr marL="285750" indent="-285750"/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i="1" dirty="0"/>
              <a:t>Mikäli yritys on tuottajavastuussa useasta tuottajavastuualasta (esim. sähkö- ja elektroniikkalaitteista ja pakkauksista), tuottajavastuu on hoidettava erikseen jokaiselta alalta.</a:t>
            </a:r>
          </a:p>
          <a:p>
            <a:endParaRPr lang="fi-FI" i="1" dirty="0"/>
          </a:p>
          <a:p>
            <a:pPr marL="0" indent="0">
              <a:buNone/>
            </a:pPr>
            <a:r>
              <a:rPr lang="fi-FI" dirty="0"/>
              <a:t>Valtakunnallisena viranomaisena toimii Pirkanmaan ELY-keskus.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6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kiertotalousamk.fi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817" y="792408"/>
            <a:ext cx="8966365" cy="5499887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263164" y="129626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b="1" dirty="0" smtClean="0"/>
              <a:t>Jätehuollon trendejä Euroopassa vuosikymmenten aikana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10954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951321" y="933255"/>
            <a:ext cx="10766367" cy="50890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Vuoden </a:t>
            </a:r>
            <a:r>
              <a:rPr lang="fi-FI" dirty="0"/>
              <a:t>2016 tietoihin perustuen</a:t>
            </a:r>
          </a:p>
          <a:p>
            <a:pPr marL="0" indent="0">
              <a:buNone/>
            </a:pPr>
            <a:endParaRPr lang="fi-FI" dirty="0"/>
          </a:p>
          <a:p>
            <a:pPr marL="285750" indent="-285750"/>
            <a:r>
              <a:rPr lang="fi-FI" dirty="0"/>
              <a:t>Yhdyskuntajätettä syntyi 482kg/henkilö, josta</a:t>
            </a:r>
          </a:p>
          <a:p>
            <a:pPr marL="285750" indent="-285750"/>
            <a:r>
              <a:rPr lang="fi-FI" dirty="0"/>
              <a:t>47% kierrätettiin ja kompostoitiin</a:t>
            </a:r>
          </a:p>
          <a:p>
            <a:pPr marL="285750" indent="-285750"/>
            <a:r>
              <a:rPr lang="fi-FI" dirty="0"/>
              <a:t>Kaatopaikalle yhdyskuntajätteestä päätyi 25%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Suomessa vuonna 2016</a:t>
            </a:r>
          </a:p>
          <a:p>
            <a:pPr marL="285750" indent="-285750"/>
            <a:r>
              <a:rPr lang="fi-FI" dirty="0"/>
              <a:t>Yhdyskuntajätettä syntyi 504kg/henkilö, josta</a:t>
            </a:r>
          </a:p>
          <a:p>
            <a:pPr marL="285750" indent="-285750"/>
            <a:r>
              <a:rPr lang="fi-FI" dirty="0"/>
              <a:t>42% kierrätettiin ja kompostoitiin</a:t>
            </a:r>
          </a:p>
          <a:p>
            <a:pPr marL="285750" indent="-285750"/>
            <a:r>
              <a:rPr lang="fi-FI" dirty="0"/>
              <a:t>Kaatopaikalle yhdyskuntajätteestä päätyi 3%</a:t>
            </a:r>
          </a:p>
          <a:p>
            <a:pPr marL="285750" indent="-285750"/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Jätehuollon käytännöt vaihtelevat suuresti EU-maiden välillä; Itä- ja Etelä-Euroopassa kaatopaikat ovat edelleen ahkerassa käytössä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Ellipsi 1"/>
          <p:cNvSpPr/>
          <p:nvPr/>
        </p:nvSpPr>
        <p:spPr>
          <a:xfrm>
            <a:off x="6532776" y="1234915"/>
            <a:ext cx="3949830" cy="3710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7237037" y="1812901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Vuosittain EU:ssa syntyy jätettä n. 2,5 miljardia tonnia</a:t>
            </a:r>
          </a:p>
          <a:p>
            <a:endParaRPr lang="fi-FI" sz="1600" dirty="0"/>
          </a:p>
          <a:p>
            <a:r>
              <a:rPr lang="fi-FI" sz="1600" dirty="0" smtClean="0"/>
              <a:t>1% Maa- ja metsätalous, kalastus</a:t>
            </a:r>
          </a:p>
          <a:p>
            <a:r>
              <a:rPr lang="fi-FI" sz="1600" dirty="0" smtClean="0"/>
              <a:t>8% Kotitaloudet</a:t>
            </a:r>
          </a:p>
          <a:p>
            <a:r>
              <a:rPr lang="fi-FI" sz="1600" dirty="0" smtClean="0"/>
              <a:t>10% Teollisuustuotanto</a:t>
            </a:r>
          </a:p>
          <a:p>
            <a:r>
              <a:rPr lang="fi-FI" sz="1600" dirty="0" smtClean="0"/>
              <a:t>30% Kaivostoiminta ja louhinta</a:t>
            </a:r>
          </a:p>
          <a:p>
            <a:r>
              <a:rPr lang="fi-FI" sz="1600" dirty="0" smtClean="0"/>
              <a:t>34% Rakennusala</a:t>
            </a:r>
          </a:p>
          <a:p>
            <a:r>
              <a:rPr lang="fi-FI" sz="1600" dirty="0" smtClean="0"/>
              <a:t>17% Muut</a:t>
            </a:r>
            <a:endParaRPr lang="fi-FI" sz="1600" dirty="0"/>
          </a:p>
        </p:txBody>
      </p:sp>
      <p:sp>
        <p:nvSpPr>
          <p:cNvPr id="7" name="Tekstiruutu 6"/>
          <p:cNvSpPr txBox="1"/>
          <p:nvPr/>
        </p:nvSpPr>
        <p:spPr>
          <a:xfrm>
            <a:off x="743918" y="181701"/>
            <a:ext cx="10704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/>
              <a:t>Yhdyskuntajätteen käsittely EU:ssa vuonna 2016</a:t>
            </a:r>
            <a:endParaRPr lang="fi-FI" sz="4400" b="1" dirty="0"/>
          </a:p>
        </p:txBody>
      </p:sp>
    </p:spTree>
    <p:extLst>
      <p:ext uri="{BB962C8B-B14F-4D97-AF65-F5344CB8AC3E}">
        <p14:creationId xmlns:p14="http://schemas.microsoft.com/office/powerpoint/2010/main" val="24134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065229"/>
            <a:ext cx="10766367" cy="4921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Jätteiden kokonaismäärä vuonna 2017 n. 117 miljoonaa tonnia</a:t>
            </a:r>
          </a:p>
          <a:p>
            <a:pPr marL="0" indent="0">
              <a:buNone/>
            </a:pPr>
            <a:r>
              <a:rPr lang="fi-FI" sz="2000" dirty="0"/>
              <a:t>Jätteiden kertymät sektoreittain ja jätelajeittain vuonna 2017, 1000 tonnia/a: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kiertotalousamk.fi</a:t>
            </a:r>
            <a:endParaRPr lang="fi-FI" dirty="0"/>
          </a:p>
        </p:txBody>
      </p:sp>
      <p:pic>
        <p:nvPicPr>
          <p:cNvPr id="5" name="Picture 2" descr="JÃ¤tteiden kertymÃ¤t sektoreittain ja jÃ¤telajeittain vuonna 2017, 1 000 tonnia vuodes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95" y="2126812"/>
            <a:ext cx="679020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743918" y="181701"/>
            <a:ext cx="10704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/>
              <a:t>Jätteet Suomessa vuonna 2017</a:t>
            </a:r>
            <a:endParaRPr lang="fi-FI" sz="4400" b="1" dirty="0"/>
          </a:p>
        </p:txBody>
      </p:sp>
    </p:spTree>
    <p:extLst>
      <p:ext uri="{BB962C8B-B14F-4D97-AF65-F5344CB8AC3E}">
        <p14:creationId xmlns:p14="http://schemas.microsoft.com/office/powerpoint/2010/main" val="11102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743918" y="1628251"/>
            <a:ext cx="10766367" cy="5089070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fi-FI" sz="2600" dirty="0"/>
              <a:t>Valtakunnallisessa jätesuunnitelmassa vuoteen 2023 (Kierrätyksestä kiertotalouteen), on asetettu jätehuollon ja jätteen synnyn ehkäisyn tavoitteet sekä toimet tavoitteiden saavuttamiseksi (EU:n jätedirektiivi 2008/98/EY edellyttämä strateginen suunnitelma)</a:t>
            </a:r>
          </a:p>
          <a:p>
            <a:pPr marL="285750" indent="-285750"/>
            <a:endParaRPr lang="fi-FI" sz="2600" dirty="0"/>
          </a:p>
          <a:p>
            <a:pPr marL="285750" indent="-285750"/>
            <a:r>
              <a:rPr lang="fi-FI" sz="2600" dirty="0"/>
              <a:t>Tavoitteet ja toimenpiteet on asetettu neljälle jätesuunnitelman painopistealueelle:</a:t>
            </a:r>
          </a:p>
          <a:p>
            <a:pPr marL="0" indent="0">
              <a:buNone/>
            </a:pPr>
            <a:r>
              <a:rPr lang="fi-FI" sz="2600" dirty="0"/>
              <a:t>	1. Rakentamisen jätteet</a:t>
            </a:r>
          </a:p>
          <a:p>
            <a:r>
              <a:rPr lang="fi-FI" sz="2600" dirty="0"/>
              <a:t>	2. Biohajoavat jätteet</a:t>
            </a:r>
          </a:p>
          <a:p>
            <a:r>
              <a:rPr lang="fi-FI" sz="2600" dirty="0"/>
              <a:t>	3. Yhdyskuntajätteet</a:t>
            </a:r>
          </a:p>
          <a:p>
            <a:r>
              <a:rPr lang="fi-FI" sz="2600" dirty="0"/>
              <a:t>	4. Sähkö- ja elektroniikkalaiteromu</a:t>
            </a:r>
          </a:p>
          <a:p>
            <a:endParaRPr lang="fi-FI" sz="2600" dirty="0"/>
          </a:p>
          <a:p>
            <a:pPr marL="285750" indent="-285750"/>
            <a:r>
              <a:rPr lang="fi-FI" sz="2600" dirty="0"/>
              <a:t>Jätesuunnitelmassa on esitetty jätehuollon ja jätteen synnyn ehkäisyn pidemmän ajan tavoitetila vuoteen 2030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743918" y="181701"/>
            <a:ext cx="10704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/>
              <a:t>Valtakunnallinen jätesuunnitelma VALTO – Kierrätyksestä kiertotalouteen</a:t>
            </a:r>
            <a:endParaRPr lang="fi-FI" sz="4400" b="1" dirty="0"/>
          </a:p>
        </p:txBody>
      </p:sp>
    </p:spTree>
    <p:extLst>
      <p:ext uri="{BB962C8B-B14F-4D97-AF65-F5344CB8AC3E}">
        <p14:creationId xmlns:p14="http://schemas.microsoft.com/office/powerpoint/2010/main" val="41071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16" y="668171"/>
            <a:ext cx="7934325" cy="55245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07010" y="298839"/>
            <a:ext cx="1004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Tavoitetila vuoteen 2030: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43296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461913"/>
            <a:ext cx="10515600" cy="5525001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Painopistealueet ja niiden alle asetetut tavoitteet:</a:t>
            </a:r>
            <a:endParaRPr lang="fi-FI" b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 bwMode="auto">
          <a:xfrm>
            <a:off x="911258" y="1270333"/>
            <a:ext cx="82296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AutoNum type="arabicPeriod"/>
            </a:pPr>
            <a:r>
              <a:rPr lang="fi-FI" sz="2000" dirty="0" smtClean="0">
                <a:latin typeface="+mn-lt"/>
              </a:rPr>
              <a:t>Rakentamisen jäte</a:t>
            </a:r>
          </a:p>
          <a:p>
            <a:r>
              <a:rPr lang="fi-FI" sz="2000" dirty="0" smtClean="0">
                <a:latin typeface="+mn-lt"/>
              </a:rPr>
              <a:t>Rakentamisen jätemäärä vähenee</a:t>
            </a:r>
          </a:p>
          <a:p>
            <a:r>
              <a:rPr lang="fi-FI" sz="2000" dirty="0" smtClean="0">
                <a:latin typeface="+mn-lt"/>
              </a:rPr>
              <a:t>Rakennus- ja purkujätteen materiaalina hyödyntämisaste nostetaan 70%:iin</a:t>
            </a:r>
          </a:p>
          <a:p>
            <a:r>
              <a:rPr lang="fi-FI" sz="2000" dirty="0" smtClean="0">
                <a:latin typeface="+mn-lt"/>
              </a:rPr>
              <a:t>Rakentamisen jätteiden hyödyntämistä lisätään riskit halliten</a:t>
            </a:r>
          </a:p>
          <a:p>
            <a:r>
              <a:rPr lang="fi-FI" sz="2000" dirty="0" smtClean="0">
                <a:latin typeface="+mn-lt"/>
              </a:rPr>
              <a:t>Parannetaan rakennus- ja purkujätteen tilastoinnin tarkkuutta ja oikeellisuutta</a:t>
            </a:r>
          </a:p>
          <a:p>
            <a:pPr marL="0" indent="0">
              <a:buFont typeface="Arial" charset="0"/>
              <a:buNone/>
            </a:pPr>
            <a:endParaRPr lang="fi-FI" sz="2000" dirty="0" smtClean="0"/>
          </a:p>
          <a:p>
            <a:pPr marL="0" indent="0">
              <a:buFont typeface="Arial" charset="0"/>
              <a:buNone/>
            </a:pPr>
            <a:endParaRPr lang="fi-FI" sz="2000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911258" y="3700076"/>
            <a:ext cx="8229600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dirty="0" smtClean="0"/>
              <a:t>2. Biohajoava jäte</a:t>
            </a:r>
          </a:p>
          <a:p>
            <a:r>
              <a:rPr lang="fi-FI" sz="2000" dirty="0" smtClean="0"/>
              <a:t>Ruokahävikki puolitetaan vuoteen 2030 mennessä</a:t>
            </a:r>
          </a:p>
          <a:p>
            <a:r>
              <a:rPr lang="fi-FI" sz="2000" dirty="0" smtClean="0"/>
              <a:t>Kaikesta syntyvästä yhdyskuntajätteen sisältämästä biojätteestä kierrätetään 60%</a:t>
            </a:r>
          </a:p>
          <a:p>
            <a:r>
              <a:rPr lang="fi-FI" sz="2000" dirty="0" smtClean="0"/>
              <a:t>Kierrätysraaka-aineista valmistettujen lannoitevalmisteiden käyttö lisääntyy ja niillä korvataan neitseellisistä raaka-aineista valmistettuja lannoitteita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89819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 bwMode="auto">
          <a:xfrm>
            <a:off x="1222342" y="789565"/>
            <a:ext cx="82296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fi-FI" sz="2000" dirty="0" smtClean="0">
                <a:latin typeface="+mn-lt"/>
              </a:rPr>
              <a:t>3. Yhdyskuntajäte</a:t>
            </a:r>
          </a:p>
          <a:p>
            <a:r>
              <a:rPr lang="fi-FI" sz="2000" dirty="0" smtClean="0">
                <a:latin typeface="+mn-lt"/>
              </a:rPr>
              <a:t>Yhdyskuntajätemäärän kasvu hidastuu suhteessa bruttokansantuotteeseen ja saavutetaan suhteellinen irtikytkentä</a:t>
            </a:r>
          </a:p>
          <a:p>
            <a:r>
              <a:rPr lang="fi-FI" sz="2000" dirty="0" smtClean="0">
                <a:latin typeface="+mn-lt"/>
              </a:rPr>
              <a:t>Yhdyskuntajätteestä kierrätetään 55%</a:t>
            </a:r>
          </a:p>
          <a:p>
            <a:r>
              <a:rPr lang="fi-FI" sz="2000" dirty="0" smtClean="0">
                <a:latin typeface="+mn-lt"/>
              </a:rPr>
              <a:t>Pakkausjätteiden kierrätys lisääntyy (vähintään käsittelyssä olevan jätedirektiivin tavoitetason mukaisesti)</a:t>
            </a:r>
          </a:p>
          <a:p>
            <a:pPr marL="0" indent="0">
              <a:buFont typeface="Arial" charset="0"/>
              <a:buNone/>
            </a:pPr>
            <a:endParaRPr lang="fi-FI" sz="2000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1222342" y="3386825"/>
            <a:ext cx="8229600" cy="2520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000" dirty="0" smtClean="0"/>
              <a:t>4. Sähkö- ja elektroniikkaromu</a:t>
            </a:r>
          </a:p>
          <a:p>
            <a:r>
              <a:rPr lang="fi-FI" sz="2000" dirty="0" smtClean="0"/>
              <a:t>Laitteiden käyttöikä pitenee ja käyttöaste kasvaa</a:t>
            </a:r>
          </a:p>
          <a:p>
            <a:r>
              <a:rPr lang="fi-FI" sz="2000" dirty="0" smtClean="0"/>
              <a:t>Osuus sekajätteessä vähenee ja kierrätys lisääntyy</a:t>
            </a:r>
          </a:p>
          <a:p>
            <a:r>
              <a:rPr lang="fi-FI" sz="2000" dirty="0" smtClean="0"/>
              <a:t>Kriittiset raaka-aineet ja arvokkaat materiaalit saadaan </a:t>
            </a:r>
            <a:r>
              <a:rPr lang="fi-FI" sz="2000" dirty="0" err="1" smtClean="0"/>
              <a:t>tehokkaamin</a:t>
            </a:r>
            <a:r>
              <a:rPr lang="fi-FI" sz="2000" dirty="0" smtClean="0"/>
              <a:t> talteen ja kiertoon</a:t>
            </a:r>
          </a:p>
          <a:p>
            <a:r>
              <a:rPr lang="fi-FI" sz="2000" dirty="0" smtClean="0"/>
              <a:t>Haitalliset aineet pois kierrosta</a:t>
            </a:r>
          </a:p>
          <a:p>
            <a:r>
              <a:rPr lang="fi-FI" sz="2000" dirty="0" smtClean="0"/>
              <a:t>Maasta toiseen vietävien käytettyjen laitteiden ja laiteromun viennin valvonta tehostuu</a:t>
            </a:r>
          </a:p>
        </p:txBody>
      </p:sp>
    </p:spTree>
    <p:extLst>
      <p:ext uri="{BB962C8B-B14F-4D97-AF65-F5344CB8AC3E}">
        <p14:creationId xmlns:p14="http://schemas.microsoft.com/office/powerpoint/2010/main" val="2643354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697585"/>
            <a:ext cx="10515600" cy="5289330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Tavoiteltavat vaikutukset: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sz="2400" dirty="0"/>
              <a:t>Valtakunnallisen jätesuunnitelman tärkeimmät vaikutukset liittyvät resurssien kestävän ja turvallisen käytön lisääntymiseen sekä ympäristösuojelun edistämiseen</a:t>
            </a:r>
          </a:p>
          <a:p>
            <a:r>
              <a:rPr lang="fi-FI" sz="2400" dirty="0"/>
              <a:t>Jätesuunnitelman toimenpiteillä syvennetään kiertotalouteen ja jätteisiin liittyvää ympäristötietoutta ja osaamista</a:t>
            </a:r>
          </a:p>
          <a:p>
            <a:r>
              <a:rPr lang="fi-FI" sz="2400" dirty="0"/>
              <a:t>Suunnitelman toteutuminen luo edellytyksiä ja mahdollisuuksia ottaa käyttöön kiertotalouden uusia toimintamalleja sekä liiketaloudellisesti kannattavia ratkaisuja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94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22" y="1578065"/>
            <a:ext cx="8634955" cy="453648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914363" y="1208733"/>
            <a:ext cx="83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Tavoite: vuonna 2023 kierrätetään yhdyskuntajätteestä 55% ja biojätteestä 60%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778522" y="477173"/>
            <a:ext cx="59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Yhdyskuntajätteen tavoitetila vuoteen 2023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12500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jäte on?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Jätteellä </a:t>
            </a:r>
            <a:r>
              <a:rPr lang="fi-FI" dirty="0"/>
              <a:t>tarkoitetaan jätelaissa "ainetta tai esinettä, jonka sen haltija on poistanut tai aikoo poistaa käytöstä taikka on velvollinen poistamaan käytöstä". </a:t>
            </a:r>
          </a:p>
          <a:p>
            <a:r>
              <a:rPr lang="fi-FI" b="1" dirty="0"/>
              <a:t>Vaarallisella jätteellä </a:t>
            </a:r>
            <a:r>
              <a:rPr lang="fi-FI" dirty="0"/>
              <a:t>tarkoitetaan </a:t>
            </a:r>
            <a:r>
              <a:rPr lang="fi-FI" b="1" dirty="0"/>
              <a:t>"</a:t>
            </a:r>
            <a:r>
              <a:rPr lang="fi-FI" dirty="0"/>
              <a:t>jätettä, jolla on palo- tai räjähdysvaarallinen, tartuntavaarallinen, muu terveydelle vaarallinen, ympäristölle vaarallinen tai muu vastaava ominaisuus (</a:t>
            </a:r>
            <a:r>
              <a:rPr lang="fi-FI" i="1" dirty="0"/>
              <a:t>vaaraominaisuus</a:t>
            </a:r>
            <a:r>
              <a:rPr lang="fi-FI" dirty="0"/>
              <a:t>)".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9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393" y="899253"/>
            <a:ext cx="8622482" cy="52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0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172" y="367027"/>
            <a:ext cx="9539042" cy="57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44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Kunnalliset jätehuoltomääräykset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9318" cy="4161289"/>
          </a:xfrm>
        </p:spPr>
        <p:txBody>
          <a:bodyPr>
            <a:normAutofit fontScale="47500" lnSpcReduction="20000"/>
          </a:bodyPr>
          <a:lstStyle/>
          <a:p>
            <a:r>
              <a:rPr lang="fi-FI" dirty="0"/>
              <a:t>Jätehuoltomääräykset toimivat jätelain toimeenpanon välineinä paikalliset olosuhteet huomioon ottaen</a:t>
            </a:r>
          </a:p>
          <a:p>
            <a:r>
              <a:rPr lang="fi-FI" dirty="0"/>
              <a:t>Toimivat tärkeänä työkaluna ja ohjausvälineenä jätehuollon käytännön toteuttamiseksi kunnissa</a:t>
            </a:r>
          </a:p>
          <a:p>
            <a:r>
              <a:rPr lang="fi-FI" dirty="0"/>
              <a:t>Kunnallisilla jätehuoltomääräyksillä voidaan täsmentää jätelain säännösten tai niiden nojalla annettujen valtioneuvoston yleisten määräysten täytäntöönpanoa</a:t>
            </a:r>
          </a:p>
          <a:p>
            <a:r>
              <a:rPr lang="fi-FI" dirty="0"/>
              <a:t>Jätehuoltomääräyksissä ei toisteta eri säädöksissä esitettyjä määräyksiä </a:t>
            </a:r>
          </a:p>
          <a:p>
            <a:r>
              <a:rPr lang="fi-FI" dirty="0"/>
              <a:t>Jätehuoltomääräykset voivat koskea</a:t>
            </a:r>
          </a:p>
          <a:p>
            <a:pPr marL="0" indent="0">
              <a:buNone/>
            </a:pPr>
            <a:r>
              <a:rPr lang="fi-FI" dirty="0"/>
              <a:t> 	- jätehuollon operatiivista järjestämistä</a:t>
            </a:r>
          </a:p>
          <a:p>
            <a:pPr marL="0" indent="0">
              <a:buNone/>
            </a:pPr>
            <a:r>
              <a:rPr lang="fi-FI" dirty="0"/>
              <a:t>	- toimenpiteitä syntyvän jätemäärän vähentämiseksi</a:t>
            </a:r>
          </a:p>
          <a:p>
            <a:pPr marL="0" indent="0">
              <a:buNone/>
            </a:pPr>
            <a:r>
              <a:rPr lang="fi-FI" dirty="0"/>
              <a:t>	- jätteistä ja jätehuollosta aiheutuvien terveys- ja </a:t>
            </a:r>
            <a:r>
              <a:rPr lang="fi-FI" dirty="0" smtClean="0"/>
              <a:t>ympäristöhaittojen estämistä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- jätteiden lajittelua</a:t>
            </a:r>
          </a:p>
          <a:p>
            <a:pPr marL="0" indent="0">
              <a:buNone/>
            </a:pPr>
            <a:r>
              <a:rPr lang="fi-FI" dirty="0"/>
              <a:t>	- jätteiden keräyksen, kuljettamisen ja käsittelyn järjestämistä</a:t>
            </a:r>
          </a:p>
          <a:p>
            <a:pPr marL="0" indent="0">
              <a:buNone/>
            </a:pPr>
            <a:r>
              <a:rPr lang="fi-FI" dirty="0"/>
              <a:t>	- jätehuoltoon liittyviä teknisiä vaatimuksia, kuten jäteastioiden ja jätteiden </a:t>
            </a:r>
            <a:r>
              <a:rPr lang="fi-FI" dirty="0" smtClean="0"/>
              <a:t>kuljettamiseen </a:t>
            </a:r>
            <a:r>
              <a:rPr lang="fi-FI" dirty="0"/>
              <a:t>käytettävän kaluston laatua ja sallittuja </a:t>
            </a:r>
            <a:r>
              <a:rPr lang="fi-FI" dirty="0" smtClean="0"/>
              <a:t>	 	kuormaamisaikoja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- jätteen omatoimisen käsittelyn mahdollistamista ja sen edellytyksiä</a:t>
            </a:r>
          </a:p>
          <a:p>
            <a:pPr marL="0" indent="0">
              <a:buNone/>
            </a:pPr>
            <a:r>
              <a:rPr lang="fi-FI" dirty="0"/>
              <a:t>	- roskaamisen ehkäisemistä</a:t>
            </a:r>
          </a:p>
          <a:p>
            <a:pPr marL="0" indent="0">
              <a:buNone/>
            </a:pPr>
            <a:r>
              <a:rPr lang="fi-FI" dirty="0"/>
              <a:t>	- täsmennyksiä liittyen lain 39 pykälässä säädettyyn jätteenkuljettajan </a:t>
            </a:r>
            <a:r>
              <a:rPr lang="fi-FI" dirty="0" smtClean="0"/>
              <a:t>tiedonantovelvollisuuteen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696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875060"/>
            <a:ext cx="10515600" cy="5317611"/>
          </a:xfrm>
        </p:spPr>
        <p:txBody>
          <a:bodyPr/>
          <a:lstStyle/>
          <a:p>
            <a:r>
              <a:rPr lang="fi-FI" sz="2400" dirty="0"/>
              <a:t>Jätehuoltomääräysasioita eivät ole</a:t>
            </a:r>
          </a:p>
          <a:p>
            <a:pPr marL="0" indent="0">
              <a:buNone/>
            </a:pPr>
            <a:r>
              <a:rPr lang="fi-FI" sz="2400" dirty="0"/>
              <a:t>	- lannan levittämiskielto (säädelty nitraattiasetuksella)</a:t>
            </a:r>
          </a:p>
          <a:p>
            <a:pPr marL="0" indent="0">
              <a:buNone/>
            </a:pPr>
            <a:r>
              <a:rPr lang="fi-FI" sz="2400" dirty="0"/>
              <a:t>	- ylijäämämaiden sijoittamista tärkeille pohjavesialueille </a:t>
            </a:r>
            <a:r>
              <a:rPr lang="fi-FI" sz="2400" dirty="0" smtClean="0"/>
              <a:t>koskeva </a:t>
            </a:r>
            <a:r>
              <a:rPr lang="fi-FI" sz="2400" dirty="0"/>
              <a:t>kielto</a:t>
            </a:r>
          </a:p>
          <a:p>
            <a:pPr marL="0" indent="0">
              <a:buNone/>
            </a:pPr>
            <a:r>
              <a:rPr lang="fi-FI" sz="2400" dirty="0"/>
              <a:t>	- jätemaksuasiat</a:t>
            </a:r>
          </a:p>
          <a:p>
            <a:pPr marL="0" indent="0">
              <a:buNone/>
            </a:pPr>
            <a:r>
              <a:rPr lang="fi-FI" sz="2400" dirty="0"/>
              <a:t>	- eläinten ulosteiden korjaamista koskevat määräykset</a:t>
            </a:r>
          </a:p>
          <a:p>
            <a:pPr marL="0" indent="0">
              <a:buNone/>
            </a:pPr>
            <a:r>
              <a:rPr lang="fi-FI" sz="2400" dirty="0"/>
              <a:t>	- määräykset lihaa sisältävien jätteiden käsittelystä</a:t>
            </a:r>
          </a:p>
          <a:p>
            <a:pPr marL="0" indent="0">
              <a:buNone/>
            </a:pPr>
            <a:r>
              <a:rPr lang="fi-FI" sz="2400" dirty="0"/>
              <a:t>	- veneilyä koskevat määräykset</a:t>
            </a:r>
          </a:p>
          <a:p>
            <a:r>
              <a:rPr lang="fi-FI" sz="2400" dirty="0"/>
              <a:t>Jätehuoltomääräyksiin ei voida sisällyttää myöskään rikosoikeudellisia seuraamuksia koskevia määräyksiä, mutta niissä voidaan viitata rangaistuksia koskeviin säännöksiin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1967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Tehtävä: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Etsi oman alueesi kunnalliset jätehuoltomääräykset ja tutustu niihin. Mieti vähintään viisi kysymystä määräyksistä tai muuten jätehuoltoon liittyen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(Palautus esim. </a:t>
            </a:r>
            <a:r>
              <a:rPr lang="fi-FI" dirty="0" err="1" smtClean="0"/>
              <a:t>Padlet</a:t>
            </a:r>
            <a:r>
              <a:rPr lang="fi-FI" dirty="0" smtClean="0"/>
              <a:t>-pohjalle/ keskustelualustalle tms.)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66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Jätelainsäädännön 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Jätelainsäädännön tavoitteena on</a:t>
            </a:r>
            <a:r>
              <a:rPr lang="fi-FI" dirty="0" smtClean="0"/>
              <a:t>:</a:t>
            </a:r>
            <a:endParaRPr lang="fi-FI" dirty="0"/>
          </a:p>
          <a:p>
            <a:r>
              <a:rPr lang="fi-FI" dirty="0"/>
              <a:t>Ehkäistä jätteistä ja jätehuollosta aiheutuvaa vaaraa ja haittaa terveydelle ja ympäristölle</a:t>
            </a:r>
          </a:p>
          <a:p>
            <a:r>
              <a:rPr lang="fi-FI" dirty="0"/>
              <a:t>Vähentää jätteen määrää ja haitallisuutta</a:t>
            </a:r>
          </a:p>
          <a:p>
            <a:r>
              <a:rPr lang="fi-FI" dirty="0"/>
              <a:t>Edistää luonnonvarojen kestävää käyttöä</a:t>
            </a:r>
          </a:p>
          <a:p>
            <a:r>
              <a:rPr lang="fi-FI" dirty="0"/>
              <a:t>Varmistaa toimiva jätehuolto sekä ehkäistä roskaantumista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1154693" y="4786585"/>
            <a:ext cx="943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Jätelainsäädännössä säädetään kaikesta jätteestä, ei kuitenkaan eräistä erityisjätteistä kuten esim. ydinjätteistä. Suomen jätelainsäädäntö seuraa Euroopan unionin jätelainsäädännön kehitystä. Joiltain osin Suomen lainsäädäntö on kuitenkin EU-säädöksiä laaja-alaisempi ja tiukempi.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58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Säädökset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61289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Jätelaki </a:t>
            </a:r>
            <a:r>
              <a:rPr lang="fi-FI" dirty="0">
                <a:hlinkClick r:id="rId3"/>
              </a:rPr>
              <a:t>646/2011</a:t>
            </a:r>
            <a:r>
              <a:rPr lang="fi-FI" dirty="0"/>
              <a:t> (Finlex)</a:t>
            </a:r>
          </a:p>
          <a:p>
            <a:r>
              <a:rPr lang="fi-FI" dirty="0"/>
              <a:t>Valtioneuvoston asetus jätteistä </a:t>
            </a:r>
            <a:r>
              <a:rPr lang="fi-FI" dirty="0">
                <a:hlinkClick r:id="rId4"/>
              </a:rPr>
              <a:t>179/2012</a:t>
            </a:r>
            <a:r>
              <a:rPr lang="fi-FI" dirty="0"/>
              <a:t> (Finlex)</a:t>
            </a:r>
          </a:p>
          <a:p>
            <a:r>
              <a:rPr lang="fi-FI" dirty="0"/>
              <a:t>Ympäristönsuojelulaki </a:t>
            </a:r>
            <a:r>
              <a:rPr lang="fi-FI" dirty="0">
                <a:hlinkClick r:id="rId5"/>
              </a:rPr>
              <a:t>527/2014</a:t>
            </a:r>
            <a:r>
              <a:rPr lang="fi-FI" dirty="0"/>
              <a:t> (Finlex)</a:t>
            </a:r>
          </a:p>
          <a:p>
            <a:r>
              <a:rPr lang="fi-FI" dirty="0"/>
              <a:t>Ympäristönsuojeluasetus </a:t>
            </a:r>
            <a:r>
              <a:rPr lang="fi-FI" dirty="0">
                <a:hlinkClick r:id="rId6"/>
              </a:rPr>
              <a:t>713/2014</a:t>
            </a:r>
            <a:r>
              <a:rPr lang="fi-FI" dirty="0"/>
              <a:t> (Finlex)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Jätteeksi luokittelun päättyminen (</a:t>
            </a:r>
            <a:r>
              <a:rPr lang="fi-FI" dirty="0" err="1"/>
              <a:t>EoW</a:t>
            </a:r>
            <a:r>
              <a:rPr lang="fi-FI" dirty="0"/>
              <a:t>): </a:t>
            </a:r>
            <a:r>
              <a:rPr lang="fi-FI" dirty="0">
                <a:hlinkClick r:id="rId7"/>
              </a:rPr>
              <a:t>Jätedirektiivi (EY) N:o 98/2008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Jätedirektiivien tavoitteiden toteutumisen seuranta</a:t>
            </a:r>
          </a:p>
          <a:p>
            <a:pPr marL="0" indent="0">
              <a:buNone/>
            </a:pPr>
            <a:r>
              <a:rPr lang="fi-FI" dirty="0"/>
              <a:t>Jätteiden käsittely ja hyödyntäminen: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hlinkClick r:id="rId8"/>
              </a:rPr>
              <a:t>Valtioneuvoston asetus eräiden jätteiden hyödyntämisestä 	maarakentamisessa 843/2017 (Finlex)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hlinkClick r:id="rId9"/>
              </a:rPr>
              <a:t>Valtioneuvoston asetus jätteen polttamisesta 151/2013 (Finlex)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hlinkClick r:id="rId10"/>
              </a:rPr>
              <a:t>Valtioneuvoston asetus kaatopaikoista 331/2013 (Finlex)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Lisäksi jätelaji-, tuote- ja toimialakohtaiset säädökset; Jätteiden siirtoja koskevat säädökset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0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Etusijajärjestys ohjaa jätehuoltoa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825625"/>
            <a:ext cx="10766367" cy="4161289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Jätelainsäädännön mukaisesti jätteen hyödyntämiselle on niin sanottu etusijajärjestys:</a:t>
            </a:r>
          </a:p>
          <a:p>
            <a:pPr marL="0" indent="0">
              <a:buNone/>
            </a:pPr>
            <a:r>
              <a:rPr lang="fi-FI" dirty="0"/>
              <a:t>	- Ensisijaisesti on pyrittävä välttämään jätteen syntymistä</a:t>
            </a:r>
          </a:p>
          <a:p>
            <a:pPr marL="0" indent="0">
              <a:buNone/>
            </a:pPr>
            <a:r>
              <a:rPr lang="fi-FI" dirty="0"/>
              <a:t>	- Jos jätettä syntyy, se on valmisteltava uudelleenkäyttöä </a:t>
            </a:r>
            <a:r>
              <a:rPr lang="fi-FI" dirty="0" smtClean="0"/>
              <a:t>varten tai 	uudelleenkäytettävä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- Ellei uudelleenkäyttö ole mahdollista, jäte on hyödynnettävä </a:t>
            </a:r>
            <a:r>
              <a:rPr lang="fi-FI" dirty="0" smtClean="0"/>
              <a:t>ensisijaisesti </a:t>
            </a:r>
            <a:r>
              <a:rPr lang="fi-FI" dirty="0"/>
              <a:t>aineena </a:t>
            </a:r>
            <a:r>
              <a:rPr lang="fi-FI" dirty="0" smtClean="0"/>
              <a:t>	(</a:t>
            </a:r>
            <a:r>
              <a:rPr lang="fi-FI" dirty="0"/>
              <a:t>kierrätettävä) ja toissijaisesti energiana</a:t>
            </a:r>
          </a:p>
          <a:p>
            <a:pPr marL="0" indent="0">
              <a:buNone/>
            </a:pPr>
            <a:r>
              <a:rPr lang="fi-FI" dirty="0"/>
              <a:t>	- Loppusijoitus; kaatopaikoille jäte voidaan sijoittaa vain, jos ei </a:t>
            </a:r>
            <a:r>
              <a:rPr lang="fi-FI" dirty="0" smtClean="0"/>
              <a:t>ole </a:t>
            </a:r>
            <a:r>
              <a:rPr lang="fi-FI" dirty="0"/>
              <a:t>muuta </a:t>
            </a:r>
            <a:r>
              <a:rPr lang="fi-FI" dirty="0" smtClean="0"/>
              <a:t>	mahdollisuutta</a:t>
            </a:r>
            <a:endParaRPr lang="fi-FI" dirty="0"/>
          </a:p>
          <a:p>
            <a:r>
              <a:rPr lang="fi-FI" dirty="0"/>
              <a:t>Periaatteena on, että etusijajärjestyksestä voidaan poiketa, jos se on teknistaloudellisten tai ympäristösyiden vuoksi järkevää</a:t>
            </a:r>
          </a:p>
          <a:p>
            <a:r>
              <a:rPr lang="fi-FI" dirty="0"/>
              <a:t>Käsittelyvaihtoehtoja voidaan vertailla elinkaariarvioinnilla</a:t>
            </a:r>
          </a:p>
          <a:p>
            <a:r>
              <a:rPr lang="fi-FI" dirty="0"/>
              <a:t>Valtakunnallisessa jätesuunnitelmassa on määritelty jätehuollon tavoitetila vuoteen 2023 ja toimet, joilla niihin päästään.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kiertotalousamk.fi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8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6" name="Picture 2" descr="https://www.ely-keskus.fi/documents/10191/16386409/Graafi_J%C3%A4te_etusijaj%C3%A4rjestys_700x418px.jpg/e6bc1813-743d-47ca-b81f-74edd5754f6f?t=1463992023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69" y="852159"/>
            <a:ext cx="8692096" cy="51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2022376" y="552224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Kuva: ELY-keskus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05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065229"/>
            <a:ext cx="10766367" cy="4921685"/>
          </a:xfrm>
        </p:spPr>
        <p:txBody>
          <a:bodyPr>
            <a:normAutofit/>
          </a:bodyPr>
          <a:lstStyle/>
          <a:p>
            <a:r>
              <a:rPr lang="fi-FI" dirty="0"/>
              <a:t>Etusijajärjestys sitoo ammattimaisia toimijoita kuten jätteen tuottajia, kerääjiä, kunnallisia toimijoita</a:t>
            </a:r>
          </a:p>
          <a:p>
            <a:r>
              <a:rPr lang="fi-FI" dirty="0"/>
              <a:t>Kotitalouksien huomioitava mahdollisuuksien mukaan</a:t>
            </a:r>
          </a:p>
          <a:p>
            <a:r>
              <a:rPr lang="fi-FI" dirty="0"/>
              <a:t>Jätettä tuottavalla toiminnanharjoittajalla on velvollisuus seurata toiminnassaan syntyvän jätteen määrää sekä jätehuoltoaan säännöllisesti</a:t>
            </a:r>
          </a:p>
          <a:p>
            <a:r>
              <a:rPr lang="fi-FI" dirty="0"/>
              <a:t>Jätteen tuottajan on myös pidettävä kirjaa ominaisjätemäärästään eli jätemäärästään suhteessa johonkin toimintaa kuvaavaan lukuun, esimerkiksi liikevaihtoon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kiertotalousamk.fi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69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 smtClean="0"/>
              <a:t>Tuottajavastuu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951321" y="1861035"/>
            <a:ext cx="10766367" cy="4161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Tuottajavastuu tarkoittaa tuotteiden valmistajien ja maahantuojien velvollisuutta järjestää tuotteiden jätehuolto kustannuksellaan, kun tuotteet poistetaan käytöstä. Tuottajavastuun hoitaminen on jätelain mukainen velvollisuus, jonka hoitamatta jättämisestä voi seurata laiminlyöntimaksu (jätelaki 131-133 §).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73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065229"/>
            <a:ext cx="10766367" cy="49216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Kuka sitten on tuottaja?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dirty="0"/>
              <a:t>Tuottajavastuu koskee seuraavia yrityksiä (tuottajia):</a:t>
            </a:r>
          </a:p>
          <a:p>
            <a:endParaRPr lang="fi-FI" dirty="0"/>
          </a:p>
          <a:p>
            <a:pPr marL="285750" indent="-285750"/>
            <a:r>
              <a:rPr lang="fi-FI" dirty="0"/>
              <a:t>Sähkö- ja elektroniikkalaitteiden valmistajat ja maahantuojat sekä myyjät, jotka myyvät laitteita omalla tuotemerkillä</a:t>
            </a:r>
          </a:p>
          <a:p>
            <a:pPr marL="285750" indent="-285750"/>
            <a:r>
              <a:rPr lang="fi-FI" dirty="0"/>
              <a:t>Akkujen ja paristojen valmistajat ja maahantuojat</a:t>
            </a:r>
          </a:p>
          <a:p>
            <a:pPr marL="285750" indent="-285750"/>
            <a:r>
              <a:rPr lang="fi-FI" dirty="0"/>
              <a:t>Henkilöautojen, pakettiautojen tai muiden niihin rinnastettavien ajoneuvojen valmistajat ja maahantuojat sekä toimijat, jotka toimittavat maahan ajoneuvoja kotimaisen käyttäjän nimissä</a:t>
            </a:r>
          </a:p>
          <a:p>
            <a:pPr marL="285750" indent="-285750"/>
            <a:r>
              <a:rPr lang="fi-FI" dirty="0"/>
              <a:t>Renkaiden maahantuojat, valmistajat ja pinnoittajat sekä renkailla varustettujen ajoneuvojen ja laitteiden maahantuojat</a:t>
            </a:r>
          </a:p>
          <a:p>
            <a:pPr marL="285750" indent="-285750"/>
            <a:r>
              <a:rPr lang="fi-FI" dirty="0"/>
              <a:t>Paperituotteen maahantuojat sekä paperituotteen valmistukseen käytettävän paperin valmistajat ja maahantuojat</a:t>
            </a:r>
          </a:p>
          <a:p>
            <a:pPr marL="285750" indent="-285750"/>
            <a:r>
              <a:rPr lang="fi-FI" dirty="0"/>
              <a:t>Pakkaajat ja pakattujen tuotteiden maahantuojat, joiden liikevaihto on vähintään miljoona euroa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kiertotalousamk.fi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5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427W7XWPXQD2-403814790-1263</_dlc_DocId>
    <_dlc_DocIdUrl xmlns="76865ef9-df32-4c37-ae45-f9784eb47bff">
      <Url>https://tt.eduuni.fi/sites/luc-lapinamk-extra/kiertotalousosaamista-ammattikorkeakouluihin/_layouts/15/DocIdRedir.aspx?ID=427W7XWPXQD2-403814790-1263</Url>
      <Description>427W7XWPXQD2-403814790-1263</Description>
    </_dlc_DocIdUrl>
  </documentManagement>
</p:properties>
</file>

<file path=customXml/itemProps1.xml><?xml version="1.0" encoding="utf-8"?>
<ds:datastoreItem xmlns:ds="http://schemas.openxmlformats.org/officeDocument/2006/customXml" ds:itemID="{9BEB1A0C-CB66-4291-BD4D-308FACDFF63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238FF32-43FD-4754-9A6C-B0B4C19B5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25BD6D-D2BB-418E-A029-B40BF82CD2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062D49C-CA25-4999-B952-F55D754961C0}">
  <ds:schemaRefs>
    <ds:schemaRef ds:uri="7e9e6169-ad39-4139-80cb-366121f0def0"/>
    <ds:schemaRef ds:uri="76865ef9-df32-4c37-ae45-f9784eb47bff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1312</Words>
  <Application>Microsoft Office PowerPoint</Application>
  <PresentationFormat>Laajakuva</PresentationFormat>
  <Paragraphs>225</Paragraphs>
  <Slides>24</Slides>
  <Notes>22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Microsoft Sans Serif</vt:lpstr>
      <vt:lpstr>1_Mukautettu suunnittelumalli</vt:lpstr>
      <vt:lpstr>Jätelainsäädäntö, tuottajavastuu ja jätehuoltomääräykset</vt:lpstr>
      <vt:lpstr>Mitä jäte on?</vt:lpstr>
      <vt:lpstr>Jätelainsäädännön tavoitteet</vt:lpstr>
      <vt:lpstr>Säädökset</vt:lpstr>
      <vt:lpstr>Etusijajärjestys ohjaa jätehuoltoa</vt:lpstr>
      <vt:lpstr>PowerPoint-esitys</vt:lpstr>
      <vt:lpstr>PowerPoint-esitys</vt:lpstr>
      <vt:lpstr>Tuottajavastuu</vt:lpstr>
      <vt:lpstr>PowerPoint-esitys</vt:lpstr>
      <vt:lpstr>PowerPoint-esitys</vt:lpstr>
      <vt:lpstr>Jätehuollon trendejä Euroopassa vuosikymmenten aikana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Kunnalliset jätehuoltomääräykset</vt:lpstr>
      <vt:lpstr>PowerPoint-esitys</vt:lpstr>
      <vt:lpstr>Tehtävä:</vt:lpstr>
    </vt:vector>
  </TitlesOfParts>
  <Company>Turun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Virta Marketta</dc:creator>
  <cp:lastModifiedBy>Tanja Pentinsaari</cp:lastModifiedBy>
  <cp:revision>42</cp:revision>
  <dcterms:created xsi:type="dcterms:W3CDTF">2019-02-14T13:35:11Z</dcterms:created>
  <dcterms:modified xsi:type="dcterms:W3CDTF">2020-09-17T07:44:35Z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0x010100844F74372C55FE4B821D5F2378F4B2BA</vt:lpwstr>
  </property>
  <property fmtid="{D5CDD505-2E9C-101B-9397-08002B2CF9AE}" pid="3" name="_dlc_DocIdItemGuid">
    <vt:lpwstr>dcd3001b-5f06-4075-b1fb-b0c1d875a9a6</vt:lpwstr>
  </property>
</Properties>
</file>