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5"/>
  </p:sldMasterIdLst>
  <p:notesMasterIdLst>
    <p:notesMasterId r:id="rId20"/>
  </p:notesMasterIdLst>
  <p:sldIdLst>
    <p:sldId id="256" r:id="rId6"/>
    <p:sldId id="257"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87558" autoAdjust="0"/>
  </p:normalViewPr>
  <p:slideViewPr>
    <p:cSldViewPr snapToGrid="0">
      <p:cViewPr varScale="1">
        <p:scale>
          <a:sx n="101" d="100"/>
          <a:sy n="101" d="100"/>
        </p:scale>
        <p:origin x="87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DE3DC-FFA5-4B06-8CE1-A4327DB2171A}" type="datetimeFigureOut">
              <a:rPr lang="fi-FI" smtClean="0"/>
              <a:t>17.9.2020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609CB-CAF6-4571-BA04-25E12737EAA4}" type="slidenum">
              <a:rPr lang="fi-FI" smtClean="0"/>
              <a:t>‹#›</a:t>
            </a:fld>
            <a:endParaRPr lang="fi-FI"/>
          </a:p>
        </p:txBody>
      </p:sp>
    </p:spTree>
    <p:extLst>
      <p:ext uri="{BB962C8B-B14F-4D97-AF65-F5344CB8AC3E}">
        <p14:creationId xmlns:p14="http://schemas.microsoft.com/office/powerpoint/2010/main" val="3562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mparisto.fi/fi-FI/Asiointi_luvat_ja_ymparistovaikutusten_arviointi/Luvat_ilmoitukset_ja_rekisterointi/Ymparistolupa/Valvonta/Jatteenpoltto_ja_rinnakkaispolttolaitoks(3277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ergia.fi/files/405/ET_Jatteiden_energiakaytto_Loppuraportti_161015.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smtClean="0">
                <a:hlinkClick r:id="rId3"/>
              </a:rPr>
              <a:t>https://www.ymparisto.fi/fi-FI/Asiointi_luvat_ja_ymparistovaikutusten_arviointi/Luvat_ilmoitukset_ja_rekisterointi/Ymparistolupa/Valvonta/Jatteenpoltto_ja_rinnakkaispolttolaitoks(32775)</a:t>
            </a:r>
            <a:endParaRPr lang="fi-FI" dirty="0" smtClean="0"/>
          </a:p>
          <a:p>
            <a:endParaRPr lang="fi-FI" dirty="0"/>
          </a:p>
        </p:txBody>
      </p:sp>
      <p:sp>
        <p:nvSpPr>
          <p:cNvPr id="4" name="Dian numeron paikkamerkki 3"/>
          <p:cNvSpPr>
            <a:spLocks noGrp="1"/>
          </p:cNvSpPr>
          <p:nvPr>
            <p:ph type="sldNum" sz="quarter" idx="10"/>
          </p:nvPr>
        </p:nvSpPr>
        <p:spPr/>
        <p:txBody>
          <a:bodyPr/>
          <a:lstStyle/>
          <a:p>
            <a:fld id="{F06609CB-CAF6-4571-BA04-25E12737EAA4}" type="slidenum">
              <a:rPr lang="fi-FI" smtClean="0"/>
              <a:t>2</a:t>
            </a:fld>
            <a:endParaRPr lang="fi-FI"/>
          </a:p>
        </p:txBody>
      </p:sp>
    </p:spTree>
    <p:extLst>
      <p:ext uri="{BB962C8B-B14F-4D97-AF65-F5344CB8AC3E}">
        <p14:creationId xmlns:p14="http://schemas.microsoft.com/office/powerpoint/2010/main" val="1596595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dirty="0" smtClean="0">
                <a:hlinkClick r:id="rId3"/>
              </a:rPr>
              <a:t>https://energia.fi/files/405/ET_Jatteiden_energiakaytto_Loppuraportti_161015.pdf</a:t>
            </a:r>
            <a:endParaRPr lang="fi-FI" sz="1200" dirty="0" smtClean="0"/>
          </a:p>
          <a:p>
            <a:endParaRPr lang="fi-FI" dirty="0"/>
          </a:p>
        </p:txBody>
      </p:sp>
      <p:sp>
        <p:nvSpPr>
          <p:cNvPr id="4" name="Dian numeron paikkamerkki 3"/>
          <p:cNvSpPr>
            <a:spLocks noGrp="1"/>
          </p:cNvSpPr>
          <p:nvPr>
            <p:ph type="sldNum" sz="quarter" idx="10"/>
          </p:nvPr>
        </p:nvSpPr>
        <p:spPr/>
        <p:txBody>
          <a:bodyPr/>
          <a:lstStyle/>
          <a:p>
            <a:fld id="{F06609CB-CAF6-4571-BA04-25E12737EAA4}" type="slidenum">
              <a:rPr lang="fi-FI" smtClean="0"/>
              <a:t>13</a:t>
            </a:fld>
            <a:endParaRPr lang="fi-FI"/>
          </a:p>
        </p:txBody>
      </p:sp>
    </p:spTree>
    <p:extLst>
      <p:ext uri="{BB962C8B-B14F-4D97-AF65-F5344CB8AC3E}">
        <p14:creationId xmlns:p14="http://schemas.microsoft.com/office/powerpoint/2010/main" val="165789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a:xfrm>
            <a:off x="1716506" y="6192671"/>
            <a:ext cx="966537" cy="365125"/>
          </a:xfrm>
        </p:spPr>
        <p:txBody>
          <a:bodyPr/>
          <a:lstStyle/>
          <a:p>
            <a:fld id="{308255F3-F20B-4B87-BA2E-E1B81D1F1716}" type="datetime1">
              <a:rPr lang="fi-FI" smtClean="0"/>
              <a:t>17.9.2020</a:t>
            </a:fld>
            <a:endParaRPr lang="fi-FI" dirty="0"/>
          </a:p>
        </p:txBody>
      </p:sp>
      <p:sp>
        <p:nvSpPr>
          <p:cNvPr id="5" name="Alatunnisteen paikkamerkki 4"/>
          <p:cNvSpPr>
            <a:spLocks noGrp="1"/>
          </p:cNvSpPr>
          <p:nvPr>
            <p:ph type="ftr" sz="quarter" idx="11"/>
          </p:nvPr>
        </p:nvSpPr>
        <p:spPr/>
        <p:txBody>
          <a:bodyPr/>
          <a:lstStyle/>
          <a:p>
            <a:r>
              <a:rPr lang="fi-FI" dirty="0" smtClean="0"/>
              <a:t>kiertotalousamk.fi</a:t>
            </a:r>
            <a:endParaRPr lang="fi-FI" dirty="0"/>
          </a:p>
        </p:txBody>
      </p:sp>
    </p:spTree>
    <p:extLst>
      <p:ext uri="{BB962C8B-B14F-4D97-AF65-F5344CB8AC3E}">
        <p14:creationId xmlns:p14="http://schemas.microsoft.com/office/powerpoint/2010/main" val="3628747199"/>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Alatunnisteen paikkamerkki 4"/>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3856039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pic>
        <p:nvPicPr>
          <p:cNvPr id="6" name="Kuva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Alatunnisteen paikkamerkki 4"/>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4903091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4"/>
            <a:ext cx="10515600" cy="108944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5" name="Alatunnisteen paikkamerkki 4"/>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41085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19979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19979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9684029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Kaksi sisältökohdetta">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838200" y="1690688"/>
            <a:ext cx="5181600" cy="4351338"/>
          </a:xfrm>
        </p:spPr>
        <p:txBody>
          <a:bodyPr/>
          <a:lstStyle>
            <a:lvl1pPr marL="457200" indent="-457200">
              <a:buFont typeface="Arial" panose="020B0604020202020204" pitchFamily="34" charset="0"/>
              <a:buChar char="•"/>
              <a:defRPr/>
            </a:lvl1pPr>
          </a:lstStyle>
          <a:p>
            <a:pPr lvl="0"/>
            <a:r>
              <a:rPr lang="fi-FI" dirty="0" smtClean="0"/>
              <a:t>Muokkaa tekstin perustyylejä</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0" y="1825625"/>
            <a:ext cx="5181600" cy="42164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3098673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9746860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2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838200" y="1825625"/>
            <a:ext cx="10515600" cy="4161289"/>
          </a:xfrm>
          <a:prstGeom prst="rect">
            <a:avLst/>
          </a:prstGeom>
        </p:spPr>
        <p:txBody>
          <a:bodyPr vert="horz" lIns="91440" tIns="45720" rIns="91440" bIns="45720" rtlCol="0">
            <a:normAutofit/>
          </a:bodyPr>
          <a:lstStyle/>
          <a:p>
            <a:pPr lvl="0"/>
            <a:r>
              <a:rPr lang="fi-FI" dirty="0" smtClean="0"/>
              <a:t>Muokkaa tekstin perustyylejä</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53E9E-8905-47D9-8774-71C2D0812B6B}" type="datetime1">
              <a:rPr lang="fi-FI" smtClean="0"/>
              <a:t>17.9.2020</a:t>
            </a:fld>
            <a:endParaRPr lang="fi-FI"/>
          </a:p>
        </p:txBody>
      </p:sp>
      <p:sp>
        <p:nvSpPr>
          <p:cNvPr id="5" name="Alatunnisteen paikkamerkki 4"/>
          <p:cNvSpPr>
            <a:spLocks noGrp="1"/>
          </p:cNvSpPr>
          <p:nvPr>
            <p:ph type="ftr" sz="quarter" idx="3"/>
          </p:nvPr>
        </p:nvSpPr>
        <p:spPr>
          <a:xfrm>
            <a:off x="4038600" y="619267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dirty="0" smtClean="0"/>
              <a:t>kiertotalousamk.fi</a:t>
            </a:r>
            <a:endParaRPr lang="fi-FI" dirty="0"/>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966C3-9558-4BBB-9775-7D1DA6AA08CC}" type="slidenum">
              <a:rPr lang="fi-FI" smtClean="0"/>
              <a:t>‹#›</a:t>
            </a:fld>
            <a:endParaRPr lang="fi-FI"/>
          </a:p>
        </p:txBody>
      </p:sp>
    </p:spTree>
    <p:extLst>
      <p:ext uri="{BB962C8B-B14F-4D97-AF65-F5344CB8AC3E}">
        <p14:creationId xmlns:p14="http://schemas.microsoft.com/office/powerpoint/2010/main" val="11527115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701" r:id="rId3"/>
    <p:sldLayoutId id="2147483692" r:id="rId4"/>
    <p:sldLayoutId id="2147483693" r:id="rId5"/>
    <p:sldLayoutId id="2147483702" r:id="rId6"/>
    <p:sldLayoutId id="2147483695" r:id="rId7"/>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finlex.fi/fi/laki/alkup/2013/2013015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smtClean="0"/>
              <a:t>Jätteen energiahyödyntäminen Suomessa</a:t>
            </a:r>
            <a:endParaRPr lang="fi-FI" dirty="0"/>
          </a:p>
        </p:txBody>
      </p:sp>
      <p:sp>
        <p:nvSpPr>
          <p:cNvPr id="3" name="Alaotsikko 2"/>
          <p:cNvSpPr>
            <a:spLocks noGrp="1"/>
          </p:cNvSpPr>
          <p:nvPr>
            <p:ph type="subTitle" idx="1"/>
          </p:nvPr>
        </p:nvSpPr>
        <p:spPr/>
        <p:txBody>
          <a:bodyPr/>
          <a:lstStyle/>
          <a:p>
            <a:r>
              <a:rPr lang="fi-FI" dirty="0" smtClean="0"/>
              <a:t>Jätteestä energiaa</a:t>
            </a:r>
          </a:p>
          <a:p>
            <a:r>
              <a:rPr lang="fi-FI" dirty="0" smtClean="0"/>
              <a:t>Tanja Pentinsaari, Savonia-ammattikorkeakoulu</a:t>
            </a:r>
          </a:p>
          <a:p>
            <a:endParaRPr lang="fi-FI" b="1" dirty="0"/>
          </a:p>
        </p:txBody>
      </p:sp>
      <p:sp>
        <p:nvSpPr>
          <p:cNvPr id="4" name="Päivämäärän paikkamerkki 3"/>
          <p:cNvSpPr>
            <a:spLocks noGrp="1"/>
          </p:cNvSpPr>
          <p:nvPr>
            <p:ph type="dt" sz="half" idx="10"/>
          </p:nvPr>
        </p:nvSpPr>
        <p:spPr/>
        <p:txBody>
          <a:bodyPr/>
          <a:lstStyle/>
          <a:p>
            <a:fld id="{60FEDBEC-BDFD-41C9-A00C-68FA1EF50EC5}" type="datetime1">
              <a:rPr lang="fi-FI" smtClean="0"/>
              <a:t>17.9.2020</a:t>
            </a:fld>
            <a:endParaRPr lang="fi-FI"/>
          </a:p>
        </p:txBody>
      </p:sp>
      <p:sp>
        <p:nvSpPr>
          <p:cNvPr id="5" name="Alatunnisteen paikkamerkki 4"/>
          <p:cNvSpPr>
            <a:spLocks noGrp="1"/>
          </p:cNvSpPr>
          <p:nvPr>
            <p:ph type="ftr" sz="quarter" idx="11"/>
          </p:nvPr>
        </p:nvSpPr>
        <p:spPr/>
        <p:txBody>
          <a:bodyPr/>
          <a:lstStyle/>
          <a:p>
            <a:r>
              <a:rPr lang="fi-FI" smtClean="0"/>
              <a:t>kiertotalousamk.fi</a:t>
            </a:r>
            <a:endParaRPr lang="fi-FI" dirty="0"/>
          </a:p>
        </p:txBody>
      </p:sp>
      <p:pic>
        <p:nvPicPr>
          <p:cNvPr id="6" name="Kuva 5">
            <a:extLst>
              <a:ext uri="{FF2B5EF4-FFF2-40B4-BE49-F238E27FC236}">
                <a16:creationId xmlns:a16="http://schemas.microsoft.com/office/drawing/2014/main" id="{CAEF643F-8ECB-48D4-AEF7-DBADE444AB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753" y="5349875"/>
            <a:ext cx="6272911" cy="1025358"/>
          </a:xfrm>
          <a:prstGeom prst="rect">
            <a:avLst/>
          </a:prstGeom>
        </p:spPr>
      </p:pic>
    </p:spTree>
    <p:extLst>
      <p:ext uri="{BB962C8B-B14F-4D97-AF65-F5344CB8AC3E}">
        <p14:creationId xmlns:p14="http://schemas.microsoft.com/office/powerpoint/2010/main" val="3332286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b="1" dirty="0" smtClean="0"/>
              <a:t>Jätteenpolttoasetus 151/2013</a:t>
            </a:r>
            <a:r>
              <a:rPr lang="fi-FI" sz="2800" dirty="0" smtClean="0"/>
              <a:t/>
            </a:r>
            <a:br>
              <a:rPr lang="fi-FI" sz="2800" dirty="0" smtClean="0"/>
            </a:br>
            <a:r>
              <a:rPr lang="fi-FI" sz="2800" dirty="0" smtClean="0"/>
              <a:t>Veteen johdettavien päästöjen raja-arvot</a:t>
            </a:r>
            <a:endParaRPr lang="fi-FI" sz="2800" dirty="0"/>
          </a:p>
        </p:txBody>
      </p:sp>
      <p:sp>
        <p:nvSpPr>
          <p:cNvPr id="3" name="Sisällön paikkamerkki 2"/>
          <p:cNvSpPr>
            <a:spLocks noGrp="1"/>
          </p:cNvSpPr>
          <p:nvPr>
            <p:ph idx="1"/>
          </p:nvPr>
        </p:nvSpPr>
        <p:spPr/>
        <p:txBody>
          <a:bodyPr>
            <a:normAutofit fontScale="70000" lnSpcReduction="20000"/>
          </a:bodyPr>
          <a:lstStyle/>
          <a:p>
            <a:r>
              <a:rPr lang="fi-FI" dirty="0"/>
              <a:t>Savukaasujen puhdistuksessa syntyvän jäteveden päästäminen vesiin on ehkäistävä mahdollisimman tehokkaasti siten kuin ympäristöluvassa määrätään.</a:t>
            </a:r>
          </a:p>
          <a:p>
            <a:r>
              <a:rPr lang="fi-FI" dirty="0"/>
              <a:t>Päästöjen raja-arvot on mitattava paikassa, jossa savukaasujen puhdistuksessa syntyvä jätevesi poistetaan jätteenpolttolaitoksesta tai jätteen rinnakkaispolttolaitoksesta. Jos jätevesi käsitellään laitoksen ulkopuolella pelkästään tällaisen jäteveden käsittelyyn tarkoitetussa käsittelylaitoksessa, päästöjen raja-arvot mitataan kuitenkin paikassa, jossa jätevesi poistetaan käsittelylaitoksesta.</a:t>
            </a:r>
          </a:p>
          <a:p>
            <a:r>
              <a:rPr lang="fi-FI" dirty="0"/>
              <a:t>Jos savukaasujen puhdistuksessa syntyvä jätevesi käsitellään yhdessä muun jäteveden kanssa joko laitoksessa tai muualla, toiminnanharjoittajan on päästöjen raja-arvojen noudattamiseksi tehtävä tarvittavat ainetaselaskelmat määrittääkseen päästömäärät, joiden voidaan katsoa johtuvan savukaasujen puhdistuksessa syntyvästä jätevedestä. Laskelman laatimiseksi tarvittavat mittaukset on tehtävä:</a:t>
            </a:r>
          </a:p>
          <a:p>
            <a:pPr marL="0" indent="0">
              <a:buNone/>
            </a:pPr>
            <a:r>
              <a:rPr lang="fi-FI" dirty="0"/>
              <a:t>	1) savukaasun puhdistuksessa syntyvästä jätevesivirrasta ennen sen johtamista 	yhteiseen </a:t>
            </a:r>
            <a:r>
              <a:rPr lang="fi-FI" dirty="0" smtClean="0"/>
              <a:t>	jätevesien </a:t>
            </a:r>
            <a:r>
              <a:rPr lang="fi-FI" dirty="0"/>
              <a:t>käsittelylaitokseen;</a:t>
            </a:r>
          </a:p>
          <a:p>
            <a:pPr marL="0" indent="0">
              <a:buNone/>
            </a:pPr>
            <a:r>
              <a:rPr lang="fi-FI" dirty="0"/>
              <a:t>	2) muusta kuin 1 kohdassa tarkoitetusta jätevesivirrasta ennen sen johtamista 	yhteiseen </a:t>
            </a:r>
            <a:r>
              <a:rPr lang="fi-FI" dirty="0" smtClean="0"/>
              <a:t>	jätevesien </a:t>
            </a:r>
            <a:r>
              <a:rPr lang="fi-FI" dirty="0"/>
              <a:t>käsittelylaitokseen;</a:t>
            </a:r>
          </a:p>
          <a:p>
            <a:pPr marL="0" indent="0">
              <a:buNone/>
            </a:pPr>
            <a:r>
              <a:rPr lang="fi-FI" dirty="0"/>
              <a:t>	3) paikassa, jossa jätevesi poistetaan käsittelyn jälkeen lopullisesti.</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41580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b="1" dirty="0" smtClean="0"/>
              <a:t>Jätteenpolttoasetus 151/2013</a:t>
            </a:r>
            <a:r>
              <a:rPr lang="fi-FI" dirty="0" smtClean="0"/>
              <a:t/>
            </a:r>
            <a:br>
              <a:rPr lang="fi-FI" dirty="0" smtClean="0"/>
            </a:br>
            <a:r>
              <a:rPr lang="fi-FI" sz="2800" dirty="0" smtClean="0"/>
              <a:t>Polttojätteen käsittely</a:t>
            </a:r>
            <a:endParaRPr lang="fi-FI" sz="2800" dirty="0"/>
          </a:p>
        </p:txBody>
      </p:sp>
      <p:sp>
        <p:nvSpPr>
          <p:cNvPr id="3" name="Sisällön paikkamerkki 2"/>
          <p:cNvSpPr>
            <a:spLocks noGrp="1"/>
          </p:cNvSpPr>
          <p:nvPr>
            <p:ph idx="1"/>
          </p:nvPr>
        </p:nvSpPr>
        <p:spPr/>
        <p:txBody>
          <a:bodyPr>
            <a:normAutofit/>
          </a:bodyPr>
          <a:lstStyle/>
          <a:p>
            <a:r>
              <a:rPr lang="fi-FI" sz="2400" dirty="0"/>
              <a:t>Polttojätteen määrää on vähennettävä ja sen haitallisuutta ehkäistävä mahdollisimman paljon. Polttojäte on mahdollisuuksien mukaan kierrätettävä välittömästi laitoksessa tai muulla tavalla siten kuin siitä ympäristöluvassa määrätään.</a:t>
            </a:r>
          </a:p>
          <a:p>
            <a:r>
              <a:rPr lang="fi-FI" sz="2400" dirty="0"/>
              <a:t>Kuiva pölymäinen polttojäte, kuten kattilatuhka sekä savukaasujen käsittelystä syntyvä kuiva polttojäte, on kuljetettava ja välivarastoitava tarvittaessa säiliöissä siten, että jätteen joutuminen ympäristöön estetään.</a:t>
            </a:r>
          </a:p>
          <a:p>
            <a:r>
              <a:rPr lang="fi-FI" sz="2400" dirty="0"/>
              <a:t>Ennen polttojätteen käsittelytavan määrittämistä on selvitettävä eri polttojätteiden fysikaaliset ja kemialliset ominaisuudet ja haitallisuus ympäristölle. Selvityksen tulee koskea polttojätteen liukoisen jakeen ja raskasmetallien liukoisen jakeen kokonaismäärää.</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55346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b="1" dirty="0" smtClean="0"/>
              <a:t>Jätteenpolttoasetus 151/2013</a:t>
            </a:r>
            <a:r>
              <a:rPr lang="fi-FI" sz="2800" dirty="0" smtClean="0"/>
              <a:t/>
            </a:r>
            <a:br>
              <a:rPr lang="fi-FI" sz="2800" dirty="0" smtClean="0"/>
            </a:br>
            <a:r>
              <a:rPr lang="fi-FI" sz="2800" dirty="0" smtClean="0"/>
              <a:t>Mittaukset ilmaan johdettavista päästöistä</a:t>
            </a:r>
            <a:endParaRPr lang="fi-FI" sz="2800" dirty="0"/>
          </a:p>
        </p:txBody>
      </p:sp>
      <p:sp>
        <p:nvSpPr>
          <p:cNvPr id="3" name="Sisällön paikkamerkki 2"/>
          <p:cNvSpPr>
            <a:spLocks noGrp="1"/>
          </p:cNvSpPr>
          <p:nvPr>
            <p:ph idx="1"/>
          </p:nvPr>
        </p:nvSpPr>
        <p:spPr/>
        <p:txBody>
          <a:bodyPr>
            <a:normAutofit fontScale="47500" lnSpcReduction="20000"/>
          </a:bodyPr>
          <a:lstStyle/>
          <a:p>
            <a:r>
              <a:rPr lang="fi-FI" dirty="0"/>
              <a:t>Jätteenpolttolaitoksessa ja jätteen rinnakkaispolttolaitoksessa on tehtävä asetuksen mukaiset ilmaan johdettavien päästöjen mittaukset seuraavasti:</a:t>
            </a:r>
          </a:p>
          <a:p>
            <a:pPr marL="0" indent="0">
              <a:buNone/>
            </a:pPr>
            <a:r>
              <a:rPr lang="fi-FI" dirty="0"/>
              <a:t>1) jatkuvat mittaukset seuraavista epäpuhtauksista:</a:t>
            </a:r>
          </a:p>
          <a:p>
            <a:pPr marL="0" indent="0">
              <a:buNone/>
            </a:pPr>
            <a:r>
              <a:rPr lang="fi-FI" dirty="0"/>
              <a:t>	a) typenoksidit (</a:t>
            </a:r>
            <a:r>
              <a:rPr lang="fi-FI" dirty="0" err="1"/>
              <a:t>NO</a:t>
            </a:r>
            <a:r>
              <a:rPr lang="fi-FI" baseline="-25000" dirty="0" err="1"/>
              <a:t>x</a:t>
            </a:r>
            <a:r>
              <a:rPr lang="fi-FI" dirty="0"/>
              <a:t>), jos ympäristöluvassa on niitä koskeva päästöjen raja-arvo;</a:t>
            </a:r>
          </a:p>
          <a:p>
            <a:pPr marL="0" indent="0">
              <a:buNone/>
            </a:pPr>
            <a:r>
              <a:rPr lang="fi-FI" dirty="0"/>
              <a:t>	b) hiilimonoksidi (CO);</a:t>
            </a:r>
          </a:p>
          <a:p>
            <a:pPr marL="0" indent="0">
              <a:buNone/>
            </a:pPr>
            <a:r>
              <a:rPr lang="fi-FI" dirty="0"/>
              <a:t>	c) hiukkasten kokonaismäärä;</a:t>
            </a:r>
          </a:p>
          <a:p>
            <a:pPr marL="0" indent="0">
              <a:buNone/>
            </a:pPr>
            <a:r>
              <a:rPr lang="fi-FI" dirty="0"/>
              <a:t>	d) orgaanisen hiilen kokonaismäärä (TOC);</a:t>
            </a:r>
          </a:p>
          <a:p>
            <a:pPr marL="0" indent="0">
              <a:buNone/>
            </a:pPr>
            <a:r>
              <a:rPr lang="fi-FI" dirty="0"/>
              <a:t>	e) suolahappo (</a:t>
            </a:r>
            <a:r>
              <a:rPr lang="fi-FI" dirty="0" err="1"/>
              <a:t>HCl</a:t>
            </a:r>
            <a:r>
              <a:rPr lang="fi-FI" dirty="0"/>
              <a:t>);</a:t>
            </a:r>
          </a:p>
          <a:p>
            <a:pPr marL="0" indent="0">
              <a:buNone/>
            </a:pPr>
            <a:r>
              <a:rPr lang="fi-FI" dirty="0"/>
              <a:t>	f) fluorivety (HF);</a:t>
            </a:r>
          </a:p>
          <a:p>
            <a:pPr marL="0" indent="0">
              <a:buNone/>
            </a:pPr>
            <a:r>
              <a:rPr lang="fi-FI" dirty="0"/>
              <a:t>	g) rikkidioksidi (SO</a:t>
            </a:r>
            <a:r>
              <a:rPr lang="fi-FI" baseline="-25000" dirty="0"/>
              <a:t>2</a:t>
            </a:r>
            <a:r>
              <a:rPr lang="fi-FI" dirty="0"/>
              <a:t>);</a:t>
            </a:r>
          </a:p>
          <a:p>
            <a:pPr marL="0" indent="0">
              <a:buNone/>
            </a:pPr>
            <a:r>
              <a:rPr lang="fi-FI" dirty="0"/>
              <a:t>2) jatkuvat mittaukset seuraavista prosessin toimintaan liittyvistä muuttujista:</a:t>
            </a:r>
          </a:p>
          <a:p>
            <a:pPr marL="0" indent="0">
              <a:buNone/>
            </a:pPr>
            <a:r>
              <a:rPr lang="fi-FI" dirty="0"/>
              <a:t>	a) lämpötila palamiskammion sisäseinän läheisyydestä taikka muusta ympäristöluvassa tai </a:t>
            </a:r>
            <a:r>
              <a:rPr lang="fi-FI" dirty="0" smtClean="0"/>
              <a:t>siinä </a:t>
            </a:r>
            <a:r>
              <a:rPr lang="fi-FI" dirty="0"/>
              <a:t>määrätyssä tarkkailusuunnitelmaa </a:t>
            </a:r>
            <a:r>
              <a:rPr lang="fi-FI" dirty="0" smtClean="0"/>
              <a:t>	koskevassa </a:t>
            </a:r>
            <a:r>
              <a:rPr lang="fi-FI" dirty="0"/>
              <a:t>päätöksessä määritellystä </a:t>
            </a:r>
            <a:r>
              <a:rPr lang="fi-FI" dirty="0" smtClean="0"/>
              <a:t>palamiskammion </a:t>
            </a:r>
            <a:r>
              <a:rPr lang="fi-FI" dirty="0"/>
              <a:t>edustavasta kohdasta;</a:t>
            </a:r>
          </a:p>
          <a:p>
            <a:pPr marL="0" indent="0">
              <a:buNone/>
            </a:pPr>
            <a:r>
              <a:rPr lang="fi-FI" dirty="0"/>
              <a:t>	b) savukaasun happipitoisuus, paine, lämpötila ja vesihöyrysisältö;</a:t>
            </a:r>
          </a:p>
          <a:p>
            <a:pPr marL="0" indent="0">
              <a:buNone/>
            </a:pPr>
            <a:r>
              <a:rPr lang="fi-FI" dirty="0"/>
              <a:t>3) vähintään kahdesti vuodessa mittaukset raskasmetalleista, dioksiineista ja </a:t>
            </a:r>
            <a:r>
              <a:rPr lang="fi-FI" dirty="0" err="1"/>
              <a:t>furaaneista</a:t>
            </a:r>
            <a:r>
              <a:rPr lang="fi-FI" dirty="0"/>
              <a:t>, kuitenkin siten, että laitoksen ensimmäisen 12 käyttökuukauden aikana mittaukset tehdään vähintään joka kolmas kuukausi.</a:t>
            </a:r>
          </a:p>
          <a:p>
            <a:r>
              <a:rPr lang="fi-FI" dirty="0"/>
              <a:t>Savukaasujen viipymäaika, vähimmäislämpötila ja happipitoisuus on todennettava asianmukaisesti vähintään kerran laitoksen käyttöönoton aikana ja epäedullisimmiksi ennakoiduissa käyttöolosuhteissa.</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259951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b="1" dirty="0" smtClean="0"/>
              <a:t>Jätteenpolttolaitokset Suomessa, tilanne 2019</a:t>
            </a:r>
            <a:endParaRPr lang="fi-FI" sz="2800"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pic>
        <p:nvPicPr>
          <p:cNvPr id="5" name="Kuva 4"/>
          <p:cNvPicPr>
            <a:picLocks noChangeAspect="1"/>
          </p:cNvPicPr>
          <p:nvPr/>
        </p:nvPicPr>
        <p:blipFill>
          <a:blip r:embed="rId3"/>
          <a:stretch>
            <a:fillRect/>
          </a:stretch>
        </p:blipFill>
        <p:spPr>
          <a:xfrm>
            <a:off x="4933975" y="1412099"/>
            <a:ext cx="6077864" cy="4780572"/>
          </a:xfrm>
          <a:prstGeom prst="rect">
            <a:avLst/>
          </a:prstGeom>
        </p:spPr>
      </p:pic>
      <p:sp>
        <p:nvSpPr>
          <p:cNvPr id="6" name="Tekstiruutu 5"/>
          <p:cNvSpPr txBox="1"/>
          <p:nvPr/>
        </p:nvSpPr>
        <p:spPr>
          <a:xfrm>
            <a:off x="1708845" y="1606327"/>
            <a:ext cx="2520280" cy="369332"/>
          </a:xfrm>
          <a:prstGeom prst="rect">
            <a:avLst/>
          </a:prstGeom>
          <a:noFill/>
        </p:spPr>
        <p:txBody>
          <a:bodyPr wrap="square" rtlCol="0">
            <a:spAutoFit/>
          </a:bodyPr>
          <a:lstStyle/>
          <a:p>
            <a:r>
              <a:rPr lang="fi-FI" dirty="0" smtClean="0"/>
              <a:t>9 isoa jätevoimalaa</a:t>
            </a:r>
            <a:endParaRPr lang="fi-FI" dirty="0"/>
          </a:p>
        </p:txBody>
      </p:sp>
      <p:sp>
        <p:nvSpPr>
          <p:cNvPr id="7" name="Tekstiruutu 6"/>
          <p:cNvSpPr txBox="1"/>
          <p:nvPr/>
        </p:nvSpPr>
        <p:spPr>
          <a:xfrm>
            <a:off x="1677976" y="2193226"/>
            <a:ext cx="2808312" cy="1477328"/>
          </a:xfrm>
          <a:prstGeom prst="rect">
            <a:avLst/>
          </a:prstGeom>
          <a:noFill/>
        </p:spPr>
        <p:txBody>
          <a:bodyPr wrap="square" rtlCol="0">
            <a:spAutoFit/>
          </a:bodyPr>
          <a:lstStyle/>
          <a:p>
            <a:r>
              <a:rPr lang="fi-FI" dirty="0" smtClean="0"/>
              <a:t>Saloon valmistumassa laitos 2021</a:t>
            </a:r>
          </a:p>
          <a:p>
            <a:endParaRPr lang="fi-FI" dirty="0"/>
          </a:p>
          <a:p>
            <a:r>
              <a:rPr lang="fi-FI" dirty="0" smtClean="0"/>
              <a:t>Vantaalle suunnitellaan laajennusta</a:t>
            </a:r>
            <a:endParaRPr lang="fi-FI" dirty="0"/>
          </a:p>
        </p:txBody>
      </p:sp>
    </p:spTree>
    <p:extLst>
      <p:ext uri="{BB962C8B-B14F-4D97-AF65-F5344CB8AC3E}">
        <p14:creationId xmlns:p14="http://schemas.microsoft.com/office/powerpoint/2010/main" val="40728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Posteri tehtävä:</a:t>
            </a:r>
            <a:endParaRPr lang="fi-FI" dirty="0"/>
          </a:p>
        </p:txBody>
      </p:sp>
      <p:sp>
        <p:nvSpPr>
          <p:cNvPr id="3" name="Sisällön paikkamerkki 2"/>
          <p:cNvSpPr>
            <a:spLocks noGrp="1"/>
          </p:cNvSpPr>
          <p:nvPr>
            <p:ph idx="1"/>
          </p:nvPr>
        </p:nvSpPr>
        <p:spPr/>
        <p:txBody>
          <a:bodyPr>
            <a:normAutofit/>
          </a:bodyPr>
          <a:lstStyle/>
          <a:p>
            <a:pPr marL="0" indent="0">
              <a:buNone/>
            </a:pPr>
            <a:r>
              <a:rPr lang="fi-FI" sz="1400" dirty="0" smtClean="0"/>
              <a:t>Tehtävä tehdään yksin tai parin kanssa. Valitse yksi yhdyskuntajätettä polttoaineena käyttävistä voimalaitoksista. Tutustu erilaisia hakukanavia hyödyntäen kyseiseen kohteeseen. Hae tietoja seuraavista asioista:</a:t>
            </a:r>
          </a:p>
          <a:p>
            <a:pPr>
              <a:buFontTx/>
              <a:buChar char="-"/>
            </a:pPr>
            <a:r>
              <a:rPr lang="fi-FI" sz="1400" dirty="0" smtClean="0"/>
              <a:t>Taustatiedot (omistus, valmistumisvuosi…)</a:t>
            </a:r>
          </a:p>
          <a:p>
            <a:pPr>
              <a:buFontTx/>
              <a:buChar char="-"/>
            </a:pPr>
            <a:r>
              <a:rPr lang="fi-FI" sz="1400" dirty="0" smtClean="0"/>
              <a:t>Polttoaineen tiedot (Miltä alueelta jätteet tulevat? Minkä verran vuodessa jätettä poltetaan? Onko tehty lajittelututkimusta polttoaineesta?)</a:t>
            </a:r>
          </a:p>
          <a:p>
            <a:pPr>
              <a:buFontTx/>
              <a:buChar char="-"/>
            </a:pPr>
            <a:r>
              <a:rPr lang="fi-FI" sz="1400" dirty="0" smtClean="0"/>
              <a:t>Polttotekniikka ja energiantuotanto (Etsi </a:t>
            </a:r>
            <a:r>
              <a:rPr lang="fi-FI" sz="1400" dirty="0" err="1" smtClean="0"/>
              <a:t>havainnekuva</a:t>
            </a:r>
            <a:r>
              <a:rPr lang="fi-FI" sz="1400" dirty="0" smtClean="0"/>
              <a:t> laitoksesta. Mikä on käytettävä polttotekniikka kyseisessä laitoksessa? Miten polttoaineen esikäsittely tapahtuu? Mitä muuta osaat prosessista kertoa?)</a:t>
            </a:r>
          </a:p>
          <a:p>
            <a:pPr>
              <a:buFontTx/>
              <a:buChar char="-"/>
            </a:pPr>
            <a:r>
              <a:rPr lang="fi-FI" sz="1400" dirty="0" smtClean="0"/>
              <a:t>Savukaasujen puhdistusjärjestelmä (Miten savukaasut käsitellään kyseisessä laitoksessa?)</a:t>
            </a:r>
          </a:p>
          <a:p>
            <a:pPr marL="0" indent="0">
              <a:buNone/>
            </a:pPr>
            <a:r>
              <a:rPr lang="fi-FI" sz="1400" dirty="0" smtClean="0"/>
              <a:t>Vinkki: Tehtävän apuna kannattaa hyödyntää esimerkiksi laitoksien vuosiraportteja.</a:t>
            </a:r>
          </a:p>
          <a:p>
            <a:pPr marL="0" indent="0">
              <a:buNone/>
            </a:pPr>
            <a:r>
              <a:rPr lang="fi-FI" sz="1400" dirty="0" smtClean="0"/>
              <a:t>Kun olet selvittänyt laitokseen liittyvät tiedot yllä olevien kysymyksien pohjalta, siirry tekemään posteri annetulle pohjalle. Pyri havainnolliseen, selkeään ja tiiviiseen esitykseen.</a:t>
            </a:r>
          </a:p>
          <a:p>
            <a:pPr marL="0" indent="0">
              <a:buNone/>
            </a:pPr>
            <a:r>
              <a:rPr lang="fi-FI" sz="1400" dirty="0" smtClean="0"/>
              <a:t>Opettajalle: Tehtävä palautetaan esimerkiksi keskustelualustalle, jossa pääsee tutustumaan ja kommentoimaan toisten töitä. Tai jos lähiopetus kyseessä, niin posterit esitellään muille. Tehtävään saa opiskelijalle lisätyötä lisäämällä tähän palautettavan raportin posterin lisäksi. </a:t>
            </a:r>
            <a:endParaRPr lang="fi-FI" sz="1400"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341528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Jätteenpolttoa koskevat säädökset</a:t>
            </a:r>
            <a:endParaRPr lang="fi-FI" b="1" dirty="0"/>
          </a:p>
        </p:txBody>
      </p:sp>
      <p:sp>
        <p:nvSpPr>
          <p:cNvPr id="3" name="Sisällön paikkamerkki 2"/>
          <p:cNvSpPr>
            <a:spLocks noGrp="1"/>
          </p:cNvSpPr>
          <p:nvPr>
            <p:ph idx="1"/>
          </p:nvPr>
        </p:nvSpPr>
        <p:spPr/>
        <p:txBody>
          <a:bodyPr>
            <a:normAutofit fontScale="77500" lnSpcReduction="20000"/>
          </a:bodyPr>
          <a:lstStyle/>
          <a:p>
            <a:r>
              <a:rPr lang="fi-FI" dirty="0"/>
              <a:t>Uusi jätteenpolttoasetus tuli voimaan 20.2.2013</a:t>
            </a:r>
          </a:p>
          <a:p>
            <a:pPr marL="0" indent="0">
              <a:buNone/>
            </a:pPr>
            <a:r>
              <a:rPr lang="fi-FI" dirty="0"/>
              <a:t>	- Kumosi valtioneuvoston vuonna 2003 antaman asetuksen jätteen  	polttamisesta (362/2003)</a:t>
            </a:r>
          </a:p>
          <a:p>
            <a:r>
              <a:rPr lang="fi-FI" dirty="0"/>
              <a:t>Jätteenpolttodirektiivin säännökset ovat sisällytetty tarkistettuina teollisuuden päästöistä annettuun Euroopan parlamentin ja neuvoston IE-direktiiviin (2010/75/EU)</a:t>
            </a:r>
          </a:p>
          <a:p>
            <a:r>
              <a:rPr lang="fi-FI" dirty="0"/>
              <a:t>Säännöksiä sovelletaan kiinteän ja nestemäisen jätteen polttoon poltto- ja rinnakkaispolttolaitoksissa</a:t>
            </a:r>
          </a:p>
          <a:p>
            <a:pPr marL="0" indent="0">
              <a:buNone/>
            </a:pPr>
            <a:r>
              <a:rPr lang="fi-FI" dirty="0"/>
              <a:t>	- sovelletaan periaatteessa myös hyvin pienimuotoisiin toimintoihin</a:t>
            </a:r>
          </a:p>
          <a:p>
            <a:r>
              <a:rPr lang="fi-FI" dirty="0"/>
              <a:t>Jätteenpolttoasetuksella ja ympäristönsuojeluasetuksella säädetään vaatimukset lähes kaikelle jätteenpoltolle;</a:t>
            </a:r>
          </a:p>
          <a:p>
            <a:pPr marL="0" indent="0">
              <a:buNone/>
            </a:pPr>
            <a:r>
              <a:rPr lang="fi-FI" dirty="0"/>
              <a:t>	</a:t>
            </a:r>
            <a:r>
              <a:rPr lang="fi-FI" dirty="0">
                <a:sym typeface="Wingdings" panose="05000000000000000000" pitchFamily="2" charset="2"/>
              </a:rPr>
              <a:t> BAT-tekniikka, poltettavan jätteen laadun selvittäminen, poltto-	olosuhteet, päästöt ilmaan ja veteen, päästöjen mittaaminen, toiminta 	häiriötilanteissa ja poltossa syntyvän jätteen käsitteleminen ja </a:t>
            </a:r>
            <a:r>
              <a:rPr lang="fi-FI" dirty="0" smtClean="0">
                <a:sym typeface="Wingdings" panose="05000000000000000000" pitchFamily="2" charset="2"/>
              </a:rPr>
              <a:t>hyödyntäminen</a:t>
            </a:r>
            <a:endParaRPr lang="fi-FI" dirty="0">
              <a:sym typeface="Wingdings" panose="05000000000000000000" pitchFamily="2" charset="2"/>
            </a:endParaRP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875998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990600" y="1358900"/>
            <a:ext cx="10515600" cy="4161289"/>
          </a:xfrm>
        </p:spPr>
        <p:txBody>
          <a:bodyPr/>
          <a:lstStyle/>
          <a:p>
            <a:r>
              <a:rPr lang="fi-FI" sz="2400" dirty="0"/>
              <a:t>Jätteenpolttoasetuksen mukaan valvontaviranomaisen on pidettävä ajantasaista luetteloa toimialueellaan toimivista jätteenpolttolaitoksista ja jätteen rinnakkaispolttolaitoksista</a:t>
            </a:r>
          </a:p>
          <a:p>
            <a:r>
              <a:rPr lang="fi-FI" sz="2400" dirty="0"/>
              <a:t>Toiminnanharjoittajien on vuosittain laadittava valvontaviranomaiselle selvitys laitoksen toiminnasta</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930873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b="1" dirty="0" smtClean="0"/>
              <a:t>Jätteenpolttoasetus 151/2013</a:t>
            </a:r>
            <a:r>
              <a:rPr lang="fi-FI" dirty="0" smtClean="0"/>
              <a:t/>
            </a:r>
            <a:br>
              <a:rPr lang="fi-FI" dirty="0" smtClean="0"/>
            </a:br>
            <a:r>
              <a:rPr lang="fi-FI" sz="2800" dirty="0" smtClean="0"/>
              <a:t>Soveltamisala</a:t>
            </a:r>
            <a:endParaRPr lang="fi-FI" sz="2800" dirty="0"/>
          </a:p>
        </p:txBody>
      </p:sp>
      <p:sp>
        <p:nvSpPr>
          <p:cNvPr id="3" name="Sisällön paikkamerkki 2"/>
          <p:cNvSpPr>
            <a:spLocks noGrp="1"/>
          </p:cNvSpPr>
          <p:nvPr>
            <p:ph idx="1"/>
          </p:nvPr>
        </p:nvSpPr>
        <p:spPr/>
        <p:txBody>
          <a:bodyPr>
            <a:normAutofit fontScale="40000" lnSpcReduction="20000"/>
          </a:bodyPr>
          <a:lstStyle/>
          <a:p>
            <a:r>
              <a:rPr lang="fi-FI" sz="4000" dirty="0">
                <a:hlinkClick r:id="rId2"/>
              </a:rPr>
              <a:t>Jätteenpolttoasetus 151/2013</a:t>
            </a:r>
            <a:endParaRPr lang="fi-FI" sz="4000" dirty="0"/>
          </a:p>
          <a:p>
            <a:r>
              <a:rPr lang="fi-FI" sz="4000" dirty="0"/>
              <a:t>Sovelletaan laitoksiin, joissa poltetaan kiinteää tai nestemäistä jätettä</a:t>
            </a:r>
          </a:p>
          <a:p>
            <a:r>
              <a:rPr lang="fi-FI" sz="4000" dirty="0"/>
              <a:t>Ei sovelleta seuraaviin;</a:t>
            </a:r>
          </a:p>
          <a:p>
            <a:pPr>
              <a:buAutoNum type="arabicParenR"/>
            </a:pPr>
            <a:r>
              <a:rPr lang="fi-FI" i="1" dirty="0"/>
              <a:t>kaasutus- tai </a:t>
            </a:r>
            <a:r>
              <a:rPr lang="fi-FI" i="1" dirty="0" err="1"/>
              <a:t>pyrolyysilaitos</a:t>
            </a:r>
            <a:r>
              <a:rPr lang="fi-FI" i="1" dirty="0"/>
              <a:t>, jos jätteen lämpökäsittelyssä syntyvä kaasu puhdistetaan niin, ettei se ole enää jätettä eikä se voi aiheuttaa päästöjä, jotka ovat suurempia kuin maakaasun polttamisessa aiheutuvat päästöt</a:t>
            </a:r>
          </a:p>
          <a:p>
            <a:pPr>
              <a:buAutoNum type="arabicParenR"/>
            </a:pPr>
            <a:r>
              <a:rPr lang="fi-FI" i="1" dirty="0"/>
              <a:t>Laitoksiin, joissa poltetaan ainoastaan seuraavia jätteitä:</a:t>
            </a:r>
          </a:p>
          <a:p>
            <a:pPr marL="0" indent="0">
              <a:buNone/>
            </a:pPr>
            <a:r>
              <a:rPr lang="fi-FI" i="1" dirty="0"/>
              <a:t>	a) maa- ja metsäteollisuuden kasviperäinen jäte</a:t>
            </a:r>
          </a:p>
          <a:p>
            <a:pPr marL="0" indent="0">
              <a:buNone/>
            </a:pPr>
            <a:r>
              <a:rPr lang="fi-FI" i="1" dirty="0"/>
              <a:t>	b) elintarviketeollisuuden kasviperäinen jäte, jos jätteen polttamisessa syntyvä lämpö hyödynnetään</a:t>
            </a:r>
          </a:p>
          <a:p>
            <a:pPr marL="0" indent="0">
              <a:buNone/>
            </a:pPr>
            <a:r>
              <a:rPr lang="fi-FI" i="1" dirty="0"/>
              <a:t>	c) ensiömassan tuotannon tai massasta valmistettavan paperin tuotannon yhteydessä syntyvä 	kuituainetta sisältävä kasviperäinen jäte, jos jäte poltetaan </a:t>
            </a:r>
            <a:r>
              <a:rPr lang="fi-FI" i="1" dirty="0" smtClean="0"/>
              <a:t>	tuotantopaikalla </a:t>
            </a:r>
            <a:r>
              <a:rPr lang="fi-FI" i="1" dirty="0"/>
              <a:t>jätteen </a:t>
            </a:r>
            <a:r>
              <a:rPr lang="fi-FI" i="1" dirty="0" smtClean="0"/>
              <a:t>rinnakkaispolttolaitoksessa </a:t>
            </a:r>
            <a:r>
              <a:rPr lang="fi-FI" i="1" dirty="0"/>
              <a:t>ja syntyvä lämpö hyödynnetään</a:t>
            </a:r>
          </a:p>
          <a:p>
            <a:pPr marL="0" indent="0">
              <a:buNone/>
            </a:pPr>
            <a:r>
              <a:rPr lang="fi-FI" i="1" dirty="0"/>
              <a:t>	d) puujäte, lukuun ottamatta sellaista puujätettä, joka voi puunsuoja-ainekäsittelyn tai pinnoituksen </a:t>
            </a:r>
            <a:r>
              <a:rPr lang="fi-FI" i="1" dirty="0" smtClean="0"/>
              <a:t>seurauksena </a:t>
            </a:r>
            <a:r>
              <a:rPr lang="fi-FI" i="1" dirty="0"/>
              <a:t>sisältää </a:t>
            </a:r>
            <a:r>
              <a:rPr lang="fi-FI" i="1" dirty="0" err="1"/>
              <a:t>halogenoituja</a:t>
            </a:r>
            <a:r>
              <a:rPr lang="fi-FI" i="1" dirty="0"/>
              <a:t> orgaanisia </a:t>
            </a:r>
            <a:r>
              <a:rPr lang="fi-FI" i="1" dirty="0" smtClean="0"/>
              <a:t>	yhdisteitä </a:t>
            </a:r>
            <a:r>
              <a:rPr lang="fi-FI" i="1" dirty="0"/>
              <a:t>tai raskasmetalleja, kuten näitä aineita sisältävä </a:t>
            </a:r>
            <a:r>
              <a:rPr lang="fi-FI" i="1" dirty="0" smtClean="0"/>
              <a:t>puujäte</a:t>
            </a:r>
            <a:r>
              <a:rPr lang="fi-FI" i="1" dirty="0"/>
              <a:t>, joka on peräisin rakennus- ja purkutoiminnasta</a:t>
            </a:r>
          </a:p>
          <a:p>
            <a:pPr marL="0" indent="0">
              <a:buNone/>
            </a:pPr>
            <a:r>
              <a:rPr lang="fi-FI" i="1" dirty="0"/>
              <a:t>	e) korkkijäte</a:t>
            </a:r>
          </a:p>
          <a:p>
            <a:pPr marL="0" indent="0">
              <a:buNone/>
            </a:pPr>
            <a:r>
              <a:rPr lang="fi-FI" i="1" dirty="0"/>
              <a:t>	f) radioaktiivinen jäte</a:t>
            </a:r>
          </a:p>
          <a:p>
            <a:pPr marL="0" indent="0">
              <a:buNone/>
            </a:pPr>
            <a:r>
              <a:rPr lang="fi-FI" i="1" dirty="0"/>
              <a:t>	g) eläinten ruhot, joita poltetaan siten kuin niiden käsittelemisestä säädetään muiden kuin </a:t>
            </a:r>
            <a:r>
              <a:rPr lang="fi-FI" i="1" dirty="0" smtClean="0"/>
              <a:t>ihmisravinnoksi </a:t>
            </a:r>
            <a:r>
              <a:rPr lang="fi-FI" i="1" dirty="0"/>
              <a:t>tarkoitettujen eläimistä saatavien sivutuotteiden ja niistä </a:t>
            </a:r>
            <a:r>
              <a:rPr lang="fi-FI" i="1" dirty="0" smtClean="0"/>
              <a:t>	johdettujen </a:t>
            </a:r>
            <a:r>
              <a:rPr lang="fi-FI" i="1" dirty="0"/>
              <a:t>tuotteiden </a:t>
            </a:r>
            <a:r>
              <a:rPr lang="fi-FI" i="1" dirty="0" smtClean="0"/>
              <a:t>terveyssäännöistä </a:t>
            </a:r>
            <a:endParaRPr lang="fi-FI" i="1" dirty="0"/>
          </a:p>
          <a:p>
            <a:pPr marL="0" indent="0">
              <a:buNone/>
            </a:pPr>
            <a:r>
              <a:rPr lang="fi-FI" i="1" dirty="0"/>
              <a:t>	h) </a:t>
            </a:r>
            <a:r>
              <a:rPr lang="fi-FI" i="1" dirty="0" err="1"/>
              <a:t>offshore</a:t>
            </a:r>
            <a:r>
              <a:rPr lang="fi-FI" i="1" dirty="0"/>
              <a:t>-laitoksilla tapahtuvasta öljyn ja kaasun etsimisestä ja hyödyntämisestä syntyvä jäte, joka </a:t>
            </a:r>
            <a:r>
              <a:rPr lang="fi-FI" i="1" dirty="0" smtClean="0"/>
              <a:t>poltetaan </a:t>
            </a:r>
            <a:r>
              <a:rPr lang="fi-FI" i="1" dirty="0"/>
              <a:t>näillä laitoksilla</a:t>
            </a:r>
          </a:p>
          <a:p>
            <a:pPr marL="0" indent="0">
              <a:buNone/>
            </a:pPr>
            <a:r>
              <a:rPr lang="fi-FI" i="1" dirty="0"/>
              <a:t>3) Koelaitokseen, jota käytetään tutkimukseen ja testaukseen polttoprosessin kehittämiseksi ja jossa poltetaan jätettä alle 50 tonnia vuodessa.</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455647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b="1" dirty="0" smtClean="0"/>
              <a:t>Jätteenpolttoasetus 151/2013</a:t>
            </a:r>
            <a:r>
              <a:rPr lang="fi-FI" sz="2800" dirty="0" smtClean="0"/>
              <a:t/>
            </a:r>
            <a:br>
              <a:rPr lang="fi-FI" sz="2800" dirty="0" smtClean="0"/>
            </a:br>
            <a:r>
              <a:rPr lang="fi-FI" sz="2800" dirty="0" smtClean="0"/>
              <a:t>Määritelmät, poimintoja 1/2</a:t>
            </a:r>
            <a:endParaRPr lang="fi-FI" sz="2800" dirty="0"/>
          </a:p>
        </p:txBody>
      </p:sp>
      <p:sp>
        <p:nvSpPr>
          <p:cNvPr id="3" name="Sisällön paikkamerkki 2"/>
          <p:cNvSpPr>
            <a:spLocks noGrp="1"/>
          </p:cNvSpPr>
          <p:nvPr>
            <p:ph idx="1"/>
          </p:nvPr>
        </p:nvSpPr>
        <p:spPr/>
        <p:txBody>
          <a:bodyPr>
            <a:normAutofit fontScale="70000" lnSpcReduction="20000"/>
          </a:bodyPr>
          <a:lstStyle/>
          <a:p>
            <a:r>
              <a:rPr lang="fi-FI" i="1" dirty="0"/>
              <a:t>Jätteellä</a:t>
            </a:r>
            <a:r>
              <a:rPr lang="fi-FI" dirty="0"/>
              <a:t> jätelaissa (646/2011) tarkoitettua jätettä</a:t>
            </a:r>
          </a:p>
          <a:p>
            <a:r>
              <a:rPr lang="fi-FI" i="1" dirty="0"/>
              <a:t>Vaarallisella jätteellä </a:t>
            </a:r>
            <a:r>
              <a:rPr lang="fi-FI" dirty="0"/>
              <a:t>jätelaissa tarkoitettua vaarallista jätettä</a:t>
            </a:r>
          </a:p>
          <a:p>
            <a:r>
              <a:rPr lang="fi-FI" i="1" dirty="0"/>
              <a:t>jätteenpolttolaitoksella</a:t>
            </a:r>
            <a:r>
              <a:rPr lang="fi-FI" dirty="0"/>
              <a:t> kiinteää tai siirrettävää teknistä yksikköä ja laitteistoa, joka on tarkoitettu jätteiden lämpökäsittelyyn, riippumatta siitä, hyödynnetäänkö polttamisessa syntyvä lämpö vai ei, siten, että jäte poltetaan hapettamalla tai käytetään lämpökäsittelyä, kuten </a:t>
            </a:r>
            <a:r>
              <a:rPr lang="fi-FI" dirty="0" err="1"/>
              <a:t>pyrolyysiä</a:t>
            </a:r>
            <a:r>
              <a:rPr lang="fi-FI" dirty="0"/>
              <a:t>, kaasutusta tai plasmakäsittelyä, jos käsittelyssä syntyvät aineet tämän jälkeen poltetaan</a:t>
            </a:r>
          </a:p>
          <a:p>
            <a:pPr marL="0" indent="0">
              <a:buNone/>
            </a:pPr>
            <a:r>
              <a:rPr lang="fi-FI" dirty="0"/>
              <a:t>    	- laitosta pidetään jätteenpolttolaitoksena myös, jos jätteen rinnakkaispoltto        	  </a:t>
            </a:r>
            <a:r>
              <a:rPr lang="fi-FI" dirty="0" smtClean="0"/>
              <a:t>	toteutetaan </a:t>
            </a:r>
            <a:r>
              <a:rPr lang="fi-FI" dirty="0"/>
              <a:t>niin, että laitoksen pääasiallinen tarkoitus on pikemmin </a:t>
            </a:r>
            <a:r>
              <a:rPr lang="fi-FI" dirty="0" smtClean="0"/>
              <a:t>jätteiden 	lämpökäsittely </a:t>
            </a:r>
            <a:r>
              <a:rPr lang="fi-FI" dirty="0"/>
              <a:t>kuin energian tai aineellisten tuotteiden tuottaminen</a:t>
            </a:r>
          </a:p>
          <a:p>
            <a:r>
              <a:rPr lang="fi-FI" i="1" dirty="0"/>
              <a:t>Jätteen rinnakkaispolttolaitoksella</a:t>
            </a:r>
            <a:r>
              <a:rPr lang="fi-FI" dirty="0"/>
              <a:t> kiinteää tai siirrettävää teknistä yksikköä, jonka pääasiallisena tarkoituksena on tuottaa energiaa tai aineellisia tuotteita ja jossa käytetään jätettä vakinaisena tai lisäpolttoaineena tai jossa jätettä lämpökäsitellään sen loppukäsittelemiseksi polttamalla jäte hapettamalla tai käyttämällä muuta lämpökäsittelyä, kuten </a:t>
            </a:r>
            <a:r>
              <a:rPr lang="fi-FI" dirty="0" err="1"/>
              <a:t>pyrolyysiä</a:t>
            </a:r>
            <a:r>
              <a:rPr lang="fi-FI" dirty="0"/>
              <a:t>, kaasutusta tai plasmakäsittelyä, jos käsittelyssä syntyvät aineet tämän jälkeen poltetaan</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587653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b="1" dirty="0" smtClean="0"/>
              <a:t>Jätteenpolttoasetus 151/2013</a:t>
            </a:r>
            <a:r>
              <a:rPr lang="fi-FI" sz="2800" dirty="0" smtClean="0"/>
              <a:t/>
            </a:r>
            <a:br>
              <a:rPr lang="fi-FI" sz="2800" dirty="0" smtClean="0"/>
            </a:br>
            <a:r>
              <a:rPr lang="fi-FI" sz="2800" dirty="0" smtClean="0"/>
              <a:t>Määritelmät, poimintoja 2/2</a:t>
            </a:r>
            <a:endParaRPr lang="fi-FI" sz="2800" dirty="0"/>
          </a:p>
        </p:txBody>
      </p:sp>
      <p:sp>
        <p:nvSpPr>
          <p:cNvPr id="3" name="Sisällön paikkamerkki 2"/>
          <p:cNvSpPr>
            <a:spLocks noGrp="1"/>
          </p:cNvSpPr>
          <p:nvPr>
            <p:ph idx="1"/>
          </p:nvPr>
        </p:nvSpPr>
        <p:spPr/>
        <p:txBody>
          <a:bodyPr>
            <a:normAutofit fontScale="92500" lnSpcReduction="10000"/>
          </a:bodyPr>
          <a:lstStyle/>
          <a:p>
            <a:r>
              <a:rPr lang="fi-FI" dirty="0"/>
              <a:t>Jätteenpolttolaitokseen ja jätteen rinnakkaispolttolaitokseen sisältyvät:</a:t>
            </a:r>
          </a:p>
          <a:p>
            <a:pPr>
              <a:buAutoNum type="arabicParenR"/>
            </a:pPr>
            <a:r>
              <a:rPr lang="fi-FI" dirty="0" smtClean="0"/>
              <a:t> polttolinjat</a:t>
            </a:r>
            <a:r>
              <a:rPr lang="fi-FI" dirty="0"/>
              <a:t>, jätteen vastaanotto- ja varastointitilat ja laitosalueella tehtävään esikäsittelyyn tarkoitetut laitteistot, jäte-, polttoaine- ja ilmansyöttöjärjestelmät, kattilat, savukaasujen käsittelylaitteistot, laitosalueella olevat polttojätteiden ja jäteveden käsittely- ja varastointilaitteistot, piiput sekä polton valvontaan ja poltto-olosuhteiden rekisteröintiin ja seurantaan tarkoitetut laitteet ja järjestelmät;</a:t>
            </a:r>
          </a:p>
          <a:p>
            <a:pPr marL="0" indent="0">
              <a:buNone/>
            </a:pPr>
            <a:endParaRPr lang="fi-FI" dirty="0"/>
          </a:p>
          <a:p>
            <a:pPr marL="0" indent="0">
              <a:buNone/>
            </a:pPr>
            <a:r>
              <a:rPr lang="fi-FI" dirty="0"/>
              <a:t>2) polttoprosessi ja sitä edeltävä muu lämpökäsittelyprosessi, jos jätteen lämpökäsittelyssä käytetään muita prosesseja kuin hapetus, kuten </a:t>
            </a:r>
            <a:r>
              <a:rPr lang="fi-FI" dirty="0" err="1"/>
              <a:t>pyrolyysiä</a:t>
            </a:r>
            <a:r>
              <a:rPr lang="fi-FI" dirty="0"/>
              <a:t>, kaasutusta tai plasmakäsittelyä.</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185579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b="1" dirty="0" smtClean="0"/>
              <a:t>Jätteenpolttoasetus 151/2013</a:t>
            </a:r>
            <a:r>
              <a:rPr lang="fi-FI" dirty="0" smtClean="0"/>
              <a:t/>
            </a:r>
            <a:br>
              <a:rPr lang="fi-FI" dirty="0" smtClean="0"/>
            </a:br>
            <a:r>
              <a:rPr lang="fi-FI" sz="2800" dirty="0" smtClean="0"/>
              <a:t>Toiminnan järjestämisen yleiset vaatimukset ja jätettä koskevat tiedot</a:t>
            </a:r>
            <a:endParaRPr lang="fi-FI" sz="2800" dirty="0"/>
          </a:p>
        </p:txBody>
      </p:sp>
      <p:sp>
        <p:nvSpPr>
          <p:cNvPr id="3" name="Sisällön paikkamerkki 2"/>
          <p:cNvSpPr>
            <a:spLocks noGrp="1"/>
          </p:cNvSpPr>
          <p:nvPr>
            <p:ph idx="1"/>
          </p:nvPr>
        </p:nvSpPr>
        <p:spPr/>
        <p:txBody>
          <a:bodyPr>
            <a:normAutofit fontScale="62500" lnSpcReduction="20000"/>
          </a:bodyPr>
          <a:lstStyle/>
          <a:p>
            <a:r>
              <a:rPr lang="fi-FI" dirty="0"/>
              <a:t>Jätteen polttamisessa on noudatettava, mitä ympäristönsuojelulaissa (86/2000), jätelaissa ja jätteenpolttoasetuksessa säädetään sekä mitä siitä muutoin määrätään ympäristöluvassa.</a:t>
            </a:r>
          </a:p>
          <a:p>
            <a:r>
              <a:rPr lang="fi-FI" dirty="0"/>
              <a:t>Jätteenpolttolaitoksen ja jätteen rinnakkaispolttolaitoksen toiminnanharjoittajan on toteutettava jätteen toimittamiseen ja vastaanottoon liittyvät varotoimet siten, että ehkäistään ympäristölle aiheutuvat haitat ja erityisesti ilman, maaperän sekä vesistön ja pohjaveden pilaantuminen samoin kuin haju- ja meluhaitat ja ihmisten terveydelle aiheutuvat välittömät vaarat, taikka vähennetään niitä niin paljon kuin se on käytännössä mahdollista. Tartuntavaaraa aiheuttavaa kliinistä jätettä ei saa sekoittaa muihin jäteluokkiin kuuluviin jätteisiin ennen polttamista, eikä sitä saa käsitellä laitoksessa muutoin ennen sen syöttämistä polttouuniin.</a:t>
            </a:r>
          </a:p>
          <a:p>
            <a:r>
              <a:rPr lang="fi-FI" dirty="0"/>
              <a:t>Jätteenpolttolaitos ja jätteen rinnakkaispolttolaitos, mukaan lukien jätteiden varastointialueet, on suunniteltava ja niitä on käytettävä siten, että maaperään, vesistöön ja pohjaveteen joutuvat luvattomat ja ennalta arvaamattomat päästöt ehkäistään. Laitosalueen epäpuhtaille hulevesille taikka laitosalueella tapahtuvista vuodoista tai palonsammutustoimista peräisin oleville muille epäpuhtaille vesille on oltava allas tai säiliö, joka on riittävän suuri vesien säilyttämiseen. Epäpuhtaat vedet on säilytettävä siten, että ne voidaan tarvittaessa tutkia ja käsitellä.</a:t>
            </a:r>
          </a:p>
          <a:p>
            <a:r>
              <a:rPr lang="fi-FI" dirty="0"/>
              <a:t>Jätteenpolttolaitoksen ja jätteen rinnakkaispolttolaitoksen toiminnanharjoittajan on huolehdittava, että vastaanotettujen jätteiden tiedot kirjataan jätteistä annetun valtioneuvoston asetuksen (179/2012) 22 §:n mukaisesti ja jätteet punnitaan jäte-erittäin. Jätteen paino on määritettävä mahdollisuuksien mukaan noudattaen mainitun asetuksen 4 §:ssä tarkoitetun jäteluettelon mukaista jäteluokitusta.</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206470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b="1" dirty="0" smtClean="0"/>
              <a:t>Jätteenpolttoasetus 151/2013</a:t>
            </a:r>
            <a:r>
              <a:rPr lang="fi-FI" sz="2800" dirty="0" smtClean="0"/>
              <a:t/>
            </a:r>
            <a:br>
              <a:rPr lang="fi-FI" sz="2800" dirty="0" smtClean="0"/>
            </a:br>
            <a:r>
              <a:rPr lang="fi-FI" sz="2800" dirty="0" smtClean="0"/>
              <a:t>Poltto-olosuhteet ja polttimet</a:t>
            </a:r>
            <a:endParaRPr lang="fi-FI" sz="2800" dirty="0"/>
          </a:p>
        </p:txBody>
      </p:sp>
      <p:sp>
        <p:nvSpPr>
          <p:cNvPr id="3" name="Sisällön paikkamerkki 2"/>
          <p:cNvSpPr>
            <a:spLocks noGrp="1"/>
          </p:cNvSpPr>
          <p:nvPr>
            <p:ph idx="1"/>
          </p:nvPr>
        </p:nvSpPr>
        <p:spPr/>
        <p:txBody>
          <a:bodyPr>
            <a:normAutofit fontScale="62500" lnSpcReduction="20000"/>
          </a:bodyPr>
          <a:lstStyle/>
          <a:p>
            <a:r>
              <a:rPr lang="fi-FI" dirty="0"/>
              <a:t>Jätteen palamisen on jätteenpolttolaitoksessa oltava mahdollisimman täydellistä siten, että kuonassa ja pohjatuhkassa olevan orgaanisen hiilen kokonaismäärä on alle kolme prosenttia tai niiden hehkutushäviö alle viisi prosenttia aineksen kuivapainosta. Tämän varmistamiseksi jäte on tarvittaessa esikäsiteltävä.</a:t>
            </a:r>
          </a:p>
          <a:p>
            <a:r>
              <a:rPr lang="fi-FI" dirty="0"/>
              <a:t>Jätteenpolttolaitos ja jätteen rinnakkaispolttolaitos on suunniteltava, rakennettava ja varustettava ja sitä on käytettävä siten, että savukaasun lämpötila nostetaan valvotusti ja homogeenisesti kaikkein epäedullisimmissakin olosuhteissa vähintään kahdeksi sekunniksi vähintään 850 °</a:t>
            </a:r>
            <a:r>
              <a:rPr lang="fi-FI" dirty="0" err="1"/>
              <a:t>C:seen</a:t>
            </a:r>
            <a:r>
              <a:rPr lang="fi-FI" dirty="0"/>
              <a:t> mitattuna palamiskammion sisäseinän läheisyydestä tai muusta ympäristöluvassa määrätystä palamiskammion edustavasta kohdasta. Jätteenpolttolaitoksessa on mainittu lämpötila saavutettava polttoilman viimeisen syötön jälkeen.</a:t>
            </a:r>
          </a:p>
          <a:p>
            <a:r>
              <a:rPr lang="fi-FI" dirty="0"/>
              <a:t>Jos jätteenpolttolaitoksessa tai jätteen rinnakkaispolttolaitoksessa poltettavan vaarallisen jätteen sisältämien </a:t>
            </a:r>
            <a:r>
              <a:rPr lang="fi-FI" dirty="0" err="1"/>
              <a:t>halogenoitujen</a:t>
            </a:r>
            <a:r>
              <a:rPr lang="fi-FI" dirty="0"/>
              <a:t> orgaanisten aineiden pitoisuus on enemmän kuin yksi prosentti kloorina ilmaistuna, lämpötila on nostettava vähintään 1 100 °</a:t>
            </a:r>
            <a:r>
              <a:rPr lang="fi-FI" dirty="0" err="1"/>
              <a:t>C:seen</a:t>
            </a:r>
            <a:r>
              <a:rPr lang="fi-FI" dirty="0"/>
              <a:t> vähintään kahdeksi sekunniksi.</a:t>
            </a:r>
          </a:p>
          <a:p>
            <a:r>
              <a:rPr lang="fi-FI" dirty="0"/>
              <a:t>Jätteenpolttolaitoksen palamiskammio on varustettava vähintään yhdellä lisäpolttimella, joka kytkeytyy toimintaan automaattisesti, kun savukaasujen lämpötila laskee polttoilman viimeisen syötön jälkeen alle 850°C:n. Lisäpoltinta on myös käytettävä laitoksen käynnistys- ja pysäytystoimien aikana lämpötilan ylläpitämiseksi niin kauan kun palamiskammiossa on polttamatonta jätettä.</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142450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b="1" dirty="0" smtClean="0"/>
              <a:t>Jätteenpolttoasetus 151/2013</a:t>
            </a:r>
            <a:r>
              <a:rPr lang="fi-FI" dirty="0" smtClean="0"/>
              <a:t/>
            </a:r>
            <a:br>
              <a:rPr lang="fi-FI" dirty="0" smtClean="0"/>
            </a:br>
            <a:r>
              <a:rPr lang="fi-FI" sz="2800" dirty="0" smtClean="0"/>
              <a:t>Päästöjen johtaminen ilmaan</a:t>
            </a:r>
            <a:endParaRPr lang="fi-FI" sz="2800" dirty="0"/>
          </a:p>
        </p:txBody>
      </p:sp>
      <p:sp>
        <p:nvSpPr>
          <p:cNvPr id="3" name="Sisällön paikkamerkki 2"/>
          <p:cNvSpPr>
            <a:spLocks noGrp="1"/>
          </p:cNvSpPr>
          <p:nvPr>
            <p:ph idx="1"/>
          </p:nvPr>
        </p:nvSpPr>
        <p:spPr/>
        <p:txBody>
          <a:bodyPr>
            <a:normAutofit/>
          </a:bodyPr>
          <a:lstStyle/>
          <a:p>
            <a:pPr marL="0" indent="0">
              <a:buNone/>
            </a:pPr>
            <a:r>
              <a:rPr lang="fi-FI" sz="2000" dirty="0"/>
              <a:t>Jätteenpolttolaitos ja jätteen rinnakkaispolttolaitos on suunniteltava, rakennettava ja varustettava ja sitä on käytettävä siten, että ehkäistään sellaiset ilmaan johdettavat päästöt, jotka aiheuttavat merkittävää ilman pilaantumista maanpinnan tasolla. Savukaasut on poistettava savupiipun kautta hallitusti. Savupiipun korkeus on määritettävä ottaen huomioon, mitä ilmanlaadusta annetussa valtioneuvoston asetuksessa (38/2011) säädetään ja siten, ettei toiminnasta aiheudu terveyshaittaa taikka merkittävää muuta ympäristön pilaantumista tai sen vaaraa.</a:t>
            </a:r>
          </a:p>
          <a:p>
            <a:pPr marL="0" indent="0">
              <a:buNone/>
            </a:pPr>
            <a:endParaRPr lang="fi-FI" dirty="0"/>
          </a:p>
        </p:txBody>
      </p:sp>
      <p:sp>
        <p:nvSpPr>
          <p:cNvPr id="4" name="Alatunnisteen paikkamerkki 3"/>
          <p:cNvSpPr>
            <a:spLocks noGrp="1"/>
          </p:cNvSpPr>
          <p:nvPr>
            <p:ph type="ftr" sz="quarter" idx="11"/>
          </p:nvPr>
        </p:nvSpPr>
        <p:spPr/>
        <p:txBody>
          <a:bodyPr/>
          <a:lstStyle/>
          <a:p>
            <a:r>
              <a:rPr lang="fi-FI" smtClean="0"/>
              <a:t>kiertotalousamk.fi</a:t>
            </a:r>
            <a:endParaRPr lang="fi-FI"/>
          </a:p>
        </p:txBody>
      </p:sp>
    </p:spTree>
    <p:extLst>
      <p:ext uri="{BB962C8B-B14F-4D97-AF65-F5344CB8AC3E}">
        <p14:creationId xmlns:p14="http://schemas.microsoft.com/office/powerpoint/2010/main" val="843874707"/>
      </p:ext>
    </p:extLst>
  </p:cSld>
  <p:clrMapOvr>
    <a:masterClrMapping/>
  </p:clrMapOvr>
</p:sld>
</file>

<file path=ppt/theme/theme1.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Asiakirja" ma:contentTypeID="0x010100844F74372C55FE4B821D5F2378F4B2BA" ma:contentTypeVersion="1" ma:contentTypeDescription="Luo uusi asiakirja." ma:contentTypeScope="" ma:versionID="822fe6b422b8dec44a40602c4233d47b">
  <xsd:schema xmlns:xsd="http://www.w3.org/2001/XMLSchema" xmlns:xs="http://www.w3.org/2001/XMLSchema" xmlns:p="http://schemas.microsoft.com/office/2006/metadata/properties" xmlns:ns2="76865ef9-df32-4c37-ae45-f9784eb47bff" xmlns:ns3="7e9e6169-ad39-4139-80cb-366121f0def0" targetNamespace="http://schemas.microsoft.com/office/2006/metadata/properties" ma:root="true" ma:fieldsID="6eb707645daa25c755dded653de544e8" ns2:_="" ns3:_="">
    <xsd:import namespace="76865ef9-df32-4c37-ae45-f9784eb47bff"/>
    <xsd:import namespace="7e9e6169-ad39-4139-80cb-366121f0def0"/>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65ef9-df32-4c37-ae45-f9784eb47bff"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e9e6169-ad39-4139-80cb-366121f0def0" elementFormDefault="qualified">
    <xsd:import namespace="http://schemas.microsoft.com/office/2006/documentManagement/types"/>
    <xsd:import namespace="http://schemas.microsoft.com/office/infopath/2007/PartnerControls"/>
    <xsd:element name="SharedWithUsers" ma:index="11"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6865ef9-df32-4c37-ae45-f9784eb47bff">427W7XWPXQD2-403814790-1263</_dlc_DocId>
    <_dlc_DocIdUrl xmlns="76865ef9-df32-4c37-ae45-f9784eb47bff">
      <Url>https://tt.eduuni.fi/sites/luc-lapinamk-extra/kiertotalousosaamista-ammattikorkeakouluihin/_layouts/15/DocIdRedir.aspx?ID=427W7XWPXQD2-403814790-1263</Url>
      <Description>427W7XWPXQD2-403814790-1263</Description>
    </_dlc_DocIdUrl>
  </documentManagement>
</p:properties>
</file>

<file path=customXml/itemProps1.xml><?xml version="1.0" encoding="utf-8"?>
<ds:datastoreItem xmlns:ds="http://schemas.openxmlformats.org/officeDocument/2006/customXml" ds:itemID="{9BEB1A0C-CB66-4291-BD4D-308FACDFF633}">
  <ds:schemaRefs>
    <ds:schemaRef ds:uri="http://schemas.microsoft.com/sharepoint/events"/>
  </ds:schemaRefs>
</ds:datastoreItem>
</file>

<file path=customXml/itemProps2.xml><?xml version="1.0" encoding="utf-8"?>
<ds:datastoreItem xmlns:ds="http://schemas.openxmlformats.org/officeDocument/2006/customXml" ds:itemID="{B238FF32-43FD-4754-9A6C-B0B4C19B5E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65ef9-df32-4c37-ae45-f9784eb47bff"/>
    <ds:schemaRef ds:uri="7e9e6169-ad39-4139-80cb-366121f0de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25BD6D-D2BB-418E-A029-B40BF82CD255}">
  <ds:schemaRefs>
    <ds:schemaRef ds:uri="http://schemas.microsoft.com/sharepoint/v3/contenttype/forms"/>
  </ds:schemaRefs>
</ds:datastoreItem>
</file>

<file path=customXml/itemProps4.xml><?xml version="1.0" encoding="utf-8"?>
<ds:datastoreItem xmlns:ds="http://schemas.openxmlformats.org/officeDocument/2006/customXml" ds:itemID="{8062D49C-CA25-4999-B952-F55D754961C0}">
  <ds:schemaRefs>
    <ds:schemaRef ds:uri="7e9e6169-ad39-4139-80cb-366121f0def0"/>
    <ds:schemaRef ds:uri="76865ef9-df32-4c37-ae45-f9784eb47bff"/>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1647</TotalTime>
  <Words>1678</Words>
  <Application>Microsoft Office PowerPoint</Application>
  <PresentationFormat>Laajakuva</PresentationFormat>
  <Paragraphs>110</Paragraphs>
  <Slides>14</Slides>
  <Notes>2</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14</vt:i4>
      </vt:variant>
    </vt:vector>
  </HeadingPairs>
  <TitlesOfParts>
    <vt:vector size="19" baseType="lpstr">
      <vt:lpstr>Arial</vt:lpstr>
      <vt:lpstr>Calibri</vt:lpstr>
      <vt:lpstr>Microsoft Sans Serif</vt:lpstr>
      <vt:lpstr>Wingdings</vt:lpstr>
      <vt:lpstr>1_Mukautettu suunnittelumalli</vt:lpstr>
      <vt:lpstr>Jätteen energiahyödyntäminen Suomessa</vt:lpstr>
      <vt:lpstr>Jätteenpolttoa koskevat säädökset</vt:lpstr>
      <vt:lpstr>PowerPoint-esitys</vt:lpstr>
      <vt:lpstr>Jätteenpolttoasetus 151/2013 Soveltamisala</vt:lpstr>
      <vt:lpstr>Jätteenpolttoasetus 151/2013 Määritelmät, poimintoja 1/2</vt:lpstr>
      <vt:lpstr>Jätteenpolttoasetus 151/2013 Määritelmät, poimintoja 2/2</vt:lpstr>
      <vt:lpstr>Jätteenpolttoasetus 151/2013 Toiminnan järjestämisen yleiset vaatimukset ja jätettä koskevat tiedot</vt:lpstr>
      <vt:lpstr>Jätteenpolttoasetus 151/2013 Poltto-olosuhteet ja polttimet</vt:lpstr>
      <vt:lpstr>Jätteenpolttoasetus 151/2013 Päästöjen johtaminen ilmaan</vt:lpstr>
      <vt:lpstr>Jätteenpolttoasetus 151/2013 Veteen johdettavien päästöjen raja-arvot</vt:lpstr>
      <vt:lpstr>Jätteenpolttoasetus 151/2013 Polttojätteen käsittely</vt:lpstr>
      <vt:lpstr>Jätteenpolttoasetus 151/2013 Mittaukset ilmaan johdettavista päästöistä</vt:lpstr>
      <vt:lpstr>Jätteenpolttolaitokset Suomessa, tilanne 2019</vt:lpstr>
      <vt:lpstr>Posteri tehtävä:</vt:lpstr>
    </vt:vector>
  </TitlesOfParts>
  <Company>Turun ammattikorkeakoulu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Virta Marketta</dc:creator>
  <cp:lastModifiedBy>Tanja Pentinsaari</cp:lastModifiedBy>
  <cp:revision>34</cp:revision>
  <dcterms:created xsi:type="dcterms:W3CDTF">2019-02-14T13:35:11Z</dcterms:created>
  <dcterms:modified xsi:type="dcterms:W3CDTF">2020-09-17T07:49:20Z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0x010100844F74372C55FE4B821D5F2378F4B2BA</vt:lpwstr>
  </property>
  <property fmtid="{D5CDD505-2E9C-101B-9397-08002B2CF9AE}" pid="3" name="_dlc_DocIdItemGuid">
    <vt:lpwstr>dcd3001b-5f06-4075-b1fb-b0c1d875a9a6</vt:lpwstr>
  </property>
</Properties>
</file>