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67" r:id="rId5"/>
    <p:sldId id="397" r:id="rId6"/>
    <p:sldId id="398" r:id="rId7"/>
    <p:sldId id="399" r:id="rId8"/>
    <p:sldId id="400" r:id="rId9"/>
    <p:sldId id="389" r:id="rId10"/>
    <p:sldId id="392" r:id="rId11"/>
    <p:sldId id="393" r:id="rId12"/>
    <p:sldId id="390" r:id="rId13"/>
    <p:sldId id="391" r:id="rId14"/>
    <p:sldId id="401" r:id="rId15"/>
  </p:sldIdLst>
  <p:sldSz cx="9144000" cy="5143500" type="screen16x9"/>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74"/>
    <a:srgbClr val="D641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03" autoAdjust="0"/>
    <p:restoredTop sz="76288" autoAdjust="0"/>
  </p:normalViewPr>
  <p:slideViewPr>
    <p:cSldViewPr snapToGrid="0" snapToObjects="1">
      <p:cViewPr varScale="1">
        <p:scale>
          <a:sx n="83" d="100"/>
          <a:sy n="83" d="100"/>
        </p:scale>
        <p:origin x="389" y="6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9CA8C5-00A3-E749-80D1-1300C0C927C0}" type="doc">
      <dgm:prSet loTypeId="urn:microsoft.com/office/officeart/2005/8/layout/cycle7" loCatId="" qsTypeId="urn:microsoft.com/office/officeart/2005/8/quickstyle/simple1" qsCatId="simple" csTypeId="urn:microsoft.com/office/officeart/2005/8/colors/accent1_2" csCatId="accent1" phldr="1"/>
      <dgm:spPr/>
    </dgm:pt>
    <dgm:pt modelId="{07188D5A-5179-4F47-BA13-868C2B972E1E}">
      <dgm:prSet phldrT="[Teksti]" custT="1"/>
      <dgm:spPr>
        <a:solidFill>
          <a:srgbClr val="FFFF00"/>
        </a:solidFill>
      </dgm:spPr>
      <dgm:t>
        <a:bodyPr/>
        <a:lstStyle/>
        <a:p>
          <a:r>
            <a:rPr lang="fi-FI" sz="1600" dirty="0">
              <a:solidFill>
                <a:schemeClr val="tx1"/>
              </a:solidFill>
            </a:rPr>
            <a:t>Vajaakäytössä olevan resurssin tarjoaja, väliaikaiseen käyttöön, myös työ ja raha</a:t>
          </a:r>
        </a:p>
      </dgm:t>
      <dgm:extLst>
        <a:ext uri="{E40237B7-FDA0-4F09-8148-C483321AD2D9}">
          <dgm14:cNvPr xmlns:dgm14="http://schemas.microsoft.com/office/drawing/2010/diagram" id="0" name="" descr="Kuvassa on kolme keltaista laatikkoa, joissa on tekstit:  1. Vajaakäytössä olevan resurssin tarjoaja, väliaikaiseen käyttöön, myös työ ja raha.  2. Alusta&#10;Digitaalinen tai fyysinen &#10;3. Asiakas/tarvitseva&#10;Esim. tavara, raha, palvelu&#10;&#10;"/>
        </a:ext>
      </dgm:extLst>
    </dgm:pt>
    <dgm:pt modelId="{37F35588-A3FA-164C-B1E4-87C129ECB6A0}" type="parTrans" cxnId="{F90BD562-5D4E-8249-A3C3-7DFD66692678}">
      <dgm:prSet/>
      <dgm:spPr/>
      <dgm:t>
        <a:bodyPr/>
        <a:lstStyle/>
        <a:p>
          <a:endParaRPr lang="fi-FI">
            <a:solidFill>
              <a:schemeClr val="tx1"/>
            </a:solidFill>
          </a:endParaRPr>
        </a:p>
      </dgm:t>
    </dgm:pt>
    <dgm:pt modelId="{9B63ACB6-6591-174C-B8E7-EADBB5A19F1F}" type="sibTrans" cxnId="{F90BD562-5D4E-8249-A3C3-7DFD66692678}">
      <dgm:prSet/>
      <dgm:spPr/>
      <dgm:t>
        <a:bodyPr/>
        <a:lstStyle/>
        <a:p>
          <a:endParaRPr lang="fi-FI">
            <a:solidFill>
              <a:schemeClr val="tx1"/>
            </a:solidFill>
          </a:endParaRPr>
        </a:p>
      </dgm:t>
    </dgm:pt>
    <dgm:pt modelId="{FABC4084-1CEE-4743-AEEA-06EB37B00E70}">
      <dgm:prSet phldrT="[Teksti]" custT="1"/>
      <dgm:spPr>
        <a:solidFill>
          <a:srgbClr val="FFFF00"/>
        </a:solidFill>
      </dgm:spPr>
      <dgm:t>
        <a:bodyPr/>
        <a:lstStyle/>
        <a:p>
          <a:r>
            <a:rPr lang="fi-FI" sz="1600" dirty="0">
              <a:solidFill>
                <a:schemeClr val="tx1"/>
              </a:solidFill>
            </a:rPr>
            <a:t>Alusta</a:t>
          </a:r>
        </a:p>
        <a:p>
          <a:r>
            <a:rPr lang="fi-FI" sz="1600" dirty="0">
              <a:solidFill>
                <a:schemeClr val="tx1"/>
              </a:solidFill>
            </a:rPr>
            <a:t>Digitaalinen tai fyysinen</a:t>
          </a:r>
          <a:r>
            <a:rPr lang="fi-FI" sz="1200" dirty="0">
              <a:solidFill>
                <a:schemeClr val="tx1"/>
              </a:solidFill>
            </a:rPr>
            <a:t> </a:t>
          </a:r>
        </a:p>
      </dgm:t>
    </dgm:pt>
    <dgm:pt modelId="{00B5AC7A-B845-1841-94B4-5A462524A01A}" type="parTrans" cxnId="{16CF447F-6E24-8848-9175-A54F12A7D23D}">
      <dgm:prSet/>
      <dgm:spPr/>
      <dgm:t>
        <a:bodyPr/>
        <a:lstStyle/>
        <a:p>
          <a:endParaRPr lang="fi-FI">
            <a:solidFill>
              <a:schemeClr val="tx1"/>
            </a:solidFill>
          </a:endParaRPr>
        </a:p>
      </dgm:t>
    </dgm:pt>
    <dgm:pt modelId="{D7FF73A5-DE12-9F4F-982F-EF87F0A783F1}" type="sibTrans" cxnId="{16CF447F-6E24-8848-9175-A54F12A7D23D}">
      <dgm:prSet/>
      <dgm:spPr/>
      <dgm:t>
        <a:bodyPr/>
        <a:lstStyle/>
        <a:p>
          <a:endParaRPr lang="fi-FI" dirty="0">
            <a:solidFill>
              <a:schemeClr val="tx1"/>
            </a:solidFill>
          </a:endParaRPr>
        </a:p>
      </dgm:t>
    </dgm:pt>
    <dgm:pt modelId="{05066CA3-7B29-ED42-989F-711FE752E7D0}">
      <dgm:prSet phldrT="[Teksti]" custT="1"/>
      <dgm:spPr>
        <a:solidFill>
          <a:srgbClr val="FFFF00"/>
        </a:solidFill>
        <a:ln>
          <a:solidFill>
            <a:srgbClr val="FFFF00"/>
          </a:solidFill>
        </a:ln>
      </dgm:spPr>
      <dgm:t>
        <a:bodyPr/>
        <a:lstStyle/>
        <a:p>
          <a:r>
            <a:rPr lang="fi-FI" sz="1600" dirty="0">
              <a:solidFill>
                <a:schemeClr val="tx1"/>
              </a:solidFill>
            </a:rPr>
            <a:t>Asiakas/tarvitseva</a:t>
          </a:r>
        </a:p>
        <a:p>
          <a:r>
            <a:rPr lang="fi-FI" sz="1600" dirty="0">
              <a:solidFill>
                <a:schemeClr val="tx1"/>
              </a:solidFill>
            </a:rPr>
            <a:t>Esim. tavara, raha, palvelu</a:t>
          </a:r>
        </a:p>
      </dgm:t>
    </dgm:pt>
    <dgm:pt modelId="{77FFCA9E-F58B-4C41-ABB5-5423BAA801C7}" type="parTrans" cxnId="{59B3FAB4-20CC-A740-AD6A-7ABD3D6902F8}">
      <dgm:prSet/>
      <dgm:spPr/>
      <dgm:t>
        <a:bodyPr/>
        <a:lstStyle/>
        <a:p>
          <a:endParaRPr lang="fi-FI">
            <a:solidFill>
              <a:schemeClr val="tx1"/>
            </a:solidFill>
          </a:endParaRPr>
        </a:p>
      </dgm:t>
    </dgm:pt>
    <dgm:pt modelId="{D016273C-167D-9F40-AA87-8F4495A89320}" type="sibTrans" cxnId="{59B3FAB4-20CC-A740-AD6A-7ABD3D6902F8}">
      <dgm:prSet/>
      <dgm:spPr/>
      <dgm:t>
        <a:bodyPr/>
        <a:lstStyle/>
        <a:p>
          <a:endParaRPr lang="fi-FI" dirty="0">
            <a:solidFill>
              <a:schemeClr val="tx1"/>
            </a:solidFill>
          </a:endParaRPr>
        </a:p>
      </dgm:t>
    </dgm:pt>
    <dgm:pt modelId="{F3D919C7-A8B6-9F49-9EA1-4C5EDCDFCEC9}" type="pres">
      <dgm:prSet presAssocID="{3B9CA8C5-00A3-E749-80D1-1300C0C927C0}" presName="Name0" presStyleCnt="0">
        <dgm:presLayoutVars>
          <dgm:dir/>
          <dgm:resizeHandles val="exact"/>
        </dgm:presLayoutVars>
      </dgm:prSet>
      <dgm:spPr/>
    </dgm:pt>
    <dgm:pt modelId="{17E2E899-DB89-DB46-972A-BF83BB712E93}" type="pres">
      <dgm:prSet presAssocID="{07188D5A-5179-4F47-BA13-868C2B972E1E}" presName="node" presStyleLbl="node1" presStyleIdx="0" presStyleCnt="3" custScaleX="129692" custScaleY="193984" custRadScaleRad="166518" custRadScaleInc="-124832">
        <dgm:presLayoutVars>
          <dgm:bulletEnabled val="1"/>
        </dgm:presLayoutVars>
      </dgm:prSet>
      <dgm:spPr/>
    </dgm:pt>
    <dgm:pt modelId="{9DE872E2-0D36-1C4E-BFC8-DECB9EB407B6}" type="pres">
      <dgm:prSet presAssocID="{9B63ACB6-6591-174C-B8E7-EADBB5A19F1F}" presName="sibTrans" presStyleLbl="sibTrans2D1" presStyleIdx="0" presStyleCnt="3"/>
      <dgm:spPr/>
    </dgm:pt>
    <dgm:pt modelId="{21B96411-AAEE-644B-9A27-731183C75333}" type="pres">
      <dgm:prSet presAssocID="{9B63ACB6-6591-174C-B8E7-EADBB5A19F1F}" presName="connectorText" presStyleLbl="sibTrans2D1" presStyleIdx="0" presStyleCnt="3"/>
      <dgm:spPr/>
    </dgm:pt>
    <dgm:pt modelId="{D3434917-8EFE-884F-94FD-81B4742C5A43}" type="pres">
      <dgm:prSet presAssocID="{FABC4084-1CEE-4743-AEEA-06EB37B00E70}" presName="node" presStyleLbl="node1" presStyleIdx="1" presStyleCnt="3" custScaleX="106779" custScaleY="200781" custRadScaleRad="46039" custRadScaleInc="-237739">
        <dgm:presLayoutVars>
          <dgm:bulletEnabled val="1"/>
        </dgm:presLayoutVars>
      </dgm:prSet>
      <dgm:spPr/>
    </dgm:pt>
    <dgm:pt modelId="{A22EC8AE-182F-DE45-9719-5AF88E86E830}" type="pres">
      <dgm:prSet presAssocID="{D7FF73A5-DE12-9F4F-982F-EF87F0A783F1}" presName="sibTrans" presStyleLbl="sibTrans2D1" presStyleIdx="1" presStyleCnt="3"/>
      <dgm:spPr/>
    </dgm:pt>
    <dgm:pt modelId="{A6C45AB5-CD1F-534C-A8EB-85CFA00E2418}" type="pres">
      <dgm:prSet presAssocID="{D7FF73A5-DE12-9F4F-982F-EF87F0A783F1}" presName="connectorText" presStyleLbl="sibTrans2D1" presStyleIdx="1" presStyleCnt="3"/>
      <dgm:spPr/>
    </dgm:pt>
    <dgm:pt modelId="{98D9506D-7D8D-B948-A925-12137618D97A}" type="pres">
      <dgm:prSet presAssocID="{05066CA3-7B29-ED42-989F-711FE752E7D0}" presName="node" presStyleLbl="node1" presStyleIdx="2" presStyleCnt="3" custScaleX="121634" custScaleY="184200" custRadScaleRad="145536" custRadScaleInc="-282607">
        <dgm:presLayoutVars>
          <dgm:bulletEnabled val="1"/>
        </dgm:presLayoutVars>
      </dgm:prSet>
      <dgm:spPr/>
    </dgm:pt>
    <dgm:pt modelId="{09DCE3BD-544C-FD44-AAA3-EAB3CEB9276F}" type="pres">
      <dgm:prSet presAssocID="{D016273C-167D-9F40-AA87-8F4495A89320}" presName="sibTrans" presStyleLbl="sibTrans2D1" presStyleIdx="2" presStyleCnt="3" custAng="61774" custFlipVert="1" custFlipHor="0" custScaleX="520827" custScaleY="62396" custLinFactY="-76337" custLinFactNeighborX="-41618" custLinFactNeighborY="-100000"/>
      <dgm:spPr/>
    </dgm:pt>
    <dgm:pt modelId="{55C36DE5-F00B-EA48-85EE-A5C11BF16599}" type="pres">
      <dgm:prSet presAssocID="{D016273C-167D-9F40-AA87-8F4495A89320}" presName="connectorText" presStyleLbl="sibTrans2D1" presStyleIdx="2" presStyleCnt="3"/>
      <dgm:spPr/>
    </dgm:pt>
  </dgm:ptLst>
  <dgm:cxnLst>
    <dgm:cxn modelId="{DE6DDE01-1B83-0E41-91D5-B8B1A224FDAE}" type="presOf" srcId="{05066CA3-7B29-ED42-989F-711FE752E7D0}" destId="{98D9506D-7D8D-B948-A925-12137618D97A}" srcOrd="0" destOrd="0" presId="urn:microsoft.com/office/officeart/2005/8/layout/cycle7"/>
    <dgm:cxn modelId="{092BAE1B-D18A-2347-AB5F-541C74E88AF9}" type="presOf" srcId="{9B63ACB6-6591-174C-B8E7-EADBB5A19F1F}" destId="{21B96411-AAEE-644B-9A27-731183C75333}" srcOrd="1" destOrd="0" presId="urn:microsoft.com/office/officeart/2005/8/layout/cycle7"/>
    <dgm:cxn modelId="{B5B3D637-2C69-C942-9E9F-85C91FC1FD09}" type="presOf" srcId="{D7FF73A5-DE12-9F4F-982F-EF87F0A783F1}" destId="{A6C45AB5-CD1F-534C-A8EB-85CFA00E2418}" srcOrd="1" destOrd="0" presId="urn:microsoft.com/office/officeart/2005/8/layout/cycle7"/>
    <dgm:cxn modelId="{F90BD562-5D4E-8249-A3C3-7DFD66692678}" srcId="{3B9CA8C5-00A3-E749-80D1-1300C0C927C0}" destId="{07188D5A-5179-4F47-BA13-868C2B972E1E}" srcOrd="0" destOrd="0" parTransId="{37F35588-A3FA-164C-B1E4-87C129ECB6A0}" sibTransId="{9B63ACB6-6591-174C-B8E7-EADBB5A19F1F}"/>
    <dgm:cxn modelId="{16CF447F-6E24-8848-9175-A54F12A7D23D}" srcId="{3B9CA8C5-00A3-E749-80D1-1300C0C927C0}" destId="{FABC4084-1CEE-4743-AEEA-06EB37B00E70}" srcOrd="1" destOrd="0" parTransId="{00B5AC7A-B845-1841-94B4-5A462524A01A}" sibTransId="{D7FF73A5-DE12-9F4F-982F-EF87F0A783F1}"/>
    <dgm:cxn modelId="{C9D74991-4023-0741-9B03-58A8B410B782}" type="presOf" srcId="{07188D5A-5179-4F47-BA13-868C2B972E1E}" destId="{17E2E899-DB89-DB46-972A-BF83BB712E93}" srcOrd="0" destOrd="0" presId="urn:microsoft.com/office/officeart/2005/8/layout/cycle7"/>
    <dgm:cxn modelId="{28345297-DF06-1144-9524-1DC6705ABEE3}" type="presOf" srcId="{9B63ACB6-6591-174C-B8E7-EADBB5A19F1F}" destId="{9DE872E2-0D36-1C4E-BFC8-DECB9EB407B6}" srcOrd="0" destOrd="0" presId="urn:microsoft.com/office/officeart/2005/8/layout/cycle7"/>
    <dgm:cxn modelId="{7F789E9B-75A8-2C46-B396-0ED0853A3E68}" type="presOf" srcId="{D016273C-167D-9F40-AA87-8F4495A89320}" destId="{09DCE3BD-544C-FD44-AAA3-EAB3CEB9276F}" srcOrd="0" destOrd="0" presId="urn:microsoft.com/office/officeart/2005/8/layout/cycle7"/>
    <dgm:cxn modelId="{30D62FB0-3CF8-3548-B309-0F0F3AAC905B}" type="presOf" srcId="{3B9CA8C5-00A3-E749-80D1-1300C0C927C0}" destId="{F3D919C7-A8B6-9F49-9EA1-4C5EDCDFCEC9}" srcOrd="0" destOrd="0" presId="urn:microsoft.com/office/officeart/2005/8/layout/cycle7"/>
    <dgm:cxn modelId="{53B3C2B4-7781-984B-858E-C2FB47E6FFA2}" type="presOf" srcId="{D016273C-167D-9F40-AA87-8F4495A89320}" destId="{55C36DE5-F00B-EA48-85EE-A5C11BF16599}" srcOrd="1" destOrd="0" presId="urn:microsoft.com/office/officeart/2005/8/layout/cycle7"/>
    <dgm:cxn modelId="{59B3FAB4-20CC-A740-AD6A-7ABD3D6902F8}" srcId="{3B9CA8C5-00A3-E749-80D1-1300C0C927C0}" destId="{05066CA3-7B29-ED42-989F-711FE752E7D0}" srcOrd="2" destOrd="0" parTransId="{77FFCA9E-F58B-4C41-ABB5-5423BAA801C7}" sibTransId="{D016273C-167D-9F40-AA87-8F4495A89320}"/>
    <dgm:cxn modelId="{E6EFB5E6-3CC3-2B4F-80E0-C7319A55B4D5}" type="presOf" srcId="{FABC4084-1CEE-4743-AEEA-06EB37B00E70}" destId="{D3434917-8EFE-884F-94FD-81B4742C5A43}" srcOrd="0" destOrd="0" presId="urn:microsoft.com/office/officeart/2005/8/layout/cycle7"/>
    <dgm:cxn modelId="{91F2EAF4-B240-844B-AEB0-9CFDA023F65F}" type="presOf" srcId="{D7FF73A5-DE12-9F4F-982F-EF87F0A783F1}" destId="{A22EC8AE-182F-DE45-9719-5AF88E86E830}" srcOrd="0" destOrd="0" presId="urn:microsoft.com/office/officeart/2005/8/layout/cycle7"/>
    <dgm:cxn modelId="{5E9CA5F3-86C9-144C-880A-3486CD63D7FB}" type="presParOf" srcId="{F3D919C7-A8B6-9F49-9EA1-4C5EDCDFCEC9}" destId="{17E2E899-DB89-DB46-972A-BF83BB712E93}" srcOrd="0" destOrd="0" presId="urn:microsoft.com/office/officeart/2005/8/layout/cycle7"/>
    <dgm:cxn modelId="{45CBCA76-811D-4C49-883B-0702D8C4EDC4}" type="presParOf" srcId="{F3D919C7-A8B6-9F49-9EA1-4C5EDCDFCEC9}" destId="{9DE872E2-0D36-1C4E-BFC8-DECB9EB407B6}" srcOrd="1" destOrd="0" presId="urn:microsoft.com/office/officeart/2005/8/layout/cycle7"/>
    <dgm:cxn modelId="{05C2D944-3663-0643-8BFF-0DBE551349FC}" type="presParOf" srcId="{9DE872E2-0D36-1C4E-BFC8-DECB9EB407B6}" destId="{21B96411-AAEE-644B-9A27-731183C75333}" srcOrd="0" destOrd="0" presId="urn:microsoft.com/office/officeart/2005/8/layout/cycle7"/>
    <dgm:cxn modelId="{B108A82B-36E5-6842-9E2C-80C764595884}" type="presParOf" srcId="{F3D919C7-A8B6-9F49-9EA1-4C5EDCDFCEC9}" destId="{D3434917-8EFE-884F-94FD-81B4742C5A43}" srcOrd="2" destOrd="0" presId="urn:microsoft.com/office/officeart/2005/8/layout/cycle7"/>
    <dgm:cxn modelId="{9AF057D3-06A7-BC41-962E-E09205AB645F}" type="presParOf" srcId="{F3D919C7-A8B6-9F49-9EA1-4C5EDCDFCEC9}" destId="{A22EC8AE-182F-DE45-9719-5AF88E86E830}" srcOrd="3" destOrd="0" presId="urn:microsoft.com/office/officeart/2005/8/layout/cycle7"/>
    <dgm:cxn modelId="{F1F15A50-3E3F-5647-BD0B-5A95C77BACC0}" type="presParOf" srcId="{A22EC8AE-182F-DE45-9719-5AF88E86E830}" destId="{A6C45AB5-CD1F-534C-A8EB-85CFA00E2418}" srcOrd="0" destOrd="0" presId="urn:microsoft.com/office/officeart/2005/8/layout/cycle7"/>
    <dgm:cxn modelId="{76175BE1-3AA3-DF41-9573-42E40A8FF700}" type="presParOf" srcId="{F3D919C7-A8B6-9F49-9EA1-4C5EDCDFCEC9}" destId="{98D9506D-7D8D-B948-A925-12137618D97A}" srcOrd="4" destOrd="0" presId="urn:microsoft.com/office/officeart/2005/8/layout/cycle7"/>
    <dgm:cxn modelId="{0E22D5EB-C6E5-AC4F-A923-F8DF6B3724BE}" type="presParOf" srcId="{F3D919C7-A8B6-9F49-9EA1-4C5EDCDFCEC9}" destId="{09DCE3BD-544C-FD44-AAA3-EAB3CEB9276F}" srcOrd="5" destOrd="0" presId="urn:microsoft.com/office/officeart/2005/8/layout/cycle7"/>
    <dgm:cxn modelId="{186F2502-E3EF-4845-8C7D-BACB105CFE2E}" type="presParOf" srcId="{09DCE3BD-544C-FD44-AAA3-EAB3CEB9276F}" destId="{55C36DE5-F00B-EA48-85EE-A5C11BF16599}"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2E899-DB89-DB46-972A-BF83BB712E93}">
      <dsp:nvSpPr>
        <dsp:cNvPr id="0" name=""/>
        <dsp:cNvSpPr/>
      </dsp:nvSpPr>
      <dsp:spPr>
        <a:xfrm>
          <a:off x="152398" y="548388"/>
          <a:ext cx="2397285" cy="179284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solidFill>
                <a:schemeClr val="tx1"/>
              </a:solidFill>
            </a:rPr>
            <a:t>Vajaakäytössä olevan resurssin tarjoaja, väliaikaiseen käyttöön, myös työ ja raha</a:t>
          </a:r>
        </a:p>
      </dsp:txBody>
      <dsp:txXfrm>
        <a:off x="204909" y="600899"/>
        <a:ext cx="2292263" cy="1687822"/>
      </dsp:txXfrm>
    </dsp:sp>
    <dsp:sp modelId="{9DE872E2-0D36-1C4E-BFC8-DECB9EB407B6}">
      <dsp:nvSpPr>
        <dsp:cNvPr id="0" name=""/>
        <dsp:cNvSpPr/>
      </dsp:nvSpPr>
      <dsp:spPr>
        <a:xfrm rot="21405">
          <a:off x="2583142" y="1291576"/>
          <a:ext cx="267695" cy="32347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i-FI" sz="1300" kern="1200">
            <a:solidFill>
              <a:schemeClr val="tx1"/>
            </a:solidFill>
          </a:endParaRPr>
        </a:p>
      </dsp:txBody>
      <dsp:txXfrm>
        <a:off x="2663451" y="1356271"/>
        <a:ext cx="107078" cy="194087"/>
      </dsp:txXfrm>
    </dsp:sp>
    <dsp:sp modelId="{D3434917-8EFE-884F-94FD-81B4742C5A43}">
      <dsp:nvSpPr>
        <dsp:cNvPr id="0" name=""/>
        <dsp:cNvSpPr/>
      </dsp:nvSpPr>
      <dsp:spPr>
        <a:xfrm>
          <a:off x="2884296" y="532670"/>
          <a:ext cx="1973751" cy="185566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solidFill>
                <a:schemeClr val="tx1"/>
              </a:solidFill>
            </a:rPr>
            <a:t>Alusta</a:t>
          </a:r>
        </a:p>
        <a:p>
          <a:pPr marL="0" lvl="0" indent="0" algn="ctr" defTabSz="711200">
            <a:lnSpc>
              <a:spcPct val="90000"/>
            </a:lnSpc>
            <a:spcBef>
              <a:spcPct val="0"/>
            </a:spcBef>
            <a:spcAft>
              <a:spcPct val="35000"/>
            </a:spcAft>
            <a:buNone/>
          </a:pPr>
          <a:r>
            <a:rPr lang="fi-FI" sz="1600" kern="1200" dirty="0">
              <a:solidFill>
                <a:schemeClr val="tx1"/>
              </a:solidFill>
            </a:rPr>
            <a:t>Digitaalinen tai fyysinen</a:t>
          </a:r>
          <a:r>
            <a:rPr lang="fi-FI" sz="1200" kern="1200" dirty="0">
              <a:solidFill>
                <a:schemeClr val="tx1"/>
              </a:solidFill>
            </a:rPr>
            <a:t> </a:t>
          </a:r>
        </a:p>
      </dsp:txBody>
      <dsp:txXfrm>
        <a:off x="2938647" y="587021"/>
        <a:ext cx="1865049" cy="1746961"/>
      </dsp:txXfrm>
    </dsp:sp>
    <dsp:sp modelId="{A22EC8AE-182F-DE45-9719-5AF88E86E830}">
      <dsp:nvSpPr>
        <dsp:cNvPr id="0" name=""/>
        <dsp:cNvSpPr/>
      </dsp:nvSpPr>
      <dsp:spPr>
        <a:xfrm rot="21461455">
          <a:off x="5032824" y="1246524"/>
          <a:ext cx="267695" cy="32347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i-FI" sz="1300" kern="1200" dirty="0">
            <a:solidFill>
              <a:schemeClr val="tx1"/>
            </a:solidFill>
          </a:endParaRPr>
        </a:p>
      </dsp:txBody>
      <dsp:txXfrm>
        <a:off x="5113133" y="1311219"/>
        <a:ext cx="107078" cy="194087"/>
      </dsp:txXfrm>
    </dsp:sp>
    <dsp:sp modelId="{98D9506D-7D8D-B948-A925-12137618D97A}">
      <dsp:nvSpPr>
        <dsp:cNvPr id="0" name=""/>
        <dsp:cNvSpPr/>
      </dsp:nvSpPr>
      <dsp:spPr>
        <a:xfrm>
          <a:off x="5475296" y="499280"/>
          <a:ext cx="2248337" cy="1702418"/>
        </a:xfrm>
        <a:prstGeom prst="roundRect">
          <a:avLst>
            <a:gd name="adj" fmla="val 10000"/>
          </a:avLst>
        </a:prstGeom>
        <a:solidFill>
          <a:srgbClr val="FFFF0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solidFill>
                <a:schemeClr val="tx1"/>
              </a:solidFill>
            </a:rPr>
            <a:t>Asiakas/tarvitseva</a:t>
          </a:r>
        </a:p>
        <a:p>
          <a:pPr marL="0" lvl="0" indent="0" algn="ctr" defTabSz="711200">
            <a:lnSpc>
              <a:spcPct val="90000"/>
            </a:lnSpc>
            <a:spcBef>
              <a:spcPct val="0"/>
            </a:spcBef>
            <a:spcAft>
              <a:spcPct val="35000"/>
            </a:spcAft>
            <a:buNone/>
          </a:pPr>
          <a:r>
            <a:rPr lang="fi-FI" sz="1600" kern="1200" dirty="0">
              <a:solidFill>
                <a:schemeClr val="tx1"/>
              </a:solidFill>
            </a:rPr>
            <a:t>Esim. tavara, raha, palvelu</a:t>
          </a:r>
        </a:p>
      </dsp:txBody>
      <dsp:txXfrm>
        <a:off x="5525158" y="549142"/>
        <a:ext cx="2148613" cy="1602694"/>
      </dsp:txXfrm>
    </dsp:sp>
    <dsp:sp modelId="{09DCE3BD-544C-FD44-AAA3-EAB3CEB9276F}">
      <dsp:nvSpPr>
        <dsp:cNvPr id="0" name=""/>
        <dsp:cNvSpPr/>
      </dsp:nvSpPr>
      <dsp:spPr>
        <a:xfrm rot="10800000" flipV="1">
          <a:off x="3203965" y="725650"/>
          <a:ext cx="1394229" cy="2018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i-FI" sz="800" kern="1200" dirty="0">
            <a:solidFill>
              <a:schemeClr val="tx1"/>
            </a:solidFill>
          </a:endParaRPr>
        </a:p>
      </dsp:txBody>
      <dsp:txXfrm rot="10800000">
        <a:off x="3264516" y="766017"/>
        <a:ext cx="1273127" cy="12110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14CC3E-8269-B04C-9979-CAEC626372E2}" type="datetimeFigureOut">
              <a:rPr lang="fi-FI" smtClean="0"/>
              <a:t>28.5.2023</a:t>
            </a:fld>
            <a:endParaRPr lang="fi-FI"/>
          </a:p>
        </p:txBody>
      </p:sp>
      <p:sp>
        <p:nvSpPr>
          <p:cNvPr id="4" name="Alatunnisteen paikkamerk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AFCD51-47C8-6349-82AF-1F1661C22548}" type="slidenum">
              <a:rPr lang="fi-FI" smtClean="0"/>
              <a:t>‹#›</a:t>
            </a:fld>
            <a:endParaRPr lang="fi-FI"/>
          </a:p>
        </p:txBody>
      </p:sp>
    </p:spTree>
    <p:extLst>
      <p:ext uri="{BB962C8B-B14F-4D97-AF65-F5344CB8AC3E}">
        <p14:creationId xmlns:p14="http://schemas.microsoft.com/office/powerpoint/2010/main" val="1153802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9B08E-E981-6649-85CB-F451815BCC27}" type="datetimeFigureOut">
              <a:rPr lang="fi-FI" smtClean="0"/>
              <a:t>28.5.2023</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1F819-43F0-3246-9D96-F7758EDA6201}" type="slidenum">
              <a:rPr lang="fi-FI" smtClean="0"/>
              <a:t>‹#›</a:t>
            </a:fld>
            <a:endParaRPr lang="fi-FI"/>
          </a:p>
        </p:txBody>
      </p:sp>
    </p:spTree>
    <p:extLst>
      <p:ext uri="{BB962C8B-B14F-4D97-AF65-F5344CB8AC3E}">
        <p14:creationId xmlns:p14="http://schemas.microsoft.com/office/powerpoint/2010/main" val="22083951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1</a:t>
            </a:fld>
            <a:endParaRPr lang="fi-FI"/>
          </a:p>
        </p:txBody>
      </p:sp>
    </p:spTree>
    <p:extLst>
      <p:ext uri="{BB962C8B-B14F-4D97-AF65-F5344CB8AC3E}">
        <p14:creationId xmlns:p14="http://schemas.microsoft.com/office/powerpoint/2010/main" val="19947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2</a:t>
            </a:fld>
            <a:endParaRPr lang="fi-FI"/>
          </a:p>
        </p:txBody>
      </p:sp>
    </p:spTree>
    <p:extLst>
      <p:ext uri="{BB962C8B-B14F-4D97-AF65-F5344CB8AC3E}">
        <p14:creationId xmlns:p14="http://schemas.microsoft.com/office/powerpoint/2010/main" val="347496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3</a:t>
            </a:fld>
            <a:endParaRPr lang="fi-FI"/>
          </a:p>
        </p:txBody>
      </p:sp>
    </p:spTree>
    <p:extLst>
      <p:ext uri="{BB962C8B-B14F-4D97-AF65-F5344CB8AC3E}">
        <p14:creationId xmlns:p14="http://schemas.microsoft.com/office/powerpoint/2010/main" val="2240225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01">
    <p:spTree>
      <p:nvGrpSpPr>
        <p:cNvPr id="1" name=""/>
        <p:cNvGrpSpPr/>
        <p:nvPr/>
      </p:nvGrpSpPr>
      <p:grpSpPr>
        <a:xfrm>
          <a:off x="0" y="0"/>
          <a:ext cx="0" cy="0"/>
          <a:chOff x="0" y="0"/>
          <a:chExt cx="0" cy="0"/>
        </a:xfrm>
      </p:grpSpPr>
      <p:pic>
        <p:nvPicPr>
          <p:cNvPr id="2" name="Kuva 1" descr="VAMK_pp_pohja_layout_kans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tsikko 1"/>
          <p:cNvSpPr>
            <a:spLocks noGrp="1"/>
          </p:cNvSpPr>
          <p:nvPr>
            <p:ph type="title" hasCustomPrompt="1"/>
          </p:nvPr>
        </p:nvSpPr>
        <p:spPr>
          <a:xfrm>
            <a:off x="5237735" y="2399175"/>
            <a:ext cx="3771671" cy="1710824"/>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9" name="Tekstin paikkamerkki 2"/>
          <p:cNvSpPr>
            <a:spLocks noGrp="1"/>
          </p:cNvSpPr>
          <p:nvPr>
            <p:ph type="body" idx="1"/>
          </p:nvPr>
        </p:nvSpPr>
        <p:spPr>
          <a:xfrm>
            <a:off x="5237736" y="4108217"/>
            <a:ext cx="3784271" cy="560767"/>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pic>
        <p:nvPicPr>
          <p:cNvPr id="11" name="Kuva 10" descr="VAMK_logo_WHITE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Tree>
    <p:extLst>
      <p:ext uri="{BB962C8B-B14F-4D97-AF65-F5344CB8AC3E}">
        <p14:creationId xmlns:p14="http://schemas.microsoft.com/office/powerpoint/2010/main" val="42518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älilehti_kuva_lanka">
    <p:spTree>
      <p:nvGrpSpPr>
        <p:cNvPr id="1" name=""/>
        <p:cNvGrpSpPr/>
        <p:nvPr/>
      </p:nvGrpSpPr>
      <p:grpSpPr>
        <a:xfrm>
          <a:off x="0" y="0"/>
          <a:ext cx="0" cy="0"/>
          <a:chOff x="0" y="0"/>
          <a:chExt cx="0" cy="0"/>
        </a:xfrm>
      </p:grpSpPr>
      <p:pic>
        <p:nvPicPr>
          <p:cNvPr id="2" name="Kuva 1" descr="VAMK_pp_pohja_lank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232987"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736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7023100" cy="831851"/>
          </a:xfrm>
        </p:spPr>
        <p:txBody>
          <a:bodyPr/>
          <a:lstStyle/>
          <a:p>
            <a:r>
              <a:rPr lang="fi-FI"/>
              <a:t>Muokkaa perustyylejä naps.</a:t>
            </a:r>
          </a:p>
        </p:txBody>
      </p:sp>
      <p:pic>
        <p:nvPicPr>
          <p:cNvPr id="7" name="Kuva 6"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2548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10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1" y="268291"/>
            <a:ext cx="3008313" cy="1319209"/>
          </a:xfrm>
        </p:spPr>
        <p:txBody>
          <a:bodyPr anchor="ctr">
            <a:noAutofit/>
          </a:bodyPr>
          <a:lstStyle>
            <a:lvl1pPr algn="l">
              <a:defRPr sz="2400" b="1"/>
            </a:lvl1pPr>
          </a:lstStyle>
          <a:p>
            <a:r>
              <a:rPr lang="fi-FI"/>
              <a:t>Muokkaa perustyylejä naps.</a:t>
            </a:r>
          </a:p>
        </p:txBody>
      </p:sp>
      <p:sp>
        <p:nvSpPr>
          <p:cNvPr id="3" name="Sisällön paikkamerkki 2"/>
          <p:cNvSpPr>
            <a:spLocks noGrp="1"/>
          </p:cNvSpPr>
          <p:nvPr>
            <p:ph idx="1"/>
          </p:nvPr>
        </p:nvSpPr>
        <p:spPr>
          <a:xfrm>
            <a:off x="3575050" y="268292"/>
            <a:ext cx="3771900" cy="4326332"/>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hasCustomPrompt="1"/>
          </p:nvPr>
        </p:nvSpPr>
        <p:spPr>
          <a:xfrm>
            <a:off x="457201" y="2019300"/>
            <a:ext cx="3008313" cy="2575324"/>
          </a:xfrm>
        </p:spPr>
        <p:txBody>
          <a:bodyPr/>
          <a:lstStyle>
            <a:lvl1pPr marL="0" indent="0">
              <a:lnSpc>
                <a:spcPct val="110000"/>
              </a:lnSpc>
              <a:buNone/>
              <a:defRPr sz="1400" b="0" i="0">
                <a:solidFill>
                  <a:srgbClr val="D10074"/>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 napsauttamalla </a:t>
            </a:r>
          </a:p>
        </p:txBody>
      </p:sp>
      <p:pic>
        <p:nvPicPr>
          <p:cNvPr id="10" name="Kuva 9" descr="VAMK_sitaatit_pin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1716880"/>
            <a:ext cx="806450" cy="201613"/>
          </a:xfrm>
          <a:prstGeom prst="rect">
            <a:avLst/>
          </a:prstGeom>
        </p:spPr>
      </p:pic>
      <p:pic>
        <p:nvPicPr>
          <p:cNvPr id="11" name="Kuva 10" descr="VAMK_logo_väri_posit_RGB_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198873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hasCustomPrompt="1"/>
          </p:nvPr>
        </p:nvSpPr>
        <p:spPr>
          <a:xfrm>
            <a:off x="1792288" y="3545681"/>
            <a:ext cx="5486400" cy="664369"/>
          </a:xfrm>
        </p:spPr>
        <p:txBody>
          <a:bodyPr anchor="ctr">
            <a:normAutofit/>
          </a:bodyPr>
          <a:lstStyle>
            <a:lvl1pPr algn="ctr">
              <a:defRPr sz="2000" b="1" u="none"/>
            </a:lvl1pPr>
          </a:lstStyle>
          <a:p>
            <a:r>
              <a:rPr lang="fi-FI" dirty="0"/>
              <a:t>MUOKKAA PERUSTYYLEJÄ NAPS.</a:t>
            </a:r>
          </a:p>
        </p:txBody>
      </p:sp>
      <p:sp>
        <p:nvSpPr>
          <p:cNvPr id="3" name="Kuvan paikkamerkki 2"/>
          <p:cNvSpPr>
            <a:spLocks noGrp="1"/>
          </p:cNvSpPr>
          <p:nvPr>
            <p:ph type="pic" idx="1"/>
          </p:nvPr>
        </p:nvSpPr>
        <p:spPr>
          <a:xfrm>
            <a:off x="1792288" y="459581"/>
            <a:ext cx="5486400" cy="3086100"/>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4210050"/>
            <a:ext cx="5486400" cy="419100"/>
          </a:xfrm>
        </p:spPr>
        <p:txBody>
          <a:bodyPr anchor="ctr">
            <a:normAutofit/>
          </a:bodyP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0" name="Kuva 9"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13197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60350"/>
            <a:ext cx="7016750" cy="850901"/>
          </a:xfrm>
        </p:spPr>
        <p:txBody>
          <a:bodyPr/>
          <a:lstStyle/>
          <a:p>
            <a:r>
              <a:rPr lang="fi-FI"/>
              <a:t>Muokkaa perustyylejä naps.</a:t>
            </a:r>
          </a:p>
        </p:txBody>
      </p:sp>
      <p:sp>
        <p:nvSpPr>
          <p:cNvPr id="3" name="Pystysuoran tekstin paikkamerkki 2"/>
          <p:cNvSpPr>
            <a:spLocks noGrp="1"/>
          </p:cNvSpPr>
          <p:nvPr>
            <p:ph type="body" orient="vert" idx="1"/>
          </p:nvPr>
        </p:nvSpPr>
        <p:spPr>
          <a:xfrm>
            <a:off x="457201" y="1111250"/>
            <a:ext cx="8229599" cy="3568699"/>
          </a:xfrm>
        </p:spPr>
        <p:txBody>
          <a:bodyPr vert="eaVert"/>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9" name="Kuva 8"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391297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älilehti_kuva_pari">
    <p:spTree>
      <p:nvGrpSpPr>
        <p:cNvPr id="1" name=""/>
        <p:cNvGrpSpPr/>
        <p:nvPr/>
      </p:nvGrpSpPr>
      <p:grpSpPr>
        <a:xfrm>
          <a:off x="0" y="0"/>
          <a:ext cx="0" cy="0"/>
          <a:chOff x="0" y="0"/>
          <a:chExt cx="0" cy="0"/>
        </a:xfrm>
      </p:grpSpPr>
      <p:pic>
        <p:nvPicPr>
          <p:cNvPr id="7" name="Picture 2" descr="V:\HALLINTO\Tiedotus ja markkinointi\Painotuotteet\Hakijan opas\Hakijan opas 2015\NÄKYMÄ_20140324_PIENEMPI.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47925" y="0"/>
            <a:ext cx="6696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7298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älilehti_kuva_par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091" y="0"/>
            <a:ext cx="6851909" cy="5143500"/>
          </a:xfrm>
          <a:prstGeom prst="rect">
            <a:avLst/>
          </a:prstGeom>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45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älilehti_kuva_offic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772914"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4784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6635750" cy="831851"/>
          </a:xfrm>
        </p:spPr>
        <p:txBody>
          <a:bodyPr/>
          <a:lstStyle/>
          <a:p>
            <a:r>
              <a:rPr lang="fi-FI"/>
              <a:t>Muokkaa perustyylejä naps.</a:t>
            </a:r>
          </a:p>
        </p:txBody>
      </p:sp>
      <p:sp>
        <p:nvSpPr>
          <p:cNvPr id="3" name="Sisällön paikkamerkki 2"/>
          <p:cNvSpPr>
            <a:spLocks noGrp="1"/>
          </p:cNvSpPr>
          <p:nvPr>
            <p:ph idx="1"/>
          </p:nvPr>
        </p:nvSpPr>
        <p:spPr>
          <a:xfrm>
            <a:off x="457201" y="1111250"/>
            <a:ext cx="8229599" cy="356869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2" name="Kuva 11"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02181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7016750" cy="831851"/>
          </a:xfrm>
        </p:spPr>
        <p:txBody>
          <a:bodyPr/>
          <a:lstStyle/>
          <a:p>
            <a:r>
              <a:rPr lang="fi-FI"/>
              <a:t>Muokkaa perustyylejä naps.</a:t>
            </a:r>
          </a:p>
        </p:txBody>
      </p:sp>
      <p:sp>
        <p:nvSpPr>
          <p:cNvPr id="3" name="Sisällön paikkamerkki 2"/>
          <p:cNvSpPr>
            <a:spLocks noGrp="1"/>
          </p:cNvSpPr>
          <p:nvPr>
            <p:ph sz="half" idx="1"/>
          </p:nvPr>
        </p:nvSpPr>
        <p:spPr>
          <a:xfrm>
            <a:off x="457200" y="1200151"/>
            <a:ext cx="4038600" cy="29337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0" y="1200151"/>
            <a:ext cx="4038600" cy="29337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3" name="Kuva 12"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1673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lehti_pink">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rgbClr val="D100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12" name="Kuva 11"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17"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18" name="Tekstin paikkamerkki 2"/>
          <p:cNvSpPr>
            <a:spLocks noGrp="1"/>
          </p:cNvSpPr>
          <p:nvPr>
            <p:ph type="body" idx="1"/>
          </p:nvPr>
        </p:nvSpPr>
        <p:spPr>
          <a:xfrm>
            <a:off x="235597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2490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lehti_oranssi">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rgbClr val="D641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4" name="Kuva 3"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8"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9" name="Tekstin paikkamerkki 2"/>
          <p:cNvSpPr>
            <a:spLocks noGrp="1"/>
          </p:cNvSpPr>
          <p:nvPr>
            <p:ph type="body" idx="1"/>
          </p:nvPr>
        </p:nvSpPr>
        <p:spPr>
          <a:xfrm>
            <a:off x="235466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7490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älilehti_musta">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4" name="Kuva 3"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8"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9" name="Tekstin paikkamerkki 2"/>
          <p:cNvSpPr>
            <a:spLocks noGrp="1"/>
          </p:cNvSpPr>
          <p:nvPr>
            <p:ph type="body" idx="1"/>
          </p:nvPr>
        </p:nvSpPr>
        <p:spPr>
          <a:xfrm>
            <a:off x="235597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7558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lehti_kuva_techno">
    <p:spTree>
      <p:nvGrpSpPr>
        <p:cNvPr id="1" name=""/>
        <p:cNvGrpSpPr/>
        <p:nvPr/>
      </p:nvGrpSpPr>
      <p:grpSpPr>
        <a:xfrm>
          <a:off x="0" y="0"/>
          <a:ext cx="0" cy="0"/>
          <a:chOff x="0" y="0"/>
          <a:chExt cx="0" cy="0"/>
        </a:xfrm>
      </p:grpSpPr>
      <p:pic>
        <p:nvPicPr>
          <p:cNvPr id="2" name="Kuva 1" descr="VAMK_pp_pohja_techn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tsikko 1"/>
          <p:cNvSpPr>
            <a:spLocks noGrp="1"/>
          </p:cNvSpPr>
          <p:nvPr>
            <p:ph type="title" hasCustomPrompt="1"/>
          </p:nvPr>
        </p:nvSpPr>
        <p:spPr>
          <a:xfrm>
            <a:off x="503891" y="924817"/>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9" name="Tekstin paikkamerkki 2"/>
          <p:cNvSpPr>
            <a:spLocks noGrp="1"/>
          </p:cNvSpPr>
          <p:nvPr>
            <p:ph type="body" idx="1"/>
          </p:nvPr>
        </p:nvSpPr>
        <p:spPr>
          <a:xfrm>
            <a:off x="503891" y="2872625"/>
            <a:ext cx="2949411" cy="797026"/>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pic>
        <p:nvPicPr>
          <p:cNvPr id="11" name="Kuva 10" descr="VAMK_logo_WHITE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Tree>
    <p:extLst>
      <p:ext uri="{BB962C8B-B14F-4D97-AF65-F5344CB8AC3E}">
        <p14:creationId xmlns:p14="http://schemas.microsoft.com/office/powerpoint/2010/main" val="289742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lehti_kuva_office">
    <p:spTree>
      <p:nvGrpSpPr>
        <p:cNvPr id="1" name=""/>
        <p:cNvGrpSpPr/>
        <p:nvPr/>
      </p:nvGrpSpPr>
      <p:grpSpPr>
        <a:xfrm>
          <a:off x="0" y="0"/>
          <a:ext cx="0" cy="0"/>
          <a:chOff x="0" y="0"/>
          <a:chExt cx="0" cy="0"/>
        </a:xfrm>
      </p:grpSpPr>
      <p:pic>
        <p:nvPicPr>
          <p:cNvPr id="4" name="Kuva 3" descr="VAMK_pp_pohja_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772914"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8301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lehti_kuva_pari">
    <p:spTree>
      <p:nvGrpSpPr>
        <p:cNvPr id="1" name=""/>
        <p:cNvGrpSpPr/>
        <p:nvPr/>
      </p:nvGrpSpPr>
      <p:grpSpPr>
        <a:xfrm>
          <a:off x="0" y="0"/>
          <a:ext cx="0" cy="0"/>
          <a:chOff x="0" y="0"/>
          <a:chExt cx="0" cy="0"/>
        </a:xfrm>
      </p:grpSpPr>
      <p:pic>
        <p:nvPicPr>
          <p:cNvPr id="2" name="Kuva 1" descr="VAMK_pp_pohja_pari_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4840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9400"/>
            <a:ext cx="8229600" cy="831851"/>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1" y="1111251"/>
            <a:ext cx="8229599" cy="302260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Päivämäärän paikkamerkki 4"/>
          <p:cNvSpPr>
            <a:spLocks noGrp="1"/>
          </p:cNvSpPr>
          <p:nvPr>
            <p:ph type="dt" sz="half" idx="2"/>
          </p:nvPr>
        </p:nvSpPr>
        <p:spPr>
          <a:xfrm>
            <a:off x="457200" y="4880599"/>
            <a:ext cx="1100667" cy="257799"/>
          </a:xfrm>
          <a:prstGeom prst="rect">
            <a:avLst/>
          </a:prstGeom>
        </p:spPr>
        <p:txBody>
          <a:bodyPr/>
          <a:lstStyle>
            <a:lvl1pPr>
              <a:defRPr sz="900" b="0" i="0">
                <a:solidFill>
                  <a:srgbClr val="D10074"/>
                </a:solidFill>
                <a:latin typeface="Arial"/>
                <a:cs typeface="Arial"/>
              </a:defRPr>
            </a:lvl1pPr>
          </a:lstStyle>
          <a:p>
            <a:r>
              <a:rPr lang="fi-FI"/>
              <a:t>IEYX0907 Kiertotalous Luento 3</a:t>
            </a:r>
          </a:p>
        </p:txBody>
      </p:sp>
      <p:sp>
        <p:nvSpPr>
          <p:cNvPr id="16" name="Alatunnisteen paikkamerkki 5"/>
          <p:cNvSpPr>
            <a:spLocks noGrp="1"/>
          </p:cNvSpPr>
          <p:nvPr>
            <p:ph type="ftr" sz="quarter" idx="3"/>
          </p:nvPr>
        </p:nvSpPr>
        <p:spPr>
          <a:xfrm>
            <a:off x="1557866" y="4880599"/>
            <a:ext cx="3894667" cy="257799"/>
          </a:xfrm>
          <a:prstGeom prst="rect">
            <a:avLst/>
          </a:prstGeom>
        </p:spPr>
        <p:txBody>
          <a:bodyPr/>
          <a:lstStyle>
            <a:lvl1pPr>
              <a:defRPr sz="900" b="0" i="0">
                <a:solidFill>
                  <a:srgbClr val="D10074"/>
                </a:solidFill>
                <a:latin typeface="Arial"/>
                <a:cs typeface="Arial"/>
              </a:defRPr>
            </a:lvl1pPr>
          </a:lstStyle>
          <a:p>
            <a:r>
              <a:rPr lang="fi-FI"/>
              <a:t>Asseri Laitinen 2017</a:t>
            </a:r>
          </a:p>
        </p:txBody>
      </p:sp>
      <p:sp>
        <p:nvSpPr>
          <p:cNvPr id="17" name="Dian numeron paikkamerkki 6"/>
          <p:cNvSpPr>
            <a:spLocks noGrp="1"/>
          </p:cNvSpPr>
          <p:nvPr>
            <p:ph type="sldNum" sz="quarter" idx="4"/>
          </p:nvPr>
        </p:nvSpPr>
        <p:spPr>
          <a:xfrm>
            <a:off x="7899400" y="4880599"/>
            <a:ext cx="787400" cy="257799"/>
          </a:xfrm>
          <a:prstGeom prst="rect">
            <a:avLst/>
          </a:prstGeom>
        </p:spPr>
        <p:txBody>
          <a:bodyPr/>
          <a:lstStyle>
            <a:lvl1pPr algn="r">
              <a:defRPr sz="900" b="0" i="0">
                <a:solidFill>
                  <a:srgbClr val="D10074"/>
                </a:solidFill>
                <a:latin typeface="Arial"/>
                <a:cs typeface="Arial"/>
              </a:defRPr>
            </a:lvl1pPr>
          </a:lstStyle>
          <a:p>
            <a:fld id="{8A3A4AA0-38E2-334C-8F4C-CB0E41D8D254}" type="slidenum">
              <a:rPr lang="fi-FI" smtClean="0"/>
              <a:pPr/>
              <a:t>‹#›</a:t>
            </a:fld>
            <a:endParaRPr lang="fi-FI"/>
          </a:p>
        </p:txBody>
      </p:sp>
    </p:spTree>
    <p:extLst>
      <p:ext uri="{BB962C8B-B14F-4D97-AF65-F5344CB8AC3E}">
        <p14:creationId xmlns:p14="http://schemas.microsoft.com/office/powerpoint/2010/main" val="2406477542"/>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1" r:id="rId4"/>
    <p:sldLayoutId id="2147483660" r:id="rId5"/>
    <p:sldLayoutId id="2147483666" r:id="rId6"/>
    <p:sldLayoutId id="2147483663" r:id="rId7"/>
    <p:sldLayoutId id="2147483662" r:id="rId8"/>
    <p:sldLayoutId id="2147483664" r:id="rId9"/>
    <p:sldLayoutId id="2147483665" r:id="rId10"/>
    <p:sldLayoutId id="2147483654" r:id="rId11"/>
    <p:sldLayoutId id="2147483655" r:id="rId12"/>
    <p:sldLayoutId id="2147483656" r:id="rId13"/>
    <p:sldLayoutId id="2147483657" r:id="rId14"/>
    <p:sldLayoutId id="2147483658" r:id="rId15"/>
    <p:sldLayoutId id="2147483679" r:id="rId16"/>
    <p:sldLayoutId id="2147483680" r:id="rId17"/>
    <p:sldLayoutId id="2147483681" r:id="rId1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457200" rtl="0" eaLnBrk="1" latinLnBrk="0" hangingPunct="1">
        <a:spcBef>
          <a:spcPct val="0"/>
        </a:spcBef>
        <a:buNone/>
        <a:defRPr sz="2800" b="1" i="0" kern="1200">
          <a:solidFill>
            <a:srgbClr val="D10074"/>
          </a:solidFill>
          <a:latin typeface="Arial"/>
          <a:ea typeface="+mj-ea"/>
          <a:cs typeface="Arial"/>
        </a:defRPr>
      </a:lvl1pPr>
    </p:titleStyle>
    <p:bodyStyle>
      <a:lvl1pPr marL="342900" indent="-342900" algn="l" defTabSz="457200" rtl="0" eaLnBrk="1" latinLnBrk="0" hangingPunct="1">
        <a:spcBef>
          <a:spcPct val="20000"/>
        </a:spcBef>
        <a:buClr>
          <a:srgbClr val="D10074"/>
        </a:buClr>
        <a:buFont typeface="Arial"/>
        <a:buChar char="•"/>
        <a:defRPr sz="1800" b="0" i="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1600" b="0" i="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1400" b="0" i="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araamo.hel.fi/search?purpose=manufactur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businessfinland.fi/ajankohtaista/caset/2021/airfaa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lutpub.lut.fi/bitstream/handle/10024/161695/Kandidaatintyo_Impivaara_Vendela.pdf?sequence=1&amp;isAllowed=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2.helsinki.fi/fi/unitube/video/dc4dabfe-f092-40f6-9032-99e80490d0a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lutpub.lut.fi/bitstream/handle/10024/161695/Kandidaatintyo_Impivaara_Vendela.pdf?sequence=1&amp;isAllowed=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le.fi/uutiset/3-11597507" TargetMode="External"/><Relationship Id="rId2" Type="http://schemas.openxmlformats.org/officeDocument/2006/relationships/hyperlink" Target="https://yle.fi/uutiset/3-12221445" TargetMode="External"/><Relationship Id="rId1" Type="http://schemas.openxmlformats.org/officeDocument/2006/relationships/slideLayout" Target="../slideLayouts/slideLayout2.xml"/><Relationship Id="rId4" Type="http://schemas.openxmlformats.org/officeDocument/2006/relationships/hyperlink" Target="https://issuu.com/sorsafoundation/docs/kss_mattila_web"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yle.fi/uutiset/3-1164960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D83D8C-4FC6-044A-AB87-D21F5270DE27}"/>
              </a:ext>
            </a:extLst>
          </p:cNvPr>
          <p:cNvSpPr>
            <a:spLocks noGrp="1"/>
          </p:cNvSpPr>
          <p:nvPr>
            <p:ph type="title"/>
          </p:nvPr>
        </p:nvSpPr>
        <p:spPr>
          <a:xfrm>
            <a:off x="4761571" y="2186739"/>
            <a:ext cx="4247835" cy="1710824"/>
          </a:xfrm>
        </p:spPr>
        <p:txBody>
          <a:bodyPr/>
          <a:lstStyle/>
          <a:p>
            <a:r>
              <a:rPr lang="fi-FI" dirty="0"/>
              <a:t>JOHDATUSTA JAKAMISTALOUTEEN </a:t>
            </a:r>
          </a:p>
        </p:txBody>
      </p:sp>
      <p:sp>
        <p:nvSpPr>
          <p:cNvPr id="3" name="Tekstin paikkamerkki 2">
            <a:extLst>
              <a:ext uri="{FF2B5EF4-FFF2-40B4-BE49-F238E27FC236}">
                <a16:creationId xmlns:a16="http://schemas.microsoft.com/office/drawing/2014/main" id="{4D450A6C-B995-7A4B-8FE5-4F5B865610AD}"/>
              </a:ext>
            </a:extLst>
          </p:cNvPr>
          <p:cNvSpPr>
            <a:spLocks noGrp="1"/>
          </p:cNvSpPr>
          <p:nvPr>
            <p:ph type="body" idx="1"/>
          </p:nvPr>
        </p:nvSpPr>
        <p:spPr>
          <a:xfrm>
            <a:off x="4853935" y="3883016"/>
            <a:ext cx="3784271" cy="560767"/>
          </a:xfrm>
        </p:spPr>
        <p:txBody>
          <a:bodyPr/>
          <a:lstStyle/>
          <a:p>
            <a:r>
              <a:rPr lang="fi-FI" dirty="0"/>
              <a:t> Tekijät: Lotta Saarikoski ja Tarja Launonen</a:t>
            </a:r>
          </a:p>
        </p:txBody>
      </p:sp>
      <p:grpSp>
        <p:nvGrpSpPr>
          <p:cNvPr id="6" name="Group 5" descr="CC lisenssi kuva BY NC  SA on tässä kuvassa ja tekstinä siinä vieressä on : Johdanto jakamistalouteen, jonka tekijät ovat T.Launonen ja L. Saarikoski, on lisensoitu AOE.ssa ym. lisenssillä">
            <a:extLst>
              <a:ext uri="{FF2B5EF4-FFF2-40B4-BE49-F238E27FC236}">
                <a16:creationId xmlns:a16="http://schemas.microsoft.com/office/drawing/2014/main" id="{C257F6A3-575B-45EB-81BB-343DB6F8C967}"/>
              </a:ext>
            </a:extLst>
          </p:cNvPr>
          <p:cNvGrpSpPr/>
          <p:nvPr/>
        </p:nvGrpSpPr>
        <p:grpSpPr>
          <a:xfrm>
            <a:off x="4701760" y="4265633"/>
            <a:ext cx="3784271" cy="723184"/>
            <a:chOff x="5406673" y="756783"/>
            <a:chExt cx="3784271" cy="723184"/>
          </a:xfrm>
        </p:grpSpPr>
        <p:sp>
          <p:nvSpPr>
            <p:cNvPr id="7" name="TextBox 6" descr="CC lisenssi kuva BY NC  SA on tässä kuvassa ja tekstinä siinä vieressä on : Johdanto kiertotalouteen, jonka tekijät ovat T.Launonen ja L. Saarikoski, on lisensoitu AOE.ssa ym. lisenssillä.&#10;&#10;">
              <a:extLst>
                <a:ext uri="{FF2B5EF4-FFF2-40B4-BE49-F238E27FC236}">
                  <a16:creationId xmlns:a16="http://schemas.microsoft.com/office/drawing/2014/main" id="{FF2C5909-1A34-4465-850A-750E9EE845C2}"/>
                </a:ext>
              </a:extLst>
            </p:cNvPr>
            <p:cNvSpPr txBox="1"/>
            <p:nvPr/>
          </p:nvSpPr>
          <p:spPr>
            <a:xfrm>
              <a:off x="5406673" y="756783"/>
              <a:ext cx="3784271" cy="615553"/>
            </a:xfrm>
            <a:prstGeom prst="rect">
              <a:avLst/>
            </a:prstGeom>
            <a:noFill/>
          </p:spPr>
          <p:txBody>
            <a:bodyPr wrap="square" rtlCol="0">
              <a:spAutoFit/>
            </a:bodyPr>
            <a:ls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i-FI" dirty="0"/>
                <a:t> 			</a:t>
              </a:r>
              <a:r>
                <a:rPr lang="fi-FI" sz="800" dirty="0"/>
                <a:t>Johdanto jakamistalouteen , jonka tekijät ovat</a:t>
              </a:r>
            </a:p>
            <a:p>
              <a:r>
                <a:rPr lang="fi-FI" sz="800" dirty="0"/>
                <a:t> 			</a:t>
              </a:r>
              <a:r>
                <a:rPr lang="fi-FI" sz="800" dirty="0" err="1"/>
                <a:t>T.Launonen</a:t>
              </a:r>
              <a:r>
                <a:rPr lang="fi-FI" sz="800" dirty="0"/>
                <a:t> ja L. Saarikoski, on lisensoitu </a:t>
              </a:r>
              <a:r>
                <a:rPr lang="fi-FI" sz="800" dirty="0" err="1"/>
                <a:t>AOE.ssa</a:t>
              </a:r>
              <a:r>
                <a:rPr lang="fi-FI" sz="800" dirty="0"/>
                <a:t> </a:t>
              </a:r>
            </a:p>
            <a:p>
              <a:r>
                <a:rPr lang="fi-FI" sz="800" dirty="0"/>
                <a:t>			lisenssillä. </a:t>
              </a:r>
              <a:endParaRPr lang="LID4096" sz="800" dirty="0"/>
            </a:p>
          </p:txBody>
        </p:sp>
        <p:pic>
          <p:nvPicPr>
            <p:cNvPr id="8" name="Picture 7">
              <a:extLst>
                <a:ext uri="{FF2B5EF4-FFF2-40B4-BE49-F238E27FC236}">
                  <a16:creationId xmlns:a16="http://schemas.microsoft.com/office/drawing/2014/main" id="{D81815C3-0C49-416D-BEB0-F9FDA37758E2}"/>
                </a:ext>
              </a:extLst>
            </p:cNvPr>
            <p:cNvPicPr/>
            <p:nvPr/>
          </p:nvPicPr>
          <p:blipFill>
            <a:blip r:embed="rId3"/>
            <a:stretch>
              <a:fillRect/>
            </a:stretch>
          </p:blipFill>
          <p:spPr>
            <a:xfrm>
              <a:off x="5558848" y="827302"/>
              <a:ext cx="1251614" cy="652665"/>
            </a:xfrm>
            <a:prstGeom prst="rect">
              <a:avLst/>
            </a:prstGeom>
          </p:spPr>
        </p:pic>
      </p:grpSp>
    </p:spTree>
    <p:extLst>
      <p:ext uri="{BB962C8B-B14F-4D97-AF65-F5344CB8AC3E}">
        <p14:creationId xmlns:p14="http://schemas.microsoft.com/office/powerpoint/2010/main" val="390271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D71C53-26C0-1243-9204-FA1D877B828F}"/>
              </a:ext>
            </a:extLst>
          </p:cNvPr>
          <p:cNvSpPr>
            <a:spLocks noGrp="1"/>
          </p:cNvSpPr>
          <p:nvPr>
            <p:ph type="title"/>
          </p:nvPr>
        </p:nvSpPr>
        <p:spPr/>
        <p:txBody>
          <a:bodyPr/>
          <a:lstStyle/>
          <a:p>
            <a:r>
              <a:rPr lang="fi-FI" dirty="0"/>
              <a:t>Tutkimus joulukuussa 2020</a:t>
            </a:r>
          </a:p>
        </p:txBody>
      </p:sp>
      <p:sp>
        <p:nvSpPr>
          <p:cNvPr id="3" name="Sisällön paikkamerkki 2">
            <a:extLst>
              <a:ext uri="{FF2B5EF4-FFF2-40B4-BE49-F238E27FC236}">
                <a16:creationId xmlns:a16="http://schemas.microsoft.com/office/drawing/2014/main" id="{EEC54415-A766-F64F-B4DE-E3404091430D}"/>
              </a:ext>
            </a:extLst>
          </p:cNvPr>
          <p:cNvSpPr>
            <a:spLocks noGrp="1"/>
          </p:cNvSpPr>
          <p:nvPr>
            <p:ph idx="1"/>
          </p:nvPr>
        </p:nvSpPr>
        <p:spPr>
          <a:xfrm>
            <a:off x="457201" y="972127"/>
            <a:ext cx="8566726" cy="3931805"/>
          </a:xfrm>
        </p:spPr>
        <p:txBody>
          <a:bodyPr>
            <a:normAutofit/>
          </a:bodyPr>
          <a:lstStyle/>
          <a:p>
            <a:r>
              <a:rPr lang="fi-FI" dirty="0"/>
              <a:t>Ko. tutkimuksen ehdotus: </a:t>
            </a:r>
          </a:p>
          <a:p>
            <a:r>
              <a:rPr lang="fi-FI" dirty="0"/>
              <a:t>” Grönlund toivookin, että julkinen puoli paremminkin tukisi aikapankkeja, kuin haittaisi verotuksella niiden toimintaa. Aikapankit ovat netissä toimivia alustoja, joista voi “ostaa” itselle tarvittavaa palvelua tarjoamalla omaa osaamistaan. Esimerkiksi niin, että itse antaa apua </a:t>
            </a:r>
            <a:r>
              <a:rPr lang="fi-FI" dirty="0" err="1"/>
              <a:t>läksyhelppinä</a:t>
            </a:r>
            <a:r>
              <a:rPr lang="fi-FI" dirty="0"/>
              <a:t> jollekin perheelle ja sillä ansaitulla “rahalla” voi tilata vaikka kaupassakäyntiapua ikääntyneille vanhemmilleen toiselle paikkakunnalle.”</a:t>
            </a:r>
          </a:p>
          <a:p>
            <a:r>
              <a:rPr lang="fi-FI" dirty="0"/>
              <a:t>Kirjastot antavat monenlaista ilmaista palvelua, joka mahdollistaa monenlaisen toiminnan riippumatta taloudellisesta tilanteesta.  Esim.. Varaamo pääkaupunkiseudulla, josta voit varata ajan 3D-printtaukseen, saumurin käyttöön, höyläpenkkiin, digitointilaitteen käyttöön, musiikkistudioon jne. </a:t>
            </a:r>
          </a:p>
          <a:p>
            <a:r>
              <a:rPr lang="fi-FI" dirty="0">
                <a:hlinkClick r:id="rId2"/>
              </a:rPr>
              <a:t>https://varaamo.hel.fi/search?purpose=manufacturing</a:t>
            </a:r>
            <a:r>
              <a:rPr lang="fi-FI" dirty="0"/>
              <a:t> </a:t>
            </a:r>
          </a:p>
        </p:txBody>
      </p:sp>
    </p:spTree>
    <p:extLst>
      <p:ext uri="{BB962C8B-B14F-4D97-AF65-F5344CB8AC3E}">
        <p14:creationId xmlns:p14="http://schemas.microsoft.com/office/powerpoint/2010/main" val="100258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731D76-593F-EBB8-F32D-936FF8421EB5}"/>
              </a:ext>
            </a:extLst>
          </p:cNvPr>
          <p:cNvSpPr>
            <a:spLocks noGrp="1"/>
          </p:cNvSpPr>
          <p:nvPr>
            <p:ph type="title"/>
          </p:nvPr>
        </p:nvSpPr>
        <p:spPr/>
        <p:txBody>
          <a:bodyPr/>
          <a:lstStyle/>
          <a:p>
            <a:r>
              <a:rPr lang="fi-FI" dirty="0"/>
              <a:t>Lisälukemista </a:t>
            </a:r>
          </a:p>
        </p:txBody>
      </p:sp>
      <p:sp>
        <p:nvSpPr>
          <p:cNvPr id="3" name="Sisällön paikkamerkki 2">
            <a:extLst>
              <a:ext uri="{FF2B5EF4-FFF2-40B4-BE49-F238E27FC236}">
                <a16:creationId xmlns:a16="http://schemas.microsoft.com/office/drawing/2014/main" id="{46C6F93B-0C00-4DA6-7637-D2B50AB871E1}"/>
              </a:ext>
            </a:extLst>
          </p:cNvPr>
          <p:cNvSpPr>
            <a:spLocks noGrp="1"/>
          </p:cNvSpPr>
          <p:nvPr>
            <p:ph idx="1"/>
          </p:nvPr>
        </p:nvSpPr>
        <p:spPr/>
        <p:txBody>
          <a:bodyPr/>
          <a:lstStyle/>
          <a:p>
            <a:r>
              <a:rPr lang="fi-FI" b="1" dirty="0" err="1"/>
              <a:t>AirFaas</a:t>
            </a:r>
            <a:r>
              <a:rPr lang="fi-FI" dirty="0"/>
              <a:t>- jakamistalouden mahdollistaja -  esim. valmistavan teollisuuden tietojärjestelmätoimittaja </a:t>
            </a:r>
            <a:r>
              <a:rPr lang="fi-FI" dirty="0">
                <a:hlinkClick r:id="rId2"/>
              </a:rPr>
              <a:t>https://www.businessfinland.fi/ajankohtaista/caset/2021/airfaas</a:t>
            </a:r>
            <a:r>
              <a:rPr lang="fi-FI" dirty="0"/>
              <a:t> </a:t>
            </a:r>
          </a:p>
          <a:p>
            <a:pPr marL="0" indent="0">
              <a:buNone/>
            </a:pPr>
            <a:endParaRPr lang="fi-FI" dirty="0"/>
          </a:p>
          <a:p>
            <a:r>
              <a:rPr lang="fi-FI" dirty="0"/>
              <a:t>Kirja: Jakamistalous, </a:t>
            </a:r>
            <a:r>
              <a:rPr lang="fi-FI" dirty="0" err="1"/>
              <a:t>Haarmala</a:t>
            </a:r>
            <a:r>
              <a:rPr lang="fi-FI" dirty="0"/>
              <a:t>, M. ym. </a:t>
            </a:r>
            <a:r>
              <a:rPr lang="fi-FI" b="0" i="0" u="none" strike="noStrike" dirty="0">
                <a:solidFill>
                  <a:srgbClr val="000000"/>
                </a:solidFill>
                <a:effectLst/>
              </a:rPr>
              <a:t>Alma </a:t>
            </a:r>
            <a:r>
              <a:rPr lang="fi-FI" b="0" i="0" u="none" strike="noStrike" dirty="0" err="1">
                <a:solidFill>
                  <a:srgbClr val="000000"/>
                </a:solidFill>
                <a:effectLst/>
              </a:rPr>
              <a:t>Talent</a:t>
            </a:r>
            <a:r>
              <a:rPr lang="fi-FI" b="0" i="0" u="none" strike="noStrike" dirty="0">
                <a:solidFill>
                  <a:srgbClr val="000000"/>
                </a:solidFill>
                <a:effectLst/>
              </a:rPr>
              <a:t>, 2017 </a:t>
            </a:r>
            <a:endParaRPr lang="fi-FI" dirty="0"/>
          </a:p>
        </p:txBody>
      </p:sp>
    </p:spTree>
    <p:extLst>
      <p:ext uri="{BB962C8B-B14F-4D97-AF65-F5344CB8AC3E}">
        <p14:creationId xmlns:p14="http://schemas.microsoft.com/office/powerpoint/2010/main" val="397582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706582-82AE-05E1-E432-19D393E4A2BF}"/>
              </a:ext>
            </a:extLst>
          </p:cNvPr>
          <p:cNvSpPr>
            <a:spLocks noGrp="1"/>
          </p:cNvSpPr>
          <p:nvPr>
            <p:ph type="title"/>
          </p:nvPr>
        </p:nvSpPr>
        <p:spPr/>
        <p:txBody>
          <a:bodyPr/>
          <a:lstStyle/>
          <a:p>
            <a:r>
              <a:rPr lang="fi-FI" dirty="0"/>
              <a:t>Jakamistalouden määritelmiä</a:t>
            </a:r>
          </a:p>
        </p:txBody>
      </p:sp>
      <p:sp>
        <p:nvSpPr>
          <p:cNvPr id="3" name="Sisällön paikkamerkki 2">
            <a:extLst>
              <a:ext uri="{FF2B5EF4-FFF2-40B4-BE49-F238E27FC236}">
                <a16:creationId xmlns:a16="http://schemas.microsoft.com/office/drawing/2014/main" id="{8F2DADFF-0300-4FF3-8E82-8BA242432A71}"/>
              </a:ext>
            </a:extLst>
          </p:cNvPr>
          <p:cNvSpPr>
            <a:spLocks noGrp="1"/>
          </p:cNvSpPr>
          <p:nvPr>
            <p:ph idx="1"/>
          </p:nvPr>
        </p:nvSpPr>
        <p:spPr>
          <a:xfrm>
            <a:off x="457200" y="1015423"/>
            <a:ext cx="8585200" cy="3848677"/>
          </a:xfrm>
        </p:spPr>
        <p:txBody>
          <a:bodyPr>
            <a:normAutofit/>
          </a:bodyPr>
          <a:lstStyle/>
          <a:p>
            <a:r>
              <a:rPr lang="fi-FI" sz="1600" dirty="0"/>
              <a:t>Jakamistaloudesta odotettiin runsaasti positiivisia vaikutuksia: tehokasta luonnonvarojen käyttöä, tarjonnan ja palveluiden lisääntymistä ja ihmisten oman vaikutusvallan lisääntymistä , tasa-arvon kasvua  ja  yhteisöllisyyttä</a:t>
            </a:r>
          </a:p>
          <a:p>
            <a:r>
              <a:rPr lang="fi-FI" sz="1600" dirty="0"/>
              <a:t>Puhtaimmillaan jakamistalouden ajatellaan olevan vertaisten kesken tapahtuvaa fyysisten tavaroiden jakamista väliaikaiseen käyttöön, niihin saadaan siis käyttöoikeus.  </a:t>
            </a:r>
            <a:r>
              <a:rPr lang="fi-FI" sz="1600" dirty="0" err="1"/>
              <a:t>Esim</a:t>
            </a:r>
            <a:r>
              <a:rPr lang="fi-FI" sz="1600" dirty="0"/>
              <a:t> huoneiston vuokraus, työkalut. Hieman laajennettuna myös omistusoikeuden vaihtuminen voidaan laskea jakamistalouteen. Esim. Facebookin kierrätysryhmät, </a:t>
            </a:r>
            <a:r>
              <a:rPr lang="fi-FI" sz="1600" dirty="0" err="1"/>
              <a:t>tori.fi</a:t>
            </a:r>
            <a:r>
              <a:rPr lang="fi-FI" sz="1600" dirty="0"/>
              <a:t>, </a:t>
            </a:r>
          </a:p>
          <a:p>
            <a:r>
              <a:rPr lang="fi-FI" sz="1600" dirty="0"/>
              <a:t>Laajempi näkemys ottaa jakamistalouteen mukaan myös yritysten/julkisen puolen yhteiseen käyttöön tarjoamat fyysiset tavarat, esim. Vaatepuu, yhteiskäyttöautot, kaupunkipyörät, Varaamo ym. </a:t>
            </a:r>
          </a:p>
          <a:p>
            <a:r>
              <a:rPr lang="fi-FI" sz="1600" dirty="0"/>
              <a:t>Laajimmillaan mukaan lasketaan myös palvelut vertaisten kesken ja myös yritysten/julkisen puolen tarjoamat väliaikaiset palvelut. </a:t>
            </a:r>
            <a:r>
              <a:rPr lang="fi-FI" sz="1600" dirty="0" err="1"/>
              <a:t>Esim</a:t>
            </a:r>
            <a:r>
              <a:rPr lang="fi-FI" sz="1600" dirty="0"/>
              <a:t> Nappinaapuri, </a:t>
            </a:r>
            <a:r>
              <a:rPr lang="fi-FI" sz="1600" dirty="0" err="1"/>
              <a:t>kimppakyyti.fi</a:t>
            </a:r>
            <a:r>
              <a:rPr lang="fi-FI" sz="1600" dirty="0"/>
              <a:t> </a:t>
            </a:r>
            <a:endParaRPr lang="fi-FI" dirty="0"/>
          </a:p>
          <a:p>
            <a:r>
              <a:rPr lang="fi-FI" sz="1200" dirty="0"/>
              <a:t>Lisää voit lukea esim. </a:t>
            </a:r>
            <a:r>
              <a:rPr lang="fi-FI" sz="1200" dirty="0">
                <a:hlinkClick r:id="rId3"/>
              </a:rPr>
              <a:t>https://lutpub.lut.fi/bitstream/handle/10024/161695/Kandidaatintyo_Impivaara_Vendela.pdf?sequence=1&amp;isAllowed=y</a:t>
            </a:r>
            <a:r>
              <a:rPr lang="fi-FI" sz="1200" dirty="0"/>
              <a:t> </a:t>
            </a:r>
          </a:p>
          <a:p>
            <a:pPr marL="0" indent="0">
              <a:buNone/>
            </a:pPr>
            <a:endParaRPr lang="fi-FI" dirty="0"/>
          </a:p>
        </p:txBody>
      </p:sp>
    </p:spTree>
    <p:extLst>
      <p:ext uri="{BB962C8B-B14F-4D97-AF65-F5344CB8AC3E}">
        <p14:creationId xmlns:p14="http://schemas.microsoft.com/office/powerpoint/2010/main" val="9124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0DBC88-F15C-1880-A2CB-6E27CB764A5B}"/>
              </a:ext>
            </a:extLst>
          </p:cNvPr>
          <p:cNvSpPr>
            <a:spLocks noGrp="1"/>
          </p:cNvSpPr>
          <p:nvPr>
            <p:ph type="title"/>
          </p:nvPr>
        </p:nvSpPr>
        <p:spPr>
          <a:xfrm>
            <a:off x="457200" y="484909"/>
            <a:ext cx="6635750" cy="831851"/>
          </a:xfrm>
        </p:spPr>
        <p:txBody>
          <a:bodyPr/>
          <a:lstStyle/>
          <a:p>
            <a:r>
              <a:rPr lang="fi-FI" dirty="0"/>
              <a:t>Jakaminen onnistuu alustojen kautta</a:t>
            </a:r>
          </a:p>
        </p:txBody>
      </p:sp>
      <p:graphicFrame>
        <p:nvGraphicFramePr>
          <p:cNvPr id="4" name="Sisällön paikkamerkki 3">
            <a:extLst>
              <a:ext uri="{FF2B5EF4-FFF2-40B4-BE49-F238E27FC236}">
                <a16:creationId xmlns:a16="http://schemas.microsoft.com/office/drawing/2014/main" id="{74A983D8-EBC7-6EF5-2990-F86EB3CA99B6}"/>
              </a:ext>
            </a:extLst>
          </p:cNvPr>
          <p:cNvGraphicFramePr>
            <a:graphicFrameLocks noGrp="1"/>
          </p:cNvGraphicFramePr>
          <p:nvPr>
            <p:ph idx="1"/>
            <p:extLst>
              <p:ext uri="{D42A27DB-BD31-4B8C-83A1-F6EECF244321}">
                <p14:modId xmlns:p14="http://schemas.microsoft.com/office/powerpoint/2010/main" val="223413219"/>
              </p:ext>
            </p:extLst>
          </p:nvPr>
        </p:nvGraphicFramePr>
        <p:xfrm>
          <a:off x="457200" y="1111250"/>
          <a:ext cx="8229600" cy="356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iruutu 4">
            <a:extLst>
              <a:ext uri="{FF2B5EF4-FFF2-40B4-BE49-F238E27FC236}">
                <a16:creationId xmlns:a16="http://schemas.microsoft.com/office/drawing/2014/main" id="{842FC67A-1B0E-4599-8986-727CB8EEFAD3}"/>
              </a:ext>
            </a:extLst>
          </p:cNvPr>
          <p:cNvSpPr txBox="1"/>
          <p:nvPr/>
        </p:nvSpPr>
        <p:spPr>
          <a:xfrm>
            <a:off x="4572000" y="2966224"/>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407339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237649-7276-39A2-45F8-48C799D59228}"/>
              </a:ext>
            </a:extLst>
          </p:cNvPr>
          <p:cNvSpPr>
            <a:spLocks noGrp="1"/>
          </p:cNvSpPr>
          <p:nvPr>
            <p:ph type="title"/>
          </p:nvPr>
        </p:nvSpPr>
        <p:spPr/>
        <p:txBody>
          <a:bodyPr>
            <a:normAutofit/>
          </a:bodyPr>
          <a:lstStyle/>
          <a:p>
            <a:r>
              <a:rPr lang="fi-FI" dirty="0"/>
              <a:t>Jakamistalouteen liittyviä käsitteitä</a:t>
            </a:r>
          </a:p>
        </p:txBody>
      </p:sp>
      <p:sp>
        <p:nvSpPr>
          <p:cNvPr id="3" name="Sisällön paikkamerkki 2">
            <a:extLst>
              <a:ext uri="{FF2B5EF4-FFF2-40B4-BE49-F238E27FC236}">
                <a16:creationId xmlns:a16="http://schemas.microsoft.com/office/drawing/2014/main" id="{F147D249-33AD-EAE1-9D4A-38529D3638FE}"/>
              </a:ext>
            </a:extLst>
          </p:cNvPr>
          <p:cNvSpPr>
            <a:spLocks noGrp="1"/>
          </p:cNvSpPr>
          <p:nvPr>
            <p:ph idx="1"/>
          </p:nvPr>
        </p:nvSpPr>
        <p:spPr>
          <a:xfrm>
            <a:off x="457201" y="1111250"/>
            <a:ext cx="8391235" cy="3752850"/>
          </a:xfrm>
        </p:spPr>
        <p:txBody>
          <a:bodyPr>
            <a:normAutofit fontScale="92500"/>
          </a:bodyPr>
          <a:lstStyle/>
          <a:p>
            <a:pPr marL="0" indent="0">
              <a:buNone/>
            </a:pPr>
            <a:r>
              <a:rPr lang="fi-FI" sz="1900" dirty="0"/>
              <a:t>Lähellä jakamistalouden käsitettä tai sen osaa  ovat myös vertaistalous, alustatalous ja keikkatalous, jotka kuitenkin ovat hieman eri asioita.</a:t>
            </a:r>
          </a:p>
          <a:p>
            <a:r>
              <a:rPr lang="fi-FI" sz="1900" b="1" dirty="0"/>
              <a:t>Vertaistalous: </a:t>
            </a:r>
            <a:r>
              <a:rPr lang="fi-FI" sz="1900" dirty="0"/>
              <a:t>Kahden tai useamman ihmisen välistä jakamista joko rahallista korvausta vastaan tai ilman. Voidaan tarjota myös yhteisöllistä palvelua tai työpalveluja (keikkoja) laajemman jakamistalouden määritelmän mukaan.</a:t>
            </a:r>
          </a:p>
          <a:p>
            <a:r>
              <a:rPr lang="fi-FI" sz="1900" b="1" dirty="0"/>
              <a:t>Alustatalous: </a:t>
            </a:r>
            <a:r>
              <a:rPr lang="fi-FI" sz="1900" dirty="0"/>
              <a:t>Digitaalinen alusta, jonka kautta vertaiset voivat ”löytää” toisensa ja saada tuotteen/palvelun ja  hoitaa maksun, vakuutukset ym.  Alustat välittävät vaihtoja. </a:t>
            </a:r>
          </a:p>
          <a:p>
            <a:r>
              <a:rPr lang="sv-FI" sz="1900" dirty="0" err="1">
                <a:solidFill>
                  <a:sysClr val="windowText" lastClr="000000">
                    <a:hueOff val="0"/>
                    <a:satOff val="0"/>
                    <a:lumOff val="0"/>
                    <a:alphaOff val="0"/>
                  </a:sysClr>
                </a:solidFill>
                <a:latin typeface="Palatino" pitchFamily="2" charset="77"/>
                <a:ea typeface="Palatino" pitchFamily="2" charset="77"/>
                <a:cs typeface="+mn-cs"/>
              </a:rPr>
              <a:t>Alustoilla</a:t>
            </a:r>
            <a:r>
              <a:rPr lang="sv-FI" sz="1900" dirty="0">
                <a:solidFill>
                  <a:sysClr val="windowText" lastClr="000000">
                    <a:hueOff val="0"/>
                    <a:satOff val="0"/>
                    <a:lumOff val="0"/>
                    <a:alphaOff val="0"/>
                  </a:sysClr>
                </a:solidFill>
                <a:latin typeface="Palatino" pitchFamily="2" charset="77"/>
                <a:ea typeface="Palatino" pitchFamily="2" charset="77"/>
                <a:cs typeface="+mn-cs"/>
              </a:rPr>
              <a:t> toimivat yritykset mahdollistavat eri osapuolien </a:t>
            </a:r>
            <a:r>
              <a:rPr lang="sv-FI" sz="1900" dirty="0" err="1">
                <a:solidFill>
                  <a:sysClr val="windowText" lastClr="000000">
                    <a:hueOff val="0"/>
                    <a:satOff val="0"/>
                    <a:lumOff val="0"/>
                    <a:alphaOff val="0"/>
                  </a:sysClr>
                </a:solidFill>
                <a:latin typeface="Palatino" pitchFamily="2" charset="77"/>
                <a:ea typeface="Palatino" pitchFamily="2" charset="77"/>
                <a:cs typeface="+mn-cs"/>
              </a:rPr>
              <a:t>yhdistymisen</a:t>
            </a:r>
            <a:r>
              <a:rPr lang="sv-FI" sz="1900" dirty="0">
                <a:solidFill>
                  <a:sysClr val="windowText" lastClr="000000">
                    <a:hueOff val="0"/>
                    <a:satOff val="0"/>
                    <a:lumOff val="0"/>
                    <a:alphaOff val="0"/>
                  </a:sysClr>
                </a:solidFill>
                <a:latin typeface="Palatino" pitchFamily="2" charset="77"/>
                <a:ea typeface="Palatino" pitchFamily="2" charset="77"/>
                <a:cs typeface="+mn-cs"/>
              </a:rPr>
              <a:t>. </a:t>
            </a:r>
            <a:r>
              <a:rPr lang="sv-FI" sz="1900" dirty="0" err="1">
                <a:solidFill>
                  <a:sysClr val="windowText" lastClr="000000">
                    <a:hueOff val="0"/>
                    <a:satOff val="0"/>
                    <a:lumOff val="0"/>
                    <a:alphaOff val="0"/>
                  </a:sysClr>
                </a:solidFill>
                <a:latin typeface="Palatino" pitchFamily="2" charset="77"/>
                <a:ea typeface="Palatino" pitchFamily="2" charset="77"/>
                <a:cs typeface="+mn-cs"/>
              </a:rPr>
              <a:t>Esim</a:t>
            </a:r>
            <a:r>
              <a:rPr lang="sv-FI" sz="1900" dirty="0">
                <a:solidFill>
                  <a:sysClr val="windowText" lastClr="000000">
                    <a:hueOff val="0"/>
                    <a:satOff val="0"/>
                    <a:lumOff val="0"/>
                    <a:alphaOff val="0"/>
                  </a:sysClr>
                </a:solidFill>
                <a:latin typeface="Palatino" pitchFamily="2" charset="77"/>
                <a:ea typeface="Palatino" pitchFamily="2" charset="77"/>
                <a:cs typeface="+mn-cs"/>
              </a:rPr>
              <a:t> </a:t>
            </a:r>
            <a:r>
              <a:rPr lang="sv-FI" sz="1900" b="1" dirty="0">
                <a:solidFill>
                  <a:sysClr val="windowText" lastClr="000000">
                    <a:hueOff val="0"/>
                    <a:satOff val="0"/>
                    <a:lumOff val="0"/>
                    <a:alphaOff val="0"/>
                  </a:sysClr>
                </a:solidFill>
                <a:latin typeface="Palatino" pitchFamily="2" charset="77"/>
                <a:ea typeface="Palatino" pitchFamily="2" charset="77"/>
                <a:cs typeface="+mn-cs"/>
              </a:rPr>
              <a:t>Airbnb</a:t>
            </a:r>
            <a:r>
              <a:rPr lang="sv-FI" sz="1900" dirty="0">
                <a:solidFill>
                  <a:sysClr val="windowText" lastClr="000000">
                    <a:hueOff val="0"/>
                    <a:satOff val="0"/>
                    <a:lumOff val="0"/>
                    <a:alphaOff val="0"/>
                  </a:sysClr>
                </a:solidFill>
                <a:latin typeface="Palatino" pitchFamily="2" charset="77"/>
                <a:ea typeface="Palatino" pitchFamily="2" charset="77"/>
                <a:cs typeface="+mn-cs"/>
              </a:rPr>
              <a:t> ei omista asuntoja,  </a:t>
            </a:r>
            <a:r>
              <a:rPr lang="sv-FI" sz="1900" b="1" dirty="0">
                <a:solidFill>
                  <a:sysClr val="windowText" lastClr="000000">
                    <a:hueOff val="0"/>
                    <a:satOff val="0"/>
                    <a:lumOff val="0"/>
                    <a:alphaOff val="0"/>
                  </a:sysClr>
                </a:solidFill>
                <a:latin typeface="Palatino" pitchFamily="2" charset="77"/>
                <a:ea typeface="Palatino" pitchFamily="2" charset="77"/>
                <a:cs typeface="+mn-cs"/>
              </a:rPr>
              <a:t>GoMore</a:t>
            </a:r>
            <a:r>
              <a:rPr lang="sv-FI" sz="1900" dirty="0">
                <a:solidFill>
                  <a:sysClr val="windowText" lastClr="000000">
                    <a:hueOff val="0"/>
                    <a:satOff val="0"/>
                    <a:lumOff val="0"/>
                    <a:alphaOff val="0"/>
                  </a:sysClr>
                </a:solidFill>
                <a:latin typeface="Palatino" pitchFamily="2" charset="77"/>
                <a:ea typeface="Palatino" pitchFamily="2" charset="77"/>
                <a:cs typeface="+mn-cs"/>
              </a:rPr>
              <a:t> ei omista autoja, </a:t>
            </a:r>
            <a:r>
              <a:rPr lang="sv-FI" sz="1900" b="1" dirty="0">
                <a:solidFill>
                  <a:sysClr val="windowText" lastClr="000000">
                    <a:hueOff val="0"/>
                    <a:satOff val="0"/>
                    <a:lumOff val="0"/>
                    <a:alphaOff val="0"/>
                  </a:sysClr>
                </a:solidFill>
                <a:latin typeface="Palatino" pitchFamily="2" charset="77"/>
                <a:ea typeface="Palatino" pitchFamily="2" charset="77"/>
                <a:cs typeface="+mn-cs"/>
              </a:rPr>
              <a:t>Netflix </a:t>
            </a:r>
            <a:r>
              <a:rPr lang="sv-FI" sz="1900" dirty="0" err="1">
                <a:solidFill>
                  <a:sysClr val="windowText" lastClr="000000">
                    <a:hueOff val="0"/>
                    <a:satOff val="0"/>
                    <a:lumOff val="0"/>
                    <a:alphaOff val="0"/>
                  </a:sysClr>
                </a:solidFill>
                <a:latin typeface="Palatino" pitchFamily="2" charset="77"/>
                <a:ea typeface="Palatino" pitchFamily="2" charset="77"/>
                <a:cs typeface="+mn-cs"/>
              </a:rPr>
              <a:t>ei</a:t>
            </a:r>
            <a:r>
              <a:rPr lang="sv-FI" sz="1900" dirty="0">
                <a:solidFill>
                  <a:sysClr val="windowText" lastClr="000000">
                    <a:hueOff val="0"/>
                    <a:satOff val="0"/>
                    <a:lumOff val="0"/>
                    <a:alphaOff val="0"/>
                  </a:sysClr>
                </a:solidFill>
                <a:latin typeface="Palatino" pitchFamily="2" charset="77"/>
                <a:ea typeface="Palatino" pitchFamily="2" charset="77"/>
                <a:cs typeface="+mn-cs"/>
              </a:rPr>
              <a:t> </a:t>
            </a:r>
            <a:r>
              <a:rPr lang="sv-FI" sz="1900" dirty="0" err="1">
                <a:solidFill>
                  <a:sysClr val="windowText" lastClr="000000">
                    <a:hueOff val="0"/>
                    <a:satOff val="0"/>
                    <a:lumOff val="0"/>
                    <a:alphaOff val="0"/>
                  </a:sysClr>
                </a:solidFill>
                <a:latin typeface="Palatino" pitchFamily="2" charset="77"/>
                <a:ea typeface="Palatino" pitchFamily="2" charset="77"/>
                <a:cs typeface="+mn-cs"/>
              </a:rPr>
              <a:t>omista</a:t>
            </a:r>
            <a:r>
              <a:rPr lang="sv-FI" sz="1900" dirty="0">
                <a:solidFill>
                  <a:sysClr val="windowText" lastClr="000000">
                    <a:hueOff val="0"/>
                    <a:satOff val="0"/>
                    <a:lumOff val="0"/>
                    <a:alphaOff val="0"/>
                  </a:sysClr>
                </a:solidFill>
                <a:latin typeface="Palatino" pitchFamily="2" charset="77"/>
                <a:ea typeface="Palatino" pitchFamily="2" charset="77"/>
                <a:cs typeface="+mn-cs"/>
              </a:rPr>
              <a:t> </a:t>
            </a:r>
            <a:r>
              <a:rPr lang="sv-FI" sz="1900" dirty="0" err="1">
                <a:solidFill>
                  <a:sysClr val="windowText" lastClr="000000">
                    <a:hueOff val="0"/>
                    <a:satOff val="0"/>
                    <a:lumOff val="0"/>
                    <a:alphaOff val="0"/>
                  </a:sysClr>
                </a:solidFill>
                <a:latin typeface="Palatino" pitchFamily="2" charset="77"/>
                <a:ea typeface="Palatino" pitchFamily="2" charset="77"/>
                <a:cs typeface="+mn-cs"/>
              </a:rPr>
              <a:t>elokuvateattereita</a:t>
            </a:r>
            <a:r>
              <a:rPr lang="sv-FI" sz="1900" dirty="0">
                <a:solidFill>
                  <a:sysClr val="windowText" lastClr="000000">
                    <a:hueOff val="0"/>
                    <a:satOff val="0"/>
                    <a:lumOff val="0"/>
                    <a:alphaOff val="0"/>
                  </a:sysClr>
                </a:solidFill>
                <a:latin typeface="Palatino" pitchFamily="2" charset="77"/>
                <a:ea typeface="Palatino" pitchFamily="2" charset="77"/>
                <a:cs typeface="+mn-cs"/>
              </a:rPr>
              <a:t>, </a:t>
            </a:r>
            <a:r>
              <a:rPr lang="sv-FI" sz="1900" b="1" dirty="0">
                <a:solidFill>
                  <a:sysClr val="windowText" lastClr="000000">
                    <a:hueOff val="0"/>
                    <a:satOff val="0"/>
                    <a:lumOff val="0"/>
                    <a:alphaOff val="0"/>
                  </a:sysClr>
                </a:solidFill>
                <a:latin typeface="Palatino" pitchFamily="2" charset="77"/>
                <a:ea typeface="Palatino" pitchFamily="2" charset="77"/>
                <a:cs typeface="+mn-cs"/>
              </a:rPr>
              <a:t>Uber </a:t>
            </a:r>
            <a:r>
              <a:rPr lang="sv-FI" sz="1900" dirty="0">
                <a:solidFill>
                  <a:sysClr val="windowText" lastClr="000000">
                    <a:hueOff val="0"/>
                    <a:satOff val="0"/>
                    <a:lumOff val="0"/>
                    <a:alphaOff val="0"/>
                  </a:sysClr>
                </a:solidFill>
                <a:latin typeface="Palatino" pitchFamily="2" charset="77"/>
                <a:ea typeface="Palatino" pitchFamily="2" charset="77"/>
                <a:cs typeface="+mn-cs"/>
              </a:rPr>
              <a:t>ei omista takseja. Laajemman määritelmän </a:t>
            </a:r>
            <a:r>
              <a:rPr lang="sv-FI" sz="1900" dirty="0" err="1">
                <a:solidFill>
                  <a:sysClr val="windowText" lastClr="000000">
                    <a:hueOff val="0"/>
                    <a:satOff val="0"/>
                    <a:lumOff val="0"/>
                    <a:alphaOff val="0"/>
                  </a:sysClr>
                </a:solidFill>
                <a:latin typeface="Palatino" pitchFamily="2" charset="77"/>
                <a:ea typeface="Palatino" pitchFamily="2" charset="77"/>
                <a:cs typeface="+mn-cs"/>
              </a:rPr>
              <a:t>mukaan</a:t>
            </a:r>
            <a:r>
              <a:rPr lang="sv-FI" sz="1900" dirty="0">
                <a:solidFill>
                  <a:sysClr val="windowText" lastClr="000000">
                    <a:hueOff val="0"/>
                    <a:satOff val="0"/>
                    <a:lumOff val="0"/>
                    <a:alphaOff val="0"/>
                  </a:sysClr>
                </a:solidFill>
                <a:latin typeface="Palatino" pitchFamily="2" charset="77"/>
                <a:ea typeface="Palatino" pitchFamily="2" charset="77"/>
                <a:cs typeface="+mn-cs"/>
              </a:rPr>
              <a:t>, </a:t>
            </a:r>
            <a:r>
              <a:rPr lang="sv-FI" sz="1900" dirty="0" err="1">
                <a:solidFill>
                  <a:sysClr val="windowText" lastClr="000000">
                    <a:hueOff val="0"/>
                    <a:satOff val="0"/>
                    <a:lumOff val="0"/>
                    <a:alphaOff val="0"/>
                  </a:sysClr>
                </a:solidFill>
                <a:latin typeface="Palatino" pitchFamily="2" charset="77"/>
                <a:ea typeface="Palatino" pitchFamily="2" charset="77"/>
                <a:cs typeface="+mn-cs"/>
              </a:rPr>
              <a:t>jossa</a:t>
            </a:r>
            <a:r>
              <a:rPr lang="sv-FI" sz="1900" dirty="0">
                <a:solidFill>
                  <a:sysClr val="windowText" lastClr="000000">
                    <a:hueOff val="0"/>
                    <a:satOff val="0"/>
                    <a:lumOff val="0"/>
                    <a:alphaOff val="0"/>
                  </a:sysClr>
                </a:solidFill>
                <a:latin typeface="Palatino" pitchFamily="2" charset="77"/>
                <a:ea typeface="Palatino" pitchFamily="2" charset="77"/>
                <a:cs typeface="+mn-cs"/>
              </a:rPr>
              <a:t> omistusoikeus vaihtuu myös esim </a:t>
            </a:r>
            <a:r>
              <a:rPr lang="sv-FI" sz="1900" b="1" dirty="0">
                <a:solidFill>
                  <a:sysClr val="windowText" lastClr="000000">
                    <a:hueOff val="0"/>
                    <a:satOff val="0"/>
                    <a:lumOff val="0"/>
                    <a:alphaOff val="0"/>
                  </a:sysClr>
                </a:solidFill>
                <a:latin typeface="Palatino" pitchFamily="2" charset="77"/>
                <a:ea typeface="Palatino" pitchFamily="2" charset="77"/>
                <a:cs typeface="+mn-cs"/>
              </a:rPr>
              <a:t>tori.fi  </a:t>
            </a:r>
            <a:r>
              <a:rPr lang="sv-FI" sz="1900" dirty="0">
                <a:solidFill>
                  <a:sysClr val="windowText" lastClr="000000">
                    <a:hueOff val="0"/>
                    <a:satOff val="0"/>
                    <a:lumOff val="0"/>
                    <a:alphaOff val="0"/>
                  </a:sysClr>
                </a:solidFill>
                <a:latin typeface="Palatino" pitchFamily="2" charset="77"/>
                <a:ea typeface="Palatino" pitchFamily="2" charset="77"/>
                <a:cs typeface="+mn-cs"/>
              </a:rPr>
              <a:t>on alusta</a:t>
            </a:r>
          </a:p>
          <a:p>
            <a:pPr marL="0" indent="0">
              <a:buNone/>
            </a:pPr>
            <a:endParaRPr lang="fi-FI" sz="1800" dirty="0">
              <a:latin typeface="Palatino" pitchFamily="2" charset="77"/>
              <a:ea typeface="Palatino" pitchFamily="2" charset="77"/>
            </a:endParaRPr>
          </a:p>
          <a:p>
            <a:endParaRPr lang="fi-FI" dirty="0"/>
          </a:p>
        </p:txBody>
      </p:sp>
    </p:spTree>
    <p:extLst>
      <p:ext uri="{BB962C8B-B14F-4D97-AF65-F5344CB8AC3E}">
        <p14:creationId xmlns:p14="http://schemas.microsoft.com/office/powerpoint/2010/main" val="333062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A55D08-DFAD-AD86-42EF-E1AFA32B310D}"/>
              </a:ext>
            </a:extLst>
          </p:cNvPr>
          <p:cNvSpPr>
            <a:spLocks noGrp="1"/>
          </p:cNvSpPr>
          <p:nvPr>
            <p:ph type="title"/>
          </p:nvPr>
        </p:nvSpPr>
        <p:spPr/>
        <p:txBody>
          <a:bodyPr/>
          <a:lstStyle/>
          <a:p>
            <a:r>
              <a:rPr lang="fi-FI" dirty="0"/>
              <a:t>Jakamistalouteen liittyviä käsitteitä</a:t>
            </a:r>
          </a:p>
        </p:txBody>
      </p:sp>
      <p:sp>
        <p:nvSpPr>
          <p:cNvPr id="3" name="Sisällön paikkamerkki 2">
            <a:extLst>
              <a:ext uri="{FF2B5EF4-FFF2-40B4-BE49-F238E27FC236}">
                <a16:creationId xmlns:a16="http://schemas.microsoft.com/office/drawing/2014/main" id="{1F731438-DF7E-BCE6-CE78-D195D7B56D16}"/>
              </a:ext>
            </a:extLst>
          </p:cNvPr>
          <p:cNvSpPr>
            <a:spLocks noGrp="1"/>
          </p:cNvSpPr>
          <p:nvPr>
            <p:ph idx="1"/>
          </p:nvPr>
        </p:nvSpPr>
        <p:spPr>
          <a:xfrm>
            <a:off x="457201" y="1111250"/>
            <a:ext cx="8446654" cy="3820968"/>
          </a:xfrm>
        </p:spPr>
        <p:txBody>
          <a:bodyPr>
            <a:normAutofit/>
          </a:bodyPr>
          <a:lstStyle/>
          <a:p>
            <a:pPr lvl="0"/>
            <a:r>
              <a:rPr lang="sv-FI" b="1" dirty="0">
                <a:solidFill>
                  <a:sysClr val="windowText" lastClr="000000">
                    <a:hueOff val="0"/>
                    <a:satOff val="0"/>
                    <a:lumOff val="0"/>
                    <a:alphaOff val="0"/>
                  </a:sysClr>
                </a:solidFill>
                <a:latin typeface="Palatino" pitchFamily="2" charset="77"/>
                <a:ea typeface="Palatino" pitchFamily="2" charset="77"/>
                <a:cs typeface="+mn-cs"/>
              </a:rPr>
              <a:t>Keikkatalous</a:t>
            </a:r>
            <a:r>
              <a:rPr lang="sv-FI" dirty="0">
                <a:solidFill>
                  <a:sysClr val="windowText" lastClr="000000">
                    <a:hueOff val="0"/>
                    <a:satOff val="0"/>
                    <a:lumOff val="0"/>
                    <a:alphaOff val="0"/>
                  </a:sysClr>
                </a:solidFill>
                <a:latin typeface="Palatino" pitchFamily="2" charset="77"/>
                <a:ea typeface="Palatino" pitchFamily="2" charset="77"/>
                <a:cs typeface="+mn-cs"/>
              </a:rPr>
              <a:t>: </a:t>
            </a:r>
            <a:r>
              <a:rPr lang="sv-FI" sz="1800" dirty="0">
                <a:solidFill>
                  <a:sysClr val="windowText" lastClr="000000">
                    <a:hueOff val="0"/>
                    <a:satOff val="0"/>
                    <a:lumOff val="0"/>
                    <a:alphaOff val="0"/>
                  </a:sysClr>
                </a:solidFill>
                <a:latin typeface="Palatino" pitchFamily="2" charset="77"/>
                <a:ea typeface="Palatino" pitchFamily="2" charset="77"/>
                <a:cs typeface="+mn-cs"/>
              </a:rPr>
              <a:t>tarpeen mukaan tarjottua/ostettua lyhytaikaista työtä, vajaakäytössä olevaa resurssia. Työelämän </a:t>
            </a:r>
            <a:r>
              <a:rPr lang="sv-FI" sz="1800" dirty="0" err="1">
                <a:solidFill>
                  <a:sysClr val="windowText" lastClr="000000">
                    <a:hueOff val="0"/>
                    <a:satOff val="0"/>
                    <a:lumOff val="0"/>
                    <a:alphaOff val="0"/>
                  </a:sysClr>
                </a:solidFill>
                <a:latin typeface="Palatino" pitchFamily="2" charset="77"/>
                <a:ea typeface="Palatino" pitchFamily="2" charset="77"/>
                <a:cs typeface="+mn-cs"/>
              </a:rPr>
              <a:t>muutosta</a:t>
            </a:r>
            <a:r>
              <a:rPr lang="sv-FI" sz="1800" dirty="0">
                <a:solidFill>
                  <a:sysClr val="windowText" lastClr="000000">
                    <a:hueOff val="0"/>
                    <a:satOff val="0"/>
                    <a:lumOff val="0"/>
                    <a:alphaOff val="0"/>
                  </a:sysClr>
                </a:solidFill>
                <a:latin typeface="Palatino" pitchFamily="2" charset="77"/>
                <a:ea typeface="Palatino" pitchFamily="2" charset="77"/>
                <a:cs typeface="+mn-cs"/>
              </a:rPr>
              <a:t>. </a:t>
            </a:r>
            <a:r>
              <a:rPr lang="sv-FI" sz="1800" dirty="0" err="1">
                <a:solidFill>
                  <a:sysClr val="windowText" lastClr="000000">
                    <a:hueOff val="0"/>
                    <a:satOff val="0"/>
                    <a:lumOff val="0"/>
                    <a:alphaOff val="0"/>
                  </a:sysClr>
                </a:solidFill>
                <a:latin typeface="Palatino" pitchFamily="2" charset="77"/>
                <a:ea typeface="Palatino" pitchFamily="2" charset="77"/>
                <a:cs typeface="+mn-cs"/>
              </a:rPr>
              <a:t>Esim</a:t>
            </a:r>
            <a:r>
              <a:rPr lang="sv-FI" sz="1800" dirty="0">
                <a:solidFill>
                  <a:sysClr val="windowText" lastClr="000000">
                    <a:hueOff val="0"/>
                    <a:satOff val="0"/>
                    <a:lumOff val="0"/>
                    <a:alphaOff val="0"/>
                  </a:sysClr>
                </a:solidFill>
                <a:latin typeface="Palatino" pitchFamily="2" charset="77"/>
                <a:ea typeface="Palatino" pitchFamily="2" charset="77"/>
                <a:cs typeface="+mn-cs"/>
              </a:rPr>
              <a:t> </a:t>
            </a:r>
            <a:r>
              <a:rPr lang="sv-FI" sz="1800" b="1" dirty="0">
                <a:solidFill>
                  <a:sysClr val="windowText" lastClr="000000">
                    <a:hueOff val="0"/>
                    <a:satOff val="0"/>
                    <a:lumOff val="0"/>
                    <a:alphaOff val="0"/>
                  </a:sysClr>
                </a:solidFill>
                <a:latin typeface="Palatino" pitchFamily="2" charset="77"/>
                <a:ea typeface="Palatino" pitchFamily="2" charset="77"/>
                <a:cs typeface="+mn-cs"/>
              </a:rPr>
              <a:t>Freelancer, Wolt, </a:t>
            </a:r>
            <a:r>
              <a:rPr lang="sv-FI" sz="1800" b="1" dirty="0" err="1">
                <a:solidFill>
                  <a:sysClr val="windowText" lastClr="000000">
                    <a:hueOff val="0"/>
                    <a:satOff val="0"/>
                    <a:lumOff val="0"/>
                    <a:alphaOff val="0"/>
                  </a:sysClr>
                </a:solidFill>
                <a:latin typeface="Palatino" pitchFamily="2" charset="77"/>
                <a:ea typeface="Palatino" pitchFamily="2" charset="77"/>
                <a:cs typeface="+mn-cs"/>
              </a:rPr>
              <a:t>Foodora</a:t>
            </a:r>
            <a:r>
              <a:rPr lang="sv-FI" sz="1800" b="1" dirty="0">
                <a:solidFill>
                  <a:sysClr val="windowText" lastClr="000000">
                    <a:hueOff val="0"/>
                    <a:satOff val="0"/>
                    <a:lumOff val="0"/>
                    <a:alphaOff val="0"/>
                  </a:sysClr>
                </a:solidFill>
                <a:latin typeface="Palatino" pitchFamily="2" charset="77"/>
                <a:ea typeface="Palatino" pitchFamily="2" charset="77"/>
                <a:cs typeface="+mn-cs"/>
              </a:rPr>
              <a:t>.</a:t>
            </a:r>
          </a:p>
          <a:p>
            <a:r>
              <a:rPr lang="sv-FI" dirty="0">
                <a:solidFill>
                  <a:sysClr val="windowText" lastClr="000000">
                    <a:hueOff val="0"/>
                    <a:satOff val="0"/>
                    <a:lumOff val="0"/>
                    <a:alphaOff val="0"/>
                  </a:sysClr>
                </a:solidFill>
                <a:latin typeface="Palatino" pitchFamily="2" charset="77"/>
                <a:ea typeface="Palatino" pitchFamily="2" charset="77"/>
                <a:cs typeface="+mn-cs"/>
              </a:rPr>
              <a:t>Etuina mm. työnteon vapaus, mutta haittapuolena työntekijän oikeudet ovat puhuttaneet viime vuosina.</a:t>
            </a:r>
            <a:r>
              <a:rPr lang="sv-FI" sz="1800" dirty="0">
                <a:solidFill>
                  <a:sysClr val="windowText" lastClr="000000">
                    <a:hueOff val="0"/>
                    <a:satOff val="0"/>
                    <a:lumOff val="0"/>
                    <a:alphaOff val="0"/>
                  </a:sysClr>
                </a:solidFill>
                <a:latin typeface="Palatino" pitchFamily="2" charset="77"/>
                <a:ea typeface="Palatino" pitchFamily="2" charset="77"/>
                <a:cs typeface="+mn-cs"/>
              </a:rPr>
              <a:t> Esim. </a:t>
            </a:r>
            <a:r>
              <a:rPr lang="sv-FI" b="1" dirty="0">
                <a:solidFill>
                  <a:sysClr val="windowText" lastClr="000000">
                    <a:hueOff val="0"/>
                    <a:satOff val="0"/>
                    <a:lumOff val="0"/>
                    <a:alphaOff val="0"/>
                  </a:sysClr>
                </a:solidFill>
                <a:latin typeface="Palatino" pitchFamily="2" charset="77"/>
                <a:ea typeface="Palatino" pitchFamily="2" charset="77"/>
                <a:cs typeface="+mn-cs"/>
              </a:rPr>
              <a:t>Woltin</a:t>
            </a:r>
            <a:r>
              <a:rPr lang="sv-FI" dirty="0">
                <a:solidFill>
                  <a:sysClr val="windowText" lastClr="000000">
                    <a:hueOff val="0"/>
                    <a:satOff val="0"/>
                    <a:lumOff val="0"/>
                    <a:alphaOff val="0"/>
                  </a:sysClr>
                </a:solidFill>
                <a:latin typeface="Palatino" pitchFamily="2" charset="77"/>
                <a:ea typeface="Palatino" pitchFamily="2" charset="77"/>
                <a:cs typeface="+mn-cs"/>
              </a:rPr>
              <a:t> työntekijät. </a:t>
            </a:r>
            <a:endParaRPr lang="sv-FI" sz="1800" dirty="0">
              <a:solidFill>
                <a:sysClr val="windowText" lastClr="000000">
                  <a:hueOff val="0"/>
                  <a:satOff val="0"/>
                  <a:lumOff val="0"/>
                  <a:alphaOff val="0"/>
                </a:sysClr>
              </a:solidFill>
              <a:latin typeface="Palatino" pitchFamily="2" charset="77"/>
              <a:ea typeface="Palatino" pitchFamily="2" charset="77"/>
              <a:cs typeface="+mn-cs"/>
            </a:endParaRPr>
          </a:p>
          <a:p>
            <a:pPr lvl="0"/>
            <a:r>
              <a:rPr lang="sv-FI" sz="1800" dirty="0" err="1">
                <a:solidFill>
                  <a:sysClr val="windowText" lastClr="000000">
                    <a:hueOff val="0"/>
                    <a:satOff val="0"/>
                    <a:lumOff val="0"/>
                    <a:alphaOff val="0"/>
                  </a:sysClr>
                </a:solidFill>
                <a:latin typeface="Palatino" pitchFamily="2" charset="77"/>
                <a:ea typeface="Palatino" pitchFamily="2" charset="77"/>
                <a:cs typeface="+mn-cs"/>
              </a:rPr>
              <a:t>Iso</a:t>
            </a:r>
            <a:r>
              <a:rPr lang="sv-FI" sz="1800" dirty="0">
                <a:solidFill>
                  <a:sysClr val="windowText" lastClr="000000">
                    <a:hueOff val="0"/>
                    <a:satOff val="0"/>
                    <a:lumOff val="0"/>
                    <a:alphaOff val="0"/>
                  </a:sysClr>
                </a:solidFill>
                <a:latin typeface="Palatino" pitchFamily="2" charset="77"/>
                <a:ea typeface="Palatino" pitchFamily="2" charset="77"/>
                <a:cs typeface="+mn-cs"/>
              </a:rPr>
              <a:t> </a:t>
            </a:r>
            <a:r>
              <a:rPr lang="sv-FI" sz="1800" dirty="0" err="1">
                <a:solidFill>
                  <a:sysClr val="windowText" lastClr="000000">
                    <a:hueOff val="0"/>
                    <a:satOff val="0"/>
                    <a:lumOff val="0"/>
                    <a:alphaOff val="0"/>
                  </a:sysClr>
                </a:solidFill>
                <a:latin typeface="Palatino" pitchFamily="2" charset="77"/>
                <a:ea typeface="Palatino" pitchFamily="2" charset="77"/>
                <a:cs typeface="+mn-cs"/>
              </a:rPr>
              <a:t>Britanniassa</a:t>
            </a:r>
            <a:r>
              <a:rPr lang="sv-FI" sz="1800" dirty="0">
                <a:solidFill>
                  <a:sysClr val="windowText" lastClr="000000">
                    <a:hueOff val="0"/>
                    <a:satOff val="0"/>
                    <a:lumOff val="0"/>
                    <a:alphaOff val="0"/>
                  </a:sysClr>
                </a:solidFill>
                <a:latin typeface="Palatino" pitchFamily="2" charset="77"/>
                <a:ea typeface="Palatino" pitchFamily="2" charset="77"/>
                <a:cs typeface="+mn-cs"/>
              </a:rPr>
              <a:t> on </a:t>
            </a:r>
            <a:r>
              <a:rPr lang="sv-FI" sz="1800" b="1" dirty="0" err="1">
                <a:solidFill>
                  <a:sysClr val="windowText" lastClr="000000">
                    <a:hueOff val="0"/>
                    <a:satOff val="0"/>
                    <a:lumOff val="0"/>
                    <a:alphaOff val="0"/>
                  </a:sysClr>
                </a:solidFill>
                <a:latin typeface="Palatino" pitchFamily="2" charset="77"/>
                <a:ea typeface="Palatino" pitchFamily="2" charset="77"/>
                <a:cs typeface="+mn-cs"/>
              </a:rPr>
              <a:t>PeopleperHour</a:t>
            </a:r>
            <a:r>
              <a:rPr lang="sv-FI" sz="1800" b="1" dirty="0">
                <a:solidFill>
                  <a:sysClr val="windowText" lastClr="000000">
                    <a:hueOff val="0"/>
                    <a:satOff val="0"/>
                    <a:lumOff val="0"/>
                    <a:alphaOff val="0"/>
                  </a:sysClr>
                </a:solidFill>
                <a:latin typeface="Palatino" pitchFamily="2" charset="77"/>
                <a:ea typeface="Palatino" pitchFamily="2" charset="77"/>
                <a:cs typeface="+mn-cs"/>
              </a:rPr>
              <a:t> </a:t>
            </a:r>
            <a:r>
              <a:rPr lang="sv-FI" sz="1800" dirty="0">
                <a:solidFill>
                  <a:sysClr val="windowText" lastClr="000000">
                    <a:hueOff val="0"/>
                    <a:satOff val="0"/>
                    <a:lumOff val="0"/>
                    <a:alphaOff val="0"/>
                  </a:sysClr>
                </a:solidFill>
                <a:latin typeface="Palatino" pitchFamily="2" charset="77"/>
                <a:ea typeface="Palatino" pitchFamily="2" charset="77"/>
                <a:cs typeface="+mn-cs"/>
              </a:rPr>
              <a:t>(</a:t>
            </a:r>
            <a:r>
              <a:rPr lang="sv-FI" sz="1800" dirty="0" err="1">
                <a:solidFill>
                  <a:sysClr val="windowText" lastClr="000000">
                    <a:hueOff val="0"/>
                    <a:satOff val="0"/>
                    <a:lumOff val="0"/>
                    <a:alphaOff val="0"/>
                  </a:sysClr>
                </a:solidFill>
                <a:latin typeface="Palatino" pitchFamily="2" charset="77"/>
                <a:ea typeface="Palatino" pitchFamily="2" charset="77"/>
                <a:cs typeface="+mn-cs"/>
              </a:rPr>
              <a:t>huutokauppatyyppinen</a:t>
            </a:r>
            <a:r>
              <a:rPr lang="sv-FI" sz="1800" dirty="0">
                <a:solidFill>
                  <a:sysClr val="windowText" lastClr="000000">
                    <a:hueOff val="0"/>
                    <a:satOff val="0"/>
                    <a:lumOff val="0"/>
                    <a:alphaOff val="0"/>
                  </a:sysClr>
                </a:solidFill>
                <a:latin typeface="Palatino" pitchFamily="2" charset="77"/>
                <a:ea typeface="Palatino" pitchFamily="2" charset="77"/>
                <a:cs typeface="+mn-cs"/>
              </a:rPr>
              <a:t>), johon ihmiset tarjoavat työpanostaan tiettyyn hintaan ja tarvitsijat ostavat.</a:t>
            </a:r>
          </a:p>
          <a:p>
            <a:pPr lvl="0"/>
            <a:r>
              <a:rPr lang="sv-FI" sz="1800" dirty="0">
                <a:solidFill>
                  <a:sysClr val="windowText" lastClr="000000">
                    <a:hueOff val="0"/>
                    <a:satOff val="0"/>
                    <a:lumOff val="0"/>
                    <a:alphaOff val="0"/>
                  </a:sysClr>
                </a:solidFill>
                <a:latin typeface="Palatino" pitchFamily="2" charset="77"/>
                <a:ea typeface="Palatino" pitchFamily="2" charset="77"/>
                <a:cs typeface="+mn-cs"/>
              </a:rPr>
              <a:t>Lisää tietoa esim. </a:t>
            </a:r>
            <a:r>
              <a:rPr lang="fi-FI" sz="1800" dirty="0">
                <a:solidFill>
                  <a:sysClr val="windowText" lastClr="000000">
                    <a:hueOff val="0"/>
                    <a:satOff val="0"/>
                    <a:lumOff val="0"/>
                    <a:alphaOff val="0"/>
                  </a:sysClr>
                </a:solidFill>
                <a:latin typeface="Palatino" pitchFamily="2" charset="77"/>
                <a:ea typeface="Palatino" pitchFamily="2" charset="77"/>
                <a:cs typeface="+mn-cs"/>
                <a:hlinkClick r:id="rId2"/>
              </a:rPr>
              <a:t>https://www2.helsinki.fi/fi/unitube/video/dc4dabfe-f092-40f6-9032-99e80490d0a1</a:t>
            </a:r>
            <a:r>
              <a:rPr lang="fi-FI" sz="1800" dirty="0">
                <a:solidFill>
                  <a:sysClr val="windowText" lastClr="000000">
                    <a:hueOff val="0"/>
                    <a:satOff val="0"/>
                    <a:lumOff val="0"/>
                    <a:alphaOff val="0"/>
                  </a:sysClr>
                </a:solidFill>
                <a:latin typeface="Palatino" pitchFamily="2" charset="77"/>
                <a:ea typeface="Palatino" pitchFamily="2" charset="77"/>
                <a:cs typeface="+mn-cs"/>
              </a:rPr>
              <a:t> </a:t>
            </a:r>
            <a:endParaRPr lang="sv-FI" sz="1800" dirty="0">
              <a:solidFill>
                <a:sysClr val="windowText" lastClr="000000">
                  <a:hueOff val="0"/>
                  <a:satOff val="0"/>
                  <a:lumOff val="0"/>
                  <a:alphaOff val="0"/>
                </a:sysClr>
              </a:solidFill>
              <a:latin typeface="Palatino" pitchFamily="2" charset="77"/>
              <a:ea typeface="Palatino" pitchFamily="2" charset="77"/>
              <a:cs typeface="+mn-cs"/>
            </a:endParaRPr>
          </a:p>
          <a:p>
            <a:pPr marL="0" indent="0">
              <a:buNone/>
            </a:pPr>
            <a:endParaRPr lang="fi-FI" dirty="0"/>
          </a:p>
        </p:txBody>
      </p:sp>
    </p:spTree>
    <p:extLst>
      <p:ext uri="{BB962C8B-B14F-4D97-AF65-F5344CB8AC3E}">
        <p14:creationId xmlns:p14="http://schemas.microsoft.com/office/powerpoint/2010/main" val="40552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19AD79-D7AB-9B47-92F0-B1AFEFA902DF}"/>
              </a:ext>
            </a:extLst>
          </p:cNvPr>
          <p:cNvSpPr>
            <a:spLocks noGrp="1"/>
          </p:cNvSpPr>
          <p:nvPr>
            <p:ph type="title"/>
          </p:nvPr>
        </p:nvSpPr>
        <p:spPr/>
        <p:txBody>
          <a:bodyPr>
            <a:normAutofit/>
          </a:bodyPr>
          <a:lstStyle/>
          <a:p>
            <a:r>
              <a:rPr lang="fi-FI" dirty="0"/>
              <a:t>Jakamistalouden kysymyksiä</a:t>
            </a:r>
          </a:p>
        </p:txBody>
      </p:sp>
      <p:sp>
        <p:nvSpPr>
          <p:cNvPr id="3" name="Sisällön paikkamerkki 2">
            <a:extLst>
              <a:ext uri="{FF2B5EF4-FFF2-40B4-BE49-F238E27FC236}">
                <a16:creationId xmlns:a16="http://schemas.microsoft.com/office/drawing/2014/main" id="{EC95F932-A698-1C49-B76B-3A0017694262}"/>
              </a:ext>
            </a:extLst>
          </p:cNvPr>
          <p:cNvSpPr>
            <a:spLocks noGrp="1"/>
          </p:cNvSpPr>
          <p:nvPr>
            <p:ph idx="1"/>
          </p:nvPr>
        </p:nvSpPr>
        <p:spPr>
          <a:xfrm>
            <a:off x="457201" y="1111250"/>
            <a:ext cx="8437417" cy="3752850"/>
          </a:xfrm>
        </p:spPr>
        <p:txBody>
          <a:bodyPr>
            <a:normAutofit lnSpcReduction="10000"/>
          </a:bodyPr>
          <a:lstStyle/>
          <a:p>
            <a:r>
              <a:rPr lang="fi-FI" dirty="0"/>
              <a:t>Jakamistalouden tavoitteena siis on mm. tehokkaampi resurssien käyttö JA  yhteisöllisyys sekä ihmisen toimiminen myös vuokraajana ja myyjänä, ei pelkkänä kuluttajana.  </a:t>
            </a:r>
          </a:p>
          <a:p>
            <a:r>
              <a:rPr lang="fi-FI" dirty="0"/>
              <a:t>Käsitteitä on todella runsaasti. Jakamistaloudessa tärkeää tulisi  kuitenkin olla kestävän arvon luominen, joka ottaa huomioon taloudellisten seikkojen lisäksi ja asiakkaan saaman käyttöarvon lisäksi ekologisuuden ja yhteisön hyvinvoinnin. </a:t>
            </a:r>
            <a:r>
              <a:rPr lang="fi-FI" dirty="0">
                <a:hlinkClick r:id="rId2"/>
              </a:rPr>
              <a:t>https://lutpub.lut.fi/bitstream/handle/10024/161695/Kandidaatintyo_Impivaara_Vendela.pdf?sequence=1&amp;isAllowed=y</a:t>
            </a:r>
            <a:r>
              <a:rPr lang="fi-FI" dirty="0"/>
              <a:t> </a:t>
            </a:r>
          </a:p>
          <a:p>
            <a:r>
              <a:rPr lang="fi-FI" dirty="0"/>
              <a:t>Kaikki jakamistalous ei kuitenkaan ole kestävän kehityksen mukaista. </a:t>
            </a:r>
          </a:p>
          <a:p>
            <a:r>
              <a:rPr lang="fi-FI" dirty="0"/>
              <a:t>Esimerkiksi jakamistaloudessa keskustellaan, milloin tehokas käyttö on vielä hyväksi ympäristölle ja milloin käytön lisääntyminen jakamalla kuormittaakin ympäristöä enemmän kuin ilman jakamista. </a:t>
            </a:r>
            <a:r>
              <a:rPr lang="fi-FI" b="1" dirty="0"/>
              <a:t>Esim. yhteiskäyttöautot, sähköpotkulaudat, </a:t>
            </a:r>
            <a:r>
              <a:rPr lang="fi-FI" b="1" dirty="0" err="1"/>
              <a:t>Skipper</a:t>
            </a:r>
            <a:r>
              <a:rPr lang="fi-FI" b="1" dirty="0"/>
              <a:t> ,veneet</a:t>
            </a:r>
          </a:p>
          <a:p>
            <a:endParaRPr lang="fi-FI" dirty="0"/>
          </a:p>
          <a:p>
            <a:endParaRPr lang="fi-FI" dirty="0"/>
          </a:p>
          <a:p>
            <a:endParaRPr lang="fi-FI" dirty="0"/>
          </a:p>
        </p:txBody>
      </p:sp>
    </p:spTree>
    <p:extLst>
      <p:ext uri="{BB962C8B-B14F-4D97-AF65-F5344CB8AC3E}">
        <p14:creationId xmlns:p14="http://schemas.microsoft.com/office/powerpoint/2010/main" val="27851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C3B46B-479A-B7EB-9488-24E9CFAD5B60}"/>
              </a:ext>
            </a:extLst>
          </p:cNvPr>
          <p:cNvSpPr>
            <a:spLocks noGrp="1"/>
          </p:cNvSpPr>
          <p:nvPr>
            <p:ph type="title"/>
          </p:nvPr>
        </p:nvSpPr>
        <p:spPr/>
        <p:txBody>
          <a:bodyPr/>
          <a:lstStyle/>
          <a:p>
            <a:r>
              <a:rPr lang="fi-FI" dirty="0"/>
              <a:t>Jakamistalouden kysymyksiä</a:t>
            </a:r>
          </a:p>
        </p:txBody>
      </p:sp>
      <p:sp>
        <p:nvSpPr>
          <p:cNvPr id="3" name="Sisällön paikkamerkki 2">
            <a:extLst>
              <a:ext uri="{FF2B5EF4-FFF2-40B4-BE49-F238E27FC236}">
                <a16:creationId xmlns:a16="http://schemas.microsoft.com/office/drawing/2014/main" id="{9C91E2D7-B62E-6066-BD7E-C7340D82DA52}"/>
              </a:ext>
            </a:extLst>
          </p:cNvPr>
          <p:cNvSpPr>
            <a:spLocks noGrp="1"/>
          </p:cNvSpPr>
          <p:nvPr>
            <p:ph idx="1"/>
          </p:nvPr>
        </p:nvSpPr>
        <p:spPr>
          <a:xfrm>
            <a:off x="457200" y="1111250"/>
            <a:ext cx="8529781" cy="3752850"/>
          </a:xfrm>
        </p:spPr>
        <p:txBody>
          <a:bodyPr>
            <a:normAutofit fontScale="92500" lnSpcReduction="20000"/>
          </a:bodyPr>
          <a:lstStyle/>
          <a:p>
            <a:r>
              <a:rPr lang="fi-FI" sz="1900" dirty="0"/>
              <a:t>Yksi esim. ongelmista voisi olla </a:t>
            </a:r>
            <a:r>
              <a:rPr lang="fi-FI" sz="1900" b="1" dirty="0"/>
              <a:t>Airbnb (</a:t>
            </a:r>
            <a:r>
              <a:rPr lang="fi-FI" sz="1900" dirty="0"/>
              <a:t>joka on alusta ja siksi alustataloutta, mutta myös jakamista, jos jaetaan omia koteja). Lisääntyneen käytön myötä ihmiset voivat siirtyä laittomaan hotellitoimintaan  eikä silloin enää jaeta vajaakäyttöisiä resursseja. Samalla voidaan kiertää veroja ja aiheuttaa ongelmia taloyhtiöille.  Myös vuokrat voivat paikkakunnalla nousta, koska asuntoja siirretään ko. lyhtyaikaiseen vuokraamiseen.</a:t>
            </a:r>
          </a:p>
          <a:p>
            <a:r>
              <a:rPr lang="fi-FI" sz="1900" dirty="0"/>
              <a:t>Airbnb on myös hyvä esimerkki alustatalouden ja jakamistalouden käsitteiden sekoittumisesta. Airbnb on alustatalouden liiketoimintaa. Mitä useampi käyttää alustaa, sitä suurempi hyöty kaikille on. </a:t>
            </a:r>
          </a:p>
          <a:p>
            <a:r>
              <a:rPr lang="fi-FI" sz="1900" dirty="0"/>
              <a:t>Toinen esimerkki jakamistalouden ongelmista ovat sähköpotkulaudat, joita jätetään kaduille. Vähentävätkö ne todella liikkumisen päästöjä? Yhteiskunnan kustannukset nousevat onnettomuuksien myötä, sillä leikkauksia täytyy tehdä paljon. Kuka maksaa? Tämäkin toimii jakamistalouden termin alla, mutta yritys omistaa laudat ja myy niiden käyttöoikeutta. Näin ne eivät toteuta alkuperäisiä jakamistalouden ajatuksia yksityisten ihmisten välisestä jakamisesta, verkostotaloudesta, mutta laajempaan määritelmään sopivat. </a:t>
            </a:r>
          </a:p>
          <a:p>
            <a:endParaRPr lang="fi-FI" dirty="0"/>
          </a:p>
        </p:txBody>
      </p:sp>
    </p:spTree>
    <p:extLst>
      <p:ext uri="{BB962C8B-B14F-4D97-AF65-F5344CB8AC3E}">
        <p14:creationId xmlns:p14="http://schemas.microsoft.com/office/powerpoint/2010/main" val="2212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EE8828-484E-5DEB-6AB0-2BAEF5F2F886}"/>
              </a:ext>
            </a:extLst>
          </p:cNvPr>
          <p:cNvSpPr>
            <a:spLocks noGrp="1"/>
          </p:cNvSpPr>
          <p:nvPr>
            <p:ph type="title"/>
          </p:nvPr>
        </p:nvSpPr>
        <p:spPr>
          <a:xfrm>
            <a:off x="457200" y="177800"/>
            <a:ext cx="6635750" cy="831851"/>
          </a:xfrm>
        </p:spPr>
        <p:txBody>
          <a:bodyPr/>
          <a:lstStyle/>
          <a:p>
            <a:r>
              <a:rPr lang="fi-FI" dirty="0"/>
              <a:t>Jakamistalouden kysymyksiä</a:t>
            </a:r>
          </a:p>
        </p:txBody>
      </p:sp>
      <p:sp>
        <p:nvSpPr>
          <p:cNvPr id="3" name="Sisällön paikkamerkki 2">
            <a:extLst>
              <a:ext uri="{FF2B5EF4-FFF2-40B4-BE49-F238E27FC236}">
                <a16:creationId xmlns:a16="http://schemas.microsoft.com/office/drawing/2014/main" id="{46950E62-E262-F082-85A9-DC03E3C7B16E}"/>
              </a:ext>
            </a:extLst>
          </p:cNvPr>
          <p:cNvSpPr>
            <a:spLocks noGrp="1"/>
          </p:cNvSpPr>
          <p:nvPr>
            <p:ph idx="1"/>
          </p:nvPr>
        </p:nvSpPr>
        <p:spPr>
          <a:xfrm>
            <a:off x="457200" y="917286"/>
            <a:ext cx="8539018" cy="4226214"/>
          </a:xfrm>
        </p:spPr>
        <p:txBody>
          <a:bodyPr>
            <a:normAutofit fontScale="85000" lnSpcReduction="20000"/>
          </a:bodyPr>
          <a:lstStyle/>
          <a:p>
            <a:r>
              <a:rPr lang="fi-FI" sz="2100" dirty="0"/>
              <a:t>Jakamistalouteen liittyy myös työnkuvan muuttuminen. Onko keikkatalous jakamistaloutta? Vai onko kyseessä vain työn kuvan muuttuminen? Siihen liittyy oleellisesti myös alustatalous. Myös työntekijän oikeudet ovat olleet esillä. </a:t>
            </a:r>
          </a:p>
          <a:p>
            <a:r>
              <a:rPr lang="fi-FI" sz="2100" dirty="0">
                <a:hlinkClick r:id="rId2"/>
              </a:rPr>
              <a:t>https://yle.fi/uutiset/3-12221445</a:t>
            </a:r>
            <a:r>
              <a:rPr lang="fi-FI" sz="2100" dirty="0"/>
              <a:t>  </a:t>
            </a:r>
            <a:r>
              <a:rPr lang="fi-FI" sz="2100" dirty="0" err="1"/>
              <a:t>Eu:n</a:t>
            </a:r>
            <a:r>
              <a:rPr lang="fi-FI" sz="2100" dirty="0"/>
              <a:t> määritelmä, onko kyseessä freelancer vai työsuhteessa oleva henkilö </a:t>
            </a:r>
            <a:r>
              <a:rPr lang="fi-FI" sz="2100" dirty="0">
                <a:hlinkClick r:id="rId3"/>
              </a:rPr>
              <a:t>https://yle.fi/uutiset/3-11597507</a:t>
            </a:r>
            <a:r>
              <a:rPr lang="fi-FI" sz="2100" dirty="0"/>
              <a:t> Suomen linjaus</a:t>
            </a:r>
          </a:p>
          <a:p>
            <a:r>
              <a:rPr lang="fi-FI" sz="2100" dirty="0"/>
              <a:t>Myös joukko- tai vertaisrahoitus voi olla rajatapaus.</a:t>
            </a:r>
          </a:p>
          <a:p>
            <a:r>
              <a:rPr lang="fi-FI" sz="2100" dirty="0"/>
              <a:t>Käsitteiden määritelmät ovat tärkeitä esim. julkisen hallinnon kannalta. Sääntelyä tarvitaan kaupallisessa toiminnassa, mutta miten on yksityisten välillä? Mikä on riittävää sääntelyä, mikä taas liiallista? Vrt. </a:t>
            </a:r>
            <a:r>
              <a:rPr lang="fi-FI" sz="2100" dirty="0" err="1"/>
              <a:t>esim</a:t>
            </a:r>
            <a:r>
              <a:rPr lang="fi-FI" sz="2100" dirty="0"/>
              <a:t> Airbnb. Mikä edistää aitoa jakamistaloutta ja mikä taas pelkkää markkinataloutta, joka vaatii sääntelyä ja lakeja? Luonnollisesti myös käyttäjän/vuokraajan oikeudet tulee turvata.</a:t>
            </a:r>
          </a:p>
          <a:p>
            <a:r>
              <a:rPr lang="fi-FI" sz="2100" dirty="0"/>
              <a:t>Lisää asiasta Maija Mattila ” Alustatalous ei ole jakamistaloutta (välttämättä), Lähtökohtia alustatalouden säätelyyn.”  </a:t>
            </a:r>
            <a:r>
              <a:rPr lang="fi-FI" sz="2100" dirty="0">
                <a:hlinkClick r:id="rId4"/>
              </a:rPr>
              <a:t>https://issuu.com/sorsafoundation/docs/kss_mattila_web</a:t>
            </a:r>
            <a:r>
              <a:rPr lang="fi-FI" sz="2100" dirty="0"/>
              <a:t> </a:t>
            </a:r>
          </a:p>
          <a:p>
            <a:endParaRPr lang="fi-FI" dirty="0"/>
          </a:p>
        </p:txBody>
      </p:sp>
    </p:spTree>
    <p:extLst>
      <p:ext uri="{BB962C8B-B14F-4D97-AF65-F5344CB8AC3E}">
        <p14:creationId xmlns:p14="http://schemas.microsoft.com/office/powerpoint/2010/main" val="264770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C7490-D0A0-BD48-BFA7-EC916EFB8F88}"/>
              </a:ext>
            </a:extLst>
          </p:cNvPr>
          <p:cNvSpPr>
            <a:spLocks noGrp="1"/>
          </p:cNvSpPr>
          <p:nvPr>
            <p:ph type="title"/>
          </p:nvPr>
        </p:nvSpPr>
        <p:spPr/>
        <p:txBody>
          <a:bodyPr/>
          <a:lstStyle/>
          <a:p>
            <a:r>
              <a:rPr lang="fi-FI" dirty="0"/>
              <a:t>Tutkimus joulukuussa 2020</a:t>
            </a:r>
          </a:p>
        </p:txBody>
      </p:sp>
      <p:sp>
        <p:nvSpPr>
          <p:cNvPr id="3" name="Sisällön paikkamerkki 2">
            <a:extLst>
              <a:ext uri="{FF2B5EF4-FFF2-40B4-BE49-F238E27FC236}">
                <a16:creationId xmlns:a16="http://schemas.microsoft.com/office/drawing/2014/main" id="{0CBD4FDD-6EF3-1741-AD72-0C41C35D7A60}"/>
              </a:ext>
            </a:extLst>
          </p:cNvPr>
          <p:cNvSpPr>
            <a:spLocks noGrp="1"/>
          </p:cNvSpPr>
          <p:nvPr>
            <p:ph idx="1"/>
          </p:nvPr>
        </p:nvSpPr>
        <p:spPr>
          <a:xfrm>
            <a:off x="457201" y="1111250"/>
            <a:ext cx="8418944" cy="3752850"/>
          </a:xfrm>
        </p:spPr>
        <p:txBody>
          <a:bodyPr>
            <a:normAutofit/>
          </a:bodyPr>
          <a:lstStyle/>
          <a:p>
            <a:r>
              <a:rPr lang="fi-FI" dirty="0">
                <a:hlinkClick r:id="rId2"/>
              </a:rPr>
              <a:t>https://yle.fi/uutiset/3-11649609</a:t>
            </a:r>
            <a:r>
              <a:rPr lang="fi-FI" dirty="0"/>
              <a:t> </a:t>
            </a:r>
          </a:p>
          <a:p>
            <a:pPr marL="0" indent="0">
              <a:buNone/>
            </a:pPr>
            <a:r>
              <a:rPr lang="fi-FI" dirty="0"/>
              <a:t>      ”Vauras keskiluokka intoilee jakamistaloudesta”</a:t>
            </a:r>
          </a:p>
          <a:p>
            <a:r>
              <a:rPr lang="fi-FI" dirty="0"/>
              <a:t>”Selvisi, että erityisesti hyvinvoiva keskiluokka on innostunut jakamistalouden palveluista, kun taas alhaisemman tulo- ja koulutustason omaavat ihmiset jäävät vertaispalveluiden ulkopuolelle herkemmin”.</a:t>
            </a:r>
          </a:p>
          <a:p>
            <a:r>
              <a:rPr lang="fi-FI" dirty="0"/>
              <a:t>Ne joilla on jo paljon, voivat osallistua yhteiseen jakamiseen ja saamiseen lähipiirinsä kanssa.</a:t>
            </a:r>
          </a:p>
          <a:p>
            <a:r>
              <a:rPr lang="fi-FI" dirty="0"/>
              <a:t>Kun vauraan keskiluokan edustaja kierrättää ja hankkii tavaraa kirpparilta, hän tekee sen ehkä ekologisista syistä ja tehdäkseen oman osuutensa kestävän kehityksen projektissa.</a:t>
            </a:r>
          </a:p>
          <a:p>
            <a:r>
              <a:rPr lang="fi-FI" dirty="0"/>
              <a:t>Verkostoitumista tapahtui samalla.</a:t>
            </a:r>
          </a:p>
          <a:p>
            <a:endParaRPr lang="fi-FI" dirty="0"/>
          </a:p>
          <a:p>
            <a:endParaRPr lang="fi-FI" dirty="0"/>
          </a:p>
        </p:txBody>
      </p:sp>
    </p:spTree>
    <p:extLst>
      <p:ext uri="{BB962C8B-B14F-4D97-AF65-F5344CB8AC3E}">
        <p14:creationId xmlns:p14="http://schemas.microsoft.com/office/powerpoint/2010/main" val="306469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4F74FFD5305F489FBFEC31CBF5EB2B" ma:contentTypeVersion="1" ma:contentTypeDescription="Create a new document." ma:contentTypeScope="" ma:versionID="ec87f750d9d70b306fd270d0e746502b">
  <xsd:schema xmlns:xsd="http://www.w3.org/2001/XMLSchema" xmlns:xs="http://www.w3.org/2001/XMLSchema" xmlns:p="http://schemas.microsoft.com/office/2006/metadata/properties" xmlns:ns2="5c0a84fe-414f-4709-83f0-5d8c99eae7ae" xmlns:ns3="7678d9bf-da17-4a74-a66a-956406381341" targetNamespace="http://schemas.microsoft.com/office/2006/metadata/properties" ma:root="true" ma:fieldsID="079c7d37b0a75bb40a0699e9746a4859" ns2:_="" ns3:_="">
    <xsd:import namespace="5c0a84fe-414f-4709-83f0-5d8c99eae7ae"/>
    <xsd:import namespace="7678d9bf-da17-4a74-a66a-956406381341"/>
    <xsd:element name="properties">
      <xsd:complexType>
        <xsd:sequence>
          <xsd:element name="documentManagement">
            <xsd:complexType>
              <xsd:all>
                <xsd:element ref="ns2:Asiakirjatyyppi" minOccurs="0"/>
                <xsd:element ref="ns3:Ala_x002f_yksikk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a84fe-414f-4709-83f0-5d8c99eae7ae" elementFormDefault="qualified">
    <xsd:import namespace="http://schemas.microsoft.com/office/2006/documentManagement/types"/>
    <xsd:import namespace="http://schemas.microsoft.com/office/infopath/2007/PartnerControls"/>
    <xsd:element name="Asiakirjatyyppi" ma:index="8" nillable="true" ma:displayName="Asiakirjatyyppi" ma:format="Dropdown" ma:internalName="Asiakirjatyyppi">
      <xsd:simpleType>
        <xsd:restriction base="dms:Choice">
          <xsd:enumeration value="Anomus"/>
          <xsd:enumeration value="Esite"/>
          <xsd:enumeration value="Esitys"/>
          <xsd:enumeration value="Esityslista"/>
          <xsd:enumeration value="Hakemus"/>
          <xsd:enumeration value="Hankintapäätös"/>
          <xsd:enumeration value="Henkilöstöpäätös"/>
          <xsd:enumeration value="Kalenterimerkintä"/>
          <xsd:enumeration value="Kutsu"/>
          <xsd:enumeration value="Lausunto"/>
          <xsd:enumeration value="Lausuntopyyntö"/>
          <xsd:enumeration value="Lomake"/>
          <xsd:enumeration value="Mainos"/>
          <xsd:enumeration value="Maksatushakemus"/>
          <xsd:enumeration value="Maksupäätös"/>
          <xsd:enumeration value="Muistio"/>
          <xsd:enumeration value="Muu asiakirja"/>
          <xsd:enumeration value="Ohje"/>
          <xsd:enumeration value="Opetusmateriaali"/>
          <xsd:enumeration value="Opintokuvaus"/>
          <xsd:enumeration value="Opiskelijapäätös"/>
          <xsd:enumeration value="OPS"/>
          <xsd:enumeration value="Prosessikuvaus"/>
          <xsd:enumeration value="Päätös"/>
          <xsd:enumeration value="Pöytäkirja"/>
          <xsd:enumeration value="Rahoituspäätös"/>
          <xsd:enumeration value="Raportti"/>
          <xsd:enumeration value="Reklamaatio"/>
          <xsd:enumeration value="Selvitys"/>
          <xsd:enumeration value="Sopimus"/>
          <xsd:enumeration value="Suunnitelma"/>
          <xsd:enumeration value="Tarjous"/>
          <xsd:enumeration value="Tarjouspyyntö"/>
          <xsd:enumeration value="Tarkastuslausunto"/>
          <xsd:enumeration value="Tiedoksianto"/>
          <xsd:enumeration value="Tiedote"/>
          <xsd:enumeration value="Tilasto"/>
          <xsd:enumeration value="Tilaus"/>
          <xsd:enumeration value="Toimintakertomus"/>
          <xsd:enumeration value="Toimintasuunnitelma"/>
          <xsd:enumeration value="Valitusosoitus"/>
          <xsd:enumeration value="Yhteenveto"/>
        </xsd:restriction>
      </xsd:simpleType>
    </xsd:element>
  </xsd:schema>
  <xsd:schema xmlns:xsd="http://www.w3.org/2001/XMLSchema" xmlns:xs="http://www.w3.org/2001/XMLSchema" xmlns:dms="http://schemas.microsoft.com/office/2006/documentManagement/types" xmlns:pc="http://schemas.microsoft.com/office/infopath/2007/PartnerControls" targetNamespace="7678d9bf-da17-4a74-a66a-956406381341" elementFormDefault="qualified">
    <xsd:import namespace="http://schemas.microsoft.com/office/2006/documentManagement/types"/>
    <xsd:import namespace="http://schemas.microsoft.com/office/infopath/2007/PartnerControls"/>
    <xsd:element name="Ala_x002f_yksikko" ma:index="9" nillable="true" ma:displayName="Ala/yksikko" ma:default="Yleinen" ma:format="Dropdown" ma:internalName="Ala_x002f_yksikko">
      <xsd:simpleType>
        <xsd:restriction base="dms:Choice">
          <xsd:enumeration value="Yleinen"/>
          <xsd:enumeration value="Kansainvälisyys"/>
          <xsd:enumeration value="Liiketalous"/>
          <xsd:enumeration value="Matkailu"/>
          <xsd:enumeration value="Sos. ja Terv.ala"/>
          <xsd:enumeration value="Tekniikka"/>
          <xsd:enumeration value="Tietojenkäsittely"/>
          <xsd:enumeration value="Vaas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siakirjatyyppi xmlns="5c0a84fe-414f-4709-83f0-5d8c99eae7ae">Esitys</Asiakirjatyyppi>
    <Ala_x002f_yksikko xmlns="7678d9bf-da17-4a74-a66a-956406381341">Yleinen</Ala_x002f_yksikko>
  </documentManagement>
</p:properties>
</file>

<file path=customXml/itemProps1.xml><?xml version="1.0" encoding="utf-8"?>
<ds:datastoreItem xmlns:ds="http://schemas.openxmlformats.org/officeDocument/2006/customXml" ds:itemID="{2D9F7EA1-AA46-4827-8D26-AD059D93C1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a84fe-414f-4709-83f0-5d8c99eae7ae"/>
    <ds:schemaRef ds:uri="7678d9bf-da17-4a74-a66a-956406381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C1D2C8-1A4B-493B-AB3A-5393D6C2059A}">
  <ds:schemaRefs>
    <ds:schemaRef ds:uri="http://schemas.microsoft.com/sharepoint/v3/contenttype/forms"/>
  </ds:schemaRefs>
</ds:datastoreItem>
</file>

<file path=customXml/itemProps3.xml><?xml version="1.0" encoding="utf-8"?>
<ds:datastoreItem xmlns:ds="http://schemas.openxmlformats.org/officeDocument/2006/customXml" ds:itemID="{8DEE2C67-2BD1-415B-A85C-D41613375CBA}">
  <ds:schemaRefs>
    <ds:schemaRef ds:uri="http://purl.org/dc/dcmitype/"/>
    <ds:schemaRef ds:uri="http://purl.org/dc/elements/1.1/"/>
    <ds:schemaRef ds:uri="http://www.w3.org/XML/1998/namespace"/>
    <ds:schemaRef ds:uri="http://purl.org/dc/terms/"/>
    <ds:schemaRef ds:uri="http://schemas.microsoft.com/office/2006/documentManagement/types"/>
    <ds:schemaRef ds:uri="5c0a84fe-414f-4709-83f0-5d8c99eae7ae"/>
    <ds:schemaRef ds:uri="http://schemas.microsoft.com/office/infopath/2007/PartnerControls"/>
    <ds:schemaRef ds:uri="http://schemas.openxmlformats.org/package/2006/metadata/core-properties"/>
    <ds:schemaRef ds:uri="7678d9bf-da17-4a74-a66a-95640638134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26492</TotalTime>
  <Words>1125</Words>
  <Application>Microsoft Office PowerPoint</Application>
  <PresentationFormat>On-screen Show (16:9)</PresentationFormat>
  <Paragraphs>62</Paragraphs>
  <Slides>11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Palatino</vt:lpstr>
      <vt:lpstr>Office-teema</vt:lpstr>
      <vt:lpstr>JOHDATUSTA JAKAMISTALOUTEEN </vt:lpstr>
      <vt:lpstr>Jakamistalouden määritelmiä</vt:lpstr>
      <vt:lpstr>Jakaminen onnistuu alustojen kautta</vt:lpstr>
      <vt:lpstr>Jakamistalouteen liittyviä käsitteitä</vt:lpstr>
      <vt:lpstr>Jakamistalouteen liittyviä käsitteitä</vt:lpstr>
      <vt:lpstr>Jakamistalouden kysymyksiä</vt:lpstr>
      <vt:lpstr>Jakamistalouden kysymyksiä</vt:lpstr>
      <vt:lpstr>Jakamistalouden kysymyksiä</vt:lpstr>
      <vt:lpstr>Tutkimus joulukuussa 2020</vt:lpstr>
      <vt:lpstr>Tutkimus joulukuussa 2020</vt:lpstr>
      <vt:lpstr>Lisälukemista </vt:lpstr>
    </vt:vector>
  </TitlesOfParts>
  <Company>C2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VAMK markkinointikalvot</dc:title>
  <dc:creator>Anu Valkama</dc:creator>
  <cp:lastModifiedBy>Saarikoski, Lotta</cp:lastModifiedBy>
  <cp:revision>187</cp:revision>
  <dcterms:created xsi:type="dcterms:W3CDTF">2014-12-09T08:52:31Z</dcterms:created>
  <dcterms:modified xsi:type="dcterms:W3CDTF">2023-05-28T12:26:44Z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0x010100CB4F74FFD5305F489FBFEC31CBF5EB2B</vt:lpwstr>
  </property>
</Properties>
</file>