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9" r:id="rId2"/>
    <p:sldMasterId id="2147483680" r:id="rId3"/>
    <p:sldMasterId id="2147483700" r:id="rId4"/>
  </p:sldMasterIdLst>
  <p:sldIdLst>
    <p:sldId id="256" r:id="rId5"/>
    <p:sldId id="260" r:id="rId6"/>
    <p:sldId id="302" r:id="rId7"/>
    <p:sldId id="296" r:id="rId8"/>
    <p:sldId id="303" r:id="rId9"/>
    <p:sldId id="297" r:id="rId10"/>
    <p:sldId id="298" r:id="rId11"/>
    <p:sldId id="299" r:id="rId12"/>
    <p:sldId id="300" r:id="rId13"/>
    <p:sldId id="306" r:id="rId14"/>
    <p:sldId id="304" r:id="rId15"/>
    <p:sldId id="307" r:id="rId16"/>
    <p:sldId id="308" r:id="rId17"/>
    <p:sldId id="309" r:id="rId18"/>
    <p:sldId id="310" r:id="rId19"/>
    <p:sldId id="263" r:id="rId20"/>
    <p:sldId id="271" r:id="rId21"/>
  </p:sldIdLst>
  <p:sldSz cx="12192000" cy="6858000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Medium" panose="00000600000000000000" pitchFamily="2" charset="0"/>
      <p:regular r:id="rId26"/>
      <p:italic r:id="rId2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ulse yleispohjat" id="{EF2E7AF9-AFE3-EA48-9031-BCD769474E91}">
          <p14:sldIdLst>
            <p14:sldId id="256"/>
            <p14:sldId id="260"/>
            <p14:sldId id="302"/>
            <p14:sldId id="296"/>
            <p14:sldId id="303"/>
            <p14:sldId id="297"/>
            <p14:sldId id="298"/>
            <p14:sldId id="299"/>
            <p14:sldId id="300"/>
            <p14:sldId id="306"/>
            <p14:sldId id="304"/>
            <p14:sldId id="307"/>
            <p14:sldId id="308"/>
            <p14:sldId id="309"/>
            <p14:sldId id="310"/>
            <p14:sldId id="263"/>
            <p14:sldId id="271"/>
          </p14:sldIdLst>
        </p14:section>
        <p14:section name="Pulse Avoin AMK pohjat" id="{4CE32687-D83D-5F45-AF84-2CEB8A0B649F}">
          <p14:sldIdLst/>
        </p14:section>
        <p14:section name="Pulse Microcourses pohjat" id="{1D2BC670-B177-7A45-9676-6207D4380252}">
          <p14:sldIdLst/>
        </p14:section>
        <p14:section name="Pulse täydennyskoulutus" id="{415E0312-5B74-0D45-8E70-4D9E01A6C9C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F2E5"/>
    <a:srgbClr val="6636FF"/>
    <a:srgbClr val="CCFAAD"/>
    <a:srgbClr val="001B2A"/>
    <a:srgbClr val="0E3139"/>
    <a:srgbClr val="1B3B52"/>
    <a:srgbClr val="F05346"/>
    <a:srgbClr val="ED0B6F"/>
    <a:srgbClr val="295A7F"/>
    <a:srgbClr val="004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FC54E-4101-4B63-8D33-232FF4D5078E}" v="1" dt="2026-01-30T13:54:45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4"/>
    <p:restoredTop sz="86854" autoAdjust="0"/>
  </p:normalViewPr>
  <p:slideViewPr>
    <p:cSldViewPr snapToGrid="0" snapToObjects="1">
      <p:cViewPr varScale="1">
        <p:scale>
          <a:sx n="126" d="100"/>
          <a:sy n="126" d="100"/>
        </p:scale>
        <p:origin x="409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uti Noora" userId="465eae5f-8fa1-4dfc-9f99-5484827e7ebd" providerId="ADAL" clId="{9D2202CF-5012-4C69-B742-CF667A323BB4}"/>
    <pc:docChg chg="custSel modSld">
      <pc:chgData name="Juuti Noora" userId="465eae5f-8fa1-4dfc-9f99-5484827e7ebd" providerId="ADAL" clId="{9D2202CF-5012-4C69-B742-CF667A323BB4}" dt="2026-01-30T13:54:45.522" v="7"/>
      <pc:docMkLst>
        <pc:docMk/>
      </pc:docMkLst>
      <pc:sldChg chg="modSp">
        <pc:chgData name="Juuti Noora" userId="465eae5f-8fa1-4dfc-9f99-5484827e7ebd" providerId="ADAL" clId="{9D2202CF-5012-4C69-B742-CF667A323BB4}" dt="2026-01-30T13:54:45.522" v="7"/>
        <pc:sldMkLst>
          <pc:docMk/>
          <pc:sldMk cId="430120112" sldId="256"/>
        </pc:sldMkLst>
        <pc:spChg chg="mod">
          <ac:chgData name="Juuti Noora" userId="465eae5f-8fa1-4dfc-9f99-5484827e7ebd" providerId="ADAL" clId="{9D2202CF-5012-4C69-B742-CF667A323BB4}" dt="2026-01-30T13:54:45.522" v="7"/>
          <ac:spMkLst>
            <pc:docMk/>
            <pc:sldMk cId="430120112" sldId="256"/>
            <ac:spMk id="3" creationId="{DBCE5815-86B7-1C49-9D28-B0A0C22F5AC0}"/>
          </ac:spMkLst>
        </pc:spChg>
      </pc:sldChg>
      <pc:sldChg chg="delSp mod">
        <pc:chgData name="Juuti Noora" userId="465eae5f-8fa1-4dfc-9f99-5484827e7ebd" providerId="ADAL" clId="{9D2202CF-5012-4C69-B742-CF667A323BB4}" dt="2026-01-27T12:48:29.288" v="1" actId="478"/>
        <pc:sldMkLst>
          <pc:docMk/>
          <pc:sldMk cId="2243948454" sldId="302"/>
        </pc:sldMkLst>
      </pc:sldChg>
      <pc:sldChg chg="delSp mod">
        <pc:chgData name="Juuti Noora" userId="465eae5f-8fa1-4dfc-9f99-5484827e7ebd" providerId="ADAL" clId="{9D2202CF-5012-4C69-B742-CF667A323BB4}" dt="2026-01-27T12:48:38.808" v="4" actId="478"/>
        <pc:sldMkLst>
          <pc:docMk/>
          <pc:sldMk cId="976621507" sldId="304"/>
        </pc:sldMkLst>
      </pc:sldChg>
      <pc:sldChg chg="delSp mod">
        <pc:chgData name="Juuti Noora" userId="465eae5f-8fa1-4dfc-9f99-5484827e7ebd" providerId="ADAL" clId="{9D2202CF-5012-4C69-B742-CF667A323BB4}" dt="2026-01-27T12:48:35.800" v="2" actId="478"/>
        <pc:sldMkLst>
          <pc:docMk/>
          <pc:sldMk cId="2999553821" sldId="306"/>
        </pc:sldMkLst>
      </pc:sldChg>
      <pc:sldChg chg="delSp mod">
        <pc:chgData name="Juuti Noora" userId="465eae5f-8fa1-4dfc-9f99-5484827e7ebd" providerId="ADAL" clId="{9D2202CF-5012-4C69-B742-CF667A323BB4}" dt="2026-01-27T12:48:41.768" v="5" actId="478"/>
        <pc:sldMkLst>
          <pc:docMk/>
          <pc:sldMk cId="1394528390" sldId="307"/>
        </pc:sldMkLst>
      </pc:sldChg>
      <pc:sldChg chg="addSp delSp modSp mod">
        <pc:chgData name="Juuti Noora" userId="465eae5f-8fa1-4dfc-9f99-5484827e7ebd" providerId="ADAL" clId="{9D2202CF-5012-4C69-B742-CF667A323BB4}" dt="2026-01-27T12:48:50.971" v="6" actId="478"/>
        <pc:sldMkLst>
          <pc:docMk/>
          <pc:sldMk cId="3464693560" sldId="309"/>
        </pc:sldMkLst>
        <pc:spChg chg="add mod">
          <ac:chgData name="Juuti Noora" userId="465eae5f-8fa1-4dfc-9f99-5484827e7ebd" providerId="ADAL" clId="{9D2202CF-5012-4C69-B742-CF667A323BB4}" dt="2026-01-27T12:48:50.971" v="6" actId="478"/>
          <ac:spMkLst>
            <pc:docMk/>
            <pc:sldMk cId="3464693560" sldId="309"/>
            <ac:spMk id="3" creationId="{8D01A937-0D06-EC1D-A3DC-F2AE0822131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6911"/>
            <a:ext cx="6496800" cy="2081980"/>
          </a:xfrm>
        </p:spPr>
        <p:txBody>
          <a:bodyPr anchor="b" anchorCtr="0">
            <a:normAutofit/>
          </a:bodyPr>
          <a:lstStyle>
            <a:lvl1pPr>
              <a:defRPr sz="7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5388"/>
            <a:ext cx="6496800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674D427-9E57-8D4E-AC22-ABFD986A6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08801" y="2183171"/>
            <a:ext cx="1611871" cy="24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2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621CE29-B6E7-0C41-8E42-372BFB55B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45916" y="1549381"/>
            <a:ext cx="2300168" cy="35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B179F5A-2888-FF47-8BD5-F455BF245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" t="10826" r="175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6508" y="1581174"/>
            <a:ext cx="4754880" cy="1827206"/>
          </a:xfrm>
        </p:spPr>
        <p:txBody>
          <a:bodyPr anchor="b" anchorCtr="0"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6508" y="3684190"/>
            <a:ext cx="4754880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6" name="Kuva 5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686C06EF-518A-AF4A-BEFC-0F15FEDC5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445" y="5873102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chemeClr val="accent6"/>
            </a:gs>
            <a:gs pos="61000">
              <a:srgbClr val="ED0B6F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1968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chemeClr val="accent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5814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chemeClr val="accent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CBF0DE02-DE28-514D-9700-B987765D2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445" y="586491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A5A7999-768F-7442-BFD3-E11BAA38B7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AC99844B-A4D4-E544-9ED4-82A3F201C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445" y="586491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chemeClr val="accent6"/>
                </a:gs>
                <a:gs pos="55000">
                  <a:srgbClr val="ED0B6F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 descr="Kuva, joka sisältää kohteen piirtäminen, kello, lautanen&#10;&#10;Kuvaus luotu automaattisesti">
            <a:extLst>
              <a:ext uri="{FF2B5EF4-FFF2-40B4-BE49-F238E27FC236}">
                <a16:creationId xmlns:a16="http://schemas.microsoft.com/office/drawing/2014/main" id="{03EB0A4F-488E-2E4E-8929-9D1B5FDD5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3234" y="6016785"/>
            <a:ext cx="1598723" cy="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6"/>
                </a:gs>
                <a:gs pos="53000">
                  <a:srgbClr val="ED0B6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3493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irtäminen, merkki, kello&#10;&#10;Kuvaus luotu automaattisesti">
            <a:extLst>
              <a:ext uri="{FF2B5EF4-FFF2-40B4-BE49-F238E27FC236}">
                <a16:creationId xmlns:a16="http://schemas.microsoft.com/office/drawing/2014/main" id="{B9BA46A5-BF8E-A046-B4B9-E1EF2043A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8387" y="1543050"/>
            <a:ext cx="2295225" cy="35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F05346"/>
            </a:gs>
            <a:gs pos="61000">
              <a:srgbClr val="ED0B6F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6945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B574458-6343-9A45-B887-3FB2B12F4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55" r="201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0" y="1517035"/>
            <a:ext cx="5180588" cy="1827206"/>
          </a:xfrm>
        </p:spPr>
        <p:txBody>
          <a:bodyPr anchor="b" anchorCtr="0"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0" y="3694500"/>
            <a:ext cx="5180588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ACFFF22-5B81-C549-862D-16BEAE1855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84445" y="5873102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CCFAAD"/>
            </a:gs>
            <a:gs pos="61000">
              <a:schemeClr val="accent5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0899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CCFAAD"/>
                    </a:gs>
                    <a:gs pos="61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2611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rgbClr val="CCFAAD"/>
                    </a:gs>
                    <a:gs pos="61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CCFAAD"/>
                </a:gs>
                <a:gs pos="3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C5F73DD6-B003-2144-962B-FEB861464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6491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54BDCA5-7071-984A-BE98-AABD4C246B8D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CCFAAD"/>
                </a:gs>
                <a:gs pos="3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42DFB8DD-8132-D447-AF46-9329E46C4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6491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rgbClr val="CCFAAD"/>
                </a:gs>
                <a:gs pos="55000">
                  <a:schemeClr val="accent5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A76836F-7E8B-424C-8F96-C8537AE057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234" y="6016785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CCFAAD"/>
                </a:gs>
                <a:gs pos="53000">
                  <a:schemeClr val="accent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29130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522F9D6-0E29-334B-933A-14BEE1DBC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8387" y="1543050"/>
            <a:ext cx="2295225" cy="35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, kansi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935C33D-76BB-9542-95B6-5B937A13D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04" t="14174" r="653" b="1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81226F5-D291-FE40-ADFC-2FCD0A6AE1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157" y="1494499"/>
            <a:ext cx="4473575" cy="1827206"/>
          </a:xfrm>
        </p:spPr>
        <p:txBody>
          <a:bodyPr>
            <a:normAutofit/>
          </a:bodyPr>
          <a:lstStyle>
            <a:lvl1pPr>
              <a:defRPr sz="5000" baseline="0"/>
            </a:lvl1pPr>
          </a:lstStyle>
          <a:p>
            <a:pPr algn="l"/>
            <a:r>
              <a:rPr lang="fi-FI" dirty="0" err="1"/>
              <a:t>Pulse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0CD567-36BF-D749-8392-90AB7D32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57" y="3742874"/>
            <a:ext cx="4473575" cy="1449000"/>
          </a:xfrm>
        </p:spPr>
        <p:txBody>
          <a:bodyPr>
            <a:normAutofit/>
          </a:bodyPr>
          <a:lstStyle>
            <a:lvl1pPr marL="0" indent="0">
              <a:buNone/>
              <a:defRPr b="0" i="0">
                <a:latin typeface="Montserrat Medium" pitchFamily="2" charset="77"/>
              </a:defRPr>
            </a:lvl1pPr>
          </a:lstStyle>
          <a:p>
            <a:pPr algn="l"/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D040770-4B61-904A-AC60-1DED9E5C5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2800" y="5873102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F0534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1161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gradient">
    <p:bg>
      <p:bgPr>
        <a:gradFill>
          <a:gsLst>
            <a:gs pos="2000">
              <a:srgbClr val="05F2E5"/>
            </a:gs>
            <a:gs pos="61000">
              <a:schemeClr val="accent4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9204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481" y="1944112"/>
            <a:ext cx="10932338" cy="2969776"/>
          </a:xfrm>
        </p:spPr>
        <p:txBody>
          <a:bodyPr anchor="ctr" anchorCtr="0">
            <a:normAutofit/>
          </a:bodyPr>
          <a:lstStyle>
            <a:lvl1pPr algn="ctr">
              <a:defRPr sz="8000">
                <a:gradFill>
                  <a:gsLst>
                    <a:gs pos="2000">
                      <a:srgbClr val="05F2E5"/>
                    </a:gs>
                    <a:gs pos="61000">
                      <a:schemeClr val="accent4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62905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1000">
                      <a:srgbClr val="05F2E5"/>
                    </a:gs>
                    <a:gs pos="61000">
                      <a:schemeClr val="accent4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2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4"/>
                </a:gs>
                <a:gs pos="30000">
                  <a:srgbClr val="05F2E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ADA15414-6425-DD44-81F8-59663AD63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6" y="586491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E11112F3-01DD-8840-BDEB-DB27B8E68DCD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chemeClr val="accent4"/>
                </a:gs>
                <a:gs pos="30000">
                  <a:srgbClr val="05F2E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1ED6F329-0298-6347-BC23-11B292E43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6" y="586491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1479899-504A-2B40-88DD-5FBF444D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209" y="5838729"/>
            <a:ext cx="1765748" cy="79757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84000">
                  <a:srgbClr val="05F2E5"/>
                </a:gs>
                <a:gs pos="0">
                  <a:schemeClr val="accent4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AEA609E-44EF-1D4B-BA74-6B2903A77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235" y="6016785"/>
            <a:ext cx="1598720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05F2E5"/>
                </a:gs>
                <a:gs pos="53000">
                  <a:schemeClr val="accent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7894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62D0DEF-1C21-B642-86A9-CA3FBD8F0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8387" y="1543050"/>
            <a:ext cx="2295224" cy="35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/ 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0509D-1156-624D-9F9C-34BA25D71E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4921" y="1944112"/>
            <a:ext cx="8982158" cy="2969776"/>
          </a:xfrm>
        </p:spPr>
        <p:txBody>
          <a:bodyPr anchor="ctr" anchorCtr="0">
            <a:normAutofit/>
          </a:bodyPr>
          <a:lstStyle>
            <a:lvl1pPr algn="ctr">
              <a:defRPr sz="6000">
                <a:gradFill>
                  <a:gsLst>
                    <a:gs pos="2000">
                      <a:srgbClr val="F05346"/>
                    </a:gs>
                    <a:gs pos="61000">
                      <a:srgbClr val="ED0B6F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noProof="0" dirty="0"/>
              <a:t>“</a:t>
            </a:r>
            <a:r>
              <a:rPr lang="en-US" noProof="0" dirty="0" err="1"/>
              <a:t>tekstinosto</a:t>
            </a:r>
            <a:r>
              <a:rPr lang="en-US" noProof="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9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 sz="1800"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01E54D4-79F8-1548-801A-37D9EC500EF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CE5BDCC1-D95A-E141-A399-568F71D2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, perussisalto tum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618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955E75A4-25D2-2745-876C-CD4DC42ECD35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>
            <a:extLst>
              <a:ext uri="{FF2B5EF4-FFF2-40B4-BE49-F238E27FC236}">
                <a16:creationId xmlns:a16="http://schemas.microsoft.com/office/drawing/2014/main" id="{914D8EEA-8DA1-244C-92D2-0D340BDFF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E986AC6-5147-6D4E-94F3-6283E9E83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9671"/>
          </a:xfrm>
        </p:spPr>
        <p:txBody>
          <a:bodyPr/>
          <a:lstStyle>
            <a:lvl1pPr>
              <a:defRPr sz="1800" b="0" i="0">
                <a:latin typeface="Montserrat" pitchFamily="2" charset="77"/>
              </a:defRPr>
            </a:lvl1pPr>
            <a:lvl2pPr>
              <a:defRPr sz="2000"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739BDB1F-E4E0-594F-A487-EC50CB9E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9671"/>
          </a:xfrm>
        </p:spPr>
        <p:txBody>
          <a:bodyPr/>
          <a:lstStyle>
            <a:lvl1pPr>
              <a:defRPr sz="1800"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8C4E435-50D8-5B40-8E04-4050ED4BC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1C504D9-F485-414A-8657-711636AD605B}"/>
              </a:ext>
            </a:extLst>
          </p:cNvPr>
          <p:cNvCxnSpPr/>
          <p:nvPr userDrawn="1"/>
        </p:nvCxnSpPr>
        <p:spPr>
          <a:xfrm flipH="1">
            <a:off x="838200" y="6094089"/>
            <a:ext cx="8872242" cy="0"/>
          </a:xfrm>
          <a:prstGeom prst="line">
            <a:avLst/>
          </a:prstGeom>
          <a:ln w="12700">
            <a:gradFill>
              <a:gsLst>
                <a:gs pos="83000">
                  <a:srgbClr val="F05346"/>
                </a:gs>
                <a:gs pos="30000">
                  <a:srgbClr val="ED0B6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7A980131-F965-D04D-8A94-FCCE7AA97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84445" y="5856751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perussisalto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68" y="2138290"/>
            <a:ext cx="10245865" cy="3574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tekstin</a:t>
            </a:r>
            <a:r>
              <a:rPr lang="en-US" noProof="0" dirty="0"/>
              <a:t> </a:t>
            </a:r>
            <a:r>
              <a:rPr lang="en-US" noProof="0" dirty="0" err="1"/>
              <a:t>perustyylejä</a:t>
            </a:r>
            <a:r>
              <a:rPr lang="en-US" noProof="0" dirty="0"/>
              <a:t> </a:t>
            </a:r>
            <a:r>
              <a:rPr lang="en-US" noProof="0" dirty="0" err="1"/>
              <a:t>napsauttamalla</a:t>
            </a:r>
            <a:endParaRPr lang="en-US" noProof="0" dirty="0"/>
          </a:p>
          <a:p>
            <a:pPr lvl="1"/>
            <a:r>
              <a:rPr lang="en-US" noProof="0" dirty="0" err="1"/>
              <a:t>toinen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2"/>
            <a:r>
              <a:rPr lang="en-US" noProof="0" dirty="0" err="1"/>
              <a:t>kolmas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3"/>
            <a:r>
              <a:rPr lang="en-US" noProof="0" dirty="0" err="1"/>
              <a:t>neljäs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  <a:p>
            <a:pPr lvl="4"/>
            <a:r>
              <a:rPr lang="en-US" noProof="0" dirty="0" err="1"/>
              <a:t>viides</a:t>
            </a:r>
            <a:r>
              <a:rPr lang="en-US" noProof="0" dirty="0"/>
              <a:t> </a:t>
            </a:r>
            <a:r>
              <a:rPr lang="en-US" noProof="0" dirty="0" err="1"/>
              <a:t>taso</a:t>
            </a:r>
            <a:endParaRPr lang="en-US" noProof="0" dirty="0"/>
          </a:p>
        </p:txBody>
      </p:sp>
      <p:sp>
        <p:nvSpPr>
          <p:cNvPr id="4" name="Vastakkaisista kulmista pyöristetty suorakulmio 3">
            <a:extLst>
              <a:ext uri="{FF2B5EF4-FFF2-40B4-BE49-F238E27FC236}">
                <a16:creationId xmlns:a16="http://schemas.microsoft.com/office/drawing/2014/main" id="{EBF5F239-318A-814D-BDC0-C2A8981062E3}"/>
              </a:ext>
            </a:extLst>
          </p:cNvPr>
          <p:cNvSpPr/>
          <p:nvPr userDrawn="1"/>
        </p:nvSpPr>
        <p:spPr>
          <a:xfrm flipV="1">
            <a:off x="390919" y="405190"/>
            <a:ext cx="11410161" cy="6047620"/>
          </a:xfrm>
          <a:prstGeom prst="round2DiagRect">
            <a:avLst>
              <a:gd name="adj1" fmla="val 7053"/>
              <a:gd name="adj2" fmla="val 0"/>
            </a:avLst>
          </a:prstGeom>
          <a:noFill/>
          <a:ln w="38100">
            <a:gradFill>
              <a:gsLst>
                <a:gs pos="0">
                  <a:srgbClr val="F05346"/>
                </a:gs>
                <a:gs pos="55000">
                  <a:srgbClr val="ED0B6F"/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20A8C-503D-8544-B3A1-A6434FE5FACC}"/>
              </a:ext>
            </a:extLst>
          </p:cNvPr>
          <p:cNvSpPr/>
          <p:nvPr userDrawn="1"/>
        </p:nvSpPr>
        <p:spPr>
          <a:xfrm>
            <a:off x="9945111" y="5736903"/>
            <a:ext cx="2055377" cy="915582"/>
          </a:xfrm>
          <a:prstGeom prst="rect">
            <a:avLst/>
          </a:prstGeom>
          <a:solidFill>
            <a:srgbClr val="00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D0CC77F-6B9B-D943-A7CA-A3272001F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68" y="644297"/>
            <a:ext cx="10245865" cy="1325563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 noProof="0" dirty="0" err="1"/>
              <a:t>Muokkaa</a:t>
            </a:r>
            <a:r>
              <a:rPr lang="en-US" noProof="0" dirty="0"/>
              <a:t> </a:t>
            </a:r>
            <a:r>
              <a:rPr lang="en-US" noProof="0" dirty="0" err="1"/>
              <a:t>otsikkoa</a:t>
            </a:r>
            <a:r>
              <a:rPr lang="en-US" noProof="0" dirty="0"/>
              <a:t> </a:t>
            </a:r>
            <a:r>
              <a:rPr lang="en-US" noProof="0" dirty="0" err="1"/>
              <a:t>napsautt</a:t>
            </a:r>
            <a:r>
              <a:rPr lang="en-US" noProof="0" dirty="0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6C2174-366C-FA40-98A3-5270B3CBC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3234" y="6024949"/>
            <a:ext cx="1598723" cy="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42C095-0A91-BC40-AB95-FD21EE9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915752"/>
            <a:ext cx="8406614" cy="35463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CEB0513-52EB-CC40-9571-410064C68CD5}"/>
              </a:ext>
            </a:extLst>
          </p:cNvPr>
          <p:cNvSpPr/>
          <p:nvPr/>
        </p:nvSpPr>
        <p:spPr>
          <a:xfrm>
            <a:off x="1338349" y="1190045"/>
            <a:ext cx="9559636" cy="467042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F05346"/>
                </a:gs>
                <a:gs pos="53000">
                  <a:srgbClr val="ED0B6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08E55D-8238-8546-843F-D78AE68AE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11" y="839179"/>
            <a:ext cx="2489785" cy="701731"/>
          </a:xfrm>
          <a:solidFill>
            <a:schemeClr val="tx1"/>
          </a:solidFill>
        </p:spPr>
        <p:txBody>
          <a:bodyPr wrap="none">
            <a:spAutoFit/>
          </a:bodyPr>
          <a:lstStyle>
            <a:lvl1pPr algn="ctr">
              <a:defRPr/>
            </a:lvl1pPr>
          </a:lstStyle>
          <a:p>
            <a:r>
              <a:rPr lang="fi-FI" noProof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5499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338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  <p:sldLayoutId id="2147483665" r:id="rId4"/>
    <p:sldLayoutId id="2147483650" r:id="rId5"/>
    <p:sldLayoutId id="2147483668" r:id="rId6"/>
    <p:sldLayoutId id="2147483667" r:id="rId7"/>
    <p:sldLayoutId id="2147483666" r:id="rId8"/>
    <p:sldLayoutId id="2147483664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F05346"/>
              </a:gs>
              <a:gs pos="61000">
                <a:srgbClr val="ED0B7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4332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chemeClr val="accent6"/>
              </a:gs>
              <a:gs pos="61000">
                <a:srgbClr val="ED0B7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2332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CCFAAD"/>
              </a:gs>
              <a:gs pos="61000">
                <a:schemeClr val="accent5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5F8F25-417D-8B4D-A024-228ABBBD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5AB073-D82D-624B-85AD-A44C26E15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6931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gradFill>
            <a:gsLst>
              <a:gs pos="2000">
                <a:srgbClr val="05F2E5"/>
              </a:gs>
              <a:gs pos="61000">
                <a:schemeClr val="accent4"/>
              </a:gs>
            </a:gsLst>
            <a:lin ang="2700000" scaled="0"/>
          </a:gra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deed.f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kainstituutti.fi/uutiset/miten-estaa-iakkaiden-kaatumiset/?gad_source=1&amp;gclid=EAIaIQobChMIx_m15KH1iwMV_w-iAx3COQPOEAAYASAAEgK5H_D_BwE" TargetMode="External"/><Relationship Id="rId2" Type="http://schemas.openxmlformats.org/officeDocument/2006/relationships/hyperlink" Target="https://thl.fi/documents/155392151/190140691/Kaatumisvaaran%20arviointi.pdf/7651ffa3-7ce0-4d68-85e5-3caf8a78afad/Kaatumisvaaran%20arviointi.pdf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na-elderly.com/sites/default/files/2021-10/MNA-finnish.pdf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fimea.fi/kehittaminen_ja_hta/jarkeva-laakehoito/laakehoidon-tietopaketit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otus.fi/wp-content/uploads/2020/03/hoitosuosituksen-lyhennelma-muistinsairas-2020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imea.fi/etusivu" TargetMode="External"/><Relationship Id="rId3" Type="http://schemas.openxmlformats.org/officeDocument/2006/relationships/hyperlink" Target="https://vahvike.fi/muistelu/elamantarinat/elamantarinalomake-2/" TargetMode="External"/><Relationship Id="rId7" Type="http://schemas.openxmlformats.org/officeDocument/2006/relationships/hyperlink" Target="https://www.kela.fi/sairastaminen" TargetMode="External"/><Relationship Id="rId2" Type="http://schemas.openxmlformats.org/officeDocument/2006/relationships/hyperlink" Target="https://www.terveysportti.fi/apps/dtk/tmi?toc=1123774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hotus.fi/wp-content/uploads/2020/03/hoitosuosituksen-lyhennelma-muistinsairas-2020.pdf" TargetMode="External"/><Relationship Id="rId5" Type="http://schemas.openxmlformats.org/officeDocument/2006/relationships/hyperlink" Target="https://www.suomi.fi/oppaat/edunvalvonta/nain-teet-edunvalvontavaltuutuksen?gad_source=1&amp;gclid=EAIaIQobChMI7-GmnKf1iwMVHQ-iAx1_BjFTEAAYASAAEgIpu_D_BwE" TargetMode="External"/><Relationship Id="rId4" Type="http://schemas.openxmlformats.org/officeDocument/2006/relationships/hyperlink" Target="https://muistiliitto.fi/" TargetMode="External"/><Relationship Id="rId9" Type="http://schemas.openxmlformats.org/officeDocument/2006/relationships/hyperlink" Target="https://thl.fi/aiheet/ikaantyminen/elaman-loppuvaiheen-hoito/hoitotahto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ahvike.fi/muistelu/elamantarinat/elamantarinalomake-2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la.fi/laakkeet" TargetMode="External"/><Relationship Id="rId2" Type="http://schemas.openxmlformats.org/officeDocument/2006/relationships/hyperlink" Target="https://muistiliitto.fi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hl.fi/aiheet/ikaantyminen/elaman-loppuvaiheen-hoito/hoitotahto" TargetMode="External"/><Relationship Id="rId5" Type="http://schemas.openxmlformats.org/officeDocument/2006/relationships/hyperlink" Target="https://www.suomi.fi/oppaat/edunvalvonta/nain-teet-edunvalvontavaltuutuksen?gad_source=1&amp;gclid=EAIaIQobChMI7-GmnKf1iwMVHQ-iAx1_BjFTEAAYASAAEgIpu_D_BwE" TargetMode="External"/><Relationship Id="rId4" Type="http://schemas.openxmlformats.org/officeDocument/2006/relationships/hyperlink" Target="https://www.kela.fi/elaketta-saavan-hoitotuk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veysportti.fi/apps/dtk/tmi/article/tmm00154?toc=802599" TargetMode="External"/><Relationship Id="rId2" Type="http://schemas.openxmlformats.org/officeDocument/2006/relationships/hyperlink" Target="https://www.terveysportti.fi/apps/dtk/tmi?toc=112377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erveysportti.fi/apps/dtk/tmi/article/tmm00155?toc=802599" TargetMode="External"/><Relationship Id="rId4" Type="http://schemas.openxmlformats.org/officeDocument/2006/relationships/hyperlink" Target="https://www.terveysportti.fi/apps/dtk/tmi/article/tmm00153?toc=8025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EE267-F3D1-0C4A-9A1B-7D7D7D155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Etenevän </a:t>
            </a:r>
            <a:r>
              <a:rPr lang="fi-FI" dirty="0" err="1"/>
              <a:t>muistisairau-den</a:t>
            </a:r>
            <a:r>
              <a:rPr lang="fi-FI" dirty="0"/>
              <a:t> hoito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CE5815-86B7-1C49-9D28-B0A0C22F5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Perusperiaatteet</a:t>
            </a:r>
          </a:p>
          <a:p>
            <a:r>
              <a:rPr lang="fi-FI"/>
              <a:t> </a:t>
            </a:r>
            <a:r>
              <a:rPr lang="fi-FI" sz="1000"/>
              <a:t> </a:t>
            </a:r>
            <a:r>
              <a:rPr lang="fi-FI" sz="1000" spc="-1">
                <a:solidFill>
                  <a:srgbClr val="FFFFFF"/>
                </a:solidFill>
                <a:latin typeface="Montserrat" panose="00000500000000000000" pitchFamily="2" charset="0"/>
                <a:hlinkClick r:id="rId2"/>
              </a:rPr>
              <a:t>CC BY-SA 4.0</a:t>
            </a:r>
            <a:r>
              <a:rPr lang="fi-FI" sz="1000" spc="-1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fi-FI" sz="1000"/>
              <a:t>Riitta </a:t>
            </a:r>
            <a:r>
              <a:rPr lang="fi-FI" sz="1000" dirty="0"/>
              <a:t>Tenkanen-Salmela</a:t>
            </a:r>
          </a:p>
        </p:txBody>
      </p:sp>
    </p:spTree>
    <p:extLst>
      <p:ext uri="{BB962C8B-B14F-4D97-AF65-F5344CB8AC3E}">
        <p14:creationId xmlns:p14="http://schemas.microsoft.com/office/powerpoint/2010/main" val="4301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BFF95B-872A-1106-7B9A-9C26340B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Kaatumisvaaran arviointiin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340E3-B1E3-D566-F7C5-634FF8C8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https://thl.fi/documents/155392151/190140691/Kaatumisvaaran%20arviointi.pdf/7651ffa3-7ce0-4d68-85e5-3caf8a78afad/Kaatumisvaaran%20arviointi.pdf</a:t>
            </a:r>
            <a:r>
              <a:rPr lang="fi-FI" dirty="0"/>
              <a:t> </a:t>
            </a:r>
          </a:p>
          <a:p>
            <a:endParaRPr lang="fi-FI" dirty="0"/>
          </a:p>
          <a:p>
            <a:r>
              <a:rPr lang="fi-FI" dirty="0">
                <a:hlinkClick r:id="rId3"/>
              </a:rPr>
              <a:t>https://www.ikainstituutti.fi/uutiset/miten-estaa-iakkaiden-kaatumiset/?gad_source=1&amp;gclid=EAIaIQobChMIx_m15KH1iwMV_w-iAx3COQPOEAAYASAAEgK5H_D_BwE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95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C66ED7-8CB2-15FE-1537-F061F77F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Ravitsemuksen merkitys muistisairauden hoidossa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472034-9366-1170-93AC-E6FCC321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Muistisairaudet lisäävät ravinnontarvetta. Pieniä annoksia usein!</a:t>
            </a:r>
          </a:p>
          <a:p>
            <a:r>
              <a:rPr lang="fi-FI" dirty="0"/>
              <a:t>Varhaisen Alzheimerin taudin hoidossa voidaan käyttää ravitsemuksen tukena kliinistä ravintovalmistetta. Tutkimusten mukaan se auttaa toimintakyvyn ylläpidossa.</a:t>
            </a:r>
          </a:p>
          <a:p>
            <a:r>
              <a:rPr lang="fi-FI" dirty="0"/>
              <a:t>Painon seuranta on tärkeää, koska lähes kaikkiin muistisairauksiin liittyy tahaton painonlasku.</a:t>
            </a:r>
          </a:p>
          <a:p>
            <a:r>
              <a:rPr lang="fi-FI" dirty="0"/>
              <a:t>MNA®  (Mini </a:t>
            </a:r>
            <a:r>
              <a:rPr lang="fi-FI" dirty="0" err="1"/>
              <a:t>Nutritional</a:t>
            </a:r>
            <a:r>
              <a:rPr lang="fi-FI" dirty="0"/>
              <a:t> </a:t>
            </a:r>
            <a:r>
              <a:rPr lang="fi-FI" dirty="0" err="1"/>
              <a:t>Assessment</a:t>
            </a:r>
            <a:r>
              <a:rPr lang="fi-FI" dirty="0"/>
              <a:t>)</a:t>
            </a:r>
          </a:p>
          <a:p>
            <a:r>
              <a:rPr lang="fi-FI" dirty="0">
                <a:hlinkClick r:id="rId2"/>
              </a:rPr>
              <a:t>https://www.mna-elderly.com/sites/default/files/2021-10/MNA-finnish.pdf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6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C21E9F-20E2-2D3C-BCC7-6B1EBCF4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Lääkehoidon merkitys muistisairauden hoidossa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83020-11D5-F65B-3908-E414C342F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Lääkitystä arvioidaan ja harkitaan kaikissa muistisairauden vaiheissa. Alzheimerin taudin lääkehoito hidastaa sairauden etenemistä ja ylläpitää hyvää toimintakykyä.</a:t>
            </a:r>
          </a:p>
          <a:p>
            <a:r>
              <a:rPr lang="fi-FI" dirty="0"/>
              <a:t>Kaikkiin muistisairauksiin ei ole olemassa lääkitystä.</a:t>
            </a:r>
          </a:p>
          <a:p>
            <a:r>
              <a:rPr lang="fi-FI" dirty="0"/>
              <a:t>Lääkehoidon kokonaisarviointi </a:t>
            </a:r>
          </a:p>
          <a:p>
            <a:r>
              <a:rPr lang="fi-FI" dirty="0"/>
              <a:t>Fimea, Lääkehoidon tietopaketit </a:t>
            </a:r>
            <a:r>
              <a:rPr lang="fi-FI" dirty="0">
                <a:hlinkClick r:id="rId2"/>
              </a:rPr>
              <a:t>https://fimea.fi/kehittaminen_ja_hta/jarkeva-laakehoito/laakehoidon-tietopaketit</a:t>
            </a:r>
            <a:r>
              <a:rPr lang="fi-FI" dirty="0"/>
              <a:t> </a:t>
            </a:r>
          </a:p>
          <a:p>
            <a:r>
              <a:rPr lang="fi-FI" dirty="0"/>
              <a:t>Perussairauksien hyvä hoito on tärkeää.</a:t>
            </a:r>
          </a:p>
          <a:p>
            <a:r>
              <a:rPr lang="fi-FI" dirty="0"/>
              <a:t>Jo alkuvaiheessa käyttöön lääkeannostelija (dosetti) tai annosjakelu (palvelu, jossa apteekki toimittaa säännöllisesti käytettävät lääkkeet valmiiksi annosteltuna)</a:t>
            </a:r>
          </a:p>
          <a:p>
            <a:r>
              <a:rPr lang="fi-FI" dirty="0"/>
              <a:t>Asianmukainen ja ajantasainen lääkelista mukaan esim. lompakkoon tai käsilaukkuun</a:t>
            </a:r>
          </a:p>
          <a:p>
            <a:r>
              <a:rPr lang="fi-FI" dirty="0"/>
              <a:t>Herkkyys eri lääkeaineiden sivuvaikutuksille ja yhteisvaikutuksille on muistisairauksissa kasvanut.</a:t>
            </a:r>
          </a:p>
        </p:txBody>
      </p:sp>
    </p:spTree>
    <p:extLst>
      <p:ext uri="{BB962C8B-B14F-4D97-AF65-F5344CB8AC3E}">
        <p14:creationId xmlns:p14="http://schemas.microsoft.com/office/powerpoint/2010/main" val="13945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B37BEC-6351-BEA2-575C-CB426DC4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Hyvän arjen varmistaminen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(Kelo,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Launiemi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Takaluoma, Tiittanen: Ikääntynyt ihminen ja hoitotyö)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D6A474-4BC0-0C51-580D-16CB6667F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Hyvään arkeen kuuluu turvallinen ja sosiaalisesti merkityksellinen elämänrytmi ja mielekäs tekeminen.</a:t>
            </a:r>
          </a:p>
          <a:p>
            <a:r>
              <a:rPr lang="fi-FI" dirty="0"/>
              <a:t>Sairastuneen elämänhistorian tunteminen auttaa löytämään hänen omia voimavarojaan, joiden pohjalta mielekästä sisältöä elämään voi löytyä.</a:t>
            </a:r>
          </a:p>
          <a:p>
            <a:r>
              <a:rPr lang="fi-FI" dirty="0"/>
              <a:t>Kosketus ja lämpö tuo turvallisuutta! </a:t>
            </a:r>
          </a:p>
          <a:p>
            <a:r>
              <a:rPr lang="fi-FI" dirty="0"/>
              <a:t>Rentoutumiseen auttavat mielikuvaharjoitukset</a:t>
            </a:r>
          </a:p>
          <a:p>
            <a:r>
              <a:rPr lang="fi-FI" dirty="0"/>
              <a:t>Musiikki on suositeltu hoitomuoto </a:t>
            </a:r>
          </a:p>
          <a:p>
            <a:r>
              <a:rPr lang="fi-FI" dirty="0"/>
              <a:t>Toimintatuokioiden säännöllisyys pitää yllä vireyttä, aivoterveyttä ja tukee normaalia uni-valverytmiä, se antaa iloa ja onnistumisen kokemuksia, ja voi myös estää tai lyhentää käytösoireiden kestoa.</a:t>
            </a:r>
          </a:p>
        </p:txBody>
      </p:sp>
      <p:sp>
        <p:nvSpPr>
          <p:cNvPr id="4" name="Sydän 3">
            <a:extLst>
              <a:ext uri="{FF2B5EF4-FFF2-40B4-BE49-F238E27FC236}">
                <a16:creationId xmlns:a16="http://schemas.microsoft.com/office/drawing/2014/main" id="{5869C16E-6514-C1FC-271C-DCD7E5A40057}"/>
              </a:ext>
            </a:extLst>
          </p:cNvPr>
          <p:cNvSpPr/>
          <p:nvPr/>
        </p:nvSpPr>
        <p:spPr>
          <a:xfrm>
            <a:off x="5216434" y="3211285"/>
            <a:ext cx="548640" cy="43542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3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274A7D2-AFE4-67F9-83AA-B7B0689736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Muistisairaan henkilön päivittäistoiminnoista suoriutumisen tukeminen - Lääkkeettömät menetelmät hoitotyössä </a:t>
            </a:r>
            <a:r>
              <a:rPr lang="fi-FI" dirty="0">
                <a:hlinkClick r:id="rId2"/>
              </a:rPr>
              <a:t>https://hotus.fi/wp-content/uploads/2020/03/hoitosuosituksen-lyhennelma-muistinsairas-2020.pdf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DD3A28A-E8A8-D0C3-7917-C0ECDA9B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Hoitosuositus muistisairaan hoitoon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01A937-0D06-EC1D-A3DC-F2AE082213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46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F242D3-8D49-6C5B-5814-2163BE09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Vihjeitä muistisairaan ymmärtämiseen ja kohtaamiseen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(mukaillen Kelo,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Launiemi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Takaluoma, Tiittanen: Ikääntynyt ihminen ja hoitotyö)</a:t>
            </a:r>
            <a:endParaRPr lang="fi-FI" dirty="0"/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2DB5CC58-B5F2-885A-DD6D-F89EB971BC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871045"/>
              </p:ext>
            </p:extLst>
          </p:nvPr>
        </p:nvGraphicFramePr>
        <p:xfrm>
          <a:off x="838201" y="1895475"/>
          <a:ext cx="8934450" cy="429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890">
                  <a:extLst>
                    <a:ext uri="{9D8B030D-6E8A-4147-A177-3AD203B41FA5}">
                      <a16:colId xmlns:a16="http://schemas.microsoft.com/office/drawing/2014/main" val="606730516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2659041681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1186148777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4233749571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3155751788"/>
                    </a:ext>
                  </a:extLst>
                </a:gridCol>
              </a:tblGrid>
              <a:tr h="931244">
                <a:tc>
                  <a:txBody>
                    <a:bodyPr/>
                    <a:lstStyle/>
                    <a:p>
                      <a:r>
                        <a:rPr lang="fi-FI" sz="1200" dirty="0"/>
                        <a:t>Tarkkaavuuden ja toiminnanohjauksen häiriöt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Afasia eli kielen ja puheen tuottamat ongelmat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Kätevyyden, tahdonalaisten liikkeiden ja koordinaation häiriöt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Hahmottamisen häiriöt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Tunnistamisen vaikeus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961128"/>
                  </a:ext>
                </a:extLst>
              </a:tr>
              <a:tr h="739284">
                <a:tc>
                  <a:txBody>
                    <a:bodyPr/>
                    <a:lstStyle/>
                    <a:p>
                      <a:r>
                        <a:rPr lang="fi-FI" sz="1200" dirty="0"/>
                        <a:t>Suhtaudu sallivasti toiminnalliseen levottomuuteen.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Anna  aikaa.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Vältä pakottamista ja kiireen tuntua.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Huomioi ympäristön valoisuus, selkeys ja kontrastivärit.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Sivuuta kömmähdykset.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2967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i-FI" sz="1200" dirty="0"/>
                        <a:t>Rauhoita ympäristö.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Ole rauhallinen.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Älä vaadi liikaa.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Käytä selkeitä ohjeita.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Muista hienotunteisuus.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560042"/>
                  </a:ext>
                </a:extLst>
              </a:tr>
              <a:tr h="584735">
                <a:tc>
                  <a:txBody>
                    <a:bodyPr/>
                    <a:lstStyle/>
                    <a:p>
                      <a:r>
                        <a:rPr lang="fi-FI" sz="1200" dirty="0"/>
                        <a:t>Kohdenna huomio tuttuihin muistoihin.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Yksinkertaista puhettasi, yksi lause kerrallaan.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Toimi mallina.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612545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r>
                        <a:rPr lang="fi-FI" sz="1200" dirty="0"/>
                        <a:t>Keskittykää yhteen asiaan kerrallaan.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Huomioi kunnioittava sanaton viestintä.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Älä huomioi epäonnistumisia.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Käytä värejä erottamaan asioita.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Peili ja televisio voivat aiheuttaa vääriä tulkintoja.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033577"/>
                  </a:ext>
                </a:extLst>
              </a:tr>
              <a:tr h="931244"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Käyttäkää vaihtoehtoja ilmaisuun: musiikki, maalaaminen, piirtäminen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175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2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E1FAFC-9094-563D-9376-2A7BAFA7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986" y="839179"/>
            <a:ext cx="2626040" cy="701731"/>
          </a:xfrm>
        </p:spPr>
        <p:txBody>
          <a:bodyPr/>
          <a:lstStyle/>
          <a:p>
            <a:r>
              <a:rPr lang="fi-FI" dirty="0"/>
              <a:t>Lähteet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6032DE-D55B-4F61-3BFD-D3DA6E9C1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93" y="1540910"/>
            <a:ext cx="8406614" cy="3921214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Hallikainen, Mönkäre, </a:t>
            </a:r>
            <a:r>
              <a:rPr lang="fi-FI" dirty="0" err="1"/>
              <a:t>Nukari</a:t>
            </a:r>
            <a:r>
              <a:rPr lang="fi-FI" dirty="0"/>
              <a:t> (toim.)2025. Muistisairaan hoidon hyvät käytännöt. Duodecim. </a:t>
            </a:r>
          </a:p>
          <a:p>
            <a:r>
              <a:rPr lang="fi-FI" dirty="0"/>
              <a:t>Kelo, </a:t>
            </a:r>
            <a:r>
              <a:rPr lang="fi-FI" dirty="0" err="1"/>
              <a:t>Launiemi</a:t>
            </a:r>
            <a:r>
              <a:rPr lang="fi-FI" dirty="0"/>
              <a:t>, Takaluoma, Tiittanen. 2015. Ikääntynyt ihminen ja hoitotyö Sanoma Pro</a:t>
            </a:r>
          </a:p>
          <a:p>
            <a:r>
              <a:rPr lang="fi-FI" dirty="0"/>
              <a:t>Toimia-tietokanta </a:t>
            </a:r>
            <a:r>
              <a:rPr lang="fi-FI" dirty="0">
                <a:hlinkClick r:id="rId2"/>
              </a:rPr>
              <a:t>https://www.terveysportti.fi/apps/dtk/tmi?toc=1123774</a:t>
            </a:r>
            <a:r>
              <a:rPr lang="fi-FI" dirty="0"/>
              <a:t> </a:t>
            </a:r>
          </a:p>
          <a:p>
            <a:r>
              <a:rPr lang="fi-FI" dirty="0">
                <a:hlinkClick r:id="rId3"/>
              </a:rPr>
              <a:t>https://vahvike.fi/muistelu/elamantarinat/elamantarinalomake-2/</a:t>
            </a:r>
            <a:r>
              <a:rPr lang="fi-FI" dirty="0"/>
              <a:t> </a:t>
            </a:r>
          </a:p>
          <a:p>
            <a:r>
              <a:rPr lang="fi-FI" dirty="0">
                <a:hlinkClick r:id="rId4"/>
              </a:rPr>
              <a:t>https://muistiliitto.fi/</a:t>
            </a:r>
            <a:r>
              <a:rPr lang="fi-FI" dirty="0"/>
              <a:t> </a:t>
            </a:r>
          </a:p>
          <a:p>
            <a:r>
              <a:rPr lang="fi-FI" dirty="0"/>
              <a:t>Edunvalvonnasta: </a:t>
            </a:r>
            <a:r>
              <a:rPr lang="fi-FI" dirty="0">
                <a:hlinkClick r:id="rId5"/>
              </a:rPr>
              <a:t>https://www.suomi.fi/oppaat/edunvalvonta/nain-teet-edunvalvontavaltuutuksen?gad_source=1&amp;gclid=EAIaIQobChMI7-GmnKf1iwMVHQ-iAx1_BjFTEAAYASAAEgIpu_D_BwE</a:t>
            </a:r>
            <a:endParaRPr lang="fi-FI" dirty="0"/>
          </a:p>
          <a:p>
            <a:r>
              <a:rPr lang="fi-FI" dirty="0"/>
              <a:t>Hoitotyön tutkimussäätiö </a:t>
            </a:r>
            <a:r>
              <a:rPr lang="fi-FI" dirty="0" err="1"/>
              <a:t>Hotus</a:t>
            </a:r>
            <a:r>
              <a:rPr lang="fi-FI" dirty="0"/>
              <a:t> </a:t>
            </a:r>
            <a:r>
              <a:rPr lang="fi-FI" dirty="0">
                <a:hlinkClick r:id="rId6"/>
              </a:rPr>
              <a:t>PRINT_2020_Hoitosuositus_Muistinsairaan_tukeminen_2020.pdf</a:t>
            </a:r>
            <a:endParaRPr lang="fi-FI" dirty="0"/>
          </a:p>
          <a:p>
            <a:r>
              <a:rPr lang="fi-FI" dirty="0">
                <a:hlinkClick r:id="rId7"/>
              </a:rPr>
              <a:t>Sairastaminen | Henkilöasiakkaat | Kela</a:t>
            </a:r>
            <a:r>
              <a:rPr lang="fi-FI" dirty="0"/>
              <a:t> </a:t>
            </a:r>
          </a:p>
          <a:p>
            <a:r>
              <a:rPr lang="fi-FI" dirty="0"/>
              <a:t>Lääkealan turvallisuus ja kehittämiskeskus Fimea </a:t>
            </a:r>
            <a:r>
              <a:rPr lang="fi-FI" dirty="0">
                <a:hlinkClick r:id="rId8"/>
              </a:rPr>
              <a:t>Etusivu - Fimea.fi – Fimea</a:t>
            </a:r>
            <a:endParaRPr lang="fi-FI" dirty="0"/>
          </a:p>
          <a:p>
            <a:r>
              <a:rPr lang="fi-FI" dirty="0"/>
              <a:t>Terveyden ja hyvinvoinnin laitos THL </a:t>
            </a:r>
            <a:r>
              <a:rPr lang="fi-FI" dirty="0">
                <a:hlinkClick r:id="rId9"/>
              </a:rPr>
              <a:t>https://thl.fi/aiheet/ikaantyminen/elaman-loppuvaiheen-hoito/hoitotahto</a:t>
            </a:r>
            <a:r>
              <a:rPr lang="fi-FI" dirty="0"/>
              <a:t> 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24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BA64F3E-7A67-4247-8DC8-216874BC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1126"/>
          </a:xfrm>
        </p:spPr>
        <p:txBody>
          <a:bodyPr/>
          <a:lstStyle/>
          <a:p>
            <a:r>
              <a:rPr lang="fi-FI" dirty="0"/>
              <a:t>Muistisairaan hyvän hoidon </a:t>
            </a:r>
            <a:r>
              <a:rPr lang="fi-FI" sz="4800" dirty="0"/>
              <a:t>lähtökohdat</a:t>
            </a:r>
            <a:r>
              <a:rPr lang="fi-FI" sz="2000" dirty="0"/>
              <a:t> </a:t>
            </a:r>
            <a:r>
              <a:rPr lang="fi-FI" sz="1200" dirty="0"/>
              <a:t>(Hallikainen, </a:t>
            </a:r>
            <a:r>
              <a:rPr lang="fi-FI" sz="1200" dirty="0" err="1"/>
              <a:t>Nukari</a:t>
            </a:r>
            <a:r>
              <a:rPr lang="fi-FI" sz="1200" dirty="0"/>
              <a:t>, Mönkäre: Muistisairaan hoidon hyvät käytännöt)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530A62-DE49-ED49-B99E-165D6AD5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949" cy="4226832"/>
          </a:xfrm>
        </p:spPr>
        <p:txBody>
          <a:bodyPr>
            <a:normAutofit/>
          </a:bodyPr>
          <a:lstStyle/>
          <a:p>
            <a:r>
              <a:rPr lang="fi-FI" dirty="0"/>
              <a:t>Muistisairaan hyvä hoito perustuu:</a:t>
            </a:r>
          </a:p>
          <a:p>
            <a:r>
              <a:rPr lang="fi-FI" dirty="0"/>
              <a:t>Osaamiseen ja tutkimukselliseen näyttöön (käypä hoito, hoitosuositukset)</a:t>
            </a:r>
          </a:p>
          <a:p>
            <a:r>
              <a:rPr lang="fi-FI" dirty="0"/>
              <a:t>Hoidon tavoitteena on</a:t>
            </a:r>
          </a:p>
          <a:p>
            <a:r>
              <a:rPr lang="fi-FI" dirty="0"/>
              <a:t>	Muistisairaan ja hänen läheisensä hyvinvointi ja mielekäs elämä</a:t>
            </a:r>
          </a:p>
          <a:p>
            <a:r>
              <a:rPr lang="fi-FI" dirty="0"/>
              <a:t>	Muistisairauden oireiden etenemisen hidastaminen</a:t>
            </a:r>
          </a:p>
          <a:p>
            <a:r>
              <a:rPr lang="fi-FI" dirty="0"/>
              <a:t>	Toimintakyvyn ylläpitäminen</a:t>
            </a:r>
          </a:p>
          <a:p>
            <a:r>
              <a:rPr lang="fi-FI" dirty="0"/>
              <a:t>Hoidon perusta on ajantasainen hoito- ja kuntoutumissuunnitelma, jota päivitetään säännöllisesti</a:t>
            </a:r>
          </a:p>
          <a:p>
            <a:r>
              <a:rPr lang="fi-FI" dirty="0"/>
              <a:t>Muistisairauden kuntoutumista tukevaan hoitoon kuuluu myös sairastuneen mahdollisten muiden sairauksien hyvä hoito</a:t>
            </a:r>
          </a:p>
        </p:txBody>
      </p:sp>
    </p:spTree>
    <p:extLst>
      <p:ext uri="{BB962C8B-B14F-4D97-AF65-F5344CB8AC3E}">
        <p14:creationId xmlns:p14="http://schemas.microsoft.com/office/powerpoint/2010/main" val="16218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936893-DA15-4772-6756-EDBB41B5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Omannäköinen ja inhimillinen arki sairastuneelle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F92584-3C91-DC3F-7F1A-0462EC50A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Arvostettuna, hyväksyttynä ja omien voimavarojen mukaan osallistuvana eläminen on myös muistisairautta sairastavalle tärkeää.</a:t>
            </a:r>
          </a:p>
          <a:p>
            <a:r>
              <a:rPr lang="fi-FI" dirty="0"/>
              <a:t>Hyvän hoidon lähtökohtana on muistisairaan ja hänen läheisensä kuuleminen ja sairastuneen elämänhistorian tunteminen.</a:t>
            </a:r>
          </a:p>
          <a:p>
            <a:r>
              <a:rPr lang="fi-FI" dirty="0"/>
              <a:t>Esim. </a:t>
            </a:r>
            <a:r>
              <a:rPr lang="fi-FI" dirty="0">
                <a:hlinkClick r:id="rId2"/>
              </a:rPr>
              <a:t>https://vahvike.fi/muistelu/elamantarinat/elamantarinalomake-2/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9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598109-CCA9-EFBB-4A39-7607C030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Ammattihenkilöiden osaaminen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(Hallikainen,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Nukari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Mönkäre: Muistisairaan hoidon hyvät käytännöt)</a:t>
            </a:r>
            <a:endParaRPr lang="fi-FI" sz="1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57897E-A2A0-97F1-7CC3-64BBE2FAB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Perehtyminen muistisairauksiin ja niiden hoitoon</a:t>
            </a:r>
          </a:p>
          <a:p>
            <a:r>
              <a:rPr lang="fi-FI" dirty="0"/>
              <a:t>Muistisairaan toimintakyvyn ja osallisuuden tukeminen huomioiden sairauden mukanaan tuomat haasteet</a:t>
            </a:r>
          </a:p>
          <a:p>
            <a:r>
              <a:rPr lang="fi-FI" dirty="0"/>
              <a:t>Voimavaroihin keskittyminen</a:t>
            </a:r>
          </a:p>
          <a:p>
            <a:r>
              <a:rPr lang="fi-FI" dirty="0"/>
              <a:t>Vuorovaikutus</a:t>
            </a:r>
          </a:p>
          <a:p>
            <a:r>
              <a:rPr lang="fi-FI" dirty="0"/>
              <a:t>Muistisairaan ja hänen läheisensä arvostava kohtaaminen ja mielipiteiden huomioiminen</a:t>
            </a:r>
          </a:p>
          <a:p>
            <a:r>
              <a:rPr lang="fi-FI" dirty="0"/>
              <a:t>Käyttäytymisen muutosten ennakointi, vähentäminen ja haasteellisissa tilanteissa toimiminen</a:t>
            </a:r>
          </a:p>
          <a:p>
            <a:r>
              <a:rPr lang="fi-FI" dirty="0"/>
              <a:t>Hoidon järjestämisestä ja toteutumisesta huolehtiminen (kuntoutumissuunnitelma, säännölliset seurantakäynnit, lääkehoito, muiden sairauksien hyvä hoito, seuranta erilaisten mittareiden avulla)</a:t>
            </a:r>
          </a:p>
          <a:p>
            <a:r>
              <a:rPr lang="fi-FI" dirty="0"/>
              <a:t>Kirjaaminen ja kirjatun tiedon käyttäminen</a:t>
            </a:r>
          </a:p>
        </p:txBody>
      </p:sp>
    </p:spTree>
    <p:extLst>
      <p:ext uri="{BB962C8B-B14F-4D97-AF65-F5344CB8AC3E}">
        <p14:creationId xmlns:p14="http://schemas.microsoft.com/office/powerpoint/2010/main" val="38862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936F8D-8721-BE37-E3E6-DE084F03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211"/>
            <a:ext cx="10515600" cy="1577477"/>
          </a:xfrm>
        </p:spPr>
        <p:txBody>
          <a:bodyPr/>
          <a:lstStyle/>
          <a:p>
            <a:r>
              <a:rPr lang="fi-FI" dirty="0"/>
              <a:t>Muistisairaan kohtaamisen periaatteita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(Hallikainen,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Nukari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Mönkäre: Muistisairaan hoidon hyvät käytännöt)</a:t>
            </a:r>
            <a:r>
              <a:rPr lang="fi-FI" sz="1200" dirty="0"/>
              <a:t> 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4407B0A4-F192-89AA-F9AD-B6657F87D5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42299"/>
              </p:ext>
            </p:extLst>
          </p:nvPr>
        </p:nvGraphicFramePr>
        <p:xfrm>
          <a:off x="1001486" y="1835784"/>
          <a:ext cx="10232571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857">
                  <a:extLst>
                    <a:ext uri="{9D8B030D-6E8A-4147-A177-3AD203B41FA5}">
                      <a16:colId xmlns:a16="http://schemas.microsoft.com/office/drawing/2014/main" val="2441499361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3256975467"/>
                    </a:ext>
                  </a:extLst>
                </a:gridCol>
                <a:gridCol w="3410857">
                  <a:extLst>
                    <a:ext uri="{9D8B030D-6E8A-4147-A177-3AD203B41FA5}">
                      <a16:colId xmlns:a16="http://schemas.microsoft.com/office/drawing/2014/main" val="1759170226"/>
                    </a:ext>
                  </a:extLst>
                </a:gridCol>
              </a:tblGrid>
              <a:tr h="320931">
                <a:tc>
                  <a:txBody>
                    <a:bodyPr/>
                    <a:lstStyle/>
                    <a:p>
                      <a:r>
                        <a:rPr lang="fi-FI" dirty="0"/>
                        <a:t>Kunnioittaminen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Arvostaminen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Luottamuksen saavuttaminen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171433"/>
                  </a:ext>
                </a:extLst>
              </a:tr>
              <a:tr h="802328">
                <a:tc>
                  <a:txBody>
                    <a:bodyPr/>
                    <a:lstStyle/>
                    <a:p>
                      <a:r>
                        <a:rPr lang="fi-FI" dirty="0"/>
                        <a:t>Rinnalle asettuminen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Ihmisarvon kunnioittaminen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Turvallisuuden ja jatkuvuuden ylläpitäminen ihmissuhteissa ja arjessa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573282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Elämänkokemuksen huomioonottaminen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Toiveiden ja mielipiteiden huomioonottaminen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Ajan antaminen, kiireetön kohtaaminen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41586"/>
                  </a:ext>
                </a:extLst>
              </a:tr>
              <a:tr h="320931">
                <a:tc>
                  <a:txBody>
                    <a:bodyPr/>
                    <a:lstStyle/>
                    <a:p>
                      <a:r>
                        <a:rPr lang="fi-FI" dirty="0"/>
                        <a:t>Kuunteleminen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Tunteiden hyväksyminen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Ymmärtävä suhtautuminen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670510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Hyväksyminen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Toimintakyvyn ja voimavarojen tukeminen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995531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Itsekunnioituksen säilyttämisen tukeminen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Eläytyminen muistisairaan kokemusmaailmaan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519859"/>
                  </a:ext>
                </a:extLst>
              </a:tr>
              <a:tr h="561630">
                <a:tc>
                  <a:txBody>
                    <a:bodyPr/>
                    <a:lstStyle/>
                    <a:p>
                      <a:r>
                        <a:rPr lang="fi-FI" dirty="0"/>
                        <a:t>Fyysisen ja psyykkisen oman tilan loukkaamattomuus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7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0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57C50-3E72-DBF1-207E-D8AEE0FD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Toimintakykyä ja kuntoutumista edistävä työote muistisairaan hoidossa </a:t>
            </a:r>
            <a:r>
              <a:rPr lang="fi-FI" sz="1200" dirty="0"/>
              <a:t>(Kelo, </a:t>
            </a:r>
            <a:r>
              <a:rPr lang="fi-FI" sz="1200" dirty="0" err="1"/>
              <a:t>Launiemi</a:t>
            </a:r>
            <a:r>
              <a:rPr lang="fi-FI" sz="1200" dirty="0"/>
              <a:t>, Takaluoma, Tiittanen: Ikääntynyt ihminen ja hoitotyö)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C560F0-CFDE-7F9B-33AC-4EF2E65AC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/>
              <a:t>Huomioitava: </a:t>
            </a:r>
          </a:p>
          <a:p>
            <a:r>
              <a:rPr lang="fi-FI" dirty="0"/>
              <a:t>Yleisen terveydentilan hyvä hoito</a:t>
            </a:r>
          </a:p>
          <a:p>
            <a:r>
              <a:rPr lang="fi-FI" dirty="0"/>
              <a:t>Muut pitkäaikaissairaudet</a:t>
            </a:r>
          </a:p>
          <a:p>
            <a:r>
              <a:rPr lang="fi-FI" dirty="0"/>
              <a:t>Lääkehoito</a:t>
            </a:r>
          </a:p>
          <a:p>
            <a:r>
              <a:rPr lang="fi-FI" dirty="0"/>
              <a:t>Tilannetta pahentavien tekijöiden korjaaminen</a:t>
            </a:r>
          </a:p>
          <a:p>
            <a:r>
              <a:rPr lang="fi-FI" dirty="0"/>
              <a:t>Sopimaton lääkitys</a:t>
            </a:r>
          </a:p>
          <a:p>
            <a:r>
              <a:rPr lang="fi-FI" dirty="0"/>
              <a:t>Masennus</a:t>
            </a:r>
          </a:p>
          <a:p>
            <a:r>
              <a:rPr lang="fi-FI" dirty="0"/>
              <a:t>Huono ravitsemus</a:t>
            </a:r>
          </a:p>
          <a:p>
            <a:r>
              <a:rPr lang="fi-FI" dirty="0"/>
              <a:t>Puutostilat</a:t>
            </a:r>
          </a:p>
          <a:p>
            <a:r>
              <a:rPr lang="fi-FI" dirty="0"/>
              <a:t>Lihasvoiman heikkous</a:t>
            </a:r>
          </a:p>
          <a:p>
            <a:r>
              <a:rPr lang="fi-FI" dirty="0"/>
              <a:t>Kaatuilutaipumus </a:t>
            </a:r>
          </a:p>
        </p:txBody>
      </p:sp>
    </p:spTree>
    <p:extLst>
      <p:ext uri="{BB962C8B-B14F-4D97-AF65-F5344CB8AC3E}">
        <p14:creationId xmlns:p14="http://schemas.microsoft.com/office/powerpoint/2010/main" val="3075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8936C7-1E57-18EB-6457-ABC00D2C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Toimintakykyä ja kuntoutumista edistävä työote muistisairaan hoidossa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(Kelo,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Launiemi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, Takaluoma, Tiittanen: Ikääntynyt ihminen ja hoitotyö)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E45EF3-8AE6-A0FD-836F-67FE6F0BA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Oireenmukainen lääkehoito</a:t>
            </a:r>
          </a:p>
          <a:p>
            <a:r>
              <a:rPr lang="fi-FI" dirty="0"/>
              <a:t>Muistisairauslääkkeet</a:t>
            </a:r>
          </a:p>
          <a:p>
            <a:r>
              <a:rPr lang="fi-FI" dirty="0"/>
              <a:t>Säännöllisen seurannan varmistaminen</a:t>
            </a:r>
          </a:p>
          <a:p>
            <a:r>
              <a:rPr lang="fi-FI" dirty="0"/>
              <a:t>Hoitava lääkäri</a:t>
            </a:r>
          </a:p>
          <a:p>
            <a:r>
              <a:rPr lang="fi-FI" dirty="0"/>
              <a:t>Muistihoitaja</a:t>
            </a:r>
          </a:p>
          <a:p>
            <a:r>
              <a:rPr lang="fi-FI" dirty="0"/>
              <a:t>Aktiivisuudesta ja toimeliaisuudesta huolehtiminen</a:t>
            </a:r>
          </a:p>
          <a:p>
            <a:r>
              <a:rPr lang="fi-FI" dirty="0"/>
              <a:t>Liikunta</a:t>
            </a:r>
          </a:p>
          <a:p>
            <a:r>
              <a:rPr lang="fi-FI" dirty="0"/>
              <a:t>Perhe- ja ystävyyssuhteet</a:t>
            </a:r>
          </a:p>
          <a:p>
            <a:r>
              <a:rPr lang="fi-FI" dirty="0"/>
              <a:t>Harrastukset</a:t>
            </a:r>
          </a:p>
          <a:p>
            <a:r>
              <a:rPr lang="fi-FI" dirty="0"/>
              <a:t>Päiväkerhot</a:t>
            </a:r>
          </a:p>
        </p:txBody>
      </p:sp>
    </p:spTree>
    <p:extLst>
      <p:ext uri="{BB962C8B-B14F-4D97-AF65-F5344CB8AC3E}">
        <p14:creationId xmlns:p14="http://schemas.microsoft.com/office/powerpoint/2010/main" val="3356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529F45-6F69-A153-3E28-0DB43240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000">
                      <a:srgbClr val="F05346"/>
                    </a:gs>
                    <a:gs pos="61000">
                      <a:srgbClr val="ED0B74"/>
                    </a:gs>
                  </a:gsLst>
                  <a:lin ang="2700000" scaled="0"/>
                </a:gra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Toimintakykyä ja kuntoutumista edistävä työote muistisairaan hoidossa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15A142-4E53-F11F-E2EB-05B2DE6F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Varautuminen poikkeustilanteisiin</a:t>
            </a:r>
          </a:p>
          <a:p>
            <a:r>
              <a:rPr lang="fi-FI" dirty="0"/>
              <a:t>Yhteyshenkilöt</a:t>
            </a:r>
          </a:p>
          <a:p>
            <a:r>
              <a:rPr lang="fi-FI" dirty="0"/>
              <a:t>Turvaverkosto</a:t>
            </a:r>
          </a:p>
          <a:p>
            <a:r>
              <a:rPr lang="fi-FI" dirty="0"/>
              <a:t>Psyykkinen tuki ja virikkeet</a:t>
            </a:r>
          </a:p>
          <a:p>
            <a:r>
              <a:rPr lang="fi-FI" dirty="0"/>
              <a:t>Yhdistysten järjestämä toiminta sairastuneelle ja läheisille </a:t>
            </a:r>
            <a:r>
              <a:rPr lang="fi-FI" dirty="0">
                <a:hlinkClick r:id="rId2"/>
              </a:rPr>
              <a:t>https://muistiliitto.fi/</a:t>
            </a:r>
            <a:r>
              <a:rPr lang="fi-FI" dirty="0"/>
              <a:t> </a:t>
            </a:r>
          </a:p>
          <a:p>
            <a:r>
              <a:rPr lang="fi-FI" dirty="0"/>
              <a:t>Tukipalvelut: ruokapalvelu, siivouspalvelu, kotiapu, kotisairaanhoito, erilaiset etuudet</a:t>
            </a:r>
          </a:p>
          <a:p>
            <a:r>
              <a:rPr lang="fi-FI" dirty="0"/>
              <a:t>Lääkekorvaukset </a:t>
            </a:r>
            <a:r>
              <a:rPr lang="fi-FI" dirty="0">
                <a:hlinkClick r:id="rId3"/>
              </a:rPr>
              <a:t>https://www.kela.fi/laakkeet</a:t>
            </a:r>
            <a:r>
              <a:rPr lang="fi-FI" dirty="0"/>
              <a:t> </a:t>
            </a:r>
          </a:p>
          <a:p>
            <a:r>
              <a:rPr lang="fi-FI" dirty="0"/>
              <a:t>Eläkkeensaajan hoitotuki </a:t>
            </a:r>
            <a:r>
              <a:rPr lang="fi-FI" dirty="0">
                <a:hlinkClick r:id="rId4"/>
              </a:rPr>
              <a:t>https://www.kela.fi/elaketta-saavan-hoitotuki</a:t>
            </a:r>
            <a:r>
              <a:rPr lang="fi-FI" dirty="0"/>
              <a:t> </a:t>
            </a:r>
          </a:p>
          <a:p>
            <a:r>
              <a:rPr lang="fi-FI" dirty="0"/>
              <a:t>Omaishoidon tuki, tulevaisuuden suunnittelu</a:t>
            </a:r>
          </a:p>
          <a:p>
            <a:r>
              <a:rPr lang="fi-FI" dirty="0"/>
              <a:t>Valtakirjat, edunvalvontavaltuutus </a:t>
            </a:r>
            <a:r>
              <a:rPr lang="fi-FI" dirty="0">
                <a:hlinkClick r:id="rId5"/>
              </a:rPr>
              <a:t>https://www.suomi.fi/oppaat/edunvalvonta/nain-teet-edunvalvontavaltuutuksen?gad_source=1&amp;gclid=EAIaIQobChMI7-GmnKf1iwMVHQ-iAx1_BjFTEAAYASAAEgIpu_D_BwE</a:t>
            </a:r>
            <a:r>
              <a:rPr lang="fi-FI" dirty="0"/>
              <a:t> </a:t>
            </a:r>
          </a:p>
          <a:p>
            <a:r>
              <a:rPr lang="fi-FI" dirty="0"/>
              <a:t>Testamentti</a:t>
            </a:r>
          </a:p>
          <a:p>
            <a:r>
              <a:rPr lang="fi-FI" dirty="0"/>
              <a:t>Hoitotahto </a:t>
            </a:r>
            <a:r>
              <a:rPr lang="fi-FI" dirty="0">
                <a:hlinkClick r:id="rId6"/>
              </a:rPr>
              <a:t>https://thl.fi/aiheet/ikaantyminen/elaman-loppuvaiheen-hoito/hoitotahto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B70975-872C-1D55-8463-0C6D602F4E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Kyky liikkua itsenäisesti on tärkeää kotona selviytymisen ja toimintakyvyn säilymisen kannalta</a:t>
            </a:r>
          </a:p>
          <a:p>
            <a:r>
              <a:rPr lang="fi-FI" dirty="0"/>
              <a:t>Hyvä lihastasapaino ehkäisee kaatumisia. Kaatumisen pelko voi myös passivoida.</a:t>
            </a:r>
          </a:p>
          <a:p>
            <a:r>
              <a:rPr lang="fi-FI" dirty="0"/>
              <a:t>Liikunnan psyykkiset vaikutukset: auttaa ahdistuneisuuteen ja masennukseen</a:t>
            </a:r>
          </a:p>
          <a:p>
            <a:r>
              <a:rPr lang="fi-FI" dirty="0"/>
              <a:t>Liikunta vilkastuttaa aivoverenkiertoa ja parantaa hermosolujen välistä yhteyttä</a:t>
            </a:r>
          </a:p>
          <a:p>
            <a:r>
              <a:rPr lang="fi-FI" dirty="0"/>
              <a:t>Toimintakyvyn arviointi- ja testaus:</a:t>
            </a:r>
          </a:p>
          <a:p>
            <a:pPr lvl="1"/>
            <a:r>
              <a:rPr lang="fi-FI" dirty="0"/>
              <a:t>Toimia-tietokannasta löytyy erilaisia mittareita ja asteikkoja</a:t>
            </a:r>
          </a:p>
          <a:p>
            <a:r>
              <a:rPr lang="fi-FI" dirty="0">
                <a:hlinkClick r:id="rId2"/>
              </a:rPr>
              <a:t>https://www.terveysportti.fi/apps/dtk/tmi?toc=1123774</a:t>
            </a:r>
            <a:r>
              <a:rPr lang="fi-FI" dirty="0"/>
              <a:t>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149F30-2DB5-50CD-7400-1B730B7AF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2422" y="1825625"/>
            <a:ext cx="5111931" cy="4026535"/>
          </a:xfrm>
        </p:spPr>
        <p:txBody>
          <a:bodyPr>
            <a:normAutofit/>
          </a:bodyPr>
          <a:lstStyle/>
          <a:p>
            <a:r>
              <a:rPr lang="fi-FI" dirty="0"/>
              <a:t>SPPB lyhyt fyysisen suorituskyvyn testistö </a:t>
            </a:r>
            <a:r>
              <a:rPr lang="fi-FI" dirty="0">
                <a:hlinkClick r:id="rId3"/>
              </a:rPr>
              <a:t>https://www.terveysportti.fi/apps/dtk/tmi/article/tmm00154?toc=802599</a:t>
            </a:r>
            <a:r>
              <a:rPr lang="fi-FI" dirty="0"/>
              <a:t> </a:t>
            </a:r>
          </a:p>
          <a:p>
            <a:r>
              <a:rPr lang="fi-FI" dirty="0" err="1"/>
              <a:t>Timed</a:t>
            </a:r>
            <a:r>
              <a:rPr lang="fi-FI" dirty="0"/>
              <a:t> ”</a:t>
            </a:r>
            <a:r>
              <a:rPr lang="fi-FI" dirty="0" err="1"/>
              <a:t>Up</a:t>
            </a:r>
            <a:r>
              <a:rPr lang="fi-FI" dirty="0"/>
              <a:t> &amp; Go” –testi eli TUG -testi on kehitetty iäkkäiden henkilöiden liikkumiskyvyn ja tasapainon arviointiin </a:t>
            </a:r>
            <a:r>
              <a:rPr lang="fi-FI" dirty="0">
                <a:hlinkClick r:id="rId4"/>
              </a:rPr>
              <a:t>https://www.terveysportti.fi/apps/dtk/tmi/article/tmm00153?toc=802599</a:t>
            </a:r>
            <a:r>
              <a:rPr lang="fi-FI" dirty="0"/>
              <a:t> </a:t>
            </a:r>
          </a:p>
          <a:p>
            <a:r>
              <a:rPr lang="fi-FI" dirty="0"/>
              <a:t> </a:t>
            </a:r>
            <a:r>
              <a:rPr lang="fi-FI" dirty="0" err="1"/>
              <a:t>Tuoliltanousutesti</a:t>
            </a:r>
            <a:r>
              <a:rPr lang="fi-FI" dirty="0"/>
              <a:t>  </a:t>
            </a:r>
            <a:r>
              <a:rPr lang="fi-FI" dirty="0" err="1">
                <a:hlinkClick r:id="rId5"/>
              </a:rPr>
              <a:t>Tuoliltanousutesti</a:t>
            </a:r>
            <a:r>
              <a:rPr lang="fi-FI" dirty="0">
                <a:hlinkClick r:id="rId5"/>
              </a:rPr>
              <a:t>, 5 tai 10 kertaa - Duodecim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2E7D84-65D3-B80C-A880-1B848CEC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Liikunnan merkitys muistisairauden hoidossa</a:t>
            </a:r>
          </a:p>
        </p:txBody>
      </p:sp>
    </p:spTree>
    <p:extLst>
      <p:ext uri="{BB962C8B-B14F-4D97-AF65-F5344CB8AC3E}">
        <p14:creationId xmlns:p14="http://schemas.microsoft.com/office/powerpoint/2010/main" val="8236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lse yleis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ulse Avoin AMK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lse Microcourses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lse taydennyskoulutus organisaatioille">
  <a:themeElements>
    <a:clrScheme name="Xamk Pulse">
      <a:dk1>
        <a:srgbClr val="001B2A"/>
      </a:dk1>
      <a:lt1>
        <a:srgbClr val="FFFFFF"/>
      </a:lt1>
      <a:dk2>
        <a:srgbClr val="001B2A"/>
      </a:dk2>
      <a:lt2>
        <a:srgbClr val="E7E6E6"/>
      </a:lt2>
      <a:accent1>
        <a:srgbClr val="ED0B6F"/>
      </a:accent1>
      <a:accent2>
        <a:srgbClr val="FF4C3A"/>
      </a:accent2>
      <a:accent3>
        <a:srgbClr val="A33AFF"/>
      </a:accent3>
      <a:accent4>
        <a:srgbClr val="0ED9A3"/>
      </a:accent4>
      <a:accent5>
        <a:srgbClr val="FFF680"/>
      </a:accent5>
      <a:accent6>
        <a:srgbClr val="FE2F4F"/>
      </a:accent6>
      <a:hlink>
        <a:srgbClr val="ED0B6F"/>
      </a:hlink>
      <a:folHlink>
        <a:srgbClr val="FF4D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1237</Words>
  <Application>Microsoft Office PowerPoint</Application>
  <PresentationFormat>Laajakuva</PresentationFormat>
  <Paragraphs>157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17</vt:i4>
      </vt:variant>
    </vt:vector>
  </HeadingPairs>
  <TitlesOfParts>
    <vt:vector size="24" baseType="lpstr">
      <vt:lpstr>Montserrat</vt:lpstr>
      <vt:lpstr>Montserrat Medium</vt:lpstr>
      <vt:lpstr>Arial</vt:lpstr>
      <vt:lpstr>Pulse yleis</vt:lpstr>
      <vt:lpstr>Pulse Avoin AMK</vt:lpstr>
      <vt:lpstr>Pulse Microcourses</vt:lpstr>
      <vt:lpstr>Pulse taydennyskoulutus organisaatioille</vt:lpstr>
      <vt:lpstr>Etenevän muistisairau-den hoito </vt:lpstr>
      <vt:lpstr>Muistisairaan hyvän hoidon lähtökohdat (Hallikainen, Nukari, Mönkäre: Muistisairaan hoidon hyvät käytännöt)</vt:lpstr>
      <vt:lpstr>Omannäköinen ja inhimillinen arki sairastuneelle</vt:lpstr>
      <vt:lpstr>Ammattihenkilöiden osaaminen (Hallikainen, Nukari, Mönkäre: Muistisairaan hoidon hyvät käytännöt)</vt:lpstr>
      <vt:lpstr>Muistisairaan kohtaamisen periaatteita (Hallikainen, Nukari, Mönkäre: Muistisairaan hoidon hyvät käytännöt) </vt:lpstr>
      <vt:lpstr>Toimintakykyä ja kuntoutumista edistävä työote muistisairaan hoidossa (Kelo, Launiemi, Takaluoma, Tiittanen: Ikääntynyt ihminen ja hoitotyö)</vt:lpstr>
      <vt:lpstr>Toimintakykyä ja kuntoutumista edistävä työote muistisairaan hoidossa (Kelo, Launiemi, Takaluoma, Tiittanen: Ikääntynyt ihminen ja hoitotyö) </vt:lpstr>
      <vt:lpstr>Toimintakykyä ja kuntoutumista edistävä työote muistisairaan hoidossa </vt:lpstr>
      <vt:lpstr>Liikunnan merkitys muistisairauden hoidossa</vt:lpstr>
      <vt:lpstr>Kaatumisvaaran arviointiin</vt:lpstr>
      <vt:lpstr>Ravitsemuksen merkitys muistisairauden hoidossa</vt:lpstr>
      <vt:lpstr>Lääkehoidon merkitys muistisairauden hoidossa</vt:lpstr>
      <vt:lpstr>Hyvän arjen varmistaminen (Kelo, Launiemi, Takaluoma, Tiittanen: Ikääntynyt ihminen ja hoitotyö)</vt:lpstr>
      <vt:lpstr>Hoitosuositus muistisairaan hoitoon</vt:lpstr>
      <vt:lpstr>Vihjeitä muistisairaan ymmärtämiseen ja kohtaamiseen (mukaillen Kelo, Launiemi, Takaluoma, Tiittanen: Ikääntynyt ihminen ja hoitotyö)</vt:lpstr>
      <vt:lpstr>Lähteet 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XAMK Pulse</dc:title>
  <dc:subject/>
  <dc:creator>XAMK / Mainostoimisto Ilme</dc:creator>
  <cp:keywords/>
  <dc:description/>
  <cp:lastModifiedBy>Juuti Noora</cp:lastModifiedBy>
  <cp:revision>72</cp:revision>
  <dcterms:created xsi:type="dcterms:W3CDTF">2020-02-21T11:32:20Z</dcterms:created>
  <dcterms:modified xsi:type="dcterms:W3CDTF">2026-01-30T13:54:47Z</dcterms:modified>
  <cp:category/>
</cp:coreProperties>
</file>