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2"/>
  </p:sldMasterIdLst>
  <p:notesMasterIdLst>
    <p:notesMasterId r:id="rId36"/>
  </p:notesMasterIdLst>
  <p:sldIdLst>
    <p:sldId id="333" r:id="rId23"/>
    <p:sldId id="257" r:id="rId24"/>
    <p:sldId id="310" r:id="rId25"/>
    <p:sldId id="311" r:id="rId26"/>
    <p:sldId id="281" r:id="rId27"/>
    <p:sldId id="334" r:id="rId28"/>
    <p:sldId id="267" r:id="rId29"/>
    <p:sldId id="265" r:id="rId30"/>
    <p:sldId id="335" r:id="rId31"/>
    <p:sldId id="336" r:id="rId32"/>
    <p:sldId id="337" r:id="rId33"/>
    <p:sldId id="340" r:id="rId34"/>
    <p:sldId id="339" r:id="rId3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A"/>
    <a:srgbClr val="0D6999"/>
    <a:srgbClr val="0D699A"/>
    <a:srgbClr val="1A1A1A"/>
    <a:srgbClr val="28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695CD-1991-4A31-AFF3-88A1298073EE}" v="10" dt="2026-02-04T13:16:16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 snapToObjects="1" showGuides="1">
      <p:cViewPr varScale="1">
        <p:scale>
          <a:sx n="139" d="100"/>
          <a:sy n="139" d="100"/>
        </p:scale>
        <p:origin x="4884" y="342"/>
      </p:cViewPr>
      <p:guideLst>
        <p:guide orient="horz" pos="225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theme" Target="theme/theme1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42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7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uti Noora" userId="465eae5f-8fa1-4dfc-9f99-5484827e7ebd" providerId="ADAL" clId="{9D2202CF-5012-4C69-B742-CF667A323BB4}"/>
    <pc:docChg chg="undo redo custSel addSld delSld modSld">
      <pc:chgData name="Juuti Noora" userId="465eae5f-8fa1-4dfc-9f99-5484827e7ebd" providerId="ADAL" clId="{9D2202CF-5012-4C69-B742-CF667A323BB4}" dt="2026-02-04T13:16:33.028" v="427" actId="1076"/>
      <pc:docMkLst>
        <pc:docMk/>
      </pc:docMkLst>
      <pc:sldChg chg="modSp mod">
        <pc:chgData name="Juuti Noora" userId="465eae5f-8fa1-4dfc-9f99-5484827e7ebd" providerId="ADAL" clId="{9D2202CF-5012-4C69-B742-CF667A323BB4}" dt="2026-01-08T08:44:21.071" v="285" actId="13244"/>
        <pc:sldMkLst>
          <pc:docMk/>
          <pc:sldMk cId="3754984505" sldId="257"/>
        </pc:sldMkLst>
        <pc:spChg chg="mod ord">
          <ac:chgData name="Juuti Noora" userId="465eae5f-8fa1-4dfc-9f99-5484827e7ebd" providerId="ADAL" clId="{9D2202CF-5012-4C69-B742-CF667A323BB4}" dt="2026-01-08T08:44:21.071" v="285" actId="13244"/>
          <ac:spMkLst>
            <pc:docMk/>
            <pc:sldMk cId="3754984505" sldId="257"/>
            <ac:spMk id="4" creationId="{36A5B919-426A-DCD3-1E5D-8618C2DDF416}"/>
          </ac:spMkLst>
        </pc:spChg>
      </pc:sldChg>
      <pc:sldChg chg="addSp delSp modSp mod modClrScheme delAnim chgLayout">
        <pc:chgData name="Juuti Noora" userId="465eae5f-8fa1-4dfc-9f99-5484827e7ebd" providerId="ADAL" clId="{9D2202CF-5012-4C69-B742-CF667A323BB4}" dt="2026-01-08T08:38:00.083" v="257" actId="207"/>
        <pc:sldMkLst>
          <pc:docMk/>
          <pc:sldMk cId="2989534308" sldId="265"/>
        </pc:sldMkLst>
        <pc:spChg chg="mod ord">
          <ac:chgData name="Juuti Noora" userId="465eae5f-8fa1-4dfc-9f99-5484827e7ebd" providerId="ADAL" clId="{9D2202CF-5012-4C69-B742-CF667A323BB4}" dt="2026-01-08T08:38:00.083" v="257" actId="207"/>
          <ac:spMkLst>
            <pc:docMk/>
            <pc:sldMk cId="2989534308" sldId="265"/>
            <ac:spMk id="6" creationId="{E06CEDAB-C839-75D9-5C33-21DB3F6A1FBA}"/>
          </ac:spMkLst>
        </pc:spChg>
      </pc:sldChg>
      <pc:sldChg chg="modSp mod">
        <pc:chgData name="Juuti Noora" userId="465eae5f-8fa1-4dfc-9f99-5484827e7ebd" providerId="ADAL" clId="{9D2202CF-5012-4C69-B742-CF667A323BB4}" dt="2026-01-08T08:37:50.342" v="256" actId="207"/>
        <pc:sldMkLst>
          <pc:docMk/>
          <pc:sldMk cId="0" sldId="267"/>
        </pc:sldMkLst>
        <pc:spChg chg="mod">
          <ac:chgData name="Juuti Noora" userId="465eae5f-8fa1-4dfc-9f99-5484827e7ebd" providerId="ADAL" clId="{9D2202CF-5012-4C69-B742-CF667A323BB4}" dt="2026-01-08T08:37:50.342" v="256" actId="207"/>
          <ac:spMkLst>
            <pc:docMk/>
            <pc:sldMk cId="0" sldId="267"/>
            <ac:spMk id="82946" creationId="{778F6FF2-EEC2-343B-85E9-DB62F546F4D6}"/>
          </ac:spMkLst>
        </pc:spChg>
      </pc:sldChg>
      <pc:sldChg chg="addSp delSp modSp mod addAnim delAnim modAnim">
        <pc:chgData name="Juuti Noora" userId="465eae5f-8fa1-4dfc-9f99-5484827e7ebd" providerId="ADAL" clId="{9D2202CF-5012-4C69-B742-CF667A323BB4}" dt="2026-01-30T11:15:38.719" v="344" actId="12"/>
        <pc:sldMkLst>
          <pc:docMk/>
          <pc:sldMk cId="3122035771" sldId="281"/>
        </pc:sldMkLst>
        <pc:spChg chg="mod">
          <ac:chgData name="Juuti Noora" userId="465eae5f-8fa1-4dfc-9f99-5484827e7ebd" providerId="ADAL" clId="{9D2202CF-5012-4C69-B742-CF667A323BB4}" dt="2026-01-30T11:15:38.719" v="344" actId="12"/>
          <ac:spMkLst>
            <pc:docMk/>
            <pc:sldMk cId="3122035771" sldId="281"/>
            <ac:spMk id="2" creationId="{AE7F3F88-8019-15E7-67B1-5D8716DE9064}"/>
          </ac:spMkLst>
        </pc:spChg>
        <pc:spChg chg="mod ord">
          <ac:chgData name="Juuti Noora" userId="465eae5f-8fa1-4dfc-9f99-5484827e7ebd" providerId="ADAL" clId="{9D2202CF-5012-4C69-B742-CF667A323BB4}" dt="2026-01-08T08:45:20.536" v="289" actId="13244"/>
          <ac:spMkLst>
            <pc:docMk/>
            <pc:sldMk cId="3122035771" sldId="281"/>
            <ac:spMk id="5" creationId="{98B5C85E-9107-BC7E-FEBB-5482DAE78EB0}"/>
          </ac:spMkLst>
        </pc:spChg>
        <pc:spChg chg="mod">
          <ac:chgData name="Juuti Noora" userId="465eae5f-8fa1-4dfc-9f99-5484827e7ebd" providerId="ADAL" clId="{9D2202CF-5012-4C69-B742-CF667A323BB4}" dt="2026-01-08T08:37:41.698" v="254" actId="207"/>
          <ac:spMkLst>
            <pc:docMk/>
            <pc:sldMk cId="3122035771" sldId="281"/>
            <ac:spMk id="28675" creationId="{00000000-0000-0000-0000-000000000000}"/>
          </ac:spMkLst>
        </pc:spChg>
      </pc:sldChg>
      <pc:sldChg chg="addSp delSp modSp mod">
        <pc:chgData name="Juuti Noora" userId="465eae5f-8fa1-4dfc-9f99-5484827e7ebd" providerId="ADAL" clId="{9D2202CF-5012-4C69-B742-CF667A323BB4}" dt="2026-01-08T08:48:26.894" v="304" actId="27636"/>
        <pc:sldMkLst>
          <pc:docMk/>
          <pc:sldMk cId="1366721076" sldId="310"/>
        </pc:sldMkLst>
        <pc:spChg chg="mod">
          <ac:chgData name="Juuti Noora" userId="465eae5f-8fa1-4dfc-9f99-5484827e7ebd" providerId="ADAL" clId="{9D2202CF-5012-4C69-B742-CF667A323BB4}" dt="2026-01-08T08:37:21.329" v="253" actId="113"/>
          <ac:spMkLst>
            <pc:docMk/>
            <pc:sldMk cId="1366721076" sldId="310"/>
            <ac:spMk id="3" creationId="{3B9CD834-7102-D6E9-7CF9-D18C8D361ED3}"/>
          </ac:spMkLst>
        </pc:spChg>
        <pc:spChg chg="add mod">
          <ac:chgData name="Juuti Noora" userId="465eae5f-8fa1-4dfc-9f99-5484827e7ebd" providerId="ADAL" clId="{9D2202CF-5012-4C69-B742-CF667A323BB4}" dt="2026-01-08T08:48:26.894" v="304" actId="27636"/>
          <ac:spMkLst>
            <pc:docMk/>
            <pc:sldMk cId="1366721076" sldId="310"/>
            <ac:spMk id="11" creationId="{28E7A6C2-D1E5-BED7-6850-E512A5EAE0F5}"/>
          </ac:spMkLst>
        </pc:spChg>
      </pc:sldChg>
      <pc:sldChg chg="modSp mod">
        <pc:chgData name="Juuti Noora" userId="465eae5f-8fa1-4dfc-9f99-5484827e7ebd" providerId="ADAL" clId="{9D2202CF-5012-4C69-B742-CF667A323BB4}" dt="2026-01-08T08:44:50.436" v="287" actId="13244"/>
        <pc:sldMkLst>
          <pc:docMk/>
          <pc:sldMk cId="677208182" sldId="311"/>
        </pc:sldMkLst>
        <pc:spChg chg="ord">
          <ac:chgData name="Juuti Noora" userId="465eae5f-8fa1-4dfc-9f99-5484827e7ebd" providerId="ADAL" clId="{9D2202CF-5012-4C69-B742-CF667A323BB4}" dt="2026-01-08T08:44:50.436" v="287" actId="13244"/>
          <ac:spMkLst>
            <pc:docMk/>
            <pc:sldMk cId="677208182" sldId="311"/>
            <ac:spMk id="4" creationId="{17551115-2095-5956-9BE3-67630C7E1805}"/>
          </ac:spMkLst>
        </pc:spChg>
        <pc:spChg chg="ord">
          <ac:chgData name="Juuti Noora" userId="465eae5f-8fa1-4dfc-9f99-5484827e7ebd" providerId="ADAL" clId="{9D2202CF-5012-4C69-B742-CF667A323BB4}" dt="2026-01-08T08:44:46.946" v="286" actId="13244"/>
          <ac:spMkLst>
            <pc:docMk/>
            <pc:sldMk cId="677208182" sldId="311"/>
            <ac:spMk id="5" creationId="{CEB85739-0E88-4C30-1586-C0C9479CDE5F}"/>
          </ac:spMkLst>
        </pc:spChg>
      </pc:sldChg>
      <pc:sldChg chg="addSp delSp modSp mod modClrScheme delAnim chgLayout">
        <pc:chgData name="Juuti Noora" userId="465eae5f-8fa1-4dfc-9f99-5484827e7ebd" providerId="ADAL" clId="{9D2202CF-5012-4C69-B742-CF667A323BB4}" dt="2026-02-04T13:16:33.028" v="427" actId="1076"/>
        <pc:sldMkLst>
          <pc:docMk/>
          <pc:sldMk cId="2282495962" sldId="333"/>
        </pc:sldMkLst>
        <pc:spChg chg="add mod">
          <ac:chgData name="Juuti Noora" userId="465eae5f-8fa1-4dfc-9f99-5484827e7ebd" providerId="ADAL" clId="{9D2202CF-5012-4C69-B742-CF667A323BB4}" dt="2026-02-04T13:16:33.028" v="427" actId="1076"/>
          <ac:spMkLst>
            <pc:docMk/>
            <pc:sldMk cId="2282495962" sldId="333"/>
            <ac:spMk id="2" creationId="{AD21705E-4C43-1A06-9E5E-738FC27F83ED}"/>
          </ac:spMkLst>
        </pc:spChg>
        <pc:spChg chg="mod ord">
          <ac:chgData name="Juuti Noora" userId="465eae5f-8fa1-4dfc-9f99-5484827e7ebd" providerId="ADAL" clId="{9D2202CF-5012-4C69-B742-CF667A323BB4}" dt="2026-01-08T08:39:01.006" v="274" actId="20577"/>
          <ac:spMkLst>
            <pc:docMk/>
            <pc:sldMk cId="2282495962" sldId="333"/>
            <ac:spMk id="3" creationId="{C0461790-BFEF-CCF4-4452-953156EA080B}"/>
          </ac:spMkLst>
        </pc:spChg>
        <pc:spChg chg="mod ord">
          <ac:chgData name="Juuti Noora" userId="465eae5f-8fa1-4dfc-9f99-5484827e7ebd" providerId="ADAL" clId="{9D2202CF-5012-4C69-B742-CF667A323BB4}" dt="2026-02-04T13:16:07.401" v="423" actId="21"/>
          <ac:spMkLst>
            <pc:docMk/>
            <pc:sldMk cId="2282495962" sldId="333"/>
            <ac:spMk id="4" creationId="{0B151A51-A85F-EBB3-B816-E0C57D237B0E}"/>
          </ac:spMkLst>
        </pc:spChg>
      </pc:sldChg>
      <pc:sldChg chg="modSp mod">
        <pc:chgData name="Juuti Noora" userId="465eae5f-8fa1-4dfc-9f99-5484827e7ebd" providerId="ADAL" clId="{9D2202CF-5012-4C69-B742-CF667A323BB4}" dt="2026-01-08T08:45:52.165" v="292" actId="13244"/>
        <pc:sldMkLst>
          <pc:docMk/>
          <pc:sldMk cId="1240637894" sldId="334"/>
        </pc:sldMkLst>
        <pc:spChg chg="mod ord">
          <ac:chgData name="Juuti Noora" userId="465eae5f-8fa1-4dfc-9f99-5484827e7ebd" providerId="ADAL" clId="{9D2202CF-5012-4C69-B742-CF667A323BB4}" dt="2026-01-08T08:45:52.165" v="292" actId="13244"/>
          <ac:spMkLst>
            <pc:docMk/>
            <pc:sldMk cId="1240637894" sldId="334"/>
            <ac:spMk id="5" creationId="{2C34D677-5949-5181-73C7-2F1895F4C650}"/>
          </ac:spMkLst>
        </pc:spChg>
      </pc:sldChg>
      <pc:sldChg chg="modSp mod">
        <pc:chgData name="Juuti Noora" userId="465eae5f-8fa1-4dfc-9f99-5484827e7ebd" providerId="ADAL" clId="{9D2202CF-5012-4C69-B742-CF667A323BB4}" dt="2026-01-08T08:46:56.761" v="295" actId="13244"/>
        <pc:sldMkLst>
          <pc:docMk/>
          <pc:sldMk cId="1003015608" sldId="335"/>
        </pc:sldMkLst>
        <pc:cxnChg chg="mod ord">
          <ac:chgData name="Juuti Noora" userId="465eae5f-8fa1-4dfc-9f99-5484827e7ebd" providerId="ADAL" clId="{9D2202CF-5012-4C69-B742-CF667A323BB4}" dt="2026-01-08T08:46:48.468" v="293" actId="13244"/>
          <ac:cxnSpMkLst>
            <pc:docMk/>
            <pc:sldMk cId="1003015608" sldId="335"/>
            <ac:cxnSpMk id="17" creationId="{E9AE3EE0-5FC6-6D13-CCA1-FD98FB6EBCC2}"/>
          </ac:cxnSpMkLst>
        </pc:cxnChg>
        <pc:cxnChg chg="mod ord">
          <ac:chgData name="Juuti Noora" userId="465eae5f-8fa1-4dfc-9f99-5484827e7ebd" providerId="ADAL" clId="{9D2202CF-5012-4C69-B742-CF667A323BB4}" dt="2026-01-08T08:46:51.794" v="294" actId="13244"/>
          <ac:cxnSpMkLst>
            <pc:docMk/>
            <pc:sldMk cId="1003015608" sldId="335"/>
            <ac:cxnSpMk id="21" creationId="{57565277-5384-0C70-F385-2F3DA519EBC6}"/>
          </ac:cxnSpMkLst>
        </pc:cxnChg>
        <pc:cxnChg chg="mod ord">
          <ac:chgData name="Juuti Noora" userId="465eae5f-8fa1-4dfc-9f99-5484827e7ebd" providerId="ADAL" clId="{9D2202CF-5012-4C69-B742-CF667A323BB4}" dt="2026-01-08T08:46:56.761" v="295" actId="13244"/>
          <ac:cxnSpMkLst>
            <pc:docMk/>
            <pc:sldMk cId="1003015608" sldId="335"/>
            <ac:cxnSpMk id="23" creationId="{EE1D961A-D4CD-F6C9-7443-5D550FB97839}"/>
          </ac:cxnSpMkLst>
        </pc:cxnChg>
      </pc:sldChg>
      <pc:sldChg chg="modSp mod">
        <pc:chgData name="Juuti Noora" userId="465eae5f-8fa1-4dfc-9f99-5484827e7ebd" providerId="ADAL" clId="{9D2202CF-5012-4C69-B742-CF667A323BB4}" dt="2026-01-08T08:38:07.250" v="258" actId="207"/>
        <pc:sldMkLst>
          <pc:docMk/>
          <pc:sldMk cId="3560516875" sldId="336"/>
        </pc:sldMkLst>
        <pc:spChg chg="mod">
          <ac:chgData name="Juuti Noora" userId="465eae5f-8fa1-4dfc-9f99-5484827e7ebd" providerId="ADAL" clId="{9D2202CF-5012-4C69-B742-CF667A323BB4}" dt="2026-01-08T08:38:07.250" v="258" actId="207"/>
          <ac:spMkLst>
            <pc:docMk/>
            <pc:sldMk cId="3560516875" sldId="336"/>
            <ac:spMk id="2" creationId="{F3EA7F53-39FA-44C8-2A6E-76DA3AFD3061}"/>
          </ac:spMkLst>
        </pc:spChg>
      </pc:sldChg>
      <pc:sldChg chg="modSp mod">
        <pc:chgData name="Juuti Noora" userId="465eae5f-8fa1-4dfc-9f99-5484827e7ebd" providerId="ADAL" clId="{9D2202CF-5012-4C69-B742-CF667A323BB4}" dt="2026-01-08T08:38:11.413" v="259" actId="207"/>
        <pc:sldMkLst>
          <pc:docMk/>
          <pc:sldMk cId="3379827753" sldId="337"/>
        </pc:sldMkLst>
        <pc:spChg chg="mod">
          <ac:chgData name="Juuti Noora" userId="465eae5f-8fa1-4dfc-9f99-5484827e7ebd" providerId="ADAL" clId="{9D2202CF-5012-4C69-B742-CF667A323BB4}" dt="2026-01-08T08:38:11.413" v="259" actId="207"/>
          <ac:spMkLst>
            <pc:docMk/>
            <pc:sldMk cId="3379827753" sldId="337"/>
            <ac:spMk id="3" creationId="{A1688517-396E-BC69-B9C5-D7162522D8EE}"/>
          </ac:spMkLst>
        </pc:spChg>
      </pc:sldChg>
      <pc:sldChg chg="delSp modSp mod">
        <pc:chgData name="Juuti Noora" userId="465eae5f-8fa1-4dfc-9f99-5484827e7ebd" providerId="ADAL" clId="{9D2202CF-5012-4C69-B742-CF667A323BB4}" dt="2026-01-30T16:04:46.089" v="414" actId="20577"/>
        <pc:sldMkLst>
          <pc:docMk/>
          <pc:sldMk cId="4021583382" sldId="339"/>
        </pc:sldMkLst>
        <pc:spChg chg="mod">
          <ac:chgData name="Juuti Noora" userId="465eae5f-8fa1-4dfc-9f99-5484827e7ebd" providerId="ADAL" clId="{9D2202CF-5012-4C69-B742-CF667A323BB4}" dt="2026-01-08T08:38:26.797" v="262" actId="207"/>
          <ac:spMkLst>
            <pc:docMk/>
            <pc:sldMk cId="4021583382" sldId="339"/>
            <ac:spMk id="2" creationId="{0E5220FE-A3F8-4024-608A-387A1771490E}"/>
          </ac:spMkLst>
        </pc:spChg>
        <pc:spChg chg="mod">
          <ac:chgData name="Juuti Noora" userId="465eae5f-8fa1-4dfc-9f99-5484827e7ebd" providerId="ADAL" clId="{9D2202CF-5012-4C69-B742-CF667A323BB4}" dt="2026-01-30T16:04:46.089" v="414" actId="20577"/>
          <ac:spMkLst>
            <pc:docMk/>
            <pc:sldMk cId="4021583382" sldId="339"/>
            <ac:spMk id="3" creationId="{ABF76DB7-686D-96E1-1D16-F6E28C6A2E60}"/>
          </ac:spMkLst>
        </pc:spChg>
      </pc:sldChg>
      <pc:sldChg chg="delSp modSp mod delAnim">
        <pc:chgData name="Juuti Noora" userId="465eae5f-8fa1-4dfc-9f99-5484827e7ebd" providerId="ADAL" clId="{9D2202CF-5012-4C69-B742-CF667A323BB4}" dt="2026-01-08T08:38:21.520" v="261" actId="207"/>
        <pc:sldMkLst>
          <pc:docMk/>
          <pc:sldMk cId="766681511" sldId="340"/>
        </pc:sldMkLst>
        <pc:spChg chg="mod">
          <ac:chgData name="Juuti Noora" userId="465eae5f-8fa1-4dfc-9f99-5484827e7ebd" providerId="ADAL" clId="{9D2202CF-5012-4C69-B742-CF667A323BB4}" dt="2026-01-08T08:38:19.137" v="260" actId="207"/>
          <ac:spMkLst>
            <pc:docMk/>
            <pc:sldMk cId="766681511" sldId="340"/>
            <ac:spMk id="3" creationId="{61942CD2-C063-ACFD-74B6-6D8D5029870D}"/>
          </ac:spMkLst>
        </pc:spChg>
        <pc:spChg chg="mod">
          <ac:chgData name="Juuti Noora" userId="465eae5f-8fa1-4dfc-9f99-5484827e7ebd" providerId="ADAL" clId="{9D2202CF-5012-4C69-B742-CF667A323BB4}" dt="2026-01-08T08:38:21.520" v="261" actId="207"/>
          <ac:spMkLst>
            <pc:docMk/>
            <pc:sldMk cId="766681511" sldId="340"/>
            <ac:spMk id="8" creationId="{07F8B83D-1B90-631F-A2DA-CB9FA13865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B0D3-9A7F-46CE-BCB1-563C9B3274AD}" type="datetimeFigureOut">
              <a:rPr lang="fi-FI" smtClean="0"/>
              <a:t>4.2.2026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B440-4DE2-4B3D-8315-E0F42F4C1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9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6B440-4DE2-4B3D-8315-E0F42F4C1A9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06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6B440-4DE2-4B3D-8315-E0F42F4C1A9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27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.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491433"/>
            <a:ext cx="7518399" cy="119156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792123"/>
            <a:ext cx="751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7" name="Kuva 6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2424" y="37828"/>
            <a:ext cx="9073747" cy="6782072"/>
          </a:xfrm>
          <a:prstGeom prst="rect">
            <a:avLst/>
          </a:prstGeom>
          <a:noFill/>
          <a:ln w="76200" cap="sq" cmpd="sng">
            <a:solidFill>
              <a:srgbClr val="FFFF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4420681" y="43232"/>
            <a:ext cx="304800" cy="1524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/>
          <a:srcRect b="43705"/>
          <a:stretch/>
        </p:blipFill>
        <p:spPr>
          <a:xfrm>
            <a:off x="4422775" y="6686413"/>
            <a:ext cx="304800" cy="17158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57822" y="3276600"/>
            <a:ext cx="152400" cy="3048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8926752" y="3276600"/>
            <a:ext cx="152400" cy="3048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4908" y="2673350"/>
            <a:ext cx="4483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4.2.2025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A7D1C-53EC-49EF-969F-1B21B5C46F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55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4.2.2025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CC-BY-SA Outi Pyöriä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5CE7-999E-4818-BE51-4C7BC027425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970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. Sisältödia valkoise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6301"/>
            <a:ext cx="7619990" cy="114300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07315"/>
            <a:ext cx="7518400" cy="33908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10" name="Kuva 9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. Sisältödia sinisellä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3482"/>
            <a:ext cx="7518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18082"/>
            <a:ext cx="7518400" cy="339089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. 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6101"/>
            <a:ext cx="8229600" cy="1143000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503" y="533778"/>
            <a:ext cx="4317997" cy="1143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4503" y="1760229"/>
            <a:ext cx="4317998" cy="28050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5054602" y="455084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6" name="Kuvan paikkamerkki 12"/>
          <p:cNvSpPr>
            <a:spLocks noGrp="1"/>
          </p:cNvSpPr>
          <p:nvPr>
            <p:ph type="pic" sz="quarter" idx="11"/>
          </p:nvPr>
        </p:nvSpPr>
        <p:spPr>
          <a:xfrm>
            <a:off x="5054602" y="3023299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578225"/>
            <a:ext cx="7518400" cy="83805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2800" y="4520873"/>
            <a:ext cx="7518400" cy="1138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428998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Otsikko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919839"/>
            <a:ext cx="6815666" cy="619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20799" y="2919839"/>
            <a:ext cx="6547557" cy="619573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6" name="Kuva 5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500">
              <a:srgbClr val="D8F0FC"/>
            </a:gs>
            <a:gs pos="11000">
              <a:schemeClr val="tx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339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4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9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7D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deed.fi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kht000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customXml" Target="../../customXml/item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voliitto.fi/aivoverenkiertohairio/faktat/akuuttihoito/#e2d4b24b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voliitto.fi/aivoverenkiertohairio/faktat/akuuttihoito/#e2d4b24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0461790-BFEF-CCF4-4452-953156EA0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1208" y="2467229"/>
            <a:ext cx="8394192" cy="18158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7DA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AIVOVERENKIERTOHÄIRIÖIDEN (AVH) MONINAISET VAIKUTUKSET IHMISEN TOIMINTAKYKYYN 1 OP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151A51-A85F-EBB3-B816-E0C57D23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pc="-1" dirty="0">
                <a:solidFill>
                  <a:srgbClr val="FFFFFF"/>
                </a:solidFill>
                <a:latin typeface="Montserrat" panose="00000500000000000000" pitchFamily="2" charset="0"/>
                <a:hlinkClick r:id="rId2"/>
              </a:rPr>
              <a:t>CC BY-SA 4.0</a:t>
            </a:r>
            <a:endParaRPr lang="fi-FI" spc="-1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r>
              <a:rPr lang="fi-FI" dirty="0"/>
              <a:t> Outi Pyöriä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D21705E-4C43-1A06-9E5E-738FC27F83ED}"/>
              </a:ext>
            </a:extLst>
          </p:cNvPr>
          <p:cNvSpPr txBox="1"/>
          <p:nvPr/>
        </p:nvSpPr>
        <p:spPr>
          <a:xfrm>
            <a:off x="3623225" y="5142640"/>
            <a:ext cx="383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pc="-1" dirty="0">
                <a:solidFill>
                  <a:srgbClr val="FFFFFF"/>
                </a:solidFill>
                <a:latin typeface="Montserrat" panose="00000500000000000000" pitchFamily="2" charset="0"/>
                <a:hlinkClick r:id="rId2"/>
              </a:rPr>
              <a:t>CC BY-SA 4.0</a:t>
            </a:r>
            <a:endParaRPr lang="fi-FI" spc="-1" dirty="0">
              <a:solidFill>
                <a:srgbClr val="FFFFFF"/>
              </a:solidFill>
              <a:latin typeface="Montserrat" panose="00000500000000000000" pitchFamily="2" charset="0"/>
            </a:endParaRPr>
          </a:p>
          <a:p>
            <a:r>
              <a:rPr lang="fi-FI" dirty="0"/>
              <a:t> Outi Pyöriä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9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A7F53-39FA-44C8-2A6E-76DA3AFD30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0500" y="583964"/>
            <a:ext cx="666939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AVH:n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vaikutus fyysiseen toimintakykyyn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176457B-40F9-FB1A-1A87-96AD391E818B}"/>
              </a:ext>
            </a:extLst>
          </p:cNvPr>
          <p:cNvSpPr txBox="1"/>
          <p:nvPr/>
        </p:nvSpPr>
        <p:spPr>
          <a:xfrm>
            <a:off x="0" y="1386348"/>
            <a:ext cx="930575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dirty="0"/>
              <a:t>80 % sairastuneista kärsii joko totaalisesta tai osittaisesta kehon </a:t>
            </a:r>
          </a:p>
          <a:p>
            <a:r>
              <a:rPr lang="fi-FI" sz="2400" b="1" dirty="0"/>
              <a:t>   toispuoleisesta halvauksesta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dirty="0"/>
              <a:t>20-30 % kehittyy liiallinen lihasjänteys l.</a:t>
            </a:r>
            <a:r>
              <a:rPr lang="fi-FI" sz="2400" b="1" dirty="0"/>
              <a:t> spastisuus </a:t>
            </a:r>
          </a:p>
          <a:p>
            <a:r>
              <a:rPr lang="fi-FI" sz="2400" b="1" dirty="0"/>
              <a:t>    </a:t>
            </a:r>
            <a:r>
              <a:rPr lang="fi-FI" sz="2400" dirty="0"/>
              <a:t>halvaantuneelle puolelle kehoa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/>
              <a:t>Tasapainovaikeudet</a:t>
            </a:r>
            <a:r>
              <a:rPr lang="fi-FI" sz="2400" dirty="0"/>
              <a:t> syntyvät lihasten heikkoudesta ja raajojen</a:t>
            </a:r>
          </a:p>
          <a:p>
            <a:r>
              <a:rPr lang="fi-FI" sz="2400" dirty="0"/>
              <a:t>    sekä syvä- että pintatunnon heikkenemisestä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/>
              <a:t>Kaatumisalttius</a:t>
            </a:r>
            <a:r>
              <a:rPr lang="fi-FI" sz="2400" dirty="0"/>
              <a:t> lisääntyy sekä mm. näkyy kävelyn, siirtymisten </a:t>
            </a:r>
          </a:p>
          <a:p>
            <a:r>
              <a:rPr lang="fi-FI" sz="2400" dirty="0"/>
              <a:t>   ja porraskävelyn vaikeutumisena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/>
              <a:t>Kävely</a:t>
            </a:r>
            <a:r>
              <a:rPr lang="fi-FI" sz="2400" dirty="0"/>
              <a:t> on yksi oleellinen </a:t>
            </a:r>
            <a:r>
              <a:rPr lang="fi-FI" sz="2400" dirty="0" err="1"/>
              <a:t>AVH:n</a:t>
            </a:r>
            <a:r>
              <a:rPr lang="fi-FI" sz="2400" dirty="0"/>
              <a:t> seurauksena vaikeutunut taito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dirty="0"/>
              <a:t>AVH-potilaiden kotiutuessa heillä on vaarana omaksua </a:t>
            </a:r>
          </a:p>
          <a:p>
            <a:r>
              <a:rPr lang="fi-FI" sz="2400" dirty="0"/>
              <a:t>    paikallaan oleva elämäntyyli. Yleisen inaktiivisuuden onkin </a:t>
            </a:r>
          </a:p>
          <a:p>
            <a:r>
              <a:rPr lang="fi-FI" sz="2400" dirty="0"/>
              <a:t>    todettu olevan yksi suurimmista liikkumisen heikkenemisen </a:t>
            </a:r>
          </a:p>
          <a:p>
            <a:r>
              <a:rPr lang="fi-FI" sz="2400" dirty="0"/>
              <a:t>    määrittäjistä </a:t>
            </a:r>
            <a:r>
              <a:rPr lang="fi-FI" sz="2400" dirty="0" err="1"/>
              <a:t>AVH:n</a:t>
            </a:r>
            <a:r>
              <a:rPr lang="fi-FI" sz="2400" dirty="0"/>
              <a:t> jälkeen </a:t>
            </a:r>
          </a:p>
          <a:p>
            <a:r>
              <a:rPr lang="fi-FI" dirty="0"/>
              <a:t> 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759C73-06D0-3E43-F856-A05F715F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356051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1688517-396E-BC69-B9C5-D7162522D8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8594" y="281310"/>
            <a:ext cx="757083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AVH:n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vaikutus psyykkiseen toimintakykyyn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BDC8F68-0E0D-AED1-A50C-87FA5385B948}"/>
              </a:ext>
            </a:extLst>
          </p:cNvPr>
          <p:cNvSpPr txBox="1"/>
          <p:nvPr/>
        </p:nvSpPr>
        <p:spPr>
          <a:xfrm>
            <a:off x="237395" y="908824"/>
            <a:ext cx="890660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/>
              <a:t>Kognitio </a:t>
            </a:r>
            <a:r>
              <a:rPr lang="fi-FI" sz="2400" dirty="0"/>
              <a:t>saattaa </a:t>
            </a:r>
            <a:r>
              <a:rPr lang="fi-FI" sz="2400" dirty="0" err="1"/>
              <a:t>AVH:n</a:t>
            </a:r>
            <a:r>
              <a:rPr lang="fi-FI" sz="2400" dirty="0"/>
              <a:t> jälkeen heikentyä jopa kaikilla </a:t>
            </a:r>
          </a:p>
          <a:p>
            <a:r>
              <a:rPr lang="fi-FI" sz="2400" dirty="0"/>
              <a:t>   kognition pääalueilla</a:t>
            </a:r>
            <a:r>
              <a:rPr lang="fi-FI" dirty="0"/>
              <a:t>: </a:t>
            </a:r>
            <a:r>
              <a:rPr lang="fi-FI" sz="2400" dirty="0"/>
              <a:t>kielessä, muistissa, toiminnan</a:t>
            </a:r>
          </a:p>
          <a:p>
            <a:r>
              <a:rPr lang="fi-FI" sz="2400" dirty="0"/>
              <a:t>   ohjauksessa, tarkkaavuudessa, hahmottamisessa, </a:t>
            </a:r>
          </a:p>
          <a:p>
            <a:r>
              <a:rPr lang="fi-FI" sz="2400" dirty="0"/>
              <a:t>   ajattelussa ja päättelykyvyssä.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1" dirty="0"/>
              <a:t>Tiedon prosessointi </a:t>
            </a:r>
            <a:r>
              <a:rPr lang="fi-FI" sz="2400" dirty="0"/>
              <a:t>hidastu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AVH-potilaan tiedonkäsittelyn prosessin tunteminen on </a:t>
            </a:r>
          </a:p>
          <a:p>
            <a:r>
              <a:rPr lang="fi-FI" sz="2400" dirty="0"/>
              <a:t>    tärkeää tutkittaessa AVH-kuntoutujien toimintakykyä ja </a:t>
            </a:r>
          </a:p>
          <a:p>
            <a:r>
              <a:rPr lang="fi-FI" sz="2400" dirty="0"/>
              <a:t>    itsenäistä selviämistä kotioloissa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1" dirty="0"/>
              <a:t>Merkittävä masennus </a:t>
            </a:r>
            <a:r>
              <a:rPr lang="fi-FI" sz="2400" dirty="0"/>
              <a:t>on todettu noin 33%:</a:t>
            </a:r>
            <a:r>
              <a:rPr lang="fi-FI" sz="2400" dirty="0" err="1"/>
              <a:t>lla</a:t>
            </a:r>
            <a:r>
              <a:rPr lang="fi-FI" sz="2400" dirty="0"/>
              <a:t> AVH-</a:t>
            </a:r>
          </a:p>
          <a:p>
            <a:r>
              <a:rPr lang="fi-FI" sz="2400" dirty="0"/>
              <a:t>     potilaista ja riski sairastua masennukseen kestää </a:t>
            </a:r>
            <a:r>
              <a:rPr lang="fi-FI" sz="2400" dirty="0" err="1"/>
              <a:t>sairau</a:t>
            </a:r>
            <a:r>
              <a:rPr lang="fi-FI" sz="2400" dirty="0"/>
              <a:t>-</a:t>
            </a:r>
          </a:p>
          <a:p>
            <a:r>
              <a:rPr lang="fi-FI" sz="2400" dirty="0"/>
              <a:t>     </a:t>
            </a:r>
            <a:r>
              <a:rPr lang="fi-FI" sz="2400" dirty="0" err="1"/>
              <a:t>den</a:t>
            </a:r>
            <a:r>
              <a:rPr lang="fi-FI" sz="2400" dirty="0"/>
              <a:t> alkuvaiheesta sen myöhäisvaiheeseen saakka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Masennuksella on selkeä yhteys inaktiivisuuteen ja heikentää</a:t>
            </a:r>
          </a:p>
          <a:p>
            <a:r>
              <a:rPr lang="fi-FI" sz="2400" dirty="0"/>
              <a:t>    toimintakykyä ja kuntoutumista.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1" dirty="0"/>
              <a:t>Elämänlaadun</a:t>
            </a:r>
            <a:r>
              <a:rPr lang="fi-FI" sz="2400" dirty="0"/>
              <a:t> on todettu heikkenevän </a:t>
            </a:r>
            <a:r>
              <a:rPr lang="fi-FI" sz="2400" dirty="0" err="1"/>
              <a:t>AVH:n</a:t>
            </a:r>
            <a:r>
              <a:rPr lang="fi-FI" sz="2400" dirty="0"/>
              <a:t> jälkeen ja </a:t>
            </a:r>
            <a:r>
              <a:rPr lang="fi-FI" sz="2400" dirty="0" err="1"/>
              <a:t>heik</a:t>
            </a:r>
            <a:r>
              <a:rPr lang="fi-FI" sz="2400" dirty="0"/>
              <a:t>-</a:t>
            </a:r>
          </a:p>
          <a:p>
            <a:r>
              <a:rPr lang="fi-FI" sz="2400" dirty="0"/>
              <a:t>    koon elämänlaatuun on yhteydessä masennus </a:t>
            </a:r>
          </a:p>
          <a:p>
            <a:endParaRPr lang="fi-FI" sz="2400" dirty="0"/>
          </a:p>
          <a:p>
            <a:r>
              <a:rPr lang="fi-FI" dirty="0"/>
              <a:t>   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3C0CD3-BF2C-F789-4F2F-D15901F6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33798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1942CD2-C063-ACFD-74B6-6D8D502987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7019" y="612613"/>
            <a:ext cx="7151894" cy="1231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AVH:n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vaikutus sosiaaliseen toimintakykyyn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ja paluu kotiympäristöön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0D30070-98FE-47E8-B672-CC12EBA4B3F8}"/>
              </a:ext>
            </a:extLst>
          </p:cNvPr>
          <p:cNvSpPr txBox="1"/>
          <p:nvPr/>
        </p:nvSpPr>
        <p:spPr>
          <a:xfrm>
            <a:off x="33387" y="1533833"/>
            <a:ext cx="91204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Yhteisöissä ja yhteiskunnassa toimiminen edellyttää monia</a:t>
            </a:r>
          </a:p>
          <a:p>
            <a:r>
              <a:rPr lang="fi-FI" sz="2400" dirty="0"/>
              <a:t>    kognitiivisia ja sosiaalisia taitoja ja eri rooleissa esiintymistä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Pystyvyyden kokemuksella tarkoitetaan kokemusta siitä,</a:t>
            </a:r>
          </a:p>
          <a:p>
            <a:r>
              <a:rPr lang="fi-FI" sz="2400" dirty="0"/>
              <a:t>    että suoriutuu erilaisista asioista sairastumisesta huolimatta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Pystyvyyden kokemuksen tukemisella on suora yhteys </a:t>
            </a:r>
          </a:p>
          <a:p>
            <a:r>
              <a:rPr lang="fi-FI" sz="2400" dirty="0"/>
              <a:t>    parempaan toimintakykyyn ja mielialaan, kuten </a:t>
            </a:r>
            <a:r>
              <a:rPr lang="fi-FI" sz="2400" dirty="0" err="1"/>
              <a:t>liikunnalli</a:t>
            </a:r>
            <a:r>
              <a:rPr lang="fi-FI" sz="2400" dirty="0"/>
              <a:t>-</a:t>
            </a:r>
          </a:p>
          <a:p>
            <a:r>
              <a:rPr lang="fi-FI" sz="2400" dirty="0"/>
              <a:t>    suuteen PT-toimista suoriutumiseen ja koettuun elämänlaatuun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7F8B83D-1B90-631F-A2DA-CB9FA13865B5}"/>
              </a:ext>
            </a:extLst>
          </p:cNvPr>
          <p:cNvSpPr txBox="1"/>
          <p:nvPr/>
        </p:nvSpPr>
        <p:spPr>
          <a:xfrm>
            <a:off x="2283521" y="4228357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+mj-lt"/>
              </a:rPr>
              <a:t>Omaisten huomioiminen tärkeää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2086C32-282E-E023-D2CE-9327CE6FAEC5}"/>
              </a:ext>
            </a:extLst>
          </p:cNvPr>
          <p:cNvSpPr txBox="1"/>
          <p:nvPr/>
        </p:nvSpPr>
        <p:spPr>
          <a:xfrm>
            <a:off x="2003543" y="4679058"/>
            <a:ext cx="5470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Avh</a:t>
            </a:r>
            <a:r>
              <a:rPr lang="fi-FI" dirty="0"/>
              <a:t>-potilaan omaisten huomioiminen ja koko</a:t>
            </a:r>
          </a:p>
          <a:p>
            <a:r>
              <a:rPr lang="fi-FI" dirty="0"/>
              <a:t>    perheen tukeminen tärkeää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Läheisten riski uupua ja masentua kasvaa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AVH-potilaan hoitaminen voi olla henkisesti </a:t>
            </a:r>
            <a:r>
              <a:rPr lang="fi-FI" dirty="0" err="1"/>
              <a:t>kuor</a:t>
            </a:r>
            <a:r>
              <a:rPr lang="fi-FI" dirty="0"/>
              <a:t>-</a:t>
            </a:r>
          </a:p>
          <a:p>
            <a:r>
              <a:rPr lang="fi-FI" dirty="0"/>
              <a:t>    mittavaa ja monet ongelmat kuten taloudellinen</a:t>
            </a:r>
          </a:p>
          <a:p>
            <a:r>
              <a:rPr lang="fi-FI" dirty="0"/>
              <a:t>    tilanne, sosiaalinen eristäytyminen, tiedon puute</a:t>
            </a:r>
          </a:p>
          <a:p>
            <a:r>
              <a:rPr lang="fi-FI" dirty="0"/>
              <a:t>    ja terveysongelmat saattavat rasittaa perhettä.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4042A4-BC07-2432-51A0-B57ED829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76668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5220FE-A3F8-4024-608A-387A177149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1587" y="241958"/>
            <a:ext cx="429636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Kotiinpaluu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AVH:n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jälkeen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BF76DB7-686D-96E1-1D16-F6E28C6A2E60}"/>
              </a:ext>
            </a:extLst>
          </p:cNvPr>
          <p:cNvSpPr txBox="1"/>
          <p:nvPr/>
        </p:nvSpPr>
        <p:spPr>
          <a:xfrm>
            <a:off x="78659" y="1150373"/>
            <a:ext cx="8911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Kotiinpaluu sairastumisen jälkeen on kriittinen vaihe, joka vaatii ammattilaisilta kykyä tunnistaa eri toipumisprosessit.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AVH-potilas saattaa ajatella paluuta entiseen elämään ja identiteettiin tai sopeutumisena sairauden aiheuttamiin muutoksiin.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AVH-potilaalla saattaa olla tavoite palata sosiaaliseen yhteisöön ja osallistua entisen tapaan elinpiirinsä toimintoihin. Ammattilaisten tavoitteet keskittyvät fyysisiin toimintarajoitteisiin ja päivittäisistä toiminoista selviytymiseen.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Tutkimukset, joissa AVH-potilaat kertovat elämäntarinaansa on suunnannut työntekijöitä tukemaan elämän jatkuvuutta, mitä pidettiin kuntoutuksen </a:t>
            </a:r>
            <a:r>
              <a:rPr lang="fi-FI" sz="2400"/>
              <a:t>näkökulmastakeskeisenä tehtävänä.</a:t>
            </a:r>
            <a:endParaRPr lang="fi-FI" sz="2400" dirty="0"/>
          </a:p>
          <a:p>
            <a:r>
              <a:rPr lang="fi-FI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7615DF-817E-C64D-CEAB-70AF3014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58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36A5B919-426A-DCD3-1E5D-8618C2DDF416}"/>
              </a:ext>
            </a:extLst>
          </p:cNvPr>
          <p:cNvSpPr txBox="1"/>
          <p:nvPr/>
        </p:nvSpPr>
        <p:spPr>
          <a:xfrm>
            <a:off x="3602791" y="1049565"/>
            <a:ext cx="5860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700" i="1" dirty="0">
                <a:solidFill>
                  <a:schemeClr val="accent1">
                    <a:lumMod val="75000"/>
                  </a:schemeClr>
                </a:solidFill>
              </a:rPr>
              <a:t>Tervetuloa AVH-potilaiden </a:t>
            </a:r>
          </a:p>
          <a:p>
            <a:r>
              <a:rPr lang="fi-FI" sz="2700" i="1" dirty="0">
                <a:solidFill>
                  <a:schemeClr val="accent1">
                    <a:lumMod val="75000"/>
                  </a:schemeClr>
                </a:solidFill>
              </a:rPr>
              <a:t>toimintakykyä tarkastelevalle</a:t>
            </a:r>
          </a:p>
          <a:p>
            <a:r>
              <a:rPr lang="fi-FI" sz="2700" i="1" dirty="0">
                <a:solidFill>
                  <a:schemeClr val="accent1">
                    <a:lumMod val="75000"/>
                  </a:schemeClr>
                </a:solidFill>
              </a:rPr>
              <a:t>Kurssille!”</a:t>
            </a:r>
          </a:p>
          <a:p>
            <a:endParaRPr lang="fi-FI" sz="20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Kurssin on teille rakentanut Outi Pyöriä osana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Kaakkois-Suomen ammattikorkeakoulu </a:t>
            </a:r>
          </a:p>
          <a:p>
            <a:r>
              <a:rPr lang="fi-FI" sz="2000" dirty="0" err="1">
                <a:solidFill>
                  <a:schemeClr val="accent1">
                    <a:lumMod val="75000"/>
                  </a:schemeClr>
                </a:solidFill>
              </a:rPr>
              <a:t>XAMK:n</a:t>
            </a:r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 Pienten osaamiskokonaisuuksien 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hanketta.</a:t>
            </a:r>
          </a:p>
          <a:p>
            <a:endParaRPr lang="fi-FI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Peruskoulutukseltani olen fysioterapeutti ja 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Terveystieteiden tohtori. Olen tutkinut ja 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yhdessä työelämän kanssa kehittänyt toiminta-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kykyä ylläpitäviä / kehittäviä</a:t>
            </a:r>
          </a:p>
          <a:p>
            <a:r>
              <a:rPr lang="fi-FI" sz="2000" dirty="0">
                <a:solidFill>
                  <a:schemeClr val="accent1">
                    <a:lumMod val="75000"/>
                  </a:schemeClr>
                </a:solidFill>
              </a:rPr>
              <a:t> menetelmiä erityisesti AVH-potilaiden  arkeen</a:t>
            </a:r>
            <a:r>
              <a:rPr lang="fi-FI" sz="2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fi-FI" sz="21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Kuva 2" descr="Silmälasipäinen harmaaseen villapaitaan pukeutunut opettaja Outi Pyöriä istuu punaisessa nojatuolissa.">
            <a:extLst>
              <a:ext uri="{FF2B5EF4-FFF2-40B4-BE49-F238E27FC236}">
                <a16:creationId xmlns:a16="http://schemas.microsoft.com/office/drawing/2014/main" id="{E3A03771-4E38-76FE-DF9C-FAC758C0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" y="1386349"/>
            <a:ext cx="3502141" cy="408530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116E2B5-9198-AFA9-B344-2488839C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375498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B9CD834-7102-D6E9-7CF9-D18C8D361ED3}"/>
              </a:ext>
            </a:extLst>
          </p:cNvPr>
          <p:cNvSpPr txBox="1"/>
          <p:nvPr/>
        </p:nvSpPr>
        <p:spPr>
          <a:xfrm>
            <a:off x="481781" y="1607844"/>
            <a:ext cx="7747819" cy="455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fi-FI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TAVOITTEET: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Osaat tunnistaa AVH-potilaan toimintakykyä vaikeuttavat erityispiirteet arjen toiminnoissa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Osaat avustaa AVH-potilaan arkisia askareita huomioiden </a:t>
            </a:r>
            <a:r>
              <a:rPr lang="fi-FI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AVH:n</a:t>
            </a: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erityispiirteet ja edistäen omien voimavarojen hyödyntämistä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SISÄLTÖ: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Miten </a:t>
            </a:r>
            <a:r>
              <a:rPr lang="fi-FI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AVH:n</a:t>
            </a: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aiheuttamat oireet heijastuvat toimintakykyyn ja arjessa selviämiseen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fi-FI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Miten osaan tukea ja ohjata arjen toimintakykyä edistävää toimintaa AVH-asiakkaan elinympäristöön huomioiden asiakkaan voimavarat?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F9CB1B-C459-FCC9-EAD7-5578BA682D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fi-FI"/>
              <a:t>CC-BY-SA Outi Pyöriä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28E7A6C2-D1E5-BED7-6850-E512A5EA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kern="100" dirty="0">
                <a:ea typeface="Calibri" panose="020F0502020204030204" pitchFamily="34" charset="0"/>
                <a:cs typeface="Times New Roman" panose="02020603050405020304" pitchFamily="18" charset="0"/>
              </a:rPr>
              <a:t>AIVOVERENKIERTOHÄIRIÖIDEN (AVH) MONINAISET VAIKUTUKSET IHMISEN TOIMINTAKYKYYN 1 OP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72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EB85739-0E88-4C30-1586-C0C9479C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76032"/>
            <a:ext cx="8102600" cy="114300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Mitä aivoverenkiertohäiriö (AVH) tarkoittaa?</a:t>
            </a:r>
            <a:br>
              <a:rPr lang="fi-FI" dirty="0">
                <a:solidFill>
                  <a:schemeClr val="tx2">
                    <a:lumMod val="75000"/>
                  </a:schemeClr>
                </a:solidFill>
              </a:rPr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7551115-2095-5956-9BE3-67630C7E1805}"/>
              </a:ext>
            </a:extLst>
          </p:cNvPr>
          <p:cNvSpPr txBox="1"/>
          <p:nvPr/>
        </p:nvSpPr>
        <p:spPr>
          <a:xfrm>
            <a:off x="19664" y="1166842"/>
            <a:ext cx="8971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300" dirty="0"/>
              <a:t>AVH määritellään nopeasti kehittyväksi paikalliseksi tai </a:t>
            </a:r>
          </a:p>
          <a:p>
            <a:r>
              <a:rPr lang="fi-FI" sz="2300" dirty="0"/>
              <a:t>    laajemmaksi aivojen toimintahäiriöksi, joka kestää yli 24 tuntia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300" dirty="0"/>
              <a:t>AVH-potilaiden keski-ikä on noin 75 vuotta ja vaikka </a:t>
            </a:r>
          </a:p>
          <a:p>
            <a:r>
              <a:rPr lang="fi-FI" sz="2300" dirty="0"/>
              <a:t>    75-vuotiaiden määrä on  kolminkertaistunut 40 vuoden aikana, </a:t>
            </a:r>
          </a:p>
          <a:p>
            <a:r>
              <a:rPr lang="fi-FI" sz="2300" dirty="0"/>
              <a:t>    niin primaaripreventioin ansiosta (korkean verenpaineen, </a:t>
            </a:r>
          </a:p>
          <a:p>
            <a:r>
              <a:rPr lang="fi-FI" sz="2300" dirty="0"/>
              <a:t>    tupakoinnin ja kolesteroliarvojen väheneminen) AVH-potilaiden</a:t>
            </a:r>
          </a:p>
          <a:p>
            <a:r>
              <a:rPr lang="fi-FI" sz="2300" dirty="0"/>
              <a:t>    kokonaismäärä on pysynyt kohtalaisen tasaisena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300" dirty="0"/>
              <a:t>Tällä hetkellä Suomessa on noin 100 000 sairastunutta ja </a:t>
            </a:r>
          </a:p>
          <a:p>
            <a:r>
              <a:rPr lang="fi-FI" sz="2300" dirty="0"/>
              <a:t>    vuosittain sairastuu noin 14 000 uutta AVH-potilasta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300" dirty="0"/>
              <a:t>On välttämätöntä löytää tehokkaita hoito- ja kuntoutuskäytänteitä, joiden avulla voidaan vastata ikääntyvän väestön hoidon tarpeen </a:t>
            </a:r>
          </a:p>
          <a:p>
            <a:r>
              <a:rPr lang="fi-FI" sz="2300" dirty="0"/>
              <a:t>    lisääntymiseen laadukkaasti ja kustannustehokkaasti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EADCB99-D929-DC55-EA11-979673908A33}"/>
              </a:ext>
            </a:extLst>
          </p:cNvPr>
          <p:cNvSpPr txBox="1"/>
          <p:nvPr/>
        </p:nvSpPr>
        <p:spPr>
          <a:xfrm>
            <a:off x="235974" y="5455045"/>
            <a:ext cx="2941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hlinkClick r:id="rId3"/>
              </a:rPr>
              <a:t>https://www.kaypahoito.fi/kht00058</a:t>
            </a:r>
            <a:endParaRPr lang="fi-FI" sz="1400" dirty="0"/>
          </a:p>
          <a:p>
            <a:r>
              <a:rPr lang="fi-FI" sz="1400" dirty="0"/>
              <a:t>WHO 2006</a:t>
            </a:r>
          </a:p>
          <a:p>
            <a:r>
              <a:rPr lang="fi-FI" sz="1400" dirty="0"/>
              <a:t>Pyöriä et all. 2015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8457D1-06E6-7F23-8404-C90BA7C4220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67720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kstiruutu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051720" y="476672"/>
            <a:ext cx="6064250" cy="46196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Aivoverenkiertohäiriön syntyessä………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E7F3F88-8019-15E7-67B1-5D8716DE9064}"/>
              </a:ext>
            </a:extLst>
          </p:cNvPr>
          <p:cNvSpPr txBox="1"/>
          <p:nvPr/>
        </p:nvSpPr>
        <p:spPr>
          <a:xfrm>
            <a:off x="589676" y="1496793"/>
            <a:ext cx="7482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AVH-potilaista 80 % sairastuu aivoinfarktiin eli paikalliseen aivokudoksen iskemiaan.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20 % sairastuu aivoverenvuotoon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Noin 22 % sairastuneista menehtyy vuoden aikana sairastumisesta.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Meretoja ym. 2007</a:t>
            </a: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B5C85E-9107-BC7E-FEBB-5482DAE7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5175" y="6455453"/>
            <a:ext cx="2051720" cy="365125"/>
          </a:xfrm>
        </p:spPr>
        <p:txBody>
          <a:bodyPr/>
          <a:lstStyle/>
          <a:p>
            <a:pPr>
              <a:defRPr/>
            </a:pPr>
            <a:r>
              <a:rPr lang="fi-FI" sz="1400"/>
              <a:t>CC-BY-SA Outi Pyöriä</a:t>
            </a:r>
            <a:endParaRPr lang="fi-FI" sz="1400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1220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C34D677-5949-5181-73C7-2F1895F4C6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4954" y="827209"/>
            <a:ext cx="669085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Aivoverenkiertohäiriön akuuttihoito alkaa 				  numerosta 112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B0BB772-884D-CBC3-EFB2-6DF1FF972352}"/>
              </a:ext>
            </a:extLst>
          </p:cNvPr>
          <p:cNvSpPr txBox="1"/>
          <p:nvPr/>
        </p:nvSpPr>
        <p:spPr>
          <a:xfrm>
            <a:off x="305447" y="2413337"/>
            <a:ext cx="82990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Koska hoitoon on kiire, on tärkeää tunnistaa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AVH:n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oireet: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Halvausoireet: yleensä toispuoleinen käden ja/tai jalan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voima- ja/tai tuntoheikkous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Suupielen roikkuminen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Puhehäiriö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Näköhäiriö: molemmilla silmillä nähtävät kaksoiskuvat tai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näkökentän puutokset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Tasapainohäiriö, kävelyvaikeus ja huimaus yhdessä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6E9E356-FCE9-F81B-2917-269BC8D1E308}"/>
              </a:ext>
            </a:extLst>
          </p:cNvPr>
          <p:cNvSpPr txBox="1"/>
          <p:nvPr/>
        </p:nvSpPr>
        <p:spPr>
          <a:xfrm>
            <a:off x="560439" y="6243484"/>
            <a:ext cx="772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2"/>
              </a:rPr>
              <a:t>https://www.aivoliitto.fi/aivoverenkiertohairio/faktat/akuuttihoito/#e2d4b24b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846C34-DBD8-66B4-48B0-4FCD9374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063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778F6FF2-EEC2-343B-85E9-DB62F546F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897" y="357050"/>
            <a:ext cx="8698271" cy="65983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2800" b="0" dirty="0">
                <a:solidFill>
                  <a:schemeClr val="tx1"/>
                </a:solidFill>
              </a:rPr>
              <a:t>AVH- potilaan akuutti hoito ensiarvoisen tärkeää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FD1412C-4119-B8A5-BFF0-CA5FE02ED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7664" y="1158362"/>
            <a:ext cx="7518400" cy="38215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sz="1600" dirty="0"/>
              <a:t>Mitä nopeammin sairastunut pääsee sairaalaan, sen paremmat ovat tulokset.</a:t>
            </a:r>
          </a:p>
          <a:p>
            <a:pPr eaLnBrk="1" hangingPunct="1">
              <a:defRPr/>
            </a:pPr>
            <a:r>
              <a:rPr lang="fi-FI" sz="1600" dirty="0"/>
              <a:t>Selvyys </a:t>
            </a:r>
            <a:r>
              <a:rPr lang="fi-FI" sz="1600" dirty="0" err="1"/>
              <a:t>AVH:n</a:t>
            </a:r>
            <a:r>
              <a:rPr lang="fi-FI" sz="1600" dirty="0"/>
              <a:t> laadusta saadaan kuvantamalla potilaan aivot tietokonetomografialla:</a:t>
            </a:r>
          </a:p>
          <a:p>
            <a:pPr eaLnBrk="1" hangingPunct="1">
              <a:defRPr/>
            </a:pPr>
            <a:r>
              <a:rPr lang="fi-FI" sz="1600" b="1" dirty="0"/>
              <a:t>Aivoinfarkti</a:t>
            </a:r>
            <a:r>
              <a:rPr lang="fi-FI" sz="1600" dirty="0"/>
              <a:t>: liuotushoito tai mekaaninen suonen avaus</a:t>
            </a:r>
          </a:p>
          <a:p>
            <a:pPr eaLnBrk="1" hangingPunct="1">
              <a:defRPr/>
            </a:pPr>
            <a:r>
              <a:rPr lang="fi-FI" sz="1600" dirty="0"/>
              <a:t>Liuotushoitoa voidaan antaa silloin, jos sairastuneen oireiden alusta on vähemmän kuin 4,5 tuntia.</a:t>
            </a:r>
          </a:p>
          <a:p>
            <a:pPr eaLnBrk="1" hangingPunct="1">
              <a:defRPr/>
            </a:pPr>
            <a:r>
              <a:rPr lang="fi-FI" sz="1600" b="1" dirty="0"/>
              <a:t> Aivoverenvuoto</a:t>
            </a:r>
            <a:r>
              <a:rPr lang="fi-FI" sz="1600" dirty="0"/>
              <a:t>: sijainti ratkaisee: Aivojen sisäisessä verenvuodossa (</a:t>
            </a:r>
            <a:r>
              <a:rPr lang="fi-FI" sz="1600" b="1" dirty="0"/>
              <a:t>ICH</a:t>
            </a:r>
            <a:r>
              <a:rPr lang="fi-FI" sz="1600" dirty="0"/>
              <a:t>) 10 prosentissa verihyytymä voidaan poistaa leikkaamalla ja pienissä aivoverenvuodoissa aika yleensä hoitaa vuodon. Lukinkalvonalaisen verenvuodon,</a:t>
            </a:r>
            <a:r>
              <a:rPr lang="fi-FI" sz="1600" b="1" dirty="0"/>
              <a:t> SAV</a:t>
            </a:r>
            <a:r>
              <a:rPr lang="fi-FI" sz="1600" dirty="0"/>
              <a:t>, aiheuttaa verisuonen pullistuman, aneurysman, puhkeaminen. Tavoite on joko tukkia pullistuma tai estää verenvirtaus emosuonesta pullistumaan.</a:t>
            </a:r>
          </a:p>
          <a:p>
            <a:pPr marL="0" indent="0" eaLnBrk="1" hangingPunct="1">
              <a:buNone/>
              <a:defRPr/>
            </a:pPr>
            <a:r>
              <a:rPr lang="fi-FI" sz="1600" dirty="0"/>
              <a:t>Runsaalle puolelle aivohalvaukseen sairastuneista jää neurologisia vaurioita, jotka haittaavat heidän elämistään</a:t>
            </a:r>
          </a:p>
          <a:p>
            <a:pPr eaLnBrk="1" hangingPunct="1">
              <a:defRPr/>
            </a:pPr>
            <a:r>
              <a:rPr lang="fi-FI" sz="1600" dirty="0"/>
              <a:t>10–20% jää hoivattaviksi. </a:t>
            </a:r>
          </a:p>
          <a:p>
            <a:pPr eaLnBrk="1" hangingPunct="1">
              <a:defRPr/>
            </a:pPr>
            <a:r>
              <a:rPr lang="fi-FI" sz="1600" dirty="0"/>
              <a:t>kuntoutushoitoa tarvitsee noin 40 % AVH-potilaista</a:t>
            </a:r>
          </a:p>
          <a:p>
            <a:pPr eaLnBrk="1" hangingPunct="1">
              <a:defRPr/>
            </a:pPr>
            <a:r>
              <a:rPr lang="fi-FI" sz="1600" dirty="0"/>
              <a:t>AVH-hoito ja kuntoutus on moniammatillisesti vaikuttavinta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BF58FBC-3B3F-81DF-3FDF-232F67DD6818}"/>
              </a:ext>
            </a:extLst>
          </p:cNvPr>
          <p:cNvSpPr txBox="1"/>
          <p:nvPr/>
        </p:nvSpPr>
        <p:spPr>
          <a:xfrm>
            <a:off x="2759208" y="6119336"/>
            <a:ext cx="4451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hlinkClick r:id="rId3"/>
              </a:rPr>
              <a:t>https://www.aivoliitto.fi/aivoverenkiertohairio/faktat/akuuttihoito/#e2d4b24b</a:t>
            </a:r>
            <a:endParaRPr lang="fi-FI" sz="1400" dirty="0"/>
          </a:p>
          <a:p>
            <a:r>
              <a:rPr lang="fi-FI" sz="1400" dirty="0" err="1"/>
              <a:t>Aivovereniertohäiriöiden</a:t>
            </a:r>
            <a:r>
              <a:rPr lang="fi-FI" sz="1400" dirty="0"/>
              <a:t> Käypähoito 2014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89D9947-03E0-C098-5F65-C5381DF8937D}"/>
              </a:ext>
            </a:extLst>
          </p:cNvPr>
          <p:cNvSpPr txBox="1"/>
          <p:nvPr/>
        </p:nvSpPr>
        <p:spPr>
          <a:xfrm>
            <a:off x="0" y="-122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CC-BY-SA Outi Pyöriä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E06CEDAB-C839-75D9-5C33-21DB3F6A1F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423" y="809626"/>
            <a:ext cx="8361263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Miten </a:t>
            </a:r>
            <a:r>
              <a:rPr kumimoji="0" lang="fi-FI" sz="3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AVH:n</a:t>
            </a:r>
            <a:r>
              <a:rPr kumimoji="0" lang="fi-FI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jälkeinen toipuminen etenee?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6E302-DEBB-2250-A017-7270E1C4D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10" y="1821565"/>
            <a:ext cx="8013690" cy="339089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Yksi suurimmista toipumista selittävistä tekijöistä on vaurioalueen laajuus ja fyysisten sekä kognitiivisten häiriöiden vaikeusaste.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Sairastuneista 15 – 30 % jää pysyvästi vammautuneeksi ja 20 % tarvitsee jatkuvaa laitoshoitoa.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Aivojen kyky parantaa / korjata vaurioaluetta on erityisen aktiivista 4-6 viikon ajan sairastumisesta, tätä aikaa kutsutaan </a:t>
            </a:r>
            <a:r>
              <a:rPr lang="fi-FI" sz="2000" b="1" dirty="0"/>
              <a:t>Kuntoutumisen avoimeksi ikkunaksi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000" dirty="0"/>
              <a:t>Vaikka suurin osa palautumisesta tapahtuu kolmen kk:n aikana sairastumisesta toimintakyvyn paranemista on saatu aikaan myös kroonisessa vaiheessa. Aivoilla on kyky muovautua ja oppia uusia / menetettyjä taitoja läpi elämän. Tämä muovautuvuus säilyy myös AVH-tapahtuman jälkeen.</a:t>
            </a:r>
          </a:p>
          <a:p>
            <a:endParaRPr lang="fi-FI" sz="20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FFE921-02C6-A8A5-6A5C-F250216E2D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298953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okaaviosymboli: Liitin 1">
            <a:extLst>
              <a:ext uri="{FF2B5EF4-FFF2-40B4-BE49-F238E27FC236}">
                <a16:creationId xmlns:a16="http://schemas.microsoft.com/office/drawing/2014/main" id="{A22A662B-3440-6C7D-5955-4C696DB76561}"/>
              </a:ext>
            </a:extLst>
          </p:cNvPr>
          <p:cNvSpPr/>
          <p:nvPr/>
        </p:nvSpPr>
        <p:spPr>
          <a:xfrm>
            <a:off x="3480619" y="2529349"/>
            <a:ext cx="1998407" cy="1799303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100" dirty="0"/>
              <a:t>Toiminta-</a:t>
            </a:r>
          </a:p>
          <a:p>
            <a:pPr algn="ctr"/>
            <a:r>
              <a:rPr lang="fi-FI" sz="2100" dirty="0"/>
              <a:t>kyky</a:t>
            </a:r>
          </a:p>
        </p:txBody>
      </p:sp>
      <p:sp>
        <p:nvSpPr>
          <p:cNvPr id="3" name="Vuokaavio: Prosessi 2">
            <a:extLst>
              <a:ext uri="{FF2B5EF4-FFF2-40B4-BE49-F238E27FC236}">
                <a16:creationId xmlns:a16="http://schemas.microsoft.com/office/drawing/2014/main" id="{E70B4FB7-CEE3-4DEB-44C0-3A1C0595BE26}"/>
              </a:ext>
            </a:extLst>
          </p:cNvPr>
          <p:cNvSpPr/>
          <p:nvPr/>
        </p:nvSpPr>
        <p:spPr>
          <a:xfrm>
            <a:off x="1917291" y="1015795"/>
            <a:ext cx="1932038" cy="2728891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accent1">
                    <a:lumMod val="75000"/>
                  </a:schemeClr>
                </a:solidFill>
              </a:rPr>
              <a:t>Fyysinen toimintakyky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Päivittäiset toiminnot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Tasapaino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Liikkuminen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Lihasvoima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Hengitys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Verenkierto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Liikkeiden säätely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Aistien toiminta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Palautuminen ja 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Lepo</a:t>
            </a:r>
          </a:p>
          <a:p>
            <a:pPr algn="ctr"/>
            <a:endParaRPr lang="fi-FI" sz="1350" dirty="0"/>
          </a:p>
        </p:txBody>
      </p:sp>
      <p:cxnSp>
        <p:nvCxnSpPr>
          <p:cNvPr id="17" name="Suora nuoliyhdysviiva 16" descr="kaksiosainen nuoli">
            <a:extLst>
              <a:ext uri="{FF2B5EF4-FFF2-40B4-BE49-F238E27FC236}">
                <a16:creationId xmlns:a16="http://schemas.microsoft.com/office/drawing/2014/main" id="{E9AE3EE0-5FC6-6D13-CCA1-FD98FB6EBCC2}"/>
              </a:ext>
            </a:extLst>
          </p:cNvPr>
          <p:cNvCxnSpPr>
            <a:cxnSpLocks/>
          </p:cNvCxnSpPr>
          <p:nvPr/>
        </p:nvCxnSpPr>
        <p:spPr>
          <a:xfrm>
            <a:off x="4144297" y="1911760"/>
            <a:ext cx="78166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Vuokaavio: Prosessi 3">
            <a:extLst>
              <a:ext uri="{FF2B5EF4-FFF2-40B4-BE49-F238E27FC236}">
                <a16:creationId xmlns:a16="http://schemas.microsoft.com/office/drawing/2014/main" id="{B6F3D108-AEBC-4B96-05F7-AAA962C3E96F}"/>
              </a:ext>
            </a:extLst>
          </p:cNvPr>
          <p:cNvSpPr/>
          <p:nvPr/>
        </p:nvSpPr>
        <p:spPr>
          <a:xfrm>
            <a:off x="5294673" y="1015795"/>
            <a:ext cx="1932037" cy="266792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accent1">
                    <a:lumMod val="75000"/>
                  </a:schemeClr>
                </a:solidFill>
              </a:rPr>
              <a:t>Psyykkinen toimintakyky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Persoonallisuus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Mieliala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Empatiakyky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Tunnetaidot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Minäkäsitys      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Suunnittelukyky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Päätöksenteko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Motivaatio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Havaintotoiminnat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Muisti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Oppiminen</a:t>
            </a:r>
          </a:p>
        </p:txBody>
      </p:sp>
      <p:cxnSp>
        <p:nvCxnSpPr>
          <p:cNvPr id="21" name="Suora nuoliyhdysviiva 20" descr="kaksiosainen nuoli">
            <a:extLst>
              <a:ext uri="{FF2B5EF4-FFF2-40B4-BE49-F238E27FC236}">
                <a16:creationId xmlns:a16="http://schemas.microsoft.com/office/drawing/2014/main" id="{57565277-5384-0C70-F385-2F3DA519EBC6}"/>
              </a:ext>
            </a:extLst>
          </p:cNvPr>
          <p:cNvCxnSpPr/>
          <p:nvPr/>
        </p:nvCxnSpPr>
        <p:spPr>
          <a:xfrm flipH="1">
            <a:off x="5751871" y="3954411"/>
            <a:ext cx="781665" cy="93652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Vuokaavio: Prosessi 4">
            <a:extLst>
              <a:ext uri="{FF2B5EF4-FFF2-40B4-BE49-F238E27FC236}">
                <a16:creationId xmlns:a16="http://schemas.microsoft.com/office/drawing/2014/main" id="{8A0D5729-FB14-1654-A8D0-BD379394DA6E}"/>
              </a:ext>
            </a:extLst>
          </p:cNvPr>
          <p:cNvSpPr/>
          <p:nvPr/>
        </p:nvSpPr>
        <p:spPr>
          <a:xfrm>
            <a:off x="3546990" y="4107549"/>
            <a:ext cx="1932036" cy="224191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50" b="1" dirty="0">
                <a:solidFill>
                  <a:schemeClr val="accent1">
                    <a:lumMod val="75000"/>
                  </a:schemeClr>
                </a:solidFill>
              </a:rPr>
              <a:t>Sosiaalinen toimintakyky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Vuorovaikutustaidot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Sosiaaliset taidot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Roolien vaatimuksista selviäminen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Yhteisössä toimiminen</a:t>
            </a:r>
          </a:p>
          <a:p>
            <a:pPr algn="ctr"/>
            <a:r>
              <a:rPr lang="fi-FI" sz="1350" dirty="0">
                <a:solidFill>
                  <a:schemeClr val="tx1"/>
                </a:solidFill>
              </a:rPr>
              <a:t>Yhteiskunnassa toimiminen</a:t>
            </a:r>
          </a:p>
        </p:txBody>
      </p:sp>
      <p:cxnSp>
        <p:nvCxnSpPr>
          <p:cNvPr id="23" name="Suora nuoliyhdysviiva 22" descr="kaksiosainen nuoli">
            <a:extLst>
              <a:ext uri="{FF2B5EF4-FFF2-40B4-BE49-F238E27FC236}">
                <a16:creationId xmlns:a16="http://schemas.microsoft.com/office/drawing/2014/main" id="{EE1D961A-D4CD-F6C9-7443-5D550FB97839}"/>
              </a:ext>
            </a:extLst>
          </p:cNvPr>
          <p:cNvCxnSpPr>
            <a:cxnSpLocks/>
          </p:cNvCxnSpPr>
          <p:nvPr/>
        </p:nvCxnSpPr>
        <p:spPr>
          <a:xfrm flipH="1" flipV="1">
            <a:off x="2661637" y="3954412"/>
            <a:ext cx="680717" cy="95680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D64F7804-A2B9-CEB9-55A3-EE8A23BD6F02}"/>
              </a:ext>
            </a:extLst>
          </p:cNvPr>
          <p:cNvSpPr txBox="1"/>
          <p:nvPr/>
        </p:nvSpPr>
        <p:spPr>
          <a:xfrm>
            <a:off x="230018" y="5841630"/>
            <a:ext cx="27719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/>
              <a:t>Lähdesmäki L, Vornanen L. 2014,</a:t>
            </a:r>
          </a:p>
          <a:p>
            <a:r>
              <a:rPr lang="fi-FI" sz="1350" dirty="0"/>
              <a:t>Kulmala (toim.) 2019 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405AD72-D6FC-7E22-569D-FD7DA8E5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CC-BY-SA Outi Pyöriä</a:t>
            </a:r>
          </a:p>
        </p:txBody>
      </p:sp>
    </p:spTree>
    <p:extLst>
      <p:ext uri="{BB962C8B-B14F-4D97-AF65-F5344CB8AC3E}">
        <p14:creationId xmlns:p14="http://schemas.microsoft.com/office/powerpoint/2010/main" val="1003015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96196AD-A8CF-403A-BDA2-D5890A999691}"/>
  <p:tag name="ATHENA.CUSTOMXMLCONTENT" val="&lt;?xml version=&quot;1.0&quot;?&gt;&lt;athena xmlns=&quot;http://schemas.microsoft.com/edu/athena&quot; version=&quot;0.1.3885.0&quot;&gt;&lt;timings duration=&quot;1851&quot;/&gt;&lt;/athena&gt;"/>
</p:tagLst>
</file>

<file path=ppt/theme/theme1.xml><?xml version="1.0" encoding="utf-8"?>
<a:theme xmlns:a="http://schemas.openxmlformats.org/drawingml/2006/main" name="xamk_ppt_4_3">
  <a:themeElements>
    <a:clrScheme name="Mukautettu 10">
      <a:dk1>
        <a:sysClr val="windowText" lastClr="000000"/>
      </a:dk1>
      <a:lt1>
        <a:sysClr val="window" lastClr="FFFFFF"/>
      </a:lt1>
      <a:dk2>
        <a:srgbClr val="0D699A"/>
      </a:dk2>
      <a:lt2>
        <a:srgbClr val="EEECE1"/>
      </a:lt2>
      <a:accent1>
        <a:srgbClr val="0D69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timings duration="2137">
    <event time="47" type="OnNext" clickIndex="0" wacClickIndex="1"/>
  </timings>
</athena>
</file>

<file path=customXml/item10.xml><?xml version="1.0" encoding="utf-8"?>
<athena xmlns="http://schemas.microsoft.com/edu/athena" version="0.1.3885.0">
  <media streamable="true" recordStart="23117" recordEnd="25346" recordLength="26912" audioOnly="true" start="23117" end="25346" audioFormat="{00001610-0000-0010-8000-00AA00389B71}" audioRate="44100" muted="false" volume="0.8" fadeIn="0" fadeOut="0" videoFormat="{34363248-0000-0010-8000-00AA00389B71}" videoRate="15" videoWidth="256" videoHeight="256"/>
</athena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athena xmlns="http://schemas.microsoft.com/edu/athena" version="0.1.3885.0">
  <media streamable="true" recordStart="11904" recordEnd="13755" recordLength="54775" audioOnly="true"/>
</athena>
</file>

<file path=customXml/item13.xml><?xml version="1.0" encoding="utf-8"?>
<athena xmlns="http://schemas.microsoft.com/edu/athena" version="0.1.3885.0">
  <timings duration="1870">
    <event time="31" type="OnNext" clickIndex="0" wacClickIndex="1"/>
  </timings>
</athena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15.xml><?xml version="1.0" encoding="utf-8"?>
<athena xmlns="http://schemas.microsoft.com/edu/athena" version="0.1.3885.0">
  <timings duration="1326">
    <event time="47" type="OnNext" clickIndex="0" wacClickIndex="1"/>
  </timings>
</athena>
</file>

<file path=customXml/item16.xml><?xml version="1.0" encoding="utf-8"?>
<athena xmlns="http://schemas.microsoft.com/edu/athena" version="0.1.3885.0">
  <media streamable="true" recordStart="15813" recordEnd="17683" recordLength="54775" audioOnly="true"/>
</athena>
</file>

<file path=customXml/item17.xml><?xml version="1.0" encoding="utf-8"?>
<athena xmlns="http://schemas.microsoft.com/edu/athena" version="0.1.3885.0">
  <media streamable="true" recordStart="19319" recordEnd="21176" recordLength="54775" audioOnly="true"/>
</athena>
</file>

<file path=customXml/item18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A7236C79B614B42A00DEEBEF7D3EC45" ma:contentTypeVersion="1" ma:contentTypeDescription="Luo uusi asiakirja." ma:contentTypeScope="" ma:versionID="02396d891087b4547ef9aa96658b87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9.xml><?xml version="1.0" encoding="utf-8"?>
<athena xmlns="http://schemas.microsoft.com/edu/athena" version="0.1.3885.0">
  <media streamable="true" recordStart="25346" recordEnd="26848" recordLength="26912" audioOnly="true" start="25346" end="26848" audioFormat="{00001610-0000-0010-8000-00AA00389B71}" audioRate="44100" muted="false" volume="0.8" fadeIn="0" fadeOut="0" videoFormat="{34363248-0000-0010-8000-00AA00389B71}" videoRate="15" videoWidth="256" videoHeight="256"/>
</athena>
</file>

<file path=customXml/item2.xml><?xml version="1.0" encoding="utf-8"?>
<athena xmlns="http://schemas.microsoft.com/edu/athena" version="0.1.3885.0">
  <timings duration="1502">
    <event time="47" type="OnNext" clickIndex="0" wacClickIndex="1"/>
  </timings>
</athena>
</file>

<file path=customXml/item20.xml><?xml version="1.0" encoding="utf-8"?>
<athena xmlns="http://schemas.microsoft.com/edu/athena" version="0.1.3885.0">
  <media streamable="true" recordStart="22433" recordEnd="23759" recordLength="54775" audioOnly="true"/>
</athena>
</file>

<file path=customXml/item21.xml><?xml version="1.0" encoding="utf-8"?>
<athena xmlns="http://schemas.microsoft.com/edu/athena" version="0.1.3885.0">
  <timings duration="1851"/>
</athena>
</file>

<file path=customXml/item3.xml><?xml version="1.0" encoding="utf-8"?>
<athena xmlns="http://schemas.microsoft.com/edu/athena" version="0.1.3885.0">
  <timings duration="1857">
    <event time="62" type="OnNext" clickIndex="0" wacClickIndex="1"/>
  </timings>
</athena>
</file>

<file path=customXml/item4.xml><?xml version="1.0" encoding="utf-8"?>
<athena xmlns="http://schemas.microsoft.com/edu/athena" version="0.1.3885.0">
  <timings duration="2229">
    <event time="47" type="OnNext" clickIndex="0" wacClickIndex="1"/>
  </timings>
</athena>
</file>

<file path=customXml/item5.xml><?xml version="1.0" encoding="utf-8"?>
<athena xmlns="http://schemas.microsoft.com/edu/athena" version="0.1.3885.0">
  <media streamable="true" recordStart="23759" recordEnd="25896" recordLength="54775" audioOnly="true"/>
</athena>
</file>

<file path=customXml/item6.xml><?xml version="1.0" encoding="utf-8"?>
<athena xmlns="http://schemas.microsoft.com/edu/athena" version="0.1.3885.0">
  <timings duration="1257">
    <event time="71" type="OnNext" clickIndex="0" wacClickIndex="1"/>
  </timings>
</athena>
</file>

<file path=customXml/item7.xml><?xml version="1.0" encoding="utf-8"?>
<athena xmlns="http://schemas.microsoft.com/edu/athena" version="0.1.3885.0">
  <media streamable="true" recordStart="17683" recordEnd="19319" recordLength="54775" audioOnly="true"/>
</athena>
</file>

<file path=customXml/item8.xml><?xml version="1.0" encoding="utf-8"?>
<athena xmlns="http://schemas.microsoft.com/edu/athena" version="0.1.3885.0">
  <timings duration="1636">
    <event time="47" type="OnNext" clickIndex="0" wacClickIndex="1"/>
  </timings>
</athena>
</file>

<file path=customXml/item9.xml><?xml version="1.0" encoding="utf-8"?>
<athena xmlns="http://schemas.microsoft.com/edu/athena" version="0.1.3885.0">
  <media streamable="true" recordStart="21176" recordEnd="22433" recordLength="54775" audioOnly="true"/>
</athena>
</file>

<file path=customXml/itemProps1.xml><?xml version="1.0" encoding="utf-8"?>
<ds:datastoreItem xmlns:ds="http://schemas.openxmlformats.org/officeDocument/2006/customXml" ds:itemID="{A58C3205-4883-4F70-9235-3CE92AF1503E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A86E7595-EEC5-4FA0-8490-95F4193814EB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E4F4751A-FFB1-49A1-895C-66005EA66C56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569E733E-9840-4C93-8AED-860B338491D6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68BAC65E-E2EE-47F0-9BE8-C451F1074F04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73A9BBC0-0279-4D7C-AB77-BCE83234F2CC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C0669AED-BFA6-4B2F-BAB0-0DB73430D191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E85A6C98-0EE4-4C9D-98A6-F0BD4F250F0F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97F93C85-5439-40BC-BDCC-45FE19B19B7E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0FC793F2-909D-4CEC-BBB1-BFB0BD005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9.xml><?xml version="1.0" encoding="utf-8"?>
<ds:datastoreItem xmlns:ds="http://schemas.openxmlformats.org/officeDocument/2006/customXml" ds:itemID="{59D0F03C-6D22-4ECD-B090-5452A799AD38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435151E6-9CFB-4F2F-9C09-8329EBFFFD8C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AFEFF060-3C29-4EFE-88C4-D23607DF0253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3FE0079F-8803-4566-9000-AB76F44FCB46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685C5C27-48DA-4845-B3F0-5659A7B5CF18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0794779D-851D-4C58-8FC3-A4AE42520EFF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0C4CC2BE-CF92-4C4A-87F1-49C047030731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3C5B425B-60A0-4685-A3DE-0E097B5F9532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3635B8F0-88D3-4444-A366-BE81EEE3A017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6556A6B7-95C2-4B08-8B65-50A78C5064E4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366C4822-408D-4036-BFAF-2616B4540F4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xamk_ppt_4_3.potx</Template>
  <TotalTime>12449</TotalTime>
  <Words>1074</Words>
  <Application>Microsoft Office PowerPoint</Application>
  <PresentationFormat>Näytössä katseltava diaesitys (4:3)</PresentationFormat>
  <Paragraphs>184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Montserrat</vt:lpstr>
      <vt:lpstr>Verdana</vt:lpstr>
      <vt:lpstr>Wingdings</vt:lpstr>
      <vt:lpstr>xamk_ppt_4_3</vt:lpstr>
      <vt:lpstr>AIVOVERENKIERTOHÄIRIÖIDEN (AVH) MONINAISET VAIKUTUKSET IHMISEN TOIMINTAKYKYYN 1 OP </vt:lpstr>
      <vt:lpstr>PowerPoint-esitys</vt:lpstr>
      <vt:lpstr>AIVOVERENKIERTOHÄIRIÖIDEN (AVH) MONINAISET VAIKUTUKSET IHMISEN TOIMINTAKYKYYN 1 OP</vt:lpstr>
      <vt:lpstr>Mitä aivoverenkiertohäiriö (AVH) tarkoittaa? </vt:lpstr>
      <vt:lpstr>Aivoverenkiertohäiriön syntyessä………</vt:lpstr>
      <vt:lpstr>Aivoverenkiertohäiriön akuuttihoito alkaa       numerosta 112</vt:lpstr>
      <vt:lpstr>AVH- potilaan akuutti hoito ensiarvoisen tärkeää</vt:lpstr>
      <vt:lpstr>Miten AVH:n jälkeinen toipuminen etenee?</vt:lpstr>
      <vt:lpstr>PowerPoint-esitys</vt:lpstr>
      <vt:lpstr>AVH:n vaikutus fyysiseen toimintakykyyn</vt:lpstr>
      <vt:lpstr>AVH:n vaikutus psyykkiseen toimintakykyyn</vt:lpstr>
      <vt:lpstr>AVH:n vaikutus sosiaaliseen toimintakykyyn               ja paluu kotiympäristöön     </vt:lpstr>
      <vt:lpstr>Kotiinpaluu AVH:n jälkeen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Olli</dc:creator>
  <cp:lastModifiedBy>Juuti Noora</cp:lastModifiedBy>
  <cp:revision>45</cp:revision>
  <dcterms:created xsi:type="dcterms:W3CDTF">2016-08-24T06:59:42Z</dcterms:created>
  <dcterms:modified xsi:type="dcterms:W3CDTF">2026-02-04T13:16:33Z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0x0101007A7236C79B614B42A00DEEBEF7D3EC45</vt:lpwstr>
  </property>
</Properties>
</file>