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375" r:id="rId5"/>
    <p:sldId id="376" r:id="rId6"/>
    <p:sldId id="377" r:id="rId7"/>
    <p:sldId id="378" r:id="rId8"/>
    <p:sldId id="379" r:id="rId9"/>
    <p:sldId id="391" r:id="rId10"/>
    <p:sldId id="392" r:id="rId11"/>
    <p:sldId id="393" r:id="rId12"/>
    <p:sldId id="395" r:id="rId13"/>
    <p:sldId id="264"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AC988-1686-4F2A-B4C5-60E570790362}" v="3" dt="2020-10-27T12:32:30.10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EB6AAA36-29AB-43AE-AAF8-2AAB74612CD9}"/>
    <pc:docChg chg="undo custSel modSld">
      <pc:chgData name="Sirkku Säätelä" userId="dca27739-8b94-4cb3-bb4e-a84d30c15452" providerId="ADAL" clId="{EB6AAA36-29AB-43AE-AAF8-2AAB74612CD9}" dt="2020-10-28T07:26:26.861" v="23" actId="20577"/>
      <pc:docMkLst>
        <pc:docMk/>
      </pc:docMkLst>
      <pc:sldChg chg="addSp delSp modSp mod">
        <pc:chgData name="Sirkku Säätelä" userId="dca27739-8b94-4cb3-bb4e-a84d30c15452" providerId="ADAL" clId="{EB6AAA36-29AB-43AE-AAF8-2AAB74612CD9}" dt="2020-10-28T07:25:16.060" v="9" actId="14100"/>
        <pc:sldMkLst>
          <pc:docMk/>
          <pc:sldMk cId="3773113508" sldId="375"/>
        </pc:sldMkLst>
        <pc:spChg chg="add del">
          <ac:chgData name="Sirkku Säätelä" userId="dca27739-8b94-4cb3-bb4e-a84d30c15452" providerId="ADAL" clId="{EB6AAA36-29AB-43AE-AAF8-2AAB74612CD9}" dt="2020-10-28T07:24:50.046" v="3" actId="22"/>
          <ac:spMkLst>
            <pc:docMk/>
            <pc:sldMk cId="3773113508" sldId="375"/>
            <ac:spMk id="5" creationId="{AB47D24D-16F9-43E5-A610-591F47162E3D}"/>
          </ac:spMkLst>
        </pc:spChg>
        <pc:spChg chg="mod">
          <ac:chgData name="Sirkku Säätelä" userId="dca27739-8b94-4cb3-bb4e-a84d30c15452" providerId="ADAL" clId="{EB6AAA36-29AB-43AE-AAF8-2AAB74612CD9}" dt="2020-10-28T07:25:16.060" v="9" actId="14100"/>
          <ac:spMkLst>
            <pc:docMk/>
            <pc:sldMk cId="3773113508" sldId="375"/>
            <ac:spMk id="684" creationId="{00000000-0000-0000-0000-000000000000}"/>
          </ac:spMkLst>
        </pc:spChg>
      </pc:sldChg>
      <pc:sldChg chg="modSp mod">
        <pc:chgData name="Sirkku Säätelä" userId="dca27739-8b94-4cb3-bb4e-a84d30c15452" providerId="ADAL" clId="{EB6AAA36-29AB-43AE-AAF8-2AAB74612CD9}" dt="2020-10-28T07:25:22.155" v="10" actId="20577"/>
        <pc:sldMkLst>
          <pc:docMk/>
          <pc:sldMk cId="1589923110" sldId="376"/>
        </pc:sldMkLst>
        <pc:spChg chg="mod">
          <ac:chgData name="Sirkku Säätelä" userId="dca27739-8b94-4cb3-bb4e-a84d30c15452" providerId="ADAL" clId="{EB6AAA36-29AB-43AE-AAF8-2AAB74612CD9}" dt="2020-10-28T07:25:22.155" v="10" actId="20577"/>
          <ac:spMkLst>
            <pc:docMk/>
            <pc:sldMk cId="1589923110" sldId="376"/>
            <ac:spMk id="689" creationId="{00000000-0000-0000-0000-000000000000}"/>
          </ac:spMkLst>
        </pc:spChg>
      </pc:sldChg>
      <pc:sldChg chg="modSp mod">
        <pc:chgData name="Sirkku Säätelä" userId="dca27739-8b94-4cb3-bb4e-a84d30c15452" providerId="ADAL" clId="{EB6AAA36-29AB-43AE-AAF8-2AAB74612CD9}" dt="2020-10-28T07:26:26.861" v="23" actId="20577"/>
        <pc:sldMkLst>
          <pc:docMk/>
          <pc:sldMk cId="2446597972" sldId="392"/>
        </pc:sldMkLst>
        <pc:spChg chg="mod">
          <ac:chgData name="Sirkku Säätelä" userId="dca27739-8b94-4cb3-bb4e-a84d30c15452" providerId="ADAL" clId="{EB6AAA36-29AB-43AE-AAF8-2AAB74612CD9}" dt="2020-10-28T07:26:26.861" v="23" actId="20577"/>
          <ac:spMkLst>
            <pc:docMk/>
            <pc:sldMk cId="2446597972" sldId="392"/>
            <ac:spMk id="70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1</a:t>
            </a:fld>
            <a:endParaRPr lang="fi-FI"/>
          </a:p>
        </p:txBody>
      </p:sp>
    </p:spTree>
    <p:extLst>
      <p:ext uri="{BB962C8B-B14F-4D97-AF65-F5344CB8AC3E}">
        <p14:creationId xmlns:p14="http://schemas.microsoft.com/office/powerpoint/2010/main" val="214114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16684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57065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19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89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36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2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6</a:t>
            </a:fld>
            <a:endParaRPr lang="fi-FI"/>
          </a:p>
        </p:txBody>
      </p:sp>
    </p:spTree>
    <p:extLst>
      <p:ext uri="{BB962C8B-B14F-4D97-AF65-F5344CB8AC3E}">
        <p14:creationId xmlns:p14="http://schemas.microsoft.com/office/powerpoint/2010/main" val="12712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7</a:t>
            </a:fld>
            <a:endParaRPr lang="fi-FI"/>
          </a:p>
        </p:txBody>
      </p:sp>
    </p:spTree>
    <p:extLst>
      <p:ext uri="{BB962C8B-B14F-4D97-AF65-F5344CB8AC3E}">
        <p14:creationId xmlns:p14="http://schemas.microsoft.com/office/powerpoint/2010/main" val="286739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8</a:t>
            </a:fld>
            <a:endParaRPr lang="fi-FI"/>
          </a:p>
        </p:txBody>
      </p:sp>
    </p:spTree>
    <p:extLst>
      <p:ext uri="{BB962C8B-B14F-4D97-AF65-F5344CB8AC3E}">
        <p14:creationId xmlns:p14="http://schemas.microsoft.com/office/powerpoint/2010/main" val="10509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9</a:t>
            </a:fld>
            <a:endParaRPr lang="fi-FI"/>
          </a:p>
        </p:txBody>
      </p:sp>
    </p:spTree>
    <p:extLst>
      <p:ext uri="{BB962C8B-B14F-4D97-AF65-F5344CB8AC3E}">
        <p14:creationId xmlns:p14="http://schemas.microsoft.com/office/powerpoint/2010/main" val="1383834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59" name="Otsikkoteksti"/>
          <p:cNvSpPr txBox="1">
            <a:spLocks noGrp="1"/>
          </p:cNvSpPr>
          <p:nvPr>
            <p:ph type="title"/>
          </p:nvPr>
        </p:nvSpPr>
        <p:spPr>
          <a:prstGeom prst="rect">
            <a:avLst/>
          </a:prstGeom>
        </p:spPr>
        <p:txBody>
          <a:bodyPr/>
          <a:lstStyle/>
          <a:p>
            <a:r>
              <a:t>Otsikkoteksti</a:t>
            </a:r>
          </a:p>
        </p:txBody>
      </p:sp>
      <p:sp>
        <p:nvSpPr>
          <p:cNvPr id="160"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6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23"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24"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25"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8"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4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7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75"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76"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77"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78"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79"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8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1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17" name="TextBox 4"/>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18"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19"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20"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2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0"/>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1"/>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2"/>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0"/>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1"/>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9" r:id="rId58"/>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93720" y="4202723"/>
            <a:ext cx="18288000" cy="27710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40" bIns="91440" anchor="b">
            <a:noAutofit/>
          </a:bodyPr>
          <a:lstStyle>
            <a:lvl1pPr algn="ctr" defTabSz="1828800">
              <a:lnSpc>
                <a:spcPct val="90000"/>
              </a:lnSpc>
              <a:defRPr sz="12000" b="1">
                <a:solidFill>
                  <a:schemeClr val="accent2"/>
                </a:solidFill>
              </a:defRPr>
            </a:lvl1pPr>
          </a:lstStyle>
          <a:p>
            <a:pPr>
              <a:defRPr/>
            </a:pPr>
            <a:r>
              <a:rPr lang="fi-FI" sz="9600" dirty="0" err="1">
                <a:solidFill>
                  <a:srgbClr val="ED7D31"/>
                </a:solidFill>
                <a:latin typeface="Calibri"/>
                <a:cs typeface="Calibri"/>
              </a:rPr>
              <a:t>Observation</a:t>
            </a:r>
            <a:r>
              <a:rPr lang="fi-FI" sz="9600" dirty="0">
                <a:solidFill>
                  <a:srgbClr val="ED7D31"/>
                </a:solidFill>
                <a:latin typeface="Calibri"/>
                <a:cs typeface="Calibri"/>
              </a:rPr>
              <a:t> </a:t>
            </a:r>
          </a:p>
          <a:p>
            <a:pPr>
              <a:defRPr/>
            </a:pPr>
            <a:r>
              <a:rPr lang="fi-FI" sz="9600" dirty="0" err="1">
                <a:solidFill>
                  <a:srgbClr val="ED7D31"/>
                </a:solidFill>
                <a:latin typeface="Calibri"/>
                <a:cs typeface="Calibri"/>
              </a:rPr>
              <a:t>Förståelsefasen</a:t>
            </a:r>
            <a:r>
              <a:rPr lang="fi-FI" sz="9600" dirty="0">
                <a:solidFill>
                  <a:srgbClr val="ED7D31"/>
                </a:solidFill>
                <a:latin typeface="Calibri"/>
                <a:cs typeface="Calibri"/>
              </a:rPr>
              <a:t> </a:t>
            </a:r>
            <a:r>
              <a:rPr lang="fi-FI" sz="9600" dirty="0" err="1">
                <a:solidFill>
                  <a:srgbClr val="ED7D31"/>
                </a:solidFill>
                <a:latin typeface="Calibri"/>
                <a:cs typeface="Calibri"/>
              </a:rPr>
              <a:t>metod</a:t>
            </a:r>
            <a:endParaRPr sz="9600" dirty="0">
              <a:solidFill>
                <a:srgbClr val="ED7D31"/>
              </a:solidFill>
              <a:latin typeface="Calibri"/>
              <a:cs typeface="Calibri"/>
            </a:endParaRPr>
          </a:p>
        </p:txBody>
      </p:sp>
      <p:sp>
        <p:nvSpPr>
          <p:cNvPr id="685" name="TextBox 1"/>
          <p:cNvSpPr txBox="1"/>
          <p:nvPr/>
        </p:nvSpPr>
        <p:spPr>
          <a:xfrm>
            <a:off x="19232613" y="10792271"/>
            <a:ext cx="2839454" cy="7386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40" bIns="91440">
            <a:spAutoFit/>
          </a:bodyPr>
          <a:lstStyle>
            <a:lvl1pPr>
              <a:defRPr>
                <a:solidFill>
                  <a:schemeClr val="accent3"/>
                </a:solidFill>
              </a:defRPr>
            </a:lvl1pPr>
          </a:lstStyle>
          <a:p>
            <a:pPr>
              <a:defRPr/>
            </a:pPr>
            <a:r>
              <a:rPr>
                <a:solidFill>
                  <a:srgbClr val="A5A5A5"/>
                </a:solidFill>
                <a:latin typeface="Calibri"/>
                <a:cs typeface="Calibri"/>
              </a:rPr>
              <a:t>CC BY-SA 4.0</a:t>
            </a:r>
          </a:p>
        </p:txBody>
      </p:sp>
    </p:spTree>
    <p:extLst>
      <p:ext uri="{BB962C8B-B14F-4D97-AF65-F5344CB8AC3E}">
        <p14:creationId xmlns:p14="http://schemas.microsoft.com/office/powerpoint/2010/main" val="37731135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dirty="0"/>
              <a:t>Sini </a:t>
            </a:r>
            <a:r>
              <a:rPr dirty="0" err="1"/>
              <a:t>Eloranta</a:t>
            </a:r>
            <a:r>
              <a:rPr dirty="0"/>
              <a:t>, </a:t>
            </a:r>
            <a:r>
              <a:rPr dirty="0" err="1"/>
              <a:t>Turun</a:t>
            </a:r>
            <a:r>
              <a:rPr dirty="0"/>
              <a:t> AMK </a:t>
            </a:r>
          </a:p>
          <a:p>
            <a:pPr>
              <a:lnSpc>
                <a:spcPct val="120000"/>
              </a:lnSpc>
              <a:spcBef>
                <a:spcPts val="600"/>
              </a:spcBef>
              <a:buSzTx/>
              <a:buNone/>
              <a:defRPr sz="4000">
                <a:latin typeface="Calibri-Bold"/>
                <a:ea typeface="Calibri-Bold"/>
                <a:cs typeface="Calibri-Bold"/>
                <a:sym typeface="Calibri-Bold"/>
              </a:defRPr>
            </a:pPr>
            <a:r>
              <a:rPr dirty="0" err="1"/>
              <a:t>Päivi</a:t>
            </a:r>
            <a:r>
              <a:rPr dirty="0"/>
              <a:t> </a:t>
            </a:r>
            <a:r>
              <a:rPr dirty="0" err="1"/>
              <a:t>Erkko</a:t>
            </a:r>
            <a:r>
              <a:rPr dirty="0"/>
              <a:t>, </a:t>
            </a:r>
            <a:r>
              <a:rPr dirty="0" err="1"/>
              <a:t>Turun</a:t>
            </a:r>
            <a:r>
              <a:rPr dirty="0"/>
              <a:t> AMK</a:t>
            </a:r>
          </a:p>
          <a:p>
            <a:pPr>
              <a:lnSpc>
                <a:spcPct val="120000"/>
              </a:lnSpc>
              <a:spcBef>
                <a:spcPts val="600"/>
              </a:spcBef>
              <a:buSzTx/>
              <a:buNone/>
              <a:defRPr sz="4000">
                <a:latin typeface="Calibri-Bold"/>
                <a:ea typeface="Calibri-Bold"/>
                <a:cs typeface="Calibri-Bold"/>
                <a:sym typeface="Calibri-Bold"/>
              </a:defRPr>
            </a:pPr>
            <a:r>
              <a:rPr dirty="0" err="1"/>
              <a:t>Päivi</a:t>
            </a:r>
            <a:r>
              <a:rPr dirty="0"/>
              <a:t> </a:t>
            </a:r>
            <a:r>
              <a:rPr dirty="0" err="1"/>
              <a:t>Harmoinen</a:t>
            </a:r>
            <a:r>
              <a:rPr dirty="0"/>
              <a:t>, </a:t>
            </a:r>
            <a:r>
              <a:rPr lang="en-US" dirty="0" err="1"/>
              <a:t>Laurea-amk</a:t>
            </a:r>
            <a:endParaRPr dirty="0" err="1"/>
          </a:p>
          <a:p>
            <a:pPr>
              <a:lnSpc>
                <a:spcPct val="120000"/>
              </a:lnSpc>
              <a:spcBef>
                <a:spcPts val="600"/>
              </a:spcBef>
              <a:buSzTx/>
              <a:buNone/>
              <a:defRPr sz="4000">
                <a:latin typeface="Calibri-Bold"/>
                <a:ea typeface="Calibri-Bold"/>
                <a:cs typeface="Calibri-Bold"/>
                <a:sym typeface="Calibri-Bold"/>
              </a:defRPr>
            </a:pPr>
            <a:r>
              <a:rPr dirty="0"/>
              <a:t>Minna </a:t>
            </a:r>
            <a:r>
              <a:rPr dirty="0" err="1"/>
              <a:t>Huhtala</a:t>
            </a:r>
            <a:r>
              <a:rPr dirty="0"/>
              <a:t>, </a:t>
            </a:r>
            <a:r>
              <a:rPr dirty="0" err="1"/>
              <a:t>Samk</a:t>
            </a:r>
            <a:r>
              <a:rPr dirty="0"/>
              <a:t> </a:t>
            </a:r>
          </a:p>
          <a:p>
            <a:pPr>
              <a:lnSpc>
                <a:spcPct val="120000"/>
              </a:lnSpc>
              <a:spcBef>
                <a:spcPts val="600"/>
              </a:spcBef>
              <a:buSzTx/>
              <a:buNone/>
              <a:defRPr sz="4000">
                <a:latin typeface="Calibri-Bold"/>
                <a:ea typeface="Calibri-Bold"/>
                <a:cs typeface="Calibri-Bold"/>
                <a:sym typeface="Calibri-Bold"/>
              </a:defRPr>
            </a:pPr>
            <a:r>
              <a:rPr dirty="0"/>
              <a:t>Antti </a:t>
            </a:r>
            <a:r>
              <a:rPr dirty="0" err="1"/>
              <a:t>Kares</a:t>
            </a:r>
            <a:r>
              <a:rPr dirty="0"/>
              <a:t>, </a:t>
            </a:r>
            <a:r>
              <a:rPr dirty="0" err="1"/>
              <a:t>Savonia</a:t>
            </a:r>
            <a:r>
              <a:rPr dirty="0"/>
              <a:t>-AMK</a:t>
            </a:r>
          </a:p>
          <a:p>
            <a:pPr>
              <a:lnSpc>
                <a:spcPct val="120000"/>
              </a:lnSpc>
              <a:spcBef>
                <a:spcPts val="600"/>
              </a:spcBef>
              <a:buSzTx/>
              <a:buNone/>
              <a:defRPr sz="4000">
                <a:latin typeface="Calibri-Bold"/>
                <a:ea typeface="Calibri-Bold"/>
                <a:cs typeface="Calibri-Bold"/>
                <a:sym typeface="Calibri-Bold"/>
              </a:defRPr>
            </a:pPr>
            <a:r>
              <a:rPr dirty="0"/>
              <a:t>Heli </a:t>
            </a:r>
            <a:r>
              <a:rPr dirty="0" err="1"/>
              <a:t>Lepistö</a:t>
            </a:r>
            <a:r>
              <a:rPr dirty="0"/>
              <a:t>, </a:t>
            </a:r>
            <a:r>
              <a:rPr dirty="0" err="1"/>
              <a:t>Samk</a:t>
            </a:r>
          </a:p>
          <a:p>
            <a:pPr>
              <a:lnSpc>
                <a:spcPct val="120000"/>
              </a:lnSpc>
              <a:spcBef>
                <a:spcPts val="600"/>
              </a:spcBef>
              <a:buSzTx/>
              <a:buNone/>
              <a:defRPr sz="4000">
                <a:latin typeface="Calibri-Bold"/>
                <a:ea typeface="Calibri-Bold"/>
                <a:cs typeface="Calibri-Bold"/>
                <a:sym typeface="Calibri-Bold"/>
              </a:defRPr>
            </a:pPr>
            <a:r>
              <a:rPr dirty="0"/>
              <a:t>Anna-Leena </a:t>
            </a:r>
            <a:r>
              <a:rPr dirty="0" err="1"/>
              <a:t>Ruotsalainen</a:t>
            </a:r>
            <a:r>
              <a:rPr dirty="0"/>
              <a:t>, </a:t>
            </a:r>
            <a:r>
              <a:rPr dirty="0" err="1"/>
              <a:t>Savonia</a:t>
            </a:r>
            <a:r>
              <a:rPr dirty="0"/>
              <a:t>-AMK</a:t>
            </a:r>
          </a:p>
          <a:p>
            <a:pPr>
              <a:lnSpc>
                <a:spcPct val="120000"/>
              </a:lnSpc>
              <a:spcBef>
                <a:spcPts val="600"/>
              </a:spcBef>
              <a:buSzTx/>
              <a:buNone/>
              <a:defRPr sz="4000">
                <a:latin typeface="Calibri-Bold"/>
                <a:ea typeface="Calibri-Bold"/>
                <a:cs typeface="Calibri-Bold"/>
                <a:sym typeface="Calibri-Bold"/>
              </a:defRPr>
            </a:pPr>
            <a:r>
              <a:rPr dirty="0" err="1"/>
              <a:t>Suvi</a:t>
            </a:r>
            <a:r>
              <a:rPr dirty="0"/>
              <a:t> </a:t>
            </a:r>
            <a:r>
              <a:rPr dirty="0" err="1"/>
              <a:t>Salminen</a:t>
            </a:r>
            <a:r>
              <a:rPr dirty="0"/>
              <a:t>, </a:t>
            </a:r>
            <a:r>
              <a:rPr dirty="0" err="1"/>
              <a:t>Jamk</a:t>
            </a:r>
            <a:r>
              <a:rPr dirty="0"/>
              <a:t> </a:t>
            </a:r>
          </a:p>
          <a:p>
            <a:pPr>
              <a:lnSpc>
                <a:spcPct val="120000"/>
              </a:lnSpc>
              <a:spcBef>
                <a:spcPts val="600"/>
              </a:spcBef>
              <a:buSzTx/>
              <a:buNone/>
              <a:defRPr sz="4000">
                <a:latin typeface="Calibri-Bold"/>
                <a:ea typeface="Calibri-Bold"/>
                <a:cs typeface="Calibri-Bold"/>
                <a:sym typeface="Calibri-Bold"/>
              </a:defRPr>
            </a:pPr>
            <a:r>
              <a:rPr dirty="0"/>
              <a:t>Timo </a:t>
            </a:r>
            <a:r>
              <a:rPr dirty="0" err="1"/>
              <a:t>Sirviö</a:t>
            </a:r>
            <a:r>
              <a:rPr dirty="0"/>
              <a:t>, </a:t>
            </a:r>
            <a:r>
              <a:rPr dirty="0" err="1"/>
              <a:t>Savonia</a:t>
            </a:r>
            <a:r>
              <a:rPr dirty="0"/>
              <a:t>-AMK</a:t>
            </a:r>
          </a:p>
          <a:p>
            <a:pPr>
              <a:lnSpc>
                <a:spcPct val="120000"/>
              </a:lnSpc>
              <a:spcBef>
                <a:spcPts val="600"/>
              </a:spcBef>
              <a:buSzTx/>
              <a:buNone/>
              <a:defRPr sz="4000">
                <a:latin typeface="Calibri-Bold"/>
                <a:ea typeface="Calibri-Bold"/>
                <a:cs typeface="Calibri-Bold"/>
                <a:sym typeface="Calibri-Bold"/>
              </a:defRPr>
            </a:pPr>
            <a:r>
              <a:rPr dirty="0" err="1"/>
              <a:t>Sirkku</a:t>
            </a:r>
            <a:r>
              <a:rPr dirty="0"/>
              <a:t> </a:t>
            </a:r>
            <a:r>
              <a:rPr dirty="0" err="1"/>
              <a:t>Säätelä</a:t>
            </a:r>
            <a:r>
              <a:rPr dirty="0"/>
              <a:t>, Novia</a:t>
            </a:r>
          </a:p>
          <a:p>
            <a:pPr>
              <a:lnSpc>
                <a:spcPct val="120000"/>
              </a:lnSpc>
              <a:spcBef>
                <a:spcPts val="600"/>
              </a:spcBef>
              <a:buSzTx/>
              <a:buNone/>
              <a:defRPr sz="4000">
                <a:latin typeface="Calibri-Bold"/>
                <a:ea typeface="Calibri-Bold"/>
                <a:cs typeface="Calibri-Bold"/>
                <a:sym typeface="Calibri-Bold"/>
              </a:defRPr>
            </a:pPr>
            <a:r>
              <a:rPr dirty="0" err="1"/>
              <a:t>Mervi</a:t>
            </a:r>
            <a:r>
              <a:rPr dirty="0"/>
              <a:t> </a:t>
            </a:r>
            <a:r>
              <a:rPr dirty="0" err="1"/>
              <a:t>Vuolas</a:t>
            </a:r>
            <a:r>
              <a:rPr dirty="0"/>
              <a:t>, </a:t>
            </a:r>
            <a:r>
              <a:rPr dirty="0" err="1"/>
              <a:t>Turun</a:t>
            </a:r>
            <a:r>
              <a:rPr dirty="0"/>
              <a:t> AMK</a:t>
            </a:r>
          </a:p>
        </p:txBody>
      </p:sp>
      <p:pic>
        <p:nvPicPr>
          <p:cNvPr id="721" name="Picture 4" descr="Picture 4"/>
          <p:cNvPicPr>
            <a:picLocks noChangeAspect="1"/>
          </p:cNvPicPr>
          <p:nvPr/>
        </p:nvPicPr>
        <p:blipFill>
          <a:blip r:embed="rId3"/>
          <a:stretch>
            <a:fillRect/>
          </a:stretch>
        </p:blipFill>
        <p:spPr>
          <a:xfrm>
            <a:off x="20478934" y="11403225"/>
            <a:ext cx="2404253" cy="858687"/>
          </a:xfrm>
          <a:prstGeom prst="rect">
            <a:avLst/>
          </a:prstGeom>
          <a:ln w="12700">
            <a:miter lim="400000"/>
          </a:ln>
        </p:spPr>
      </p:pic>
      <p:pic>
        <p:nvPicPr>
          <p:cNvPr id="722" name="Picture 5" descr="Picture 5"/>
          <p:cNvPicPr>
            <a:picLocks noChangeAspect="1"/>
          </p:cNvPicPr>
          <p:nvPr/>
        </p:nvPicPr>
        <p:blipFill>
          <a:blip r:embed="rId4"/>
          <a:stretch>
            <a:fillRect/>
          </a:stretch>
        </p:blipFill>
        <p:spPr>
          <a:xfrm>
            <a:off x="15653816" y="2743200"/>
            <a:ext cx="2963115" cy="8229600"/>
          </a:xfrm>
          <a:prstGeom prst="rect">
            <a:avLst/>
          </a:prstGeom>
          <a:ln w="12700">
            <a:miter lim="400000"/>
          </a:ln>
        </p:spPr>
      </p:pic>
      <p:sp>
        <p:nvSpPr>
          <p:cNvPr id="723" name="Työryhmä"/>
          <p:cNvSpPr txBox="1"/>
          <p:nvPr/>
        </p:nvSpPr>
        <p:spPr>
          <a:xfrm>
            <a:off x="1079500" y="89535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dirty="0"/>
              <a:t>Interprofessionell arbetsgrupp</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3"/>
          <a:stretch>
            <a:fillRect/>
          </a:stretch>
        </p:blipFill>
        <p:spPr>
          <a:xfrm>
            <a:off x="1062268" y="3198816"/>
            <a:ext cx="21311076" cy="918539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800" kern="1200" dirty="0" err="1">
                <a:solidFill>
                  <a:prstClr val="black"/>
                </a:solidFill>
                <a:latin typeface="Calibri"/>
                <a:cs typeface="Calibri"/>
              </a:rPr>
              <a:t>Observation</a:t>
            </a:r>
            <a:endParaRPr lang="fi-FI" sz="88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212825" y="3345408"/>
            <a:ext cx="21520654" cy="668079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684530" indent="-684530" defTabSz="1828800">
              <a:lnSpc>
                <a:spcPct val="90000"/>
              </a:lnSpc>
              <a:spcBef>
                <a:spcPts val="2000"/>
              </a:spcBef>
              <a:buClr>
                <a:srgbClr val="00B0F0"/>
              </a:buClr>
              <a:buFont typeface="Arial" panose="020B0604020202020204" pitchFamily="34" charset="0"/>
              <a:buChar char="•"/>
            </a:pPr>
            <a:r>
              <a:rPr lang="sv-SE" sz="4800" dirty="0">
                <a:solidFill>
                  <a:prstClr val="black"/>
                </a:solidFill>
                <a:latin typeface="Calibri"/>
                <a:ea typeface="+mn-ea"/>
                <a:cs typeface="Calibri"/>
              </a:rPr>
              <a:t>Intervjuer används för att ta reda på vad de intervjuade tycker, tänker, känner och tror. Intervjun berättar hur ämnet uppfattas, vad som händer kring ämnet. Men de säger inte vad som verkligen pågår.</a:t>
            </a:r>
          </a:p>
          <a:p>
            <a:pPr marL="684530" indent="-684530" defTabSz="1828800">
              <a:lnSpc>
                <a:spcPct val="90000"/>
              </a:lnSpc>
              <a:spcBef>
                <a:spcPts val="2000"/>
              </a:spcBef>
              <a:buClr>
                <a:srgbClr val="00B0F0"/>
              </a:buClr>
              <a:buFont typeface="Arial" panose="020B0604020202020204" pitchFamily="34" charset="0"/>
              <a:buChar char="•"/>
            </a:pPr>
            <a:r>
              <a:rPr lang="sv-SE" sz="4800" dirty="0">
                <a:solidFill>
                  <a:prstClr val="black"/>
                </a:solidFill>
                <a:latin typeface="Calibri"/>
                <a:ea typeface="+mn-ea"/>
                <a:cs typeface="Calibri"/>
              </a:rPr>
              <a:t>Observation används för att ge information om huruvida människor agerar som de säger att de agerar.</a:t>
            </a:r>
          </a:p>
          <a:p>
            <a:pPr marL="684530" indent="-684530" defTabSz="1828800">
              <a:lnSpc>
                <a:spcPct val="90000"/>
              </a:lnSpc>
              <a:spcBef>
                <a:spcPts val="2000"/>
              </a:spcBef>
              <a:buClr>
                <a:srgbClr val="00B0F0"/>
              </a:buClr>
              <a:buFont typeface="Arial" panose="020B0604020202020204" pitchFamily="34" charset="0"/>
              <a:buChar char="•"/>
            </a:pPr>
            <a:r>
              <a:rPr lang="sv-SE" sz="4800" dirty="0">
                <a:solidFill>
                  <a:prstClr val="black"/>
                </a:solidFill>
                <a:latin typeface="Calibri"/>
                <a:ea typeface="+mn-ea"/>
                <a:cs typeface="Calibri"/>
              </a:rPr>
              <a:t>Observation används antingen oberoende eller till exempel som ett komplement och stöd för en intervju, då latenta och framväxande behov kan observeras. Vid intervjuer brukar  människor inte berätta sina sanna känslor; istället är tendensen att överdriva eller trivialisera sin erfarenhet.</a:t>
            </a:r>
            <a:endParaRPr lang="fi-FI" sz="4800" kern="1200" dirty="0">
              <a:solidFill>
                <a:prstClr val="black"/>
              </a:solidFill>
              <a:latin typeface="Calibri"/>
              <a:cs typeface="Calibri"/>
            </a:endParaRPr>
          </a:p>
        </p:txBody>
      </p:sp>
      <p:sp>
        <p:nvSpPr>
          <p:cNvPr id="2" name="Rectangle 1"/>
          <p:cNvSpPr/>
          <p:nvPr/>
        </p:nvSpPr>
        <p:spPr>
          <a:xfrm>
            <a:off x="14292539" y="12665451"/>
            <a:ext cx="8850490" cy="646331"/>
          </a:xfrm>
          <a:prstGeom prst="rect">
            <a:avLst/>
          </a:prstGeom>
        </p:spPr>
        <p:txBody>
          <a:bodyPr wrap="square">
            <a:spAutoFit/>
          </a:bodyPr>
          <a:lstStyle/>
          <a:p>
            <a:r>
              <a:rPr lang="fi-FI" dirty="0">
                <a:latin typeface="Calibri"/>
                <a:cs typeface="Calibri"/>
              </a:rPr>
              <a:t>Lähde: Ojasalo &amp;</a:t>
            </a:r>
            <a:r>
              <a:rPr lang="fi-FI" dirty="0" err="1">
                <a:latin typeface="Calibri"/>
                <a:cs typeface="Calibri"/>
              </a:rPr>
              <a:t>al</a:t>
            </a:r>
            <a:r>
              <a:rPr lang="fi-FI" dirty="0">
                <a:latin typeface="Calibri"/>
                <a:cs typeface="Calibri"/>
              </a:rPr>
              <a:t> 2014, 114-117</a:t>
            </a:r>
          </a:p>
        </p:txBody>
      </p:sp>
    </p:spTree>
    <p:extLst>
      <p:ext uri="{BB962C8B-B14F-4D97-AF65-F5344CB8AC3E}">
        <p14:creationId xmlns:p14="http://schemas.microsoft.com/office/powerpoint/2010/main" val="15899231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800" kern="1200" dirty="0" err="1">
                <a:solidFill>
                  <a:prstClr val="black"/>
                </a:solidFill>
                <a:latin typeface="Calibri"/>
                <a:cs typeface="Calibri"/>
              </a:rPr>
              <a:t>Observation</a:t>
            </a:r>
            <a:endParaRPr lang="fi-FI" sz="88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1" y="3345408"/>
            <a:ext cx="21520654" cy="733533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684530" lvl="1" indent="-684530" defTabSz="1828800">
              <a:spcBef>
                <a:spcPts val="1000"/>
              </a:spcBef>
              <a:buClr>
                <a:srgbClr val="00B0F0"/>
              </a:buClr>
              <a:buFont typeface="Arial" panose="020B0604020202020204" pitchFamily="34" charset="0"/>
              <a:buChar char="•"/>
            </a:pPr>
            <a:r>
              <a:rPr lang="sv-SE" sz="5600" dirty="0">
                <a:solidFill>
                  <a:prstClr val="black"/>
                </a:solidFill>
                <a:latin typeface="Calibri"/>
                <a:cs typeface="Calibri"/>
              </a:rPr>
              <a:t>Observation är bra att göra redan vid kartläggning av miljön,  vid iakttagande av organisationens miljö och olika evenemang.</a:t>
            </a:r>
          </a:p>
          <a:p>
            <a:pPr marL="684530" lvl="1" indent="-684530" defTabSz="1828800">
              <a:spcBef>
                <a:spcPts val="1000"/>
              </a:spcBef>
              <a:buClr>
                <a:srgbClr val="00B0F0"/>
              </a:buClr>
              <a:buFont typeface="Arial" panose="020B0604020202020204" pitchFamily="34" charset="0"/>
              <a:buChar char="•"/>
            </a:pPr>
            <a:r>
              <a:rPr lang="sv-SE" sz="5600" dirty="0">
                <a:solidFill>
                  <a:prstClr val="black"/>
                </a:solidFill>
                <a:latin typeface="Calibri"/>
                <a:cs typeface="Calibri"/>
              </a:rPr>
              <a:t>Till exempel kan ledningen och personalen i den berörda organisationen med egna ord uppmanas att säga vad de gör, hur, varför, när och var de gör vissa saker.</a:t>
            </a:r>
          </a:p>
          <a:p>
            <a:pPr marL="684530" lvl="1" indent="-684530" defTabSz="1828800">
              <a:spcBef>
                <a:spcPts val="1000"/>
              </a:spcBef>
              <a:buClr>
                <a:srgbClr val="00B0F0"/>
              </a:buClr>
              <a:buFont typeface="Arial" panose="020B0604020202020204" pitchFamily="34" charset="0"/>
              <a:buChar char="•"/>
            </a:pPr>
            <a:r>
              <a:rPr lang="sv-SE" sz="5600" dirty="0">
                <a:solidFill>
                  <a:prstClr val="black"/>
                </a:solidFill>
                <a:latin typeface="Calibri"/>
                <a:cs typeface="Calibri"/>
              </a:rPr>
              <a:t>Data som samlas in vid observationen dokumenteras. Man kan hålla en dagbok över observationssituationerna eller spela in och skriva  ner öppna konversationer.</a:t>
            </a:r>
            <a:endParaRPr lang="fi-FI" sz="5600" dirty="0">
              <a:solidFill>
                <a:prstClr val="black"/>
              </a:solidFill>
              <a:latin typeface="Calibri"/>
              <a:cs typeface="Calibri"/>
            </a:endParaRPr>
          </a:p>
        </p:txBody>
      </p:sp>
      <p:sp>
        <p:nvSpPr>
          <p:cNvPr id="2" name="Rectangle 1"/>
          <p:cNvSpPr/>
          <p:nvPr/>
        </p:nvSpPr>
        <p:spPr>
          <a:xfrm>
            <a:off x="14183681" y="12595005"/>
            <a:ext cx="8850490" cy="707886"/>
          </a:xfrm>
          <a:prstGeom prst="rect">
            <a:avLst/>
          </a:prstGeom>
        </p:spPr>
        <p:txBody>
          <a:bodyPr wrap="square" anchor="t">
            <a:spAutoFit/>
          </a:bodyPr>
          <a:lstStyle/>
          <a:p>
            <a:r>
              <a:rPr lang="fi-FI" sz="4000" dirty="0">
                <a:latin typeface="Calibri"/>
                <a:cs typeface="Calibri"/>
              </a:rPr>
              <a:t>Lähde: Ojasalo &amp; </a:t>
            </a:r>
            <a:r>
              <a:rPr lang="fi-FI" sz="4000" dirty="0" err="1">
                <a:latin typeface="Calibri"/>
                <a:cs typeface="Calibri"/>
              </a:rPr>
              <a:t>al</a:t>
            </a:r>
            <a:r>
              <a:rPr lang="fi-FI" sz="4000" dirty="0">
                <a:latin typeface="Calibri"/>
                <a:cs typeface="Calibri"/>
              </a:rPr>
              <a:t> 2014, 114-117</a:t>
            </a:r>
          </a:p>
        </p:txBody>
      </p:sp>
    </p:spTree>
    <p:extLst>
      <p:ext uri="{BB962C8B-B14F-4D97-AF65-F5344CB8AC3E}">
        <p14:creationId xmlns:p14="http://schemas.microsoft.com/office/powerpoint/2010/main" val="16471747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148175"/>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800" kern="1200" dirty="0" err="1">
                <a:solidFill>
                  <a:prstClr val="black"/>
                </a:solidFill>
                <a:latin typeface="Calibri"/>
                <a:ea typeface="+mj-ea"/>
                <a:cs typeface="Calibri"/>
              </a:rPr>
              <a:t>Observationsmetoder</a:t>
            </a:r>
            <a:endParaRPr lang="fi-FI" sz="88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1" y="2055036"/>
            <a:ext cx="22445939" cy="1047055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nchor="t">
            <a:spAutoFit/>
          </a:bodyPr>
          <a:lstStyle>
            <a:lvl1pPr>
              <a:defRPr sz="7200">
                <a:latin typeface="Calibri Light"/>
                <a:ea typeface="Calibri Light"/>
                <a:cs typeface="Calibri Light"/>
                <a:sym typeface="Calibri Light"/>
              </a:defRPr>
            </a:lvl1pPr>
          </a:lstStyle>
          <a:p>
            <a:pPr marL="457200" indent="-457200" defTabSz="1828800">
              <a:lnSpc>
                <a:spcPct val="90000"/>
              </a:lnSpc>
              <a:spcBef>
                <a:spcPts val="2000"/>
              </a:spcBef>
              <a:buFont typeface="Arial" panose="020B0604020202020204" pitchFamily="34" charset="0"/>
              <a:buChar char="•"/>
            </a:pPr>
            <a:r>
              <a:rPr lang="sv-SE" sz="4800" dirty="0">
                <a:solidFill>
                  <a:prstClr val="black"/>
                </a:solidFill>
                <a:latin typeface="Calibri"/>
                <a:ea typeface="+mn-ea"/>
                <a:cs typeface="Calibri"/>
              </a:rPr>
              <a:t>Observation utan deltagande ( observatören deltar ej i situationen):</a:t>
            </a:r>
          </a:p>
          <a:p>
            <a:pPr defTabSz="1828800">
              <a:lnSpc>
                <a:spcPct val="90000"/>
              </a:lnSpc>
              <a:spcBef>
                <a:spcPts val="2000"/>
              </a:spcBef>
            </a:pPr>
            <a:r>
              <a:rPr lang="sv-SE" sz="4800" dirty="0">
                <a:solidFill>
                  <a:prstClr val="black"/>
                </a:solidFill>
                <a:latin typeface="Calibri"/>
                <a:ea typeface="+mn-ea"/>
                <a:cs typeface="Calibri"/>
              </a:rPr>
              <a:t>     Skuggning — användaren observeras i en lämplig miljö, </a:t>
            </a:r>
            <a:br>
              <a:rPr lang="sv-SE" sz="4800" dirty="0">
                <a:solidFill>
                  <a:prstClr val="black"/>
                </a:solidFill>
                <a:latin typeface="Calibri"/>
                <a:ea typeface="+mn-ea"/>
                <a:cs typeface="Calibri"/>
              </a:rPr>
            </a:br>
            <a:r>
              <a:rPr lang="sv-SE" sz="4800" dirty="0">
                <a:solidFill>
                  <a:prstClr val="black"/>
                </a:solidFill>
                <a:latin typeface="Calibri"/>
                <a:ea typeface="+mn-ea"/>
                <a:cs typeface="Calibri"/>
              </a:rPr>
              <a:t>     observatören kan också delta, dvs. agera som volontär i användarmiljön</a:t>
            </a:r>
          </a:p>
          <a:p>
            <a:pPr defTabSz="1828800">
              <a:lnSpc>
                <a:spcPct val="90000"/>
              </a:lnSpc>
              <a:spcBef>
                <a:spcPts val="2000"/>
              </a:spcBef>
            </a:pPr>
            <a:r>
              <a:rPr lang="sv-SE" sz="4800" dirty="0">
                <a:solidFill>
                  <a:prstClr val="black"/>
                </a:solidFill>
                <a:latin typeface="Calibri"/>
                <a:ea typeface="+mn-ea"/>
                <a:cs typeface="Calibri"/>
              </a:rPr>
              <a:t>     Passiv observation — Observationsobjektet vet inte att han eller hon observeras, till     </a:t>
            </a:r>
          </a:p>
          <a:p>
            <a:pPr defTabSz="1828800">
              <a:lnSpc>
                <a:spcPct val="90000"/>
              </a:lnSpc>
              <a:spcBef>
                <a:spcPts val="2000"/>
              </a:spcBef>
            </a:pPr>
            <a:r>
              <a:rPr lang="sv-SE" sz="4800" dirty="0">
                <a:solidFill>
                  <a:prstClr val="black"/>
                </a:solidFill>
                <a:latin typeface="Calibri"/>
                <a:ea typeface="+mn-ea"/>
                <a:cs typeface="Calibri"/>
              </a:rPr>
              <a:t>     exempel genom allmän observation i det offentliga rummet</a:t>
            </a:r>
          </a:p>
          <a:p>
            <a:pPr marL="457200" indent="-457200" defTabSz="1828800">
              <a:lnSpc>
                <a:spcPct val="90000"/>
              </a:lnSpc>
              <a:spcBef>
                <a:spcPts val="2000"/>
              </a:spcBef>
              <a:buFont typeface="Arial" panose="020B0604020202020204" pitchFamily="34" charset="0"/>
              <a:buChar char="•"/>
            </a:pPr>
            <a:r>
              <a:rPr lang="sv-SE" sz="4800" dirty="0">
                <a:solidFill>
                  <a:prstClr val="black"/>
                </a:solidFill>
                <a:latin typeface="Calibri"/>
                <a:ea typeface="+mn-ea"/>
                <a:cs typeface="Calibri"/>
              </a:rPr>
              <a:t>Deltagande observation (observatören deltar i situationen):</a:t>
            </a:r>
          </a:p>
          <a:p>
            <a:pPr defTabSz="1828800">
              <a:lnSpc>
                <a:spcPct val="90000"/>
              </a:lnSpc>
              <a:spcBef>
                <a:spcPts val="2000"/>
              </a:spcBef>
            </a:pPr>
            <a:r>
              <a:rPr lang="sv-SE" sz="4800" dirty="0">
                <a:solidFill>
                  <a:prstClr val="black"/>
                </a:solidFill>
                <a:latin typeface="Calibri"/>
                <a:ea typeface="+mn-ea"/>
                <a:cs typeface="Calibri"/>
              </a:rPr>
              <a:t>     Tänka högt — användaren blir ombedd att berätta om sin verksamhet samtidigt</a:t>
            </a:r>
            <a:br>
              <a:rPr lang="sv-SE" sz="4800" dirty="0">
                <a:solidFill>
                  <a:prstClr val="black"/>
                </a:solidFill>
                <a:latin typeface="Calibri"/>
                <a:ea typeface="+mn-ea"/>
                <a:cs typeface="Calibri"/>
              </a:rPr>
            </a:br>
            <a:r>
              <a:rPr lang="sv-SE" sz="4800" dirty="0">
                <a:solidFill>
                  <a:prstClr val="black"/>
                </a:solidFill>
                <a:latin typeface="Calibri"/>
                <a:ea typeface="+mn-ea"/>
                <a:cs typeface="Calibri"/>
              </a:rPr>
              <a:t>     när han använder tjänsten</a:t>
            </a:r>
          </a:p>
          <a:p>
            <a:pPr defTabSz="1828800">
              <a:lnSpc>
                <a:spcPct val="90000"/>
              </a:lnSpc>
              <a:spcBef>
                <a:spcPts val="2000"/>
              </a:spcBef>
            </a:pPr>
            <a:r>
              <a:rPr lang="sv-SE" sz="4800" dirty="0">
                <a:solidFill>
                  <a:prstClr val="black"/>
                </a:solidFill>
                <a:latin typeface="Calibri"/>
                <a:ea typeface="+mn-ea"/>
                <a:cs typeface="Calibri"/>
              </a:rPr>
              <a:t>     ”Mästare-gesäll” — deltagarna uppmanas att undervisa observatören i användning av      </a:t>
            </a:r>
          </a:p>
          <a:p>
            <a:pPr defTabSz="1828800">
              <a:lnSpc>
                <a:spcPct val="90000"/>
              </a:lnSpc>
              <a:spcBef>
                <a:spcPts val="2000"/>
              </a:spcBef>
            </a:pPr>
            <a:r>
              <a:rPr lang="sv-SE" sz="4800" dirty="0">
                <a:solidFill>
                  <a:prstClr val="black"/>
                </a:solidFill>
                <a:latin typeface="Calibri"/>
                <a:ea typeface="+mn-ea"/>
                <a:cs typeface="Calibri"/>
              </a:rPr>
              <a:t>      tjänsten</a:t>
            </a:r>
          </a:p>
          <a:p>
            <a:pPr marL="457200" indent="-457200" defTabSz="1828800">
              <a:lnSpc>
                <a:spcPct val="90000"/>
              </a:lnSpc>
              <a:spcBef>
                <a:spcPts val="2000"/>
              </a:spcBef>
              <a:buFont typeface="Arial" panose="020B0604020202020204" pitchFamily="34" charset="0"/>
              <a:buChar char="•"/>
            </a:pPr>
            <a:r>
              <a:rPr lang="sv-SE" sz="4800" dirty="0" err="1">
                <a:solidFill>
                  <a:prstClr val="black"/>
                </a:solidFill>
                <a:latin typeface="Calibri"/>
                <a:ea typeface="+mn-ea"/>
                <a:cs typeface="Calibri"/>
              </a:rPr>
              <a:t>Mysterie</a:t>
            </a:r>
            <a:r>
              <a:rPr lang="sv-SE" sz="4800" dirty="0">
                <a:solidFill>
                  <a:prstClr val="black"/>
                </a:solidFill>
                <a:latin typeface="Calibri"/>
                <a:ea typeface="+mn-ea"/>
                <a:cs typeface="Calibri"/>
              </a:rPr>
              <a:t> shopping</a:t>
            </a:r>
          </a:p>
          <a:p>
            <a:pPr defTabSz="1828800">
              <a:lnSpc>
                <a:spcPct val="90000"/>
              </a:lnSpc>
              <a:spcBef>
                <a:spcPts val="2000"/>
              </a:spcBef>
            </a:pPr>
            <a:r>
              <a:rPr lang="sv-SE" sz="4800" dirty="0">
                <a:solidFill>
                  <a:prstClr val="black"/>
                </a:solidFill>
                <a:latin typeface="Calibri"/>
                <a:ea typeface="+mn-ea"/>
                <a:cs typeface="Calibri"/>
              </a:rPr>
              <a:t>       Observatören agerar testklient, upplever servicen och dokumenterar dem</a:t>
            </a:r>
            <a:endParaRPr lang="fi-FI" sz="4800" dirty="0">
              <a:solidFill>
                <a:prstClr val="black"/>
              </a:solidFill>
              <a:latin typeface="Calibri"/>
              <a:cs typeface="Calibri"/>
            </a:endParaRPr>
          </a:p>
        </p:txBody>
      </p:sp>
      <p:sp>
        <p:nvSpPr>
          <p:cNvPr id="2" name="Rectangle 1"/>
          <p:cNvSpPr/>
          <p:nvPr/>
        </p:nvSpPr>
        <p:spPr>
          <a:xfrm>
            <a:off x="15729453" y="12845141"/>
            <a:ext cx="8284434" cy="707886"/>
          </a:xfrm>
          <a:prstGeom prst="rect">
            <a:avLst/>
          </a:prstGeom>
        </p:spPr>
        <p:txBody>
          <a:bodyPr wrap="square">
            <a:spAutoFit/>
          </a:bodyPr>
          <a:lstStyle/>
          <a:p>
            <a:r>
              <a:rPr lang="fi-FI" sz="4000" dirty="0">
                <a:latin typeface="Calibri"/>
                <a:cs typeface="Calibri"/>
              </a:rPr>
              <a:t>Lähde: Ojasalo &amp; </a:t>
            </a:r>
            <a:r>
              <a:rPr lang="fi-FI" sz="4000" dirty="0" err="1">
                <a:latin typeface="Calibri"/>
                <a:cs typeface="Calibri"/>
              </a:rPr>
              <a:t>al</a:t>
            </a:r>
            <a:r>
              <a:rPr lang="fi-FI" sz="4000" dirty="0">
                <a:latin typeface="Calibri"/>
                <a:cs typeface="Calibri"/>
              </a:rPr>
              <a:t> 2014, 42, 115-117</a:t>
            </a:r>
          </a:p>
        </p:txBody>
      </p:sp>
    </p:spTree>
    <p:extLst>
      <p:ext uri="{BB962C8B-B14F-4D97-AF65-F5344CB8AC3E}">
        <p14:creationId xmlns:p14="http://schemas.microsoft.com/office/powerpoint/2010/main" val="29994558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714017"/>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800" kern="1200" dirty="0" err="1">
                <a:solidFill>
                  <a:prstClr val="black"/>
                </a:solidFill>
                <a:latin typeface="Calibri"/>
                <a:ea typeface="+mj-ea"/>
                <a:cs typeface="Calibri"/>
              </a:rPr>
              <a:t>Sonder</a:t>
            </a:r>
            <a:r>
              <a:rPr lang="fi-FI" sz="8800" kern="1200" dirty="0">
                <a:solidFill>
                  <a:prstClr val="black"/>
                </a:solidFill>
                <a:latin typeface="Calibri"/>
                <a:ea typeface="+mj-ea"/>
                <a:cs typeface="Calibri"/>
              </a:rPr>
              <a:t> (</a:t>
            </a:r>
            <a:r>
              <a:rPr lang="fi-FI" sz="8800" kern="1200" dirty="0" err="1">
                <a:solidFill>
                  <a:prstClr val="black"/>
                </a:solidFill>
                <a:latin typeface="Calibri"/>
                <a:ea typeface="+mj-ea"/>
                <a:cs typeface="Calibri"/>
              </a:rPr>
              <a:t>självdokumentering</a:t>
            </a:r>
            <a:r>
              <a:rPr lang="fi-FI" sz="8800" kern="1200" dirty="0">
                <a:solidFill>
                  <a:prstClr val="black"/>
                </a:solidFill>
                <a:latin typeface="Calibri"/>
                <a:ea typeface="+mj-ea"/>
                <a:cs typeface="Calibri"/>
              </a:rPr>
              <a:t>)</a:t>
            </a:r>
            <a:endParaRPr lang="fi-FI" sz="88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0" y="3048001"/>
            <a:ext cx="20954596" cy="734559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57200" indent="-457200" defTabSz="1828800">
              <a:spcBef>
                <a:spcPts val="2000"/>
              </a:spcBef>
              <a:buFont typeface="Arial" panose="020B0604020202020204" pitchFamily="34" charset="0"/>
              <a:buChar char="•"/>
            </a:pPr>
            <a:r>
              <a:rPr lang="sv-SE" sz="5400" dirty="0">
                <a:solidFill>
                  <a:prstClr val="black"/>
                </a:solidFill>
                <a:latin typeface="Calibri"/>
                <a:ea typeface="+mn-ea"/>
                <a:cs typeface="Calibri"/>
              </a:rPr>
              <a:t>Sonder är vanligtvis dagböcker som fylls av den person eller kund som undersöks enligt de uppgifter som ges, eller en webbplats till vilken kunden skickar foton på telefon av sin egen livscykel.</a:t>
            </a:r>
          </a:p>
          <a:p>
            <a:pPr marL="457200" indent="-457200" defTabSz="1828800">
              <a:spcBef>
                <a:spcPts val="2000"/>
              </a:spcBef>
              <a:buFont typeface="Arial" panose="020B0604020202020204" pitchFamily="34" charset="0"/>
              <a:buChar char="•"/>
            </a:pPr>
            <a:r>
              <a:rPr lang="sv-SE" sz="5400" dirty="0">
                <a:solidFill>
                  <a:prstClr val="black"/>
                </a:solidFill>
                <a:latin typeface="Calibri"/>
                <a:ea typeface="+mn-ea"/>
                <a:cs typeface="Calibri"/>
              </a:rPr>
              <a:t>Sonderna används särskilt när det inte är möjligt för forskaren att observera ämnet för studien i sin egen miljö.</a:t>
            </a:r>
          </a:p>
          <a:p>
            <a:pPr marL="457200" indent="-457200" defTabSz="1828800">
              <a:spcBef>
                <a:spcPts val="2000"/>
              </a:spcBef>
              <a:buFont typeface="Arial" panose="020B0604020202020204" pitchFamily="34" charset="0"/>
              <a:buChar char="•"/>
            </a:pPr>
            <a:r>
              <a:rPr lang="sv-SE" sz="5400" dirty="0">
                <a:solidFill>
                  <a:prstClr val="black"/>
                </a:solidFill>
                <a:latin typeface="Calibri"/>
                <a:ea typeface="+mn-ea"/>
                <a:cs typeface="Calibri"/>
              </a:rPr>
              <a:t>Online-etnografi, eller webbetnografi, är en metod för att utforska olika typer av virtuella gemenskaper. Utredare som deltar kan delta i </a:t>
            </a:r>
            <a:r>
              <a:rPr lang="sv-SE" sz="5400" dirty="0" err="1">
                <a:solidFill>
                  <a:prstClr val="black"/>
                </a:solidFill>
                <a:latin typeface="Calibri"/>
                <a:ea typeface="+mn-ea"/>
                <a:cs typeface="Calibri"/>
              </a:rPr>
              <a:t>webbcommunityns</a:t>
            </a:r>
            <a:r>
              <a:rPr lang="sv-SE" sz="5400" dirty="0">
                <a:solidFill>
                  <a:prstClr val="black"/>
                </a:solidFill>
                <a:latin typeface="Calibri"/>
                <a:ea typeface="+mn-ea"/>
                <a:cs typeface="Calibri"/>
              </a:rPr>
              <a:t> aktiviteter och göra observationer</a:t>
            </a:r>
            <a:r>
              <a:rPr lang="fi-FI" sz="5400" dirty="0">
                <a:solidFill>
                  <a:prstClr val="black"/>
                </a:solidFill>
                <a:latin typeface="Calibri"/>
                <a:ea typeface="+mn-ea"/>
                <a:cs typeface="Calibri"/>
              </a:rPr>
              <a:t>. </a:t>
            </a:r>
          </a:p>
        </p:txBody>
      </p:sp>
      <p:sp>
        <p:nvSpPr>
          <p:cNvPr id="2" name="Rectangle 1"/>
          <p:cNvSpPr/>
          <p:nvPr/>
        </p:nvSpPr>
        <p:spPr>
          <a:xfrm>
            <a:off x="12688663" y="12678817"/>
            <a:ext cx="11974284" cy="646331"/>
          </a:xfrm>
          <a:prstGeom prst="rect">
            <a:avLst/>
          </a:prstGeom>
        </p:spPr>
        <p:txBody>
          <a:bodyPr wrap="square">
            <a:spAutoFit/>
          </a:bodyPr>
          <a:lstStyle/>
          <a:p>
            <a:r>
              <a:rPr lang="fi-FI" dirty="0">
                <a:latin typeface="Calibri"/>
                <a:cs typeface="Calibri"/>
              </a:rPr>
              <a:t>Lähteet: </a:t>
            </a:r>
            <a:r>
              <a:rPr lang="fi-FI" dirty="0" err="1">
                <a:latin typeface="Calibri"/>
                <a:cs typeface="Calibri"/>
              </a:rPr>
              <a:t>Tuulaniemi</a:t>
            </a:r>
            <a:r>
              <a:rPr lang="fi-FI" dirty="0">
                <a:latin typeface="Calibri"/>
                <a:cs typeface="Calibri"/>
              </a:rPr>
              <a:t> 2011, 151-152;  Ojasalo 2014, 76-77</a:t>
            </a:r>
          </a:p>
        </p:txBody>
      </p:sp>
    </p:spTree>
    <p:extLst>
      <p:ext uri="{BB962C8B-B14F-4D97-AF65-F5344CB8AC3E}">
        <p14:creationId xmlns:p14="http://schemas.microsoft.com/office/powerpoint/2010/main" val="35968646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2644816" y="5635425"/>
            <a:ext cx="18233984" cy="309855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40" bIns="91440" anchor="b">
            <a:noAutofit/>
          </a:bodyPr>
          <a:lstStyle>
            <a:lvl1pPr algn="ctr" defTabSz="1828800">
              <a:lnSpc>
                <a:spcPct val="90000"/>
              </a:lnSpc>
              <a:defRPr sz="12000" b="1">
                <a:solidFill>
                  <a:schemeClr val="accent2"/>
                </a:solidFill>
              </a:defRPr>
            </a:lvl1pPr>
          </a:lstStyle>
          <a:p>
            <a:pPr>
              <a:defRPr/>
            </a:pPr>
            <a:endParaRPr lang="fi-FI" dirty="0">
              <a:solidFill>
                <a:srgbClr val="ED7D31"/>
              </a:solidFill>
              <a:latin typeface="Calibri"/>
              <a:cs typeface="Calibri"/>
            </a:endParaRPr>
          </a:p>
          <a:p>
            <a:pPr>
              <a:defRPr/>
            </a:pPr>
            <a:endParaRPr lang="fi-FI" dirty="0">
              <a:solidFill>
                <a:srgbClr val="ED7D31"/>
              </a:solidFill>
              <a:latin typeface="Calibri"/>
              <a:cs typeface="Calibri"/>
            </a:endParaRPr>
          </a:p>
          <a:p>
            <a:pPr>
              <a:defRPr/>
            </a:pPr>
            <a:endParaRPr lang="fi-FI" dirty="0">
              <a:solidFill>
                <a:srgbClr val="ED7D31"/>
              </a:solidFill>
              <a:latin typeface="Calibri"/>
              <a:cs typeface="Calibri"/>
            </a:endParaRPr>
          </a:p>
          <a:p>
            <a:pPr>
              <a:defRPr/>
            </a:pPr>
            <a:endParaRPr lang="fi-FI" dirty="0">
              <a:solidFill>
                <a:srgbClr val="ED7D31"/>
              </a:solidFill>
              <a:latin typeface="Calibri"/>
              <a:cs typeface="Calibri"/>
            </a:endParaRPr>
          </a:p>
          <a:p>
            <a:pPr>
              <a:defRPr/>
            </a:pPr>
            <a:r>
              <a:rPr lang="fi-FI" dirty="0" err="1">
                <a:solidFill>
                  <a:srgbClr val="ED7D31"/>
                </a:solidFill>
                <a:latin typeface="Calibri"/>
                <a:cs typeface="Calibri"/>
              </a:rPr>
              <a:t>Uppgift</a:t>
            </a:r>
            <a:br>
              <a:rPr lang="fi-FI" dirty="0">
                <a:solidFill>
                  <a:srgbClr val="ED7D31"/>
                </a:solidFill>
                <a:latin typeface="Calibri"/>
                <a:cs typeface="Calibri"/>
              </a:rPr>
            </a:br>
            <a:endParaRPr dirty="0">
              <a:solidFill>
                <a:srgbClr val="ED7D31"/>
              </a:solidFill>
              <a:latin typeface="Calibri"/>
              <a:cs typeface="Calibri"/>
            </a:endParaRPr>
          </a:p>
        </p:txBody>
      </p:sp>
      <p:sp>
        <p:nvSpPr>
          <p:cNvPr id="685" name="TextBox 1"/>
          <p:cNvSpPr txBox="1"/>
          <p:nvPr/>
        </p:nvSpPr>
        <p:spPr>
          <a:xfrm>
            <a:off x="19232613" y="10792271"/>
            <a:ext cx="2839454" cy="7386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40" bIns="91440">
            <a:spAutoFit/>
          </a:bodyPr>
          <a:lstStyle>
            <a:lvl1pPr>
              <a:defRPr>
                <a:solidFill>
                  <a:schemeClr val="accent3"/>
                </a:solidFill>
              </a:defRPr>
            </a:lvl1pPr>
          </a:lstStyle>
          <a:p>
            <a:pPr>
              <a:defRPr/>
            </a:pPr>
            <a:r>
              <a:rPr>
                <a:solidFill>
                  <a:srgbClr val="A5A5A5"/>
                </a:solidFill>
                <a:latin typeface="Calibri"/>
                <a:cs typeface="Calibri"/>
              </a:rPr>
              <a:t>CC BY-SA 4.0</a:t>
            </a:r>
          </a:p>
        </p:txBody>
      </p:sp>
    </p:spTree>
    <p:extLst>
      <p:ext uri="{BB962C8B-B14F-4D97-AF65-F5344CB8AC3E}">
        <p14:creationId xmlns:p14="http://schemas.microsoft.com/office/powerpoint/2010/main" val="5409630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700" name="Ryhmähaastattelun tekeminen"/>
          <p:cNvSpPr txBox="1">
            <a:spLocks noGrp="1"/>
          </p:cNvSpPr>
          <p:nvPr>
            <p:ph type="title"/>
          </p:nvPr>
        </p:nvSpPr>
        <p:spPr>
          <a:xfrm>
            <a:off x="1054941" y="397917"/>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Observation</a:t>
            </a:r>
            <a:endParaRPr sz="96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1116648" y="3046700"/>
            <a:ext cx="13128286" cy="867929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p>
            <a:pPr marL="1028700" indent="-1028700" defTabSz="1828800" hangingPunct="1">
              <a:spcBef>
                <a:spcPts val="2000"/>
              </a:spcBef>
              <a:buFont typeface="Arial" panose="020B0604020202020204" pitchFamily="34" charset="0"/>
              <a:buAutoNum type="arabicPeriod"/>
              <a:defRPr/>
            </a:pPr>
            <a:r>
              <a:rPr lang="sv-SE" sz="4400" kern="1200" dirty="0">
                <a:solidFill>
                  <a:prstClr val="black"/>
                </a:solidFill>
                <a:latin typeface="Calibri"/>
                <a:cs typeface="Calibri"/>
              </a:rPr>
              <a:t>Observera tjänsten som en ”vid sidan” observatör, </a:t>
            </a:r>
            <a:br>
              <a:rPr lang="sv-SE" sz="4400" kern="1200" dirty="0">
                <a:solidFill>
                  <a:prstClr val="black"/>
                </a:solidFill>
                <a:latin typeface="Calibri"/>
                <a:cs typeface="Calibri"/>
              </a:rPr>
            </a:br>
            <a:r>
              <a:rPr lang="sv-SE" sz="4400" kern="1200" dirty="0">
                <a:solidFill>
                  <a:prstClr val="black"/>
                </a:solidFill>
                <a:latin typeface="Calibri"/>
                <a:cs typeface="Calibri"/>
              </a:rPr>
              <a:t> men stör inte händelseförloppet. </a:t>
            </a:r>
            <a:br>
              <a:rPr lang="sv-SE" sz="4400" kern="1200" dirty="0">
                <a:solidFill>
                  <a:prstClr val="black"/>
                </a:solidFill>
                <a:latin typeface="Calibri"/>
                <a:cs typeface="Calibri"/>
              </a:rPr>
            </a:br>
            <a:r>
              <a:rPr lang="sv-SE" sz="4400" kern="1200" dirty="0">
                <a:solidFill>
                  <a:prstClr val="black"/>
                </a:solidFill>
                <a:latin typeface="Calibri"/>
                <a:cs typeface="Calibri"/>
              </a:rPr>
              <a:t>Det är även viktigt att observera gester och kroppsspråk.</a:t>
            </a:r>
          </a:p>
          <a:p>
            <a:pPr marL="1028700" indent="-1028700" defTabSz="1828800" hangingPunct="1">
              <a:spcBef>
                <a:spcPts val="2000"/>
              </a:spcBef>
              <a:buFont typeface="Arial" panose="020B0604020202020204" pitchFamily="34" charset="0"/>
              <a:buAutoNum type="arabicPeriod"/>
              <a:defRPr/>
            </a:pPr>
            <a:r>
              <a:rPr lang="sv-SE" sz="4400" kern="1200" dirty="0">
                <a:solidFill>
                  <a:prstClr val="black"/>
                </a:solidFill>
                <a:latin typeface="Calibri"/>
                <a:cs typeface="Calibri"/>
              </a:rPr>
              <a:t>Du kan också kombinera intervjuer med observationer och be en deltagare som observeras att dela med sig av sina erfarenheter. Var öppen för vad du ser och undvik antaganden.</a:t>
            </a:r>
          </a:p>
          <a:p>
            <a:pPr marL="1028700" indent="-1028700" defTabSz="1828800" hangingPunct="1">
              <a:spcBef>
                <a:spcPts val="2000"/>
              </a:spcBef>
              <a:buFont typeface="Arial" panose="020B0604020202020204" pitchFamily="34" charset="0"/>
              <a:buAutoNum type="arabicPeriod"/>
              <a:defRPr/>
            </a:pPr>
            <a:r>
              <a:rPr lang="sv-SE" sz="4400" kern="1200" dirty="0">
                <a:solidFill>
                  <a:prstClr val="black"/>
                </a:solidFill>
                <a:latin typeface="Calibri"/>
                <a:cs typeface="Calibri"/>
              </a:rPr>
              <a:t>Definiera saker som ska observeras i förväg.</a:t>
            </a:r>
          </a:p>
          <a:p>
            <a:pPr marL="1028700" indent="-1028700" defTabSz="1828800" hangingPunct="1">
              <a:spcBef>
                <a:spcPts val="2000"/>
              </a:spcBef>
              <a:buFont typeface="Arial" panose="020B0604020202020204" pitchFamily="34" charset="0"/>
              <a:buAutoNum type="arabicPeriod"/>
              <a:defRPr/>
            </a:pPr>
            <a:r>
              <a:rPr lang="sv-SE" sz="4400" kern="1200" dirty="0">
                <a:solidFill>
                  <a:prstClr val="black"/>
                </a:solidFill>
                <a:latin typeface="Calibri"/>
                <a:cs typeface="Calibri"/>
              </a:rPr>
              <a:t>Dokumentera  observationerna i empatikartan</a:t>
            </a:r>
          </a:p>
          <a:p>
            <a:pPr defTabSz="1828800" hangingPunct="1">
              <a:spcBef>
                <a:spcPts val="2000"/>
              </a:spcBef>
              <a:defRPr/>
            </a:pPr>
            <a:endParaRPr lang="en-US" sz="4400" kern="1200" dirty="0">
              <a:solidFill>
                <a:prstClr val="black"/>
              </a:solidFill>
              <a:latin typeface="Calibri"/>
              <a:cs typeface="Calibri"/>
            </a:endParaRPr>
          </a:p>
        </p:txBody>
      </p:sp>
      <p:sp>
        <p:nvSpPr>
          <p:cNvPr id="702" name="RESURSSIT  Suggested Time…"/>
          <p:cNvSpPr txBox="1"/>
          <p:nvPr/>
        </p:nvSpPr>
        <p:spPr>
          <a:xfrm>
            <a:off x="18677422" y="1934496"/>
            <a:ext cx="6204032" cy="935640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nchor="t">
            <a:spAutoFit/>
          </a:bodyPr>
          <a:lstStyle/>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RESURSER</a:t>
            </a:r>
            <a:br>
              <a:rPr lang="sv-SE" sz="4800" b="1" dirty="0">
                <a:solidFill>
                  <a:srgbClr val="333333"/>
                </a:solidFill>
                <a:latin typeface="Calibri"/>
                <a:cs typeface="Calibri"/>
                <a:sym typeface="Calibri-Bold"/>
              </a:rPr>
            </a:br>
            <a:br>
              <a:rPr lang="sv-SE" sz="4800" b="1" dirty="0">
                <a:solidFill>
                  <a:srgbClr val="333333"/>
                </a:solidFill>
                <a:latin typeface="Calibri"/>
                <a:cs typeface="Calibri"/>
                <a:sym typeface="Calibri-Bold"/>
              </a:rPr>
            </a:br>
            <a:r>
              <a:rPr lang="sv-SE" sz="4800" b="1" dirty="0">
                <a:solidFill>
                  <a:srgbClr val="333333"/>
                </a:solidFill>
                <a:latin typeface="Calibri"/>
                <a:cs typeface="Calibri"/>
                <a:sym typeface="Calibri-Bold"/>
              </a:rPr>
              <a:t>Tid</a:t>
            </a:r>
          </a:p>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Beroende på ämne, </a:t>
            </a:r>
          </a:p>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c. 60min.</a:t>
            </a:r>
          </a:p>
          <a:p>
            <a:pPr hangingPunct="0">
              <a:defRPr sz="4200" b="1">
                <a:solidFill>
                  <a:srgbClr val="333333"/>
                </a:solidFill>
                <a:latin typeface="Calibri-Bold"/>
                <a:ea typeface="Calibri-Bold"/>
                <a:cs typeface="Calibri-Bold"/>
                <a:sym typeface="Calibri-Bold"/>
              </a:defRPr>
            </a:pPr>
            <a:endParaRPr lang="sv-SE" sz="4800" b="1" dirty="0">
              <a:solidFill>
                <a:srgbClr val="333333"/>
              </a:solidFill>
              <a:latin typeface="Calibri"/>
              <a:cs typeface="Calibri"/>
              <a:sym typeface="Calibri-Bold"/>
            </a:endParaRPr>
          </a:p>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Material</a:t>
            </a:r>
          </a:p>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Pennor, anteckningar,</a:t>
            </a:r>
            <a:br>
              <a:rPr lang="sv-SE" sz="4800" b="1" dirty="0">
                <a:solidFill>
                  <a:srgbClr val="333333"/>
                </a:solidFill>
                <a:latin typeface="Calibri"/>
                <a:cs typeface="Calibri"/>
                <a:sym typeface="Calibri-Bold"/>
              </a:rPr>
            </a:br>
            <a:r>
              <a:rPr lang="sv-SE" sz="4800" b="1" dirty="0">
                <a:solidFill>
                  <a:srgbClr val="333333"/>
                </a:solidFill>
                <a:latin typeface="Calibri"/>
                <a:cs typeface="Calibri"/>
                <a:sym typeface="Calibri-Bold"/>
              </a:rPr>
              <a:t>observationsorgan</a:t>
            </a:r>
          </a:p>
          <a:p>
            <a:pPr hangingPunct="0">
              <a:defRPr sz="4200" b="1">
                <a:solidFill>
                  <a:srgbClr val="333333"/>
                </a:solidFill>
                <a:latin typeface="Calibri-Bold"/>
                <a:ea typeface="Calibri-Bold"/>
                <a:cs typeface="Calibri-Bold"/>
                <a:sym typeface="Calibri-Bold"/>
              </a:defRPr>
            </a:pPr>
            <a:endParaRPr lang="sv-SE" sz="4800" b="1" dirty="0">
              <a:solidFill>
                <a:srgbClr val="333333"/>
              </a:solidFill>
              <a:latin typeface="Calibri"/>
              <a:cs typeface="Calibri"/>
              <a:sym typeface="Calibri-Bold"/>
            </a:endParaRPr>
          </a:p>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Deltagarna</a:t>
            </a:r>
          </a:p>
          <a:p>
            <a:pPr hangingPunct="0">
              <a:defRPr sz="4200" b="1">
                <a:solidFill>
                  <a:srgbClr val="333333"/>
                </a:solidFill>
                <a:latin typeface="Calibri-Bold"/>
                <a:ea typeface="Calibri-Bold"/>
                <a:cs typeface="Calibri-Bold"/>
                <a:sym typeface="Calibri-Bold"/>
              </a:defRPr>
            </a:pPr>
            <a:r>
              <a:rPr lang="sv-SE" sz="4800" b="1" dirty="0">
                <a:solidFill>
                  <a:srgbClr val="333333"/>
                </a:solidFill>
                <a:latin typeface="Calibri"/>
                <a:cs typeface="Calibri"/>
                <a:sym typeface="Calibri-Bold"/>
              </a:rPr>
              <a:t>Teamet</a:t>
            </a:r>
            <a:endParaRPr sz="4400" dirty="0">
              <a:solidFill>
                <a:srgbClr val="333333"/>
              </a:solidFill>
              <a:latin typeface="Calibri"/>
              <a:cs typeface="Calibri"/>
              <a:sym typeface="Calibri-Bold"/>
            </a:endParaRPr>
          </a:p>
        </p:txBody>
      </p:sp>
      <p:pic>
        <p:nvPicPr>
          <p:cNvPr id="7" name="Picture 5">
            <a:extLst>
              <a:ext uri="{FF2B5EF4-FFF2-40B4-BE49-F238E27FC236}">
                <a16:creationId xmlns:a16="http://schemas.microsoft.com/office/drawing/2014/main" id="{19F2FCB9-B6F2-4D72-AEA9-58772827B471}"/>
              </a:ext>
            </a:extLst>
          </p:cNvPr>
          <p:cNvPicPr>
            <a:picLocks noChangeAspect="1"/>
          </p:cNvPicPr>
          <p:nvPr/>
        </p:nvPicPr>
        <p:blipFill>
          <a:blip r:embed="rId3"/>
          <a:stretch>
            <a:fillRect/>
          </a:stretch>
        </p:blipFill>
        <p:spPr>
          <a:xfrm>
            <a:off x="14711863" y="3541854"/>
            <a:ext cx="2963114" cy="8229600"/>
          </a:xfrm>
          <a:prstGeom prst="rect">
            <a:avLst/>
          </a:prstGeom>
        </p:spPr>
      </p:pic>
    </p:spTree>
    <p:extLst>
      <p:ext uri="{BB962C8B-B14F-4D97-AF65-F5344CB8AC3E}">
        <p14:creationId xmlns:p14="http://schemas.microsoft.com/office/powerpoint/2010/main" val="24465979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  SOTEPEDA247.FI</a:t>
            </a:r>
          </a:p>
        </p:txBody>
      </p:sp>
      <p:sp>
        <p:nvSpPr>
          <p:cNvPr id="695" name="Mitä &amp; miksi?"/>
          <p:cNvSpPr txBox="1">
            <a:spLocks noGrp="1"/>
          </p:cNvSpPr>
          <p:nvPr>
            <p:ph type="title"/>
          </p:nvPr>
        </p:nvSpPr>
        <p:spPr>
          <a:xfrm>
            <a:off x="1079500" y="953501"/>
            <a:ext cx="22225000"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8800" kern="1200" dirty="0" err="1">
                <a:solidFill>
                  <a:prstClr val="black"/>
                </a:solidFill>
                <a:latin typeface="Calibri"/>
                <a:ea typeface="+mj-ea"/>
                <a:cs typeface="Calibri"/>
              </a:rPr>
              <a:t>Faktorer</a:t>
            </a:r>
            <a:r>
              <a:rPr lang="fi-FI" sz="8800" kern="1200" dirty="0">
                <a:solidFill>
                  <a:prstClr val="black"/>
                </a:solidFill>
                <a:latin typeface="Calibri"/>
                <a:ea typeface="+mj-ea"/>
                <a:cs typeface="Calibri"/>
              </a:rPr>
              <a:t> </a:t>
            </a:r>
            <a:r>
              <a:rPr lang="fi-FI" sz="8800" kern="1200" dirty="0" err="1">
                <a:solidFill>
                  <a:prstClr val="black"/>
                </a:solidFill>
                <a:latin typeface="Calibri"/>
                <a:ea typeface="+mj-ea"/>
                <a:cs typeface="Calibri"/>
              </a:rPr>
              <a:t>att</a:t>
            </a:r>
            <a:r>
              <a:rPr lang="fi-FI" sz="8800" kern="1200" dirty="0">
                <a:solidFill>
                  <a:prstClr val="black"/>
                </a:solidFill>
                <a:latin typeface="Calibri"/>
                <a:ea typeface="+mj-ea"/>
                <a:cs typeface="Calibri"/>
              </a:rPr>
              <a:t> </a:t>
            </a:r>
            <a:r>
              <a:rPr lang="fi-FI" sz="8800" kern="1200" dirty="0" err="1">
                <a:solidFill>
                  <a:prstClr val="black"/>
                </a:solidFill>
                <a:latin typeface="Calibri"/>
                <a:ea typeface="+mj-ea"/>
                <a:cs typeface="Calibri"/>
              </a:rPr>
              <a:t>observera</a:t>
            </a:r>
            <a:endParaRPr sz="8800" dirty="0">
              <a:latin typeface="Calibri"/>
              <a:cs typeface="Calibri"/>
            </a:endParaRPr>
          </a:p>
        </p:txBody>
      </p:sp>
      <p:sp>
        <p:nvSpPr>
          <p:cNvPr id="3" name="Rectangle 2"/>
          <p:cNvSpPr/>
          <p:nvPr/>
        </p:nvSpPr>
        <p:spPr>
          <a:xfrm>
            <a:off x="7424060" y="12638785"/>
            <a:ext cx="16568056" cy="1077218"/>
          </a:xfrm>
          <a:prstGeom prst="rect">
            <a:avLst/>
          </a:prstGeom>
        </p:spPr>
        <p:txBody>
          <a:bodyPr wrap="square" anchor="t">
            <a:spAutoFit/>
          </a:bodyPr>
          <a:lstStyle/>
          <a:p>
            <a:r>
              <a:rPr lang="fi-FI" sz="3200" dirty="0">
                <a:latin typeface="Calibri" panose="020F0502020204030204" pitchFamily="34" charset="0"/>
                <a:ea typeface="Calibri" panose="020F0502020204030204" pitchFamily="34" charset="0"/>
                <a:cs typeface="Times New Roman" panose="02020603050405020304" pitchFamily="18" charset="0"/>
              </a:rPr>
              <a:t>Hellon.2019. Asiakaskokemuksesta liiketoimintaan: miksi palvelumuotoilua tarvitaan. Markus Nurmisen esitys</a:t>
            </a:r>
          </a:p>
        </p:txBody>
      </p:sp>
      <p:graphicFrame>
        <p:nvGraphicFramePr>
          <p:cNvPr id="6" name="Tabell 5">
            <a:extLst>
              <a:ext uri="{FF2B5EF4-FFF2-40B4-BE49-F238E27FC236}">
                <a16:creationId xmlns:a16="http://schemas.microsoft.com/office/drawing/2014/main" id="{AC140115-F91D-4111-B57E-5736F5836E39}"/>
              </a:ext>
            </a:extLst>
          </p:cNvPr>
          <p:cNvGraphicFramePr>
            <a:graphicFrameLocks noGrp="1"/>
          </p:cNvGraphicFramePr>
          <p:nvPr>
            <p:extLst>
              <p:ext uri="{D42A27DB-BD31-4B8C-83A1-F6EECF244321}">
                <p14:modId xmlns:p14="http://schemas.microsoft.com/office/powerpoint/2010/main" val="4223565520"/>
              </p:ext>
            </p:extLst>
          </p:nvPr>
        </p:nvGraphicFramePr>
        <p:xfrm>
          <a:off x="3121572" y="3153103"/>
          <a:ext cx="12039053" cy="8313992"/>
        </p:xfrm>
        <a:graphic>
          <a:graphicData uri="http://schemas.openxmlformats.org/drawingml/2006/table">
            <a:tbl>
              <a:tblPr firstRow="1" firstCol="1" bandRow="1">
                <a:tableStyleId>{5940675A-B579-460E-94D1-54222C63F5DA}</a:tableStyleId>
              </a:tblPr>
              <a:tblGrid>
                <a:gridCol w="3864999">
                  <a:extLst>
                    <a:ext uri="{9D8B030D-6E8A-4147-A177-3AD203B41FA5}">
                      <a16:colId xmlns:a16="http://schemas.microsoft.com/office/drawing/2014/main" val="1985527026"/>
                    </a:ext>
                  </a:extLst>
                </a:gridCol>
                <a:gridCol w="4087027">
                  <a:extLst>
                    <a:ext uri="{9D8B030D-6E8A-4147-A177-3AD203B41FA5}">
                      <a16:colId xmlns:a16="http://schemas.microsoft.com/office/drawing/2014/main" val="3133282294"/>
                    </a:ext>
                  </a:extLst>
                </a:gridCol>
                <a:gridCol w="4087027">
                  <a:extLst>
                    <a:ext uri="{9D8B030D-6E8A-4147-A177-3AD203B41FA5}">
                      <a16:colId xmlns:a16="http://schemas.microsoft.com/office/drawing/2014/main" val="2924889887"/>
                    </a:ext>
                  </a:extLst>
                </a:gridCol>
              </a:tblGrid>
              <a:tr h="6148552">
                <a:tc>
                  <a:txBody>
                    <a:bodyPr/>
                    <a:lstStyle/>
                    <a:p>
                      <a:pPr>
                        <a:lnSpc>
                          <a:spcPct val="107000"/>
                        </a:lnSpc>
                        <a:spcAft>
                          <a:spcPts val="800"/>
                        </a:spcAft>
                      </a:pPr>
                      <a:r>
                        <a:rPr lang="en-GB" sz="1100" dirty="0">
                          <a:effectLst/>
                        </a:rPr>
                        <a:t> </a:t>
                      </a:r>
                      <a:endParaRPr lang="en-GB" sz="3600" dirty="0">
                        <a:effectLst/>
                      </a:endParaRPr>
                    </a:p>
                    <a:p>
                      <a:pPr>
                        <a:lnSpc>
                          <a:spcPct val="107000"/>
                        </a:lnSpc>
                        <a:spcAft>
                          <a:spcPts val="800"/>
                        </a:spcAft>
                      </a:pPr>
                      <a:r>
                        <a:rPr lang="en-GB" sz="3600" dirty="0">
                          <a:effectLst/>
                        </a:rPr>
                        <a:t>MÄNNISKORNA</a:t>
                      </a:r>
                    </a:p>
                    <a:p>
                      <a:pPr>
                        <a:lnSpc>
                          <a:spcPct val="107000"/>
                        </a:lnSpc>
                        <a:spcAft>
                          <a:spcPts val="800"/>
                        </a:spcAft>
                      </a:pPr>
                      <a:r>
                        <a:rPr lang="sv-FI" sz="3600" dirty="0">
                          <a:effectLst/>
                        </a:rPr>
                        <a:t>-vem var på plats och vilken roll hade de</a:t>
                      </a:r>
                      <a:endParaRPr lang="en-GB" sz="3600" dirty="0">
                        <a:effectLst/>
                      </a:endParaRPr>
                    </a:p>
                    <a:p>
                      <a:pPr>
                        <a:lnSpc>
                          <a:spcPct val="107000"/>
                        </a:lnSpc>
                        <a:spcAft>
                          <a:spcPts val="800"/>
                        </a:spcAft>
                      </a:pPr>
                      <a:r>
                        <a:rPr lang="sv-FI" sz="3600" dirty="0">
                          <a:effectLst/>
                        </a:rPr>
                        <a:t>Vilka uppgifter har de</a:t>
                      </a:r>
                      <a:endParaRPr lang="en-GB" sz="3600" dirty="0">
                        <a:effectLst/>
                      </a:endParaRPr>
                    </a:p>
                    <a:p>
                      <a:pPr>
                        <a:lnSpc>
                          <a:spcPct val="107000"/>
                        </a:lnSpc>
                        <a:spcAft>
                          <a:spcPts val="800"/>
                        </a:spcAft>
                      </a:pPr>
                      <a:r>
                        <a:rPr lang="sv-FI" sz="3600" dirty="0">
                          <a:effectLst/>
                        </a:rPr>
                        <a:t>Finns det rutiner</a:t>
                      </a:r>
                      <a:endParaRPr lang="en-GB" sz="3600" dirty="0">
                        <a:effectLst/>
                      </a:endParaRPr>
                    </a:p>
                    <a:p>
                      <a:pPr>
                        <a:lnSpc>
                          <a:spcPct val="107000"/>
                        </a:lnSpc>
                        <a:spcAft>
                          <a:spcPts val="800"/>
                        </a:spcAft>
                      </a:pPr>
                      <a:r>
                        <a:rPr lang="sv-FI" sz="3600" dirty="0">
                          <a:effectLst/>
                        </a:rPr>
                        <a:t>Vilka behov kan registreras</a:t>
                      </a:r>
                      <a:endParaRPr lang="en-GB" sz="3600" dirty="0">
                        <a:effectLst/>
                      </a:endParaRPr>
                    </a:p>
                    <a:p>
                      <a:pPr>
                        <a:lnSpc>
                          <a:spcPct val="107000"/>
                        </a:lnSpc>
                        <a:spcAft>
                          <a:spcPts val="800"/>
                        </a:spcAft>
                      </a:pPr>
                      <a:r>
                        <a:rPr lang="sv-FI" sz="3600" dirty="0">
                          <a:effectLst/>
                        </a:rPr>
                        <a:t>Vad fungerar inte</a:t>
                      </a:r>
                      <a:endParaRPr lang="en-GB"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FI" sz="3600" dirty="0">
                          <a:effectLst/>
                        </a:rPr>
                        <a:t>INTERAKTION</a:t>
                      </a:r>
                      <a:endParaRPr lang="en-GB" sz="3600" dirty="0">
                        <a:effectLst/>
                      </a:endParaRPr>
                    </a:p>
                    <a:p>
                      <a:pPr>
                        <a:lnSpc>
                          <a:spcPct val="107000"/>
                        </a:lnSpc>
                        <a:spcAft>
                          <a:spcPts val="800"/>
                        </a:spcAft>
                      </a:pPr>
                      <a:r>
                        <a:rPr lang="sv-FI" sz="3600" dirty="0">
                          <a:effectLst/>
                        </a:rPr>
                        <a:t>Hurudan servicestig</a:t>
                      </a:r>
                      <a:endParaRPr lang="en-GB" sz="3600" dirty="0">
                        <a:effectLst/>
                      </a:endParaRPr>
                    </a:p>
                    <a:p>
                      <a:pPr>
                        <a:lnSpc>
                          <a:spcPct val="107000"/>
                        </a:lnSpc>
                        <a:spcAft>
                          <a:spcPts val="800"/>
                        </a:spcAft>
                      </a:pPr>
                      <a:r>
                        <a:rPr lang="sv-FI" sz="3600" dirty="0">
                          <a:effectLst/>
                        </a:rPr>
                        <a:t>Hurudan interaktion kan du observera . mellan vem sker den</a:t>
                      </a:r>
                    </a:p>
                    <a:p>
                      <a:pPr>
                        <a:lnSpc>
                          <a:spcPct val="107000"/>
                        </a:lnSpc>
                        <a:spcAft>
                          <a:spcPts val="800"/>
                        </a:spcAft>
                      </a:pPr>
                      <a:r>
                        <a:rPr lang="sv-FI" sz="3600" dirty="0">
                          <a:effectLst/>
                        </a:rPr>
                        <a:t>Ser du verktyg</a:t>
                      </a:r>
                      <a:endParaRPr lang="en-GB" sz="3600" dirty="0">
                        <a:effectLst/>
                      </a:endParaRPr>
                    </a:p>
                    <a:p>
                      <a:pPr>
                        <a:lnSpc>
                          <a:spcPct val="107000"/>
                        </a:lnSpc>
                        <a:spcAft>
                          <a:spcPts val="800"/>
                        </a:spcAft>
                      </a:pPr>
                      <a:r>
                        <a:rPr lang="sv-FI" sz="3600" dirty="0">
                          <a:effectLst/>
                        </a:rPr>
                        <a:t>Hur interagerar deltagarna med dem</a:t>
                      </a:r>
                      <a:endParaRPr lang="en-GB" sz="3600" dirty="0">
                        <a:effectLst/>
                      </a:endParaRPr>
                    </a:p>
                    <a:p>
                      <a:pPr>
                        <a:lnSpc>
                          <a:spcPct val="107000"/>
                        </a:lnSpc>
                        <a:spcAft>
                          <a:spcPts val="800"/>
                        </a:spcAft>
                      </a:pPr>
                      <a:r>
                        <a:rPr lang="sv-FI" sz="3600" dirty="0">
                          <a:effectLst/>
                        </a:rPr>
                        <a:t>När fungerar interaktionen</a:t>
                      </a:r>
                      <a:endParaRPr lang="en-GB" sz="3600" dirty="0">
                        <a:effectLst/>
                      </a:endParaRPr>
                    </a:p>
                    <a:p>
                      <a:pPr>
                        <a:lnSpc>
                          <a:spcPct val="107000"/>
                        </a:lnSpc>
                        <a:spcAft>
                          <a:spcPts val="800"/>
                        </a:spcAft>
                      </a:pPr>
                      <a:r>
                        <a:rPr lang="sv-FI" sz="3600" dirty="0">
                          <a:effectLst/>
                        </a:rPr>
                        <a:t>När fungerar den inte  </a:t>
                      </a:r>
                      <a:endParaRPr lang="en-GB" sz="3600" dirty="0">
                        <a:effectLst/>
                      </a:endParaRPr>
                    </a:p>
                    <a:p>
                      <a:pPr>
                        <a:lnSpc>
                          <a:spcPct val="107000"/>
                        </a:lnSpc>
                        <a:spcAft>
                          <a:spcPts val="800"/>
                        </a:spcAft>
                      </a:pPr>
                      <a:r>
                        <a:rPr lang="sv-FI" sz="3600" dirty="0">
                          <a:effectLst/>
                        </a:rPr>
                        <a:t> </a:t>
                      </a:r>
                      <a:endParaRPr lang="en-GB"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FI" sz="3600" dirty="0" err="1">
                          <a:effectLst/>
                        </a:rPr>
                        <a:t>MILJöN</a:t>
                      </a:r>
                      <a:endParaRPr lang="en-GB" sz="3600" dirty="0">
                        <a:effectLst/>
                      </a:endParaRPr>
                    </a:p>
                    <a:p>
                      <a:pPr>
                        <a:lnSpc>
                          <a:spcPct val="107000"/>
                        </a:lnSpc>
                        <a:spcAft>
                          <a:spcPts val="800"/>
                        </a:spcAft>
                      </a:pPr>
                      <a:r>
                        <a:rPr lang="sv-FI" sz="3600" dirty="0">
                          <a:effectLst/>
                        </a:rPr>
                        <a:t>I hurudan miljö sker situationen</a:t>
                      </a:r>
                      <a:endParaRPr lang="en-GB" sz="3600" dirty="0">
                        <a:effectLst/>
                      </a:endParaRPr>
                    </a:p>
                    <a:p>
                      <a:pPr>
                        <a:lnSpc>
                          <a:spcPct val="107000"/>
                        </a:lnSpc>
                        <a:spcAft>
                          <a:spcPts val="800"/>
                        </a:spcAft>
                      </a:pPr>
                      <a:r>
                        <a:rPr lang="sv-FI" sz="3600" dirty="0">
                          <a:effectLst/>
                        </a:rPr>
                        <a:t>Hurudan känsla finns i omgivningen</a:t>
                      </a:r>
                      <a:endParaRPr lang="en-GB" sz="3600" dirty="0">
                        <a:effectLst/>
                      </a:endParaRPr>
                    </a:p>
                    <a:p>
                      <a:pPr>
                        <a:lnSpc>
                          <a:spcPct val="107000"/>
                        </a:lnSpc>
                        <a:spcAft>
                          <a:spcPts val="800"/>
                        </a:spcAft>
                      </a:pPr>
                      <a:r>
                        <a:rPr lang="sv-FI" sz="3600" dirty="0">
                          <a:effectLst/>
                        </a:rPr>
                        <a:t>Ser du symboler (ex skyltar)</a:t>
                      </a:r>
                      <a:endParaRPr lang="en-GB"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16692743"/>
                  </a:ext>
                </a:extLst>
              </a:tr>
            </a:tbl>
          </a:graphicData>
        </a:graphic>
      </p:graphicFrame>
    </p:spTree>
    <p:extLst>
      <p:ext uri="{BB962C8B-B14F-4D97-AF65-F5344CB8AC3E}">
        <p14:creationId xmlns:p14="http://schemas.microsoft.com/office/powerpoint/2010/main" val="14622662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700" name="Ryhmähaastattelun tekeminen"/>
          <p:cNvSpPr txBox="1">
            <a:spLocks noGrp="1"/>
          </p:cNvSpPr>
          <p:nvPr>
            <p:ph type="title"/>
          </p:nvPr>
        </p:nvSpPr>
        <p:spPr>
          <a:xfrm>
            <a:off x="1095193" y="573513"/>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8800" kern="1200" dirty="0" err="1">
                <a:solidFill>
                  <a:prstClr val="black"/>
                </a:solidFill>
                <a:latin typeface="Calibri"/>
                <a:ea typeface="+mj-ea"/>
                <a:cs typeface="Calibri"/>
                <a:sym typeface="Futura Bold"/>
              </a:rPr>
              <a:t>Källor</a:t>
            </a:r>
            <a:endParaRPr sz="80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1095192" y="3284556"/>
            <a:ext cx="21717338" cy="463716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nchor="t">
            <a:spAutoFit/>
          </a:bodyPr>
          <a:lstStyle/>
          <a:p>
            <a:r>
              <a:rPr lang="fi-FI" sz="4800" dirty="0">
                <a:latin typeface="Calibri"/>
                <a:cs typeface="Calibri"/>
              </a:rPr>
              <a:t>Hellon.2019. Asiakaskokemuksesta liiketoimintaan: miksi palvelumuotoilua tarvitaan. Markus Nurmisen esitys</a:t>
            </a:r>
            <a:br>
              <a:rPr lang="fi-FI" sz="4800" dirty="0">
                <a:latin typeface="Calibri"/>
                <a:cs typeface="Calibri"/>
              </a:rPr>
            </a:br>
            <a:r>
              <a:rPr lang="fi-FI" sz="4800" dirty="0">
                <a:solidFill>
                  <a:prstClr val="black"/>
                </a:solidFill>
                <a:latin typeface="Calibri"/>
                <a:cs typeface="Calibri"/>
              </a:rPr>
              <a:t>Ojasalo K., Moilanen T., </a:t>
            </a:r>
            <a:r>
              <a:rPr lang="fi-FI" sz="4800" dirty="0" err="1">
                <a:solidFill>
                  <a:prstClr val="black"/>
                </a:solidFill>
                <a:latin typeface="Calibri"/>
                <a:cs typeface="Calibri"/>
              </a:rPr>
              <a:t>Ritalahti</a:t>
            </a:r>
            <a:r>
              <a:rPr lang="fi-FI" sz="4800" dirty="0">
                <a:solidFill>
                  <a:prstClr val="black"/>
                </a:solidFill>
                <a:latin typeface="Calibri"/>
                <a:cs typeface="Calibri"/>
              </a:rPr>
              <a:t> J. 2014. Kehittämistyön menetelmät. Helsinki: Sanoma Pro</a:t>
            </a:r>
          </a:p>
          <a:p>
            <a:r>
              <a:rPr lang="fi-FI" sz="4800" dirty="0" err="1">
                <a:solidFill>
                  <a:prstClr val="black"/>
                </a:solidFill>
                <a:latin typeface="Calibri"/>
                <a:ea typeface="Times New Roman" panose="02020603050405020304" pitchFamily="18" charset="0"/>
                <a:cs typeface="Calibri"/>
              </a:rPr>
              <a:t>Tuulaniemi</a:t>
            </a:r>
            <a:r>
              <a:rPr lang="fi-FI" sz="4800" dirty="0">
                <a:solidFill>
                  <a:prstClr val="black"/>
                </a:solidFill>
                <a:latin typeface="Calibri"/>
                <a:ea typeface="Times New Roman" panose="02020603050405020304" pitchFamily="18" charset="0"/>
                <a:cs typeface="Calibri"/>
              </a:rPr>
              <a:t>, J. 2011. </a:t>
            </a:r>
            <a:r>
              <a:rPr lang="fi-FI" sz="4800" dirty="0" err="1">
                <a:solidFill>
                  <a:prstClr val="black"/>
                </a:solidFill>
                <a:latin typeface="Calibri"/>
                <a:ea typeface="Times New Roman" panose="02020603050405020304" pitchFamily="18" charset="0"/>
                <a:cs typeface="Calibri"/>
              </a:rPr>
              <a:t>Palvelumuotoilu.Helsinki</a:t>
            </a:r>
            <a:r>
              <a:rPr lang="fi-FI" sz="4800" dirty="0">
                <a:solidFill>
                  <a:prstClr val="black"/>
                </a:solidFill>
                <a:latin typeface="Calibri"/>
                <a:ea typeface="Times New Roman" panose="02020603050405020304" pitchFamily="18" charset="0"/>
                <a:cs typeface="Calibri"/>
              </a:rPr>
              <a:t>: Talentum Media.</a:t>
            </a:r>
          </a:p>
          <a:p>
            <a:endParaRPr lang="fi-FI" sz="4800" dirty="0">
              <a:latin typeface="Calibri"/>
              <a:cs typeface="Calibri"/>
            </a:endParaRPr>
          </a:p>
        </p:txBody>
      </p:sp>
    </p:spTree>
    <p:extLst>
      <p:ext uri="{BB962C8B-B14F-4D97-AF65-F5344CB8AC3E}">
        <p14:creationId xmlns:p14="http://schemas.microsoft.com/office/powerpoint/2010/main" val="189544774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ukautettu 1">
      <a:majorFont>
        <a:latin typeface="Arial Black"/>
        <a:ea typeface=""/>
        <a:cs typeface=""/>
      </a:majorFont>
      <a:minorFont>
        <a:latin typeface="Times "/>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67814AFEDA2954295F769136A6C3594" ma:contentTypeVersion="14" ma:contentTypeDescription="Skapa ett nytt dokument." ma:contentTypeScope="" ma:versionID="f9fea0f760f45ad2161a07f869963720">
  <xsd:schema xmlns:xsd="http://www.w3.org/2001/XMLSchema" xmlns:xs="http://www.w3.org/2001/XMLSchema" xmlns:p="http://schemas.microsoft.com/office/2006/metadata/properties" xmlns:ns1="http://schemas.microsoft.com/sharepoint/v3" xmlns:ns3="c43ae578-4bfb-4cdb-b6ed-ba9f384d8ebe" xmlns:ns4="eb8212f7-85c6-4e07-bc75-3ac44a0b0266" targetNamespace="http://schemas.microsoft.com/office/2006/metadata/properties" ma:root="true" ma:fieldsID="701ec28cea02a56b94ba00c4cb63dbae" ns1:_="" ns3:_="" ns4:_="">
    <xsd:import namespace="http://schemas.microsoft.com/sharepoint/v3"/>
    <xsd:import namespace="c43ae578-4bfb-4cdb-b6ed-ba9f384d8ebe"/>
    <xsd:import namespace="eb8212f7-85c6-4e07-bc75-3ac44a0b0266"/>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Egenskaper för enhetlig efterlevnadsprincip" ma:description="" ma:hidden="true" ma:internalName="_ip_UnifiedCompliancePolicyProperties">
      <xsd:simpleType>
        <xsd:restriction base="dms:Note"/>
      </xsd:simpleType>
    </xsd:element>
    <xsd:element name="_ip_UnifiedCompliancePolicyUIAction" ma:index="12"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3ae578-4bfb-4cdb-b6ed-ba9f384d8eb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8212f7-85c6-4e07-bc75-3ac44a0b02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A17E66-0746-4212-9814-1EF5D12CF686}">
  <ds:schemaRefs>
    <ds:schemaRef ds:uri="http://schemas.openxmlformats.org/package/2006/metadata/core-properties"/>
    <ds:schemaRef ds:uri="http://purl.org/dc/elements/1.1/"/>
    <ds:schemaRef ds:uri="http://schemas.microsoft.com/office/infopath/2007/PartnerControls"/>
    <ds:schemaRef ds:uri="eb8212f7-85c6-4e07-bc75-3ac44a0b0266"/>
    <ds:schemaRef ds:uri="http://purl.org/dc/terms/"/>
    <ds:schemaRef ds:uri="c43ae578-4bfb-4cdb-b6ed-ba9f384d8ebe"/>
    <ds:schemaRef ds:uri="http://schemas.microsoft.com/sharepoint/v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4EA3838-6C01-48D9-B326-CF64DE348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ae578-4bfb-4cdb-b6ed-ba9f384d8ebe"/>
    <ds:schemaRef ds:uri="eb8212f7-85c6-4e07-bc75-3ac44a0b0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0CA0BF-2988-4C65-8A67-1D5B80B89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TotalTime>
  <Words>735</Words>
  <Application>Microsoft Office PowerPoint</Application>
  <PresentationFormat>Anpassad</PresentationFormat>
  <Paragraphs>102</Paragraphs>
  <Slides>11</Slides>
  <Notes>11</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11</vt:i4>
      </vt:variant>
    </vt:vector>
  </HeadingPairs>
  <TitlesOfParts>
    <vt:vector size="26" baseType="lpstr">
      <vt:lpstr>Arial</vt:lpstr>
      <vt:lpstr>Arial Black</vt:lpstr>
      <vt:lpstr>Arial Narrow</vt:lpstr>
      <vt:lpstr>Avenir Black</vt:lpstr>
      <vt:lpstr>Avenir Book</vt:lpstr>
      <vt:lpstr>Calibri</vt:lpstr>
      <vt:lpstr>Calibri Light</vt:lpstr>
      <vt:lpstr>Calibri-Bold</vt:lpstr>
      <vt:lpstr>Century Gothic</vt:lpstr>
      <vt:lpstr>Futura</vt:lpstr>
      <vt:lpstr>Futura Bold</vt:lpstr>
      <vt:lpstr>Gill Sans</vt:lpstr>
      <vt:lpstr>Tahoma</vt:lpstr>
      <vt:lpstr>Times </vt:lpstr>
      <vt:lpstr>Office Theme</vt:lpstr>
      <vt:lpstr>PowerPoint-presentation</vt:lpstr>
      <vt:lpstr>Observation</vt:lpstr>
      <vt:lpstr>Observation</vt:lpstr>
      <vt:lpstr>Observationsmetoder</vt:lpstr>
      <vt:lpstr>Sonder (självdokumentering)</vt:lpstr>
      <vt:lpstr>PowerPoint-presentation</vt:lpstr>
      <vt:lpstr>Observation</vt:lpstr>
      <vt:lpstr>Faktorer att observera</vt:lpstr>
      <vt:lpstr>Källor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anna-leena.ruotsalainen anna-leena.ruotsalainen</dc:creator>
  <cp:lastModifiedBy>Sirkku Säätelä</cp:lastModifiedBy>
  <cp:revision>8</cp:revision>
  <dcterms:modified xsi:type="dcterms:W3CDTF">2020-10-28T07:26:37Z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0x010100767814AFEDA2954295F769136A6C3594</vt:lpwstr>
  </property>
</Properties>
</file>