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9"/>
    <a:srgbClr val="3B3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i-FI"/>
        </a:p>
      </dgm:t>
    </dgm:pt>
    <dgm:pt modelId="{4AF52931-E4CA-4429-AACB-B8747CDB2409}">
      <dgm:prSet phldrT="[Text]"/>
      <dgm:spPr/>
      <dgm:t>
        <a:bodyPr/>
        <a:lstStyle/>
        <a:p>
          <a:r>
            <a:rPr lang="en-US" dirty="0" err="1"/>
            <a:t>Punasoluvalmiste</a:t>
          </a:r>
          <a:endParaRPr lang="en-US" dirty="0"/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81BEB84D-9A77-49C6-9301-B3359FCAC75F}">
      <dgm:prSet phldrT="[Text]"/>
      <dgm:spPr/>
      <dgm:t>
        <a:bodyPr/>
        <a:lstStyle/>
        <a:p>
          <a:r>
            <a:rPr lang="en-US"/>
            <a:t>Plasmavalmiste OctaplasLG®</a:t>
          </a: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r>
            <a:rPr lang="en-US"/>
            <a:t>Verihiutaleet = Trombosyytit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6F4DA4D9-01DC-439B-8F27-AAA47846B277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7BD98E3C-315B-4C9C-8D58-D6DB162B58F8}" type="pres">
      <dgm:prSet presAssocID="{4AF52931-E4CA-4429-AACB-B8747CDB2409}" presName="compNode" presStyleCnt="0"/>
      <dgm:spPr/>
    </dgm:pt>
    <dgm:pt modelId="{DD5F79B1-3C2C-4604-AC16-19B868C74020}" type="pres">
      <dgm:prSet presAssocID="{4AF52931-E4CA-4429-AACB-B8747CDB2409}" presName="bgRect" presStyleLbl="bgShp" presStyleIdx="0" presStyleCnt="3"/>
      <dgm:spPr/>
    </dgm:pt>
    <dgm:pt modelId="{B949D2F1-162D-4D02-A732-D01345E22AA4}" type="pres">
      <dgm:prSet presAssocID="{4AF52931-E4CA-4429-AACB-B8747CDB2409}" presName="iconRect" presStyleLbl="node1" presStyleIdx="0" presStyleCnt="3" custScaleX="152574" custScaleY="146519"/>
      <dgm:spPr>
        <a:blipFill rotWithShape="1">
          <a:blip xmlns:r="http://schemas.openxmlformats.org/officeDocument/2006/relationships" r:embed="rId1"/>
          <a:srcRect/>
          <a:stretch>
            <a:fillRect t="-25000" b="-25000"/>
          </a:stretch>
        </a:blipFill>
        <a:ln>
          <a:noFill/>
        </a:ln>
      </dgm:spPr>
    </dgm:pt>
    <dgm:pt modelId="{B131C359-49F1-4CB8-8E9B-1B1386A2778B}" type="pres">
      <dgm:prSet presAssocID="{4AF52931-E4CA-4429-AACB-B8747CDB2409}" presName="spaceRect" presStyleCnt="0"/>
      <dgm:spPr/>
    </dgm:pt>
    <dgm:pt modelId="{F8F5240A-0D85-485B-9D93-407D1FFAF913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D8ABCEC2-390B-429B-9081-E082DA5D0427}" type="pres">
      <dgm:prSet presAssocID="{D86AF01C-9CBC-41F8-9354-48CD82BDFDC9}" presName="sibTrans" presStyleCnt="0"/>
      <dgm:spPr/>
    </dgm:pt>
    <dgm:pt modelId="{F2D54F12-8080-4E0C-BD80-92EA1630D084}" type="pres">
      <dgm:prSet presAssocID="{81BEB84D-9A77-49C6-9301-B3359FCAC75F}" presName="compNode" presStyleCnt="0"/>
      <dgm:spPr/>
    </dgm:pt>
    <dgm:pt modelId="{CBA0401E-7684-42C8-839E-D801768D883C}" type="pres">
      <dgm:prSet presAssocID="{81BEB84D-9A77-49C6-9301-B3359FCAC75F}" presName="bgRect" presStyleLbl="bgShp" presStyleIdx="1" presStyleCnt="3"/>
      <dgm:spPr/>
    </dgm:pt>
    <dgm:pt modelId="{EF3B2503-2995-401B-AD2A-8687192014FC}" type="pres">
      <dgm:prSet presAssocID="{81BEB84D-9A77-49C6-9301-B3359FCAC75F}" presName="iconRect" presStyleLbl="node1" presStyleIdx="1" presStyleCnt="3" custScaleY="163839" custLinFactNeighborX="-7756" custLinFactNeighborY="-140"/>
      <dgm:spPr>
        <a:blipFill rotWithShape="1">
          <a:blip xmlns:r="http://schemas.openxmlformats.org/officeDocument/2006/relationships" r:embed="rId2"/>
          <a:srcRect/>
          <a:stretch>
            <a:fillRect t="-27000" b="-27000"/>
          </a:stretch>
        </a:blipFill>
        <a:ln>
          <a:noFill/>
        </a:ln>
      </dgm:spPr>
    </dgm:pt>
    <dgm:pt modelId="{69262E9A-AC8B-4E45-B562-DDB0B7EF679B}" type="pres">
      <dgm:prSet presAssocID="{81BEB84D-9A77-49C6-9301-B3359FCAC75F}" presName="spaceRect" presStyleCnt="0"/>
      <dgm:spPr/>
    </dgm:pt>
    <dgm:pt modelId="{686301C7-6BD3-4366-8AD9-2496B2EDF77C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6ED4671C-AA9A-4E39-8821-8479FB442A42}" type="pres">
      <dgm:prSet presAssocID="{5D260F18-25D2-4074-87F1-7E78DDA61C58}" presName="sibTrans" presStyleCnt="0"/>
      <dgm:spPr/>
    </dgm:pt>
    <dgm:pt modelId="{73B0EF57-FE6C-4349-B546-40C4671BE0AF}" type="pres">
      <dgm:prSet presAssocID="{BFF9359E-E9B1-4B73-BACC-2C7988765B16}" presName="compNode" presStyleCnt="0"/>
      <dgm:spPr/>
    </dgm:pt>
    <dgm:pt modelId="{5865A6BD-F99C-4927-AA71-14438D8BD5FD}" type="pres">
      <dgm:prSet presAssocID="{BFF9359E-E9B1-4B73-BACC-2C7988765B16}" presName="bgRect" presStyleLbl="bgShp" presStyleIdx="2" presStyleCnt="3"/>
      <dgm:spPr/>
    </dgm:pt>
    <dgm:pt modelId="{F7573F21-6CA6-4D82-A5B8-20E46E8BAE44}" type="pres">
      <dgm:prSet presAssocID="{BFF9359E-E9B1-4B73-BACC-2C7988765B16}" presName="iconRect" presStyleLbl="node1" presStyleIdx="2" presStyleCnt="3" custScaleX="139647" custScaleY="161034"/>
      <dgm:spPr>
        <a:blipFill rotWithShape="1">
          <a:blip xmlns:r="http://schemas.openxmlformats.org/officeDocument/2006/relationships" r:embed="rId3"/>
          <a:srcRect/>
          <a:stretch>
            <a:fillRect t="-28000" b="-28000"/>
          </a:stretch>
        </a:blipFill>
        <a:ln>
          <a:noFill/>
        </a:ln>
      </dgm:spPr>
    </dgm:pt>
    <dgm:pt modelId="{CFA2DEF1-3E86-45A4-93DF-3F3524CE8FA1}" type="pres">
      <dgm:prSet presAssocID="{BFF9359E-E9B1-4B73-BACC-2C7988765B16}" presName="spaceRect" presStyleCnt="0"/>
      <dgm:spPr/>
    </dgm:pt>
    <dgm:pt modelId="{3A277CF8-63F3-4E73-9A0E-6D37315945D9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57D760D-D278-416A-8A95-E1E5E1AC50DD}" type="presOf" srcId="{BFF9359E-E9B1-4B73-BACC-2C7988765B16}" destId="{3A277CF8-63F3-4E73-9A0E-6D37315945D9}" srcOrd="0" destOrd="0" presId="urn:microsoft.com/office/officeart/2018/2/layout/IconVerticalSolidList"/>
    <dgm:cxn modelId="{0FB2B426-F0E1-46AC-8877-C6BC9AFEAA79}" type="presOf" srcId="{81BEB84D-9A77-49C6-9301-B3359FCAC75F}" destId="{686301C7-6BD3-4366-8AD9-2496B2EDF77C}" srcOrd="0" destOrd="0" presId="urn:microsoft.com/office/officeart/2018/2/layout/IconVerticalSolidList"/>
    <dgm:cxn modelId="{E35E8428-56F2-46AB-9E50-4261F022E415}" type="presOf" srcId="{4AF52931-E4CA-4429-AACB-B8747CDB2409}" destId="{F8F5240A-0D85-485B-9D93-407D1FFAF913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9AA0145A-3FA6-4E40-B6CD-6DB3507FF368}" type="presOf" srcId="{C7720856-93F0-4CC7-B7FD-2466914A11D4}" destId="{6F4DA4D9-01DC-439B-8F27-AAA47846B277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AFECB7CA-4E50-4F60-A6FB-C3816E8CAB87}" type="presParOf" srcId="{6F4DA4D9-01DC-439B-8F27-AAA47846B277}" destId="{7BD98E3C-315B-4C9C-8D58-D6DB162B58F8}" srcOrd="0" destOrd="0" presId="urn:microsoft.com/office/officeart/2018/2/layout/IconVerticalSolidList"/>
    <dgm:cxn modelId="{A2217810-9D1C-4BC7-BE87-D83BE419F7B1}" type="presParOf" srcId="{7BD98E3C-315B-4C9C-8D58-D6DB162B58F8}" destId="{DD5F79B1-3C2C-4604-AC16-19B868C74020}" srcOrd="0" destOrd="0" presId="urn:microsoft.com/office/officeart/2018/2/layout/IconVerticalSolidList"/>
    <dgm:cxn modelId="{30B94466-A785-41BF-BAD4-03A089615086}" type="presParOf" srcId="{7BD98E3C-315B-4C9C-8D58-D6DB162B58F8}" destId="{B949D2F1-162D-4D02-A732-D01345E22AA4}" srcOrd="1" destOrd="0" presId="urn:microsoft.com/office/officeart/2018/2/layout/IconVerticalSolidList"/>
    <dgm:cxn modelId="{FFB8D8B5-5828-46DD-BA77-13638195E4D6}" type="presParOf" srcId="{7BD98E3C-315B-4C9C-8D58-D6DB162B58F8}" destId="{B131C359-49F1-4CB8-8E9B-1B1386A2778B}" srcOrd="2" destOrd="0" presId="urn:microsoft.com/office/officeart/2018/2/layout/IconVerticalSolidList"/>
    <dgm:cxn modelId="{11227E96-FF77-4F39-8B07-07E8611C740D}" type="presParOf" srcId="{7BD98E3C-315B-4C9C-8D58-D6DB162B58F8}" destId="{F8F5240A-0D85-485B-9D93-407D1FFAF913}" srcOrd="3" destOrd="0" presId="urn:microsoft.com/office/officeart/2018/2/layout/IconVerticalSolidList"/>
    <dgm:cxn modelId="{FFC4B6D5-9F56-4405-843A-09B40CA888A3}" type="presParOf" srcId="{6F4DA4D9-01DC-439B-8F27-AAA47846B277}" destId="{D8ABCEC2-390B-429B-9081-E082DA5D0427}" srcOrd="1" destOrd="0" presId="urn:microsoft.com/office/officeart/2018/2/layout/IconVerticalSolidList"/>
    <dgm:cxn modelId="{16ACC83C-7034-4747-BC5D-1E635B3C6CE7}" type="presParOf" srcId="{6F4DA4D9-01DC-439B-8F27-AAA47846B277}" destId="{F2D54F12-8080-4E0C-BD80-92EA1630D084}" srcOrd="2" destOrd="0" presId="urn:microsoft.com/office/officeart/2018/2/layout/IconVerticalSolidList"/>
    <dgm:cxn modelId="{8B276A48-7CBD-4E21-9430-CF0A09D6C0BD}" type="presParOf" srcId="{F2D54F12-8080-4E0C-BD80-92EA1630D084}" destId="{CBA0401E-7684-42C8-839E-D801768D883C}" srcOrd="0" destOrd="0" presId="urn:microsoft.com/office/officeart/2018/2/layout/IconVerticalSolidList"/>
    <dgm:cxn modelId="{F08383BF-FD60-4A49-AD77-65D910EFB252}" type="presParOf" srcId="{F2D54F12-8080-4E0C-BD80-92EA1630D084}" destId="{EF3B2503-2995-401B-AD2A-8687192014FC}" srcOrd="1" destOrd="0" presId="urn:microsoft.com/office/officeart/2018/2/layout/IconVerticalSolidList"/>
    <dgm:cxn modelId="{9D8D1D89-E527-4484-AD56-92A94FED0B6C}" type="presParOf" srcId="{F2D54F12-8080-4E0C-BD80-92EA1630D084}" destId="{69262E9A-AC8B-4E45-B562-DDB0B7EF679B}" srcOrd="2" destOrd="0" presId="urn:microsoft.com/office/officeart/2018/2/layout/IconVerticalSolidList"/>
    <dgm:cxn modelId="{6BE50CC8-CADE-45A7-BC96-23D75538F39A}" type="presParOf" srcId="{F2D54F12-8080-4E0C-BD80-92EA1630D084}" destId="{686301C7-6BD3-4366-8AD9-2496B2EDF77C}" srcOrd="3" destOrd="0" presId="urn:microsoft.com/office/officeart/2018/2/layout/IconVerticalSolidList"/>
    <dgm:cxn modelId="{159D78D4-1170-4693-834B-E3B0A1E5AA76}" type="presParOf" srcId="{6F4DA4D9-01DC-439B-8F27-AAA47846B277}" destId="{6ED4671C-AA9A-4E39-8821-8479FB442A42}" srcOrd="3" destOrd="0" presId="urn:microsoft.com/office/officeart/2018/2/layout/IconVerticalSolidList"/>
    <dgm:cxn modelId="{0E014224-8D52-4573-89D1-F50AF2BE6748}" type="presParOf" srcId="{6F4DA4D9-01DC-439B-8F27-AAA47846B277}" destId="{73B0EF57-FE6C-4349-B546-40C4671BE0AF}" srcOrd="4" destOrd="0" presId="urn:microsoft.com/office/officeart/2018/2/layout/IconVerticalSolidList"/>
    <dgm:cxn modelId="{ACBC9EF5-3D90-4A12-AA98-CAAF2742426F}" type="presParOf" srcId="{73B0EF57-FE6C-4349-B546-40C4671BE0AF}" destId="{5865A6BD-F99C-4927-AA71-14438D8BD5FD}" srcOrd="0" destOrd="0" presId="urn:microsoft.com/office/officeart/2018/2/layout/IconVerticalSolidList"/>
    <dgm:cxn modelId="{528DEE1A-B9B3-44B7-9915-05F053EAB214}" type="presParOf" srcId="{73B0EF57-FE6C-4349-B546-40C4671BE0AF}" destId="{F7573F21-6CA6-4D82-A5B8-20E46E8BAE44}" srcOrd="1" destOrd="0" presId="urn:microsoft.com/office/officeart/2018/2/layout/IconVerticalSolidList"/>
    <dgm:cxn modelId="{BBB56E6E-28C7-4B11-9E9C-87BF204F01B2}" type="presParOf" srcId="{73B0EF57-FE6C-4349-B546-40C4671BE0AF}" destId="{CFA2DEF1-3E86-45A4-93DF-3F3524CE8FA1}" srcOrd="2" destOrd="0" presId="urn:microsoft.com/office/officeart/2018/2/layout/IconVerticalSolidList"/>
    <dgm:cxn modelId="{109CAEC4-7E84-44CD-AC12-5A4173227651}" type="presParOf" srcId="{73B0EF57-FE6C-4349-B546-40C4671BE0AF}" destId="{3A277CF8-63F3-4E73-9A0E-6D37315945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i-FI"/>
        </a:p>
      </dgm:t>
    </dgm:pt>
    <dgm:pt modelId="{4AF52931-E4CA-4429-AACB-B8747CDB2409}">
      <dgm:prSet phldrT="[Text]"/>
      <dgm:spPr/>
      <dgm:t>
        <a:bodyPr/>
        <a:lstStyle/>
        <a:p>
          <a:r>
            <a:rPr lang="en-US"/>
            <a:t>Veriryhmä </a:t>
          </a:r>
        </a:p>
        <a:p>
          <a:r>
            <a:rPr lang="en-US"/>
            <a:t>(E-ABO-Rh)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81BEB84D-9A77-49C6-9301-B3359FCAC75F}">
      <dgm:prSet phldrT="[Text]"/>
      <dgm:spPr/>
      <dgm:t>
        <a:bodyPr/>
        <a:lstStyle/>
        <a:p>
          <a:r>
            <a:rPr lang="en-US"/>
            <a:t>Vasta-aine määritys</a:t>
          </a:r>
        </a:p>
        <a:p>
          <a:r>
            <a:rPr lang="en-US"/>
            <a:t> (P-VrAB-O)</a:t>
          </a: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r>
            <a:rPr lang="en-US"/>
            <a:t>Sopivuuskoe </a:t>
          </a:r>
        </a:p>
        <a:p>
          <a:r>
            <a:rPr lang="en-US"/>
            <a:t> (B-Xkoe) 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6F4DA4D9-01DC-439B-8F27-AAA47846B277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7BD98E3C-315B-4C9C-8D58-D6DB162B58F8}" type="pres">
      <dgm:prSet presAssocID="{4AF52931-E4CA-4429-AACB-B8747CDB2409}" presName="compNode" presStyleCnt="0"/>
      <dgm:spPr/>
    </dgm:pt>
    <dgm:pt modelId="{DD5F79B1-3C2C-4604-AC16-19B868C74020}" type="pres">
      <dgm:prSet presAssocID="{4AF52931-E4CA-4429-AACB-B8747CDB2409}" presName="bgRect" presStyleLbl="bgShp" presStyleIdx="0" presStyleCnt="3"/>
      <dgm:spPr/>
    </dgm:pt>
    <dgm:pt modelId="{B949D2F1-162D-4D02-A732-D01345E22AA4}" type="pres">
      <dgm:prSet presAssocID="{4AF52931-E4CA-4429-AACB-B8747CDB2409}" presName="iconRect" presStyleLbl="node1" presStyleIdx="0" presStyleCnt="3" custScaleX="152574" custScaleY="146519" custLinFactNeighborX="2586" custLinFactNeighborY="9903"/>
      <dgm:spPr>
        <a:blipFill rotWithShape="1">
          <a:blip xmlns:r="http://schemas.openxmlformats.org/officeDocument/2006/relationships" r:embed="rId1"/>
          <a:srcRect/>
          <a:stretch>
            <a:fillRect t="-33000" b="-33000"/>
          </a:stretch>
        </a:blipFill>
        <a:ln>
          <a:noFill/>
        </a:ln>
      </dgm:spPr>
    </dgm:pt>
    <dgm:pt modelId="{B131C359-49F1-4CB8-8E9B-1B1386A2778B}" type="pres">
      <dgm:prSet presAssocID="{4AF52931-E4CA-4429-AACB-B8747CDB2409}" presName="spaceRect" presStyleCnt="0"/>
      <dgm:spPr/>
    </dgm:pt>
    <dgm:pt modelId="{F8F5240A-0D85-485B-9D93-407D1FFAF913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D8ABCEC2-390B-429B-9081-E082DA5D0427}" type="pres">
      <dgm:prSet presAssocID="{D86AF01C-9CBC-41F8-9354-48CD82BDFDC9}" presName="sibTrans" presStyleCnt="0"/>
      <dgm:spPr/>
    </dgm:pt>
    <dgm:pt modelId="{F2D54F12-8080-4E0C-BD80-92EA1630D084}" type="pres">
      <dgm:prSet presAssocID="{81BEB84D-9A77-49C6-9301-B3359FCAC75F}" presName="compNode" presStyleCnt="0"/>
      <dgm:spPr/>
    </dgm:pt>
    <dgm:pt modelId="{CBA0401E-7684-42C8-839E-D801768D883C}" type="pres">
      <dgm:prSet presAssocID="{81BEB84D-9A77-49C6-9301-B3359FCAC75F}" presName="bgRect" presStyleLbl="bgShp" presStyleIdx="1" presStyleCnt="3"/>
      <dgm:spPr/>
    </dgm:pt>
    <dgm:pt modelId="{EF3B2503-2995-401B-AD2A-8687192014FC}" type="pres">
      <dgm:prSet presAssocID="{81BEB84D-9A77-49C6-9301-B3359FCAC75F}" presName="iconRect" presStyleLbl="node1" presStyleIdx="1" presStyleCnt="3" custScaleY="163839" custLinFactNeighborX="-7756" custLinFactNeighborY="-140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>
          <a:noFill/>
        </a:ln>
      </dgm:spPr>
    </dgm:pt>
    <dgm:pt modelId="{69262E9A-AC8B-4E45-B562-DDB0B7EF679B}" type="pres">
      <dgm:prSet presAssocID="{81BEB84D-9A77-49C6-9301-B3359FCAC75F}" presName="spaceRect" presStyleCnt="0"/>
      <dgm:spPr/>
    </dgm:pt>
    <dgm:pt modelId="{686301C7-6BD3-4366-8AD9-2496B2EDF77C}" type="pres">
      <dgm:prSet presAssocID="{81BEB84D-9A77-49C6-9301-B3359FCAC75F}" presName="parTx" presStyleLbl="revTx" presStyleIdx="1" presStyleCnt="3" custScaleX="103796">
        <dgm:presLayoutVars>
          <dgm:chMax val="0"/>
          <dgm:chPref val="0"/>
        </dgm:presLayoutVars>
      </dgm:prSet>
      <dgm:spPr/>
    </dgm:pt>
    <dgm:pt modelId="{6ED4671C-AA9A-4E39-8821-8479FB442A42}" type="pres">
      <dgm:prSet presAssocID="{5D260F18-25D2-4074-87F1-7E78DDA61C58}" presName="sibTrans" presStyleCnt="0"/>
      <dgm:spPr/>
    </dgm:pt>
    <dgm:pt modelId="{73B0EF57-FE6C-4349-B546-40C4671BE0AF}" type="pres">
      <dgm:prSet presAssocID="{BFF9359E-E9B1-4B73-BACC-2C7988765B16}" presName="compNode" presStyleCnt="0"/>
      <dgm:spPr/>
    </dgm:pt>
    <dgm:pt modelId="{5865A6BD-F99C-4927-AA71-14438D8BD5FD}" type="pres">
      <dgm:prSet presAssocID="{BFF9359E-E9B1-4B73-BACC-2C7988765B16}" presName="bgRect" presStyleLbl="bgShp" presStyleIdx="2" presStyleCnt="3"/>
      <dgm:spPr/>
    </dgm:pt>
    <dgm:pt modelId="{F7573F21-6CA6-4D82-A5B8-20E46E8BAE44}" type="pres">
      <dgm:prSet presAssocID="{BFF9359E-E9B1-4B73-BACC-2C7988765B16}" presName="iconRect" presStyleLbl="node1" presStyleIdx="2" presStyleCnt="3" custScaleX="139647" custScaleY="161034"/>
      <dgm:spPr>
        <a:blipFill rotWithShape="1">
          <a:blip xmlns:r="http://schemas.openxmlformats.org/officeDocument/2006/relationships" r:embed="rId1"/>
          <a:srcRect/>
          <a:stretch>
            <a:fillRect t="-19000" b="-19000"/>
          </a:stretch>
        </a:blipFill>
        <a:ln>
          <a:noFill/>
        </a:ln>
      </dgm:spPr>
    </dgm:pt>
    <dgm:pt modelId="{CFA2DEF1-3E86-45A4-93DF-3F3524CE8FA1}" type="pres">
      <dgm:prSet presAssocID="{BFF9359E-E9B1-4B73-BACC-2C7988765B16}" presName="spaceRect" presStyleCnt="0"/>
      <dgm:spPr/>
    </dgm:pt>
    <dgm:pt modelId="{3A277CF8-63F3-4E73-9A0E-6D37315945D9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57D760D-D278-416A-8A95-E1E5E1AC50DD}" type="presOf" srcId="{BFF9359E-E9B1-4B73-BACC-2C7988765B16}" destId="{3A277CF8-63F3-4E73-9A0E-6D37315945D9}" srcOrd="0" destOrd="0" presId="urn:microsoft.com/office/officeart/2018/2/layout/IconVerticalSolidList"/>
    <dgm:cxn modelId="{0FB2B426-F0E1-46AC-8877-C6BC9AFEAA79}" type="presOf" srcId="{81BEB84D-9A77-49C6-9301-B3359FCAC75F}" destId="{686301C7-6BD3-4366-8AD9-2496B2EDF77C}" srcOrd="0" destOrd="0" presId="urn:microsoft.com/office/officeart/2018/2/layout/IconVerticalSolidList"/>
    <dgm:cxn modelId="{E35E8428-56F2-46AB-9E50-4261F022E415}" type="presOf" srcId="{4AF52931-E4CA-4429-AACB-B8747CDB2409}" destId="{F8F5240A-0D85-485B-9D93-407D1FFAF913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9AA0145A-3FA6-4E40-B6CD-6DB3507FF368}" type="presOf" srcId="{C7720856-93F0-4CC7-B7FD-2466914A11D4}" destId="{6F4DA4D9-01DC-439B-8F27-AAA47846B277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AFECB7CA-4E50-4F60-A6FB-C3816E8CAB87}" type="presParOf" srcId="{6F4DA4D9-01DC-439B-8F27-AAA47846B277}" destId="{7BD98E3C-315B-4C9C-8D58-D6DB162B58F8}" srcOrd="0" destOrd="0" presId="urn:microsoft.com/office/officeart/2018/2/layout/IconVerticalSolidList"/>
    <dgm:cxn modelId="{A2217810-9D1C-4BC7-BE87-D83BE419F7B1}" type="presParOf" srcId="{7BD98E3C-315B-4C9C-8D58-D6DB162B58F8}" destId="{DD5F79B1-3C2C-4604-AC16-19B868C74020}" srcOrd="0" destOrd="0" presId="urn:microsoft.com/office/officeart/2018/2/layout/IconVerticalSolidList"/>
    <dgm:cxn modelId="{30B94466-A785-41BF-BAD4-03A089615086}" type="presParOf" srcId="{7BD98E3C-315B-4C9C-8D58-D6DB162B58F8}" destId="{B949D2F1-162D-4D02-A732-D01345E22AA4}" srcOrd="1" destOrd="0" presId="urn:microsoft.com/office/officeart/2018/2/layout/IconVerticalSolidList"/>
    <dgm:cxn modelId="{FFB8D8B5-5828-46DD-BA77-13638195E4D6}" type="presParOf" srcId="{7BD98E3C-315B-4C9C-8D58-D6DB162B58F8}" destId="{B131C359-49F1-4CB8-8E9B-1B1386A2778B}" srcOrd="2" destOrd="0" presId="urn:microsoft.com/office/officeart/2018/2/layout/IconVerticalSolidList"/>
    <dgm:cxn modelId="{11227E96-FF77-4F39-8B07-07E8611C740D}" type="presParOf" srcId="{7BD98E3C-315B-4C9C-8D58-D6DB162B58F8}" destId="{F8F5240A-0D85-485B-9D93-407D1FFAF913}" srcOrd="3" destOrd="0" presId="urn:microsoft.com/office/officeart/2018/2/layout/IconVerticalSolidList"/>
    <dgm:cxn modelId="{FFC4B6D5-9F56-4405-843A-09B40CA888A3}" type="presParOf" srcId="{6F4DA4D9-01DC-439B-8F27-AAA47846B277}" destId="{D8ABCEC2-390B-429B-9081-E082DA5D0427}" srcOrd="1" destOrd="0" presId="urn:microsoft.com/office/officeart/2018/2/layout/IconVerticalSolidList"/>
    <dgm:cxn modelId="{16ACC83C-7034-4747-BC5D-1E635B3C6CE7}" type="presParOf" srcId="{6F4DA4D9-01DC-439B-8F27-AAA47846B277}" destId="{F2D54F12-8080-4E0C-BD80-92EA1630D084}" srcOrd="2" destOrd="0" presId="urn:microsoft.com/office/officeart/2018/2/layout/IconVerticalSolidList"/>
    <dgm:cxn modelId="{8B276A48-7CBD-4E21-9430-CF0A09D6C0BD}" type="presParOf" srcId="{F2D54F12-8080-4E0C-BD80-92EA1630D084}" destId="{CBA0401E-7684-42C8-839E-D801768D883C}" srcOrd="0" destOrd="0" presId="urn:microsoft.com/office/officeart/2018/2/layout/IconVerticalSolidList"/>
    <dgm:cxn modelId="{F08383BF-FD60-4A49-AD77-65D910EFB252}" type="presParOf" srcId="{F2D54F12-8080-4E0C-BD80-92EA1630D084}" destId="{EF3B2503-2995-401B-AD2A-8687192014FC}" srcOrd="1" destOrd="0" presId="urn:microsoft.com/office/officeart/2018/2/layout/IconVerticalSolidList"/>
    <dgm:cxn modelId="{9D8D1D89-E527-4484-AD56-92A94FED0B6C}" type="presParOf" srcId="{F2D54F12-8080-4E0C-BD80-92EA1630D084}" destId="{69262E9A-AC8B-4E45-B562-DDB0B7EF679B}" srcOrd="2" destOrd="0" presId="urn:microsoft.com/office/officeart/2018/2/layout/IconVerticalSolidList"/>
    <dgm:cxn modelId="{6BE50CC8-CADE-45A7-BC96-23D75538F39A}" type="presParOf" srcId="{F2D54F12-8080-4E0C-BD80-92EA1630D084}" destId="{686301C7-6BD3-4366-8AD9-2496B2EDF77C}" srcOrd="3" destOrd="0" presId="urn:microsoft.com/office/officeart/2018/2/layout/IconVerticalSolidList"/>
    <dgm:cxn modelId="{159D78D4-1170-4693-834B-E3B0A1E5AA76}" type="presParOf" srcId="{6F4DA4D9-01DC-439B-8F27-AAA47846B277}" destId="{6ED4671C-AA9A-4E39-8821-8479FB442A42}" srcOrd="3" destOrd="0" presId="urn:microsoft.com/office/officeart/2018/2/layout/IconVerticalSolidList"/>
    <dgm:cxn modelId="{0E014224-8D52-4573-89D1-F50AF2BE6748}" type="presParOf" srcId="{6F4DA4D9-01DC-439B-8F27-AAA47846B277}" destId="{73B0EF57-FE6C-4349-B546-40C4671BE0AF}" srcOrd="4" destOrd="0" presId="urn:microsoft.com/office/officeart/2018/2/layout/IconVerticalSolidList"/>
    <dgm:cxn modelId="{ACBC9EF5-3D90-4A12-AA98-CAAF2742426F}" type="presParOf" srcId="{73B0EF57-FE6C-4349-B546-40C4671BE0AF}" destId="{5865A6BD-F99C-4927-AA71-14438D8BD5FD}" srcOrd="0" destOrd="0" presId="urn:microsoft.com/office/officeart/2018/2/layout/IconVerticalSolidList"/>
    <dgm:cxn modelId="{528DEE1A-B9B3-44B7-9915-05F053EAB214}" type="presParOf" srcId="{73B0EF57-FE6C-4349-B546-40C4671BE0AF}" destId="{F7573F21-6CA6-4D82-A5B8-20E46E8BAE44}" srcOrd="1" destOrd="0" presId="urn:microsoft.com/office/officeart/2018/2/layout/IconVerticalSolidList"/>
    <dgm:cxn modelId="{BBB56E6E-28C7-4B11-9E9C-87BF204F01B2}" type="presParOf" srcId="{73B0EF57-FE6C-4349-B546-40C4671BE0AF}" destId="{CFA2DEF1-3E86-45A4-93DF-3F3524CE8FA1}" srcOrd="2" destOrd="0" presId="urn:microsoft.com/office/officeart/2018/2/layout/IconVerticalSolidList"/>
    <dgm:cxn modelId="{109CAEC4-7E84-44CD-AC12-5A4173227651}" type="presParOf" srcId="{73B0EF57-FE6C-4349-B546-40C4671BE0AF}" destId="{3A277CF8-63F3-4E73-9A0E-6D37315945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F79B1-3C2C-4604-AC16-19B868C74020}">
      <dsp:nvSpPr>
        <dsp:cNvPr id="0" name=""/>
        <dsp:cNvSpPr/>
      </dsp:nvSpPr>
      <dsp:spPr>
        <a:xfrm>
          <a:off x="0" y="613"/>
          <a:ext cx="9161968" cy="14353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D2F1-162D-4D02-A732-D01345E22AA4}">
      <dsp:nvSpPr>
        <dsp:cNvPr id="0" name=""/>
        <dsp:cNvSpPr/>
      </dsp:nvSpPr>
      <dsp:spPr>
        <a:xfrm>
          <a:off x="226670" y="139945"/>
          <a:ext cx="1204473" cy="115667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5000" b="-25000"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5240A-0D85-485B-9D93-407D1FFAF913}">
      <dsp:nvSpPr>
        <dsp:cNvPr id="0" name=""/>
        <dsp:cNvSpPr/>
      </dsp:nvSpPr>
      <dsp:spPr>
        <a:xfrm>
          <a:off x="1657814" y="613"/>
          <a:ext cx="7504153" cy="1435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907" tIns="151907" rIns="151907" bIns="15190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Punasoluvalmiste</a:t>
          </a:r>
          <a:endParaRPr lang="en-US" sz="2500" kern="1200" dirty="0"/>
        </a:p>
      </dsp:txBody>
      <dsp:txXfrm>
        <a:off x="1657814" y="613"/>
        <a:ext cx="7504153" cy="1435337"/>
      </dsp:txXfrm>
    </dsp:sp>
    <dsp:sp modelId="{CBA0401E-7684-42C8-839E-D801768D883C}">
      <dsp:nvSpPr>
        <dsp:cNvPr id="0" name=""/>
        <dsp:cNvSpPr/>
      </dsp:nvSpPr>
      <dsp:spPr>
        <a:xfrm>
          <a:off x="0" y="1794784"/>
          <a:ext cx="9161968" cy="14353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2503-2995-401B-AD2A-8687192014FC}">
      <dsp:nvSpPr>
        <dsp:cNvPr id="0" name=""/>
        <dsp:cNvSpPr/>
      </dsp:nvSpPr>
      <dsp:spPr>
        <a:xfrm>
          <a:off x="372960" y="1864646"/>
          <a:ext cx="789435" cy="129340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7000" b="-27000"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301C7-6BD3-4366-8AD9-2496B2EDF77C}">
      <dsp:nvSpPr>
        <dsp:cNvPr id="0" name=""/>
        <dsp:cNvSpPr/>
      </dsp:nvSpPr>
      <dsp:spPr>
        <a:xfrm>
          <a:off x="1657814" y="1794784"/>
          <a:ext cx="7504153" cy="1435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907" tIns="151907" rIns="151907" bIns="15190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Plasmavalmiste OctaplasLG®</a:t>
          </a:r>
        </a:p>
      </dsp:txBody>
      <dsp:txXfrm>
        <a:off x="1657814" y="1794784"/>
        <a:ext cx="7504153" cy="1435337"/>
      </dsp:txXfrm>
    </dsp:sp>
    <dsp:sp modelId="{5865A6BD-F99C-4927-AA71-14438D8BD5FD}">
      <dsp:nvSpPr>
        <dsp:cNvPr id="0" name=""/>
        <dsp:cNvSpPr/>
      </dsp:nvSpPr>
      <dsp:spPr>
        <a:xfrm>
          <a:off x="0" y="3588956"/>
          <a:ext cx="9161968" cy="14353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73F21-6CA6-4D82-A5B8-20E46E8BAE44}">
      <dsp:nvSpPr>
        <dsp:cNvPr id="0" name=""/>
        <dsp:cNvSpPr/>
      </dsp:nvSpPr>
      <dsp:spPr>
        <a:xfrm>
          <a:off x="277695" y="3670995"/>
          <a:ext cx="1102422" cy="1271259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28000" b="-28000"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77CF8-63F3-4E73-9A0E-6D37315945D9}">
      <dsp:nvSpPr>
        <dsp:cNvPr id="0" name=""/>
        <dsp:cNvSpPr/>
      </dsp:nvSpPr>
      <dsp:spPr>
        <a:xfrm>
          <a:off x="1657814" y="3588956"/>
          <a:ext cx="7504153" cy="1435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907" tIns="151907" rIns="151907" bIns="15190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Verihiutaleet = Trombosyytit</a:t>
          </a:r>
        </a:p>
      </dsp:txBody>
      <dsp:txXfrm>
        <a:off x="1657814" y="3588956"/>
        <a:ext cx="7504153" cy="1435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F79B1-3C2C-4604-AC16-19B868C74020}">
      <dsp:nvSpPr>
        <dsp:cNvPr id="0" name=""/>
        <dsp:cNvSpPr/>
      </dsp:nvSpPr>
      <dsp:spPr>
        <a:xfrm>
          <a:off x="-69613" y="7965"/>
          <a:ext cx="9161968" cy="14311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D2F1-162D-4D02-A732-D01345E22AA4}">
      <dsp:nvSpPr>
        <dsp:cNvPr id="0" name=""/>
        <dsp:cNvSpPr/>
      </dsp:nvSpPr>
      <dsp:spPr>
        <a:xfrm>
          <a:off x="176749" y="224838"/>
          <a:ext cx="1200947" cy="115328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33000" b="-33000"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5240A-0D85-485B-9D93-407D1FFAF913}">
      <dsp:nvSpPr>
        <dsp:cNvPr id="0" name=""/>
        <dsp:cNvSpPr/>
      </dsp:nvSpPr>
      <dsp:spPr>
        <a:xfrm>
          <a:off x="1583349" y="7965"/>
          <a:ext cx="7505772" cy="143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462" tIns="151462" rIns="151462" bIns="1514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Veriryhmä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(E-ABO-Rh)</a:t>
          </a:r>
        </a:p>
      </dsp:txBody>
      <dsp:txXfrm>
        <a:off x="1583349" y="7965"/>
        <a:ext cx="7505772" cy="1431136"/>
      </dsp:txXfrm>
    </dsp:sp>
    <dsp:sp modelId="{CBA0401E-7684-42C8-839E-D801768D883C}">
      <dsp:nvSpPr>
        <dsp:cNvPr id="0" name=""/>
        <dsp:cNvSpPr/>
      </dsp:nvSpPr>
      <dsp:spPr>
        <a:xfrm>
          <a:off x="-69613" y="1796885"/>
          <a:ext cx="9161968" cy="14311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2503-2995-401B-AD2A-8687192014FC}">
      <dsp:nvSpPr>
        <dsp:cNvPr id="0" name=""/>
        <dsp:cNvSpPr/>
      </dsp:nvSpPr>
      <dsp:spPr>
        <a:xfrm>
          <a:off x="302256" y="1866542"/>
          <a:ext cx="787124" cy="128961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301C7-6BD3-4366-8AD9-2496B2EDF77C}">
      <dsp:nvSpPr>
        <dsp:cNvPr id="0" name=""/>
        <dsp:cNvSpPr/>
      </dsp:nvSpPr>
      <dsp:spPr>
        <a:xfrm>
          <a:off x="1440889" y="1796885"/>
          <a:ext cx="7790691" cy="143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462" tIns="151462" rIns="151462" bIns="1514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Vasta-aine määritys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 (P-VrAB-O)</a:t>
          </a:r>
        </a:p>
      </dsp:txBody>
      <dsp:txXfrm>
        <a:off x="1440889" y="1796885"/>
        <a:ext cx="7790691" cy="1431136"/>
      </dsp:txXfrm>
    </dsp:sp>
    <dsp:sp modelId="{5865A6BD-F99C-4927-AA71-14438D8BD5FD}">
      <dsp:nvSpPr>
        <dsp:cNvPr id="0" name=""/>
        <dsp:cNvSpPr/>
      </dsp:nvSpPr>
      <dsp:spPr>
        <a:xfrm>
          <a:off x="-69613" y="3585805"/>
          <a:ext cx="9161968" cy="14311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73F21-6CA6-4D82-A5B8-20E46E8BAE44}">
      <dsp:nvSpPr>
        <dsp:cNvPr id="0" name=""/>
        <dsp:cNvSpPr/>
      </dsp:nvSpPr>
      <dsp:spPr>
        <a:xfrm>
          <a:off x="207269" y="3667604"/>
          <a:ext cx="1099196" cy="126753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9000" b="-19000"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77CF8-63F3-4E73-9A0E-6D37315945D9}">
      <dsp:nvSpPr>
        <dsp:cNvPr id="0" name=""/>
        <dsp:cNvSpPr/>
      </dsp:nvSpPr>
      <dsp:spPr>
        <a:xfrm>
          <a:off x="1583349" y="3585805"/>
          <a:ext cx="7505772" cy="143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462" tIns="151462" rIns="151462" bIns="1514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Sopivuuskoe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 (B-Xkoe) </a:t>
          </a:r>
        </a:p>
      </dsp:txBody>
      <dsp:txXfrm>
        <a:off x="1583349" y="3585805"/>
        <a:ext cx="7505772" cy="1431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5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4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ääotsikkodi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72F3C9-0BE7-2404-5456-C04751898E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5789" y="2298493"/>
            <a:ext cx="7798362" cy="113050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97A49C6-2377-397B-CA68-6174E84849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5788" y="3523629"/>
            <a:ext cx="7798362" cy="124639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3DCA8-FA57-B42F-31DE-348234171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869" y="2189747"/>
            <a:ext cx="2092117" cy="25802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FB130A-D75C-1DD1-1FF9-ADC00C30A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84630" y="4436422"/>
            <a:ext cx="1936949" cy="2906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2C74F9-BF47-634B-A436-1E1C23D3E7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985548" y="127917"/>
            <a:ext cx="3334371" cy="3078534"/>
          </a:xfrm>
          <a:prstGeom prst="rect">
            <a:avLst/>
          </a:prstGeom>
        </p:spPr>
      </p:pic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7BA7EEA-3548-03C8-1259-C4907EDBF2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684" y="6090530"/>
            <a:ext cx="1706899" cy="62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858A8091-26B5-B32B-C4C9-C6325FA8D8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5583" y="6061538"/>
            <a:ext cx="1706899" cy="6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5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_Sininen_Esimerkki kuval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using a stethoscope to check the heart rate of a patient&#10;&#10;Description automatically generated">
            <a:extLst>
              <a:ext uri="{FF2B5EF4-FFF2-40B4-BE49-F238E27FC236}">
                <a16:creationId xmlns:a16="http://schemas.microsoft.com/office/drawing/2014/main" id="{50D45EC4-AEA5-8B28-5076-07BA51A869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7241" y="-2227"/>
            <a:ext cx="4754787" cy="686022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44227C-53D7-8E22-8FF8-CC3E82C85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275180"/>
            <a:ext cx="4246779" cy="5182816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0F8409-470F-5CCB-A64B-28E36A7A14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2795CE-27B1-0281-AB1F-C80287644029}"/>
              </a:ext>
            </a:extLst>
          </p:cNvPr>
          <p:cNvSpPr txBox="1"/>
          <p:nvPr userDrawn="1"/>
        </p:nvSpPr>
        <p:spPr>
          <a:xfrm>
            <a:off x="5547240" y="6449397"/>
            <a:ext cx="2162059" cy="31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Valokuva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FI" sz="1400" b="0" i="0">
                <a:solidFill>
                  <a:schemeClr val="bg1"/>
                </a:solidFill>
                <a:effectLst/>
                <a:latin typeface="+mn-lt"/>
              </a:rPr>
              <a:t>©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Metropolia</a:t>
            </a:r>
            <a:endParaRPr lang="en-FI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228A0245-AE8C-35C7-9C47-31715D8C10BF}"/>
              </a:ext>
            </a:extLst>
          </p:cNvPr>
          <p:cNvSpPr txBox="1">
            <a:spLocks/>
          </p:cNvSpPr>
          <p:nvPr userDrawn="1"/>
        </p:nvSpPr>
        <p:spPr>
          <a:xfrm>
            <a:off x="865952" y="400004"/>
            <a:ext cx="4246778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/>
              <a:t>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8DDBF-FC70-BE34-4766-20CA5E3846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2795647" cy="5266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E926C-CA90-2066-1656-5F332EE8D9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7753" y="3429000"/>
            <a:ext cx="28742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4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4C66BE-1E41-7B42-E250-587042D2E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73"/>
          <a:stretch/>
        </p:blipFill>
        <p:spPr>
          <a:xfrm>
            <a:off x="9133036" y="3037864"/>
            <a:ext cx="3058964" cy="3820136"/>
          </a:xfrm>
          <a:prstGeom prst="rect">
            <a:avLst/>
          </a:prstGeom>
        </p:spPr>
      </p:pic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A6F012B4-6143-3531-9AB2-1BE73DF88C50}"/>
              </a:ext>
            </a:extLst>
          </p:cNvPr>
          <p:cNvSpPr/>
          <p:nvPr userDrawn="1"/>
        </p:nvSpPr>
        <p:spPr>
          <a:xfrm rot="5400000">
            <a:off x="-1201557" y="1201561"/>
            <a:ext cx="6858000" cy="4454882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3B60EDB-1557-8963-CC53-B6640C302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5619" y="771061"/>
            <a:ext cx="5734697" cy="50685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982EF2D5-9183-19AF-40BF-C93B41BB5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01" y="771061"/>
            <a:ext cx="3285715" cy="1141405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4DAAD1C-056C-0529-62FE-26CE8C2A954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8901" y="2180146"/>
            <a:ext cx="3285715" cy="4211418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 sz="1600"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B11C3-5170-370E-DE08-FD2A51068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AB110B-0DE4-A3B7-FFE3-EFD9F4C966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423749" cy="19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_Sininen_Esimerkk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next to a person in a hospital bed&#10;&#10;Description automatically generated">
            <a:extLst>
              <a:ext uri="{FF2B5EF4-FFF2-40B4-BE49-F238E27FC236}">
                <a16:creationId xmlns:a16="http://schemas.microsoft.com/office/drawing/2014/main" id="{FE8D40D9-681D-1F87-F425-9C5894864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035" y="2"/>
            <a:ext cx="9361965" cy="6857998"/>
          </a:xfrm>
          <a:prstGeom prst="rect">
            <a:avLst/>
          </a:prstGeom>
        </p:spPr>
      </p:pic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A6F012B4-6143-3531-9AB2-1BE73DF88C50}"/>
              </a:ext>
            </a:extLst>
          </p:cNvPr>
          <p:cNvSpPr/>
          <p:nvPr userDrawn="1"/>
        </p:nvSpPr>
        <p:spPr>
          <a:xfrm rot="5400000">
            <a:off x="-1201557" y="1201561"/>
            <a:ext cx="6858000" cy="4454882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982EF2D5-9183-19AF-40BF-C93B41BB5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01" y="771061"/>
            <a:ext cx="3285715" cy="1141405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4DAAD1C-056C-0529-62FE-26CE8C2A954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8901" y="2180145"/>
            <a:ext cx="3285715" cy="415350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 sz="1600"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36927-22C5-B3AB-B6CA-FC3431135EC3}"/>
              </a:ext>
            </a:extLst>
          </p:cNvPr>
          <p:cNvSpPr txBox="1"/>
          <p:nvPr userDrawn="1"/>
        </p:nvSpPr>
        <p:spPr>
          <a:xfrm>
            <a:off x="9540506" y="6333650"/>
            <a:ext cx="2162059" cy="31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Valokuva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FI" sz="1400" b="0" i="0">
                <a:solidFill>
                  <a:schemeClr val="bg1"/>
                </a:solidFill>
                <a:effectLst/>
                <a:latin typeface="+mn-lt"/>
              </a:rPr>
              <a:t>©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Metropolia</a:t>
            </a:r>
            <a:endParaRPr lang="en-FI" sz="14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EABB76-B0DC-7D15-476A-4A4EFDD01C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423749" cy="19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8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_Valko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AFC374A0-CE77-3978-4B7E-FF2D23E57357}"/>
              </a:ext>
            </a:extLst>
          </p:cNvPr>
          <p:cNvSpPr/>
          <p:nvPr userDrawn="1"/>
        </p:nvSpPr>
        <p:spPr>
          <a:xfrm rot="5400000">
            <a:off x="-1201557" y="1201561"/>
            <a:ext cx="6858000" cy="4454882"/>
          </a:xfrm>
          <a:prstGeom prst="round2Same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3E43FE-6E3D-B1BB-7E34-F47688C7E9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949890" cy="2464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0F961D-1FB1-FC33-55EA-7BEA98C7B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3468" y="3305317"/>
            <a:ext cx="2918530" cy="3552684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82EF2D5-9183-19AF-40BF-C93B41BB5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01" y="771061"/>
            <a:ext cx="3285715" cy="114140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4DAAD1C-056C-0529-62FE-26CE8C2A954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8901" y="2180146"/>
            <a:ext cx="3285715" cy="4220654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E16A6266-7E9F-7940-DE1B-045047E8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5619" y="771061"/>
            <a:ext cx="5734697" cy="50685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A4EB9A-5FAF-9EB3-62F3-686253197B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8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_Valkoinen_Esimerkki Kuva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01BFF-66AC-A921-ECF8-B121F9BE3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181" y="0"/>
            <a:ext cx="5348578" cy="6858000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AFC374A0-CE77-3978-4B7E-FF2D23E57357}"/>
              </a:ext>
            </a:extLst>
          </p:cNvPr>
          <p:cNvSpPr/>
          <p:nvPr userDrawn="1"/>
        </p:nvSpPr>
        <p:spPr>
          <a:xfrm rot="5400000">
            <a:off x="-348672" y="348675"/>
            <a:ext cx="6858000" cy="6160653"/>
          </a:xfrm>
          <a:prstGeom prst="round2Same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982EF2D5-9183-19AF-40BF-C93B41BB5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00" y="771061"/>
            <a:ext cx="4845281" cy="114140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4DAAD1C-056C-0529-62FE-26CE8C2A954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8900" y="2180146"/>
            <a:ext cx="4845281" cy="421141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A4EB9A-5FAF-9EB3-62F3-686253197B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900748-1D1C-6595-7540-AFEF5EB869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3468" y="3305317"/>
            <a:ext cx="2918530" cy="35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86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9ED3712A-99CE-8A98-9E91-667075A83EF8}"/>
              </a:ext>
            </a:extLst>
          </p:cNvPr>
          <p:cNvSpPr txBox="1">
            <a:spLocks/>
          </p:cNvSpPr>
          <p:nvPr userDrawn="1"/>
        </p:nvSpPr>
        <p:spPr>
          <a:xfrm>
            <a:off x="8770950" y="631478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FB508D-FA22-49AF-87E1-97A6A178FD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A5FF094-0438-AADB-2DF5-8F68B2B8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4720" y="610702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FB508D-FA22-49AF-87E1-97A6A178FD0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DB4300-9567-1E3E-A545-ED354B872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47366396-640F-3441-4CD3-6D39CB08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Otsikko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9C3EAD0-18C9-C691-8E48-831612887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2" y="1433089"/>
            <a:ext cx="9161968" cy="502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30BB6A-A7AA-B357-7370-E39915E1CB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19872" y="4541475"/>
            <a:ext cx="2536397" cy="209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58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71041-061D-316D-B013-8A89B3139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2F33E3-1E06-35FB-11E9-727E4E4C56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41365">
            <a:off x="664597" y="3308146"/>
            <a:ext cx="1712703" cy="4868987"/>
          </a:xfrm>
          <a:prstGeom prst="rect">
            <a:avLst/>
          </a:prstGeom>
        </p:spPr>
      </p:pic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F4459749-A86B-58C5-985D-84C78D7C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FDED343A-A153-3549-B072-256F603E0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2" y="1433089"/>
            <a:ext cx="9161968" cy="502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7916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C6A241-578D-8DBD-4C15-68D784A1B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537395" cy="3000338"/>
          </a:xfrm>
          <a:prstGeom prst="rect">
            <a:avLst/>
          </a:prstGeom>
        </p:spPr>
      </p:pic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410A311-C4D4-7C57-B593-951998527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2573" y="677379"/>
            <a:ext cx="9777754" cy="53067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CF1DB3C2-2DDF-58D1-B918-947EE0B1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4720" y="610702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FB508D-FA22-49AF-87E1-97A6A178FD0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97AF74-2C20-F745-68AE-A596B1ADF7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2214F9-8A5C-D46C-5DD1-1C3BC28F61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842" y="2831064"/>
            <a:ext cx="4415158" cy="40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23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1CBA34-4A1F-52C5-3302-590C3D58E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61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09264D-5B2F-06B9-AB9D-4D771966F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7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ääotsikkodia_Sininen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E4EE24FE-2A69-EAB2-0ABA-809A137F6D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5789" y="2298493"/>
            <a:ext cx="7798362" cy="113050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EE283B64-2CEE-6E7D-085A-B30AE08638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5788" y="3523629"/>
            <a:ext cx="7798362" cy="124639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0196F-5E15-1F80-35AA-B9EEF752D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95" y="2179170"/>
            <a:ext cx="2100691" cy="2590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435FDF-A519-5DCB-9B19-BBEB71DFD4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73"/>
          <a:stretch/>
        </p:blipFill>
        <p:spPr>
          <a:xfrm rot="16200000">
            <a:off x="367053" y="4450767"/>
            <a:ext cx="2040181" cy="27742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504A6A-CDB7-3A20-9F65-37CCB46733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104355" y="100489"/>
            <a:ext cx="3188138" cy="2987158"/>
          </a:xfrm>
          <a:prstGeom prst="rect">
            <a:avLst/>
          </a:prstGeom>
        </p:spPr>
      </p:pic>
      <p:sp>
        <p:nvSpPr>
          <p:cNvPr id="2" name="Rectangle: Top Corners Rounded 7">
            <a:extLst>
              <a:ext uri="{FF2B5EF4-FFF2-40B4-BE49-F238E27FC236}">
                <a16:creationId xmlns:a16="http://schemas.microsoft.com/office/drawing/2014/main" id="{53EFCB06-6D85-97F2-6895-FD6E0AD57F4D}"/>
              </a:ext>
            </a:extLst>
          </p:cNvPr>
          <p:cNvSpPr/>
          <p:nvPr userDrawn="1"/>
        </p:nvSpPr>
        <p:spPr>
          <a:xfrm>
            <a:off x="8460508" y="5958654"/>
            <a:ext cx="3629891" cy="899346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F16D02D-D4B5-169F-A559-A56B6E484B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684" y="6090530"/>
            <a:ext cx="1706899" cy="62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1B1B0720-4C1D-C8B8-605F-8DC3235C43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5583" y="6061538"/>
            <a:ext cx="1706899" cy="6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41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Tumman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49814C-9922-2B88-D499-9452B4B64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77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K 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64534427-CF24-B132-1451-49BC6F9D9314}"/>
              </a:ext>
            </a:extLst>
          </p:cNvPr>
          <p:cNvSpPr/>
          <p:nvPr userDrawn="1"/>
        </p:nvSpPr>
        <p:spPr>
          <a:xfrm rot="16200000">
            <a:off x="7768963" y="2434963"/>
            <a:ext cx="6858000" cy="1988074"/>
          </a:xfrm>
          <a:prstGeom prst="round2SameRect">
            <a:avLst/>
          </a:prstGeom>
          <a:solidFill>
            <a:schemeClr val="accent1"/>
          </a:solidFill>
          <a:ln>
            <a:solidFill>
              <a:srgbClr val="3B3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062" name="Picture 14" descr="Medialle | LAB.fi">
            <a:extLst>
              <a:ext uri="{FF2B5EF4-FFF2-40B4-BE49-F238E27FC236}">
                <a16:creationId xmlns:a16="http://schemas.microsoft.com/office/drawing/2014/main" id="{851271E0-D537-D4AA-E177-E134D0D5F2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526" y="2279240"/>
            <a:ext cx="2197827" cy="4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E24C733F-F0EB-8C85-3DC8-97C4F1B8C6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73" y="4527398"/>
            <a:ext cx="1698536" cy="104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Materiaalit | PDM2pk | Tampereen korkeakouluyhteisö">
            <a:extLst>
              <a:ext uri="{FF2B5EF4-FFF2-40B4-BE49-F238E27FC236}">
                <a16:creationId xmlns:a16="http://schemas.microsoft.com/office/drawing/2014/main" id="{47D61021-35A0-AB91-FABF-E3D111236C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2078" y="4235913"/>
            <a:ext cx="1920544" cy="75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undefined">
            <a:extLst>
              <a:ext uri="{FF2B5EF4-FFF2-40B4-BE49-F238E27FC236}">
                <a16:creationId xmlns:a16="http://schemas.microsoft.com/office/drawing/2014/main" id="{AD6AEB5C-EBD6-D0D8-C034-0C7F5B0C10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3250" y="5800210"/>
            <a:ext cx="1272077" cy="6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24753E-396F-F66E-96F4-C1D64B7D32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1350A1-66C5-D3A7-F42B-3C9E1E43A80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00000">
            <a:off x="9174164" y="2618749"/>
            <a:ext cx="1723028" cy="4892242"/>
          </a:xfrm>
          <a:prstGeom prst="rect">
            <a:avLst/>
          </a:prstGeom>
        </p:spPr>
      </p:pic>
      <p:pic>
        <p:nvPicPr>
          <p:cNvPr id="1028" name="Picture 4" descr="Elintarviketietäjä - oamk">
            <a:extLst>
              <a:ext uri="{FF2B5EF4-FFF2-40B4-BE49-F238E27FC236}">
                <a16:creationId xmlns:a16="http://schemas.microsoft.com/office/drawing/2014/main" id="{50E011F9-FA74-5609-2592-50B4BD2C97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261" y="3132491"/>
            <a:ext cx="2043000" cy="9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A8601B-0E38-D6DB-31EF-C8B83AD5EDD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808221" cy="3195457"/>
          </a:xfrm>
          <a:prstGeom prst="rect">
            <a:avLst/>
          </a:prstGeom>
        </p:spPr>
      </p:pic>
      <p:pic>
        <p:nvPicPr>
          <p:cNvPr id="3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1F19946-90B0-63B5-7AA4-7C4701515E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281" y="110696"/>
            <a:ext cx="2320799" cy="8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B5E9F68-7413-9676-F61A-5E604F440D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3377" y="88247"/>
            <a:ext cx="2443813" cy="98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entria-ammattikorkeakoulu uudistaa ilmettään ja verkkosivustoaan - ePressi">
            <a:extLst>
              <a:ext uri="{FF2B5EF4-FFF2-40B4-BE49-F238E27FC236}">
                <a16:creationId xmlns:a16="http://schemas.microsoft.com/office/drawing/2014/main" id="{E5EB7419-EDAE-289F-61C4-557001A5F4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948" y="1235386"/>
            <a:ext cx="1419302" cy="3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5208EEC-FCC5-F88D-5484-45DA2D353E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066" y="4530882"/>
            <a:ext cx="1838308" cy="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ajaanin Ammattikorkeakoulu Oy - Pohjoinen teollisuus">
            <a:extLst>
              <a:ext uri="{FF2B5EF4-FFF2-40B4-BE49-F238E27FC236}">
                <a16:creationId xmlns:a16="http://schemas.microsoft.com/office/drawing/2014/main" id="{055723F6-86D6-0B78-522A-4FB98B6DE3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346" y="1979768"/>
            <a:ext cx="1241131" cy="12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arelia-ammattikorkeakoulu - Karelia-ammattikorkeakoulu">
            <a:extLst>
              <a:ext uri="{FF2B5EF4-FFF2-40B4-BE49-F238E27FC236}">
                <a16:creationId xmlns:a16="http://schemas.microsoft.com/office/drawing/2014/main" id="{984F98F5-2BB6-75AA-6DEF-DC07862FF8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998" y="2109773"/>
            <a:ext cx="2197484" cy="9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aurea medialle - Laurea-ammattikorkeakoulu">
            <a:extLst>
              <a:ext uri="{FF2B5EF4-FFF2-40B4-BE49-F238E27FC236}">
                <a16:creationId xmlns:a16="http://schemas.microsoft.com/office/drawing/2014/main" id="{44636221-2EA3-21F3-66E7-5A9C830FF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149" y="3429000"/>
            <a:ext cx="2663112" cy="8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voimet työpaikat Yrkeshögskolan Novia - Laura.fi">
            <a:extLst>
              <a:ext uri="{FF2B5EF4-FFF2-40B4-BE49-F238E27FC236}">
                <a16:creationId xmlns:a16="http://schemas.microsoft.com/office/drawing/2014/main" id="{7804C13F-3DCE-1B69-DB73-7FE953B18A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5005" y="5348026"/>
            <a:ext cx="1678202" cy="5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Olen Lapin AMK - Hauska tutustua!">
            <a:extLst>
              <a:ext uri="{FF2B5EF4-FFF2-40B4-BE49-F238E27FC236}">
                <a16:creationId xmlns:a16="http://schemas.microsoft.com/office/drawing/2014/main" id="{108125DE-131F-53AF-FF1F-842A8E767A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0" y="3435158"/>
            <a:ext cx="2498673" cy="9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Medialle | Jamk">
            <a:extLst>
              <a:ext uri="{FF2B5EF4-FFF2-40B4-BE49-F238E27FC236}">
                <a16:creationId xmlns:a16="http://schemas.microsoft.com/office/drawing/2014/main" id="{78C30970-F41D-444D-F484-7544D108A7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5236" y="909447"/>
            <a:ext cx="2319972" cy="10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rtaa Varustamoista">
            <a:extLst>
              <a:ext uri="{FF2B5EF4-FFF2-40B4-BE49-F238E27FC236}">
                <a16:creationId xmlns:a16="http://schemas.microsoft.com/office/drawing/2014/main" id="{8BAF44CF-3DA4-BFDE-CB87-B20355A09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327" y="1137604"/>
            <a:ext cx="1649284" cy="5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XAMK - Kotka Maritime Centre">
            <a:extLst>
              <a:ext uri="{FF2B5EF4-FFF2-40B4-BE49-F238E27FC236}">
                <a16:creationId xmlns:a16="http://schemas.microsoft.com/office/drawing/2014/main" id="{9C137A89-0931-1267-E868-A02FA80678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790" y="2121010"/>
            <a:ext cx="1658914" cy="10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Savonia-ammattikorkeakoulu, Varkaus / Savonia University of Applied  Sciences, Varkaus • MyTech">
            <a:extLst>
              <a:ext uri="{FF2B5EF4-FFF2-40B4-BE49-F238E27FC236}">
                <a16:creationId xmlns:a16="http://schemas.microsoft.com/office/drawing/2014/main" id="{65D5ADDC-ABFF-D57C-0F15-28548ACCD6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016" y="4463662"/>
            <a:ext cx="1845981" cy="9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Turun ammattikorkeakoulu - ePressi">
            <a:extLst>
              <a:ext uri="{FF2B5EF4-FFF2-40B4-BE49-F238E27FC236}">
                <a16:creationId xmlns:a16="http://schemas.microsoft.com/office/drawing/2014/main" id="{97BED80A-168A-4A74-72C1-629F344FAE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34" y="5639314"/>
            <a:ext cx="2398295" cy="6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Tiitus oppilaitokset">
            <a:extLst>
              <a:ext uri="{FF2B5EF4-FFF2-40B4-BE49-F238E27FC236}">
                <a16:creationId xmlns:a16="http://schemas.microsoft.com/office/drawing/2014/main" id="{00FE3E23-CEBE-EE48-5B07-A1A71A513D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027" y="1096229"/>
            <a:ext cx="2018209" cy="7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>
            <a:extLst>
              <a:ext uri="{FF2B5EF4-FFF2-40B4-BE49-F238E27FC236}">
                <a16:creationId xmlns:a16="http://schemas.microsoft.com/office/drawing/2014/main" id="{229A50D8-3642-6191-47E4-0D5DB8CF9B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236" y="3346798"/>
            <a:ext cx="2421097" cy="55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Arcada logo | Start">
            <a:extLst>
              <a:ext uri="{FF2B5EF4-FFF2-40B4-BE49-F238E27FC236}">
                <a16:creationId xmlns:a16="http://schemas.microsoft.com/office/drawing/2014/main" id="{D3C1F450-9DC1-5142-0CBE-3E1FB71204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593" y="5512846"/>
            <a:ext cx="2454442" cy="10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0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7A899A-8E5D-9C40-7361-18444BCA1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63" y="899345"/>
            <a:ext cx="4417140" cy="23278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372F3C9-0BE7-2404-5456-C04751898E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34865" y="5150393"/>
            <a:ext cx="4319888" cy="1130507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fi-FI"/>
              <a:t>Kiitos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C80F8F-F3DD-1702-0820-8810086D00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25358" y="4122713"/>
            <a:ext cx="2327869" cy="3178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AB867F-B054-0599-5F4C-1F97ACC5ED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84554" y="-572463"/>
            <a:ext cx="5034988" cy="6179909"/>
          </a:xfrm>
          <a:prstGeom prst="rect">
            <a:avLst/>
          </a:prstGeom>
        </p:spPr>
      </p:pic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7D37189F-CB90-23B5-F7D8-F75706E8A2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684" y="169512"/>
            <a:ext cx="1706899" cy="62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20C994-CA85-4C77-2AF4-6A5FF6CE2A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5583" y="140520"/>
            <a:ext cx="1706899" cy="6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04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21492E-E95E-C2D4-3395-D5F01A9B58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84553" y="-572461"/>
            <a:ext cx="5034987" cy="6179908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59DB7A46-F43C-FCC9-A741-6BE4ED967A35}"/>
              </a:ext>
            </a:extLst>
          </p:cNvPr>
          <p:cNvSpPr/>
          <p:nvPr userDrawn="1"/>
        </p:nvSpPr>
        <p:spPr>
          <a:xfrm rot="10800000">
            <a:off x="8460508" y="-1"/>
            <a:ext cx="3629891" cy="899346"/>
          </a:xfrm>
          <a:prstGeom prst="round2Same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8F4700E1-3F6A-A4F8-3434-7156A7AD27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34865" y="5150393"/>
            <a:ext cx="4319888" cy="113050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tx1"/>
                </a:solidFill>
              </a:defRPr>
            </a:lvl1pPr>
          </a:lstStyle>
          <a:p>
            <a:r>
              <a:rPr lang="fi-FI"/>
              <a:t>Kiitos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368671-B8EE-7FA3-3665-29255281E9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63" y="899345"/>
            <a:ext cx="4417140" cy="2327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2EDC09-59EC-B3DA-96B1-D85A6C23D4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4329" y="4113742"/>
            <a:ext cx="2309929" cy="3178588"/>
          </a:xfrm>
          <a:prstGeom prst="rect">
            <a:avLst/>
          </a:prstGeom>
        </p:spPr>
      </p:pic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28D090D-0898-135F-9834-C20F33CE4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684" y="169512"/>
            <a:ext cx="1706899" cy="62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E2E44E-424E-D6FF-72D5-1473286D23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5583" y="140520"/>
            <a:ext cx="1706899" cy="6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42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A426C1AF-BF22-03E1-DB83-E6213A536564}"/>
              </a:ext>
            </a:extLst>
          </p:cNvPr>
          <p:cNvSpPr/>
          <p:nvPr userDrawn="1"/>
        </p:nvSpPr>
        <p:spPr>
          <a:xfrm rot="16200000">
            <a:off x="7680962" y="2346960"/>
            <a:ext cx="6858000" cy="2164078"/>
          </a:xfrm>
          <a:prstGeom prst="round2Same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2C045-B200-F1D2-EA27-D591189F4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365298-1D12-BC33-D4FB-D9FD87C8B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62D445-9FBC-A985-7938-11B4C195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6EB78-6C59-81B1-8662-DDDD830135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09639"/>
            <a:ext cx="2062759" cy="25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4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C76547-D0E7-6115-3B00-F80076394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35" y="-301573"/>
            <a:ext cx="3159889" cy="417126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365298-1D12-BC33-D4FB-D9FD87C8B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62D445-9FBC-A985-7938-11B4C195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1AC87E-3581-5184-899C-9A536584D3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C31A47-8FBA-E4AD-F58C-F3AE3ABEC2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754260" y="4583574"/>
            <a:ext cx="1437740" cy="22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_Valko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785897-60F6-2B16-9029-6CE4DEA05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4FBB25-2C37-A644-C27B-CDB214661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411896"/>
            <a:ext cx="8080237" cy="2150579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A1BEC5-1CEC-A813-2BEC-126A51302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8080237" cy="142674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Väliotsikon alaotsikko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2A9DC65A-987D-6C2A-33E0-D7D91669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8887" y="61679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FB508D-FA22-49AF-87E1-97A6A178FD0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AB992D-2664-82AE-B00F-498119AA8C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408756" y="-483741"/>
            <a:ext cx="4299505" cy="5266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C35A80-C729-58E5-7869-A4F7E9C4EF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997144" cy="26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72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ACA23D-EA95-FB6A-1CA0-24042EE77C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223" y="0"/>
            <a:ext cx="5951677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4FBB25-2C37-A644-C27B-CDB214661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411896"/>
            <a:ext cx="8080237" cy="2150579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A1BEC5-1CEC-A813-2BEC-126A51302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8080237" cy="14267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Väliotsikon alaotsikko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2A9DC65A-987D-6C2A-33E0-D7D91669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8887" y="61679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FB508D-FA22-49AF-87E1-97A6A178FD0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94410-A3DD-06B5-5128-91CE50A32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D63AFB-8361-0F4C-23EE-C7B5A44B09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26"/>
          <a:stretch/>
        </p:blipFill>
        <p:spPr>
          <a:xfrm>
            <a:off x="0" y="-191912"/>
            <a:ext cx="2390770" cy="31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81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_Valko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AE969E-E41A-6C25-B8FF-30C90E9A2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1708" y="3429000"/>
            <a:ext cx="2900292" cy="3429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44227C-53D7-8E22-8FF8-CC3E82C85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361573"/>
            <a:ext cx="4246779" cy="488603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D19B133B-468B-415A-BBB9-7E8A16AB32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79381" y="1357744"/>
            <a:ext cx="4246779" cy="488603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A11213-5EA9-41A0-7369-15ED35EF26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sp>
        <p:nvSpPr>
          <p:cNvPr id="6" name="Otsikon paikkamerkki 1">
            <a:extLst>
              <a:ext uri="{FF2B5EF4-FFF2-40B4-BE49-F238E27FC236}">
                <a16:creationId xmlns:a16="http://schemas.microsoft.com/office/drawing/2014/main" id="{A7ACDFF6-FC7B-7749-D3E2-D023872AC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461930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_Valkoinen_Esimerkki kuva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B1865CD4-1FAE-3522-A951-361178B80B85}"/>
              </a:ext>
            </a:extLst>
          </p:cNvPr>
          <p:cNvSpPr/>
          <p:nvPr userDrawn="1"/>
        </p:nvSpPr>
        <p:spPr>
          <a:xfrm>
            <a:off x="6017774" y="3762769"/>
            <a:ext cx="4164781" cy="2369478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BE25B335-9C29-BD83-5E28-A7547B2B5EFD}"/>
              </a:ext>
            </a:extLst>
          </p:cNvPr>
          <p:cNvSpPr/>
          <p:nvPr userDrawn="1"/>
        </p:nvSpPr>
        <p:spPr>
          <a:xfrm>
            <a:off x="6017774" y="914400"/>
            <a:ext cx="4164781" cy="251460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44227C-53D7-8E22-8FF8-CC3E82C85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753245"/>
            <a:ext cx="4246779" cy="4379001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F61277B2-691D-0B6E-A99B-3153709A9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951" y="750976"/>
            <a:ext cx="4246779" cy="772354"/>
          </a:xfrm>
        </p:spPr>
        <p:txBody>
          <a:bodyPr/>
          <a:lstStyle>
            <a:lvl1pPr>
              <a:defRPr b="1">
                <a:solidFill>
                  <a:srgbClr val="001489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A11213-5EA9-41A0-7369-15ED35EF2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8E72F1-8290-59D2-0BFC-41315FE56C90}"/>
              </a:ext>
            </a:extLst>
          </p:cNvPr>
          <p:cNvSpPr txBox="1"/>
          <p:nvPr userDrawn="1"/>
        </p:nvSpPr>
        <p:spPr>
          <a:xfrm>
            <a:off x="5451676" y="6466019"/>
            <a:ext cx="2761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Valokuva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FI" sz="1400" b="0" i="0">
                <a:solidFill>
                  <a:schemeClr val="bg1"/>
                </a:solidFill>
                <a:effectLst/>
                <a:latin typeface="+mn-lt"/>
              </a:rPr>
              <a:t>©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Metropolia</a:t>
            </a:r>
            <a:endParaRPr lang="en-FI" sz="14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 descr="A few nurses in blue scrubs&#10;&#10;Description automatically generated">
            <a:extLst>
              <a:ext uri="{FF2B5EF4-FFF2-40B4-BE49-F238E27FC236}">
                <a16:creationId xmlns:a16="http://schemas.microsoft.com/office/drawing/2014/main" id="{4845C22D-0AE5-7979-6EE4-E27082BE90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1904" y="914400"/>
            <a:ext cx="3630651" cy="2514600"/>
          </a:xfrm>
          <a:prstGeom prst="round2DiagRect">
            <a:avLst/>
          </a:prstGeom>
        </p:spPr>
      </p:pic>
      <p:pic>
        <p:nvPicPr>
          <p:cNvPr id="15" name="Picture 14" descr="A nurse using a stethoscope to listen to a patient&#10;&#10;Description automatically generated">
            <a:extLst>
              <a:ext uri="{FF2B5EF4-FFF2-40B4-BE49-F238E27FC236}">
                <a16:creationId xmlns:a16="http://schemas.microsoft.com/office/drawing/2014/main" id="{4B1B2B5D-2DBA-FB9E-5535-CC3E33D5F6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774" y="3762769"/>
            <a:ext cx="3550158" cy="2369478"/>
          </a:xfrm>
          <a:prstGeom prst="round2Diag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96CC40-5F59-307D-ED56-434F58D3C8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1708" y="3429000"/>
            <a:ext cx="290029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7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_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E3A30-29B1-0C52-DF99-D7700D341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2795647" cy="52669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28FDF4-DFCD-3498-0B86-E982D49732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7753" y="3429000"/>
            <a:ext cx="2874247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F8409-470F-5CCB-A64B-28E36A7A14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2F0AEE1-6089-7D93-3887-3F5D850B4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361574"/>
            <a:ext cx="4246779" cy="484509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6C638554-4D52-FD4F-D643-C81B723E9D5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79381" y="1357745"/>
            <a:ext cx="4246779" cy="484509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Otsikon paikkamerkki 1">
            <a:extLst>
              <a:ext uri="{FF2B5EF4-FFF2-40B4-BE49-F238E27FC236}">
                <a16:creationId xmlns:a16="http://schemas.microsoft.com/office/drawing/2014/main" id="{BB005DB6-3066-0D94-87C1-D29D5C5DB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3583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9FAF00B-B746-36FC-1C74-DBAB98A8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ADCF75-F1F7-56C1-E500-DC516EC48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952" y="1433089"/>
            <a:ext cx="9161968" cy="502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6650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50" r:id="rId3"/>
    <p:sldLayoutId id="2147483663" r:id="rId4"/>
    <p:sldLayoutId id="2147483651" r:id="rId5"/>
    <p:sldLayoutId id="2147483667" r:id="rId6"/>
    <p:sldLayoutId id="2147483652" r:id="rId7"/>
    <p:sldLayoutId id="2147483672" r:id="rId8"/>
    <p:sldLayoutId id="2147483671" r:id="rId9"/>
    <p:sldLayoutId id="2147483673" r:id="rId10"/>
    <p:sldLayoutId id="2147483657" r:id="rId11"/>
    <p:sldLayoutId id="2147483669" r:id="rId12"/>
    <p:sldLayoutId id="2147483666" r:id="rId13"/>
    <p:sldLayoutId id="2147483670" r:id="rId14"/>
    <p:sldLayoutId id="2147483658" r:id="rId15"/>
    <p:sldLayoutId id="2147483668" r:id="rId16"/>
    <p:sldLayoutId id="2147483655" r:id="rId17"/>
    <p:sldLayoutId id="2147483661" r:id="rId18"/>
    <p:sldLayoutId id="2147483660" r:id="rId19"/>
    <p:sldLayoutId id="2147483662" r:id="rId20"/>
    <p:sldLayoutId id="2147483674" r:id="rId21"/>
    <p:sldLayoutId id="2147483664" r:id="rId22"/>
    <p:sldLayoutId id="214748366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ipalvelu.fi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6C2F11-70F7-D7FD-5BE9-A468FB22F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2000" dirty="0"/>
              <a:t>Sairaanhoitajan laillistumisväylä</a:t>
            </a:r>
            <a:br>
              <a:rPr lang="fi-FI" sz="2000" dirty="0"/>
            </a:br>
            <a:r>
              <a:rPr lang="fi-FI" sz="4800" dirty="0"/>
              <a:t>Lääkehoito: Verensiirto</a:t>
            </a:r>
            <a:endParaRPr lang="fi-FI" sz="20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DC1076A-6724-5D52-A4B3-F6A9CD4DE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Sari Sutinen</a:t>
            </a:r>
          </a:p>
          <a:p>
            <a:r>
              <a:rPr lang="fi-FI" dirty="0"/>
              <a:t>Hoitotyön lehtori</a:t>
            </a:r>
          </a:p>
          <a:p>
            <a:r>
              <a:rPr lang="fi-FI" dirty="0"/>
              <a:t>Metropolia Ammattikorkeakoulu</a:t>
            </a:r>
          </a:p>
          <a:p>
            <a:r>
              <a:rPr lang="fi-FI" dirty="0"/>
              <a:t>Sairaanhoitajaksi pätevöityvien osaamispalvelut -hanke (SAILA2)</a:t>
            </a:r>
            <a:endParaRPr lang="en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588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C5B5D6-C685-9E0A-19A7-FA473877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</a:rPr>
              <a:t>Mitä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</a:rPr>
              <a:t>veriryhmää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</a:rPr>
              <a:t>käytetään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</a:rPr>
              <a:t>hätätilanteessa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br>
              <a:rPr lang="fi-FI" dirty="0"/>
            </a:b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F0B4BA-10B4-CF70-361B-F87F013DF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2" y="1433089"/>
            <a:ext cx="9161968" cy="5024907"/>
          </a:xfrm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pPr marL="914400" lvl="2" indent="0">
              <a:buNone/>
            </a:pPr>
            <a:r>
              <a:rPr lang="en-US" sz="3000" b="1" dirty="0">
                <a:solidFill>
                  <a:srgbClr val="002060"/>
                </a:solidFill>
              </a:rPr>
              <a:t>O rh neg</a:t>
            </a:r>
          </a:p>
          <a:p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C6E11-081A-1372-6D95-38473E2F1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569" y="1433089"/>
            <a:ext cx="2640273" cy="40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4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87F7-AEC8-4F5A-56B8-AB6F7C3F7F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5951" y="400004"/>
            <a:ext cx="9161969" cy="7723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Biologinen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esikoe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D5EC9-049A-0E1D-9EB5-8C5572B67FE4}"/>
              </a:ext>
            </a:extLst>
          </p:cNvPr>
          <p:cNvSpPr txBox="1">
            <a:spLocks/>
          </p:cNvSpPr>
          <p:nvPr/>
        </p:nvSpPr>
        <p:spPr>
          <a:xfrm>
            <a:off x="865951" y="2205443"/>
            <a:ext cx="9161968" cy="30291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/>
              <a:t>Aloita hitaasti</a:t>
            </a:r>
          </a:p>
          <a:p>
            <a:pPr marL="800100" lvl="1" indent="-342900"/>
            <a:r>
              <a:rPr lang="en-US" sz="2400"/>
              <a:t>10-15 tippaa / min ensimmäinen 10 minuuttia</a:t>
            </a:r>
          </a:p>
          <a:p>
            <a:pPr marL="342900" indent="-342900"/>
            <a:r>
              <a:rPr lang="en-US"/>
              <a:t>Monitoroi potilasta tarkkaan; verenpaine (RR), pulssi (p), Lämpö, hengitystaajuus (HT),  happisaturaatio (sa02)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Toista jokaisen verivalmisteen jälkeen </a:t>
            </a:r>
          </a:p>
          <a:p>
            <a:pPr marL="342900" indent="-342900"/>
            <a:r>
              <a:rPr lang="en-US"/>
              <a:t>Jatka monitorointia myöhemmin syntyvien reaktioiden varalta</a:t>
            </a:r>
          </a:p>
          <a:p>
            <a:pPr marL="342900" indent="-342900"/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4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469782-8842-FAB6-C2FB-4F88B20E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</p:spPr>
        <p:txBody>
          <a:bodyPr anchor="ctr">
            <a:normAutofit/>
          </a:bodyPr>
          <a:lstStyle/>
          <a:p>
            <a:r>
              <a:rPr lang="en-US" dirty="0" err="1"/>
              <a:t>Tavalliset</a:t>
            </a:r>
            <a:r>
              <a:rPr lang="en-US" dirty="0"/>
              <a:t> </a:t>
            </a:r>
            <a:r>
              <a:rPr lang="en-US" dirty="0" err="1"/>
              <a:t>haittavaikutukset</a:t>
            </a:r>
            <a:r>
              <a:rPr lang="en-US" dirty="0"/>
              <a:t> </a:t>
            </a:r>
            <a:r>
              <a:rPr lang="en-US" dirty="0" err="1"/>
              <a:t>verensiirrossa</a:t>
            </a:r>
            <a:endParaRPr lang="en-US" b="1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BFA2B3-1BB8-31DA-2EEB-A26404AB0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095" y="2859118"/>
            <a:ext cx="9161968" cy="2572853"/>
          </a:xfrm>
        </p:spPr>
        <p:txBody>
          <a:bodyPr>
            <a:normAutofit/>
          </a:bodyPr>
          <a:lstStyle/>
          <a:p>
            <a:r>
              <a:rPr lang="en-US" dirty="0" err="1"/>
              <a:t>Kuume</a:t>
            </a:r>
            <a:r>
              <a:rPr lang="en-US" dirty="0"/>
              <a:t> (</a:t>
            </a:r>
            <a:r>
              <a:rPr lang="en-US" dirty="0" err="1"/>
              <a:t>yli</a:t>
            </a:r>
            <a:r>
              <a:rPr lang="en-US" dirty="0"/>
              <a:t> 38C tai </a:t>
            </a:r>
            <a:r>
              <a:rPr lang="en-US" dirty="0" err="1"/>
              <a:t>yli</a:t>
            </a:r>
            <a:r>
              <a:rPr lang="en-US" dirty="0"/>
              <a:t> 1C </a:t>
            </a:r>
            <a:r>
              <a:rPr lang="en-US" dirty="0" err="1"/>
              <a:t>aikaisempaa</a:t>
            </a:r>
            <a:r>
              <a:rPr lang="en-US" dirty="0"/>
              <a:t> </a:t>
            </a:r>
            <a:r>
              <a:rPr lang="en-US" dirty="0" err="1"/>
              <a:t>lämpötilaa</a:t>
            </a:r>
            <a:r>
              <a:rPr lang="en-US" dirty="0"/>
              <a:t>)</a:t>
            </a:r>
          </a:p>
          <a:p>
            <a:r>
              <a:rPr lang="en-US" dirty="0" err="1"/>
              <a:t>Hengenahdistus</a:t>
            </a:r>
            <a:r>
              <a:rPr lang="en-US" dirty="0"/>
              <a:t> ja </a:t>
            </a:r>
            <a:r>
              <a:rPr lang="en-US" dirty="0" err="1"/>
              <a:t>ödeema</a:t>
            </a:r>
            <a:endParaRPr lang="en-US" dirty="0"/>
          </a:p>
          <a:p>
            <a:r>
              <a:rPr lang="en-US" dirty="0" err="1"/>
              <a:t>Takykardia</a:t>
            </a:r>
            <a:r>
              <a:rPr lang="en-US" dirty="0"/>
              <a:t> ja </a:t>
            </a:r>
            <a:r>
              <a:rPr lang="en-US" dirty="0" err="1"/>
              <a:t>korkea</a:t>
            </a:r>
            <a:r>
              <a:rPr lang="en-US" dirty="0"/>
              <a:t> </a:t>
            </a:r>
            <a:r>
              <a:rPr lang="en-US" dirty="0" err="1"/>
              <a:t>verenapaine</a:t>
            </a:r>
            <a:endParaRPr lang="en-US" dirty="0"/>
          </a:p>
          <a:p>
            <a:r>
              <a:rPr lang="en-US" dirty="0" err="1"/>
              <a:t>Allerginen</a:t>
            </a:r>
            <a:r>
              <a:rPr lang="en-US" dirty="0"/>
              <a:t> </a:t>
            </a:r>
            <a:r>
              <a:rPr lang="en-US" dirty="0" err="1"/>
              <a:t>reaktio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0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EF4847-28E5-EB8E-01F0-7C2E0790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</p:spPr>
        <p:txBody>
          <a:bodyPr anchor="ctr">
            <a:normAutofit/>
          </a:bodyPr>
          <a:lstStyle/>
          <a:p>
            <a:r>
              <a:rPr lang="en-US" dirty="0" err="1"/>
              <a:t>Harvinaiset</a:t>
            </a:r>
            <a:r>
              <a:rPr lang="en-US" dirty="0"/>
              <a:t> </a:t>
            </a:r>
            <a:r>
              <a:rPr lang="en-US" dirty="0" err="1"/>
              <a:t>haittavaikutukset</a:t>
            </a:r>
            <a:r>
              <a:rPr lang="en-US" dirty="0"/>
              <a:t> </a:t>
            </a:r>
            <a:r>
              <a:rPr lang="en-US" dirty="0" err="1"/>
              <a:t>verensiirrossa</a:t>
            </a:r>
            <a:endParaRPr lang="en-US" b="1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CD7D26A-4EED-7AF2-FDA5-176F03E4A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35" y="1921858"/>
            <a:ext cx="9161968" cy="2572853"/>
          </a:xfrm>
        </p:spPr>
        <p:txBody>
          <a:bodyPr>
            <a:normAutofit/>
          </a:bodyPr>
          <a:lstStyle/>
          <a:p>
            <a:pPr marL="0" lvl="0" indent="0">
              <a:buNone/>
              <a:defRPr cap="all"/>
            </a:pPr>
            <a:endParaRPr lang="en-US" dirty="0"/>
          </a:p>
          <a:p>
            <a:r>
              <a:rPr lang="en-US" dirty="0" err="1"/>
              <a:t>Korkea</a:t>
            </a:r>
            <a:r>
              <a:rPr lang="en-US" dirty="0"/>
              <a:t> </a:t>
            </a:r>
            <a:r>
              <a:rPr lang="en-US" dirty="0" err="1"/>
              <a:t>kuume</a:t>
            </a:r>
            <a:r>
              <a:rPr lang="en-US" dirty="0"/>
              <a:t> ja </a:t>
            </a:r>
            <a:r>
              <a:rPr lang="en-US" dirty="0" err="1"/>
              <a:t>epäily</a:t>
            </a:r>
            <a:r>
              <a:rPr lang="en-US" dirty="0"/>
              <a:t> </a:t>
            </a:r>
            <a:r>
              <a:rPr lang="en-US" dirty="0" err="1"/>
              <a:t>bakteeri</a:t>
            </a:r>
            <a:r>
              <a:rPr lang="en-US" dirty="0"/>
              <a:t> </a:t>
            </a:r>
            <a:r>
              <a:rPr lang="en-US" dirty="0" err="1"/>
              <a:t>kontaminaatiosta</a:t>
            </a:r>
            <a:endParaRPr lang="en-US" dirty="0"/>
          </a:p>
          <a:p>
            <a:r>
              <a:rPr lang="en-US" dirty="0" err="1"/>
              <a:t>Akuutti</a:t>
            </a:r>
            <a:r>
              <a:rPr lang="en-US" dirty="0"/>
              <a:t> tai </a:t>
            </a:r>
            <a:r>
              <a:rPr lang="en-US" dirty="0" err="1"/>
              <a:t>myöhäinen</a:t>
            </a:r>
            <a:r>
              <a:rPr lang="en-US" dirty="0"/>
              <a:t> </a:t>
            </a:r>
            <a:r>
              <a:rPr lang="en-US" dirty="0" err="1"/>
              <a:t>hemolyysi</a:t>
            </a:r>
            <a:endParaRPr lang="en-US" dirty="0"/>
          </a:p>
          <a:p>
            <a:r>
              <a:rPr lang="en-US" dirty="0" err="1"/>
              <a:t>Vakava</a:t>
            </a:r>
            <a:r>
              <a:rPr lang="en-US" dirty="0"/>
              <a:t> </a:t>
            </a:r>
            <a:r>
              <a:rPr lang="en-US" dirty="0" err="1"/>
              <a:t>allerginen</a:t>
            </a:r>
            <a:r>
              <a:rPr lang="en-US" dirty="0"/>
              <a:t> </a:t>
            </a:r>
            <a:r>
              <a:rPr lang="en-US" dirty="0" err="1"/>
              <a:t>reaktio</a:t>
            </a:r>
            <a:r>
              <a:rPr lang="en-US" dirty="0"/>
              <a:t> tai </a:t>
            </a:r>
            <a:r>
              <a:rPr lang="en-US" dirty="0" err="1"/>
              <a:t>anafylaksia</a:t>
            </a:r>
            <a:endParaRPr lang="en-US" dirty="0"/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66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752DF6-33B3-154F-2DDC-904BEA05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59" y="720044"/>
            <a:ext cx="9161969" cy="772354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/>
                <a:ea typeface="Calibri"/>
                <a:cs typeface="Arial"/>
              </a:rPr>
              <a:t>Mitä</a:t>
            </a:r>
            <a:r>
              <a:rPr lang="en-US" dirty="0">
                <a:latin typeface="Arial"/>
                <a:ea typeface="Calibri"/>
                <a:cs typeface="Arial"/>
              </a:rPr>
              <a:t> </a:t>
            </a:r>
            <a:r>
              <a:rPr lang="en-US" dirty="0" err="1">
                <a:latin typeface="Arial"/>
                <a:ea typeface="Calibri"/>
                <a:cs typeface="Arial"/>
              </a:rPr>
              <a:t>teet</a:t>
            </a:r>
            <a:r>
              <a:rPr lang="en-US" dirty="0">
                <a:latin typeface="Arial"/>
                <a:ea typeface="Calibri"/>
                <a:cs typeface="Arial"/>
              </a:rPr>
              <a:t> </a:t>
            </a:r>
            <a:r>
              <a:rPr lang="en-US" dirty="0" err="1">
                <a:latin typeface="Arial"/>
                <a:ea typeface="Calibri"/>
                <a:cs typeface="Arial"/>
              </a:rPr>
              <a:t>jos</a:t>
            </a:r>
            <a:r>
              <a:rPr lang="en-US" dirty="0">
                <a:latin typeface="Arial"/>
                <a:ea typeface="Calibri"/>
                <a:cs typeface="Arial"/>
              </a:rPr>
              <a:t> </a:t>
            </a:r>
            <a:r>
              <a:rPr lang="en-US" dirty="0" err="1">
                <a:latin typeface="Arial"/>
                <a:ea typeface="Calibri"/>
                <a:cs typeface="Arial"/>
              </a:rPr>
              <a:t>epäilet</a:t>
            </a:r>
            <a:r>
              <a:rPr lang="en-US" dirty="0">
                <a:latin typeface="Arial"/>
                <a:ea typeface="Calibri"/>
                <a:cs typeface="Arial"/>
              </a:rPr>
              <a:t> </a:t>
            </a:r>
            <a:r>
              <a:rPr lang="en-US" dirty="0" err="1">
                <a:latin typeface="Arial"/>
                <a:ea typeface="Calibri"/>
                <a:cs typeface="Arial"/>
              </a:rPr>
              <a:t>verensiirtoreaktiota</a:t>
            </a:r>
            <a:r>
              <a:rPr lang="en-US" dirty="0">
                <a:latin typeface="Arial"/>
                <a:ea typeface="Calibri"/>
                <a:cs typeface="Arial"/>
              </a:rPr>
              <a:t>?</a:t>
            </a:r>
            <a:endParaRPr lang="fi-FI" dirty="0">
              <a:latin typeface="Arial"/>
              <a:ea typeface="Calibri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B8CE8-426D-03B8-01F8-3AACC12C11C5}"/>
              </a:ext>
            </a:extLst>
          </p:cNvPr>
          <p:cNvSpPr txBox="1"/>
          <p:nvPr/>
        </p:nvSpPr>
        <p:spPr>
          <a:xfrm>
            <a:off x="815340" y="1492398"/>
            <a:ext cx="87782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Pysäytä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verensiirto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Ilmoita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lääkärille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M</a:t>
            </a:r>
            <a:r>
              <a:rPr lang="en-US" sz="2400" dirty="0" err="1">
                <a:solidFill>
                  <a:schemeClr val="tx1"/>
                </a:solidFill>
              </a:rPr>
              <a:t>ittaa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peruselintoiminnot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verenpaine</a:t>
            </a:r>
            <a:r>
              <a:rPr lang="en-US" sz="2400" dirty="0">
                <a:solidFill>
                  <a:schemeClr val="tx1"/>
                </a:solidFill>
              </a:rPr>
              <a:t> (RR), </a:t>
            </a:r>
            <a:r>
              <a:rPr lang="en-US" sz="2400" dirty="0" err="1">
                <a:solidFill>
                  <a:schemeClr val="tx1"/>
                </a:solidFill>
              </a:rPr>
              <a:t>pulssi</a:t>
            </a:r>
            <a:r>
              <a:rPr lang="en-US" sz="2400" dirty="0">
                <a:solidFill>
                  <a:schemeClr val="tx1"/>
                </a:solidFill>
              </a:rPr>
              <a:t> (p), </a:t>
            </a:r>
            <a:r>
              <a:rPr lang="en-US" sz="2400" dirty="0" err="1">
                <a:solidFill>
                  <a:schemeClr val="tx1"/>
                </a:solidFill>
              </a:rPr>
              <a:t>lämpö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hengitystaajuus</a:t>
            </a:r>
            <a:r>
              <a:rPr lang="en-US" sz="2400" dirty="0">
                <a:solidFill>
                  <a:schemeClr val="tx1"/>
                </a:solidFill>
              </a:rPr>
              <a:t> (HT), </a:t>
            </a:r>
            <a:r>
              <a:rPr lang="en-US" sz="2400" dirty="0" err="1">
                <a:solidFill>
                  <a:schemeClr val="tx1"/>
                </a:solidFill>
              </a:rPr>
              <a:t>happisaturaatio</a:t>
            </a:r>
            <a:r>
              <a:rPr lang="en-US" sz="2400" dirty="0">
                <a:solidFill>
                  <a:schemeClr val="tx1"/>
                </a:solidFill>
              </a:rPr>
              <a:t> (sa02),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Aloita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oireiden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hoitaminen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happimaski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jos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anafylaksia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niin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adrenaliini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antihistamiini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hydrokortisoni</a:t>
            </a:r>
            <a:r>
              <a:rPr lang="en-US" sz="2400" dirty="0">
                <a:solidFill>
                  <a:schemeClr val="tx1"/>
                </a:solidFill>
              </a:rPr>
              <a:t>, iv </a:t>
            </a:r>
            <a:r>
              <a:rPr lang="en-US" sz="2400" dirty="0" err="1">
                <a:solidFill>
                  <a:schemeClr val="tx1"/>
                </a:solidFill>
              </a:rPr>
              <a:t>nesteet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nesteenpoistolääke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diureetti</a:t>
            </a:r>
            <a:r>
              <a:rPr lang="en-US" sz="2400" dirty="0">
                <a:solidFill>
                  <a:schemeClr val="tx1"/>
                </a:solidFill>
              </a:rPr>
              <a:t> &gt;&lt; RR)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Tarkista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onko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verivalmiste</a:t>
            </a:r>
            <a:r>
              <a:rPr lang="en-US" sz="2400" dirty="0">
                <a:solidFill>
                  <a:schemeClr val="tx1"/>
                </a:solidFill>
              </a:rPr>
              <a:t> ja </a:t>
            </a:r>
            <a:r>
              <a:rPr lang="en-US" sz="2400" dirty="0" err="1">
                <a:solidFill>
                  <a:schemeClr val="tx1"/>
                </a:solidFill>
              </a:rPr>
              <a:t>potilas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oikeat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Otetaan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/>
              <a:t>t</a:t>
            </a:r>
            <a:r>
              <a:rPr lang="en-US" sz="2400" dirty="0" err="1">
                <a:solidFill>
                  <a:schemeClr val="tx1"/>
                </a:solidFill>
              </a:rPr>
              <a:t>arvittavat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laboratorionäytteet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Dokumentointi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potilaskertomukseen</a:t>
            </a:r>
            <a:r>
              <a:rPr lang="en-US" sz="2400" dirty="0">
                <a:solidFill>
                  <a:schemeClr val="tx1"/>
                </a:solidFill>
              </a:rPr>
              <a:t> ja </a:t>
            </a:r>
            <a:r>
              <a:rPr lang="en-US" sz="2400" dirty="0" err="1">
                <a:solidFill>
                  <a:schemeClr val="tx1"/>
                </a:solidFill>
              </a:rPr>
              <a:t>haittatapahtuman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raportointi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ohjeiden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mukaan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9941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87C2D2-9331-A84D-6693-98215B9A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Miten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säilytetään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tyhjää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punasolupussia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verensiirron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jälkeen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32FF01-7B5A-45F3-AC21-43463BED1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1" y="2045737"/>
            <a:ext cx="6164241" cy="2608559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Säilytä</a:t>
            </a:r>
            <a:r>
              <a:rPr lang="en-US" dirty="0"/>
              <a:t> </a:t>
            </a:r>
            <a:r>
              <a:rPr lang="en-US" dirty="0" err="1"/>
              <a:t>pussia</a:t>
            </a:r>
            <a:r>
              <a:rPr lang="en-US" dirty="0"/>
              <a:t> </a:t>
            </a:r>
            <a:r>
              <a:rPr lang="en-US" dirty="0" err="1"/>
              <a:t>siirtolaitteineen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3 </a:t>
            </a:r>
            <a:r>
              <a:rPr lang="en-US" dirty="0" err="1"/>
              <a:t>päivää</a:t>
            </a:r>
            <a:r>
              <a:rPr lang="en-US" dirty="0"/>
              <a:t> </a:t>
            </a:r>
            <a:r>
              <a:rPr lang="en-US" dirty="0" err="1"/>
              <a:t>jääkaapissa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-&gt;</a:t>
            </a:r>
            <a:r>
              <a:rPr lang="en-US" dirty="0" err="1"/>
              <a:t>pussissa</a:t>
            </a:r>
            <a:r>
              <a:rPr lang="en-US" dirty="0"/>
              <a:t> </a:t>
            </a:r>
            <a:r>
              <a:rPr lang="en-US" dirty="0" err="1"/>
              <a:t>valmisteen</a:t>
            </a:r>
            <a:r>
              <a:rPr lang="en-US" dirty="0"/>
              <a:t> </a:t>
            </a:r>
            <a:r>
              <a:rPr lang="en-US" dirty="0" err="1"/>
              <a:t>yksikkönumero</a:t>
            </a:r>
            <a:r>
              <a:rPr lang="en-US" dirty="0"/>
              <a:t> ja </a:t>
            </a:r>
            <a:r>
              <a:rPr lang="en-US" dirty="0" err="1"/>
              <a:t>henkilötietotarra</a:t>
            </a:r>
            <a:r>
              <a:rPr lang="en-US" dirty="0"/>
              <a:t> (</a:t>
            </a:r>
            <a:r>
              <a:rPr lang="en-US" dirty="0" err="1"/>
              <a:t>sulje</a:t>
            </a:r>
            <a:r>
              <a:rPr lang="en-US" dirty="0"/>
              <a:t> </a:t>
            </a:r>
            <a:r>
              <a:rPr lang="en-US" dirty="0" err="1"/>
              <a:t>korkilla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3 </a:t>
            </a:r>
            <a:r>
              <a:rPr lang="en-US" dirty="0" err="1"/>
              <a:t>päivän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pussi</a:t>
            </a:r>
            <a:r>
              <a:rPr lang="en-US" dirty="0"/>
              <a:t> </a:t>
            </a:r>
            <a:r>
              <a:rPr lang="en-US" dirty="0" err="1"/>
              <a:t>laitetaan</a:t>
            </a:r>
            <a:r>
              <a:rPr lang="en-US" dirty="0"/>
              <a:t> </a:t>
            </a:r>
            <a:r>
              <a:rPr lang="en-US" dirty="0" err="1"/>
              <a:t>biologiseen</a:t>
            </a:r>
            <a:r>
              <a:rPr lang="en-US" dirty="0"/>
              <a:t> </a:t>
            </a:r>
            <a:r>
              <a:rPr lang="en-US" dirty="0" err="1"/>
              <a:t>jätteeseen</a:t>
            </a:r>
            <a:endParaRPr lang="fi-FI" dirty="0">
              <a:solidFill>
                <a:srgbClr val="282828"/>
              </a:solidFill>
            </a:endParaRPr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E3702-2E92-DBE8-7608-A3807076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049" y="3350016"/>
            <a:ext cx="2011978" cy="30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5250B9-4591-8D84-D665-1FB3BA78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460" y="1268683"/>
            <a:ext cx="6109000" cy="2767739"/>
          </a:xfrm>
        </p:spPr>
        <p:txBody>
          <a:bodyPr anchor="ctr">
            <a:normAutofit fontScale="90000"/>
          </a:bodyPr>
          <a:lstStyle/>
          <a:p>
            <a:r>
              <a:rPr lang="fi-FI" sz="4000" dirty="0"/>
              <a:t>Lähteet</a:t>
            </a:r>
            <a:br>
              <a:rPr lang="fi-FI" sz="4000" dirty="0"/>
            </a:br>
            <a:br>
              <a:rPr lang="fi-FI" sz="4000" dirty="0"/>
            </a:br>
            <a:r>
              <a:rPr lang="fi-FI" sz="2000" b="0" dirty="0">
                <a:cs typeface="Arial" panose="020B0604020202020204" pitchFamily="34" charset="0"/>
              </a:rPr>
              <a:t>Veripalvelu, Verivalmisteet </a:t>
            </a:r>
            <a:br>
              <a:rPr lang="fi-FI" sz="2000" b="0" dirty="0">
                <a:cs typeface="Arial" panose="020B0604020202020204" pitchFamily="34" charset="0"/>
              </a:rPr>
            </a:br>
            <a:r>
              <a:rPr lang="fi-FI" sz="2000" b="0" dirty="0">
                <a:cs typeface="Arial" panose="020B0604020202020204" pitchFamily="34" charset="0"/>
                <a:hlinkClick r:id="rId2"/>
              </a:rPr>
              <a:t>https://www.veripalvelu.fi</a:t>
            </a:r>
            <a:br>
              <a:rPr lang="fi-FI" sz="2000" b="0" dirty="0">
                <a:cs typeface="Arial" panose="020B0604020202020204" pitchFamily="34" charset="0"/>
              </a:rPr>
            </a:br>
            <a:br>
              <a:rPr lang="fi-FI" sz="2000" b="0" dirty="0">
                <a:cs typeface="Arial" panose="020B0604020202020204" pitchFamily="34" charset="0"/>
              </a:rPr>
            </a:br>
            <a:r>
              <a:rPr lang="fi-FI" sz="2000" b="0" dirty="0">
                <a:cs typeface="Arial" panose="020B0604020202020204" pitchFamily="34" charset="0"/>
              </a:rPr>
              <a:t>Veripalvelu, Verensiirtokortti</a:t>
            </a:r>
            <a:br>
              <a:rPr lang="fi-FI" sz="2000" b="0" dirty="0">
                <a:cs typeface="Arial" panose="020B0604020202020204" pitchFamily="34" charset="0"/>
              </a:rPr>
            </a:br>
            <a:r>
              <a:rPr lang="fi-FI" sz="2000" b="0" dirty="0">
                <a:cs typeface="Arial" panose="020B0604020202020204" pitchFamily="34" charset="0"/>
              </a:rPr>
              <a:t>Veripalvelu, Ohjeet verensiirtoon</a:t>
            </a:r>
            <a:br>
              <a:rPr lang="fi-FI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357876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BA5165E-1B31-3B53-7948-3AF640796E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48560" y="953823"/>
            <a:ext cx="7609840" cy="7723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SAILA-hankkeet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7E071F-EF35-5CC7-C854-5DA4F2BD2B98}"/>
              </a:ext>
            </a:extLst>
          </p:cNvPr>
          <p:cNvSpPr txBox="1"/>
          <p:nvPr/>
        </p:nvSpPr>
        <p:spPr>
          <a:xfrm>
            <a:off x="2314937" y="2000732"/>
            <a:ext cx="774346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sz="1800" dirty="0">
                <a:solidFill>
                  <a:srgbClr val="0E284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Materiaali on tuotettu Sairaanhoitajaksi pätevöityvien osaamispalvelut -hankkeessa (SAILA2</a:t>
            </a:r>
            <a:r>
              <a:rPr lang="fi-FI" dirty="0">
                <a:solidFill>
                  <a:srgbClr val="0E2841"/>
                </a:solidFill>
                <a:ea typeface="Aptos" panose="020B0004020202020204" pitchFamily="34" charset="0"/>
                <a:cs typeface="Aptos" panose="020B0004020202020204" pitchFamily="34" charset="0"/>
              </a:rPr>
              <a:t>). </a:t>
            </a:r>
            <a:r>
              <a:rPr lang="fi-FI" dirty="0"/>
              <a:t>Hanke oli valtakunnallinen 20 ammattikorkeakoulun yhteishanke ja se toteutettiin ajalla 1.1.2024-31.12.2025. Hankkeen pääkoordinaattorina toimi Metropolia Ammattikorkeakoulu. Hanketta rahoitti </a:t>
            </a:r>
            <a:r>
              <a:rPr lang="fi-FI" dirty="0">
                <a:solidFill>
                  <a:srgbClr val="0E2841"/>
                </a:solidFill>
                <a:ea typeface="Aptos" panose="020B0004020202020204" pitchFamily="34" charset="0"/>
                <a:cs typeface="Aptos" panose="020B0004020202020204" pitchFamily="34" charset="0"/>
              </a:rPr>
              <a:t>Jatkuvan oppimisen ja työllisyyden palvelukeskus (JOTPA). </a:t>
            </a:r>
            <a:r>
              <a:rPr lang="fi-FI" dirty="0"/>
              <a:t>Hanke toteutettiin tiiviissä yhteistyössä opetus- ja kulttuuriministeriön rahoittaman Sairaanhoitajien pätevöitymistoimintamallien kehittäminen -hankkeen (SAILA1) kanssa. </a:t>
            </a:r>
            <a:endParaRPr lang="fi-FI" sz="2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 descr="Metropolian logo">
            <a:extLst>
              <a:ext uri="{FF2B5EF4-FFF2-40B4-BE49-F238E27FC236}">
                <a16:creationId xmlns:a16="http://schemas.microsoft.com/office/drawing/2014/main" id="{A7A65BBA-8BA6-323C-710A-EC5AF9D7B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06" y="5146683"/>
            <a:ext cx="3092824" cy="947282"/>
          </a:xfrm>
          <a:prstGeom prst="rect">
            <a:avLst/>
          </a:prstGeom>
        </p:spPr>
      </p:pic>
      <p:pic>
        <p:nvPicPr>
          <p:cNvPr id="7" name="Picture 6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DB4F4E3-5973-ECFE-10D2-E84E4CF22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19" y="4860610"/>
            <a:ext cx="3317040" cy="13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5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49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78B5-0506-6D87-4D03-72A6DBE036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5951" y="400004"/>
            <a:ext cx="9161969" cy="7723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Verivalmisteet</a:t>
            </a:r>
          </a:p>
        </p:txBody>
      </p:sp>
      <p:graphicFrame>
        <p:nvGraphicFramePr>
          <p:cNvPr id="3" name="Content Placeholder 8" descr="Icons">
            <a:extLst>
              <a:ext uri="{FF2B5EF4-FFF2-40B4-BE49-F238E27FC236}">
                <a16:creationId xmlns:a16="http://schemas.microsoft.com/office/drawing/2014/main" id="{7149842D-6C9F-3D67-0AD5-E6BFA04771C1}"/>
              </a:ext>
            </a:extLst>
          </p:cNvPr>
          <p:cNvGraphicFramePr>
            <a:graphicFrameLocks/>
          </p:cNvGraphicFramePr>
          <p:nvPr/>
        </p:nvGraphicFramePr>
        <p:xfrm>
          <a:off x="865952" y="1433089"/>
          <a:ext cx="9161968" cy="502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E8D1A1-419D-D552-DC6C-13A253A2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11413"/>
            <a:ext cx="8080375" cy="2151062"/>
          </a:xfrm>
        </p:spPr>
        <p:txBody>
          <a:bodyPr anchor="b">
            <a:noAutofit/>
          </a:bodyPr>
          <a:lstStyle/>
          <a:p>
            <a:pPr algn="ctr"/>
            <a:r>
              <a:rPr lang="en-US" sz="4000" b="1" dirty="0">
                <a:effectLst/>
              </a:rPr>
              <a:t>Kuinka </a:t>
            </a:r>
            <a:r>
              <a:rPr lang="en-US" sz="4000" b="1" dirty="0" err="1">
                <a:effectLst/>
              </a:rPr>
              <a:t>paljon</a:t>
            </a:r>
            <a:r>
              <a:rPr lang="en-US" sz="4000" b="1" dirty="0">
                <a:effectLst/>
              </a:rPr>
              <a:t> </a:t>
            </a:r>
            <a:br>
              <a:rPr lang="en-US" sz="4000" b="1" dirty="0">
                <a:effectLst/>
              </a:rPr>
            </a:br>
            <a:r>
              <a:rPr lang="en-US" sz="4000" b="1" dirty="0" err="1">
                <a:effectLst/>
              </a:rPr>
              <a:t>yksi</a:t>
            </a:r>
            <a:r>
              <a:rPr lang="en-US" sz="4000" b="1" dirty="0">
                <a:effectLst/>
              </a:rPr>
              <a:t> </a:t>
            </a:r>
            <a:r>
              <a:rPr lang="en-US" sz="4000" b="1" dirty="0" err="1">
                <a:effectLst/>
              </a:rPr>
              <a:t>punasolu</a:t>
            </a:r>
            <a:r>
              <a:rPr lang="en-US" sz="4000" dirty="0" err="1"/>
              <a:t>valmiste</a:t>
            </a:r>
            <a:r>
              <a:rPr lang="en-US" sz="4000" b="1" dirty="0">
                <a:effectLst/>
              </a:rPr>
              <a:t> (PS)</a:t>
            </a:r>
            <a:br>
              <a:rPr lang="en-US" sz="4000" b="1" dirty="0">
                <a:effectLst/>
              </a:rPr>
            </a:br>
            <a:r>
              <a:rPr lang="en-US" sz="4000" b="1" dirty="0" err="1">
                <a:effectLst/>
              </a:rPr>
              <a:t>nostaa</a:t>
            </a:r>
            <a:r>
              <a:rPr lang="en-US" sz="4000" b="1" dirty="0">
                <a:effectLst/>
              </a:rPr>
              <a:t> </a:t>
            </a:r>
            <a:r>
              <a:rPr lang="en-US" sz="4000" b="1" dirty="0" err="1">
                <a:effectLst/>
              </a:rPr>
              <a:t>hemoglobiinia</a:t>
            </a:r>
            <a:r>
              <a:rPr lang="en-US" sz="4000" b="1" dirty="0">
                <a:effectLst/>
              </a:rPr>
              <a:t> g/l?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4238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55F14-2B35-9DEF-94EF-736402FB0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F99803-5AA8-F5ED-2E42-E914B1FC6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11413"/>
            <a:ext cx="8080375" cy="2151062"/>
          </a:xfrm>
        </p:spPr>
        <p:txBody>
          <a:bodyPr anchor="b">
            <a:noAutofit/>
          </a:bodyPr>
          <a:lstStyle/>
          <a:p>
            <a:pPr algn="ctr"/>
            <a:r>
              <a:rPr lang="en-US" sz="4000" b="1" dirty="0">
                <a:effectLst/>
              </a:rPr>
              <a:t>…Kuinka </a:t>
            </a:r>
            <a:r>
              <a:rPr lang="en-US" sz="4000" b="1" dirty="0" err="1">
                <a:effectLst/>
              </a:rPr>
              <a:t>paljon</a:t>
            </a:r>
            <a:r>
              <a:rPr lang="en-US" sz="4000" b="1" dirty="0">
                <a:effectLst/>
              </a:rPr>
              <a:t> </a:t>
            </a:r>
            <a:br>
              <a:rPr lang="en-US" sz="4000" b="1" dirty="0">
                <a:effectLst/>
              </a:rPr>
            </a:br>
            <a:r>
              <a:rPr lang="en-US" sz="4000" b="1" dirty="0" err="1">
                <a:effectLst/>
              </a:rPr>
              <a:t>yksi</a:t>
            </a:r>
            <a:r>
              <a:rPr lang="en-US" sz="4000" b="1" dirty="0">
                <a:effectLst/>
              </a:rPr>
              <a:t> </a:t>
            </a:r>
            <a:r>
              <a:rPr lang="en-US" sz="4000" b="1" dirty="0" err="1">
                <a:effectLst/>
              </a:rPr>
              <a:t>punasolu</a:t>
            </a:r>
            <a:r>
              <a:rPr lang="en-US" sz="4000" dirty="0" err="1"/>
              <a:t>valmiste</a:t>
            </a:r>
            <a:r>
              <a:rPr lang="en-US" sz="4000" b="1" dirty="0">
                <a:effectLst/>
              </a:rPr>
              <a:t> (PS)</a:t>
            </a:r>
            <a:br>
              <a:rPr lang="en-US" sz="4000" b="1" dirty="0">
                <a:effectLst/>
              </a:rPr>
            </a:br>
            <a:r>
              <a:rPr lang="en-US" sz="4000" b="1" dirty="0" err="1">
                <a:effectLst/>
              </a:rPr>
              <a:t>nostaa</a:t>
            </a:r>
            <a:r>
              <a:rPr lang="en-US" sz="4000" b="1" dirty="0">
                <a:effectLst/>
              </a:rPr>
              <a:t> </a:t>
            </a:r>
            <a:r>
              <a:rPr lang="en-US" sz="4000" b="1" dirty="0" err="1">
                <a:effectLst/>
              </a:rPr>
              <a:t>hemoglobiinia</a:t>
            </a:r>
            <a:r>
              <a:rPr lang="en-US" sz="4000" b="1" dirty="0">
                <a:effectLst/>
              </a:rPr>
              <a:t> g/l?</a:t>
            </a:r>
            <a:endParaRPr lang="en-US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1E61B5-0E94-71E0-44BF-20A12952EF5C}"/>
              </a:ext>
            </a:extLst>
          </p:cNvPr>
          <p:cNvSpPr txBox="1"/>
          <p:nvPr/>
        </p:nvSpPr>
        <p:spPr>
          <a:xfrm>
            <a:off x="1888738" y="4566196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B3FB6"/>
                </a:solidFill>
                <a:latin typeface="Arial" panose="020B0604020202020204" pitchFamily="34" charset="0"/>
              </a:rPr>
              <a:t>10g/L</a:t>
            </a:r>
          </a:p>
          <a:p>
            <a:pPr algn="ctr"/>
            <a:endParaRPr lang="en-US" b="1" dirty="0">
              <a:solidFill>
                <a:srgbClr val="3B3FB6"/>
              </a:solidFill>
              <a:latin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3B3FB6"/>
                </a:solidFill>
                <a:latin typeface="Arial" panose="020B0604020202020204" pitchFamily="34" charset="0"/>
              </a:rPr>
              <a:t>ESIMERKIKSI  HB 65 g/l + 1 PS PUSSI  </a:t>
            </a:r>
          </a:p>
          <a:p>
            <a:pPr algn="ctr"/>
            <a:r>
              <a:rPr lang="en-US" b="1" dirty="0">
                <a:solidFill>
                  <a:srgbClr val="3B3FB6"/>
                </a:solidFill>
                <a:latin typeface="Arial" panose="020B0604020202020204" pitchFamily="34" charset="0"/>
              </a:rPr>
              <a:t>≈&gt; Hb 75 g/L</a:t>
            </a:r>
            <a:endParaRPr lang="en-US" dirty="0">
              <a:solidFill>
                <a:srgbClr val="3B3F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0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E759-EEE7-CBF6-7BD6-6A01A0BC8F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5951" y="400004"/>
            <a:ext cx="9161969" cy="7723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Laboraatiokokeet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ennen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verensiirtoa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" name="Content Placeholder 8" descr="Icons">
            <a:extLst>
              <a:ext uri="{FF2B5EF4-FFF2-40B4-BE49-F238E27FC236}">
                <a16:creationId xmlns:a16="http://schemas.microsoft.com/office/drawing/2014/main" id="{1D17DE2B-3BB8-8F70-13B3-5C814D9C6AF8}"/>
              </a:ext>
            </a:extLst>
          </p:cNvPr>
          <p:cNvGraphicFramePr>
            <a:graphicFrameLocks/>
          </p:cNvGraphicFramePr>
          <p:nvPr/>
        </p:nvGraphicFramePr>
        <p:xfrm>
          <a:off x="865952" y="1433089"/>
          <a:ext cx="9161968" cy="502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27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BB4C-93CF-C457-52A1-CE0FA53C68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Verensiirtoa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varten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tarvittavat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välineet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26996-6132-EB37-D192-04D44DAC8BB9}"/>
              </a:ext>
            </a:extLst>
          </p:cNvPr>
          <p:cNvSpPr txBox="1">
            <a:spLocks/>
          </p:cNvSpPr>
          <p:nvPr/>
        </p:nvSpPr>
        <p:spPr>
          <a:xfrm>
            <a:off x="913774" y="2367092"/>
            <a:ext cx="5106026" cy="34241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Monitorointi;</a:t>
            </a:r>
            <a:endParaRPr lang="fi-FI"/>
          </a:p>
          <a:p>
            <a:pPr lvl="1"/>
            <a:r>
              <a:rPr lang="en-US" sz="2400"/>
              <a:t>Verenpaine, pulssi, lämpö, hengitystaajuus, happisaturaatio</a:t>
            </a:r>
            <a:endParaRPr lang="fi-FI" sz="2400"/>
          </a:p>
          <a:p>
            <a:r>
              <a:rPr lang="fi-FI"/>
              <a:t>Iv kanyyli koko g20-g22 ja na0,9% huuhtelua varten</a:t>
            </a:r>
          </a:p>
          <a:p>
            <a:r>
              <a:rPr lang="fi-FI"/>
              <a:t>Verensiirtoa varten tarkoitettu suodattimella varustettu siirtolaite</a:t>
            </a:r>
          </a:p>
          <a:p>
            <a:pPr>
              <a:defRPr cap="all"/>
            </a:pPr>
            <a:endParaRPr lang="en-US" sz="2000" b="1" cap="all"/>
          </a:p>
          <a:p>
            <a:endParaRPr lang="fi-FI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CBFC18A-E56A-B4A5-B726-44CECD871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5" r="23059" b="1"/>
          <a:stretch>
            <a:fillRect/>
          </a:stretch>
        </p:blipFill>
        <p:spPr bwMode="auto">
          <a:xfrm>
            <a:off x="6782042" y="2432304"/>
            <a:ext cx="4340109" cy="291083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2540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C5BADC2-B20C-55B6-14C7-8A3EF8CF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</p:spPr>
        <p:txBody>
          <a:bodyPr anchor="ctr">
            <a:normAutofit/>
          </a:bodyPr>
          <a:lstStyle/>
          <a:p>
            <a:r>
              <a:rPr lang="en-US" b="1" dirty="0" err="1"/>
              <a:t>Tarkista</a:t>
            </a:r>
            <a:r>
              <a:rPr lang="en-US" b="1" dirty="0"/>
              <a:t> </a:t>
            </a:r>
            <a:r>
              <a:rPr lang="en-US" b="1" dirty="0" err="1"/>
              <a:t>verivalmiste</a:t>
            </a:r>
            <a:r>
              <a:rPr lang="en-US" b="1" dirty="0"/>
              <a:t> </a:t>
            </a:r>
            <a:r>
              <a:rPr lang="en-US" b="1" dirty="0" err="1"/>
              <a:t>ennen</a:t>
            </a:r>
            <a:r>
              <a:rPr lang="en-US" b="1" dirty="0"/>
              <a:t> </a:t>
            </a:r>
            <a:r>
              <a:rPr lang="en-US" b="1" dirty="0" err="1"/>
              <a:t>siirtoa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3FACF0-54DA-F431-65CD-5680DD11A0BC}"/>
              </a:ext>
            </a:extLst>
          </p:cNvPr>
          <p:cNvSpPr txBox="1"/>
          <p:nvPr/>
        </p:nvSpPr>
        <p:spPr>
          <a:xfrm>
            <a:off x="865951" y="1586729"/>
            <a:ext cx="75831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2 </a:t>
            </a:r>
            <a:r>
              <a:rPr lang="en-US" sz="2400" dirty="0" err="1">
                <a:solidFill>
                  <a:schemeClr val="tx1"/>
                </a:solidFill>
              </a:rPr>
              <a:t>hoitajaa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tarkistaa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verivalmisteen</a:t>
            </a:r>
            <a:r>
              <a:rPr lang="en-US" sz="2400" dirty="0">
                <a:solidFill>
                  <a:schemeClr val="tx1"/>
                </a:solidFill>
              </a:rPr>
              <a:t> ja </a:t>
            </a:r>
            <a:r>
              <a:rPr lang="en-US" sz="2400" dirty="0" err="1">
                <a:solidFill>
                  <a:schemeClr val="tx1"/>
                </a:solidFill>
              </a:rPr>
              <a:t>kuittaa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nimikirjaimilla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Verensiirtomääräys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Varmista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Verivalmisteen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sopivuus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potilaalle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Tarkista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verivalmiste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viimeinen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käyttöpäivä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väri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hyytymät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kaasu</a:t>
            </a:r>
            <a:r>
              <a:rPr lang="en-US" sz="2400" dirty="0">
                <a:solidFill>
                  <a:schemeClr val="tx1"/>
                </a:solidFill>
              </a:rPr>
              <a:t> ja </a:t>
            </a:r>
            <a:r>
              <a:rPr lang="en-US" sz="2400" dirty="0" err="1">
                <a:solidFill>
                  <a:schemeClr val="tx1"/>
                </a:solidFill>
              </a:rPr>
              <a:t>siisteys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Tunnista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potilas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oikea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verivalmiste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oikealle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potilaalle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Tunnista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verivalmiste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veriryhmä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vasta-ainemääritys</a:t>
            </a:r>
            <a:r>
              <a:rPr lang="en-US" sz="2400" dirty="0">
                <a:solidFill>
                  <a:schemeClr val="tx1"/>
                </a:solidFill>
              </a:rPr>
              <a:t> (RH) ja </a:t>
            </a:r>
            <a:r>
              <a:rPr lang="en-US" sz="2400" dirty="0" err="1">
                <a:solidFill>
                  <a:schemeClr val="tx1"/>
                </a:solidFill>
              </a:rPr>
              <a:t>sopivuuskoe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9" name="Picture 8" descr="My+ logo">
            <a:extLst>
              <a:ext uri="{FF2B5EF4-FFF2-40B4-BE49-F238E27FC236}">
                <a16:creationId xmlns:a16="http://schemas.microsoft.com/office/drawing/2014/main" id="{50F632A3-67D1-FF87-4CD1-9AB0A298B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0" y="6105599"/>
            <a:ext cx="1661160" cy="59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2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70F25E-3265-AC58-7824-9281E079E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93" y="979053"/>
            <a:ext cx="9161969" cy="772354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Verensiirto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aika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65A01-6211-1419-5364-42FFC08E341C}"/>
              </a:ext>
            </a:extLst>
          </p:cNvPr>
          <p:cNvSpPr txBox="1"/>
          <p:nvPr/>
        </p:nvSpPr>
        <p:spPr>
          <a:xfrm>
            <a:off x="909828" y="2815114"/>
            <a:ext cx="88011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Punasoluyksikkö</a:t>
            </a:r>
            <a:r>
              <a:rPr lang="en-US" sz="2400" dirty="0">
                <a:solidFill>
                  <a:schemeClr val="tx1"/>
                </a:solidFill>
              </a:rPr>
              <a:t> (PS) 2-4 </a:t>
            </a:r>
            <a:r>
              <a:rPr lang="en-US" sz="2400" dirty="0" err="1">
                <a:solidFill>
                  <a:schemeClr val="tx1"/>
                </a:solidFill>
              </a:rPr>
              <a:t>tuntia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ei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yli</a:t>
            </a:r>
            <a:r>
              <a:rPr lang="en-US" sz="2400" dirty="0">
                <a:solidFill>
                  <a:schemeClr val="tx1"/>
                </a:solidFill>
              </a:rPr>
              <a:t> 6 </a:t>
            </a:r>
            <a:r>
              <a:rPr lang="en-US" sz="2400" dirty="0" err="1">
                <a:solidFill>
                  <a:schemeClr val="tx1"/>
                </a:solidFill>
              </a:rPr>
              <a:t>tuntia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Punasoluyksikköä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voi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uudelleen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säilyttää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jääkaapissa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jos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ollut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huoneenlämmössä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yli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minuuttia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Plasmavalmiste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Octaplas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ei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yli</a:t>
            </a:r>
            <a:r>
              <a:rPr lang="en-US" sz="2400" dirty="0">
                <a:solidFill>
                  <a:schemeClr val="tx1"/>
                </a:solidFill>
              </a:rPr>
              <a:t> 1ml/kg/min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Verihiutaleet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trombosyytit</a:t>
            </a:r>
            <a:r>
              <a:rPr lang="en-US" sz="2400" dirty="0">
                <a:solidFill>
                  <a:schemeClr val="tx1"/>
                </a:solidFill>
              </a:rPr>
              <a:t>) 30-60 min</a:t>
            </a:r>
          </a:p>
        </p:txBody>
      </p:sp>
    </p:spTree>
    <p:extLst>
      <p:ext uri="{BB962C8B-B14F-4D97-AF65-F5344CB8AC3E}">
        <p14:creationId xmlns:p14="http://schemas.microsoft.com/office/powerpoint/2010/main" val="93103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B4690F-0D47-1B51-A009-CDF6481A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4812473" cy="772354"/>
          </a:xfrm>
        </p:spPr>
        <p:txBody>
          <a:bodyPr anchor="ctr">
            <a:normAutofit fontScale="90000"/>
          </a:bodyPr>
          <a:lstStyle/>
          <a:p>
            <a:r>
              <a:rPr lang="en-US" dirty="0" err="1"/>
              <a:t>V</a:t>
            </a:r>
            <a:r>
              <a:rPr lang="en-US" b="1" dirty="0" err="1"/>
              <a:t>eri</a:t>
            </a:r>
            <a:r>
              <a:rPr lang="en-US" dirty="0" err="1">
                <a:ea typeface="Calibri" panose="020F0502020204030204" pitchFamily="34" charset="0"/>
              </a:rPr>
              <a:t>valmisteen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lämpötila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2204D-15BC-5543-760A-D402C3AFB9C6}"/>
              </a:ext>
            </a:extLst>
          </p:cNvPr>
          <p:cNvSpPr txBox="1"/>
          <p:nvPr/>
        </p:nvSpPr>
        <p:spPr>
          <a:xfrm>
            <a:off x="1031602" y="1939380"/>
            <a:ext cx="53098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Huoneenlämpöinen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Jos </a:t>
            </a:r>
            <a:r>
              <a:rPr lang="en-US" sz="2400" dirty="0" err="1"/>
              <a:t>hätätilanne</a:t>
            </a:r>
            <a:r>
              <a:rPr lang="en-US" sz="2400" dirty="0"/>
              <a:t>; 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Käytä</a:t>
            </a:r>
            <a:r>
              <a:rPr lang="en-US" sz="2400" dirty="0"/>
              <a:t> </a:t>
            </a:r>
            <a:r>
              <a:rPr lang="en-US" sz="2400" dirty="0" err="1"/>
              <a:t>verenlämmitintä</a:t>
            </a:r>
            <a:r>
              <a:rPr lang="en-US" sz="2400" dirty="0"/>
              <a:t> (ranger® tai hotline®)</a:t>
            </a:r>
            <a:endParaRPr lang="fi-FI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326BC-D756-510B-BF64-72ACEF65F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82" y="4175725"/>
            <a:ext cx="4200547" cy="19275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054A3A-88C9-B678-6F54-88B03C178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125" y="1172358"/>
            <a:ext cx="2476846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86016"/>
      </p:ext>
    </p:extLst>
  </p:cSld>
  <p:clrMapOvr>
    <a:masterClrMapping/>
  </p:clrMapOvr>
</p:sld>
</file>

<file path=ppt/theme/theme1.xml><?xml version="1.0" encoding="utf-8"?>
<a:theme xmlns:a="http://schemas.openxmlformats.org/drawingml/2006/main" name="SAILA-teema">
  <a:themeElements>
    <a:clrScheme name="SAILA">
      <a:dk1>
        <a:sysClr val="windowText" lastClr="000000"/>
      </a:dk1>
      <a:lt1>
        <a:sysClr val="window" lastClr="FFFFFF"/>
      </a:lt1>
      <a:dk2>
        <a:srgbClr val="0E2841"/>
      </a:dk2>
      <a:lt2>
        <a:srgbClr val="FFFFFF"/>
      </a:lt2>
      <a:accent1>
        <a:srgbClr val="001489"/>
      </a:accent1>
      <a:accent2>
        <a:srgbClr val="3B3FB6"/>
      </a:accent2>
      <a:accent3>
        <a:srgbClr val="0084CA"/>
      </a:accent3>
      <a:accent4>
        <a:srgbClr val="0F9ED5"/>
      </a:accent4>
      <a:accent5>
        <a:srgbClr val="EF426F"/>
      </a:accent5>
      <a:accent6>
        <a:srgbClr val="78D64B"/>
      </a:accent6>
      <a:hlink>
        <a:srgbClr val="001489"/>
      </a:hlink>
      <a:folHlink>
        <a:srgbClr val="3B3FB6"/>
      </a:folHlink>
    </a:clrScheme>
    <a:fontScheme name="Custom 2">
      <a:majorFont>
        <a:latin typeface="Inter Black"/>
        <a:ea typeface=""/>
        <a:cs typeface=""/>
      </a:majorFont>
      <a:minorFont>
        <a:latin typeface="Inter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te_Työelämäpäivä_PowerPoint_Pohja_05062024.potx" id="{05F32DBA-D023-4612-AED6-CF5B09D892FC}" vid="{6F940C94-8D7D-4E20-B111-5F4FF0DF582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fc0a71-3eb5-4627-9d51-72ae4518f2e8" xsi:nil="true"/>
    <lcf76f155ced4ddcb4097134ff3c332f xmlns="55e74d0b-aee6-49aa-95b7-4853b1f794f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438AFD521884DA5E6E4DC49C20B1B" ma:contentTypeVersion="18" ma:contentTypeDescription="Create a new document." ma:contentTypeScope="" ma:versionID="0888b9fa164499e68b5559f10aae1b05">
  <xsd:schema xmlns:xsd="http://www.w3.org/2001/XMLSchema" xmlns:xs="http://www.w3.org/2001/XMLSchema" xmlns:p="http://schemas.microsoft.com/office/2006/metadata/properties" xmlns:ns2="55e74d0b-aee6-49aa-95b7-4853b1f794f9" xmlns:ns3="b4fc0a71-3eb5-4627-9d51-72ae4518f2e8" targetNamespace="http://schemas.microsoft.com/office/2006/metadata/properties" ma:root="true" ma:fieldsID="95231c6faedb4e229dba5d451a324b21" ns2:_="" ns3:_="">
    <xsd:import namespace="55e74d0b-aee6-49aa-95b7-4853b1f794f9"/>
    <xsd:import namespace="b4fc0a71-3eb5-4627-9d51-72ae4518f2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74d0b-aee6-49aa-95b7-4853b1f794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e8f1103-1473-4e92-b09f-529690c983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c0a71-3eb5-4627-9d51-72ae4518f2e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e6d02ac-ec5f-47f2-80c0-f05e10baa350}" ma:internalName="TaxCatchAll" ma:showField="CatchAllData" ma:web="b4fc0a71-3eb5-4627-9d51-72ae4518f2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ECADC0-B8DC-4CE1-8464-3836A581D74B}">
  <ds:schemaRefs>
    <ds:schemaRef ds:uri="55e74d0b-aee6-49aa-95b7-4853b1f794f9"/>
    <ds:schemaRef ds:uri="b4fc0a71-3eb5-4627-9d51-72ae4518f2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B5CFA8-AE5A-4E29-938B-BD334A3773F2}">
  <ds:schemaRefs>
    <ds:schemaRef ds:uri="55e74d0b-aee6-49aa-95b7-4853b1f794f9"/>
    <ds:schemaRef ds:uri="b4fc0a71-3eb5-4627-9d51-72ae4518f2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109C077-73D2-4518-84B6-58D9AD328F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Sote_Työelämäpäivä_PowerPoint_Pohja_05062024</Template>
  <TotalTime>49</TotalTime>
  <Words>514</Words>
  <Application>Microsoft Office PowerPoint</Application>
  <PresentationFormat>Widescreen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Inter</vt:lpstr>
      <vt:lpstr>SAILA-teema</vt:lpstr>
      <vt:lpstr>Sairaanhoitajan laillistumisväylä Lääkehoito: Verensiirto</vt:lpstr>
      <vt:lpstr>Verivalmisteet</vt:lpstr>
      <vt:lpstr>Kuinka paljon  yksi punasoluvalmiste (PS) nostaa hemoglobiinia g/l?</vt:lpstr>
      <vt:lpstr>…Kuinka paljon  yksi punasoluvalmiste (PS) nostaa hemoglobiinia g/l?</vt:lpstr>
      <vt:lpstr>Laboraatiokokeet ennen verensiirtoa</vt:lpstr>
      <vt:lpstr>Verensiirtoa varten tarvittavat välineet</vt:lpstr>
      <vt:lpstr>Tarkista verivalmiste ennen siirtoa</vt:lpstr>
      <vt:lpstr>Verensiirto aika </vt:lpstr>
      <vt:lpstr>Verivalmisteen lämpötila</vt:lpstr>
      <vt:lpstr>Mitä veriryhmää käytetään hätätilanteessa? </vt:lpstr>
      <vt:lpstr>Biologinen esikoe</vt:lpstr>
      <vt:lpstr>Tavalliset haittavaikutukset verensiirrossa</vt:lpstr>
      <vt:lpstr>Harvinaiset haittavaikutukset verensiirrossa</vt:lpstr>
      <vt:lpstr>Mitä teet jos epäilet verensiirtoreaktiota?</vt:lpstr>
      <vt:lpstr>Miten säilytetään tyhjää punasolupussia  verensiirron jälkeen? </vt:lpstr>
      <vt:lpstr>Lähteet  Veripalvelu, Verivalmisteet  https://www.veripalvelu.fi  Veripalvelu, Verensiirtokortti Veripalvelu, Ohjeet verensiirtoon </vt:lpstr>
      <vt:lpstr>SAILA-hankkeet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Maini Tran</dc:creator>
  <cp:lastModifiedBy>Anne Karjalainen</cp:lastModifiedBy>
  <cp:revision>16</cp:revision>
  <dcterms:created xsi:type="dcterms:W3CDTF">2024-08-26T07:59:10Z</dcterms:created>
  <dcterms:modified xsi:type="dcterms:W3CDTF">2025-12-05T14:03:58Z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0x0101007DD438AFD521884DA5E6E4DC49C20B1B</vt:lpwstr>
  </property>
  <property fmtid="{D5CDD505-2E9C-101B-9397-08002B2CF9AE}" pid="3" name="MediaServiceImageTags">
    <vt:lpwstr/>
  </property>
</Properties>
</file>