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7"/>
  </p:notesMasterIdLst>
  <p:sldIdLst>
    <p:sldId id="259" r:id="rId5"/>
    <p:sldId id="262" r:id="rId6"/>
    <p:sldId id="285" r:id="rId7"/>
    <p:sldId id="258" r:id="rId8"/>
    <p:sldId id="292" r:id="rId9"/>
    <p:sldId id="260" r:id="rId10"/>
    <p:sldId id="263" r:id="rId11"/>
    <p:sldId id="264" r:id="rId12"/>
    <p:sldId id="295" r:id="rId13"/>
    <p:sldId id="294" r:id="rId14"/>
    <p:sldId id="293" r:id="rId15"/>
    <p:sldId id="268" r:id="rId16"/>
    <p:sldId id="267" r:id="rId17"/>
    <p:sldId id="269" r:id="rId18"/>
    <p:sldId id="286" r:id="rId19"/>
    <p:sldId id="271" r:id="rId20"/>
    <p:sldId id="290" r:id="rId21"/>
    <p:sldId id="287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E09731-19C1-11B2-C813-EAA2B59A881C}" name="Kärkkäinen Riitta" initials="KR" userId="S::riitta.karkkainen@samk.fi::c3a32db5-d6dd-401f-a297-000d622486f4" providerId="AD"/>
  <p188:author id="{567A8DA1-D000-5C17-80DF-A54ABFC2635F}" name="Kärki Anne" initials="KA" userId="S::anne.karki_samk.fi#ext#@metropoliafi.onmicrosoft.com::dc60dbf4-0b1f-4080-87e0-f39876bd76a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B9B34-6C26-4F3D-9440-B6844FCDFB16}" v="8" dt="2023-08-31T16:56:20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C01840-986A-4C19-ABBA-913B40C7766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72C31E0-6C4B-434C-8CC3-B760DCED8709}">
      <dgm:prSet phldrT="[Text]"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fi-FI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Työterveysneuvottelu</a:t>
          </a:r>
          <a:endParaRPr lang="fi-FI" dirty="0"/>
        </a:p>
      </dgm:t>
    </dgm:pt>
    <dgm:pt modelId="{AD8E3769-5430-4EDF-8FB0-7D5EC21CFCEB}" type="parTrans" cxnId="{1664E1EA-CC56-4386-B554-490097A6F73C}">
      <dgm:prSet/>
      <dgm:spPr/>
      <dgm:t>
        <a:bodyPr/>
        <a:lstStyle/>
        <a:p>
          <a:endParaRPr lang="fi-FI"/>
        </a:p>
      </dgm:t>
    </dgm:pt>
    <dgm:pt modelId="{10A00D18-72F7-4460-9569-27493C177072}" type="sibTrans" cxnId="{1664E1EA-CC56-4386-B554-490097A6F73C}">
      <dgm:prSet/>
      <dgm:spPr/>
      <dgm:t>
        <a:bodyPr/>
        <a:lstStyle/>
        <a:p>
          <a:endParaRPr lang="fi-FI"/>
        </a:p>
      </dgm:t>
    </dgm:pt>
    <dgm:pt modelId="{DE02C5DE-AF5B-493A-95B5-B69E9DA5E8D7}">
      <dgm:prSet phldrT="[Text]"/>
      <dgm:spPr/>
      <dgm:t>
        <a:bodyPr/>
        <a:lstStyle/>
        <a:p>
          <a:endParaRPr lang="fi-FI" dirty="0"/>
        </a:p>
      </dgm:t>
    </dgm:pt>
    <dgm:pt modelId="{3364F19F-A1A7-45DA-B8F5-BFAEDC5D755B}" type="parTrans" cxnId="{B92216F8-13A0-428C-8313-4C821730F511}">
      <dgm:prSet/>
      <dgm:spPr/>
      <dgm:t>
        <a:bodyPr/>
        <a:lstStyle/>
        <a:p>
          <a:endParaRPr lang="fi-FI"/>
        </a:p>
      </dgm:t>
    </dgm:pt>
    <dgm:pt modelId="{88070F4D-D5E0-4301-B7EA-DFD30564EE0E}" type="sibTrans" cxnId="{B92216F8-13A0-428C-8313-4C821730F511}">
      <dgm:prSet/>
      <dgm:spPr/>
      <dgm:t>
        <a:bodyPr/>
        <a:lstStyle/>
        <a:p>
          <a:endParaRPr lang="fi-FI"/>
        </a:p>
      </dgm:t>
    </dgm:pt>
    <dgm:pt modelId="{F57C859B-2211-430F-8237-B2B6347ABABE}">
      <dgm:prSet phldrT="[Text]"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fi-FI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Selvitys työkuormituksesta</a:t>
          </a:r>
          <a:endParaRPr lang="fi-FI" dirty="0"/>
        </a:p>
      </dgm:t>
    </dgm:pt>
    <dgm:pt modelId="{F71FD3A6-CBD5-4F60-9283-9F0241F8F54A}" type="parTrans" cxnId="{108BFDFE-4BC2-4832-89C5-AA942B9AFE42}">
      <dgm:prSet/>
      <dgm:spPr/>
      <dgm:t>
        <a:bodyPr/>
        <a:lstStyle/>
        <a:p>
          <a:endParaRPr lang="fi-FI"/>
        </a:p>
      </dgm:t>
    </dgm:pt>
    <dgm:pt modelId="{E214EF2E-FD49-4780-AB11-C39D478E183E}" type="sibTrans" cxnId="{108BFDFE-4BC2-4832-89C5-AA942B9AFE42}">
      <dgm:prSet/>
      <dgm:spPr/>
      <dgm:t>
        <a:bodyPr/>
        <a:lstStyle/>
        <a:p>
          <a:endParaRPr lang="fi-FI"/>
        </a:p>
      </dgm:t>
    </dgm:pt>
    <dgm:pt modelId="{0642847C-5AC1-46C3-A093-1EA328662818}">
      <dgm:prSet phldrT="[Text]"/>
      <dgm:spPr/>
      <dgm:t>
        <a:bodyPr/>
        <a:lstStyle/>
        <a:p>
          <a:endParaRPr lang="fi-FI" dirty="0"/>
        </a:p>
      </dgm:t>
    </dgm:pt>
    <dgm:pt modelId="{211C2972-E61E-4BBB-9E47-BC787A825AAE}" type="parTrans" cxnId="{E5A482CF-EF6C-49C9-BB3B-4DC91DAF9A64}">
      <dgm:prSet/>
      <dgm:spPr/>
      <dgm:t>
        <a:bodyPr/>
        <a:lstStyle/>
        <a:p>
          <a:endParaRPr lang="fi-FI"/>
        </a:p>
      </dgm:t>
    </dgm:pt>
    <dgm:pt modelId="{A911CABD-D0A4-4E96-8AC8-E8A919BFED90}" type="sibTrans" cxnId="{E5A482CF-EF6C-49C9-BB3B-4DC91DAF9A64}">
      <dgm:prSet/>
      <dgm:spPr/>
      <dgm:t>
        <a:bodyPr/>
        <a:lstStyle/>
        <a:p>
          <a:endParaRPr lang="fi-FI"/>
        </a:p>
      </dgm:t>
    </dgm:pt>
    <dgm:pt modelId="{7BABB1BE-B0EA-41DD-85FB-19F801E67B51}">
      <dgm:prSet phldrT="[Text]"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fi-FI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Työn mukauttamismahdollisuudet: työaika, työjärjestelyt</a:t>
          </a:r>
          <a:endParaRPr lang="fi-FI" dirty="0"/>
        </a:p>
      </dgm:t>
    </dgm:pt>
    <dgm:pt modelId="{00B88E92-3330-4D28-BA98-795B4AD1D1ED}" type="parTrans" cxnId="{CD73F822-8D3F-4B08-B840-119F0C4024E2}">
      <dgm:prSet/>
      <dgm:spPr/>
      <dgm:t>
        <a:bodyPr/>
        <a:lstStyle/>
        <a:p>
          <a:endParaRPr lang="fi-FI"/>
        </a:p>
      </dgm:t>
    </dgm:pt>
    <dgm:pt modelId="{D5E80652-2C0F-4EA7-A5EE-9C18C3159840}" type="sibTrans" cxnId="{CD73F822-8D3F-4B08-B840-119F0C4024E2}">
      <dgm:prSet/>
      <dgm:spPr/>
      <dgm:t>
        <a:bodyPr/>
        <a:lstStyle/>
        <a:p>
          <a:endParaRPr lang="fi-FI"/>
        </a:p>
      </dgm:t>
    </dgm:pt>
    <dgm:pt modelId="{FF695771-4685-4EDD-AA15-44ED4C71C098}">
      <dgm:prSet/>
      <dgm:spPr/>
      <dgm:t>
        <a:bodyPr/>
        <a:lstStyle/>
        <a:p>
          <a:endParaRPr lang="fi-FI"/>
        </a:p>
      </dgm:t>
    </dgm:pt>
    <dgm:pt modelId="{1B898ED7-5F7C-4556-BEA0-A3EBB3BC8F92}" type="parTrans" cxnId="{24DB46CE-334F-4D44-A7A0-69AF7B55EBE0}">
      <dgm:prSet/>
      <dgm:spPr/>
      <dgm:t>
        <a:bodyPr/>
        <a:lstStyle/>
        <a:p>
          <a:endParaRPr lang="fi-FI"/>
        </a:p>
      </dgm:t>
    </dgm:pt>
    <dgm:pt modelId="{D4A99DB1-94EF-4ACF-B6D7-F706BF6D64CD}" type="sibTrans" cxnId="{24DB46CE-334F-4D44-A7A0-69AF7B55EBE0}">
      <dgm:prSet/>
      <dgm:spPr/>
      <dgm:t>
        <a:bodyPr/>
        <a:lstStyle/>
        <a:p>
          <a:endParaRPr lang="fi-FI"/>
        </a:p>
      </dgm:t>
    </dgm:pt>
    <dgm:pt modelId="{E81EA363-1E2D-486C-8225-FC8BD46D11C2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fi-FI" b="0" i="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Osasairauspäiväraha</a:t>
          </a:r>
          <a:endParaRPr lang="fi-FI" dirty="0"/>
        </a:p>
      </dgm:t>
    </dgm:pt>
    <dgm:pt modelId="{3CF7E192-DD56-4B61-9EFE-36AB2601BD7D}" type="parTrans" cxnId="{3BBEF29F-E88B-4C94-B51C-77B2C9B43CDB}">
      <dgm:prSet/>
      <dgm:spPr/>
      <dgm:t>
        <a:bodyPr/>
        <a:lstStyle/>
        <a:p>
          <a:endParaRPr lang="fi-FI"/>
        </a:p>
      </dgm:t>
    </dgm:pt>
    <dgm:pt modelId="{493151F1-F03D-488F-89B1-77B82B510B89}" type="sibTrans" cxnId="{3BBEF29F-E88B-4C94-B51C-77B2C9B43CDB}">
      <dgm:prSet/>
      <dgm:spPr/>
      <dgm:t>
        <a:bodyPr/>
        <a:lstStyle/>
        <a:p>
          <a:endParaRPr lang="fi-FI"/>
        </a:p>
      </dgm:t>
    </dgm:pt>
    <dgm:pt modelId="{641C7F0B-B00E-46D9-9595-42EC080C685D}">
      <dgm:prSet/>
      <dgm:spPr/>
      <dgm:t>
        <a:bodyPr/>
        <a:lstStyle/>
        <a:p>
          <a:endParaRPr lang="fi-FI"/>
        </a:p>
      </dgm:t>
    </dgm:pt>
    <dgm:pt modelId="{2BFE27D4-BC65-4B37-8293-B6B249D635E3}" type="parTrans" cxnId="{E00C0046-9708-4185-B95A-159F0B6DC0E2}">
      <dgm:prSet/>
      <dgm:spPr/>
      <dgm:t>
        <a:bodyPr/>
        <a:lstStyle/>
        <a:p>
          <a:endParaRPr lang="fi-FI"/>
        </a:p>
      </dgm:t>
    </dgm:pt>
    <dgm:pt modelId="{CAB26E01-C7A2-464D-AFC7-257609DC291F}" type="sibTrans" cxnId="{E00C0046-9708-4185-B95A-159F0B6DC0E2}">
      <dgm:prSet/>
      <dgm:spPr/>
      <dgm:t>
        <a:bodyPr/>
        <a:lstStyle/>
        <a:p>
          <a:endParaRPr lang="fi-FI"/>
        </a:p>
      </dgm:t>
    </dgm:pt>
    <dgm:pt modelId="{A4120E64-D9AB-4BFB-99CC-3A0696376778}">
      <dgm:prSet/>
      <dgm:spPr/>
      <dgm:t>
        <a:bodyPr/>
        <a:lstStyle/>
        <a:p>
          <a:pPr>
            <a:buFont typeface="Courier New" panose="02070309020205020404" pitchFamily="49" charset="0"/>
            <a:buNone/>
          </a:pPr>
          <a:r>
            <a:rPr lang="fi-FI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rPr>
            <a:t>Työhön paluun tukitoimet</a:t>
          </a:r>
          <a:endParaRPr lang="fi-FI" dirty="0"/>
        </a:p>
      </dgm:t>
    </dgm:pt>
    <dgm:pt modelId="{41D9D2BD-8C83-45E8-905A-B215D6CE7EA0}" type="parTrans" cxnId="{1BE6DC7C-90B8-4DEB-B82F-7C8380BE749C}">
      <dgm:prSet/>
      <dgm:spPr/>
      <dgm:t>
        <a:bodyPr/>
        <a:lstStyle/>
        <a:p>
          <a:endParaRPr lang="fi-FI"/>
        </a:p>
      </dgm:t>
    </dgm:pt>
    <dgm:pt modelId="{0D5CF7A2-5FD7-4639-8180-61EF42696198}" type="sibTrans" cxnId="{1BE6DC7C-90B8-4DEB-B82F-7C8380BE749C}">
      <dgm:prSet/>
      <dgm:spPr/>
      <dgm:t>
        <a:bodyPr/>
        <a:lstStyle/>
        <a:p>
          <a:endParaRPr lang="fi-FI"/>
        </a:p>
      </dgm:t>
    </dgm:pt>
    <dgm:pt modelId="{335B4A2E-F316-443F-A925-95FDBC5D4C71}">
      <dgm:prSet phldrT="[Text]"/>
      <dgm:spPr/>
      <dgm:t>
        <a:bodyPr/>
        <a:lstStyle/>
        <a:p>
          <a:endParaRPr lang="fi-FI" dirty="0"/>
        </a:p>
      </dgm:t>
    </dgm:pt>
    <dgm:pt modelId="{FEF56658-2B39-4308-BA32-BFA7BE317629}" type="sibTrans" cxnId="{91B7ADC1-E20C-4DF7-8AD0-25BEF0A904E8}">
      <dgm:prSet/>
      <dgm:spPr/>
      <dgm:t>
        <a:bodyPr/>
        <a:lstStyle/>
        <a:p>
          <a:endParaRPr lang="fi-FI"/>
        </a:p>
      </dgm:t>
    </dgm:pt>
    <dgm:pt modelId="{E4F3FBA4-4757-4F42-8F39-FDB5F655C2FB}" type="parTrans" cxnId="{91B7ADC1-E20C-4DF7-8AD0-25BEF0A904E8}">
      <dgm:prSet/>
      <dgm:spPr/>
      <dgm:t>
        <a:bodyPr/>
        <a:lstStyle/>
        <a:p>
          <a:endParaRPr lang="fi-FI"/>
        </a:p>
      </dgm:t>
    </dgm:pt>
    <dgm:pt modelId="{BA26950C-4DFA-4D93-A61C-07981871795D}" type="pres">
      <dgm:prSet presAssocID="{22C01840-986A-4C19-ABBA-913B40C77664}" presName="linearFlow" presStyleCnt="0">
        <dgm:presLayoutVars>
          <dgm:dir/>
          <dgm:animLvl val="lvl"/>
          <dgm:resizeHandles val="exact"/>
        </dgm:presLayoutVars>
      </dgm:prSet>
      <dgm:spPr/>
    </dgm:pt>
    <dgm:pt modelId="{DC9B47D0-ECA0-46DD-A2D5-C15F3FA45065}" type="pres">
      <dgm:prSet presAssocID="{335B4A2E-F316-443F-A925-95FDBC5D4C71}" presName="composite" presStyleCnt="0"/>
      <dgm:spPr/>
    </dgm:pt>
    <dgm:pt modelId="{C172FD80-0205-42ED-A3E8-7D5E36FEA44A}" type="pres">
      <dgm:prSet presAssocID="{335B4A2E-F316-443F-A925-95FDBC5D4C71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F9EBDC1-BA9C-4364-90F8-318828339294}" type="pres">
      <dgm:prSet presAssocID="{335B4A2E-F316-443F-A925-95FDBC5D4C71}" presName="descendantText" presStyleLbl="alignAcc1" presStyleIdx="0" presStyleCnt="5">
        <dgm:presLayoutVars>
          <dgm:bulletEnabled val="1"/>
        </dgm:presLayoutVars>
      </dgm:prSet>
      <dgm:spPr/>
    </dgm:pt>
    <dgm:pt modelId="{1E6F95F4-FF34-4472-93B0-023E9686DD08}" type="pres">
      <dgm:prSet presAssocID="{FEF56658-2B39-4308-BA32-BFA7BE317629}" presName="sp" presStyleCnt="0"/>
      <dgm:spPr/>
    </dgm:pt>
    <dgm:pt modelId="{4C143259-2E68-4340-87F9-5DE282884291}" type="pres">
      <dgm:prSet presAssocID="{DE02C5DE-AF5B-493A-95B5-B69E9DA5E8D7}" presName="composite" presStyleCnt="0"/>
      <dgm:spPr/>
    </dgm:pt>
    <dgm:pt modelId="{F6D6545C-FAF9-4918-BA8F-BA3A7A02393B}" type="pres">
      <dgm:prSet presAssocID="{DE02C5DE-AF5B-493A-95B5-B69E9DA5E8D7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11A3A0D8-251B-43A6-8A5E-B6D329E341D0}" type="pres">
      <dgm:prSet presAssocID="{DE02C5DE-AF5B-493A-95B5-B69E9DA5E8D7}" presName="descendantText" presStyleLbl="alignAcc1" presStyleIdx="1" presStyleCnt="5">
        <dgm:presLayoutVars>
          <dgm:bulletEnabled val="1"/>
        </dgm:presLayoutVars>
      </dgm:prSet>
      <dgm:spPr/>
    </dgm:pt>
    <dgm:pt modelId="{4A6FF436-20D8-455B-A3E5-5D6BF1ACE25E}" type="pres">
      <dgm:prSet presAssocID="{88070F4D-D5E0-4301-B7EA-DFD30564EE0E}" presName="sp" presStyleCnt="0"/>
      <dgm:spPr/>
    </dgm:pt>
    <dgm:pt modelId="{9A7A0EAD-1B7D-4EBE-9929-5FC9113DBE69}" type="pres">
      <dgm:prSet presAssocID="{0642847C-5AC1-46C3-A093-1EA328662818}" presName="composite" presStyleCnt="0"/>
      <dgm:spPr/>
    </dgm:pt>
    <dgm:pt modelId="{55020869-49E0-47A8-8D1D-AD2C330D9212}" type="pres">
      <dgm:prSet presAssocID="{0642847C-5AC1-46C3-A093-1EA32866281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32872E36-F7D6-484B-AC30-F325396B165F}" type="pres">
      <dgm:prSet presAssocID="{0642847C-5AC1-46C3-A093-1EA328662818}" presName="descendantText" presStyleLbl="alignAcc1" presStyleIdx="2" presStyleCnt="5">
        <dgm:presLayoutVars>
          <dgm:bulletEnabled val="1"/>
        </dgm:presLayoutVars>
      </dgm:prSet>
      <dgm:spPr/>
    </dgm:pt>
    <dgm:pt modelId="{FA7C2D3F-3157-40F0-8950-BCCAAAC953CD}" type="pres">
      <dgm:prSet presAssocID="{A911CABD-D0A4-4E96-8AC8-E8A919BFED90}" presName="sp" presStyleCnt="0"/>
      <dgm:spPr/>
    </dgm:pt>
    <dgm:pt modelId="{4566260E-8B6E-4E99-A927-F28794BB6BEC}" type="pres">
      <dgm:prSet presAssocID="{FF695771-4685-4EDD-AA15-44ED4C71C098}" presName="composite" presStyleCnt="0"/>
      <dgm:spPr/>
    </dgm:pt>
    <dgm:pt modelId="{BC760CCC-F6C5-4550-87AF-E73FB4F31EE5}" type="pres">
      <dgm:prSet presAssocID="{FF695771-4685-4EDD-AA15-44ED4C71C09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F8107B4D-2301-4883-AD21-DBD901F63A20}" type="pres">
      <dgm:prSet presAssocID="{FF695771-4685-4EDD-AA15-44ED4C71C098}" presName="descendantText" presStyleLbl="alignAcc1" presStyleIdx="3" presStyleCnt="5">
        <dgm:presLayoutVars>
          <dgm:bulletEnabled val="1"/>
        </dgm:presLayoutVars>
      </dgm:prSet>
      <dgm:spPr/>
    </dgm:pt>
    <dgm:pt modelId="{C1B960EC-F3A0-41F3-A5E9-B76F85B0B70B}" type="pres">
      <dgm:prSet presAssocID="{D4A99DB1-94EF-4ACF-B6D7-F706BF6D64CD}" presName="sp" presStyleCnt="0"/>
      <dgm:spPr/>
    </dgm:pt>
    <dgm:pt modelId="{521D717B-472B-4082-A046-7B6B0404B1C2}" type="pres">
      <dgm:prSet presAssocID="{641C7F0B-B00E-46D9-9595-42EC080C685D}" presName="composite" presStyleCnt="0"/>
      <dgm:spPr/>
    </dgm:pt>
    <dgm:pt modelId="{5F04BF97-A056-42BA-8662-D16E7E5EE547}" type="pres">
      <dgm:prSet presAssocID="{641C7F0B-B00E-46D9-9595-42EC080C685D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599EC57A-DADD-4B78-842F-8DFD42586E1D}" type="pres">
      <dgm:prSet presAssocID="{641C7F0B-B00E-46D9-9595-42EC080C685D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CD73F822-8D3F-4B08-B840-119F0C4024E2}" srcId="{0642847C-5AC1-46C3-A093-1EA328662818}" destId="{7BABB1BE-B0EA-41DD-85FB-19F801E67B51}" srcOrd="0" destOrd="0" parTransId="{00B88E92-3330-4D28-BA98-795B4AD1D1ED}" sibTransId="{D5E80652-2C0F-4EA7-A5EE-9C18C3159840}"/>
    <dgm:cxn modelId="{6E3A5831-C018-44D1-B85D-6F1B365C8747}" type="presOf" srcId="{A4120E64-D9AB-4BFB-99CC-3A0696376778}" destId="{599EC57A-DADD-4B78-842F-8DFD42586E1D}" srcOrd="0" destOrd="0" presId="urn:microsoft.com/office/officeart/2005/8/layout/chevron2"/>
    <dgm:cxn modelId="{E00C0046-9708-4185-B95A-159F0B6DC0E2}" srcId="{22C01840-986A-4C19-ABBA-913B40C77664}" destId="{641C7F0B-B00E-46D9-9595-42EC080C685D}" srcOrd="4" destOrd="0" parTransId="{2BFE27D4-BC65-4B37-8293-B6B249D635E3}" sibTransId="{CAB26E01-C7A2-464D-AFC7-257609DC291F}"/>
    <dgm:cxn modelId="{B8D7AC47-1C30-43B8-AE56-F6920E894D0D}" type="presOf" srcId="{F57C859B-2211-430F-8237-B2B6347ABABE}" destId="{11A3A0D8-251B-43A6-8A5E-B6D329E341D0}" srcOrd="0" destOrd="0" presId="urn:microsoft.com/office/officeart/2005/8/layout/chevron2"/>
    <dgm:cxn modelId="{EE9C706B-C46D-44FD-BE34-BC507EFF0A93}" type="presOf" srcId="{7BABB1BE-B0EA-41DD-85FB-19F801E67B51}" destId="{32872E36-F7D6-484B-AC30-F325396B165F}" srcOrd="0" destOrd="0" presId="urn:microsoft.com/office/officeart/2005/8/layout/chevron2"/>
    <dgm:cxn modelId="{C5D72A6C-4BD6-4BCF-9F9E-423FEAE5DE74}" type="presOf" srcId="{335B4A2E-F316-443F-A925-95FDBC5D4C71}" destId="{C172FD80-0205-42ED-A3E8-7D5E36FEA44A}" srcOrd="0" destOrd="0" presId="urn:microsoft.com/office/officeart/2005/8/layout/chevron2"/>
    <dgm:cxn modelId="{1BE6DC7C-90B8-4DEB-B82F-7C8380BE749C}" srcId="{641C7F0B-B00E-46D9-9595-42EC080C685D}" destId="{A4120E64-D9AB-4BFB-99CC-3A0696376778}" srcOrd="0" destOrd="0" parTransId="{41D9D2BD-8C83-45E8-905A-B215D6CE7EA0}" sibTransId="{0D5CF7A2-5FD7-4639-8180-61EF42696198}"/>
    <dgm:cxn modelId="{71A5268A-07EA-4CA4-87CE-81874F25C516}" type="presOf" srcId="{DE02C5DE-AF5B-493A-95B5-B69E9DA5E8D7}" destId="{F6D6545C-FAF9-4918-BA8F-BA3A7A02393B}" srcOrd="0" destOrd="0" presId="urn:microsoft.com/office/officeart/2005/8/layout/chevron2"/>
    <dgm:cxn modelId="{7684DC92-23BA-4090-9630-45B6269AA096}" type="presOf" srcId="{0642847C-5AC1-46C3-A093-1EA328662818}" destId="{55020869-49E0-47A8-8D1D-AD2C330D9212}" srcOrd="0" destOrd="0" presId="urn:microsoft.com/office/officeart/2005/8/layout/chevron2"/>
    <dgm:cxn modelId="{3BBEF29F-E88B-4C94-B51C-77B2C9B43CDB}" srcId="{FF695771-4685-4EDD-AA15-44ED4C71C098}" destId="{E81EA363-1E2D-486C-8225-FC8BD46D11C2}" srcOrd="0" destOrd="0" parTransId="{3CF7E192-DD56-4B61-9EFE-36AB2601BD7D}" sibTransId="{493151F1-F03D-488F-89B1-77B82B510B89}"/>
    <dgm:cxn modelId="{367BE2BB-5301-4BFA-BEFB-25843DAD9A00}" type="presOf" srcId="{E81EA363-1E2D-486C-8225-FC8BD46D11C2}" destId="{F8107B4D-2301-4883-AD21-DBD901F63A20}" srcOrd="0" destOrd="0" presId="urn:microsoft.com/office/officeart/2005/8/layout/chevron2"/>
    <dgm:cxn modelId="{91B7ADC1-E20C-4DF7-8AD0-25BEF0A904E8}" srcId="{22C01840-986A-4C19-ABBA-913B40C77664}" destId="{335B4A2E-F316-443F-A925-95FDBC5D4C71}" srcOrd="0" destOrd="0" parTransId="{E4F3FBA4-4757-4F42-8F39-FDB5F655C2FB}" sibTransId="{FEF56658-2B39-4308-BA32-BFA7BE317629}"/>
    <dgm:cxn modelId="{24DB46CE-334F-4D44-A7A0-69AF7B55EBE0}" srcId="{22C01840-986A-4C19-ABBA-913B40C77664}" destId="{FF695771-4685-4EDD-AA15-44ED4C71C098}" srcOrd="3" destOrd="0" parTransId="{1B898ED7-5F7C-4556-BEA0-A3EBB3BC8F92}" sibTransId="{D4A99DB1-94EF-4ACF-B6D7-F706BF6D64CD}"/>
    <dgm:cxn modelId="{E5A482CF-EF6C-49C9-BB3B-4DC91DAF9A64}" srcId="{22C01840-986A-4C19-ABBA-913B40C77664}" destId="{0642847C-5AC1-46C3-A093-1EA328662818}" srcOrd="2" destOrd="0" parTransId="{211C2972-E61E-4BBB-9E47-BC787A825AAE}" sibTransId="{A911CABD-D0A4-4E96-8AC8-E8A919BFED90}"/>
    <dgm:cxn modelId="{008AA5D6-E93B-4883-B137-1CFD0B52E69B}" type="presOf" srcId="{22C01840-986A-4C19-ABBA-913B40C77664}" destId="{BA26950C-4DFA-4D93-A61C-07981871795D}" srcOrd="0" destOrd="0" presId="urn:microsoft.com/office/officeart/2005/8/layout/chevron2"/>
    <dgm:cxn modelId="{23EDD3D9-5367-44A3-819F-CE0A8F04E6BE}" type="presOf" srcId="{872C31E0-6C4B-434C-8CC3-B760DCED8709}" destId="{0F9EBDC1-BA9C-4364-90F8-318828339294}" srcOrd="0" destOrd="0" presId="urn:microsoft.com/office/officeart/2005/8/layout/chevron2"/>
    <dgm:cxn modelId="{D6C7E0E5-6900-47BA-B23F-9EEB95770E04}" type="presOf" srcId="{641C7F0B-B00E-46D9-9595-42EC080C685D}" destId="{5F04BF97-A056-42BA-8662-D16E7E5EE547}" srcOrd="0" destOrd="0" presId="urn:microsoft.com/office/officeart/2005/8/layout/chevron2"/>
    <dgm:cxn modelId="{1664E1EA-CC56-4386-B554-490097A6F73C}" srcId="{335B4A2E-F316-443F-A925-95FDBC5D4C71}" destId="{872C31E0-6C4B-434C-8CC3-B760DCED8709}" srcOrd="0" destOrd="0" parTransId="{AD8E3769-5430-4EDF-8FB0-7D5EC21CFCEB}" sibTransId="{10A00D18-72F7-4460-9569-27493C177072}"/>
    <dgm:cxn modelId="{C58B01F1-A5AE-416A-A53B-289C3AF926D5}" type="presOf" srcId="{FF695771-4685-4EDD-AA15-44ED4C71C098}" destId="{BC760CCC-F6C5-4550-87AF-E73FB4F31EE5}" srcOrd="0" destOrd="0" presId="urn:microsoft.com/office/officeart/2005/8/layout/chevron2"/>
    <dgm:cxn modelId="{B92216F8-13A0-428C-8313-4C821730F511}" srcId="{22C01840-986A-4C19-ABBA-913B40C77664}" destId="{DE02C5DE-AF5B-493A-95B5-B69E9DA5E8D7}" srcOrd="1" destOrd="0" parTransId="{3364F19F-A1A7-45DA-B8F5-BFAEDC5D755B}" sibTransId="{88070F4D-D5E0-4301-B7EA-DFD30564EE0E}"/>
    <dgm:cxn modelId="{108BFDFE-4BC2-4832-89C5-AA942B9AFE42}" srcId="{DE02C5DE-AF5B-493A-95B5-B69E9DA5E8D7}" destId="{F57C859B-2211-430F-8237-B2B6347ABABE}" srcOrd="0" destOrd="0" parTransId="{F71FD3A6-CBD5-4F60-9283-9F0241F8F54A}" sibTransId="{E214EF2E-FD49-4780-AB11-C39D478E183E}"/>
    <dgm:cxn modelId="{93B46DD5-AC42-4652-B211-51A01DB489D6}" type="presParOf" srcId="{BA26950C-4DFA-4D93-A61C-07981871795D}" destId="{DC9B47D0-ECA0-46DD-A2D5-C15F3FA45065}" srcOrd="0" destOrd="0" presId="urn:microsoft.com/office/officeart/2005/8/layout/chevron2"/>
    <dgm:cxn modelId="{67C6CF0A-1E94-41E1-ABD2-5C7BCD20277F}" type="presParOf" srcId="{DC9B47D0-ECA0-46DD-A2D5-C15F3FA45065}" destId="{C172FD80-0205-42ED-A3E8-7D5E36FEA44A}" srcOrd="0" destOrd="0" presId="urn:microsoft.com/office/officeart/2005/8/layout/chevron2"/>
    <dgm:cxn modelId="{EBD96411-32B8-4764-ADD8-D27F305C552E}" type="presParOf" srcId="{DC9B47D0-ECA0-46DD-A2D5-C15F3FA45065}" destId="{0F9EBDC1-BA9C-4364-90F8-318828339294}" srcOrd="1" destOrd="0" presId="urn:microsoft.com/office/officeart/2005/8/layout/chevron2"/>
    <dgm:cxn modelId="{F3779662-8FA2-4A9E-AD8B-2BB809157CAC}" type="presParOf" srcId="{BA26950C-4DFA-4D93-A61C-07981871795D}" destId="{1E6F95F4-FF34-4472-93B0-023E9686DD08}" srcOrd="1" destOrd="0" presId="urn:microsoft.com/office/officeart/2005/8/layout/chevron2"/>
    <dgm:cxn modelId="{61501216-A97B-4252-B641-8D4A29684636}" type="presParOf" srcId="{BA26950C-4DFA-4D93-A61C-07981871795D}" destId="{4C143259-2E68-4340-87F9-5DE282884291}" srcOrd="2" destOrd="0" presId="urn:microsoft.com/office/officeart/2005/8/layout/chevron2"/>
    <dgm:cxn modelId="{9A5E7FA2-B44E-41A1-BD59-456E3661DC5E}" type="presParOf" srcId="{4C143259-2E68-4340-87F9-5DE282884291}" destId="{F6D6545C-FAF9-4918-BA8F-BA3A7A02393B}" srcOrd="0" destOrd="0" presId="urn:microsoft.com/office/officeart/2005/8/layout/chevron2"/>
    <dgm:cxn modelId="{7550EF60-35E4-483E-8D9E-E21A77558350}" type="presParOf" srcId="{4C143259-2E68-4340-87F9-5DE282884291}" destId="{11A3A0D8-251B-43A6-8A5E-B6D329E341D0}" srcOrd="1" destOrd="0" presId="urn:microsoft.com/office/officeart/2005/8/layout/chevron2"/>
    <dgm:cxn modelId="{904D7EBA-4058-4B56-B3E6-3F5CE276816D}" type="presParOf" srcId="{BA26950C-4DFA-4D93-A61C-07981871795D}" destId="{4A6FF436-20D8-455B-A3E5-5D6BF1ACE25E}" srcOrd="3" destOrd="0" presId="urn:microsoft.com/office/officeart/2005/8/layout/chevron2"/>
    <dgm:cxn modelId="{EB8F0A25-C76F-4759-8ABE-41639684E12D}" type="presParOf" srcId="{BA26950C-4DFA-4D93-A61C-07981871795D}" destId="{9A7A0EAD-1B7D-4EBE-9929-5FC9113DBE69}" srcOrd="4" destOrd="0" presId="urn:microsoft.com/office/officeart/2005/8/layout/chevron2"/>
    <dgm:cxn modelId="{AC9AEE46-CA69-4014-8C8D-7AEBD0E09228}" type="presParOf" srcId="{9A7A0EAD-1B7D-4EBE-9929-5FC9113DBE69}" destId="{55020869-49E0-47A8-8D1D-AD2C330D9212}" srcOrd="0" destOrd="0" presId="urn:microsoft.com/office/officeart/2005/8/layout/chevron2"/>
    <dgm:cxn modelId="{44A3CC01-735B-467B-8F45-9B1F7F366F34}" type="presParOf" srcId="{9A7A0EAD-1B7D-4EBE-9929-5FC9113DBE69}" destId="{32872E36-F7D6-484B-AC30-F325396B165F}" srcOrd="1" destOrd="0" presId="urn:microsoft.com/office/officeart/2005/8/layout/chevron2"/>
    <dgm:cxn modelId="{495530A0-FF1B-4E5A-8B19-F3400D5CF5C5}" type="presParOf" srcId="{BA26950C-4DFA-4D93-A61C-07981871795D}" destId="{FA7C2D3F-3157-40F0-8950-BCCAAAC953CD}" srcOrd="5" destOrd="0" presId="urn:microsoft.com/office/officeart/2005/8/layout/chevron2"/>
    <dgm:cxn modelId="{2B40F2AF-B167-4386-A65D-4CCD334ED575}" type="presParOf" srcId="{BA26950C-4DFA-4D93-A61C-07981871795D}" destId="{4566260E-8B6E-4E99-A927-F28794BB6BEC}" srcOrd="6" destOrd="0" presId="urn:microsoft.com/office/officeart/2005/8/layout/chevron2"/>
    <dgm:cxn modelId="{9D594A82-3C8A-409F-AEB4-A7191745A92D}" type="presParOf" srcId="{4566260E-8B6E-4E99-A927-F28794BB6BEC}" destId="{BC760CCC-F6C5-4550-87AF-E73FB4F31EE5}" srcOrd="0" destOrd="0" presId="urn:microsoft.com/office/officeart/2005/8/layout/chevron2"/>
    <dgm:cxn modelId="{D6A7A918-D3DF-4CA9-9298-17F3569766F9}" type="presParOf" srcId="{4566260E-8B6E-4E99-A927-F28794BB6BEC}" destId="{F8107B4D-2301-4883-AD21-DBD901F63A20}" srcOrd="1" destOrd="0" presId="urn:microsoft.com/office/officeart/2005/8/layout/chevron2"/>
    <dgm:cxn modelId="{AE1CFE04-7B4E-4DE1-8D89-020F830CB239}" type="presParOf" srcId="{BA26950C-4DFA-4D93-A61C-07981871795D}" destId="{C1B960EC-F3A0-41F3-A5E9-B76F85B0B70B}" srcOrd="7" destOrd="0" presId="urn:microsoft.com/office/officeart/2005/8/layout/chevron2"/>
    <dgm:cxn modelId="{08903066-9069-44B2-A65F-763731A8E14E}" type="presParOf" srcId="{BA26950C-4DFA-4D93-A61C-07981871795D}" destId="{521D717B-472B-4082-A046-7B6B0404B1C2}" srcOrd="8" destOrd="0" presId="urn:microsoft.com/office/officeart/2005/8/layout/chevron2"/>
    <dgm:cxn modelId="{76F93572-040B-4663-A8DB-A91245D0210C}" type="presParOf" srcId="{521D717B-472B-4082-A046-7B6B0404B1C2}" destId="{5F04BF97-A056-42BA-8662-D16E7E5EE547}" srcOrd="0" destOrd="0" presId="urn:microsoft.com/office/officeart/2005/8/layout/chevron2"/>
    <dgm:cxn modelId="{B22B0398-9CC5-492B-AC9E-1A94DC5B928F}" type="presParOf" srcId="{521D717B-472B-4082-A046-7B6B0404B1C2}" destId="{599EC57A-DADD-4B78-842F-8DFD42586E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2FD80-0205-42ED-A3E8-7D5E36FEA44A}">
      <dsp:nvSpPr>
        <dsp:cNvPr id="0" name=""/>
        <dsp:cNvSpPr/>
      </dsp:nvSpPr>
      <dsp:spPr>
        <a:xfrm rot="5400000">
          <a:off x="-138427" y="140203"/>
          <a:ext cx="922852" cy="645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900" kern="1200" dirty="0"/>
        </a:p>
      </dsp:txBody>
      <dsp:txXfrm rot="-5400000">
        <a:off x="1" y="324773"/>
        <a:ext cx="645996" cy="276856"/>
      </dsp:txXfrm>
    </dsp:sp>
    <dsp:sp modelId="{0F9EBDC1-BA9C-4364-90F8-318828339294}">
      <dsp:nvSpPr>
        <dsp:cNvPr id="0" name=""/>
        <dsp:cNvSpPr/>
      </dsp:nvSpPr>
      <dsp:spPr>
        <a:xfrm rot="5400000">
          <a:off x="4055321" y="-3407548"/>
          <a:ext cx="599853" cy="7418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fi-FI" sz="2400" b="0" i="0" kern="120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Työterveysneuvottelu</a:t>
          </a:r>
          <a:endParaRPr lang="fi-FI" sz="2400" kern="1200" dirty="0"/>
        </a:p>
      </dsp:txBody>
      <dsp:txXfrm rot="-5400000">
        <a:off x="645996" y="31059"/>
        <a:ext cx="7389221" cy="541289"/>
      </dsp:txXfrm>
    </dsp:sp>
    <dsp:sp modelId="{F6D6545C-FAF9-4918-BA8F-BA3A7A02393B}">
      <dsp:nvSpPr>
        <dsp:cNvPr id="0" name=""/>
        <dsp:cNvSpPr/>
      </dsp:nvSpPr>
      <dsp:spPr>
        <a:xfrm rot="5400000">
          <a:off x="-138427" y="943652"/>
          <a:ext cx="922852" cy="645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900" kern="1200" dirty="0"/>
        </a:p>
      </dsp:txBody>
      <dsp:txXfrm rot="-5400000">
        <a:off x="1" y="1128222"/>
        <a:ext cx="645996" cy="276856"/>
      </dsp:txXfrm>
    </dsp:sp>
    <dsp:sp modelId="{11A3A0D8-251B-43A6-8A5E-B6D329E341D0}">
      <dsp:nvSpPr>
        <dsp:cNvPr id="0" name=""/>
        <dsp:cNvSpPr/>
      </dsp:nvSpPr>
      <dsp:spPr>
        <a:xfrm rot="5400000">
          <a:off x="4055321" y="-2604099"/>
          <a:ext cx="599853" cy="7418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fi-FI" sz="2400" b="0" i="0" kern="120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Selvitys työkuormituksesta</a:t>
          </a:r>
          <a:endParaRPr lang="fi-FI" sz="2400" kern="1200" dirty="0"/>
        </a:p>
      </dsp:txBody>
      <dsp:txXfrm rot="-5400000">
        <a:off x="645996" y="834508"/>
        <a:ext cx="7389221" cy="541289"/>
      </dsp:txXfrm>
    </dsp:sp>
    <dsp:sp modelId="{55020869-49E0-47A8-8D1D-AD2C330D9212}">
      <dsp:nvSpPr>
        <dsp:cNvPr id="0" name=""/>
        <dsp:cNvSpPr/>
      </dsp:nvSpPr>
      <dsp:spPr>
        <a:xfrm rot="5400000">
          <a:off x="-138427" y="1747101"/>
          <a:ext cx="922852" cy="645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900" kern="1200" dirty="0"/>
        </a:p>
      </dsp:txBody>
      <dsp:txXfrm rot="-5400000">
        <a:off x="1" y="1931671"/>
        <a:ext cx="645996" cy="276856"/>
      </dsp:txXfrm>
    </dsp:sp>
    <dsp:sp modelId="{32872E36-F7D6-484B-AC30-F325396B165F}">
      <dsp:nvSpPr>
        <dsp:cNvPr id="0" name=""/>
        <dsp:cNvSpPr/>
      </dsp:nvSpPr>
      <dsp:spPr>
        <a:xfrm rot="5400000">
          <a:off x="4055321" y="-1800650"/>
          <a:ext cx="599853" cy="7418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fi-FI" sz="2400" b="0" i="0" kern="120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Työn mukauttamismahdollisuudet: työaika, työjärjestelyt</a:t>
          </a:r>
          <a:endParaRPr lang="fi-FI" sz="2400" kern="1200" dirty="0"/>
        </a:p>
      </dsp:txBody>
      <dsp:txXfrm rot="-5400000">
        <a:off x="645996" y="1637957"/>
        <a:ext cx="7389221" cy="541289"/>
      </dsp:txXfrm>
    </dsp:sp>
    <dsp:sp modelId="{BC760CCC-F6C5-4550-87AF-E73FB4F31EE5}">
      <dsp:nvSpPr>
        <dsp:cNvPr id="0" name=""/>
        <dsp:cNvSpPr/>
      </dsp:nvSpPr>
      <dsp:spPr>
        <a:xfrm rot="5400000">
          <a:off x="-138427" y="2550550"/>
          <a:ext cx="922852" cy="645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900" kern="1200"/>
        </a:p>
      </dsp:txBody>
      <dsp:txXfrm rot="-5400000">
        <a:off x="1" y="2735120"/>
        <a:ext cx="645996" cy="276856"/>
      </dsp:txXfrm>
    </dsp:sp>
    <dsp:sp modelId="{F8107B4D-2301-4883-AD21-DBD901F63A20}">
      <dsp:nvSpPr>
        <dsp:cNvPr id="0" name=""/>
        <dsp:cNvSpPr/>
      </dsp:nvSpPr>
      <dsp:spPr>
        <a:xfrm rot="5400000">
          <a:off x="4055321" y="-997201"/>
          <a:ext cx="599853" cy="7418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fi-FI" sz="2400" b="0" i="0" kern="1200" dirty="0"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rPr>
            <a:t>Osasairauspäiväraha</a:t>
          </a:r>
          <a:endParaRPr lang="fi-FI" sz="2400" kern="1200" dirty="0"/>
        </a:p>
      </dsp:txBody>
      <dsp:txXfrm rot="-5400000">
        <a:off x="645996" y="2441406"/>
        <a:ext cx="7389221" cy="541289"/>
      </dsp:txXfrm>
    </dsp:sp>
    <dsp:sp modelId="{5F04BF97-A056-42BA-8662-D16E7E5EE547}">
      <dsp:nvSpPr>
        <dsp:cNvPr id="0" name=""/>
        <dsp:cNvSpPr/>
      </dsp:nvSpPr>
      <dsp:spPr>
        <a:xfrm rot="5400000">
          <a:off x="-138427" y="3353999"/>
          <a:ext cx="922852" cy="6459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900" kern="1200"/>
        </a:p>
      </dsp:txBody>
      <dsp:txXfrm rot="-5400000">
        <a:off x="1" y="3538569"/>
        <a:ext cx="645996" cy="276856"/>
      </dsp:txXfrm>
    </dsp:sp>
    <dsp:sp modelId="{599EC57A-DADD-4B78-842F-8DFD42586E1D}">
      <dsp:nvSpPr>
        <dsp:cNvPr id="0" name=""/>
        <dsp:cNvSpPr/>
      </dsp:nvSpPr>
      <dsp:spPr>
        <a:xfrm rot="5400000">
          <a:off x="4055321" y="-193753"/>
          <a:ext cx="599853" cy="74185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None/>
          </a:pPr>
          <a:r>
            <a:rPr lang="fi-FI" sz="2400" kern="1200" dirty="0">
              <a:solidFill>
                <a:srgbClr val="333333"/>
              </a:solidFill>
              <a:latin typeface="Calibri" panose="020F0502020204030204" pitchFamily="34" charset="0"/>
              <a:cs typeface="Calibri" panose="020F0502020204030204" pitchFamily="34" charset="0"/>
            </a:rPr>
            <a:t>Työhön paluun tukitoimet</a:t>
          </a:r>
          <a:endParaRPr lang="fi-FI" sz="2400" kern="1200" dirty="0"/>
        </a:p>
      </dsp:txBody>
      <dsp:txXfrm rot="-5400000">
        <a:off x="645996" y="3244854"/>
        <a:ext cx="7389221" cy="5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31.8.2023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4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0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7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2086" y="5593995"/>
            <a:ext cx="1076411" cy="1112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65818" y="1534308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3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3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1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31.8.2023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ela.fi/tyonantajat-muu-kuin-kelan-kuntoutus" TargetMode="External"/><Relationship Id="rId3" Type="http://schemas.openxmlformats.org/officeDocument/2006/relationships/hyperlink" Target="https://www.finlex.fi/fi/laki/ajantasa/2001/20010055" TargetMode="External"/><Relationship Id="rId7" Type="http://schemas.openxmlformats.org/officeDocument/2006/relationships/hyperlink" Target="https://tietotarjotin.kela.fi/tilasto/2855160/tilasto-tyoterveyshuollosta" TargetMode="External"/><Relationship Id="rId2" Type="http://schemas.openxmlformats.org/officeDocument/2006/relationships/hyperlink" Target="https://www.finlex.fi/fi/laki/ajantasa/2003/2003030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finlex.fi/fi/laki/alkup/2014/20141325" TargetMode="External"/><Relationship Id="rId5" Type="http://schemas.openxmlformats.org/officeDocument/2006/relationships/hyperlink" Target="https://www.finlex.fi/fi/laki/alkup/2013/20130708" TargetMode="External"/><Relationship Id="rId4" Type="http://schemas.openxmlformats.org/officeDocument/2006/relationships/hyperlink" Target="https://www.finlex.fi/fi/laki/ajantasa/2001/20011383" TargetMode="External"/><Relationship Id="rId9" Type="http://schemas.openxmlformats.org/officeDocument/2006/relationships/hyperlink" Target="https://www.kela.fi/tyonantajat-tyoterveyshuolto-sairaanhoito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tinfo.fi/tiedote/vuokrayritys-paatti-tyosuhteen-koeajalla-tyontekijan-terveydentilan-vuoksi-sakkoja-tyosyrjinnasta?publisherId=69818103&amp;releaseId=69904253" TargetMode="External"/><Relationship Id="rId2" Type="http://schemas.openxmlformats.org/officeDocument/2006/relationships/hyperlink" Target="https://www.kela.fi/yrittaja-tyokyky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k&#228;yp&#228;hoito.fi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414592" cy="547189"/>
          </a:xfrm>
        </p:spPr>
        <p:txBody>
          <a:bodyPr/>
          <a:lstStyle/>
          <a:p>
            <a:pPr algn="l"/>
            <a:r>
              <a:rPr lang="fi-FI" sz="1800" dirty="0">
                <a:cs typeface="Arial"/>
              </a:rPr>
              <a:t>Kestävä keikkatyö</a:t>
            </a:r>
            <a:br>
              <a:rPr lang="fi-FI" sz="1800" dirty="0"/>
            </a:br>
            <a:r>
              <a:rPr lang="fi-FI" sz="1800" dirty="0">
                <a:cs typeface="Arial"/>
              </a:rPr>
              <a:t>Työturvallisuuden, -terveyden ja -hyvinvoinnin</a:t>
            </a:r>
            <a:br>
              <a:rPr lang="fi-FI" sz="1800" dirty="0"/>
            </a:br>
            <a:r>
              <a:rPr lang="fi-FI" sz="1800" dirty="0">
                <a:cs typeface="Arial"/>
              </a:rPr>
              <a:t>kehittäminen </a:t>
            </a:r>
            <a:r>
              <a:rPr lang="fi-FI" sz="1800" dirty="0" err="1">
                <a:cs typeface="Arial"/>
              </a:rPr>
              <a:t>PK-yrityksissä</a:t>
            </a:r>
            <a:endParaRPr lang="fi-FI" sz="1800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Sairaanhoito osana vuokratyöntekijöiden ja muiden keikkatyöntekijöiden työterveyshuoltoa </a:t>
            </a:r>
            <a:endParaRPr lang="fi-FI" sz="2400" dirty="0">
              <a:latin typeface="+mj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66A642C-F860-C375-9254-5F5480671C5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6101" b="6101"/>
          <a:stretch>
            <a:fillRect/>
          </a:stretch>
        </p:blipFill>
        <p:spPr>
          <a:xfrm>
            <a:off x="271553" y="5972812"/>
            <a:ext cx="1440000" cy="719137"/>
          </a:xfrm>
          <a:prstGeom prst="rect">
            <a:avLst/>
          </a:prstGeom>
        </p:spPr>
      </p:pic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C1550B77-3525-3B6B-F2EE-2DD17D6561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228" r="1228"/>
          <a:stretch>
            <a:fillRect/>
          </a:stretch>
        </p:blipFill>
        <p:spPr>
          <a:xfrm>
            <a:off x="1713030" y="5972812"/>
            <a:ext cx="1440000" cy="719137"/>
          </a:xfrm>
          <a:prstGeom prst="rect">
            <a:avLst/>
          </a:prstGeom>
        </p:spPr>
      </p:pic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F9554C-64F9-9975-9D14-B5FE9B5E4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076" y="5564091"/>
            <a:ext cx="2176461" cy="112785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EA1CB-2CDE-A985-02D2-A02EF62E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>
                <a:solidFill>
                  <a:srgbClr val="333333"/>
                </a:solidFill>
                <a:cs typeface="Calibri" panose="020F0502020204030204" pitchFamily="34" charset="0"/>
              </a:rPr>
              <a:t>T</a:t>
            </a:r>
            <a:r>
              <a:rPr lang="fi-FI" sz="2400" i="0" dirty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yökyvyn ja työhön paluun tukitoimet: Käypä hoito -suositus, 2022 (viitattu 31.8.2023). www.käypähoito.fi</a:t>
            </a:r>
            <a:br>
              <a:rPr lang="fi-FI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2209D-0202-BEDC-DFC6-6C966159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3C34C-65AC-D5E5-9D47-DF540E3F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EFFCBA-D11D-8353-C34F-578ECB800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2096CBA-380D-C016-32E7-7B51D7F4C9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119181"/>
              </p:ext>
            </p:extLst>
          </p:nvPr>
        </p:nvGraphicFramePr>
        <p:xfrm>
          <a:off x="540000" y="1628800"/>
          <a:ext cx="80645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242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171E3-C51B-7828-98B8-4F92534E6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140000"/>
          </a:xfrm>
        </p:spPr>
        <p:txBody>
          <a:bodyPr/>
          <a:lstStyle/>
          <a:p>
            <a:r>
              <a:rPr lang="fi-FI" dirty="0"/>
              <a:t>Esimerkkejä työterveyshuollon kautta järjestetyistä kuntoutuksista: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Kuntoremontti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Työkokeilu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Lääkinnällinen kuntoutus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Päihde- tai riippuvuuskuntoutus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Sopeutumisvalmennus- tai perhekuntoutus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Läheisen kuntoutus. (Kela 2023b.)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BC6C2-1BB6-6403-0044-2B561413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BEF32-D0AB-BAE5-F80F-4F0B5F75A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086631-0D5E-B104-ED54-9ED2DA06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945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85D47-0524-A551-5B15-C045F0702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Henkilöstöpalveluyritykselle voi syntyä oikeus irtisanoa vuokratyöntekijä, jos työkyky ei työkykyarvion mukaan vastaa työn vaatimuksia eikä henkilöstöpalveluyrityksellä ole tarjota vaihtoehtoisia työtehtäviä.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Työkykyarvio on kuitenkin </a:t>
            </a:r>
            <a:r>
              <a:rPr lang="fi-FI" sz="2000" b="1" kern="1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aina</a:t>
            </a:r>
            <a:r>
              <a:rPr lang="fi-FI" sz="2000" kern="1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 tehtävä työterveyshuollon kanssa yhteistyössä ja työsuhteen jatkomahdollisuudet selvitettävä, myös koeaikana. 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kern="1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Vuokratyöntekijää tulee tukea jatkamaan työssä jäljellä olevan työkykynsä rajoissa. Työtä voidaan muokata, työntekijä ohjata toisiin työtehtäviin, tai osasairauspäivärahalle</a:t>
            </a:r>
            <a:r>
              <a:rPr lang="fi-FI" sz="2000" kern="10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. (ks. STT, 2021.)</a:t>
            </a:r>
            <a:endParaRPr lang="fi-FI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31D43-DB88-278E-BB32-10F8BA44A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C028B-64E6-27BD-8D9F-FB665B8A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D96AAD-43E2-D23A-7E7F-0577B0C3F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599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E26A-173F-14D4-5985-8E5A0686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>
                <a:latin typeface="Arial"/>
                <a:ea typeface="Times New Roman" panose="02020603050405020304" pitchFamily="18" charset="0"/>
                <a:cs typeface="Calibri"/>
              </a:rPr>
              <a:t>Työterveysyhteistyö vuokratyöntekijöiden työterveyspainotteisessa sairaanhoidossa</a:t>
            </a:r>
            <a:br>
              <a:rPr lang="fi-FI" sz="2000" dirty="0">
                <a:effectLst/>
                <a:latin typeface="Arial"/>
                <a:ea typeface="Times New Roman" panose="02020603050405020304" pitchFamily="18" charset="0"/>
              </a:rPr>
            </a:br>
            <a:r>
              <a:rPr lang="fi-FI" sz="2800" i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br>
              <a:rPr lang="fi-FI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i-FI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2F758-0781-E57B-6477-5AA7E2F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54" y="1772816"/>
            <a:ext cx="8064000" cy="4140000"/>
          </a:xfrm>
        </p:spPr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Työkyvyn tuki työterveyspainotteisessa sairaanhoidossa käsittää työterveyshuollon koordinoimaa yhteistyötä henkilöstöpalveluyrityksen, vuokratyöntekijöiden, perusterveydenhuollon, erikoissairaanhoidon, kuntoutuspalveluiden ja sosiaalivakuutusyhtiöiden ja työhallinnon toimijoiden kesken (</a:t>
            </a:r>
            <a:r>
              <a:rPr lang="fi-FI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ks.Uitti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ym., </a:t>
            </a:r>
            <a:r>
              <a:rPr lang="fi-FI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2014).</a:t>
            </a:r>
          </a:p>
          <a:p>
            <a:pPr marL="0" indent="0">
              <a:buNone/>
            </a:pPr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Hyvän työterveyshuoltokäytännön (2014) mukaisesti: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Sairaanhoito työterveyshuollossa järjestetään työntekijä- ja työpaikkalähtöisesti ja se on suunnitelmallista ja moniammatillista.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aumattomat ja suunnitelmalliset hoitoketjut työterveyshuollon ja muun terveydenhuollon välillä varmistavat terveystietojen siirtymisen ja hoitoketjun jatkuvuuden (Räsänen &amp; </a:t>
            </a:r>
            <a:r>
              <a:rPr lang="fi-FI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Sauni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2014).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BF307-3DC7-4843-8E59-C36B0007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A64FA-973B-ABC4-3487-A062738C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28461C-26F2-2A30-DC7A-26F7757A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6431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89223-E20F-5A1B-4271-3F12A3167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0728"/>
            <a:ext cx="8064000" cy="4500040"/>
          </a:xfrm>
        </p:spPr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Työterveyshuollon tulee tuntea vuokratyöntekijät, työntekopaikat (käyttäjäyrityksen työympäristö) ja työtehtävät ja tehdä työkykyarviot sen perusteella.</a:t>
            </a:r>
          </a:p>
          <a:p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Työterveysneuvotteluissa keskustellaan vuokratyöntekijän työkyvystä ja mahdollisuuksista muokata työtä. Tällöin on usein tarpeen kutsua työterveysneuvotteluun henkilöstöpalveluyrityksen edustajan lisäksi myös käyttäjäyrityksen esihenkilö. </a:t>
            </a:r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Työterveyshuollon tulee voida seurata vuokratyöntekijöiden työssä selviytymistä ja käynnistää tukitoimet tarvittaessa. Myös suunniteltaessa vuokratyöntekijän työhön paluuta työkyvyttömyysjakson jälkeen, vuokratyön ja sen olosuhteiden tuntemus on tarpeen.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Työkyvyn ja terveydentilan seuranta ja työterveysyhteistyö ovatkin erityisesti huomiota vaativia asioita vuokratyössä, jossa työntekijä voi työskennellä lyhytkestoisissa ja satunnaisissa työsuhteissa ja vieläpä useamman henkilöstöpalveluyrityksen alaisuudessa eri käyttäjäyrityksissä.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3D2C2-C411-CAC4-7706-9C76A7F7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5B65E-1320-3F8C-FB8D-FE7625E3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AD059A-0E5D-4062-62CC-827372676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2379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9B01-067E-A5BA-9BBC-9E4436782B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B6E119-04F4-8B59-9844-A0BE5AE9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AAEF3-56E9-B276-9C52-D27E9366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51A8F-B1DA-C98B-A1D6-B0184971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558099-CB04-426A-508D-FC0EDFA9C573}"/>
              </a:ext>
            </a:extLst>
          </p:cNvPr>
          <p:cNvSpPr txBox="1"/>
          <p:nvPr/>
        </p:nvSpPr>
        <p:spPr>
          <a:xfrm>
            <a:off x="2286000" y="3244334"/>
            <a:ext cx="52383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Sairaanhoito muussa keikkatyössä</a:t>
            </a:r>
            <a:endParaRPr lang="fi-FI" sz="2400" dirty="0">
              <a:solidFill>
                <a:schemeClr val="bg1"/>
              </a:solidFill>
              <a:latin typeface="+mj-lt"/>
            </a:endParaRPr>
          </a:p>
          <a:p>
            <a:endParaRPr lang="fi-FI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6244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F662-7F41-4461-A180-0ED146E0F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Yhdenvertaisuus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5609-BC55-378E-B9DA-E4977B557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Keikkatyöntekijöiksi määritellään vuokratyöntekijöiden lisäksi myös esim. määräaikaiset ja osa-aikaiset työntekijät, jotka työskentelevät epäsäännöllisesti työnantajan palveluksessa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endParaRPr lang="fi-FI" sz="1800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endParaRPr lang="fi-FI" sz="1100" dirty="0">
              <a:latin typeface="Calibri"/>
              <a:ea typeface="Times New Roman" panose="02020603050405020304" pitchFamily="18" charset="0"/>
              <a:cs typeface="Calibri"/>
            </a:endParaRPr>
          </a:p>
          <a:p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Yhdenvertaisuus sairaanhoitopalvelujen saatavuudessa koskee kaikkia työntekijöitä, myös keikkatyöntekijöitä (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Työterveyshuoltolaki 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2001/1383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;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Yhdenvertaisuuslaki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1325/2014).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i-FI" sz="180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Työnantajan tulee kohdella keikkatyöntekijöitä ja vakituisia työntekijöitä tasapuolisesti työterveyshuollon sairaanhoitopalveluja tarjotessaan.</a:t>
            </a:r>
          </a:p>
          <a:p>
            <a:r>
              <a:rPr lang="fi-FI" sz="1800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Työsopimuslakia (55/2001) ja lakia kunnan ja hyvinvointialueen viranhaltijasta (304/2003) tulkittaessa, määräaikaisissa ja osa-aikaisissa työsuhteissa työsuhteen kestoaika eikä työajan pituus saa vaikuttaa työterveyshuollon sairaanhoitopalvelujen saatavuuteen, ilman asiallista perustetta.</a:t>
            </a:r>
          </a:p>
          <a:p>
            <a:pPr marL="0" indent="0">
              <a:buNone/>
            </a:pPr>
            <a:endParaRPr lang="fi-FI" sz="1800" dirty="0">
              <a:solidFill>
                <a:srgbClr val="000000"/>
              </a:solidFill>
              <a:latin typeface="Calibri"/>
              <a:ea typeface="Times New Roman" panose="02020603050405020304" pitchFamily="18" charset="0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12CD0-4212-EB2E-5845-F0C61345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2A518-82D7-E4FC-4A23-AA3B3419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2253E9-9442-8D54-64DC-744F00F9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668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34AD68-23FA-B852-E69A-D7F9CF7C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Yksinyrittäjien sairaanhoito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98168F-64F0-042A-E28B-F4EF6CDE3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latin typeface="Calibri"/>
                <a:cs typeface="Calibri"/>
              </a:rPr>
              <a:t>Yksinyrittäjät voivat halutessaan järjestää itselleen sairaanhoidon työterveyshuollostaan.  </a:t>
            </a:r>
            <a:endParaRPr lang="en-US" dirty="0">
              <a:latin typeface="Calibri"/>
              <a:cs typeface="Calibri"/>
            </a:endParaRPr>
          </a:p>
          <a:p>
            <a:r>
              <a:rPr lang="fi-FI" dirty="0">
                <a:latin typeface="Calibri"/>
                <a:cs typeface="Calibri"/>
              </a:rPr>
              <a:t>Yksinyrittäjillä on myös oikeus hakeutua kuntoutukseen ja saada kuntoutusrahaa. (Kela 2023d.)</a:t>
            </a:r>
            <a:endParaRPr lang="en-US" dirty="0">
              <a:latin typeface="Calibri"/>
              <a:cs typeface="Calibri"/>
            </a:endParaRPr>
          </a:p>
          <a:p>
            <a:endParaRPr lang="fi-FI" dirty="0">
              <a:latin typeface="Calibri"/>
              <a:cs typeface="Calibri"/>
            </a:endParaRPr>
          </a:p>
          <a:p>
            <a:endParaRPr lang="fi-FI" dirty="0">
              <a:cs typeface="Arial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59663E-3964-DFA2-94A2-E7C69ECE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CFC05E-177E-2B26-210B-61A7C5FB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9D24D24-6BF6-7F42-64EB-4AF0EA52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4329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9B01-067E-A5BA-9BBC-9E4436782B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B6E119-04F4-8B59-9844-A0BE5AE9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AAEF3-56E9-B276-9C52-D27E9366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51A8F-B1DA-C98B-A1D6-B0184971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558099-CB04-426A-508D-FC0EDFA9C573}"/>
              </a:ext>
            </a:extLst>
          </p:cNvPr>
          <p:cNvSpPr txBox="1"/>
          <p:nvPr/>
        </p:nvSpPr>
        <p:spPr>
          <a:xfrm>
            <a:off x="2286000" y="3244334"/>
            <a:ext cx="52383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Yhteenveto</a:t>
            </a:r>
            <a:endParaRPr lang="fi-FI" sz="2400" dirty="0">
              <a:solidFill>
                <a:schemeClr val="bg1"/>
              </a:solidFill>
              <a:latin typeface="+mj-lt"/>
            </a:endParaRPr>
          </a:p>
          <a:p>
            <a:endParaRPr lang="fi-FI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7344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CF9C3-DB10-1CA6-ABEB-50A4554C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Yhteenveto</a:t>
            </a:r>
            <a:br>
              <a:rPr lang="fi-FI" sz="2800" dirty="0">
                <a:effectLst/>
                <a:ea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B9C67-C1DC-A5F2-F0D3-5BA84B7BE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>
                <a:latin typeface="Calibri"/>
                <a:ea typeface="Times New Roman" panose="02020603050405020304" pitchFamily="18" charset="0"/>
                <a:cs typeface="Calibri"/>
              </a:rPr>
              <a:t>Sairaanhoitopalvelujen</a:t>
            </a:r>
            <a:r>
              <a:rPr lang="fi-FI" sz="20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ja muiden terveydenhuoltopalvelujen järjestäminen on</a:t>
            </a:r>
            <a:r>
              <a:rPr lang="fi-FI" sz="2000" dirty="0">
                <a:latin typeface="Calibri"/>
                <a:ea typeface="Times New Roman" panose="02020603050405020304" pitchFamily="18" charset="0"/>
                <a:cs typeface="Calibri"/>
              </a:rPr>
              <a:t> työnantajille vapaaehtoista</a:t>
            </a:r>
            <a:r>
              <a:rPr lang="fi-FI" sz="20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endParaRPr lang="fi-FI" sz="2000" dirty="0">
              <a:latin typeface="Calibri"/>
              <a:cs typeface="Calibri"/>
            </a:endParaRPr>
          </a:p>
          <a:p>
            <a:r>
              <a:rPr lang="fi-FI" sz="20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Valtaosa työnantajayrityksistä tarjoaa työntekijöilleen kustannuksellaan myös sairaanhoitoa.</a:t>
            </a:r>
          </a:p>
          <a:p>
            <a:r>
              <a:rPr lang="fi-FI" sz="2000" dirty="0">
                <a:latin typeface="Calibri"/>
                <a:ea typeface="Times New Roman" panose="02020603050405020304" pitchFamily="18" charset="0"/>
                <a:cs typeface="Calibri"/>
              </a:rPr>
              <a:t>Sairaanhoidon, kuten muunkin työterveyshuollon palveluntarjonnan, tulee noudattaa hyvää työterveyshuoltokäytäntöä (VNA 708/2013).</a:t>
            </a:r>
          </a:p>
          <a:p>
            <a:r>
              <a:rPr lang="fi-FI" sz="20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Tarjotessaan työntekijöille myös sairaanhoitoa, velvoittaa </a:t>
            </a:r>
            <a:r>
              <a:rPr lang="fi-FI" sz="2000" dirty="0">
                <a:latin typeface="Calibri"/>
                <a:ea typeface="Times New Roman" panose="02020603050405020304" pitchFamily="18" charset="0"/>
                <a:cs typeface="Calibri"/>
              </a:rPr>
              <a:t>lainsäädäntö </a:t>
            </a:r>
            <a:r>
              <a:rPr lang="fi-FI" sz="20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työnantajaa tarjoamaan samansisältöiset ja laajuiset palvelut kaikille työntekijöilleen. Tämä tarkoittaa, että vuokratyöntekijöillä ja muilla keikkatyöntekijöillä on yhdenvertainen oikeus sairaanhoitopalveluihin ja muihin terveydenhuoltopalveluihin kuin muillakin työntekijöillä.  </a:t>
            </a:r>
          </a:p>
          <a:p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i-F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ECAFB-78F0-92F4-D6F3-4F1A42F0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19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EE5B6-EC43-2539-BBBA-FE9298E1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71297A-D9DB-012A-8202-3527C8B7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842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BF32-503D-3919-9327-F7288C41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Sisältö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B971-3D69-965C-54AD-63F300AD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853" y="1284745"/>
            <a:ext cx="8073983" cy="4389563"/>
          </a:xfrm>
        </p:spPr>
        <p:txBody>
          <a:bodyPr/>
          <a:lstStyle/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Sairaanhoito vuokratyössä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Sairaanhoidon järjestämisen vapaaehtoisuus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Sairaanhoidon sisältö ja laajuus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Yhdenvertaisuus sairaanhoidon saatavuudessa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Työkyvyn tukeminen sairaanhoidon tavoitteena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>
                <a:latin typeface="Calibri"/>
                <a:ea typeface="Times New Roman" panose="02020603050405020304" pitchFamily="18" charset="0"/>
                <a:cs typeface="Calibri"/>
              </a:rPr>
              <a:t>Työterveysyhteistyö</a:t>
            </a:r>
            <a:r>
              <a:rPr lang="fi-FI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i-FI" dirty="0">
                <a:latin typeface="Calibri"/>
                <a:ea typeface="Times New Roman" panose="02020603050405020304" pitchFamily="18" charset="0"/>
                <a:cs typeface="Calibri"/>
              </a:rPr>
              <a:t>vuokratyöntekijöiden työterveyspainotteisessa sairaanhoidossa</a:t>
            </a:r>
            <a:endParaRPr lang="fi-FI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Sairaanhoito muussa keikkatyössä</a:t>
            </a:r>
          </a:p>
          <a:p>
            <a:pPr lvl="1">
              <a:buFont typeface="Courier New" pitchFamily="34" charset="0"/>
              <a:buChar char="o"/>
            </a:pPr>
            <a:r>
              <a:rPr lang="fi-FI">
                <a:latin typeface="Calibri"/>
                <a:ea typeface="Times New Roman" panose="02020603050405020304" pitchFamily="18" charset="0"/>
                <a:cs typeface="Calibri"/>
              </a:rPr>
              <a:t>Yhdenvertaisuus</a:t>
            </a:r>
            <a:endParaRPr lang="fi-FI" dirty="0">
              <a:latin typeface="Calibri"/>
              <a:ea typeface="Times New Roman" panose="02020603050405020304" pitchFamily="18" charset="0"/>
              <a:cs typeface="Calibri"/>
            </a:endParaRPr>
          </a:p>
          <a:p>
            <a:pPr lvl="1">
              <a:buFont typeface="Courier New" pitchFamily="34" charset="0"/>
              <a:buChar char="o"/>
            </a:pPr>
            <a:r>
              <a:rPr lang="fi-FI">
                <a:latin typeface="Calibri"/>
                <a:ea typeface="Times New Roman" panose="02020603050405020304" pitchFamily="18" charset="0"/>
                <a:cs typeface="Calibri"/>
              </a:rPr>
              <a:t>Yksinyrittäjien</a:t>
            </a:r>
            <a:r>
              <a:rPr lang="fi-FI" dirty="0">
                <a:latin typeface="Calibri"/>
                <a:ea typeface="Times New Roman" panose="02020603050405020304" pitchFamily="18" charset="0"/>
                <a:cs typeface="Calibri"/>
              </a:rPr>
              <a:t> sairaanhoito</a:t>
            </a:r>
          </a:p>
          <a:p>
            <a: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Yhteenveto</a:t>
            </a:r>
            <a:endParaRPr lang="fi-F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br>
              <a:rPr lang="fi-FI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i-FI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91D8F-5E86-EC4F-F5C1-E0738279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BC03B-9CEB-1F07-AED6-875A70C0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D0F513-85AF-7DC7-9CFA-B31E3264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006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6ABEE-78E7-74E2-5C58-92D24C332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80728"/>
            <a:ext cx="8064000" cy="4140000"/>
          </a:xfrm>
        </p:spPr>
        <p:txBody>
          <a:bodyPr/>
          <a:lstStyle/>
          <a:p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Sairaanhoitopalvelut työterveyshuollossa ovat työterveyspainotteisia ja tavoitteena on työkyvyn tukeminen. Vuokratyön kontekstissa tämä edellyttää hyvää työterveysyhteistyötä henkilöstöpalveluyritysten, käyttäjäyritysten, työterveyshuoltojen ja vuokratyöntekijöiden kesken. 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Vuokratyöntekijöiden ja heidän työnsä ja työympäristöjensä tuntemus työterveyshuolloissa, henkilöstöpalveluyrityksissä ja käyttäjäyrityksissä on keskeistä työperäisten sairauksien hoitamiseksi ja työhön paluun tukemiseksi.</a:t>
            </a:r>
          </a:p>
          <a:p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Sairaanhoitopalvelujen tarjoaminen vahvistaa henkilöstöpalveluyrityksen työnantajakuvaa, viestiihän se työntekijöiden hyvinvoinnista välittämisestä (ks. Uitti ym., 2014).  </a:t>
            </a:r>
          </a:p>
          <a:p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Se on myös tapa palkita työntekijöitä.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Uusien työntekijöiden palkkauksessa sairaanhoitopalvelujen tarjoaminen voi olla rekrytointivaltti.</a:t>
            </a:r>
          </a:p>
          <a:p>
            <a:endParaRPr lang="fi-FI" sz="1800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8866A3-9A38-EF7A-77ED-50971FB7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20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39BBC-E4AF-6248-B2AE-6B1D296F2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DE99BD-7B69-ADA9-BD23-D8FDD011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0752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4795-73C7-1563-8814-BEC5FC28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95D4E-0AEE-14AE-65C0-0875BF882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8064000" cy="4140000"/>
          </a:xfrm>
        </p:spPr>
        <p:txBody>
          <a:bodyPr/>
          <a:lstStyle/>
          <a:p>
            <a:r>
              <a:rPr lang="fi-FI" sz="1400" dirty="0">
                <a:latin typeface="Calibri"/>
                <a:ea typeface="+mn-lt"/>
                <a:cs typeface="+mn-lt"/>
              </a:rPr>
              <a:t>Finlex. </a:t>
            </a:r>
            <a:r>
              <a:rPr lang="fi-FI" sz="1400" dirty="0">
                <a:latin typeface="Calibri"/>
                <a:ea typeface="+mn-lt"/>
                <a:cs typeface="Calibri"/>
              </a:rPr>
              <a:t>Laki kunnan ja hyvinvointialueen viranhaltijasta (304/2003). </a:t>
            </a:r>
            <a:r>
              <a:rPr lang="fi-FI" sz="1400" dirty="0">
                <a:latin typeface="Calibri"/>
                <a:ea typeface="+mn-lt"/>
                <a:cs typeface="Calibri"/>
                <a:hlinkClick r:id="rId2"/>
              </a:rPr>
              <a:t>https://www.finlex.fi/fi/laki/ajantasa/2003/20030304</a:t>
            </a:r>
            <a:r>
              <a:rPr lang="fi-FI" sz="1400" dirty="0">
                <a:latin typeface="Calibri"/>
                <a:ea typeface="+mn-lt"/>
                <a:cs typeface="Calibri"/>
              </a:rPr>
              <a:t> </a:t>
            </a:r>
          </a:p>
          <a:p>
            <a:r>
              <a:rPr lang="fi-FI" sz="1400" dirty="0">
                <a:latin typeface="Calibri"/>
                <a:ea typeface="+mn-lt"/>
                <a:cs typeface="+mn-lt"/>
              </a:rPr>
              <a:t>Finlex.  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Työsopimuslaki (55/2001). 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3"/>
              </a:rPr>
              <a:t>https://www.finlex.fi/fi/laki/ajantasa/2001/20010055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</a:p>
          <a:p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Finlex. Työterveyshuoltolaki (2001/1383). </a:t>
            </a:r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https://www.finlex.fi/fi/laki/ajantasa/2001/20011383</a:t>
            </a:r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Finlex. </a:t>
            </a:r>
            <a:r>
              <a:rPr lang="fi-FI" sz="1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Valtioneuvoston asetus hyvän työterveyshuoltokäytännön periaatteista, työterveyshuollon sisällöstä sekä ammattihenkilöiden ja asiantuntijoiden koulutuksesta 708/2013</a:t>
            </a:r>
            <a:r>
              <a:rPr lang="fi-FI" sz="1400" kern="100" dirty="0">
                <a:solidFill>
                  <a:srgbClr val="1F376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i-FI" sz="1400" u="sng" kern="100" dirty="0">
                <a:solidFill>
                  <a:srgbClr val="1F376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/>
              </a:rPr>
              <a:t>https://www.finlex.fi/fi/laki/alkup/2013/20130708</a:t>
            </a:r>
            <a:endParaRPr lang="fi-FI" sz="1400" b="1" kern="100" dirty="0">
              <a:solidFill>
                <a:srgbClr val="1F3763"/>
              </a:solidFill>
              <a:effectLst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Finlex. Yhdenvertaisuuslain (1325/2014. 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6"/>
              </a:rPr>
              <a:t>https://www.finlex.fi/fi/laki/alkup/2014/20141325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endParaRPr lang="fi-FI" sz="1400" dirty="0">
              <a:latin typeface="Calibri"/>
              <a:ea typeface="+mn-lt"/>
              <a:cs typeface="+mn-lt"/>
            </a:endParaRPr>
          </a:p>
          <a:p>
            <a:r>
              <a:rPr lang="fi-FI" sz="1400" dirty="0">
                <a:latin typeface="Calibri"/>
                <a:ea typeface="+mn-lt"/>
                <a:cs typeface="+mn-lt"/>
              </a:rPr>
              <a:t>Kangas, P., Soini, S. &amp; Ranki, S. Työterveyshuolto Suomessa/avainluvut. 2023. Työterveyslaitos.</a:t>
            </a:r>
          </a:p>
          <a:p>
            <a:r>
              <a:rPr lang="fi-FI" sz="1400" dirty="0">
                <a:latin typeface="Calibri"/>
                <a:ea typeface="+mn-lt"/>
                <a:cs typeface="+mn-lt"/>
              </a:rPr>
              <a:t>Kela. 2023a. Tilasto työterveyshuollosta. </a:t>
            </a:r>
            <a:r>
              <a:rPr lang="fi-FI" sz="1400" dirty="0">
                <a:latin typeface="Calibri"/>
                <a:ea typeface="+mn-lt"/>
                <a:cs typeface="+mn-lt"/>
                <a:hlinkClick r:id="rId7"/>
              </a:rPr>
              <a:t>https://tietotarjotin.kela.fi/tilasto/2855160/tilasto-tyoterveyshuollosta</a:t>
            </a:r>
            <a:r>
              <a:rPr lang="fi-FI" sz="1400" dirty="0">
                <a:latin typeface="Calibri"/>
                <a:ea typeface="+mn-lt"/>
                <a:cs typeface="+mn-lt"/>
              </a:rPr>
              <a:t> </a:t>
            </a:r>
          </a:p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Kela. 2023b. </a:t>
            </a:r>
            <a:r>
              <a:rPr lang="fi-FI" sz="14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Muu kuin Kelan kuntoutus.</a:t>
            </a:r>
            <a:r>
              <a:rPr lang="fi-FI" sz="1400" b="0" i="0" dirty="0">
                <a:solidFill>
                  <a:srgbClr val="00358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1400" b="0" i="0" dirty="0">
                <a:solidFill>
                  <a:srgbClr val="00358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https://www.kela.fi/tyonantajat-muu-kuin-kelan-kuntoutus</a:t>
            </a:r>
            <a:r>
              <a:rPr lang="fi-FI" sz="1400" b="0" i="0" dirty="0">
                <a:solidFill>
                  <a:srgbClr val="00358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Kela. 2023c. Sairaanhoito osana työterveyshuoltoa. 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9"/>
              </a:rPr>
              <a:t>https://www.kela.fi/tyonantajat-tyoterveyshuolto-sairaanhoito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fi-FI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sz="16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endParaRPr lang="fi-F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4B604-5071-66F3-E0F9-CC796446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21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D2105-B2B8-216E-4579-8E482DA7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8DCC11-7DAD-7139-A97B-7BC34EFA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11230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C306-0CDD-3572-0FA0-D5BAD9FA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8E688-6939-E625-6B32-7A6310D63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107" y="1359000"/>
            <a:ext cx="8064000" cy="4140000"/>
          </a:xfrm>
        </p:spPr>
        <p:txBody>
          <a:bodyPr/>
          <a:lstStyle/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Kela. 2023d. Tukea yrittäjän työkykyyn. 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2"/>
              </a:rPr>
              <a:t>https://www.kela.fi/yrittaja-tyokyky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</a:p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Koponen, P. &amp; Tynkkynen, L-K. (toim.) 2023. Näkökulmia suomalaisen terveydenhuoltojärjestelmän  oikeudenmukaisuuteen. Työpaperi. Työterveyslaitos.</a:t>
            </a:r>
            <a:endParaRPr lang="fi-FI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Räsänen</a:t>
            </a:r>
            <a:r>
              <a:rPr lang="fi-FI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K. &amp; </a:t>
            </a:r>
            <a:r>
              <a:rPr lang="fi-FI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Sauni</a:t>
            </a:r>
            <a:r>
              <a:rPr lang="fi-FI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R. (2014). Sairaanhoito työterveyshuollossa. Teoksessa: J. Uitti (</a:t>
            </a:r>
            <a:r>
              <a:rPr lang="fi-FI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toim</a:t>
            </a:r>
            <a:r>
              <a:rPr lang="fi-FI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,), Hyvä työterveyshuoltokäytäntö (s. 56 – 68). Työterveyslaitos.</a:t>
            </a:r>
            <a:r>
              <a:rPr lang="fi-FI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i-FI" sz="1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Sarparanta, T. (2022). Kelan työterveyshuoltotilasto 2020. </a:t>
            </a:r>
            <a:r>
              <a:rPr lang="fi-FI" sz="1400" dirty="0">
                <a:highlight>
                  <a:srgbClr val="FFFF00"/>
                </a:highlight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</a:p>
          <a:p>
            <a:r>
              <a:rPr lang="fi-FI" sz="1400" kern="1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STT: Aluehallintovirasto. Vuokrayritys päätti työsuhteen koeajalla työntekijän terveydentilan vuoksi – sakkoja työsyrjinnästä. </a:t>
            </a:r>
            <a:r>
              <a:rPr lang="fi-FI" sz="1400" u="sng" kern="100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https://www.sttinfo.fi/tiedote/vuokrayritys-paatti-tyosuhteen-koeajalla-tyontekijan-terveydentilan-vuoksi-sakkoja-tyosyrjinnasta?publisherId=69818103&amp;releaseId=69904253</a:t>
            </a:r>
            <a:endParaRPr lang="fi-FI" sz="1400" kern="1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fi-FI" sz="140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Työkyvyn ja työhön paluun tukitoimet. </a:t>
            </a:r>
            <a:r>
              <a:rPr lang="fi-FI" sz="14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Käypä hoito -suositus. Helsinki: Suomalainen Lääkäriseura Duodecim, 2022  (viitattu 31.8.2023).  Saatavilla internetissä: </a:t>
            </a:r>
            <a:r>
              <a:rPr lang="fi-FI" sz="1400" b="0" i="0" u="none" strike="noStrike" dirty="0">
                <a:solidFill>
                  <a:srgbClr val="0069B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www.käypähoito.fi</a:t>
            </a:r>
            <a:endParaRPr lang="fi-FI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400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Uitti, J. (toim.) 2014. Hyvä työterveyshuoltokäytäntö. Työterveyslaitos.</a:t>
            </a:r>
          </a:p>
          <a:p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Uitti, J. </a:t>
            </a:r>
            <a:r>
              <a:rPr lang="fi-FI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Sauni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 R. Kivekäs, J. &amp; Laine, A. (2014). Yhteistyö muun terveydenhuollon kanssa. Teoksessa: J. Uitti (</a:t>
            </a:r>
            <a:r>
              <a:rPr lang="fi-FI" sz="14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toim</a:t>
            </a:r>
            <a:r>
              <a:rPr lang="fi-FI" sz="14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,), Hyvä työterveyshuoltokäytäntö (s. 69 – 73). Työterveyslaitos.</a:t>
            </a:r>
            <a:endParaRPr lang="fi-FI" sz="1400" u="sng" kern="100" dirty="0">
              <a:solidFill>
                <a:srgbClr val="1F376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dirty="0">
              <a:latin typeface="Times New Roman"/>
              <a:ea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65B74-46A4-DE21-9146-FB0AB2B19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43F5F-D89A-4048-C876-5430D314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8C40EE-C177-D8B8-5639-6A384A35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861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69B01-067E-A5BA-9BBC-9E4436782B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i-FI" sz="2800" b="1" dirty="0">
                <a:solidFill>
                  <a:schemeClr val="bg1"/>
                </a:solidFill>
                <a:latin typeface="+mj-lt"/>
              </a:rPr>
            </a:br>
            <a:endParaRPr lang="fi-FI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B6E119-04F4-8B59-9844-A0BE5AE9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EAAEF3-56E9-B276-9C52-D27E9366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51A8F-B1DA-C98B-A1D6-B0184971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558099-CB04-426A-508D-FC0EDFA9C573}"/>
              </a:ext>
            </a:extLst>
          </p:cNvPr>
          <p:cNvSpPr txBox="1"/>
          <p:nvPr/>
        </p:nvSpPr>
        <p:spPr>
          <a:xfrm>
            <a:off x="2286000" y="324433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4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Sairaanhoito vuokratyössä</a:t>
            </a:r>
            <a:endParaRPr lang="fi-FI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366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i-FI" sz="2800" dirty="0">
                <a:effectLst/>
                <a:ea typeface="Times New Roman" panose="02020603050405020304" pitchFamily="18" charset="0"/>
              </a:rPr>
              <a:t>Sairaanhoidon järjestämisen vapaaehtoisuus</a:t>
            </a:r>
            <a:br>
              <a:rPr lang="fi-FI" sz="2800" dirty="0">
                <a:effectLst/>
                <a:ea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13" name="Sisällön paikkamerkki 12"/>
          <p:cNvSpPr>
            <a:spLocks noGrp="1"/>
          </p:cNvSpPr>
          <p:nvPr>
            <p:ph idx="1"/>
          </p:nvPr>
        </p:nvSpPr>
        <p:spPr>
          <a:xfrm>
            <a:off x="545853" y="1514343"/>
            <a:ext cx="8073983" cy="425979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fi-FI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Lainsäädäntö ei velvoita työnantajia sairaanhoitopalvelujen tarjoamiseen työntekijöilleen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(</a:t>
            </a:r>
            <a:r>
              <a:rPr lang="fi-FI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Työterveyshuoltolaki 2001/1383; </a:t>
            </a:r>
            <a:r>
              <a:rPr lang="fi-FI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Valtioneuvoston asetus hyvän työterveyshuoltokäytännön periaatteista, työterveyshuollon sisällöstä sekä ammattihenkilöiden ja asiantuntijoiden koulutuksesta 708/2013</a:t>
            </a:r>
            <a:r>
              <a:rPr lang="fi-FI" sz="1800" kern="100" dirty="0">
                <a:solidFill>
                  <a:srgbClr val="1F376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i-FI" sz="1800" dirty="0">
                <a:latin typeface="Calibri"/>
                <a:ea typeface="Calibri" panose="020F0502020204030204" pitchFamily="34" charset="0"/>
                <a:cs typeface="Calibri"/>
              </a:rPr>
              <a:t>	→ H</a:t>
            </a:r>
            <a:r>
              <a:rPr lang="fi-FI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enkilöstöpalveluyritys voi halutessaan tarjota vuokratyöntekijöille 	työterveyspainotteisia sairaanhoitopalveluja ja muita 	terveydenhuoltopalveluja. Muut terveydenhuoltopalvelut ovat palveluja, 	joiden kustannuksista henkilöstöpalveluyritys ei saa Kela -korvauksia kuten 	työterveyspainotteisista sairaanhoitopalveluista työterveyshuollon kautta.</a:t>
            </a:r>
            <a:r>
              <a:rPr lang="fi-FI" sz="1800" dirty="0">
                <a:latin typeface="Calibri"/>
                <a:ea typeface="Calibri" panose="020F0502020204030204" pitchFamily="34" charset="0"/>
                <a:cs typeface="Calibri"/>
              </a:rPr>
              <a:t> </a:t>
            </a:r>
            <a:endParaRPr lang="fi-FI" sz="1800" dirty="0">
              <a:effectLst/>
              <a:highlight>
                <a:srgbClr val="FFFF00"/>
              </a:highlight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spcAft>
                <a:spcPts val="800"/>
              </a:spcAft>
              <a:buNone/>
            </a:pPr>
            <a:endParaRPr lang="fi-FI" sz="1800" dirty="0">
              <a:solidFill>
                <a:srgbClr val="1B1C1E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801-9BF5-46D1-98A5-513B8005DAC3}" type="datetime1">
              <a:rPr lang="fi-FI" smtClean="0"/>
              <a:pPr/>
              <a:t>31.8.2023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7C3DC-3B94-8546-3DC9-86BC09FF2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fi-FI" sz="2400" dirty="0">
                <a:latin typeface="Calibri"/>
                <a:ea typeface="Calibri" panose="020F0502020204030204" pitchFamily="34" charset="0"/>
                <a:cs typeface="Calibri"/>
              </a:rPr>
              <a:t>Vapaaehtoisuudesta huolimatta reilu 90 % työterveyshuollon piirissä olevista palkansaajista on ollut oikeutettu sairaanhoitoon työterveyshuollossaan vuonna 2020 (K</a:t>
            </a:r>
            <a:r>
              <a:rPr lang="fi-FI" sz="2400" dirty="0">
                <a:latin typeface="Calibri"/>
                <a:ea typeface="Calibri" panose="020F0502020204030204" pitchFamily="34" charset="0"/>
                <a:cs typeface="Arial"/>
              </a:rPr>
              <a:t>angas, Soini &amp; Ranki, 2023; Sarparanta</a:t>
            </a:r>
            <a:r>
              <a:rPr lang="fi-FI" sz="2400" dirty="0">
                <a:latin typeface="Calibri"/>
                <a:ea typeface="Calibri" panose="020F0502020204030204" pitchFamily="34" charset="0"/>
                <a:cs typeface="Calibri"/>
              </a:rPr>
              <a:t> 2022; Kela 2023a</a:t>
            </a:r>
            <a:r>
              <a:rPr lang="fi-FI" sz="2400" dirty="0">
                <a:solidFill>
                  <a:srgbClr val="1B1C1E"/>
                </a:solidFill>
                <a:latin typeface="Calibri"/>
                <a:ea typeface="+mn-lt"/>
                <a:cs typeface="+mn-lt"/>
              </a:rPr>
              <a:t>).</a:t>
            </a:r>
          </a:p>
          <a:p>
            <a:pPr>
              <a:spcAft>
                <a:spcPts val="800"/>
              </a:spcAft>
            </a:pPr>
            <a:r>
              <a:rPr lang="fi-FI" sz="2400" dirty="0">
                <a:solidFill>
                  <a:srgbClr val="1B1C1E"/>
                </a:solidFill>
                <a:latin typeface="Calibri"/>
                <a:ea typeface="Calibri" panose="020F0502020204030204" pitchFamily="34" charset="0"/>
                <a:cs typeface="Arial"/>
              </a:rPr>
              <a:t>Ennaltaehkäisevään työterveyshuoltoon panostaminen näyttää joidenkin arvioiden mukaan vähentäneen sairaanhoidon kuluja v. 2010-2020 </a:t>
            </a:r>
            <a:r>
              <a:rPr lang="fi-FI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(K</a:t>
            </a:r>
            <a:r>
              <a:rPr lang="fi-FI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Arial"/>
              </a:rPr>
              <a:t>angas, Soini &amp; Ranki, 2023; </a:t>
            </a:r>
            <a:r>
              <a:rPr lang="fi-FI" sz="24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Kela 2023a</a:t>
            </a:r>
            <a:r>
              <a:rPr lang="fi-FI" sz="2400" dirty="0">
                <a:solidFill>
                  <a:srgbClr val="1B1C1E"/>
                </a:solidFill>
                <a:latin typeface="Calibri"/>
                <a:ea typeface="Calibri" panose="020F0502020204030204" pitchFamily="34" charset="0"/>
                <a:cs typeface="Calibri"/>
              </a:rPr>
              <a:t>).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F449D-FD34-8A68-BFDE-08877C0A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9245D-9F34-1888-6806-D059E05E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C9862D-A3D6-F530-1BD4-244769076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263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85CE-5825-3DBF-0E74-E6FF035A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effectLst/>
                <a:ea typeface="Times New Roman" panose="02020603050405020304" pitchFamily="18" charset="0"/>
              </a:rPr>
              <a:t>Sairaanhoidon sisältö ja laajuus</a:t>
            </a:r>
            <a:br>
              <a:rPr lang="fi-FI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2AFC6-2FBC-1F6E-75D7-352D3DDB1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60" y="1359000"/>
            <a:ext cx="8064000" cy="4140000"/>
          </a:xfrm>
        </p:spPr>
        <p:txBody>
          <a:bodyPr/>
          <a:lstStyle/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 henkilöstöpalveluyritys päättää tarjota sairaanhoitoa työntekijöilleen, 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sen sisältö ja laajuus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kirjataan työterveyshuoltosopimukseen ja työterveyshuollon toimintasuunnitelmaan (ks. Työterveyshuoltolaki 2001/1383; Koponen &amp; Tynkkynen, 2023). 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Sairaanhoito voi kattaa sairauden hoitoa työterveyshuollossa, mutta myös sen ulkopuolella perusterveydenhuollossa ja erikoissairaanhoidossa.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Henkilöstöpalveluyritys tiedottaa 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yöntekijöitään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miten he voivat hakeutua henkilöstöpalveluyrityksen tarjoaman työterveyshuollon ulkopuolelle jääviin sairaanhoitopalveluihin julkisen terveydenhuollon piiriin ja mikä on hoitoa koordinoiva taho.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enkilöstöpalveluyritys 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ja työterveyshuolto sopivat työterveyshuollosta käsin myönnettävistä sairauspoissaoloista ja niiden kestosta. Henkilöstöpalveluyritys tiedottaa niistä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työntekijöille ja ohjeistaa sairauspoissaolojen ilmoituskäytännöistä.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(ks. 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Räsänen &amp; </a:t>
            </a:r>
            <a:r>
              <a:rPr lang="fi-FI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Sauni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2014 ;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Kopon</a:t>
            </a:r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&amp; Tynkkynen, 2023.</a:t>
            </a:r>
            <a:r>
              <a:rPr lang="fi-FI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i-FI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i-FI" sz="1800" dirty="0"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15407-4E2F-7FC7-56BC-852FCF65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1524A-6DB0-F204-3F2B-991B0B21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362ADD-ECB9-4A4B-4781-8F13F001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103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7DA3F-022C-B9B5-0459-86633BE05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fi-FI" sz="2800" dirty="0">
                <a:effectLst/>
                <a:latin typeface="+mn-lt"/>
                <a:ea typeface="Times New Roman" panose="02020603050405020304" pitchFamily="18" charset="0"/>
              </a:rPr>
              <a:t>Yhdenvertaisuus sairaanhoidon saatavuudessa</a:t>
            </a:r>
            <a:br>
              <a:rPr lang="fi-FI" sz="28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fi-FI" sz="2800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br>
              <a:rPr lang="fi-FI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15672-1B26-F949-AB4D-BF75EB02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006" y="1268760"/>
            <a:ext cx="8064000" cy="4140000"/>
          </a:xfrm>
        </p:spPr>
        <p:txBody>
          <a:bodyPr/>
          <a:lstStyle/>
          <a:p>
            <a:pPr fontAlgn="base"/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Työnantajayritys ei työterveyshuoltolain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(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2001/1383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)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eikä yhdenvertaisuuslain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(1325/2014)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 mukaan saa rajata työterveyshuollon sairaanhoidon saatavuutta työsuhteen muodon tai keston perusteella. </a:t>
            </a:r>
          </a:p>
          <a:p>
            <a:pPr marL="457200" lvl="1" indent="0" fontAlgn="base">
              <a:buNone/>
            </a:pP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→ Vuokratyöntekijöillä on oikeus saman sisältöiseen ja laajuiseen sairaanhoitoon kuin muunlaisissakin työsuhteissa olevilla työntekijöillä.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Sairaanhoito henkilöstöpalveluyrityksen työterveyshuollossa on vuokratyöntekijöille maksutonta.</a:t>
            </a:r>
          </a:p>
          <a:p>
            <a:pPr marL="457200" lvl="1" indent="0" fontAlgn="base">
              <a:buNone/>
            </a:pP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→  Vuokratyöntekijöiden tulee voida käyttää henkilöstöpalveluyrityksen sairaanhoitopalveluja työterveyshuollossa myös koeaikana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(ks. T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yöterveyshuoltolaki 2001/1383; Yhdenvertaisuuslain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1325/2014)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.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 </a:t>
            </a:r>
            <a:endParaRPr lang="fi-FI" sz="18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indent="0">
              <a:buNone/>
            </a:pPr>
            <a:endParaRPr lang="fi-FI" sz="1800" dirty="0">
              <a:latin typeface="Calibri"/>
              <a:ea typeface="Times New Roman" panose="02020603050405020304" pitchFamily="18" charset="0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F3877-DB2E-0987-C0CA-A3A9F9E8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5707B-3451-FE33-A34D-2DFA1FE0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4152C8-6482-1325-8D5A-4618DE02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530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EB4A-D720-CF28-5235-76A43EEC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effectLst/>
                <a:ea typeface="Times New Roman" panose="02020603050405020304" pitchFamily="18" charset="0"/>
              </a:rPr>
              <a:t>Työkyvyn tukeminen sairaanhoidon tavoitteena</a:t>
            </a:r>
            <a:br>
              <a:rPr lang="fi-FI" sz="2800" dirty="0">
                <a:effectLst/>
                <a:ea typeface="Times New Roman" panose="02020603050405020304" pitchFamily="18" charset="0"/>
              </a:rPr>
            </a:b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1361E-5033-5E4E-8C2F-F871C06E7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18" y="1052736"/>
            <a:ext cx="8064000" cy="4621572"/>
          </a:xfrm>
        </p:spPr>
        <p:txBody>
          <a:bodyPr/>
          <a:lstStyle/>
          <a:p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Henkilöstöpalveluyritys voi </a:t>
            </a:r>
            <a:r>
              <a:rPr lang="fi-FI" sz="1800" dirty="0">
                <a:latin typeface="Calibri"/>
                <a:ea typeface="Times New Roman" panose="02020603050405020304" pitchFamily="18" charset="0"/>
                <a:cs typeface="Calibri"/>
              </a:rPr>
              <a:t>sis</a:t>
            </a:r>
            <a:r>
              <a:rPr lang="fi-FI" sz="1800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ällyttää työterveyshuoltosopimukseen sairaanhoitopalveluja varmistaakseen, että vuokratyöntekijä pääsee hoidon piiriin viiveettä ja toipuu nopeasti työkykyiseksi.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Sairaanhoidon sisältöjä: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Työkykyä haittaavien sairauksien ja oireiden työperäisyyden arviointi, hoito- ja tukitoimet. </a:t>
            </a:r>
            <a:r>
              <a:rPr lang="fi-FI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fi-FI" sz="1600" b="0" i="0" dirty="0">
                <a:effectLst/>
                <a:latin typeface="Calibri" panose="020F0502020204030204" pitchFamily="34" charset="0"/>
              </a:rPr>
              <a:t>mmattitautiepäilyistä ja työperäisistä sairauksista ilmoittaminen aluehallintoviraston työsuojelun vastuualueelle.  </a:t>
            </a:r>
            <a:endParaRPr lang="fi-FI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Henkilöstöpalveluyrityksen työterveyshuollossa t</a:t>
            </a:r>
            <a:r>
              <a:rPr lang="fi-FI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yöterveyslääkärin, työterveyshoitajan ja työfysioterapeutin </a:t>
            </a:r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moniammatillinen yhteistyö sairauksien ja oireiden hoitamisessa.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Työterveyspsykologin tekemä terveydentilan selvitys ja hoitomahdollisuuksien arviointi työterveyshuollon ammattihenkilön konsultaatiopyynnön tai tarvearvion pohjalta.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fi-FI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ysioterapia työterveyslääkärin lähetteellä.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i-FI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rikoislääkärin konsultaatiot työkyvyn tai hoitomahdollisuuksien selvittämiseksi.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6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fi-FI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aboratorio- ja kuvantamistutkimukset, kliinisfysiologiset tutkimukset ja kliiniset neurofysiologiset tutkimukset hyvinvointialueen tai HUS-yhtymän terveydenhuollon toimintayksiköltä tai muulta terveydenhuollon toimintayksiköltä. </a:t>
            </a:r>
            <a:r>
              <a:rPr lang="fi-FI" sz="14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(Hyvä työterveyshuoltokäytäntö 2014; Kela 2023c; Työterveyshuoltolaki 2001/1383).</a:t>
            </a:r>
            <a:endParaRPr lang="fi-FI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A2080-54D7-63E4-DBB1-2638E650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F38BD-DFA7-6C16-63A4-8223F1996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E6F963-C234-914E-316E-C685D79D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320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4AAF-C5FE-C22C-7894-07BE515D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Käytäntö on osoittanut, että Covid-19-pandemian aikana koronatestaukset voitiin sisällyttää työterveyshuollon toimintasuunnitelmaan. </a:t>
            </a:r>
          </a:p>
          <a:p>
            <a: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Työterveyshuollolla tulee olla tieto työntekijöiden, myös vuokratyöntekijöiden pitkäaikaissairauksista. Pitkäaikaissairauksia potevien vuokratyöntekijöiden työkykyä ja terveydentilaa tulee voida seurata työterveyshuolloissa. (ks. Räsänen &amp; </a:t>
            </a:r>
            <a:r>
              <a:rPr lang="fi-FI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Sauni</a:t>
            </a:r>
            <a:r>
              <a:rPr lang="fi-FI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2014.) 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CB639-9510-7835-6D87-28D3274C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6E2F8-AD67-DA20-CBAA-EF513BB71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Riitta Kärkkäinen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1BC2A9-8D26-6CA8-0741-AA3F4BCA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3219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a6c70d-a54c-4fc6-9391-bf329c73a933" xsi:nil="true"/>
    <lcf76f155ced4ddcb4097134ff3c332f xmlns="64adf687-60ff-408a-aa5f-2217d526545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08EE036F9D844FA2D9679DA478E31F" ma:contentTypeVersion="17" ma:contentTypeDescription="Create a new document." ma:contentTypeScope="" ma:versionID="af206b13f6c0a65ae721621b4238f676">
  <xsd:schema xmlns:xsd="http://www.w3.org/2001/XMLSchema" xmlns:xs="http://www.w3.org/2001/XMLSchema" xmlns:p="http://schemas.microsoft.com/office/2006/metadata/properties" xmlns:ns2="64adf687-60ff-408a-aa5f-2217d5265451" xmlns:ns3="d3a6c70d-a54c-4fc6-9391-bf329c73a933" targetNamespace="http://schemas.microsoft.com/office/2006/metadata/properties" ma:root="true" ma:fieldsID="d5d358879a364a98a1bcdc499b51e0ae" ns2:_="" ns3:_="">
    <xsd:import namespace="64adf687-60ff-408a-aa5f-2217d5265451"/>
    <xsd:import namespace="d3a6c70d-a54c-4fc6-9391-bf329c73a9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df687-60ff-408a-aa5f-2217d52654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e8f1103-1473-4e92-b09f-529690c983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6c70d-a54c-4fc6-9391-bf329c73a93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9074c18-a146-4f21-bde9-36c2294bc4ad}" ma:internalName="TaxCatchAll" ma:showField="CatchAllData" ma:web="d3a6c70d-a54c-4fc6-9391-bf329c73a9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0124FB-50C2-4DE3-8081-17B066F0BC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6D7D8C-922D-4891-99B7-63EF36D5682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4adf687-60ff-408a-aa5f-2217d5265451"/>
    <ds:schemaRef ds:uri="http://purl.org/dc/elements/1.1/"/>
    <ds:schemaRef ds:uri="http://schemas.microsoft.com/office/2006/metadata/properties"/>
    <ds:schemaRef ds:uri="d3a6c70d-a54c-4fc6-9391-bf329c73a93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67672E-A54B-4B2C-B290-7904E051ED8B}">
  <ds:schemaRefs>
    <ds:schemaRef ds:uri="64adf687-60ff-408a-aa5f-2217d5265451"/>
    <ds:schemaRef ds:uri="d3a6c70d-a54c-4fc6-9391-bf329c73a9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TEM_Rakennerahastot_2014-2020_mallipohja_ESR_FI_7.14</Template>
  <TotalTime>578</TotalTime>
  <Words>1568</Words>
  <Application>Microsoft Office PowerPoint</Application>
  <PresentationFormat>On-screen Show (4:3)</PresentationFormat>
  <Paragraphs>177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TEM_Rakennerahastot_2014-2020_mallipohja_ESR_FI_7.14</vt:lpstr>
      <vt:lpstr>Kestävä keikkatyö Työturvallisuuden, -terveyden ja -hyvinvoinnin kehittäminen PK-yrityksissä</vt:lpstr>
      <vt:lpstr>Sisältö</vt:lpstr>
      <vt:lpstr> </vt:lpstr>
      <vt:lpstr> Sairaanhoidon järjestämisen vapaaehtoisuus </vt:lpstr>
      <vt:lpstr>PowerPoint Presentation</vt:lpstr>
      <vt:lpstr>Sairaanhoidon sisältö ja laajuus </vt:lpstr>
      <vt:lpstr>Yhdenvertaisuus sairaanhoidon saatavuudessa   </vt:lpstr>
      <vt:lpstr>Työkyvyn tukeminen sairaanhoidon tavoitteena </vt:lpstr>
      <vt:lpstr>PowerPoint Presentation</vt:lpstr>
      <vt:lpstr>Työkyvyn ja työhön paluun tukitoimet: Käypä hoito -suositus, 2022 (viitattu 31.8.2023). www.käypähoito.fi </vt:lpstr>
      <vt:lpstr>PowerPoint Presentation</vt:lpstr>
      <vt:lpstr>PowerPoint Presentation</vt:lpstr>
      <vt:lpstr>Työterveysyhteistyö vuokratyöntekijöiden työterveyspainotteisessa sairaanhoidossa   </vt:lpstr>
      <vt:lpstr>PowerPoint Presentation</vt:lpstr>
      <vt:lpstr> </vt:lpstr>
      <vt:lpstr>Yhdenvertaisuus</vt:lpstr>
      <vt:lpstr>Yksinyrittäjien sairaanhoito</vt:lpstr>
      <vt:lpstr> </vt:lpstr>
      <vt:lpstr>Yhteenveto </vt:lpstr>
      <vt:lpstr>PowerPoint Presentation</vt:lpstr>
      <vt:lpstr>Lähteet</vt:lpstr>
      <vt:lpstr>Lähteet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Kilponen Anni (TEM)</dc:creator>
  <cp:lastModifiedBy>Kärki Anne</cp:lastModifiedBy>
  <cp:revision>480</cp:revision>
  <dcterms:created xsi:type="dcterms:W3CDTF">2019-10-21T10:05:21Z</dcterms:created>
  <dcterms:modified xsi:type="dcterms:W3CDTF">2023-08-31T17:42:50Z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0x0101004708EE036F9D844FA2D9679DA478E31F</vt:lpwstr>
  </property>
  <property fmtid="{D5CDD505-2E9C-101B-9397-08002B2CF9AE}" pid="3" name="MediaServiceImageTags">
    <vt:lpwstr/>
  </property>
</Properties>
</file>