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5"/>
    <p:sldMasterId id="2147483729" r:id="rId6"/>
  </p:sldMasterIdLst>
  <p:notesMasterIdLst>
    <p:notesMasterId r:id="rId28"/>
  </p:notesMasterIdLst>
  <p:handoutMasterIdLst>
    <p:handoutMasterId r:id="rId29"/>
  </p:handoutMasterIdLst>
  <p:sldIdLst>
    <p:sldId id="257" r:id="rId7"/>
    <p:sldId id="259" r:id="rId8"/>
    <p:sldId id="265" r:id="rId9"/>
    <p:sldId id="260" r:id="rId10"/>
    <p:sldId id="263" r:id="rId11"/>
    <p:sldId id="264" r:id="rId12"/>
    <p:sldId id="266" r:id="rId13"/>
    <p:sldId id="267" r:id="rId14"/>
    <p:sldId id="268" r:id="rId15"/>
    <p:sldId id="269" r:id="rId16"/>
    <p:sldId id="270" r:id="rId17"/>
    <p:sldId id="271" r:id="rId18"/>
    <p:sldId id="281" r:id="rId19"/>
    <p:sldId id="272" r:id="rId20"/>
    <p:sldId id="279" r:id="rId21"/>
    <p:sldId id="282" r:id="rId22"/>
    <p:sldId id="273" r:id="rId23"/>
    <p:sldId id="280" r:id="rId24"/>
    <p:sldId id="283" r:id="rId25"/>
    <p:sldId id="278" r:id="rId26"/>
    <p:sldId id="262" r:id="rId27"/>
  </p:sldIdLst>
  <p:sldSz cx="9144000" cy="6858000" type="screen4x3"/>
  <p:notesSz cx="6858000" cy="9144000"/>
  <p:defaultTextStyle>
    <a:defPPr>
      <a:defRPr lang="fi-FI"/>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snapToObjects="1">
      <p:cViewPr varScale="1">
        <p:scale>
          <a:sx n="115" d="100"/>
          <a:sy n="115" d="100"/>
        </p:scale>
        <p:origin x="1722" y="10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5" d="100"/>
          <a:sy n="95" d="100"/>
        </p:scale>
        <p:origin x="-4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7262" y="200520"/>
            <a:ext cx="3021263" cy="457200"/>
          </a:xfrm>
          <a:prstGeom prst="rect">
            <a:avLst/>
          </a:prstGeom>
        </p:spPr>
        <p:txBody>
          <a:bodyPr vert="horz" lIns="91440" tIns="45720" rIns="91440" bIns="45720" rtlCol="0"/>
          <a:lstStyle>
            <a:lvl1pPr algn="l">
              <a:defRPr sz="1200"/>
            </a:lvl1pPr>
          </a:lstStyle>
          <a:p>
            <a:endParaRPr lang="en-US" dirty="0">
              <a:latin typeface="Constantia"/>
            </a:endParaRPr>
          </a:p>
        </p:txBody>
      </p:sp>
      <p:sp>
        <p:nvSpPr>
          <p:cNvPr id="3" name="Date Placeholder 2"/>
          <p:cNvSpPr>
            <a:spLocks noGrp="1"/>
          </p:cNvSpPr>
          <p:nvPr>
            <p:ph type="dt" sz="quarter" idx="1"/>
          </p:nvPr>
        </p:nvSpPr>
        <p:spPr>
          <a:xfrm>
            <a:off x="3643985" y="200520"/>
            <a:ext cx="2998539" cy="457200"/>
          </a:xfrm>
          <a:prstGeom prst="rect">
            <a:avLst/>
          </a:prstGeom>
        </p:spPr>
        <p:txBody>
          <a:bodyPr vert="horz" lIns="91440" tIns="45720" rIns="91440" bIns="45720" rtlCol="0"/>
          <a:lstStyle>
            <a:lvl1pPr algn="r">
              <a:defRPr sz="1200"/>
            </a:lvl1pPr>
          </a:lstStyle>
          <a:p>
            <a:fld id="{44CC022F-5633-6543-894E-FD2DE400FD49}" type="datetime1">
              <a:rPr lang="fi-FI" smtClean="0">
                <a:latin typeface="Constantia"/>
              </a:rPr>
              <a:pPr/>
              <a:t>17.9.2020</a:t>
            </a:fld>
            <a:endParaRPr lang="en-US" dirty="0">
              <a:latin typeface="Constantia"/>
            </a:endParaRPr>
          </a:p>
        </p:txBody>
      </p:sp>
      <p:sp>
        <p:nvSpPr>
          <p:cNvPr id="4" name="Footer Placeholder 3"/>
          <p:cNvSpPr>
            <a:spLocks noGrp="1"/>
          </p:cNvSpPr>
          <p:nvPr>
            <p:ph type="ftr" sz="quarter" idx="2"/>
          </p:nvPr>
        </p:nvSpPr>
        <p:spPr>
          <a:xfrm>
            <a:off x="227262" y="8471325"/>
            <a:ext cx="3021263" cy="457200"/>
          </a:xfrm>
          <a:prstGeom prst="rect">
            <a:avLst/>
          </a:prstGeom>
        </p:spPr>
        <p:txBody>
          <a:bodyPr vert="horz" lIns="91440" tIns="45720" rIns="91440" bIns="45720" rtlCol="0" anchor="b"/>
          <a:lstStyle>
            <a:lvl1pPr algn="l">
              <a:defRPr sz="1200"/>
            </a:lvl1pPr>
          </a:lstStyle>
          <a:p>
            <a:endParaRPr lang="en-US" dirty="0">
              <a:latin typeface="Constantia"/>
            </a:endParaRPr>
          </a:p>
        </p:txBody>
      </p:sp>
      <p:sp>
        <p:nvSpPr>
          <p:cNvPr id="5" name="Slide Number Placeholder 4"/>
          <p:cNvSpPr>
            <a:spLocks noGrp="1"/>
          </p:cNvSpPr>
          <p:nvPr>
            <p:ph type="sldNum" sz="quarter" idx="3"/>
          </p:nvPr>
        </p:nvSpPr>
        <p:spPr>
          <a:xfrm>
            <a:off x="3643985" y="8471325"/>
            <a:ext cx="3026857" cy="457200"/>
          </a:xfrm>
          <a:prstGeom prst="rect">
            <a:avLst/>
          </a:prstGeom>
        </p:spPr>
        <p:txBody>
          <a:bodyPr vert="horz" lIns="91440" tIns="45720" rIns="91440" bIns="45720" rtlCol="0" anchor="b"/>
          <a:lstStyle>
            <a:lvl1pPr algn="r">
              <a:defRPr sz="1200"/>
            </a:lvl1pPr>
          </a:lstStyle>
          <a:p>
            <a:fld id="{71E63BAE-304B-2D44-8228-4473014F364F}" type="slidenum">
              <a:rPr lang="en-US" smtClean="0"/>
              <a:pPr/>
              <a:t>‹#›</a:t>
            </a:fld>
            <a:endParaRPr lang="en-US" dirty="0"/>
          </a:p>
        </p:txBody>
      </p:sp>
    </p:spTree>
    <p:extLst>
      <p:ext uri="{BB962C8B-B14F-4D97-AF65-F5344CB8AC3E}">
        <p14:creationId xmlns:p14="http://schemas.microsoft.com/office/powerpoint/2010/main" val="42217705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859584"/>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43000" y="4490448"/>
            <a:ext cx="4572000" cy="3691021"/>
          </a:xfrm>
          <a:prstGeom prst="rect">
            <a:avLst/>
          </a:prstGeom>
        </p:spPr>
        <p:txBody>
          <a:bodyPr vert="horz" lIns="91440" tIns="45720" rIns="91440" bIns="45720" rtlCol="0"/>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
        <p:nvSpPr>
          <p:cNvPr id="8" name="Header Placeholder 1"/>
          <p:cNvSpPr>
            <a:spLocks noGrp="1"/>
          </p:cNvSpPr>
          <p:nvPr>
            <p:ph type="hdr" sz="quarter"/>
          </p:nvPr>
        </p:nvSpPr>
        <p:spPr>
          <a:xfrm>
            <a:off x="227262" y="200520"/>
            <a:ext cx="3021263" cy="457200"/>
          </a:xfrm>
          <a:prstGeom prst="rect">
            <a:avLst/>
          </a:prstGeom>
        </p:spPr>
        <p:txBody>
          <a:bodyPr vert="horz" lIns="91440" tIns="45720" rIns="91440" bIns="45720" rtlCol="0"/>
          <a:lstStyle>
            <a:lvl1pPr algn="l">
              <a:defRPr sz="1200"/>
            </a:lvl1pPr>
          </a:lstStyle>
          <a:p>
            <a:endParaRPr lang="en-US" dirty="0">
              <a:latin typeface="Constantia"/>
            </a:endParaRPr>
          </a:p>
        </p:txBody>
      </p:sp>
      <p:sp>
        <p:nvSpPr>
          <p:cNvPr id="9" name="Date Placeholder 2"/>
          <p:cNvSpPr>
            <a:spLocks noGrp="1"/>
          </p:cNvSpPr>
          <p:nvPr>
            <p:ph type="dt" sz="quarter" idx="1"/>
          </p:nvPr>
        </p:nvSpPr>
        <p:spPr>
          <a:xfrm>
            <a:off x="3643985" y="200520"/>
            <a:ext cx="2998539" cy="457200"/>
          </a:xfrm>
          <a:prstGeom prst="rect">
            <a:avLst/>
          </a:prstGeom>
        </p:spPr>
        <p:txBody>
          <a:bodyPr vert="horz" lIns="91440" tIns="45720" rIns="91440" bIns="45720" rtlCol="0"/>
          <a:lstStyle>
            <a:lvl1pPr algn="r">
              <a:defRPr sz="1200"/>
            </a:lvl1pPr>
          </a:lstStyle>
          <a:p>
            <a:fld id="{44CC022F-5633-6543-894E-FD2DE400FD49}" type="datetime1">
              <a:rPr lang="fi-FI" smtClean="0">
                <a:latin typeface="Constantia"/>
              </a:rPr>
              <a:pPr/>
              <a:t>17.9.2020</a:t>
            </a:fld>
            <a:endParaRPr lang="en-US" dirty="0">
              <a:latin typeface="Constantia"/>
            </a:endParaRPr>
          </a:p>
        </p:txBody>
      </p:sp>
      <p:sp>
        <p:nvSpPr>
          <p:cNvPr id="10" name="Footer Placeholder 3"/>
          <p:cNvSpPr>
            <a:spLocks noGrp="1"/>
          </p:cNvSpPr>
          <p:nvPr>
            <p:ph type="ftr" sz="quarter" idx="4"/>
          </p:nvPr>
        </p:nvSpPr>
        <p:spPr>
          <a:xfrm>
            <a:off x="227262" y="8471325"/>
            <a:ext cx="3021263" cy="457200"/>
          </a:xfrm>
          <a:prstGeom prst="rect">
            <a:avLst/>
          </a:prstGeom>
        </p:spPr>
        <p:txBody>
          <a:bodyPr vert="horz" lIns="91440" tIns="45720" rIns="91440" bIns="45720" rtlCol="0" anchor="b"/>
          <a:lstStyle>
            <a:lvl1pPr algn="l">
              <a:defRPr sz="1200"/>
            </a:lvl1pPr>
          </a:lstStyle>
          <a:p>
            <a:endParaRPr lang="en-US" dirty="0">
              <a:latin typeface="Constantia"/>
            </a:endParaRPr>
          </a:p>
        </p:txBody>
      </p:sp>
      <p:sp>
        <p:nvSpPr>
          <p:cNvPr id="11" name="Slide Number Placeholder 4"/>
          <p:cNvSpPr>
            <a:spLocks noGrp="1"/>
          </p:cNvSpPr>
          <p:nvPr>
            <p:ph type="sldNum" sz="quarter" idx="5"/>
          </p:nvPr>
        </p:nvSpPr>
        <p:spPr>
          <a:xfrm>
            <a:off x="3643985" y="8471325"/>
            <a:ext cx="3026857" cy="457200"/>
          </a:xfrm>
          <a:prstGeom prst="rect">
            <a:avLst/>
          </a:prstGeom>
        </p:spPr>
        <p:txBody>
          <a:bodyPr vert="horz" lIns="91440" tIns="45720" rIns="91440" bIns="45720" rtlCol="0" anchor="b"/>
          <a:lstStyle>
            <a:lvl1pPr algn="r">
              <a:defRPr sz="1200"/>
            </a:lvl1pPr>
          </a:lstStyle>
          <a:p>
            <a:fld id="{71E63BAE-304B-2D44-8228-4473014F364F}" type="slidenum">
              <a:rPr lang="en-US" smtClean="0"/>
              <a:pPr/>
              <a:t>‹#›</a:t>
            </a:fld>
            <a:endParaRPr lang="en-US" dirty="0"/>
          </a:p>
        </p:txBody>
      </p:sp>
    </p:spTree>
    <p:extLst>
      <p:ext uri="{BB962C8B-B14F-4D97-AF65-F5344CB8AC3E}">
        <p14:creationId xmlns:p14="http://schemas.microsoft.com/office/powerpoint/2010/main" val="808916131"/>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loitusdia">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47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sz="half" idx="1"/>
          </p:nvPr>
        </p:nvSpPr>
        <p:spPr>
          <a:xfrm>
            <a:off x="628650" y="1825625"/>
            <a:ext cx="3886200" cy="4199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p:cNvSpPr>
            <a:spLocks noGrp="1"/>
          </p:cNvSpPr>
          <p:nvPr>
            <p:ph sz="half" idx="2"/>
          </p:nvPr>
        </p:nvSpPr>
        <p:spPr>
          <a:xfrm>
            <a:off x="4629150" y="1825625"/>
            <a:ext cx="3886200" cy="4199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Alatunnisteen paikkamerkki 5"/>
          <p:cNvSpPr>
            <a:spLocks noGrp="1"/>
          </p:cNvSpPr>
          <p:nvPr>
            <p:ph type="ftr" sz="quarter" idx="11"/>
          </p:nvPr>
        </p:nvSpPr>
        <p:spPr/>
        <p:txBody>
          <a:bodyPr/>
          <a:lstStyle/>
          <a:p>
            <a:endParaRPr lang="en-US" dirty="0"/>
          </a:p>
        </p:txBody>
      </p:sp>
      <p:pic>
        <p:nvPicPr>
          <p:cNvPr id="8" name="Kuva 7">
            <a:extLst>
              <a:ext uri="{FF2B5EF4-FFF2-40B4-BE49-F238E27FC236}">
                <a16:creationId xmlns:a16="http://schemas.microsoft.com/office/drawing/2014/main" id="{F303DE2E-D3BF-455C-A4ED-D583C4271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157744142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pic>
        <p:nvPicPr>
          <p:cNvPr id="7" name="Kuv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p:txBody>
          <a:bodyPr/>
          <a:lstStyle/>
          <a:p>
            <a:r>
              <a:rPr lang="en-US"/>
              <a:t>Click to edit Master title style</a:t>
            </a:r>
            <a:endParaRPr lang="fi-FI" dirty="0"/>
          </a:p>
        </p:txBody>
      </p:sp>
      <p:sp>
        <p:nvSpPr>
          <p:cNvPr id="3" name="Sisällön paikkamerkki 2"/>
          <p:cNvSpPr>
            <a:spLocks noGrp="1"/>
          </p:cNvSpPr>
          <p:nvPr>
            <p:ph sz="half" idx="1"/>
          </p:nvPr>
        </p:nvSpPr>
        <p:spPr>
          <a:xfrm>
            <a:off x="628650" y="1690688"/>
            <a:ext cx="3886200" cy="4351338"/>
          </a:xfrm>
        </p:spPr>
        <p:txBody>
          <a:bodyPr/>
          <a:lstStyle>
            <a:lvl1pPr marL="342900" indent="-3429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Sisällön paikkamerkki 3"/>
          <p:cNvSpPr>
            <a:spLocks noGrp="1"/>
          </p:cNvSpPr>
          <p:nvPr>
            <p:ph sz="half" idx="2"/>
          </p:nvPr>
        </p:nvSpPr>
        <p:spPr>
          <a:xfrm>
            <a:off x="4629150" y="1825625"/>
            <a:ext cx="3886200" cy="42164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Alatunnisteen paikkamerkki 5"/>
          <p:cNvSpPr>
            <a:spLocks noGrp="1"/>
          </p:cNvSpPr>
          <p:nvPr>
            <p:ph type="ftr" sz="quarter" idx="11"/>
          </p:nvPr>
        </p:nvSpPr>
        <p:spPr/>
        <p:txBody>
          <a:bodyPr/>
          <a:lstStyle/>
          <a:p>
            <a:endParaRPr lang="en-US" dirty="0"/>
          </a:p>
        </p:txBody>
      </p:sp>
      <p:pic>
        <p:nvPicPr>
          <p:cNvPr id="11" name="Kuva 10">
            <a:extLst>
              <a:ext uri="{FF2B5EF4-FFF2-40B4-BE49-F238E27FC236}">
                <a16:creationId xmlns:a16="http://schemas.microsoft.com/office/drawing/2014/main" id="{6817B4EF-C9EF-4E27-8D20-1C594E2B6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56237281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pic>
        <p:nvPicPr>
          <p:cNvPr id="5" name="Kuv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p:txBody>
          <a:bodyPr/>
          <a:lstStyle/>
          <a:p>
            <a:r>
              <a:rPr lang="en-US"/>
              <a:t>Click to edit Master title style</a:t>
            </a:r>
            <a:endParaRPr lang="fi-FI"/>
          </a:p>
        </p:txBody>
      </p:sp>
      <p:sp>
        <p:nvSpPr>
          <p:cNvPr id="4" name="Alatunnisteen paikkamerkki 3"/>
          <p:cNvSpPr>
            <a:spLocks noGrp="1"/>
          </p:cNvSpPr>
          <p:nvPr>
            <p:ph type="ftr" sz="quarter" idx="11"/>
          </p:nvPr>
        </p:nvSpPr>
        <p:spPr/>
        <p:txBody>
          <a:bodyPr/>
          <a:lstStyle/>
          <a:p>
            <a:endParaRPr lang="en-US" dirty="0"/>
          </a:p>
        </p:txBody>
      </p:sp>
      <p:pic>
        <p:nvPicPr>
          <p:cNvPr id="6" name="Kuva 5">
            <a:extLst>
              <a:ext uri="{FF2B5EF4-FFF2-40B4-BE49-F238E27FC236}">
                <a16:creationId xmlns:a16="http://schemas.microsoft.com/office/drawing/2014/main" id="{2AE53650-BBC8-4F32-90A1-F8E57FC248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2126585188"/>
      </p:ext>
    </p:extLst>
  </p:cSld>
  <p:clrMapOvr>
    <a:masterClrMapping/>
  </p:clrMapOvr>
  <p:hf hdr="0" dt="0"/>
  <p:extLst>
    <p:ext uri="{DCECCB84-F9BA-43D5-87BE-67443E8EF086}">
      <p15:sldGuideLst xmlns:p15="http://schemas.microsoft.com/office/powerpoint/2012/main">
        <p15:guide id="1" orient="horz" pos="402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i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1600200"/>
            <a:ext cx="4185054" cy="1275853"/>
          </a:xfrm>
        </p:spPr>
        <p:txBody>
          <a:bodyPr>
            <a:normAutofit/>
          </a:bodyPr>
          <a:lstStyle>
            <a:lvl1pPr algn="l">
              <a:defRPr sz="4000"/>
            </a:lvl1pPr>
          </a:lstStyle>
          <a:p>
            <a:r>
              <a:rPr lang="en-US"/>
              <a:t>Click to edit Master title style</a:t>
            </a:r>
            <a:endParaRPr lang="fi-FI" dirty="0"/>
          </a:p>
        </p:txBody>
      </p:sp>
      <p:sp>
        <p:nvSpPr>
          <p:cNvPr id="3" name="Sisällön paikkamerkki 2"/>
          <p:cNvSpPr>
            <a:spLocks noGrp="1"/>
          </p:cNvSpPr>
          <p:nvPr>
            <p:ph sz="half" idx="1"/>
          </p:nvPr>
        </p:nvSpPr>
        <p:spPr>
          <a:xfrm>
            <a:off x="457200" y="3153439"/>
            <a:ext cx="4185054" cy="2846855"/>
          </a:xfrm>
        </p:spPr>
        <p:txBody>
          <a:bodyPr>
            <a:normAutofit/>
          </a:bodyPr>
          <a:lstStyle>
            <a:lvl1pPr>
              <a:defRPr sz="2800"/>
            </a:lvl1pPr>
            <a:lvl2pPr>
              <a:defRPr sz="2400">
                <a:solidFill>
                  <a:srgbClr val="595959"/>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Kuvan paikkamerkki 8"/>
          <p:cNvSpPr>
            <a:spLocks noGrp="1"/>
          </p:cNvSpPr>
          <p:nvPr>
            <p:ph type="pic" sz="quarter" idx="13"/>
          </p:nvPr>
        </p:nvSpPr>
        <p:spPr>
          <a:xfrm>
            <a:off x="4963416" y="1600200"/>
            <a:ext cx="3488990" cy="4400094"/>
          </a:xfrm>
        </p:spPr>
        <p:txBody>
          <a:bodyPr/>
          <a:lstStyle/>
          <a:p>
            <a:pPr lvl="0"/>
            <a:r>
              <a:rPr lang="en-US" noProof="0"/>
              <a:t>Click icon to add picture</a:t>
            </a:r>
            <a:endParaRPr lang="fi-FI" noProof="0" dirty="0"/>
          </a:p>
        </p:txBody>
      </p:sp>
      <p:sp>
        <p:nvSpPr>
          <p:cNvPr id="4" name="Footer Placeholder 3"/>
          <p:cNvSpPr>
            <a:spLocks noGrp="1"/>
          </p:cNvSpPr>
          <p:nvPr>
            <p:ph type="ftr" sz="quarter" idx="14"/>
          </p:nvPr>
        </p:nvSpPr>
        <p:spPr/>
        <p:txBody>
          <a:bodyPr/>
          <a:lstStyle/>
          <a:p>
            <a:endParaRPr lang="en-US" dirty="0"/>
          </a:p>
        </p:txBody>
      </p:sp>
      <p:sp>
        <p:nvSpPr>
          <p:cNvPr id="7"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609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uva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Kuvan paikkamerkki 10"/>
          <p:cNvSpPr>
            <a:spLocks noGrp="1"/>
          </p:cNvSpPr>
          <p:nvPr>
            <p:ph type="pic" sz="quarter" idx="10"/>
          </p:nvPr>
        </p:nvSpPr>
        <p:spPr>
          <a:xfrm>
            <a:off x="457200" y="423378"/>
            <a:ext cx="8301038" cy="5562317"/>
          </a:xfrm>
        </p:spPr>
        <p:txBody>
          <a:bodyPr/>
          <a:lstStyle/>
          <a:p>
            <a:pPr lvl="0"/>
            <a:r>
              <a:rPr lang="en-US" noProof="0"/>
              <a:t>Click icon to add picture</a:t>
            </a:r>
            <a:endParaRPr lang="fi-FI" noProof="0"/>
          </a:p>
        </p:txBody>
      </p:sp>
      <p:sp>
        <p:nvSpPr>
          <p:cNvPr id="2" name="Footer Placeholder 1"/>
          <p:cNvSpPr>
            <a:spLocks noGrp="1"/>
          </p:cNvSpPr>
          <p:nvPr>
            <p:ph type="ftr" sz="quarter" idx="11"/>
          </p:nvPr>
        </p:nvSpPr>
        <p:spPr/>
        <p:txBody>
          <a:bodyPr/>
          <a:lstStyle/>
          <a:p>
            <a:endParaRPr lang="en-US" dirty="0"/>
          </a:p>
        </p:txBody>
      </p:sp>
      <p:sp>
        <p:nvSpPr>
          <p:cNvPr id="5"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5561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ksti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1600200"/>
            <a:ext cx="4185054" cy="1275853"/>
          </a:xfrm>
        </p:spPr>
        <p:txBody>
          <a:bodyPr>
            <a:normAutofit/>
          </a:bodyPr>
          <a:lstStyle>
            <a:lvl1pPr algn="l">
              <a:defRPr sz="4000"/>
            </a:lvl1pPr>
          </a:lstStyle>
          <a:p>
            <a:r>
              <a:rPr lang="en-US"/>
              <a:t>Click to edit Master title style</a:t>
            </a:r>
            <a:endParaRPr lang="fi-FI" dirty="0"/>
          </a:p>
        </p:txBody>
      </p:sp>
      <p:sp>
        <p:nvSpPr>
          <p:cNvPr id="3" name="Sisällön paikkamerkki 2"/>
          <p:cNvSpPr>
            <a:spLocks noGrp="1"/>
          </p:cNvSpPr>
          <p:nvPr>
            <p:ph sz="half" idx="1"/>
          </p:nvPr>
        </p:nvSpPr>
        <p:spPr>
          <a:xfrm>
            <a:off x="457200" y="3153439"/>
            <a:ext cx="4185054" cy="2846855"/>
          </a:xfrm>
        </p:spPr>
        <p:txBody>
          <a:bodyPr>
            <a:normAutofit/>
          </a:bodyPr>
          <a:lstStyle>
            <a:lvl1pPr>
              <a:defRPr sz="2800"/>
            </a:lvl1pPr>
            <a:lvl2pPr>
              <a:defRPr sz="2400">
                <a:solidFill>
                  <a:srgbClr val="595959"/>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Kuvan paikkamerkki 8"/>
          <p:cNvSpPr>
            <a:spLocks noGrp="1"/>
          </p:cNvSpPr>
          <p:nvPr>
            <p:ph type="pic" sz="quarter" idx="13"/>
          </p:nvPr>
        </p:nvSpPr>
        <p:spPr>
          <a:xfrm>
            <a:off x="4963416" y="1600200"/>
            <a:ext cx="3488990" cy="4400094"/>
          </a:xfrm>
        </p:spPr>
        <p:txBody>
          <a:bodyPr/>
          <a:lstStyle/>
          <a:p>
            <a:pPr lvl="0"/>
            <a:r>
              <a:rPr lang="en-US" noProof="0"/>
              <a:t>Click icon to add picture</a:t>
            </a:r>
            <a:endParaRPr lang="fi-FI" noProof="0" dirty="0"/>
          </a:p>
        </p:txBody>
      </p:sp>
      <p:sp>
        <p:nvSpPr>
          <p:cNvPr id="4" name="Footer Placeholder 3"/>
          <p:cNvSpPr>
            <a:spLocks noGrp="1"/>
          </p:cNvSpPr>
          <p:nvPr>
            <p:ph type="ftr" sz="quarter" idx="14"/>
          </p:nvPr>
        </p:nvSpPr>
        <p:spPr/>
        <p:txBody>
          <a:bodyPr/>
          <a:lstStyle/>
          <a:p>
            <a:endParaRPr lang="en-US" dirty="0"/>
          </a:p>
        </p:txBody>
      </p:sp>
      <p:sp>
        <p:nvSpPr>
          <p:cNvPr id="7"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320945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Kuva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Kuvan paikkamerkki 10"/>
          <p:cNvSpPr>
            <a:spLocks noGrp="1"/>
          </p:cNvSpPr>
          <p:nvPr>
            <p:ph type="pic" sz="quarter" idx="10"/>
          </p:nvPr>
        </p:nvSpPr>
        <p:spPr>
          <a:xfrm>
            <a:off x="457200" y="423378"/>
            <a:ext cx="8301038" cy="5562317"/>
          </a:xfrm>
        </p:spPr>
        <p:txBody>
          <a:bodyPr/>
          <a:lstStyle/>
          <a:p>
            <a:pPr lvl="0"/>
            <a:r>
              <a:rPr lang="en-US" noProof="0"/>
              <a:t>Click icon to add picture</a:t>
            </a:r>
            <a:endParaRPr lang="fi-FI" noProof="0"/>
          </a:p>
        </p:txBody>
      </p:sp>
      <p:sp>
        <p:nvSpPr>
          <p:cNvPr id="2" name="Footer Placeholder 1"/>
          <p:cNvSpPr>
            <a:spLocks noGrp="1"/>
          </p:cNvSpPr>
          <p:nvPr>
            <p:ph type="ftr" sz="quarter" idx="11"/>
          </p:nvPr>
        </p:nvSpPr>
        <p:spPr/>
        <p:txBody>
          <a:bodyPr/>
          <a:lstStyle/>
          <a:p>
            <a:endParaRPr lang="en-US" dirty="0"/>
          </a:p>
        </p:txBody>
      </p:sp>
      <p:sp>
        <p:nvSpPr>
          <p:cNvPr id="5"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60414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eksti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1600200"/>
            <a:ext cx="4185054" cy="1275853"/>
          </a:xfrm>
        </p:spPr>
        <p:txBody>
          <a:bodyPr>
            <a:normAutofit/>
          </a:bodyPr>
          <a:lstStyle>
            <a:lvl1pPr algn="l">
              <a:defRPr sz="4000"/>
            </a:lvl1pPr>
          </a:lstStyle>
          <a:p>
            <a:r>
              <a:rPr lang="en-US"/>
              <a:t>Click to edit Master title style</a:t>
            </a:r>
            <a:endParaRPr lang="fi-FI" dirty="0"/>
          </a:p>
        </p:txBody>
      </p:sp>
      <p:sp>
        <p:nvSpPr>
          <p:cNvPr id="3" name="Sisällön paikkamerkki 2"/>
          <p:cNvSpPr>
            <a:spLocks noGrp="1"/>
          </p:cNvSpPr>
          <p:nvPr>
            <p:ph sz="half" idx="1"/>
          </p:nvPr>
        </p:nvSpPr>
        <p:spPr>
          <a:xfrm>
            <a:off x="457200" y="3153439"/>
            <a:ext cx="4185054" cy="2846855"/>
          </a:xfrm>
        </p:spPr>
        <p:txBody>
          <a:bodyPr>
            <a:normAutofit/>
          </a:bodyPr>
          <a:lstStyle>
            <a:lvl1pPr>
              <a:defRPr sz="2800"/>
            </a:lvl1pPr>
            <a:lvl2pPr>
              <a:defRPr sz="2400">
                <a:solidFill>
                  <a:srgbClr val="595959"/>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Kuvan paikkamerkki 8"/>
          <p:cNvSpPr>
            <a:spLocks noGrp="1"/>
          </p:cNvSpPr>
          <p:nvPr>
            <p:ph type="pic" sz="quarter" idx="13"/>
          </p:nvPr>
        </p:nvSpPr>
        <p:spPr>
          <a:xfrm>
            <a:off x="4963416" y="1600200"/>
            <a:ext cx="3488990" cy="4400094"/>
          </a:xfrm>
        </p:spPr>
        <p:txBody>
          <a:bodyPr/>
          <a:lstStyle/>
          <a:p>
            <a:pPr lvl="0"/>
            <a:r>
              <a:rPr lang="en-US" noProof="0"/>
              <a:t>Click icon to add picture</a:t>
            </a:r>
            <a:endParaRPr lang="fi-FI" noProof="0" dirty="0"/>
          </a:p>
        </p:txBody>
      </p:sp>
      <p:sp>
        <p:nvSpPr>
          <p:cNvPr id="4" name="Footer Placeholder 3"/>
          <p:cNvSpPr>
            <a:spLocks noGrp="1"/>
          </p:cNvSpPr>
          <p:nvPr>
            <p:ph type="ftr" sz="quarter" idx="14"/>
          </p:nvPr>
        </p:nvSpPr>
        <p:spPr/>
        <p:txBody>
          <a:bodyPr/>
          <a:lstStyle/>
          <a:p>
            <a:endParaRPr lang="en-US" dirty="0"/>
          </a:p>
        </p:txBody>
      </p:sp>
      <p:sp>
        <p:nvSpPr>
          <p:cNvPr id="7"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17560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Kuva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Kuvan paikkamerkki 10"/>
          <p:cNvSpPr>
            <a:spLocks noGrp="1"/>
          </p:cNvSpPr>
          <p:nvPr>
            <p:ph type="pic" sz="quarter" idx="10"/>
          </p:nvPr>
        </p:nvSpPr>
        <p:spPr>
          <a:xfrm>
            <a:off x="457200" y="423378"/>
            <a:ext cx="8301038" cy="5562317"/>
          </a:xfrm>
        </p:spPr>
        <p:txBody>
          <a:bodyPr/>
          <a:lstStyle/>
          <a:p>
            <a:pPr lvl="0"/>
            <a:r>
              <a:rPr lang="en-US" noProof="0"/>
              <a:t>Click icon to add picture</a:t>
            </a:r>
            <a:endParaRPr lang="fi-FI" noProof="0"/>
          </a:p>
        </p:txBody>
      </p:sp>
      <p:sp>
        <p:nvSpPr>
          <p:cNvPr id="2" name="Footer Placeholder 1"/>
          <p:cNvSpPr>
            <a:spLocks noGrp="1"/>
          </p:cNvSpPr>
          <p:nvPr>
            <p:ph type="ftr" sz="quarter" idx="11"/>
          </p:nvPr>
        </p:nvSpPr>
        <p:spPr/>
        <p:txBody>
          <a:bodyPr/>
          <a:lstStyle/>
          <a:p>
            <a:endParaRPr lang="en-US" dirty="0"/>
          </a:p>
        </p:txBody>
      </p:sp>
      <p:sp>
        <p:nvSpPr>
          <p:cNvPr id="5"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257799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 ja tekijän nim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912503"/>
            <a:ext cx="7772400" cy="1927102"/>
          </a:xfrm>
        </p:spPr>
        <p:txBody>
          <a:bodyPr>
            <a:normAutofit/>
          </a:bodyPr>
          <a:lstStyle>
            <a:lvl1pPr>
              <a:defRPr sz="6600" b="1" i="0">
                <a:solidFill>
                  <a:schemeClr val="bg1"/>
                </a:solidFill>
                <a:latin typeface="Constantia"/>
                <a:cs typeface="Constantia"/>
              </a:defRPr>
            </a:lvl1pPr>
          </a:lstStyle>
          <a:p>
            <a:r>
              <a:rPr lang="en-US"/>
              <a:t>Click to edit Master title style</a:t>
            </a:r>
            <a:endParaRPr lang="fi-FI" dirty="0"/>
          </a:p>
        </p:txBody>
      </p:sp>
      <p:sp>
        <p:nvSpPr>
          <p:cNvPr id="3" name="Alaotsikko 2"/>
          <p:cNvSpPr>
            <a:spLocks noGrp="1"/>
          </p:cNvSpPr>
          <p:nvPr>
            <p:ph type="subTitle" idx="1"/>
          </p:nvPr>
        </p:nvSpPr>
        <p:spPr>
          <a:xfrm>
            <a:off x="1371600" y="4265780"/>
            <a:ext cx="6400800" cy="1752600"/>
          </a:xfrm>
        </p:spPr>
        <p:txBody>
          <a:bodyPr>
            <a:normAutofit/>
          </a:bodyPr>
          <a:lstStyle>
            <a:lvl1pPr marL="0" indent="0" algn="ctr">
              <a:buNone/>
              <a:defRPr sz="3600" b="0" i="1">
                <a:solidFill>
                  <a:srgbClr val="FFFFFF"/>
                </a:solidFill>
                <a:latin typeface="Constantia"/>
                <a:cs typeface="Constant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i-FI" dirty="0"/>
          </a:p>
        </p:txBody>
      </p:sp>
      <p:sp>
        <p:nvSpPr>
          <p:cNvPr id="4" name="Footer Placeholder 3"/>
          <p:cNvSpPr>
            <a:spLocks noGrp="1"/>
          </p:cNvSpPr>
          <p:nvPr>
            <p:ph type="ftr" sz="quarter" idx="10"/>
          </p:nvPr>
        </p:nvSpPr>
        <p:spPr/>
        <p:txBody>
          <a:bodyPr/>
          <a:lstStyle>
            <a:lvl1pPr>
              <a:defRPr>
                <a:solidFill>
                  <a:schemeClr val="bg1"/>
                </a:solidFill>
              </a:defRPr>
            </a:lvl1pPr>
          </a:lstStyle>
          <a:p>
            <a:endParaRPr lang="en-US" dirty="0"/>
          </a:p>
        </p:txBody>
      </p:sp>
      <p:sp>
        <p:nvSpPr>
          <p:cNvPr id="6"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252920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US"/>
              <a:t>Click to edit Master title style</a:t>
            </a:r>
            <a:endParaRPr lang="fi-FI" dirty="0"/>
          </a:p>
        </p:txBody>
      </p:sp>
      <p:sp>
        <p:nvSpPr>
          <p:cNvPr id="3" name="Sisällön paikkamerkki 2"/>
          <p:cNvSpPr>
            <a:spLocks noGrp="1"/>
          </p:cNvSpPr>
          <p:nvPr>
            <p:ph idx="1"/>
          </p:nvPr>
        </p:nvSpPr>
        <p:spPr/>
        <p:txBody>
          <a:bodyPr>
            <a:normAutofit/>
          </a:bodyPr>
          <a:lstStyle>
            <a:lvl2pPr>
              <a:defRPr>
                <a:solidFill>
                  <a:srgbClr val="595959"/>
                </a:solidFill>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Footer Placeholder 3"/>
          <p:cNvSpPr>
            <a:spLocks noGrp="1"/>
          </p:cNvSpPr>
          <p:nvPr>
            <p:ph type="ftr" sz="quarter" idx="10"/>
          </p:nvPr>
        </p:nvSpPr>
        <p:spPr/>
        <p:txBody>
          <a:bodyPr/>
          <a:lstStyle/>
          <a:p>
            <a:endParaRPr lang="en-US" dirty="0"/>
          </a:p>
        </p:txBody>
      </p:sp>
      <p:sp>
        <p:nvSpPr>
          <p:cNvPr id="6"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40147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i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1600200"/>
            <a:ext cx="4185054" cy="1275853"/>
          </a:xfrm>
        </p:spPr>
        <p:txBody>
          <a:bodyPr>
            <a:normAutofit/>
          </a:bodyPr>
          <a:lstStyle>
            <a:lvl1pPr algn="l">
              <a:defRPr sz="4000"/>
            </a:lvl1pPr>
          </a:lstStyle>
          <a:p>
            <a:r>
              <a:rPr lang="en-US"/>
              <a:t>Click to edit Master title style</a:t>
            </a:r>
            <a:endParaRPr lang="fi-FI" dirty="0"/>
          </a:p>
        </p:txBody>
      </p:sp>
      <p:sp>
        <p:nvSpPr>
          <p:cNvPr id="3" name="Sisällön paikkamerkki 2"/>
          <p:cNvSpPr>
            <a:spLocks noGrp="1"/>
          </p:cNvSpPr>
          <p:nvPr>
            <p:ph sz="half" idx="1"/>
          </p:nvPr>
        </p:nvSpPr>
        <p:spPr>
          <a:xfrm>
            <a:off x="457200" y="3153439"/>
            <a:ext cx="4185054" cy="2846855"/>
          </a:xfrm>
        </p:spPr>
        <p:txBody>
          <a:bodyPr>
            <a:normAutofit/>
          </a:bodyPr>
          <a:lstStyle>
            <a:lvl1pPr>
              <a:defRPr sz="2800"/>
            </a:lvl1pPr>
            <a:lvl2pPr>
              <a:defRPr sz="2400">
                <a:solidFill>
                  <a:srgbClr val="595959"/>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Kuvan paikkamerkki 8"/>
          <p:cNvSpPr>
            <a:spLocks noGrp="1"/>
          </p:cNvSpPr>
          <p:nvPr>
            <p:ph type="pic" sz="quarter" idx="13"/>
          </p:nvPr>
        </p:nvSpPr>
        <p:spPr>
          <a:xfrm>
            <a:off x="4963416" y="1600200"/>
            <a:ext cx="3488990" cy="4400094"/>
          </a:xfrm>
        </p:spPr>
        <p:txBody>
          <a:bodyPr/>
          <a:lstStyle/>
          <a:p>
            <a:pPr lvl="0"/>
            <a:r>
              <a:rPr lang="en-US" noProof="0"/>
              <a:t>Click icon to add picture</a:t>
            </a:r>
            <a:endParaRPr lang="fi-FI" noProof="0" dirty="0"/>
          </a:p>
        </p:txBody>
      </p:sp>
      <p:sp>
        <p:nvSpPr>
          <p:cNvPr id="4" name="Footer Placeholder 3"/>
          <p:cNvSpPr>
            <a:spLocks noGrp="1"/>
          </p:cNvSpPr>
          <p:nvPr>
            <p:ph type="ftr" sz="quarter" idx="14"/>
          </p:nvPr>
        </p:nvSpPr>
        <p:spPr/>
        <p:txBody>
          <a:bodyPr/>
          <a:lstStyle/>
          <a:p>
            <a:endParaRPr lang="en-US" dirty="0"/>
          </a:p>
        </p:txBody>
      </p:sp>
      <p:sp>
        <p:nvSpPr>
          <p:cNvPr id="7"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14174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va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Kuvan paikkamerkki 10"/>
          <p:cNvSpPr>
            <a:spLocks noGrp="1"/>
          </p:cNvSpPr>
          <p:nvPr>
            <p:ph type="pic" sz="quarter" idx="10"/>
          </p:nvPr>
        </p:nvSpPr>
        <p:spPr>
          <a:xfrm>
            <a:off x="457200" y="423378"/>
            <a:ext cx="8301038" cy="5562317"/>
          </a:xfrm>
        </p:spPr>
        <p:txBody>
          <a:bodyPr/>
          <a:lstStyle/>
          <a:p>
            <a:pPr lvl="0"/>
            <a:r>
              <a:rPr lang="en-US" noProof="0"/>
              <a:t>Click icon to add picture</a:t>
            </a:r>
            <a:endParaRPr lang="fi-FI" noProof="0"/>
          </a:p>
        </p:txBody>
      </p:sp>
      <p:sp>
        <p:nvSpPr>
          <p:cNvPr id="2" name="Footer Placeholder 1"/>
          <p:cNvSpPr>
            <a:spLocks noGrp="1"/>
          </p:cNvSpPr>
          <p:nvPr>
            <p:ph type="ftr" sz="quarter" idx="11"/>
          </p:nvPr>
        </p:nvSpPr>
        <p:spPr/>
        <p:txBody>
          <a:bodyPr/>
          <a:lstStyle/>
          <a:p>
            <a:endParaRPr lang="en-US" dirty="0"/>
          </a:p>
        </p:txBody>
      </p:sp>
      <p:sp>
        <p:nvSpPr>
          <p:cNvPr id="5"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338907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p:cNvSpPr>
            <a:spLocks noGrp="1"/>
          </p:cNvSpPr>
          <p:nvPr>
            <p:ph type="dt" sz="half" idx="10"/>
          </p:nvPr>
        </p:nvSpPr>
        <p:spPr>
          <a:xfrm>
            <a:off x="1287380" y="6192672"/>
            <a:ext cx="724903" cy="365125"/>
          </a:xfrm>
        </p:spPr>
        <p:txBody>
          <a:bodyPr/>
          <a:lstStyle/>
          <a:p>
            <a:fld id="{308255F3-F20B-4B87-BA2E-E1B81D1F1716}" type="datetime1">
              <a:rPr lang="fi-FI" smtClean="0"/>
              <a:t>17.9.2020</a:t>
            </a:fld>
            <a:endParaRPr lang="fi-FI" dirty="0"/>
          </a:p>
        </p:txBody>
      </p:sp>
      <p:sp>
        <p:nvSpPr>
          <p:cNvPr id="5" name="Alatunnisteen paikkamerkki 4"/>
          <p:cNvSpPr>
            <a:spLocks noGrp="1"/>
          </p:cNvSpPr>
          <p:nvPr>
            <p:ph type="ftr" sz="quarter" idx="11"/>
          </p:nvPr>
        </p:nvSpPr>
        <p:spPr/>
        <p:txBody>
          <a:bodyPr/>
          <a:lstStyle/>
          <a:p>
            <a:endParaRPr lang="en-US" dirty="0"/>
          </a:p>
        </p:txBody>
      </p:sp>
      <p:pic>
        <p:nvPicPr>
          <p:cNvPr id="9" name="Kuva 8">
            <a:extLst>
              <a:ext uri="{FF2B5EF4-FFF2-40B4-BE49-F238E27FC236}">
                <a16:creationId xmlns:a16="http://schemas.microsoft.com/office/drawing/2014/main" id="{622A0E4C-7C97-4657-9B94-98E50905A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380" y="5547048"/>
            <a:ext cx="3956133" cy="510852"/>
          </a:xfrm>
          <a:prstGeom prst="rect">
            <a:avLst/>
          </a:prstGeom>
        </p:spPr>
      </p:pic>
    </p:spTree>
    <p:extLst>
      <p:ext uri="{BB962C8B-B14F-4D97-AF65-F5344CB8AC3E}">
        <p14:creationId xmlns:p14="http://schemas.microsoft.com/office/powerpoint/2010/main" val="3742806630"/>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8" name="Kuva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Alatunnisteen paikkamerkki 4"/>
          <p:cNvSpPr>
            <a:spLocks noGrp="1"/>
          </p:cNvSpPr>
          <p:nvPr>
            <p:ph type="ftr" sz="quarter" idx="11"/>
          </p:nvPr>
        </p:nvSpPr>
        <p:spPr/>
        <p:txBody>
          <a:bodyPr/>
          <a:lstStyle/>
          <a:p>
            <a:endParaRPr lang="en-US" dirty="0"/>
          </a:p>
        </p:txBody>
      </p:sp>
      <p:pic>
        <p:nvPicPr>
          <p:cNvPr id="7" name="Kuva 6">
            <a:extLst>
              <a:ext uri="{FF2B5EF4-FFF2-40B4-BE49-F238E27FC236}">
                <a16:creationId xmlns:a16="http://schemas.microsoft.com/office/drawing/2014/main" id="{9E15E898-23F8-4C10-BE3C-BA1D24916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149859272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6" name="Kuv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p:txBody>
          <a:bodyPr/>
          <a:lstStyle/>
          <a:p>
            <a:r>
              <a:rPr lang="en-US"/>
              <a:t>Click to edit Master title style</a:t>
            </a:r>
            <a:endParaRPr lang="fi-FI"/>
          </a:p>
        </p:txBody>
      </p:sp>
      <p:sp>
        <p:nvSpPr>
          <p:cNvPr id="3" name="Sisällön paikkamerkki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Alatunnisteen paikkamerkki 4"/>
          <p:cNvSpPr>
            <a:spLocks noGrp="1"/>
          </p:cNvSpPr>
          <p:nvPr>
            <p:ph type="ftr" sz="quarter" idx="11"/>
          </p:nvPr>
        </p:nvSpPr>
        <p:spPr/>
        <p:txBody>
          <a:bodyPr/>
          <a:lstStyle/>
          <a:p>
            <a:endParaRPr lang="en-US" dirty="0"/>
          </a:p>
        </p:txBody>
      </p:sp>
      <p:pic>
        <p:nvPicPr>
          <p:cNvPr id="7" name="Kuva 6">
            <a:extLst>
              <a:ext uri="{FF2B5EF4-FFF2-40B4-BE49-F238E27FC236}">
                <a16:creationId xmlns:a16="http://schemas.microsoft.com/office/drawing/2014/main" id="{6584B789-2E77-4B4C-A1F6-1A2D5B9DD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105514718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tsikko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p:cNvSpPr>
            <a:spLocks noGrp="1"/>
          </p:cNvSpPr>
          <p:nvPr>
            <p:ph type="body" idx="1"/>
          </p:nvPr>
        </p:nvSpPr>
        <p:spPr>
          <a:xfrm>
            <a:off x="623888" y="4589464"/>
            <a:ext cx="7886700" cy="108944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Alatunnisteen paikkamerkki 4"/>
          <p:cNvSpPr>
            <a:spLocks noGrp="1"/>
          </p:cNvSpPr>
          <p:nvPr>
            <p:ph type="ftr" sz="quarter" idx="11"/>
          </p:nvPr>
        </p:nvSpPr>
        <p:spPr/>
        <p:txBody>
          <a:bodyPr/>
          <a:lstStyle/>
          <a:p>
            <a:endParaRPr lang="en-US" dirty="0"/>
          </a:p>
        </p:txBody>
      </p:sp>
      <p:pic>
        <p:nvPicPr>
          <p:cNvPr id="7" name="Kuva 6">
            <a:extLst>
              <a:ext uri="{FF2B5EF4-FFF2-40B4-BE49-F238E27FC236}">
                <a16:creationId xmlns:a16="http://schemas.microsoft.com/office/drawing/2014/main" id="{F1C4D422-5CBF-47B4-A37E-0AE3DA7C7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61" y="5484201"/>
            <a:ext cx="3370346" cy="435210"/>
          </a:xfrm>
          <a:prstGeom prst="rect">
            <a:avLst/>
          </a:prstGeom>
        </p:spPr>
      </p:pic>
    </p:spTree>
    <p:extLst>
      <p:ext uri="{BB962C8B-B14F-4D97-AF65-F5344CB8AC3E}">
        <p14:creationId xmlns:p14="http://schemas.microsoft.com/office/powerpoint/2010/main" val="3560872785"/>
      </p:ext>
    </p:extLst>
  </p:cSld>
  <p:clrMapOvr>
    <a:masterClrMapping/>
  </p:clrMapOvr>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1400175"/>
            <a:ext cx="82296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i-FI" dirty="0"/>
              <a:t>Muokkaa perustyylejä naps.</a:t>
            </a:r>
          </a:p>
        </p:txBody>
      </p:sp>
      <p:sp>
        <p:nvSpPr>
          <p:cNvPr id="1027" name="Tekstin paikkamerkki 2"/>
          <p:cNvSpPr>
            <a:spLocks noGrp="1"/>
          </p:cNvSpPr>
          <p:nvPr>
            <p:ph type="body" idx="1"/>
          </p:nvPr>
        </p:nvSpPr>
        <p:spPr bwMode="auto">
          <a:xfrm>
            <a:off x="457200" y="2686050"/>
            <a:ext cx="8229600" cy="331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 name="Footer Placeholder 2"/>
          <p:cNvSpPr>
            <a:spLocks noGrp="1"/>
          </p:cNvSpPr>
          <p:nvPr>
            <p:ph type="ftr" sz="quarter" idx="3"/>
          </p:nvPr>
        </p:nvSpPr>
        <p:spPr>
          <a:xfrm>
            <a:off x="457200" y="6187014"/>
            <a:ext cx="2895600" cy="365125"/>
          </a:xfrm>
          <a:prstGeom prst="rect">
            <a:avLst/>
          </a:prstGeom>
        </p:spPr>
        <p:txBody>
          <a:bodyPr vert="horz" lIns="91440" tIns="45720" rIns="91440" bIns="45720" rtlCol="0" anchor="ctr"/>
          <a:lstStyle>
            <a:lvl1pPr algn="l">
              <a:defRPr sz="1600">
                <a:solidFill>
                  <a:schemeClr val="accent5"/>
                </a:solidFill>
                <a:latin typeface="Constantia"/>
              </a:defRPr>
            </a:lvl1pPr>
          </a:lstStyle>
          <a:p>
            <a:endParaRPr lang="en-US" dirty="0"/>
          </a:p>
        </p:txBody>
      </p:sp>
      <p:sp>
        <p:nvSpPr>
          <p:cNvPr id="6" name="Slide Number Placeholder 1"/>
          <p:cNvSpPr>
            <a:spLocks noGrp="1"/>
          </p:cNvSpPr>
          <p:nvPr>
            <p:ph type="sldNum" sz="quarter" idx="4"/>
          </p:nvPr>
        </p:nvSpPr>
        <p:spPr>
          <a:xfrm>
            <a:off x="8175958" y="326638"/>
            <a:ext cx="640230" cy="365125"/>
          </a:xfrm>
          <a:prstGeom prst="rect">
            <a:avLst/>
          </a:prstGeom>
        </p:spPr>
        <p:txBody>
          <a:bodyPr vert="horz" lIns="91440" tIns="45720" rIns="91440" bIns="45720" rtlCol="0" anchor="ctr"/>
          <a:lstStyle>
            <a:lvl1pPr algn="r">
              <a:defRPr sz="1600" b="1" i="0">
                <a:solidFill>
                  <a:schemeClr val="bg1"/>
                </a:solidFill>
                <a:latin typeface="Constantia"/>
              </a:defRPr>
            </a:lvl1pPr>
          </a:lstStyle>
          <a:p>
            <a:fld id="{FDF52C00-FAA2-8041-BAB2-D926C625D20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4" r:id="rId3"/>
    <p:sldLayoutId id="2147483725" r:id="rId4"/>
    <p:sldLayoutId id="214748372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200" rtl="0" eaLnBrk="1" fontAlgn="base" hangingPunct="1">
        <a:spcBef>
          <a:spcPct val="0"/>
        </a:spcBef>
        <a:spcAft>
          <a:spcPct val="0"/>
        </a:spcAft>
        <a:defRPr sz="4800" kern="1200">
          <a:solidFill>
            <a:srgbClr val="00AEC4"/>
          </a:solidFill>
          <a:latin typeface="Constantia"/>
          <a:ea typeface="ＭＳ Ｐゴシック" charset="0"/>
          <a:cs typeface="Constantia"/>
        </a:defRPr>
      </a:lvl1pPr>
      <a:lvl2pPr algn="ctr" defTabSz="457200" rtl="0" eaLnBrk="1" fontAlgn="base" hangingPunct="1">
        <a:spcBef>
          <a:spcPct val="0"/>
        </a:spcBef>
        <a:spcAft>
          <a:spcPct val="0"/>
        </a:spcAft>
        <a:defRPr sz="4800">
          <a:solidFill>
            <a:srgbClr val="00AEC4"/>
          </a:solidFill>
          <a:latin typeface="Constantia" charset="0"/>
          <a:ea typeface="ＭＳ Ｐゴシック" charset="0"/>
        </a:defRPr>
      </a:lvl2pPr>
      <a:lvl3pPr algn="ctr" defTabSz="457200" rtl="0" eaLnBrk="1" fontAlgn="base" hangingPunct="1">
        <a:spcBef>
          <a:spcPct val="0"/>
        </a:spcBef>
        <a:spcAft>
          <a:spcPct val="0"/>
        </a:spcAft>
        <a:defRPr sz="4800">
          <a:solidFill>
            <a:srgbClr val="00AEC4"/>
          </a:solidFill>
          <a:latin typeface="Constantia" charset="0"/>
          <a:ea typeface="ＭＳ Ｐゴシック" charset="0"/>
        </a:defRPr>
      </a:lvl3pPr>
      <a:lvl4pPr algn="ctr" defTabSz="457200" rtl="0" eaLnBrk="1" fontAlgn="base" hangingPunct="1">
        <a:spcBef>
          <a:spcPct val="0"/>
        </a:spcBef>
        <a:spcAft>
          <a:spcPct val="0"/>
        </a:spcAft>
        <a:defRPr sz="4800">
          <a:solidFill>
            <a:srgbClr val="00AEC4"/>
          </a:solidFill>
          <a:latin typeface="Constantia" charset="0"/>
          <a:ea typeface="ＭＳ Ｐゴシック" charset="0"/>
        </a:defRPr>
      </a:lvl4pPr>
      <a:lvl5pPr algn="ctr" defTabSz="457200" rtl="0" eaLnBrk="1" fontAlgn="base" hangingPunct="1">
        <a:spcBef>
          <a:spcPct val="0"/>
        </a:spcBef>
        <a:spcAft>
          <a:spcPct val="0"/>
        </a:spcAft>
        <a:defRPr sz="4800">
          <a:solidFill>
            <a:srgbClr val="00AEC4"/>
          </a:solidFill>
          <a:latin typeface="Constantia" charset="0"/>
          <a:ea typeface="ＭＳ Ｐゴシック" charset="0"/>
        </a:defRPr>
      </a:lvl5pPr>
      <a:lvl6pPr marL="457200" algn="ctr" defTabSz="457200" rtl="0" eaLnBrk="1" fontAlgn="base" hangingPunct="1">
        <a:spcBef>
          <a:spcPct val="0"/>
        </a:spcBef>
        <a:spcAft>
          <a:spcPct val="0"/>
        </a:spcAft>
        <a:defRPr sz="4800">
          <a:solidFill>
            <a:srgbClr val="00AEC4"/>
          </a:solidFill>
          <a:latin typeface="Constantia" charset="0"/>
          <a:ea typeface="ＭＳ Ｐゴシック" charset="0"/>
        </a:defRPr>
      </a:lvl6pPr>
      <a:lvl7pPr marL="914400" algn="ctr" defTabSz="457200" rtl="0" eaLnBrk="1" fontAlgn="base" hangingPunct="1">
        <a:spcBef>
          <a:spcPct val="0"/>
        </a:spcBef>
        <a:spcAft>
          <a:spcPct val="0"/>
        </a:spcAft>
        <a:defRPr sz="4800">
          <a:solidFill>
            <a:srgbClr val="00AEC4"/>
          </a:solidFill>
          <a:latin typeface="Constantia" charset="0"/>
          <a:ea typeface="ＭＳ Ｐゴシック" charset="0"/>
        </a:defRPr>
      </a:lvl7pPr>
      <a:lvl8pPr marL="1371600" algn="ctr" defTabSz="457200" rtl="0" eaLnBrk="1" fontAlgn="base" hangingPunct="1">
        <a:spcBef>
          <a:spcPct val="0"/>
        </a:spcBef>
        <a:spcAft>
          <a:spcPct val="0"/>
        </a:spcAft>
        <a:defRPr sz="4800">
          <a:solidFill>
            <a:srgbClr val="00AEC4"/>
          </a:solidFill>
          <a:latin typeface="Constantia" charset="0"/>
          <a:ea typeface="ＭＳ Ｐゴシック" charset="0"/>
        </a:defRPr>
      </a:lvl8pPr>
      <a:lvl9pPr marL="1828800" algn="ctr" defTabSz="457200" rtl="0" eaLnBrk="1" fontAlgn="base" hangingPunct="1">
        <a:spcBef>
          <a:spcPct val="0"/>
        </a:spcBef>
        <a:spcAft>
          <a:spcPct val="0"/>
        </a:spcAft>
        <a:defRPr sz="4800">
          <a:solidFill>
            <a:srgbClr val="00AEC4"/>
          </a:solidFill>
          <a:latin typeface="Constantia" charset="0"/>
          <a:ea typeface="ＭＳ Ｐゴシック" charset="0"/>
        </a:defRPr>
      </a:lvl9pPr>
    </p:titleStyle>
    <p:bodyStyle>
      <a:lvl1pPr marL="342900" indent="-342900" algn="l" defTabSz="457200" rtl="0" eaLnBrk="1" fontAlgn="base" hangingPunct="1">
        <a:spcBef>
          <a:spcPct val="20000"/>
        </a:spcBef>
        <a:spcAft>
          <a:spcPct val="0"/>
        </a:spcAft>
        <a:buClr>
          <a:srgbClr val="BFBFBF"/>
        </a:buClr>
        <a:buFont typeface="Lucida Grande" charset="0"/>
        <a:buChar char="-"/>
        <a:defRPr sz="3200" kern="1200">
          <a:solidFill>
            <a:schemeClr val="tx1"/>
          </a:solidFill>
          <a:latin typeface="Constantia"/>
          <a:ea typeface="ＭＳ Ｐゴシック" charset="0"/>
          <a:cs typeface="Constantia"/>
        </a:defRPr>
      </a:lvl1pPr>
      <a:lvl2pPr marL="742950" indent="-285750" algn="l" defTabSz="457200" rtl="0" eaLnBrk="1" fontAlgn="base" hangingPunct="1">
        <a:spcBef>
          <a:spcPct val="20000"/>
        </a:spcBef>
        <a:spcAft>
          <a:spcPct val="0"/>
        </a:spcAft>
        <a:buClr>
          <a:srgbClr val="BFBFBF"/>
        </a:buClr>
        <a:buFont typeface="Lucida Grande" charset="0"/>
        <a:buChar char="-"/>
        <a:defRPr sz="2800" kern="1200">
          <a:solidFill>
            <a:schemeClr val="tx1">
              <a:lumMod val="65000"/>
              <a:lumOff val="35000"/>
            </a:schemeClr>
          </a:solidFill>
          <a:latin typeface="Constantia"/>
          <a:ea typeface="ＭＳ Ｐゴシック" charset="0"/>
          <a:cs typeface="Constantia"/>
        </a:defRPr>
      </a:lvl2pPr>
      <a:lvl3pPr marL="1143000" indent="-228600" algn="l" defTabSz="457200" rtl="0" eaLnBrk="1" fontAlgn="base" hangingPunct="1">
        <a:spcBef>
          <a:spcPct val="20000"/>
        </a:spcBef>
        <a:spcAft>
          <a:spcPct val="0"/>
        </a:spcAft>
        <a:buClr>
          <a:srgbClr val="BFBFBF"/>
        </a:buClr>
        <a:buFont typeface="Lucida Grande" charset="0"/>
        <a:buChar char="-"/>
        <a:defRPr sz="2400" kern="1200">
          <a:solidFill>
            <a:schemeClr val="tx1"/>
          </a:solidFill>
          <a:latin typeface="Constantia"/>
          <a:ea typeface="ＭＳ Ｐゴシック" charset="0"/>
          <a:cs typeface="Constantia"/>
        </a:defRPr>
      </a:lvl3pPr>
      <a:lvl4pPr marL="1600200" indent="-228600" algn="l" defTabSz="457200" rtl="0" eaLnBrk="1" fontAlgn="base" hangingPunct="1">
        <a:spcBef>
          <a:spcPct val="20000"/>
        </a:spcBef>
        <a:spcAft>
          <a:spcPct val="0"/>
        </a:spcAft>
        <a:buClr>
          <a:srgbClr val="BFBFBF"/>
        </a:buClr>
        <a:buFont typeface="Lucida Grande" charset="0"/>
        <a:buChar char="-"/>
        <a:defRPr sz="2000" kern="1200">
          <a:solidFill>
            <a:schemeClr val="tx1"/>
          </a:solidFill>
          <a:latin typeface="Constantia"/>
          <a:ea typeface="ＭＳ Ｐゴシック" charset="0"/>
          <a:cs typeface="Constantia"/>
        </a:defRPr>
      </a:lvl4pPr>
      <a:lvl5pPr marL="2057400" indent="-228600" algn="l" defTabSz="457200" rtl="0" eaLnBrk="1" fontAlgn="base" hangingPunct="1">
        <a:spcBef>
          <a:spcPct val="20000"/>
        </a:spcBef>
        <a:spcAft>
          <a:spcPct val="0"/>
        </a:spcAft>
        <a:buClr>
          <a:srgbClr val="BFBFBF"/>
        </a:buClr>
        <a:buFont typeface="Lucida Grande" charset="0"/>
        <a:buChar char="-"/>
        <a:defRPr sz="2000" kern="1200">
          <a:solidFill>
            <a:schemeClr val="tx1"/>
          </a:solidFill>
          <a:latin typeface="Constantia"/>
          <a:ea typeface="ＭＳ Ｐゴシック" charset="0"/>
          <a:cs typeface="Constant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28650" y="1825626"/>
            <a:ext cx="7886700" cy="4161289"/>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353E9E-8905-47D9-8774-71C2D0812B6B}" type="datetime1">
              <a:rPr lang="fi-FI" smtClean="0"/>
              <a:t>17.9.2020</a:t>
            </a:fld>
            <a:endParaRPr lang="fi-FI"/>
          </a:p>
        </p:txBody>
      </p:sp>
      <p:sp>
        <p:nvSpPr>
          <p:cNvPr id="5" name="Alatunnisteen paikkamerkki 4"/>
          <p:cNvSpPr>
            <a:spLocks noGrp="1"/>
          </p:cNvSpPr>
          <p:nvPr>
            <p:ph type="ftr" sz="quarter" idx="3"/>
          </p:nvPr>
        </p:nvSpPr>
        <p:spPr>
          <a:xfrm>
            <a:off x="3028950" y="619267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Dian numeron paikkamerkki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F52C00-FAA2-8041-BAB2-D926C625D201}" type="slidenum">
              <a:rPr lang="en-US" smtClean="0"/>
              <a:pPr/>
              <a:t>‹#›</a:t>
            </a:fld>
            <a:endParaRPr lang="en-US" dirty="0"/>
          </a:p>
        </p:txBody>
      </p:sp>
    </p:spTree>
    <p:extLst>
      <p:ext uri="{BB962C8B-B14F-4D97-AF65-F5344CB8AC3E}">
        <p14:creationId xmlns:p14="http://schemas.microsoft.com/office/powerpoint/2010/main" val="227722527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8" r:id="rId8"/>
    <p:sldLayoutId id="2147483739" r:id="rId9"/>
    <p:sldLayoutId id="2147483752" r:id="rId10"/>
    <p:sldLayoutId id="2147483753" r:id="rId11"/>
    <p:sldLayoutId id="2147483766" r:id="rId12"/>
    <p:sldLayoutId id="214748376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www.youtube.com/watch?time_continue=59&amp;v=I7_2pPWjT98"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4EvqleRFXfE"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yle.fi/uutiset/3-10718848"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dingsmagnets.com/industries/aluminum-can-recycling/index.html" TargetMode="External"/><Relationship Id="rId2" Type="http://schemas.openxmlformats.org/officeDocument/2006/relationships/hyperlink" Target="http://riikinvoima.fi/"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Zr2m7VK_z_w&amp;feature=youtu.be" TargetMode="External"/><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www.youtube.com/watch?v=IGGYhAopM-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960" y="327025"/>
            <a:ext cx="6858000" cy="2387600"/>
          </a:xfrm>
        </p:spPr>
        <p:txBody>
          <a:bodyPr>
            <a:noAutofit/>
          </a:bodyPr>
          <a:lstStyle/>
          <a:p>
            <a:r>
              <a:rPr lang="en-US" sz="5400" b="1" dirty="0">
                <a:latin typeface="+mn-lt"/>
              </a:rPr>
              <a:t>Introduction to waste incineration</a:t>
            </a:r>
          </a:p>
        </p:txBody>
      </p:sp>
      <p:sp>
        <p:nvSpPr>
          <p:cNvPr id="3" name="Subtitle 2"/>
          <p:cNvSpPr>
            <a:spLocks noGrp="1"/>
          </p:cNvSpPr>
          <p:nvPr>
            <p:ph type="subTitle" idx="1"/>
          </p:nvPr>
        </p:nvSpPr>
        <p:spPr>
          <a:xfrm>
            <a:off x="1686560" y="3058160"/>
            <a:ext cx="6400800" cy="1507340"/>
          </a:xfrm>
        </p:spPr>
        <p:txBody>
          <a:bodyPr>
            <a:normAutofit/>
          </a:bodyPr>
          <a:lstStyle/>
          <a:p>
            <a:r>
              <a:rPr lang="en-US" sz="2800" dirty="0"/>
              <a:t>Waste to energy in eastern Finland</a:t>
            </a:r>
          </a:p>
        </p:txBody>
      </p:sp>
      <p:sp>
        <p:nvSpPr>
          <p:cNvPr id="5" name="Slide Number Placeholder 4"/>
          <p:cNvSpPr>
            <a:spLocks noGrp="1"/>
          </p:cNvSpPr>
          <p:nvPr>
            <p:ph type="sldNum" sz="quarter" idx="4294967295"/>
          </p:nvPr>
        </p:nvSpPr>
        <p:spPr>
          <a:xfrm>
            <a:off x="8502650" y="327025"/>
            <a:ext cx="641350" cy="365125"/>
          </a:xfrm>
        </p:spPr>
        <p:txBody>
          <a:bodyPr/>
          <a:lstStyle/>
          <a:p>
            <a:fld id="{FDF52C00-FAA2-8041-BAB2-D926C625D201}" type="slidenum">
              <a:rPr lang="en-US" smtClean="0"/>
              <a:pPr/>
              <a:t>1</a:t>
            </a:fld>
            <a:endParaRPr lang="en-US" dirty="0"/>
          </a:p>
        </p:txBody>
      </p:sp>
      <p:sp>
        <p:nvSpPr>
          <p:cNvPr id="4" name="TextBox 3">
            <a:extLst>
              <a:ext uri="{FF2B5EF4-FFF2-40B4-BE49-F238E27FC236}">
                <a16:creationId xmlns:a16="http://schemas.microsoft.com/office/drawing/2014/main" id="{12BFF5DD-9235-4000-B1A7-D80718921EA4}"/>
              </a:ext>
            </a:extLst>
          </p:cNvPr>
          <p:cNvSpPr txBox="1"/>
          <p:nvPr/>
        </p:nvSpPr>
        <p:spPr>
          <a:xfrm>
            <a:off x="3169920" y="4096310"/>
            <a:ext cx="3129280" cy="707886"/>
          </a:xfrm>
          <a:prstGeom prst="rect">
            <a:avLst/>
          </a:prstGeom>
          <a:noFill/>
        </p:spPr>
        <p:txBody>
          <a:bodyPr wrap="square" rtlCol="0">
            <a:spAutoFit/>
          </a:bodyPr>
          <a:lstStyle/>
          <a:p>
            <a:pPr algn="ctr"/>
            <a:r>
              <a:rPr lang="fi-FI" sz="2000" dirty="0"/>
              <a:t>Esko Tiainen</a:t>
            </a:r>
          </a:p>
          <a:p>
            <a:pPr algn="ctr"/>
            <a:r>
              <a:rPr lang="fi-FI" sz="2000" dirty="0"/>
              <a:t>Karelia-ammattikorkeakoulu</a:t>
            </a:r>
          </a:p>
        </p:txBody>
      </p:sp>
    </p:spTree>
    <p:extLst>
      <p:ext uri="{BB962C8B-B14F-4D97-AF65-F5344CB8AC3E}">
        <p14:creationId xmlns:p14="http://schemas.microsoft.com/office/powerpoint/2010/main" val="238404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10</a:t>
            </a:fld>
            <a:endParaRPr lang="en-US" dirty="0"/>
          </a:p>
        </p:txBody>
      </p:sp>
      <p:pic>
        <p:nvPicPr>
          <p:cNvPr id="5" name="Picture 4"/>
          <p:cNvPicPr>
            <a:picLocks noChangeAspect="1"/>
          </p:cNvPicPr>
          <p:nvPr/>
        </p:nvPicPr>
        <p:blipFill rotWithShape="1">
          <a:blip r:embed="rId2"/>
          <a:srcRect l="4715" r="2765" b="2890"/>
          <a:stretch/>
        </p:blipFill>
        <p:spPr>
          <a:xfrm>
            <a:off x="241069" y="152575"/>
            <a:ext cx="4729942" cy="2748567"/>
          </a:xfrm>
          <a:prstGeom prst="rect">
            <a:avLst/>
          </a:prstGeom>
        </p:spPr>
      </p:pic>
      <p:sp>
        <p:nvSpPr>
          <p:cNvPr id="6" name="Rectangle 5"/>
          <p:cNvSpPr/>
          <p:nvPr/>
        </p:nvSpPr>
        <p:spPr>
          <a:xfrm>
            <a:off x="740311" y="3787333"/>
            <a:ext cx="3332925" cy="923330"/>
          </a:xfrm>
          <a:prstGeom prst="rect">
            <a:avLst/>
          </a:prstGeom>
        </p:spPr>
        <p:txBody>
          <a:bodyPr wrap="square">
            <a:spAutoFit/>
          </a:bodyPr>
          <a:lstStyle/>
          <a:p>
            <a:r>
              <a:rPr lang="fi-FI" b="1" dirty="0"/>
              <a:t>3-5. Waste </a:t>
            </a:r>
            <a:r>
              <a:rPr lang="fi-FI" b="1" dirty="0" err="1"/>
              <a:t>handling</a:t>
            </a:r>
            <a:r>
              <a:rPr lang="fi-FI" b="1" dirty="0"/>
              <a:t>, </a:t>
            </a:r>
            <a:r>
              <a:rPr lang="fi-FI" b="1" dirty="0" err="1"/>
              <a:t>crushing</a:t>
            </a:r>
            <a:r>
              <a:rPr lang="fi-FI" b="1" dirty="0"/>
              <a:t> and </a:t>
            </a:r>
            <a:r>
              <a:rPr lang="fi-FI" b="1" dirty="0" err="1"/>
              <a:t>metal</a:t>
            </a:r>
            <a:r>
              <a:rPr lang="fi-FI" b="1" dirty="0"/>
              <a:t> </a:t>
            </a:r>
            <a:r>
              <a:rPr lang="fi-FI" b="1" dirty="0" err="1"/>
              <a:t>seperation</a:t>
            </a:r>
            <a:r>
              <a:rPr lang="fi-FI" b="1" dirty="0"/>
              <a:t>.</a:t>
            </a:r>
          </a:p>
          <a:p>
            <a:endParaRPr lang="fi-FI" dirty="0"/>
          </a:p>
        </p:txBody>
      </p:sp>
      <p:pic>
        <p:nvPicPr>
          <p:cNvPr id="7" name="Picture 6"/>
          <p:cNvPicPr>
            <a:picLocks noChangeAspect="1"/>
          </p:cNvPicPr>
          <p:nvPr/>
        </p:nvPicPr>
        <p:blipFill>
          <a:blip r:embed="rId3"/>
          <a:stretch>
            <a:fillRect/>
          </a:stretch>
        </p:blipFill>
        <p:spPr>
          <a:xfrm>
            <a:off x="4143375" y="2754111"/>
            <a:ext cx="4019723" cy="2690365"/>
          </a:xfrm>
          <a:prstGeom prst="rect">
            <a:avLst/>
          </a:prstGeom>
        </p:spPr>
      </p:pic>
      <p:pic>
        <p:nvPicPr>
          <p:cNvPr id="8" name="Picture 7"/>
          <p:cNvPicPr>
            <a:picLocks noChangeAspect="1"/>
          </p:cNvPicPr>
          <p:nvPr/>
        </p:nvPicPr>
        <p:blipFill>
          <a:blip r:embed="rId4"/>
          <a:stretch>
            <a:fillRect/>
          </a:stretch>
        </p:blipFill>
        <p:spPr>
          <a:xfrm>
            <a:off x="5372077" y="647987"/>
            <a:ext cx="2791021" cy="1636732"/>
          </a:xfrm>
          <a:prstGeom prst="rect">
            <a:avLst/>
          </a:prstGeom>
        </p:spPr>
      </p:pic>
      <p:sp>
        <p:nvSpPr>
          <p:cNvPr id="2" name="TextBox 1">
            <a:extLst>
              <a:ext uri="{FF2B5EF4-FFF2-40B4-BE49-F238E27FC236}">
                <a16:creationId xmlns:a16="http://schemas.microsoft.com/office/drawing/2014/main" id="{44EBB626-F403-40B5-AD94-F145BDD781C9}"/>
              </a:ext>
            </a:extLst>
          </p:cNvPr>
          <p:cNvSpPr txBox="1"/>
          <p:nvPr/>
        </p:nvSpPr>
        <p:spPr>
          <a:xfrm>
            <a:off x="760631" y="2974905"/>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
        <p:nvSpPr>
          <p:cNvPr id="3" name="TextBox 2">
            <a:extLst>
              <a:ext uri="{FF2B5EF4-FFF2-40B4-BE49-F238E27FC236}">
                <a16:creationId xmlns:a16="http://schemas.microsoft.com/office/drawing/2014/main" id="{A702EC86-6F7A-40F1-8044-1D33B3AB6073}"/>
              </a:ext>
            </a:extLst>
          </p:cNvPr>
          <p:cNvSpPr txBox="1"/>
          <p:nvPr/>
        </p:nvSpPr>
        <p:spPr>
          <a:xfrm>
            <a:off x="6153236" y="5444476"/>
            <a:ext cx="2763520" cy="369332"/>
          </a:xfrm>
          <a:prstGeom prst="rect">
            <a:avLst/>
          </a:prstGeom>
          <a:noFill/>
        </p:spPr>
        <p:txBody>
          <a:bodyPr wrap="square" rtlCol="0">
            <a:spAutoFit/>
          </a:bodyPr>
          <a:lstStyle/>
          <a:p>
            <a:r>
              <a:rPr lang="fi-FI" dirty="0"/>
              <a:t>Kuva: Esko Tiainen</a:t>
            </a:r>
          </a:p>
        </p:txBody>
      </p:sp>
      <p:sp>
        <p:nvSpPr>
          <p:cNvPr id="12" name="TextBox 11">
            <a:extLst>
              <a:ext uri="{FF2B5EF4-FFF2-40B4-BE49-F238E27FC236}">
                <a16:creationId xmlns:a16="http://schemas.microsoft.com/office/drawing/2014/main" id="{662D1447-EDB3-4AE8-B7A9-E8904D037E42}"/>
              </a:ext>
            </a:extLst>
          </p:cNvPr>
          <p:cNvSpPr txBox="1"/>
          <p:nvPr/>
        </p:nvSpPr>
        <p:spPr>
          <a:xfrm>
            <a:off x="6209296" y="2255160"/>
            <a:ext cx="2763520" cy="369332"/>
          </a:xfrm>
          <a:prstGeom prst="rect">
            <a:avLst/>
          </a:prstGeom>
          <a:noFill/>
        </p:spPr>
        <p:txBody>
          <a:bodyPr wrap="square" rtlCol="0">
            <a:spAutoFit/>
          </a:bodyPr>
          <a:lstStyle/>
          <a:p>
            <a:r>
              <a:rPr lang="fi-FI" dirty="0"/>
              <a:t>Kuva: Esko Tiainen</a:t>
            </a:r>
          </a:p>
        </p:txBody>
      </p:sp>
    </p:spTree>
    <p:extLst>
      <p:ext uri="{BB962C8B-B14F-4D97-AF65-F5344CB8AC3E}">
        <p14:creationId xmlns:p14="http://schemas.microsoft.com/office/powerpoint/2010/main" val="332017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11</a:t>
            </a:fld>
            <a:endParaRPr lang="en-US" dirty="0"/>
          </a:p>
        </p:txBody>
      </p:sp>
      <p:pic>
        <p:nvPicPr>
          <p:cNvPr id="5" name="Picture 4"/>
          <p:cNvPicPr>
            <a:picLocks noChangeAspect="1"/>
          </p:cNvPicPr>
          <p:nvPr/>
        </p:nvPicPr>
        <p:blipFill rotWithShape="1">
          <a:blip r:embed="rId2"/>
          <a:srcRect l="4715" r="2765" b="2890"/>
          <a:stretch/>
        </p:blipFill>
        <p:spPr>
          <a:xfrm>
            <a:off x="241069" y="152575"/>
            <a:ext cx="4729942" cy="2748567"/>
          </a:xfrm>
          <a:prstGeom prst="rect">
            <a:avLst/>
          </a:prstGeom>
        </p:spPr>
      </p:pic>
      <p:sp>
        <p:nvSpPr>
          <p:cNvPr id="6" name="Rectangle 5"/>
          <p:cNvSpPr/>
          <p:nvPr/>
        </p:nvSpPr>
        <p:spPr>
          <a:xfrm>
            <a:off x="880948" y="3569841"/>
            <a:ext cx="4455144" cy="2585323"/>
          </a:xfrm>
          <a:prstGeom prst="rect">
            <a:avLst/>
          </a:prstGeom>
        </p:spPr>
        <p:txBody>
          <a:bodyPr wrap="square">
            <a:spAutoFit/>
          </a:bodyPr>
          <a:lstStyle/>
          <a:p>
            <a:r>
              <a:rPr lang="fi-FI" b="1" dirty="0"/>
              <a:t>6. </a:t>
            </a:r>
            <a:r>
              <a:rPr lang="fi-FI" b="1" dirty="0" err="1"/>
              <a:t>Circulated</a:t>
            </a:r>
            <a:r>
              <a:rPr lang="fi-FI" b="1" dirty="0"/>
              <a:t> </a:t>
            </a:r>
            <a:r>
              <a:rPr lang="fi-FI" b="1" dirty="0" err="1"/>
              <a:t>Fluidized</a:t>
            </a:r>
            <a:r>
              <a:rPr lang="fi-FI" b="1" dirty="0"/>
              <a:t> Bed, CFB.</a:t>
            </a:r>
          </a:p>
          <a:p>
            <a:endParaRPr lang="fi-FI" b="1" dirty="0"/>
          </a:p>
          <a:p>
            <a:r>
              <a:rPr lang="en-US" dirty="0"/>
              <a:t>Crushed waste burns more efficiently and produces a higher vapor value.</a:t>
            </a:r>
          </a:p>
          <a:p>
            <a:r>
              <a:rPr lang="en-US" dirty="0"/>
              <a:t>Efficiency is better than in grate boiler.</a:t>
            </a:r>
          </a:p>
          <a:p>
            <a:r>
              <a:rPr lang="en-US" dirty="0"/>
              <a:t>The emissions in the FCB are lower.</a:t>
            </a:r>
          </a:p>
          <a:p>
            <a:r>
              <a:rPr lang="fi-FI" dirty="0"/>
              <a:t/>
            </a:r>
            <a:br>
              <a:rPr lang="fi-FI" dirty="0"/>
            </a:br>
            <a:r>
              <a:rPr lang="fi-FI" dirty="0"/>
              <a:t> </a:t>
            </a:r>
          </a:p>
          <a:p>
            <a:endParaRPr lang="fi-FI"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07" y="152575"/>
            <a:ext cx="1717554" cy="2385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9533" y="2443371"/>
            <a:ext cx="2405871" cy="273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ED3427B-FBE0-407E-A4C8-D703612B82CD}"/>
              </a:ext>
            </a:extLst>
          </p:cNvPr>
          <p:cNvSpPr txBox="1"/>
          <p:nvPr/>
        </p:nvSpPr>
        <p:spPr>
          <a:xfrm>
            <a:off x="880948" y="2886001"/>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Tree>
    <p:extLst>
      <p:ext uri="{BB962C8B-B14F-4D97-AF65-F5344CB8AC3E}">
        <p14:creationId xmlns:p14="http://schemas.microsoft.com/office/powerpoint/2010/main" val="415280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12</a:t>
            </a:fld>
            <a:endParaRPr lang="en-US" dirty="0"/>
          </a:p>
        </p:txBody>
      </p:sp>
      <p:pic>
        <p:nvPicPr>
          <p:cNvPr id="5" name="Picture 4"/>
          <p:cNvPicPr>
            <a:picLocks noChangeAspect="1"/>
          </p:cNvPicPr>
          <p:nvPr/>
        </p:nvPicPr>
        <p:blipFill rotWithShape="1">
          <a:blip r:embed="rId2"/>
          <a:srcRect l="4715" r="2765" b="2890"/>
          <a:stretch/>
        </p:blipFill>
        <p:spPr>
          <a:xfrm>
            <a:off x="241069" y="152575"/>
            <a:ext cx="4729942" cy="2748567"/>
          </a:xfrm>
          <a:prstGeom prst="rect">
            <a:avLst/>
          </a:prstGeom>
        </p:spPr>
      </p:pic>
      <p:sp>
        <p:nvSpPr>
          <p:cNvPr id="6" name="Rectangle 5"/>
          <p:cNvSpPr/>
          <p:nvPr/>
        </p:nvSpPr>
        <p:spPr>
          <a:xfrm>
            <a:off x="740311" y="3787333"/>
            <a:ext cx="4455144" cy="1292662"/>
          </a:xfrm>
          <a:prstGeom prst="rect">
            <a:avLst/>
          </a:prstGeom>
        </p:spPr>
        <p:txBody>
          <a:bodyPr wrap="square">
            <a:spAutoFit/>
          </a:bodyPr>
          <a:lstStyle/>
          <a:p>
            <a:r>
              <a:rPr lang="fi-FI" sz="2000" b="1" dirty="0"/>
              <a:t>7. </a:t>
            </a:r>
            <a:r>
              <a:rPr lang="en-US" sz="2000" b="1" dirty="0"/>
              <a:t>Steam turbine and heat exchangers. District heating is used </a:t>
            </a:r>
            <a:r>
              <a:rPr lang="fi-FI" sz="2000" b="1" dirty="0"/>
              <a:t>in </a:t>
            </a:r>
            <a:r>
              <a:rPr lang="fi-FI" sz="2000" b="1" dirty="0" err="1"/>
              <a:t>the</a:t>
            </a:r>
            <a:r>
              <a:rPr lang="fi-FI" sz="2000" b="1" dirty="0"/>
              <a:t> city of Varkaus. </a:t>
            </a:r>
          </a:p>
          <a:p>
            <a:endParaRPr lang="fi-FI" dirty="0"/>
          </a:p>
        </p:txBody>
      </p:sp>
      <p:pic>
        <p:nvPicPr>
          <p:cNvPr id="2" name="Picture 1"/>
          <p:cNvPicPr>
            <a:picLocks noChangeAspect="1"/>
          </p:cNvPicPr>
          <p:nvPr/>
        </p:nvPicPr>
        <p:blipFill>
          <a:blip r:embed="rId3"/>
          <a:stretch>
            <a:fillRect/>
          </a:stretch>
        </p:blipFill>
        <p:spPr>
          <a:xfrm>
            <a:off x="6005166" y="1641329"/>
            <a:ext cx="2943191" cy="3520873"/>
          </a:xfrm>
          <a:prstGeom prst="rect">
            <a:avLst/>
          </a:prstGeom>
        </p:spPr>
      </p:pic>
      <p:sp>
        <p:nvSpPr>
          <p:cNvPr id="9" name="TextBox 8">
            <a:extLst>
              <a:ext uri="{FF2B5EF4-FFF2-40B4-BE49-F238E27FC236}">
                <a16:creationId xmlns:a16="http://schemas.microsoft.com/office/drawing/2014/main" id="{60645811-625D-4DF0-BC2A-CD6F5889D42F}"/>
              </a:ext>
            </a:extLst>
          </p:cNvPr>
          <p:cNvSpPr txBox="1"/>
          <p:nvPr/>
        </p:nvSpPr>
        <p:spPr>
          <a:xfrm>
            <a:off x="760631" y="2974905"/>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
        <p:nvSpPr>
          <p:cNvPr id="11" name="TextBox 10">
            <a:extLst>
              <a:ext uri="{FF2B5EF4-FFF2-40B4-BE49-F238E27FC236}">
                <a16:creationId xmlns:a16="http://schemas.microsoft.com/office/drawing/2014/main" id="{112A6B2B-4A73-4313-A43E-FD1BAAEA73F9}"/>
              </a:ext>
            </a:extLst>
          </p:cNvPr>
          <p:cNvSpPr txBox="1"/>
          <p:nvPr/>
        </p:nvSpPr>
        <p:spPr>
          <a:xfrm>
            <a:off x="5932071" y="5216671"/>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Tree>
    <p:extLst>
      <p:ext uri="{BB962C8B-B14F-4D97-AF65-F5344CB8AC3E}">
        <p14:creationId xmlns:p14="http://schemas.microsoft.com/office/powerpoint/2010/main" val="34234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13</a:t>
            </a:fld>
            <a:endParaRPr lang="en-US" dirty="0"/>
          </a:p>
        </p:txBody>
      </p:sp>
      <p:pic>
        <p:nvPicPr>
          <p:cNvPr id="5" name="Picture Placeholder 4"/>
          <p:cNvPicPr>
            <a:picLocks noGrp="1" noChangeAspect="1"/>
          </p:cNvPicPr>
          <p:nvPr>
            <p:ph type="pic" sz="quarter" idx="4294967295"/>
          </p:nvPr>
        </p:nvPicPr>
        <p:blipFill>
          <a:blip r:embed="rId2"/>
          <a:srcRect l="3647" r="3647"/>
          <a:stretch>
            <a:fillRect/>
          </a:stretch>
        </p:blipFill>
        <p:spPr>
          <a:xfrm>
            <a:off x="1565564" y="327025"/>
            <a:ext cx="6705600" cy="4494213"/>
          </a:xfrm>
          <a:prstGeom prst="rect">
            <a:avLst/>
          </a:prstGeom>
        </p:spPr>
      </p:pic>
      <p:sp>
        <p:nvSpPr>
          <p:cNvPr id="6" name="Rectangle 5"/>
          <p:cNvSpPr/>
          <p:nvPr/>
        </p:nvSpPr>
        <p:spPr>
          <a:xfrm>
            <a:off x="739831" y="4752349"/>
            <a:ext cx="7847215" cy="646331"/>
          </a:xfrm>
          <a:prstGeom prst="rect">
            <a:avLst/>
          </a:prstGeom>
        </p:spPr>
        <p:txBody>
          <a:bodyPr wrap="square">
            <a:spAutoFit/>
          </a:bodyPr>
          <a:lstStyle/>
          <a:p>
            <a:r>
              <a:rPr lang="en-US" dirty="0"/>
              <a:t>A simplified summary of the main nitrogen oxides formation and decomposition reactions in combustion. </a:t>
            </a:r>
            <a:endParaRPr lang="fi-FI" dirty="0"/>
          </a:p>
        </p:txBody>
      </p:sp>
    </p:spTree>
    <p:extLst>
      <p:ext uri="{BB962C8B-B14F-4D97-AF65-F5344CB8AC3E}">
        <p14:creationId xmlns:p14="http://schemas.microsoft.com/office/powerpoint/2010/main" val="103889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14</a:t>
            </a:fld>
            <a:endParaRPr lang="en-US" dirty="0"/>
          </a:p>
        </p:txBody>
      </p:sp>
      <p:pic>
        <p:nvPicPr>
          <p:cNvPr id="5" name="Picture 4"/>
          <p:cNvPicPr>
            <a:picLocks noChangeAspect="1"/>
          </p:cNvPicPr>
          <p:nvPr/>
        </p:nvPicPr>
        <p:blipFill rotWithShape="1">
          <a:blip r:embed="rId2"/>
          <a:srcRect l="4715" r="2765" b="2890"/>
          <a:stretch/>
        </p:blipFill>
        <p:spPr>
          <a:xfrm>
            <a:off x="203900" y="1"/>
            <a:ext cx="4056310" cy="2357120"/>
          </a:xfrm>
          <a:prstGeom prst="rect">
            <a:avLst/>
          </a:prstGeom>
        </p:spPr>
      </p:pic>
      <p:sp>
        <p:nvSpPr>
          <p:cNvPr id="6" name="Rectangle 5"/>
          <p:cNvSpPr/>
          <p:nvPr/>
        </p:nvSpPr>
        <p:spPr>
          <a:xfrm>
            <a:off x="723685" y="2757818"/>
            <a:ext cx="8420315" cy="2462213"/>
          </a:xfrm>
          <a:prstGeom prst="rect">
            <a:avLst/>
          </a:prstGeom>
        </p:spPr>
        <p:txBody>
          <a:bodyPr wrap="square">
            <a:spAutoFit/>
          </a:bodyPr>
          <a:lstStyle/>
          <a:p>
            <a:pPr>
              <a:spcBef>
                <a:spcPts val="0"/>
              </a:spcBef>
              <a:spcAft>
                <a:spcPts val="1200"/>
              </a:spcAft>
            </a:pPr>
            <a:r>
              <a:rPr lang="fi-FI" b="1" dirty="0"/>
              <a:t>8-9. Flue </a:t>
            </a:r>
            <a:r>
              <a:rPr lang="fi-FI" b="1" dirty="0" err="1"/>
              <a:t>gas</a:t>
            </a:r>
            <a:r>
              <a:rPr lang="fi-FI" b="1" dirty="0"/>
              <a:t> </a:t>
            </a:r>
            <a:r>
              <a:rPr lang="fi-FI" b="1" dirty="0" err="1"/>
              <a:t>cleaning</a:t>
            </a:r>
            <a:r>
              <a:rPr lang="fi-FI" b="1" dirty="0"/>
              <a:t>. </a:t>
            </a:r>
          </a:p>
          <a:p>
            <a:r>
              <a:rPr lang="fi-FI" dirty="0"/>
              <a:t>SNCR=</a:t>
            </a:r>
            <a:r>
              <a:rPr lang="fi-FI" dirty="0" err="1"/>
              <a:t>Selective</a:t>
            </a:r>
            <a:r>
              <a:rPr lang="fi-FI" dirty="0"/>
              <a:t> Non-</a:t>
            </a:r>
            <a:r>
              <a:rPr lang="fi-FI" dirty="0" err="1"/>
              <a:t>Catalytic</a:t>
            </a:r>
            <a:r>
              <a:rPr lang="fi-FI" dirty="0"/>
              <a:t> </a:t>
            </a:r>
            <a:r>
              <a:rPr lang="fi-FI" dirty="0" err="1"/>
              <a:t>Reduction</a:t>
            </a:r>
            <a:r>
              <a:rPr lang="fi-FI" dirty="0"/>
              <a:t>. </a:t>
            </a:r>
            <a:r>
              <a:rPr lang="en-US" dirty="0"/>
              <a:t>Ammonia (NH3) is injected about 25% aqueous solution in the furnace. In high temperature ammonia reacts with </a:t>
            </a:r>
            <a:r>
              <a:rPr lang="en-US" dirty="0" err="1"/>
              <a:t>nitrogenoxide</a:t>
            </a:r>
            <a:r>
              <a:rPr lang="en-US" dirty="0"/>
              <a:t> and produces nitrogen gas N2 and water.</a:t>
            </a:r>
          </a:p>
          <a:p>
            <a:endParaRPr lang="fi-FI" dirty="0"/>
          </a:p>
          <a:p>
            <a:r>
              <a:rPr lang="fi-FI" dirty="0" err="1"/>
              <a:t>Turbosorp</a:t>
            </a:r>
            <a:r>
              <a:rPr lang="fi-FI" dirty="0"/>
              <a:t>. </a:t>
            </a:r>
            <a:r>
              <a:rPr lang="en-US" dirty="0"/>
              <a:t>The flue gas flows through a reactor, which can be either a fabric filter or an electrostatic precipitator. Water is also injected to lower the flue gas temperature and achieve higher separation performance.</a:t>
            </a:r>
            <a:endParaRPr lang="fi-FI" dirty="0"/>
          </a:p>
        </p:txBody>
      </p:sp>
      <p:pic>
        <p:nvPicPr>
          <p:cNvPr id="8" name="Picture 7"/>
          <p:cNvPicPr>
            <a:picLocks noChangeAspect="1"/>
          </p:cNvPicPr>
          <p:nvPr/>
        </p:nvPicPr>
        <p:blipFill>
          <a:blip r:embed="rId3"/>
          <a:stretch>
            <a:fillRect/>
          </a:stretch>
        </p:blipFill>
        <p:spPr>
          <a:xfrm>
            <a:off x="4971011" y="580018"/>
            <a:ext cx="3918571" cy="1893680"/>
          </a:xfrm>
          <a:prstGeom prst="rect">
            <a:avLst/>
          </a:prstGeom>
        </p:spPr>
      </p:pic>
      <p:sp>
        <p:nvSpPr>
          <p:cNvPr id="2" name="TextBox 1">
            <a:extLst>
              <a:ext uri="{FF2B5EF4-FFF2-40B4-BE49-F238E27FC236}">
                <a16:creationId xmlns:a16="http://schemas.microsoft.com/office/drawing/2014/main" id="{B9F03F35-A400-4462-93B4-4C6EE4442426}"/>
              </a:ext>
            </a:extLst>
          </p:cNvPr>
          <p:cNvSpPr txBox="1"/>
          <p:nvPr/>
        </p:nvSpPr>
        <p:spPr>
          <a:xfrm>
            <a:off x="648871" y="2385474"/>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
        <p:nvSpPr>
          <p:cNvPr id="9" name="TextBox 8">
            <a:extLst>
              <a:ext uri="{FF2B5EF4-FFF2-40B4-BE49-F238E27FC236}">
                <a16:creationId xmlns:a16="http://schemas.microsoft.com/office/drawing/2014/main" id="{1EE35778-71D0-4CA2-93AA-91D1B6A02A0E}"/>
              </a:ext>
            </a:extLst>
          </p:cNvPr>
          <p:cNvSpPr txBox="1"/>
          <p:nvPr/>
        </p:nvSpPr>
        <p:spPr>
          <a:xfrm>
            <a:off x="4023360" y="5504151"/>
            <a:ext cx="3891280" cy="1200329"/>
          </a:xfrm>
          <a:prstGeom prst="rect">
            <a:avLst/>
          </a:prstGeom>
          <a:noFill/>
        </p:spPr>
        <p:txBody>
          <a:bodyPr wrap="square">
            <a:spAutoFit/>
          </a:bodyPr>
          <a:lstStyle/>
          <a:p>
            <a:endParaRPr lang="fi-FI" dirty="0"/>
          </a:p>
          <a:p>
            <a:r>
              <a:rPr lang="fi-FI" dirty="0">
                <a:hlinkClick r:id="rId4"/>
              </a:rPr>
              <a:t>https://www.youtube.com/watch?time_continue=59&amp;v=I7_2pPWjT98</a:t>
            </a:r>
            <a:endParaRPr lang="fi-FI" dirty="0"/>
          </a:p>
          <a:p>
            <a:endParaRPr lang="fi-FI" dirty="0"/>
          </a:p>
        </p:txBody>
      </p:sp>
    </p:spTree>
    <p:extLst>
      <p:ext uri="{BB962C8B-B14F-4D97-AF65-F5344CB8AC3E}">
        <p14:creationId xmlns:p14="http://schemas.microsoft.com/office/powerpoint/2010/main" val="359925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4880"/>
            <a:ext cx="3302000" cy="526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15</a:t>
            </a:fld>
            <a:endParaRPr lang="en-US" dirty="0"/>
          </a:p>
        </p:txBody>
      </p:sp>
      <p:sp>
        <p:nvSpPr>
          <p:cNvPr id="2" name="Rectangle 1"/>
          <p:cNvSpPr/>
          <p:nvPr/>
        </p:nvSpPr>
        <p:spPr>
          <a:xfrm>
            <a:off x="3489302" y="376037"/>
            <a:ext cx="4572000" cy="4524315"/>
          </a:xfrm>
          <a:prstGeom prst="rect">
            <a:avLst/>
          </a:prstGeom>
        </p:spPr>
        <p:txBody>
          <a:bodyPr>
            <a:spAutoFit/>
          </a:bodyPr>
          <a:lstStyle/>
          <a:p>
            <a:r>
              <a:rPr lang="fi-FI" b="1" dirty="0" err="1"/>
              <a:t>Electrostatic</a:t>
            </a:r>
            <a:r>
              <a:rPr lang="fi-FI" b="1" dirty="0"/>
              <a:t> </a:t>
            </a:r>
            <a:r>
              <a:rPr lang="fi-FI" b="1" dirty="0" err="1"/>
              <a:t>precipitator</a:t>
            </a:r>
            <a:r>
              <a:rPr lang="fi-FI" b="1" dirty="0"/>
              <a:t>/</a:t>
            </a:r>
            <a:r>
              <a:rPr lang="fi-FI" b="1" dirty="0" err="1"/>
              <a:t>filter</a:t>
            </a:r>
            <a:endParaRPr lang="fi-FI" b="1" dirty="0"/>
          </a:p>
          <a:p>
            <a:endParaRPr lang="fi-FI" b="1" dirty="0"/>
          </a:p>
          <a:p>
            <a:pPr marL="285750" indent="-285750">
              <a:buFontTx/>
              <a:buChar char="-"/>
            </a:pPr>
            <a:r>
              <a:rPr lang="en-US" dirty="0"/>
              <a:t>The particles are ionized and separated in the electric field. </a:t>
            </a:r>
          </a:p>
          <a:p>
            <a:pPr marL="285750" indent="-285750">
              <a:buFontTx/>
              <a:buChar char="-"/>
            </a:pPr>
            <a:r>
              <a:rPr lang="fi-FI" dirty="0" err="1"/>
              <a:t>Good</a:t>
            </a:r>
            <a:r>
              <a:rPr lang="fi-FI" dirty="0"/>
              <a:t> </a:t>
            </a:r>
            <a:r>
              <a:rPr lang="fi-FI" dirty="0" err="1"/>
              <a:t>separation</a:t>
            </a:r>
            <a:r>
              <a:rPr lang="fi-FI" dirty="0"/>
              <a:t> (0,1 µm), </a:t>
            </a:r>
            <a:r>
              <a:rPr lang="fi-FI" dirty="0" err="1"/>
              <a:t>low</a:t>
            </a:r>
            <a:r>
              <a:rPr lang="fi-FI" dirty="0"/>
              <a:t> </a:t>
            </a:r>
            <a:r>
              <a:rPr lang="fi-FI" dirty="0" err="1"/>
              <a:t>flowrate</a:t>
            </a:r>
            <a:r>
              <a:rPr lang="fi-FI" dirty="0"/>
              <a:t>, T → 450 </a:t>
            </a:r>
            <a:r>
              <a:rPr lang="fi-FI" baseline="30000" dirty="0" err="1"/>
              <a:t>o</a:t>
            </a:r>
            <a:r>
              <a:rPr lang="fi-FI" dirty="0" err="1"/>
              <a:t>C</a:t>
            </a:r>
            <a:r>
              <a:rPr lang="fi-FI" dirty="0"/>
              <a:t>. </a:t>
            </a:r>
          </a:p>
          <a:p>
            <a:pPr marL="285750" indent="-285750">
              <a:buFontTx/>
              <a:buChar char="-"/>
            </a:pPr>
            <a:r>
              <a:rPr lang="en-US" dirty="0"/>
              <a:t>The voltage between the electrodes is usually 35-70 kV.</a:t>
            </a:r>
          </a:p>
          <a:p>
            <a:endParaRPr lang="fi-FI" dirty="0"/>
          </a:p>
          <a:p>
            <a:r>
              <a:rPr lang="fi-FI" dirty="0"/>
              <a:t>	A </a:t>
            </a:r>
            <a:r>
              <a:rPr lang="fi-FI" dirty="0" err="1"/>
              <a:t>gas</a:t>
            </a:r>
            <a:r>
              <a:rPr lang="fi-FI" dirty="0"/>
              <a:t> to </a:t>
            </a:r>
            <a:r>
              <a:rPr lang="fi-FI" dirty="0" err="1"/>
              <a:t>be</a:t>
            </a:r>
            <a:r>
              <a:rPr lang="fi-FI" dirty="0"/>
              <a:t> </a:t>
            </a:r>
            <a:r>
              <a:rPr lang="fi-FI" dirty="0" err="1"/>
              <a:t>cleaned</a:t>
            </a:r>
            <a:r>
              <a:rPr lang="fi-FI" dirty="0"/>
              <a:t> in</a:t>
            </a:r>
          </a:p>
          <a:p>
            <a:r>
              <a:rPr lang="fi-FI" dirty="0"/>
              <a:t>	B </a:t>
            </a:r>
            <a:r>
              <a:rPr lang="fi-FI" dirty="0" err="1"/>
              <a:t>cleaned</a:t>
            </a:r>
            <a:r>
              <a:rPr lang="fi-FI" dirty="0"/>
              <a:t> </a:t>
            </a:r>
            <a:r>
              <a:rPr lang="fi-FI" dirty="0" err="1"/>
              <a:t>gas</a:t>
            </a:r>
            <a:r>
              <a:rPr lang="fi-FI" dirty="0"/>
              <a:t> out</a:t>
            </a:r>
          </a:p>
          <a:p>
            <a:r>
              <a:rPr lang="fi-FI" dirty="0"/>
              <a:t>	C </a:t>
            </a:r>
            <a:r>
              <a:rPr lang="fi-FI" dirty="0" err="1"/>
              <a:t>separated</a:t>
            </a:r>
            <a:r>
              <a:rPr lang="fi-FI" dirty="0"/>
              <a:t> </a:t>
            </a:r>
            <a:r>
              <a:rPr lang="fi-FI" dirty="0" err="1"/>
              <a:t>particles</a:t>
            </a:r>
            <a:endParaRPr lang="fi-FI" dirty="0"/>
          </a:p>
          <a:p>
            <a:r>
              <a:rPr lang="fi-FI" dirty="0"/>
              <a:t>	1 DC </a:t>
            </a:r>
            <a:r>
              <a:rPr lang="fi-FI" dirty="0" err="1"/>
              <a:t>power</a:t>
            </a:r>
            <a:r>
              <a:rPr lang="fi-FI" dirty="0"/>
              <a:t> </a:t>
            </a:r>
            <a:r>
              <a:rPr lang="fi-FI" dirty="0" err="1"/>
              <a:t>supply</a:t>
            </a:r>
            <a:endParaRPr lang="fi-FI" dirty="0"/>
          </a:p>
          <a:p>
            <a:r>
              <a:rPr lang="fi-FI" dirty="0"/>
              <a:t>	2 </a:t>
            </a:r>
            <a:r>
              <a:rPr lang="fi-FI" dirty="0" err="1"/>
              <a:t>insulator</a:t>
            </a:r>
            <a:endParaRPr lang="fi-FI" dirty="0"/>
          </a:p>
          <a:p>
            <a:r>
              <a:rPr lang="fi-FI" dirty="0"/>
              <a:t>	3 </a:t>
            </a:r>
            <a:r>
              <a:rPr lang="fi-FI" dirty="0" err="1"/>
              <a:t>anode</a:t>
            </a:r>
            <a:endParaRPr lang="fi-FI" dirty="0"/>
          </a:p>
          <a:p>
            <a:r>
              <a:rPr lang="fi-FI" dirty="0"/>
              <a:t>	4 cathode</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636" y="4187613"/>
            <a:ext cx="2893834" cy="216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57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16</a:t>
            </a:fld>
            <a:endParaRPr lang="en-US" dirty="0"/>
          </a:p>
        </p:txBody>
      </p:sp>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1760"/>
            <a:ext cx="5259897" cy="490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42777" y="1378109"/>
            <a:ext cx="3701223" cy="2031325"/>
          </a:xfrm>
          <a:prstGeom prst="rect">
            <a:avLst/>
          </a:prstGeom>
        </p:spPr>
        <p:txBody>
          <a:bodyPr wrap="square">
            <a:spAutoFit/>
          </a:bodyPr>
          <a:lstStyle/>
          <a:p>
            <a:r>
              <a:rPr lang="en-US" b="1" dirty="0"/>
              <a:t>Filter separator</a:t>
            </a:r>
          </a:p>
          <a:p>
            <a:r>
              <a:rPr lang="en-US" dirty="0"/>
              <a:t>A gas in</a:t>
            </a:r>
          </a:p>
          <a:p>
            <a:r>
              <a:rPr lang="en-US" dirty="0"/>
              <a:t>B cleaned gas out</a:t>
            </a:r>
          </a:p>
          <a:p>
            <a:r>
              <a:rPr lang="en-US" dirty="0"/>
              <a:t>C dust removal</a:t>
            </a:r>
          </a:p>
          <a:p>
            <a:endParaRPr lang="en-US" dirty="0"/>
          </a:p>
          <a:p>
            <a:r>
              <a:rPr lang="en-US" dirty="0"/>
              <a:t>Cell 1 and 2 in the separation phase</a:t>
            </a:r>
          </a:p>
          <a:p>
            <a:r>
              <a:rPr lang="en-US" dirty="0"/>
              <a:t>Cell 3 in cleaning stage</a:t>
            </a:r>
            <a:endParaRPr lang="fi-FI" dirty="0"/>
          </a:p>
        </p:txBody>
      </p:sp>
    </p:spTree>
    <p:extLst>
      <p:ext uri="{BB962C8B-B14F-4D97-AF65-F5344CB8AC3E}">
        <p14:creationId xmlns:p14="http://schemas.microsoft.com/office/powerpoint/2010/main" val="328426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046630-EF67-4E6C-A738-52B0E20669EE}"/>
              </a:ext>
            </a:extLst>
          </p:cNvPr>
          <p:cNvPicPr>
            <a:picLocks noChangeAspect="1"/>
          </p:cNvPicPr>
          <p:nvPr/>
        </p:nvPicPr>
        <p:blipFill>
          <a:blip r:embed="rId2"/>
          <a:stretch>
            <a:fillRect/>
          </a:stretch>
        </p:blipFill>
        <p:spPr>
          <a:xfrm>
            <a:off x="482600" y="457438"/>
            <a:ext cx="8178799" cy="5157332"/>
          </a:xfrm>
          <a:prstGeom prst="rect">
            <a:avLst/>
          </a:prstGeom>
        </p:spPr>
      </p:pic>
      <p:sp>
        <p:nvSpPr>
          <p:cNvPr id="4" name="Slide Number Placeholder 3"/>
          <p:cNvSpPr>
            <a:spLocks noGrp="1"/>
          </p:cNvSpPr>
          <p:nvPr>
            <p:ph type="sldNum" sz="quarter" idx="4294967295"/>
          </p:nvPr>
        </p:nvSpPr>
        <p:spPr>
          <a:xfrm>
            <a:off x="6457950" y="6356350"/>
            <a:ext cx="2057400" cy="365125"/>
          </a:xfrm>
        </p:spPr>
        <p:txBody>
          <a:bodyPr vert="horz" lIns="91440" tIns="45720" rIns="91440" bIns="45720" rtlCol="0" anchor="ctr">
            <a:normAutofit/>
          </a:bodyPr>
          <a:lstStyle/>
          <a:p>
            <a:pPr defTabSz="914400">
              <a:spcAft>
                <a:spcPts val="600"/>
              </a:spcAft>
            </a:pPr>
            <a:fld id="{FDF52C00-FAA2-8041-BAB2-D926C625D201}" type="slidenum">
              <a:rPr lang="en-US" sz="1200" smtClean="0">
                <a:latin typeface="+mn-lt"/>
                <a:ea typeface="+mn-ea"/>
                <a:cs typeface="+mn-cs"/>
              </a:rPr>
              <a:pPr defTabSz="914400">
                <a:spcAft>
                  <a:spcPts val="600"/>
                </a:spcAft>
              </a:pPr>
              <a:t>17</a:t>
            </a:fld>
            <a:endParaRPr lang="en-US" sz="1200">
              <a:latin typeface="+mn-lt"/>
              <a:ea typeface="+mn-ea"/>
              <a:cs typeface="+mn-cs"/>
            </a:endParaRPr>
          </a:p>
        </p:txBody>
      </p:sp>
      <p:sp>
        <p:nvSpPr>
          <p:cNvPr id="3" name="TextBox 2">
            <a:extLst>
              <a:ext uri="{FF2B5EF4-FFF2-40B4-BE49-F238E27FC236}">
                <a16:creationId xmlns:a16="http://schemas.microsoft.com/office/drawing/2014/main" id="{EE4EE0CD-1823-4370-8C81-3F4C34DF9D70}"/>
              </a:ext>
            </a:extLst>
          </p:cNvPr>
          <p:cNvSpPr txBox="1"/>
          <p:nvPr/>
        </p:nvSpPr>
        <p:spPr>
          <a:xfrm>
            <a:off x="949242" y="5801529"/>
            <a:ext cx="5343919" cy="369332"/>
          </a:xfrm>
          <a:prstGeom prst="rect">
            <a:avLst/>
          </a:prstGeom>
          <a:noFill/>
        </p:spPr>
        <p:txBody>
          <a:bodyPr wrap="square" rtlCol="0">
            <a:spAutoFit/>
          </a:bodyPr>
          <a:lstStyle/>
          <a:p>
            <a:r>
              <a:rPr lang="fi-FI" dirty="0"/>
              <a:t>Kuva: Ekovoimalaitoksen materiaali- ja energiavirrat</a:t>
            </a:r>
          </a:p>
        </p:txBody>
      </p:sp>
    </p:spTree>
    <p:extLst>
      <p:ext uri="{BB962C8B-B14F-4D97-AF65-F5344CB8AC3E}">
        <p14:creationId xmlns:p14="http://schemas.microsoft.com/office/powerpoint/2010/main" val="223079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18</a:t>
            </a:fld>
            <a:endParaRPr lang="en-US" dirty="0"/>
          </a:p>
        </p:txBody>
      </p:sp>
      <p:sp>
        <p:nvSpPr>
          <p:cNvPr id="5" name="TextBox 4"/>
          <p:cNvSpPr txBox="1"/>
          <p:nvPr/>
        </p:nvSpPr>
        <p:spPr>
          <a:xfrm>
            <a:off x="648392" y="328445"/>
            <a:ext cx="8109528" cy="1292662"/>
          </a:xfrm>
          <a:prstGeom prst="rect">
            <a:avLst/>
          </a:prstGeom>
          <a:noFill/>
        </p:spPr>
        <p:txBody>
          <a:bodyPr wrap="square" rtlCol="0">
            <a:spAutoFit/>
          </a:bodyPr>
          <a:lstStyle/>
          <a:p>
            <a:r>
              <a:rPr lang="fi-FI" sz="2400" b="1" dirty="0" err="1"/>
              <a:t>Metal</a:t>
            </a:r>
            <a:r>
              <a:rPr lang="fi-FI" sz="2400" b="1" dirty="0"/>
              <a:t> ja </a:t>
            </a:r>
            <a:r>
              <a:rPr lang="fi-FI" sz="2400" b="1" dirty="0" err="1"/>
              <a:t>ash</a:t>
            </a:r>
            <a:r>
              <a:rPr lang="fi-FI" sz="2400" b="1" dirty="0"/>
              <a:t> </a:t>
            </a:r>
            <a:r>
              <a:rPr lang="fi-FI" sz="2400" b="1" dirty="0" err="1"/>
              <a:t>fraction</a:t>
            </a:r>
            <a:endParaRPr lang="fi-FI" sz="2400" b="1" dirty="0"/>
          </a:p>
          <a:p>
            <a:endParaRPr lang="fi-FI" dirty="0"/>
          </a:p>
          <a:p>
            <a:r>
              <a:rPr lang="fi-FI" dirty="0"/>
              <a:t>- </a:t>
            </a:r>
            <a:r>
              <a:rPr lang="fi-FI" dirty="0" err="1"/>
              <a:t>Metals</a:t>
            </a:r>
            <a:r>
              <a:rPr lang="fi-FI" dirty="0"/>
              <a:t> </a:t>
            </a:r>
            <a:r>
              <a:rPr lang="fi-FI" dirty="0" err="1"/>
              <a:t>are</a:t>
            </a:r>
            <a:r>
              <a:rPr lang="fi-FI" dirty="0"/>
              <a:t> </a:t>
            </a:r>
            <a:r>
              <a:rPr lang="fi-FI" dirty="0" err="1"/>
              <a:t>separeted</a:t>
            </a:r>
            <a:r>
              <a:rPr lang="fi-FI" dirty="0"/>
              <a:t> </a:t>
            </a:r>
            <a:r>
              <a:rPr lang="fi-FI" dirty="0" err="1"/>
              <a:t>with</a:t>
            </a:r>
            <a:r>
              <a:rPr lang="fi-FI" dirty="0"/>
              <a:t> </a:t>
            </a:r>
            <a:r>
              <a:rPr lang="en-US" dirty="0"/>
              <a:t>electromagnet and eddy current separator.</a:t>
            </a:r>
          </a:p>
          <a:p>
            <a:r>
              <a:rPr lang="en-US" dirty="0"/>
              <a:t>- The process produces 4 different ash fractions → environmental construction.</a:t>
            </a:r>
            <a:endParaRPr lang="fi-FI" dirty="0"/>
          </a:p>
        </p:txBody>
      </p:sp>
      <p:pic>
        <p:nvPicPr>
          <p:cNvPr id="3" name="Picture 2"/>
          <p:cNvPicPr>
            <a:picLocks noChangeAspect="1"/>
          </p:cNvPicPr>
          <p:nvPr/>
        </p:nvPicPr>
        <p:blipFill>
          <a:blip r:embed="rId2"/>
          <a:stretch>
            <a:fillRect/>
          </a:stretch>
        </p:blipFill>
        <p:spPr>
          <a:xfrm>
            <a:off x="1761540" y="1914252"/>
            <a:ext cx="5318441" cy="3395255"/>
          </a:xfrm>
          <a:prstGeom prst="rect">
            <a:avLst/>
          </a:prstGeom>
        </p:spPr>
      </p:pic>
      <p:sp>
        <p:nvSpPr>
          <p:cNvPr id="7" name="Rectangle 6"/>
          <p:cNvSpPr/>
          <p:nvPr/>
        </p:nvSpPr>
        <p:spPr>
          <a:xfrm>
            <a:off x="4115961" y="5664908"/>
            <a:ext cx="3211135" cy="369332"/>
          </a:xfrm>
          <a:prstGeom prst="rect">
            <a:avLst/>
          </a:prstGeom>
        </p:spPr>
        <p:txBody>
          <a:bodyPr wrap="none">
            <a:spAutoFit/>
          </a:bodyPr>
          <a:lstStyle/>
          <a:p>
            <a:r>
              <a:rPr lang="fi-FI" dirty="0">
                <a:solidFill>
                  <a:srgbClr val="FFFFFF"/>
                </a:solidFill>
                <a:latin typeface="YouTube Noto"/>
                <a:hlinkClick r:id="rId3"/>
              </a:rPr>
              <a:t>https://youtu.be/4EvqleRFXfE</a:t>
            </a:r>
            <a:endParaRPr lang="fi-FI" dirty="0"/>
          </a:p>
        </p:txBody>
      </p:sp>
    </p:spTree>
    <p:extLst>
      <p:ext uri="{BB962C8B-B14F-4D97-AF65-F5344CB8AC3E}">
        <p14:creationId xmlns:p14="http://schemas.microsoft.com/office/powerpoint/2010/main" val="234393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19</a:t>
            </a:fld>
            <a:endParaRPr lang="en-US" dirty="0"/>
          </a:p>
        </p:txBody>
      </p:sp>
      <p:sp>
        <p:nvSpPr>
          <p:cNvPr id="6" name="Rectangle 5"/>
          <p:cNvSpPr/>
          <p:nvPr/>
        </p:nvSpPr>
        <p:spPr>
          <a:xfrm>
            <a:off x="847724" y="561405"/>
            <a:ext cx="8046721" cy="3416320"/>
          </a:xfrm>
          <a:prstGeom prst="rect">
            <a:avLst/>
          </a:prstGeom>
        </p:spPr>
        <p:txBody>
          <a:bodyPr wrap="square">
            <a:spAutoFit/>
          </a:bodyPr>
          <a:lstStyle/>
          <a:p>
            <a:r>
              <a:rPr lang="en-US" sz="2400" dirty="0"/>
              <a:t>Eddy current separator is the magnetic rotor. Construction allows the rotor to spin independently and at a much higher speed than the belt. When a piece of nonferrous metal, such as aluminum, passes over the separator, the magnets inside the rotor rotate past the aluminum at high speed. This forms eddy currents in the aluminum which in turn create a magnetic field around the piece of aluminum. The polarity of that magnetic field is the same as the rotating magnet, causing the aluminum to be repelled away from the magnet.</a:t>
            </a:r>
            <a:endParaRPr lang="fi-FI" sz="2400" dirty="0"/>
          </a:p>
        </p:txBody>
      </p:sp>
      <p:sp>
        <p:nvSpPr>
          <p:cNvPr id="8" name="Rectangle 7"/>
          <p:cNvSpPr/>
          <p:nvPr/>
        </p:nvSpPr>
        <p:spPr>
          <a:xfrm>
            <a:off x="776604" y="4294939"/>
            <a:ext cx="3314305" cy="369332"/>
          </a:xfrm>
          <a:prstGeom prst="rect">
            <a:avLst/>
          </a:prstGeom>
        </p:spPr>
        <p:txBody>
          <a:bodyPr wrap="none">
            <a:spAutoFit/>
          </a:bodyPr>
          <a:lstStyle/>
          <a:p>
            <a:r>
              <a:rPr lang="fi-FI" dirty="0">
                <a:hlinkClick r:id="rId2"/>
              </a:rPr>
              <a:t>https://yle.fi/uutiset/3-10718848</a:t>
            </a:r>
            <a:endParaRPr lang="fi-FI" dirty="0"/>
          </a:p>
        </p:txBody>
      </p:sp>
    </p:spTree>
    <p:extLst>
      <p:ext uri="{BB962C8B-B14F-4D97-AF65-F5344CB8AC3E}">
        <p14:creationId xmlns:p14="http://schemas.microsoft.com/office/powerpoint/2010/main" val="369346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62395" y="204645"/>
            <a:ext cx="7886700" cy="4161289"/>
          </a:xfrm>
        </p:spPr>
        <p:txBody>
          <a:bodyPr>
            <a:normAutofit/>
          </a:bodyPr>
          <a:lstStyle/>
          <a:p>
            <a:pPr marL="0" indent="0">
              <a:buNone/>
            </a:pPr>
            <a:r>
              <a:rPr lang="en-US" dirty="0"/>
              <a:t>- All waste was transported to </a:t>
            </a:r>
            <a:r>
              <a:rPr lang="en-US" dirty="0" err="1"/>
              <a:t>Kontiosuo</a:t>
            </a:r>
            <a:r>
              <a:rPr lang="en-US" dirty="0"/>
              <a:t> landfill until 2017. </a:t>
            </a:r>
            <a:br>
              <a:rPr lang="en-US" dirty="0"/>
            </a:br>
            <a:r>
              <a:rPr lang="en-US" dirty="0"/>
              <a:t>- Concrete, metals, wood and garden waste is still recycled there by citizen.</a:t>
            </a:r>
          </a:p>
          <a:p>
            <a:pPr marL="0" indent="0">
              <a:buNone/>
            </a:pPr>
            <a:r>
              <a:rPr lang="en-US" dirty="0"/>
              <a:t>- </a:t>
            </a:r>
            <a:r>
              <a:rPr lang="en-US" dirty="0" err="1"/>
              <a:t>Biowaste</a:t>
            </a:r>
            <a:r>
              <a:rPr lang="en-US" dirty="0"/>
              <a:t> is transported to </a:t>
            </a:r>
            <a:r>
              <a:rPr lang="en-US" dirty="0" err="1"/>
              <a:t>Kitee</a:t>
            </a:r>
            <a:r>
              <a:rPr lang="en-US" dirty="0"/>
              <a:t> </a:t>
            </a:r>
            <a:r>
              <a:rPr lang="en-US" dirty="0" err="1"/>
              <a:t>Biokymppi</a:t>
            </a:r>
            <a:r>
              <a:rPr lang="en-US" dirty="0"/>
              <a:t> </a:t>
            </a:r>
            <a:r>
              <a:rPr lang="en-US" dirty="0">
                <a:latin typeface="Calibri" panose="020F0502020204030204" pitchFamily="34" charset="0"/>
                <a:cs typeface="Calibri" panose="020F0502020204030204" pitchFamily="34" charset="0"/>
              </a:rPr>
              <a:t>→</a:t>
            </a:r>
            <a:r>
              <a:rPr lang="en-US" dirty="0"/>
              <a:t>biogas.</a:t>
            </a:r>
          </a:p>
          <a:p>
            <a:pPr marL="0" indent="0">
              <a:buNone/>
            </a:pPr>
            <a:r>
              <a:rPr lang="en-US" dirty="0"/>
              <a:t>- Mixed waste is transported to </a:t>
            </a:r>
            <a:r>
              <a:rPr lang="en-US" dirty="0" err="1"/>
              <a:t>Riikinvoima</a:t>
            </a:r>
            <a:r>
              <a:rPr lang="en-US" dirty="0"/>
              <a:t>, new eco </a:t>
            </a:r>
            <a:r>
              <a:rPr lang="en-US" dirty="0" err="1"/>
              <a:t>powerplant</a:t>
            </a:r>
            <a:r>
              <a:rPr lang="en-US" dirty="0"/>
              <a:t> → energy and heat.</a:t>
            </a:r>
          </a:p>
        </p:txBody>
      </p:sp>
      <p:sp>
        <p:nvSpPr>
          <p:cNvPr id="5" name="Slide Number Placeholder 4"/>
          <p:cNvSpPr>
            <a:spLocks noGrp="1"/>
          </p:cNvSpPr>
          <p:nvPr>
            <p:ph type="sldNum" sz="quarter" idx="4294967295"/>
          </p:nvPr>
        </p:nvSpPr>
        <p:spPr>
          <a:xfrm>
            <a:off x="8502650" y="327025"/>
            <a:ext cx="641350" cy="365125"/>
          </a:xfrm>
        </p:spPr>
        <p:txBody>
          <a:bodyPr/>
          <a:lstStyle/>
          <a:p>
            <a:fld id="{FDF52C00-FAA2-8041-BAB2-D926C625D201}" type="slidenum">
              <a:rPr lang="en-US" smtClean="0"/>
              <a:pPr/>
              <a:t>2</a:t>
            </a:fld>
            <a:endParaRPr lang="en-US" dirty="0"/>
          </a:p>
        </p:txBody>
      </p:sp>
      <p:pic>
        <p:nvPicPr>
          <p:cNvPr id="3" name="Picture 2"/>
          <p:cNvPicPr>
            <a:picLocks noChangeAspect="1"/>
          </p:cNvPicPr>
          <p:nvPr/>
        </p:nvPicPr>
        <p:blipFill>
          <a:blip r:embed="rId2"/>
          <a:stretch>
            <a:fillRect/>
          </a:stretch>
        </p:blipFill>
        <p:spPr>
          <a:xfrm>
            <a:off x="2916830" y="2285289"/>
            <a:ext cx="3831270" cy="2510444"/>
          </a:xfrm>
          <a:prstGeom prst="rect">
            <a:avLst/>
          </a:prstGeom>
        </p:spPr>
      </p:pic>
      <p:sp>
        <p:nvSpPr>
          <p:cNvPr id="2" name="TextBox 1">
            <a:extLst>
              <a:ext uri="{FF2B5EF4-FFF2-40B4-BE49-F238E27FC236}">
                <a16:creationId xmlns:a16="http://schemas.microsoft.com/office/drawing/2014/main" id="{AA24482F-73A3-4F23-B71C-47808ADEE141}"/>
              </a:ext>
            </a:extLst>
          </p:cNvPr>
          <p:cNvSpPr txBox="1"/>
          <p:nvPr/>
        </p:nvSpPr>
        <p:spPr>
          <a:xfrm>
            <a:off x="2794000" y="4803894"/>
            <a:ext cx="2763520" cy="369332"/>
          </a:xfrm>
          <a:prstGeom prst="rect">
            <a:avLst/>
          </a:prstGeom>
          <a:noFill/>
        </p:spPr>
        <p:txBody>
          <a:bodyPr wrap="square" rtlCol="0">
            <a:spAutoFit/>
          </a:bodyPr>
          <a:lstStyle/>
          <a:p>
            <a:r>
              <a:rPr lang="fi-FI" dirty="0"/>
              <a:t>Kuva: Esko Tiainen</a:t>
            </a:r>
          </a:p>
        </p:txBody>
      </p:sp>
    </p:spTree>
    <p:extLst>
      <p:ext uri="{BB962C8B-B14F-4D97-AF65-F5344CB8AC3E}">
        <p14:creationId xmlns:p14="http://schemas.microsoft.com/office/powerpoint/2010/main" val="31840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20</a:t>
            </a:fld>
            <a:endParaRPr lang="en-US" dirty="0"/>
          </a:p>
        </p:txBody>
      </p:sp>
      <p:pic>
        <p:nvPicPr>
          <p:cNvPr id="5" name="Picture 4"/>
          <p:cNvPicPr>
            <a:picLocks noChangeAspect="1"/>
          </p:cNvPicPr>
          <p:nvPr/>
        </p:nvPicPr>
        <p:blipFill>
          <a:blip r:embed="rId2"/>
          <a:stretch>
            <a:fillRect/>
          </a:stretch>
        </p:blipFill>
        <p:spPr>
          <a:xfrm>
            <a:off x="1920239" y="135126"/>
            <a:ext cx="5460355" cy="5318023"/>
          </a:xfrm>
          <a:prstGeom prst="rect">
            <a:avLst/>
          </a:prstGeom>
        </p:spPr>
      </p:pic>
    </p:spTree>
    <p:extLst>
      <p:ext uri="{BB962C8B-B14F-4D97-AF65-F5344CB8AC3E}">
        <p14:creationId xmlns:p14="http://schemas.microsoft.com/office/powerpoint/2010/main" val="283358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21</a:t>
            </a:fld>
            <a:endParaRPr lang="en-US" dirty="0"/>
          </a:p>
        </p:txBody>
      </p:sp>
      <p:sp>
        <p:nvSpPr>
          <p:cNvPr id="5" name="TextBox 4"/>
          <p:cNvSpPr txBox="1"/>
          <p:nvPr/>
        </p:nvSpPr>
        <p:spPr>
          <a:xfrm>
            <a:off x="1039090" y="1707425"/>
            <a:ext cx="8358988" cy="2031325"/>
          </a:xfrm>
          <a:prstGeom prst="rect">
            <a:avLst/>
          </a:prstGeom>
          <a:noFill/>
        </p:spPr>
        <p:txBody>
          <a:bodyPr wrap="square" rtlCol="0">
            <a:spAutoFit/>
          </a:bodyPr>
          <a:lstStyle/>
          <a:p>
            <a:r>
              <a:rPr lang="fi-FI" dirty="0" err="1"/>
              <a:t>Sources</a:t>
            </a:r>
            <a:r>
              <a:rPr lang="fi-FI" dirty="0"/>
              <a:t>:</a:t>
            </a:r>
          </a:p>
          <a:p>
            <a:r>
              <a:rPr lang="fi-FI" dirty="0">
                <a:hlinkClick r:id="rId2"/>
              </a:rPr>
              <a:t>http://riikinvoima.fi/</a:t>
            </a:r>
            <a:endParaRPr lang="fi-FI" dirty="0"/>
          </a:p>
          <a:p>
            <a:r>
              <a:rPr lang="fi-FI" dirty="0" err="1"/>
              <a:t>Riikinnevan</a:t>
            </a:r>
            <a:r>
              <a:rPr lang="fi-FI" dirty="0"/>
              <a:t> Ekovoimalaitos Ympäristövaikutusten arviointiselostus Marraskuu 2012</a:t>
            </a:r>
          </a:p>
          <a:p>
            <a:r>
              <a:rPr lang="fi-FI" dirty="0"/>
              <a:t>RIIKINVOIMA OY EKOVOIMALAITOS Ympäristöluvan mukainen vuosiraportti 2017</a:t>
            </a:r>
          </a:p>
          <a:p>
            <a:r>
              <a:rPr lang="fi-FI" dirty="0">
                <a:hlinkClick r:id="rId3"/>
              </a:rPr>
              <a:t>http://www.dingsmagnets.com/industries/aluminum-can-recycling/index.html</a:t>
            </a:r>
            <a:endParaRPr lang="fi-FI" dirty="0"/>
          </a:p>
          <a:p>
            <a:endParaRPr lang="fi-FI" dirty="0"/>
          </a:p>
          <a:p>
            <a:endParaRPr lang="fi-FI" dirty="0"/>
          </a:p>
        </p:txBody>
      </p:sp>
    </p:spTree>
    <p:extLst>
      <p:ext uri="{BB962C8B-B14F-4D97-AF65-F5344CB8AC3E}">
        <p14:creationId xmlns:p14="http://schemas.microsoft.com/office/powerpoint/2010/main" val="416450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srcRect l="14184" t="3845" r="30667"/>
          <a:stretch/>
        </p:blipFill>
        <p:spPr>
          <a:xfrm>
            <a:off x="2642615" y="0"/>
            <a:ext cx="6501384" cy="698537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78320" y="2718054"/>
            <a:ext cx="4730560" cy="3207258"/>
          </a:xfrm>
          <a:prstGeom prst="rect">
            <a:avLst/>
          </a:prstGeom>
        </p:spPr>
        <p:txBody>
          <a:bodyPr vert="horz" lIns="91440" tIns="45720" rIns="91440" bIns="45720" rtlCol="0" anchor="t">
            <a:normAutofit/>
          </a:bodyPr>
          <a:lstStyle/>
          <a:p>
            <a:pPr defTabSz="914400">
              <a:lnSpc>
                <a:spcPct val="90000"/>
              </a:lnSpc>
              <a:spcAft>
                <a:spcPts val="600"/>
              </a:spcAft>
            </a:pPr>
            <a:r>
              <a:rPr lang="en-US" sz="2000" dirty="0" err="1">
                <a:latin typeface="+mn-lt"/>
                <a:ea typeface="+mn-ea"/>
                <a:cs typeface="+mn-cs"/>
              </a:rPr>
              <a:t>Riikinvoima</a:t>
            </a:r>
            <a:r>
              <a:rPr lang="en-US" sz="2000" dirty="0">
                <a:latin typeface="+mn-lt"/>
                <a:ea typeface="+mn-ea"/>
                <a:cs typeface="+mn-cs"/>
              </a:rPr>
              <a:t> </a:t>
            </a:r>
            <a:r>
              <a:rPr lang="en-US" sz="2000" dirty="0" err="1">
                <a:latin typeface="+mn-lt"/>
                <a:ea typeface="+mn-ea"/>
                <a:cs typeface="+mn-cs"/>
              </a:rPr>
              <a:t>Ekovoimalaitos</a:t>
            </a:r>
            <a:r>
              <a:rPr lang="en-US" sz="2000" dirty="0">
                <a:latin typeface="+mn-lt"/>
                <a:ea typeface="+mn-ea"/>
                <a:cs typeface="+mn-cs"/>
              </a:rPr>
              <a:t> (</a:t>
            </a:r>
            <a:r>
              <a:rPr lang="en-US" sz="2000" dirty="0" err="1">
                <a:latin typeface="+mn-lt"/>
                <a:ea typeface="+mn-ea"/>
                <a:cs typeface="+mn-cs"/>
              </a:rPr>
              <a:t>Ecopowerplant</a:t>
            </a:r>
            <a:r>
              <a:rPr lang="en-US" sz="2000" dirty="0">
                <a:latin typeface="+mn-lt"/>
                <a:ea typeface="+mn-ea"/>
                <a:cs typeface="+mn-cs"/>
              </a:rPr>
              <a:t>) produces environmentally friendly energy for heating and illumination of homes at Eastern Finland.</a:t>
            </a:r>
          </a:p>
          <a:p>
            <a:pPr defTabSz="914400">
              <a:lnSpc>
                <a:spcPct val="90000"/>
              </a:lnSpc>
              <a:spcAft>
                <a:spcPts val="600"/>
              </a:spcAft>
            </a:pPr>
            <a:endParaRPr lang="en-US" sz="2000" dirty="0">
              <a:latin typeface="+mn-lt"/>
              <a:ea typeface="+mn-ea"/>
              <a:cs typeface="+mn-cs"/>
            </a:endParaRPr>
          </a:p>
          <a:p>
            <a:pPr defTabSz="914400">
              <a:lnSpc>
                <a:spcPct val="90000"/>
              </a:lnSpc>
              <a:spcAft>
                <a:spcPts val="600"/>
              </a:spcAft>
            </a:pPr>
            <a:r>
              <a:rPr lang="en-US" sz="2000" dirty="0">
                <a:latin typeface="+mn-lt"/>
                <a:ea typeface="+mn-ea"/>
                <a:cs typeface="+mn-cs"/>
              </a:rPr>
              <a:t>Supplier was Andritz from Austria. </a:t>
            </a:r>
          </a:p>
          <a:p>
            <a:pPr indent="-228600" defTabSz="914400">
              <a:lnSpc>
                <a:spcPct val="90000"/>
              </a:lnSpc>
              <a:spcAft>
                <a:spcPts val="600"/>
              </a:spcAft>
              <a:buFont typeface="Arial" panose="020B0604020202020204" pitchFamily="34" charset="0"/>
              <a:buChar char="•"/>
            </a:pPr>
            <a:endParaRPr lang="en-US" sz="1500" dirty="0">
              <a:latin typeface="+mn-lt"/>
              <a:ea typeface="+mn-ea"/>
              <a:cs typeface="+mn-cs"/>
            </a:endParaRPr>
          </a:p>
        </p:txBody>
      </p:sp>
      <p:sp>
        <p:nvSpPr>
          <p:cNvPr id="6" name="Slide Number Placeholder 5"/>
          <p:cNvSpPr>
            <a:spLocks noGrp="1"/>
          </p:cNvSpPr>
          <p:nvPr>
            <p:ph type="sldNum" sz="quarter" idx="4294967295"/>
          </p:nvPr>
        </p:nvSpPr>
        <p:spPr>
          <a:xfrm>
            <a:off x="6808279" y="6356350"/>
            <a:ext cx="2057400" cy="365125"/>
          </a:xfrm>
        </p:spPr>
        <p:txBody>
          <a:bodyPr vert="horz" lIns="91440" tIns="45720" rIns="91440" bIns="45720" rtlCol="0" anchor="ctr">
            <a:normAutofit/>
          </a:bodyPr>
          <a:lstStyle/>
          <a:p>
            <a:pPr defTabSz="914400" fontAlgn="auto">
              <a:spcBef>
                <a:spcPts val="0"/>
              </a:spcBef>
              <a:spcAft>
                <a:spcPts val="600"/>
              </a:spcAft>
              <a:defRPr/>
            </a:pPr>
            <a:fld id="{FDF52C00-FAA2-8041-BAB2-D926C625D201}" type="slidenum">
              <a:rPr lang="en-US" sz="1200">
                <a:solidFill>
                  <a:schemeClr val="bg1"/>
                </a:solidFill>
                <a:latin typeface="Calibri" panose="020F0502020204030204"/>
                <a:ea typeface="+mn-ea"/>
                <a:cs typeface="+mn-cs"/>
              </a:rPr>
              <a:pPr defTabSz="914400" fontAlgn="auto">
                <a:spcBef>
                  <a:spcPts val="0"/>
                </a:spcBef>
                <a:spcAft>
                  <a:spcPts val="600"/>
                </a:spcAft>
                <a:defRPr/>
              </a:pPr>
              <a:t>3</a:t>
            </a:fld>
            <a:endParaRPr lang="en-US" sz="1200">
              <a:solidFill>
                <a:schemeClr val="bg1"/>
              </a:solidFill>
              <a:latin typeface="Calibri" panose="020F0502020204030204"/>
              <a:ea typeface="+mn-ea"/>
              <a:cs typeface="+mn-cs"/>
            </a:endParaRPr>
          </a:p>
        </p:txBody>
      </p:sp>
      <p:sp>
        <p:nvSpPr>
          <p:cNvPr id="2" name="Rectangle 1"/>
          <p:cNvSpPr/>
          <p:nvPr/>
        </p:nvSpPr>
        <p:spPr>
          <a:xfrm>
            <a:off x="163138" y="5252745"/>
            <a:ext cx="7506392" cy="369332"/>
          </a:xfrm>
          <a:prstGeom prst="rect">
            <a:avLst/>
          </a:prstGeom>
        </p:spPr>
        <p:txBody>
          <a:bodyPr wrap="square">
            <a:spAutoFit/>
          </a:bodyPr>
          <a:lstStyle/>
          <a:p>
            <a:pPr>
              <a:spcAft>
                <a:spcPts val="600"/>
              </a:spcAft>
            </a:pPr>
            <a:r>
              <a:rPr lang="fi-FI" dirty="0">
                <a:hlinkClick r:id="rId3"/>
              </a:rPr>
              <a:t>https://www.youtube.com/watch?v=Zr2m7VK_z_w&amp;feature=youtu.be</a:t>
            </a:r>
            <a:endParaRPr lang="fi-FI" dirty="0"/>
          </a:p>
        </p:txBody>
      </p:sp>
      <p:sp>
        <p:nvSpPr>
          <p:cNvPr id="3" name="TextBox 2">
            <a:extLst>
              <a:ext uri="{FF2B5EF4-FFF2-40B4-BE49-F238E27FC236}">
                <a16:creationId xmlns:a16="http://schemas.microsoft.com/office/drawing/2014/main" id="{ABA61155-A2E6-4D9F-9DF5-9791A8B5E88F}"/>
              </a:ext>
            </a:extLst>
          </p:cNvPr>
          <p:cNvSpPr txBox="1"/>
          <p:nvPr/>
        </p:nvSpPr>
        <p:spPr>
          <a:xfrm>
            <a:off x="7040880" y="6495057"/>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Tree>
    <p:extLst>
      <p:ext uri="{BB962C8B-B14F-4D97-AF65-F5344CB8AC3E}">
        <p14:creationId xmlns:p14="http://schemas.microsoft.com/office/powerpoint/2010/main" val="103909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502650" y="327025"/>
            <a:ext cx="641350" cy="365125"/>
          </a:xfrm>
        </p:spPr>
        <p:txBody>
          <a:bodyPr/>
          <a:lstStyle/>
          <a:p>
            <a:fld id="{FDF52C00-FAA2-8041-BAB2-D926C625D201}" type="slidenum">
              <a:rPr lang="en-US" smtClean="0"/>
              <a:pPr/>
              <a:t>4</a:t>
            </a:fld>
            <a:endParaRPr lang="en-US" dirty="0"/>
          </a:p>
        </p:txBody>
      </p:sp>
      <p:pic>
        <p:nvPicPr>
          <p:cNvPr id="2" name="Picture 1"/>
          <p:cNvPicPr>
            <a:picLocks noChangeAspect="1"/>
          </p:cNvPicPr>
          <p:nvPr/>
        </p:nvPicPr>
        <p:blipFill>
          <a:blip r:embed="rId2"/>
          <a:stretch>
            <a:fillRect/>
          </a:stretch>
        </p:blipFill>
        <p:spPr>
          <a:xfrm>
            <a:off x="2595044" y="154305"/>
            <a:ext cx="3722629" cy="3632686"/>
          </a:xfrm>
          <a:prstGeom prst="rect">
            <a:avLst/>
          </a:prstGeom>
        </p:spPr>
      </p:pic>
      <p:sp>
        <p:nvSpPr>
          <p:cNvPr id="8" name="Rectangle 7"/>
          <p:cNvSpPr/>
          <p:nvPr/>
        </p:nvSpPr>
        <p:spPr>
          <a:xfrm>
            <a:off x="1201189" y="4106988"/>
            <a:ext cx="6741622" cy="1200329"/>
          </a:xfrm>
          <a:prstGeom prst="rect">
            <a:avLst/>
          </a:prstGeom>
        </p:spPr>
        <p:txBody>
          <a:bodyPr wrap="square">
            <a:spAutoFit/>
          </a:bodyPr>
          <a:lstStyle/>
          <a:p>
            <a:pPr marL="342900" indent="-342900">
              <a:buFontTx/>
              <a:buChar char="-"/>
            </a:pPr>
            <a:r>
              <a:rPr lang="en-US" sz="2400" dirty="0">
                <a:latin typeface="Constantia"/>
                <a:cs typeface="Constantia"/>
              </a:rPr>
              <a:t>In this area lives 640 000 citizens. </a:t>
            </a:r>
          </a:p>
          <a:p>
            <a:pPr marL="342900" indent="-342900">
              <a:buFontTx/>
              <a:buChar char="-"/>
            </a:pPr>
            <a:r>
              <a:rPr lang="en-US" sz="2400" dirty="0">
                <a:latin typeface="Constantia"/>
                <a:cs typeface="Constantia"/>
              </a:rPr>
              <a:t>Waste management companies are owned by 57 municipalities.</a:t>
            </a:r>
            <a:endParaRPr lang="fi-FI" sz="2400" dirty="0">
              <a:latin typeface="Constantia"/>
              <a:cs typeface="Constantia"/>
            </a:endParaRPr>
          </a:p>
        </p:txBody>
      </p:sp>
      <p:sp>
        <p:nvSpPr>
          <p:cNvPr id="3" name="TextBox 2">
            <a:extLst>
              <a:ext uri="{FF2B5EF4-FFF2-40B4-BE49-F238E27FC236}">
                <a16:creationId xmlns:a16="http://schemas.microsoft.com/office/drawing/2014/main" id="{48737F07-5691-4652-A28C-D0ED719A84DB}"/>
              </a:ext>
            </a:extLst>
          </p:cNvPr>
          <p:cNvSpPr txBox="1"/>
          <p:nvPr/>
        </p:nvSpPr>
        <p:spPr>
          <a:xfrm>
            <a:off x="4185920" y="3392259"/>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Tree>
    <p:extLst>
      <p:ext uri="{BB962C8B-B14F-4D97-AF65-F5344CB8AC3E}">
        <p14:creationId xmlns:p14="http://schemas.microsoft.com/office/powerpoint/2010/main" val="15219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1041862" y="327025"/>
            <a:ext cx="7005637" cy="3955446"/>
          </a:xfrm>
          <a:prstGeom prst="rect">
            <a:avLst/>
          </a:prstGeom>
        </p:spPr>
      </p:pic>
      <p:sp>
        <p:nvSpPr>
          <p:cNvPr id="6" name="Rectangle 1"/>
          <p:cNvSpPr>
            <a:spLocks noChangeArrowheads="1"/>
          </p:cNvSpPr>
          <p:nvPr/>
        </p:nvSpPr>
        <p:spPr bwMode="auto">
          <a:xfrm>
            <a:off x="1153087" y="4320449"/>
            <a:ext cx="6783185"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defTabSz="914400" eaLnBrk="0" hangingPunct="0"/>
            <a:r>
              <a:rPr lang="en-US" sz="2400" dirty="0">
                <a:latin typeface="Constantia"/>
                <a:cs typeface="Constantia"/>
              </a:rPr>
              <a:t>- </a:t>
            </a:r>
            <a:r>
              <a:rPr lang="en-US" sz="2400" dirty="0" err="1">
                <a:latin typeface="Constantia"/>
                <a:cs typeface="Constantia"/>
              </a:rPr>
              <a:t>Riikinvoima</a:t>
            </a:r>
            <a:r>
              <a:rPr lang="en-US" sz="2400" dirty="0">
                <a:latin typeface="Constantia"/>
                <a:cs typeface="Constantia"/>
              </a:rPr>
              <a:t> is owned by eight municipal waste management companies and </a:t>
            </a:r>
            <a:r>
              <a:rPr lang="fi-FI" sz="2400" dirty="0">
                <a:latin typeface="Constantia"/>
                <a:cs typeface="Constantia"/>
              </a:rPr>
              <a:t>Varkauden Aluelämpö Oy.</a:t>
            </a:r>
            <a:endParaRPr lang="fi-FI" altLang="fi-FI" sz="2400" dirty="0">
              <a:latin typeface="Constantia"/>
              <a:cs typeface="Constanti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071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6</a:t>
            </a:fld>
            <a:endParaRPr lang="en-US" dirty="0"/>
          </a:p>
        </p:txBody>
      </p:sp>
      <p:sp>
        <p:nvSpPr>
          <p:cNvPr id="6" name="Rectangle 5"/>
          <p:cNvSpPr/>
          <p:nvPr/>
        </p:nvSpPr>
        <p:spPr>
          <a:xfrm>
            <a:off x="581891" y="3549586"/>
            <a:ext cx="8778240" cy="1938992"/>
          </a:xfrm>
          <a:prstGeom prst="rect">
            <a:avLst/>
          </a:prstGeom>
        </p:spPr>
        <p:txBody>
          <a:bodyPr wrap="square">
            <a:spAutoFit/>
          </a:bodyPr>
          <a:lstStyle/>
          <a:p>
            <a:r>
              <a:rPr lang="en-US" sz="2400" dirty="0">
                <a:latin typeface="Constantia"/>
                <a:cs typeface="Constantia"/>
              </a:rPr>
              <a:t>- Waste incineration capacity about 145 000 tons of municipal waste per year = fuel input about 54 MW</a:t>
            </a:r>
            <a:br>
              <a:rPr lang="en-US" sz="2400" dirty="0">
                <a:latin typeface="Constantia"/>
                <a:cs typeface="Constantia"/>
              </a:rPr>
            </a:br>
            <a:r>
              <a:rPr lang="en-US" sz="2400" dirty="0">
                <a:latin typeface="Constantia"/>
                <a:cs typeface="Constantia"/>
              </a:rPr>
              <a:t>- Incineration technology is Circulated Fluidized Bed, CFB</a:t>
            </a:r>
            <a:br>
              <a:rPr lang="en-US" sz="2400" dirty="0">
                <a:latin typeface="Constantia"/>
                <a:cs typeface="Constantia"/>
              </a:rPr>
            </a:br>
            <a:r>
              <a:rPr lang="en-US" sz="2400" dirty="0">
                <a:latin typeface="Constantia"/>
                <a:cs typeface="Constantia"/>
              </a:rPr>
              <a:t>- </a:t>
            </a:r>
            <a:r>
              <a:rPr lang="en-US" sz="2400" dirty="0" err="1">
                <a:latin typeface="Constantia"/>
                <a:cs typeface="Constantia"/>
              </a:rPr>
              <a:t>Distric</a:t>
            </a:r>
            <a:r>
              <a:rPr lang="en-US" sz="2400" dirty="0">
                <a:latin typeface="Constantia"/>
                <a:cs typeface="Constantia"/>
              </a:rPr>
              <a:t> heating /year 180 </a:t>
            </a:r>
            <a:r>
              <a:rPr lang="en-US" sz="2400" dirty="0" err="1">
                <a:latin typeface="Constantia"/>
                <a:cs typeface="Constantia"/>
              </a:rPr>
              <a:t>GWh</a:t>
            </a:r>
            <a:r>
              <a:rPr lang="en-US" sz="2400" dirty="0">
                <a:latin typeface="Constantia"/>
                <a:cs typeface="Constantia"/>
              </a:rPr>
              <a:t/>
            </a:r>
            <a:br>
              <a:rPr lang="en-US" sz="2400" dirty="0">
                <a:latin typeface="Constantia"/>
                <a:cs typeface="Constantia"/>
              </a:rPr>
            </a:br>
            <a:r>
              <a:rPr lang="en-US" sz="2400" dirty="0">
                <a:latin typeface="Constantia"/>
                <a:cs typeface="Constantia"/>
              </a:rPr>
              <a:t>- Electricity generation /year 90 </a:t>
            </a:r>
            <a:r>
              <a:rPr lang="en-US" sz="2400" dirty="0" err="1">
                <a:latin typeface="Constantia"/>
                <a:cs typeface="Constantia"/>
              </a:rPr>
              <a:t>GWh</a:t>
            </a:r>
            <a:endParaRPr lang="fi-FI" sz="2400" dirty="0">
              <a:latin typeface="Constantia"/>
              <a:cs typeface="Constantia"/>
            </a:endParaRPr>
          </a:p>
        </p:txBody>
      </p:sp>
      <p:pic>
        <p:nvPicPr>
          <p:cNvPr id="7" name="Picture 6"/>
          <p:cNvPicPr>
            <a:picLocks noChangeAspect="1"/>
          </p:cNvPicPr>
          <p:nvPr/>
        </p:nvPicPr>
        <p:blipFill>
          <a:blip r:embed="rId2"/>
          <a:stretch>
            <a:fillRect/>
          </a:stretch>
        </p:blipFill>
        <p:spPr>
          <a:xfrm>
            <a:off x="1608745" y="165620"/>
            <a:ext cx="5926509" cy="3387111"/>
          </a:xfrm>
          <a:prstGeom prst="rect">
            <a:avLst/>
          </a:prstGeom>
        </p:spPr>
      </p:pic>
      <p:sp>
        <p:nvSpPr>
          <p:cNvPr id="2" name="TextBox 1">
            <a:extLst>
              <a:ext uri="{FF2B5EF4-FFF2-40B4-BE49-F238E27FC236}">
                <a16:creationId xmlns:a16="http://schemas.microsoft.com/office/drawing/2014/main" id="{A3F5EBB6-3DF1-4BEF-A7CC-8248F4CC02C5}"/>
              </a:ext>
            </a:extLst>
          </p:cNvPr>
          <p:cNvSpPr txBox="1"/>
          <p:nvPr/>
        </p:nvSpPr>
        <p:spPr>
          <a:xfrm>
            <a:off x="5486400" y="3123748"/>
            <a:ext cx="2763520" cy="369332"/>
          </a:xfrm>
          <a:prstGeom prst="rect">
            <a:avLst/>
          </a:prstGeom>
          <a:noFill/>
        </p:spPr>
        <p:txBody>
          <a:bodyPr wrap="square" rtlCol="0">
            <a:spAutoFit/>
          </a:bodyPr>
          <a:lstStyle/>
          <a:p>
            <a:r>
              <a:rPr lang="fi-FI" dirty="0">
                <a:solidFill>
                  <a:schemeClr val="bg1"/>
                </a:solidFill>
              </a:rPr>
              <a:t>Kuva: Esko Tiainen</a:t>
            </a:r>
          </a:p>
        </p:txBody>
      </p:sp>
    </p:spTree>
    <p:extLst>
      <p:ext uri="{BB962C8B-B14F-4D97-AF65-F5344CB8AC3E}">
        <p14:creationId xmlns:p14="http://schemas.microsoft.com/office/powerpoint/2010/main" val="27410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7</a:t>
            </a:fld>
            <a:endParaRPr lang="en-US" dirty="0"/>
          </a:p>
        </p:txBody>
      </p:sp>
      <p:sp>
        <p:nvSpPr>
          <p:cNvPr id="2" name="Rectangle 1"/>
          <p:cNvSpPr/>
          <p:nvPr/>
        </p:nvSpPr>
        <p:spPr>
          <a:xfrm>
            <a:off x="830002" y="692150"/>
            <a:ext cx="7672648" cy="3416320"/>
          </a:xfrm>
          <a:prstGeom prst="rect">
            <a:avLst/>
          </a:prstGeom>
        </p:spPr>
        <p:txBody>
          <a:bodyPr wrap="square">
            <a:spAutoFit/>
          </a:bodyPr>
          <a:lstStyle/>
          <a:p>
            <a:pPr marL="342900" indent="-342900">
              <a:buFontTx/>
              <a:buChar char="-"/>
            </a:pPr>
            <a:r>
              <a:rPr lang="en-US" sz="2400" dirty="0" err="1">
                <a:latin typeface="Constantia"/>
                <a:cs typeface="Constantia"/>
              </a:rPr>
              <a:t>Ekovoimalaitos</a:t>
            </a:r>
            <a:r>
              <a:rPr lang="en-US" sz="2400" dirty="0">
                <a:latin typeface="Constantia"/>
                <a:cs typeface="Constantia"/>
              </a:rPr>
              <a:t> save the environment by replacing the use of fossil fuels. </a:t>
            </a:r>
          </a:p>
          <a:p>
            <a:pPr marL="342900" indent="-342900">
              <a:buFontTx/>
              <a:buChar char="-"/>
            </a:pPr>
            <a:r>
              <a:rPr lang="en-US" sz="2400" dirty="0">
                <a:latin typeface="Constantia"/>
                <a:cs typeface="Constantia"/>
              </a:rPr>
              <a:t>Replacement of coal and fuel oil of municipal waste to reduce carbon dioxide emissions by up to 100 000 – 200 000 </a:t>
            </a:r>
            <a:r>
              <a:rPr lang="en-US" sz="2400" dirty="0" err="1">
                <a:latin typeface="Constantia"/>
                <a:cs typeface="Constantia"/>
              </a:rPr>
              <a:t>tonnes</a:t>
            </a:r>
            <a:r>
              <a:rPr lang="en-US" sz="2400" dirty="0">
                <a:latin typeface="Constantia"/>
                <a:cs typeface="Constantia"/>
              </a:rPr>
              <a:t> per year. </a:t>
            </a:r>
          </a:p>
          <a:p>
            <a:pPr marL="342900" indent="-342900">
              <a:buFontTx/>
              <a:buChar char="-"/>
            </a:pPr>
            <a:r>
              <a:rPr lang="en-US" sz="2400" dirty="0">
                <a:latin typeface="Constantia"/>
                <a:cs typeface="Constantia"/>
              </a:rPr>
              <a:t>The landfilled waste is another important environmental factor. Harmful methane emissions will be reduced. Methane is more than 20 times harmful for the atmosphere than carbon dioxide.</a:t>
            </a:r>
            <a:endParaRPr lang="fi-FI" sz="2400" dirty="0">
              <a:latin typeface="Constantia"/>
              <a:cs typeface="Constantia"/>
            </a:endParaRPr>
          </a:p>
        </p:txBody>
      </p:sp>
    </p:spTree>
    <p:extLst>
      <p:ext uri="{BB962C8B-B14F-4D97-AF65-F5344CB8AC3E}">
        <p14:creationId xmlns:p14="http://schemas.microsoft.com/office/powerpoint/2010/main" val="17912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8</a:t>
            </a:fld>
            <a:endParaRPr lang="en-US" dirty="0"/>
          </a:p>
        </p:txBody>
      </p:sp>
      <p:pic>
        <p:nvPicPr>
          <p:cNvPr id="5" name="Picture 4"/>
          <p:cNvPicPr>
            <a:picLocks noChangeAspect="1"/>
          </p:cNvPicPr>
          <p:nvPr/>
        </p:nvPicPr>
        <p:blipFill rotWithShape="1">
          <a:blip r:embed="rId2"/>
          <a:srcRect l="4715" r="2765" b="2890"/>
          <a:stretch/>
        </p:blipFill>
        <p:spPr>
          <a:xfrm>
            <a:off x="241069" y="152575"/>
            <a:ext cx="4729942" cy="2748567"/>
          </a:xfrm>
          <a:prstGeom prst="rect">
            <a:avLst/>
          </a:prstGeom>
        </p:spPr>
      </p:pic>
      <p:sp>
        <p:nvSpPr>
          <p:cNvPr id="6" name="Rectangle 5"/>
          <p:cNvSpPr/>
          <p:nvPr/>
        </p:nvSpPr>
        <p:spPr>
          <a:xfrm>
            <a:off x="740311" y="3787333"/>
            <a:ext cx="2211118" cy="400110"/>
          </a:xfrm>
          <a:prstGeom prst="rect">
            <a:avLst/>
          </a:prstGeom>
        </p:spPr>
        <p:txBody>
          <a:bodyPr wrap="none">
            <a:spAutoFit/>
          </a:bodyPr>
          <a:lstStyle/>
          <a:p>
            <a:r>
              <a:rPr lang="fi-FI" sz="2000" b="1" dirty="0"/>
              <a:t>1. </a:t>
            </a:r>
            <a:r>
              <a:rPr lang="fi-FI" sz="2000" b="1" dirty="0" err="1"/>
              <a:t>Receiving</a:t>
            </a:r>
            <a:r>
              <a:rPr lang="fi-FI" sz="2000" b="1" dirty="0"/>
              <a:t> </a:t>
            </a:r>
            <a:r>
              <a:rPr lang="fi-FI" sz="2000" b="1" dirty="0" err="1"/>
              <a:t>waste</a:t>
            </a:r>
            <a:r>
              <a:rPr lang="fi-FI" sz="2000" b="1" dirty="0"/>
              <a:t>.</a:t>
            </a:r>
          </a:p>
        </p:txBody>
      </p:sp>
      <p:pic>
        <p:nvPicPr>
          <p:cNvPr id="8" name="Picture 7"/>
          <p:cNvPicPr>
            <a:picLocks noChangeAspect="1"/>
          </p:cNvPicPr>
          <p:nvPr/>
        </p:nvPicPr>
        <p:blipFill rotWithShape="1">
          <a:blip r:embed="rId3"/>
          <a:srcRect t="37117"/>
          <a:stretch/>
        </p:blipFill>
        <p:spPr>
          <a:xfrm>
            <a:off x="3207948" y="2982820"/>
            <a:ext cx="3985332" cy="2311421"/>
          </a:xfrm>
          <a:prstGeom prst="rect">
            <a:avLst/>
          </a:prstGeom>
        </p:spPr>
      </p:pic>
      <p:sp>
        <p:nvSpPr>
          <p:cNvPr id="2" name="Rectangle 1"/>
          <p:cNvSpPr/>
          <p:nvPr/>
        </p:nvSpPr>
        <p:spPr>
          <a:xfrm>
            <a:off x="4414059" y="2073139"/>
            <a:ext cx="4572000" cy="646331"/>
          </a:xfrm>
          <a:prstGeom prst="rect">
            <a:avLst/>
          </a:prstGeom>
        </p:spPr>
        <p:txBody>
          <a:bodyPr>
            <a:spAutoFit/>
          </a:bodyPr>
          <a:lstStyle/>
          <a:p>
            <a:r>
              <a:rPr lang="fi-FI" dirty="0">
                <a:hlinkClick r:id="rId4"/>
              </a:rPr>
              <a:t>https://www.youtube.com/watch?v=IGGYhAopM-o</a:t>
            </a:r>
            <a:endParaRPr lang="fi-FI" dirty="0"/>
          </a:p>
        </p:txBody>
      </p:sp>
      <p:sp>
        <p:nvSpPr>
          <p:cNvPr id="3" name="TextBox 2">
            <a:extLst>
              <a:ext uri="{FF2B5EF4-FFF2-40B4-BE49-F238E27FC236}">
                <a16:creationId xmlns:a16="http://schemas.microsoft.com/office/drawing/2014/main" id="{F7D3791B-7CFA-42AC-AD9B-A7C9E6E18714}"/>
              </a:ext>
            </a:extLst>
          </p:cNvPr>
          <p:cNvSpPr txBox="1"/>
          <p:nvPr/>
        </p:nvSpPr>
        <p:spPr>
          <a:xfrm>
            <a:off x="640080" y="2886001"/>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
        <p:nvSpPr>
          <p:cNvPr id="10" name="TextBox 9">
            <a:extLst>
              <a:ext uri="{FF2B5EF4-FFF2-40B4-BE49-F238E27FC236}">
                <a16:creationId xmlns:a16="http://schemas.microsoft.com/office/drawing/2014/main" id="{6947BFAB-3984-4C1C-8FBE-D28BA9880E25}"/>
              </a:ext>
            </a:extLst>
          </p:cNvPr>
          <p:cNvSpPr txBox="1"/>
          <p:nvPr/>
        </p:nvSpPr>
        <p:spPr>
          <a:xfrm>
            <a:off x="5318299" y="5365830"/>
            <a:ext cx="2763520" cy="369332"/>
          </a:xfrm>
          <a:prstGeom prst="rect">
            <a:avLst/>
          </a:prstGeom>
          <a:noFill/>
        </p:spPr>
        <p:txBody>
          <a:bodyPr wrap="square" rtlCol="0">
            <a:spAutoFit/>
          </a:bodyPr>
          <a:lstStyle/>
          <a:p>
            <a:r>
              <a:rPr lang="fi-FI" dirty="0"/>
              <a:t>Kuva: Esko Tiainen</a:t>
            </a:r>
          </a:p>
        </p:txBody>
      </p:sp>
    </p:spTree>
    <p:extLst>
      <p:ext uri="{BB962C8B-B14F-4D97-AF65-F5344CB8AC3E}">
        <p14:creationId xmlns:p14="http://schemas.microsoft.com/office/powerpoint/2010/main" val="40819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502650" y="327025"/>
            <a:ext cx="641350" cy="365125"/>
          </a:xfrm>
        </p:spPr>
        <p:txBody>
          <a:bodyPr/>
          <a:lstStyle/>
          <a:p>
            <a:fld id="{FDF52C00-FAA2-8041-BAB2-D926C625D201}" type="slidenum">
              <a:rPr lang="en-US" smtClean="0"/>
              <a:pPr/>
              <a:t>9</a:t>
            </a:fld>
            <a:endParaRPr lang="en-US" dirty="0"/>
          </a:p>
        </p:txBody>
      </p:sp>
      <p:pic>
        <p:nvPicPr>
          <p:cNvPr id="5" name="Picture 4"/>
          <p:cNvPicPr>
            <a:picLocks noChangeAspect="1"/>
          </p:cNvPicPr>
          <p:nvPr/>
        </p:nvPicPr>
        <p:blipFill rotWithShape="1">
          <a:blip r:embed="rId2"/>
          <a:srcRect l="4715" r="2765" b="2890"/>
          <a:stretch/>
        </p:blipFill>
        <p:spPr>
          <a:xfrm>
            <a:off x="241069" y="152575"/>
            <a:ext cx="4729942" cy="2748567"/>
          </a:xfrm>
          <a:prstGeom prst="rect">
            <a:avLst/>
          </a:prstGeom>
        </p:spPr>
      </p:pic>
      <p:sp>
        <p:nvSpPr>
          <p:cNvPr id="6" name="Rectangle 5"/>
          <p:cNvSpPr/>
          <p:nvPr/>
        </p:nvSpPr>
        <p:spPr>
          <a:xfrm>
            <a:off x="466926" y="3981202"/>
            <a:ext cx="3958904" cy="984885"/>
          </a:xfrm>
          <a:prstGeom prst="rect">
            <a:avLst/>
          </a:prstGeom>
        </p:spPr>
        <p:txBody>
          <a:bodyPr wrap="none">
            <a:spAutoFit/>
          </a:bodyPr>
          <a:lstStyle/>
          <a:p>
            <a:r>
              <a:rPr lang="fi-FI" sz="2000" b="1" dirty="0"/>
              <a:t>2. Waste </a:t>
            </a:r>
            <a:r>
              <a:rPr lang="fi-FI" sz="2000" b="1" dirty="0" err="1"/>
              <a:t>storage</a:t>
            </a:r>
            <a:r>
              <a:rPr lang="fi-FI" sz="2000" b="1" dirty="0"/>
              <a:t>, </a:t>
            </a:r>
            <a:r>
              <a:rPr lang="fi-FI" sz="2000" b="1" dirty="0" err="1"/>
              <a:t>almost</a:t>
            </a:r>
            <a:r>
              <a:rPr lang="fi-FI" sz="2000" b="1" dirty="0"/>
              <a:t> 8000 </a:t>
            </a:r>
            <a:r>
              <a:rPr lang="fi-FI" sz="2000" b="1" dirty="0" err="1"/>
              <a:t>tons</a:t>
            </a:r>
            <a:r>
              <a:rPr lang="fi-FI" sz="2000" b="1" dirty="0"/>
              <a:t>,</a:t>
            </a:r>
          </a:p>
          <a:p>
            <a:r>
              <a:rPr lang="fi-FI" sz="2000" b="1" dirty="0"/>
              <a:t> 8 m</a:t>
            </a:r>
            <a:r>
              <a:rPr lang="fi-FI" sz="2000" b="1" baseline="30000" dirty="0"/>
              <a:t>3</a:t>
            </a:r>
            <a:r>
              <a:rPr lang="fi-FI" sz="2000" b="1" dirty="0"/>
              <a:t> </a:t>
            </a:r>
            <a:r>
              <a:rPr lang="fi-FI" sz="2000" b="1" dirty="0" err="1"/>
              <a:t>grab</a:t>
            </a:r>
            <a:r>
              <a:rPr lang="fi-FI" sz="2000" b="1" dirty="0"/>
              <a:t>.</a:t>
            </a:r>
          </a:p>
          <a:p>
            <a:endParaRPr lang="fi-FI" dirty="0"/>
          </a:p>
        </p:txBody>
      </p:sp>
      <p:pic>
        <p:nvPicPr>
          <p:cNvPr id="2" name="Picture 1"/>
          <p:cNvPicPr>
            <a:picLocks noChangeAspect="1"/>
          </p:cNvPicPr>
          <p:nvPr/>
        </p:nvPicPr>
        <p:blipFill>
          <a:blip r:embed="rId3"/>
          <a:stretch>
            <a:fillRect/>
          </a:stretch>
        </p:blipFill>
        <p:spPr>
          <a:xfrm>
            <a:off x="4425830" y="2460567"/>
            <a:ext cx="3679079" cy="2985005"/>
          </a:xfrm>
          <a:prstGeom prst="rect">
            <a:avLst/>
          </a:prstGeom>
        </p:spPr>
      </p:pic>
      <p:sp>
        <p:nvSpPr>
          <p:cNvPr id="3" name="TextBox 2">
            <a:extLst>
              <a:ext uri="{FF2B5EF4-FFF2-40B4-BE49-F238E27FC236}">
                <a16:creationId xmlns:a16="http://schemas.microsoft.com/office/drawing/2014/main" id="{67AF42AC-A882-4CB0-A741-FBE08E22B5B5}"/>
              </a:ext>
            </a:extLst>
          </p:cNvPr>
          <p:cNvSpPr txBox="1"/>
          <p:nvPr/>
        </p:nvSpPr>
        <p:spPr>
          <a:xfrm>
            <a:off x="740311" y="2901142"/>
            <a:ext cx="2763520" cy="369332"/>
          </a:xfrm>
          <a:prstGeom prst="rect">
            <a:avLst/>
          </a:prstGeom>
          <a:noFill/>
        </p:spPr>
        <p:txBody>
          <a:bodyPr wrap="square" rtlCol="0">
            <a:spAutoFit/>
          </a:bodyPr>
          <a:lstStyle/>
          <a:p>
            <a:r>
              <a:rPr lang="fi-FI" dirty="0"/>
              <a:t>Kuva: </a:t>
            </a:r>
            <a:r>
              <a:rPr lang="fi-FI" dirty="0" err="1"/>
              <a:t>Riikinvoima</a:t>
            </a:r>
            <a:r>
              <a:rPr lang="fi-FI" dirty="0"/>
              <a:t> Oy</a:t>
            </a:r>
          </a:p>
        </p:txBody>
      </p:sp>
      <p:sp>
        <p:nvSpPr>
          <p:cNvPr id="9" name="TextBox 8">
            <a:extLst>
              <a:ext uri="{FF2B5EF4-FFF2-40B4-BE49-F238E27FC236}">
                <a16:creationId xmlns:a16="http://schemas.microsoft.com/office/drawing/2014/main" id="{F5467BF5-B334-4F81-846E-D9B321E9FCC3}"/>
              </a:ext>
            </a:extLst>
          </p:cNvPr>
          <p:cNvSpPr txBox="1"/>
          <p:nvPr/>
        </p:nvSpPr>
        <p:spPr>
          <a:xfrm>
            <a:off x="6265369" y="5501000"/>
            <a:ext cx="2763520" cy="369332"/>
          </a:xfrm>
          <a:prstGeom prst="rect">
            <a:avLst/>
          </a:prstGeom>
          <a:noFill/>
        </p:spPr>
        <p:txBody>
          <a:bodyPr wrap="square" rtlCol="0">
            <a:spAutoFit/>
          </a:bodyPr>
          <a:lstStyle/>
          <a:p>
            <a:r>
              <a:rPr lang="fi-FI" dirty="0"/>
              <a:t>Kuva: Esko Tiainen</a:t>
            </a:r>
          </a:p>
        </p:txBody>
      </p:sp>
    </p:spTree>
    <p:extLst>
      <p:ext uri="{BB962C8B-B14F-4D97-AF65-F5344CB8AC3E}">
        <p14:creationId xmlns:p14="http://schemas.microsoft.com/office/powerpoint/2010/main" val="21608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relia-PP-pohja_mac">
  <a:themeElements>
    <a:clrScheme name="Karelia-amk">
      <a:dk1>
        <a:sysClr val="windowText" lastClr="000000"/>
      </a:dk1>
      <a:lt1>
        <a:sysClr val="window" lastClr="FFFFFF"/>
      </a:lt1>
      <a:dk2>
        <a:srgbClr val="00AEC4"/>
      </a:dk2>
      <a:lt2>
        <a:srgbClr val="D0D0D0"/>
      </a:lt2>
      <a:accent1>
        <a:srgbClr val="009B3A"/>
      </a:accent1>
      <a:accent2>
        <a:srgbClr val="76B82A"/>
      </a:accent2>
      <a:accent3>
        <a:srgbClr val="C8D300"/>
      </a:accent3>
      <a:accent4>
        <a:srgbClr val="000000"/>
      </a:accent4>
      <a:accent5>
        <a:srgbClr val="858585"/>
      </a:accent5>
      <a:accent6>
        <a:srgbClr val="B8B8B8"/>
      </a:accent6>
      <a:hlink>
        <a:srgbClr val="00AEC4"/>
      </a:hlink>
      <a:folHlink>
        <a:srgbClr val="00AEC4"/>
      </a:folHlink>
    </a:clrScheme>
    <a:fontScheme name="Nas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arelia-PP-pohja [Vain luku]" id="{A303FE8B-D0F6-49F2-B104-BD1A8F8192B4}" vid="{4E32ECEA-7151-4D4E-AF5F-874E7482B0C3}"/>
    </a:ext>
  </a:ext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Asiakirja" ma:contentTypeID="0x010100844F74372C55FE4B821D5F2378F4B2BA" ma:contentTypeVersion="1" ma:contentTypeDescription="Luo uusi asiakirja." ma:contentTypeScope="" ma:versionID="822fe6b422b8dec44a40602c4233d47b">
  <xsd:schema xmlns:xsd="http://www.w3.org/2001/XMLSchema" xmlns:xs="http://www.w3.org/2001/XMLSchema" xmlns:p="http://schemas.microsoft.com/office/2006/metadata/properties" xmlns:ns2="76865ef9-df32-4c37-ae45-f9784eb47bff" xmlns:ns3="7e9e6169-ad39-4139-80cb-366121f0def0" targetNamespace="http://schemas.microsoft.com/office/2006/metadata/properties" ma:root="true" ma:fieldsID="6eb707645daa25c755dded653de544e8" ns2:_="" ns3:_="">
    <xsd:import namespace="76865ef9-df32-4c37-ae45-f9784eb47bff"/>
    <xsd:import namespace="7e9e6169-ad39-4139-80cb-366121f0def0"/>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65ef9-df32-4c37-ae45-f9784eb47bff" elementFormDefault="qualified">
    <xsd:import namespace="http://schemas.microsoft.com/office/2006/documentManagement/types"/>
    <xsd:import namespace="http://schemas.microsoft.com/office/infopath/2007/PartnerControls"/>
    <xsd:element name="_dlc_DocId" ma:index="8" nillable="true" ma:displayName="Tiedostotunnisteen arvo" ma:description="Tälle kohteelle määritetyn tiedostotunnisteen arvo." ma:internalName="_dlc_DocId" ma:readOnly="true">
      <xsd:simpleType>
        <xsd:restriction base="dms:Text"/>
      </xsd:simpleType>
    </xsd:element>
    <xsd:element name="_dlc_DocIdUrl" ma:index="9" nillable="true" ma:displayName="Tiedostotunniste" ma:description="Tämän tiedoston pysyvä linkki."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9e6169-ad39-4139-80cb-366121f0def0" elementFormDefault="qualified">
    <xsd:import namespace="http://schemas.microsoft.com/office/2006/documentManagement/types"/>
    <xsd:import namespace="http://schemas.microsoft.com/office/infopath/2007/PartnerControls"/>
    <xsd:element name="SharedWithUsers" ma:index="11"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6865ef9-df32-4c37-ae45-f9784eb47bff">427W7XWPXQD2-403814790-3061</_dlc_DocId>
    <_dlc_DocIdUrl xmlns="76865ef9-df32-4c37-ae45-f9784eb47bff">
      <Url>https://tt.eduuni.fi/sites/luc-lapinamk-extra/kiertotalousosaamista-ammattikorkeakouluihin/_layouts/15/DocIdRedir.aspx?ID=427W7XWPXQD2-403814790-3061</Url>
      <Description>427W7XWPXQD2-403814790-3061</Description>
    </_dlc_DocIdUrl>
  </documentManagement>
</p:properties>
</file>

<file path=customXml/itemProps1.xml><?xml version="1.0" encoding="utf-8"?>
<ds:datastoreItem xmlns:ds="http://schemas.openxmlformats.org/officeDocument/2006/customXml" ds:itemID="{4ABD47D4-B880-46D7-81A5-9791FA9843A8}">
  <ds:schemaRefs>
    <ds:schemaRef ds:uri="http://schemas.microsoft.com/sharepoint/v3/contenttype/forms"/>
  </ds:schemaRefs>
</ds:datastoreItem>
</file>

<file path=customXml/itemProps2.xml><?xml version="1.0" encoding="utf-8"?>
<ds:datastoreItem xmlns:ds="http://schemas.openxmlformats.org/officeDocument/2006/customXml" ds:itemID="{44E3AC84-7373-4C40-8BCC-935341C28DB3}">
  <ds:schemaRefs>
    <ds:schemaRef ds:uri="http://schemas.microsoft.com/sharepoint/events"/>
  </ds:schemaRefs>
</ds:datastoreItem>
</file>

<file path=customXml/itemProps3.xml><?xml version="1.0" encoding="utf-8"?>
<ds:datastoreItem xmlns:ds="http://schemas.openxmlformats.org/officeDocument/2006/customXml" ds:itemID="{10E02A79-1A8F-44F4-B9DC-F6951D8A2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65ef9-df32-4c37-ae45-f9784eb47bff"/>
    <ds:schemaRef ds:uri="7e9e6169-ad39-4139-80cb-366121f0d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B09A298-E83A-463B-B3E2-15BCC3FFFB3E}">
  <ds:schemaRefs>
    <ds:schemaRef ds:uri="7e9e6169-ad39-4139-80cb-366121f0def0"/>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6865ef9-df32-4c37-ae45-f9784eb47bf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TotalTime>
  <Words>758</Words>
  <Application>Microsoft Office PowerPoint</Application>
  <PresentationFormat>Näytössä katseltava diaesitys (4:3)</PresentationFormat>
  <Paragraphs>106</Paragraphs>
  <Slides>21</Slides>
  <Notes>0</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21</vt:i4>
      </vt:variant>
    </vt:vector>
  </HeadingPairs>
  <TitlesOfParts>
    <vt:vector size="30" baseType="lpstr">
      <vt:lpstr>ＭＳ Ｐゴシック</vt:lpstr>
      <vt:lpstr>Arial</vt:lpstr>
      <vt:lpstr>Calibri</vt:lpstr>
      <vt:lpstr>Constantia</vt:lpstr>
      <vt:lpstr>Lucida Grande</vt:lpstr>
      <vt:lpstr>Microsoft Sans Serif</vt:lpstr>
      <vt:lpstr>YouTube Noto</vt:lpstr>
      <vt:lpstr>Karelia-PP-pohja_mac</vt:lpstr>
      <vt:lpstr>1_Mukautettu suunnittelumalli</vt:lpstr>
      <vt:lpstr>Introduction to waste incineration</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waste incineration</dc:title>
  <dc:creator>Sanna Moilanen</dc:creator>
  <cp:lastModifiedBy>Tanja Pentinsaari</cp:lastModifiedBy>
  <cp:revision>3</cp:revision>
  <dcterms:created xsi:type="dcterms:W3CDTF">2020-09-16T12:19:31Z</dcterms:created>
  <dcterms:modified xsi:type="dcterms:W3CDTF">2020-09-17T12:14:18Z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211e2051-036f-4589-bc80-713a210224c4</vt:lpwstr>
  </property>
  <property fmtid="{D5CDD505-2E9C-101B-9397-08002B2CF9AE}" pid="3" name="ContentTypeId">
    <vt:lpwstr>0x010100844F74372C55FE4B821D5F2378F4B2BA</vt:lpwstr>
  </property>
</Properties>
</file>