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5143500" cx="9144000"/>
  <p:notesSz cx="6858000" cy="9144000"/>
  <p:embeddedFontLst>
    <p:embeddedFont>
      <p:font typeface="Open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OpenSans-regular.fntdata"/><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schemas.openxmlformats.org/officeDocument/2006/relationships/font" Target="fonts/OpenSans-italic.fntdata"/><Relationship Id="rId23" Type="http://schemas.openxmlformats.org/officeDocument/2006/relationships/slide" Target="slides/slide18.xml"/><Relationship Id="rId45" Type="http://schemas.openxmlformats.org/officeDocument/2006/relationships/font" Target="fonts/Open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font" Target="fonts/OpenSans-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49451cda38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49451cda38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49451cda38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49451cda38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49451cda38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49451cda38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49451cda38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49451cda38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495b5a676b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495b5a676b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49451cda38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49451cda38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493d725550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493d725550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g49499ad93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49499ad93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495b5a676b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495b5a676b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g49684d35db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49684d35db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482f74497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482f74497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g49684d35db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49684d35db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Google Shape;400;g495b5a67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495b5a67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Google Shape;417;g49684d35db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49684d35db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Google Shape;426;g49684d35db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49684d35db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Google Shape;438;g49684d35db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49684d35db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9" name="Shape 449"/>
        <p:cNvGrpSpPr/>
        <p:nvPr/>
      </p:nvGrpSpPr>
      <p:grpSpPr>
        <a:xfrm>
          <a:off x="0" y="0"/>
          <a:ext cx="0" cy="0"/>
          <a:chOff x="0" y="0"/>
          <a:chExt cx="0" cy="0"/>
        </a:xfrm>
      </p:grpSpPr>
      <p:sp>
        <p:nvSpPr>
          <p:cNvPr id="450" name="Google Shape;450;g49684d35db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49684d35db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0" name="Shape 460"/>
        <p:cNvGrpSpPr/>
        <p:nvPr/>
      </p:nvGrpSpPr>
      <p:grpSpPr>
        <a:xfrm>
          <a:off x="0" y="0"/>
          <a:ext cx="0" cy="0"/>
          <a:chOff x="0" y="0"/>
          <a:chExt cx="0" cy="0"/>
        </a:xfrm>
      </p:grpSpPr>
      <p:sp>
        <p:nvSpPr>
          <p:cNvPr id="461" name="Google Shape;461;g49684d35db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49684d35db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7" name="Shape 477"/>
        <p:cNvGrpSpPr/>
        <p:nvPr/>
      </p:nvGrpSpPr>
      <p:grpSpPr>
        <a:xfrm>
          <a:off x="0" y="0"/>
          <a:ext cx="0" cy="0"/>
          <a:chOff x="0" y="0"/>
          <a:chExt cx="0" cy="0"/>
        </a:xfrm>
      </p:grpSpPr>
      <p:sp>
        <p:nvSpPr>
          <p:cNvPr id="478" name="Google Shape;478;g49684d35db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49684d35db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9" name="Shape 489"/>
        <p:cNvGrpSpPr/>
        <p:nvPr/>
      </p:nvGrpSpPr>
      <p:grpSpPr>
        <a:xfrm>
          <a:off x="0" y="0"/>
          <a:ext cx="0" cy="0"/>
          <a:chOff x="0" y="0"/>
          <a:chExt cx="0" cy="0"/>
        </a:xfrm>
      </p:grpSpPr>
      <p:sp>
        <p:nvSpPr>
          <p:cNvPr id="490" name="Google Shape;490;g4966b3888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4966b3888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7" name="Shape 497"/>
        <p:cNvGrpSpPr/>
        <p:nvPr/>
      </p:nvGrpSpPr>
      <p:grpSpPr>
        <a:xfrm>
          <a:off x="0" y="0"/>
          <a:ext cx="0" cy="0"/>
          <a:chOff x="0" y="0"/>
          <a:chExt cx="0" cy="0"/>
        </a:xfrm>
      </p:grpSpPr>
      <p:sp>
        <p:nvSpPr>
          <p:cNvPr id="498" name="Google Shape;498;g4966b3888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4966b3888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493db3ad67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493db3ad67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5" name="Shape 505"/>
        <p:cNvGrpSpPr/>
        <p:nvPr/>
      </p:nvGrpSpPr>
      <p:grpSpPr>
        <a:xfrm>
          <a:off x="0" y="0"/>
          <a:ext cx="0" cy="0"/>
          <a:chOff x="0" y="0"/>
          <a:chExt cx="0" cy="0"/>
        </a:xfrm>
      </p:grpSpPr>
      <p:sp>
        <p:nvSpPr>
          <p:cNvPr id="506" name="Google Shape;506;g4966b38885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4966b38885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3" name="Shape 513"/>
        <p:cNvGrpSpPr/>
        <p:nvPr/>
      </p:nvGrpSpPr>
      <p:grpSpPr>
        <a:xfrm>
          <a:off x="0" y="0"/>
          <a:ext cx="0" cy="0"/>
          <a:chOff x="0" y="0"/>
          <a:chExt cx="0" cy="0"/>
        </a:xfrm>
      </p:grpSpPr>
      <p:sp>
        <p:nvSpPr>
          <p:cNvPr id="514" name="Google Shape;514;g4966b38885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4966b38885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1" name="Shape 531"/>
        <p:cNvGrpSpPr/>
        <p:nvPr/>
      </p:nvGrpSpPr>
      <p:grpSpPr>
        <a:xfrm>
          <a:off x="0" y="0"/>
          <a:ext cx="0" cy="0"/>
          <a:chOff x="0" y="0"/>
          <a:chExt cx="0" cy="0"/>
        </a:xfrm>
      </p:grpSpPr>
      <p:sp>
        <p:nvSpPr>
          <p:cNvPr id="532" name="Google Shape;532;g4966b38885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4966b38885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7" name="Shape 547"/>
        <p:cNvGrpSpPr/>
        <p:nvPr/>
      </p:nvGrpSpPr>
      <p:grpSpPr>
        <a:xfrm>
          <a:off x="0" y="0"/>
          <a:ext cx="0" cy="0"/>
          <a:chOff x="0" y="0"/>
          <a:chExt cx="0" cy="0"/>
        </a:xfrm>
      </p:grpSpPr>
      <p:sp>
        <p:nvSpPr>
          <p:cNvPr id="548" name="Google Shape;548;g4966b38885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4966b38885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6" name="Shape 556"/>
        <p:cNvGrpSpPr/>
        <p:nvPr/>
      </p:nvGrpSpPr>
      <p:grpSpPr>
        <a:xfrm>
          <a:off x="0" y="0"/>
          <a:ext cx="0" cy="0"/>
          <a:chOff x="0" y="0"/>
          <a:chExt cx="0" cy="0"/>
        </a:xfrm>
      </p:grpSpPr>
      <p:sp>
        <p:nvSpPr>
          <p:cNvPr id="557" name="Google Shape;557;g4966b3888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4966b3888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6" name="Shape 566"/>
        <p:cNvGrpSpPr/>
        <p:nvPr/>
      </p:nvGrpSpPr>
      <p:grpSpPr>
        <a:xfrm>
          <a:off x="0" y="0"/>
          <a:ext cx="0" cy="0"/>
          <a:chOff x="0" y="0"/>
          <a:chExt cx="0" cy="0"/>
        </a:xfrm>
      </p:grpSpPr>
      <p:sp>
        <p:nvSpPr>
          <p:cNvPr id="567" name="Google Shape;567;g4966b38885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4966b38885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6" name="Shape 576"/>
        <p:cNvGrpSpPr/>
        <p:nvPr/>
      </p:nvGrpSpPr>
      <p:grpSpPr>
        <a:xfrm>
          <a:off x="0" y="0"/>
          <a:ext cx="0" cy="0"/>
          <a:chOff x="0" y="0"/>
          <a:chExt cx="0" cy="0"/>
        </a:xfrm>
      </p:grpSpPr>
      <p:sp>
        <p:nvSpPr>
          <p:cNvPr id="577" name="Google Shape;577;g4966b38885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4966b38885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1" name="Shape 591"/>
        <p:cNvGrpSpPr/>
        <p:nvPr/>
      </p:nvGrpSpPr>
      <p:grpSpPr>
        <a:xfrm>
          <a:off x="0" y="0"/>
          <a:ext cx="0" cy="0"/>
          <a:chOff x="0" y="0"/>
          <a:chExt cx="0" cy="0"/>
        </a:xfrm>
      </p:grpSpPr>
      <p:sp>
        <p:nvSpPr>
          <p:cNvPr id="592" name="Google Shape;592;g339cc6566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339cc6566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6" name="Shape 606"/>
        <p:cNvGrpSpPr/>
        <p:nvPr/>
      </p:nvGrpSpPr>
      <p:grpSpPr>
        <a:xfrm>
          <a:off x="0" y="0"/>
          <a:ext cx="0" cy="0"/>
          <a:chOff x="0" y="0"/>
          <a:chExt cx="0" cy="0"/>
        </a:xfrm>
      </p:grpSpPr>
      <p:sp>
        <p:nvSpPr>
          <p:cNvPr id="607" name="Google Shape;607;g4966b38885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8" name="Google Shape;608;g4966b38885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49451cda38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49451cda38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482f74497d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482f74497d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483550279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483550279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49451cda3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49451cda3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49451cda38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49451cda38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49451cda38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49451cda38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 name="Google Shape;15;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1" name="Google Shape;51;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hyperlink" Target="http://creativecommons.org/licenses/by/4.0/" TargetMode="External"/><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2.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i"/>
              <a:t>‹#›</a:t>
            </a:fld>
            <a:endParaRPr/>
          </a:p>
        </p:txBody>
      </p:sp>
      <p:pic>
        <p:nvPicPr>
          <p:cNvPr id="9" name="Google Shape;9;p1"/>
          <p:cNvPicPr preferRelativeResize="0"/>
          <p:nvPr/>
        </p:nvPicPr>
        <p:blipFill rotWithShape="1">
          <a:blip r:embed="rId1">
            <a:alphaModFix/>
          </a:blip>
          <a:srcRect b="0" l="16973" r="17892" t="0"/>
          <a:stretch/>
        </p:blipFill>
        <p:spPr>
          <a:xfrm>
            <a:off x="8360000" y="33425"/>
            <a:ext cx="730500" cy="362125"/>
          </a:xfrm>
          <a:prstGeom prst="rect">
            <a:avLst/>
          </a:prstGeom>
          <a:noFill/>
          <a:ln>
            <a:noFill/>
          </a:ln>
        </p:spPr>
      </p:pic>
      <p:grpSp>
        <p:nvGrpSpPr>
          <p:cNvPr id="10" name="Google Shape;10;p1"/>
          <p:cNvGrpSpPr/>
          <p:nvPr/>
        </p:nvGrpSpPr>
        <p:grpSpPr>
          <a:xfrm>
            <a:off x="4221488" y="4896538"/>
            <a:ext cx="4922613" cy="246963"/>
            <a:chOff x="4221488" y="4896538"/>
            <a:chExt cx="4922613" cy="246963"/>
          </a:xfrm>
        </p:grpSpPr>
        <p:pic>
          <p:nvPicPr>
            <p:cNvPr id="11" name="Google Shape;11;p1"/>
            <p:cNvPicPr preferRelativeResize="0"/>
            <p:nvPr/>
          </p:nvPicPr>
          <p:blipFill>
            <a:blip r:embed="rId2">
              <a:alphaModFix/>
            </a:blip>
            <a:stretch>
              <a:fillRect/>
            </a:stretch>
          </p:blipFill>
          <p:spPr>
            <a:xfrm>
              <a:off x="4221488" y="4896538"/>
              <a:ext cx="701025" cy="246950"/>
            </a:xfrm>
            <a:prstGeom prst="rect">
              <a:avLst/>
            </a:prstGeom>
            <a:noFill/>
            <a:ln>
              <a:noFill/>
            </a:ln>
          </p:spPr>
        </p:pic>
        <p:sp>
          <p:nvSpPr>
            <p:cNvPr id="12" name="Google Shape;12;p1"/>
            <p:cNvSpPr txBox="1"/>
            <p:nvPr/>
          </p:nvSpPr>
          <p:spPr>
            <a:xfrm>
              <a:off x="4922500" y="4956000"/>
              <a:ext cx="4221600" cy="187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i="1" lang="fi" sz="800">
                  <a:highlight>
                    <a:srgbClr val="FFFFFF"/>
                  </a:highlight>
                  <a:latin typeface="Open Sans"/>
                  <a:ea typeface="Open Sans"/>
                  <a:cs typeface="Open Sans"/>
                  <a:sym typeface="Open Sans"/>
                </a:rPr>
                <a:t>Tämä teos on lisensoitu </a:t>
              </a:r>
              <a:r>
                <a:rPr i="1" lang="fi" sz="800" u="sng">
                  <a:solidFill>
                    <a:srgbClr val="1155CC"/>
                  </a:solidFill>
                  <a:latin typeface="Open Sans"/>
                  <a:ea typeface="Open Sans"/>
                  <a:cs typeface="Open Sans"/>
                  <a:sym typeface="Open Sans"/>
                  <a:hlinkClick r:id="rId3"/>
                </a:rPr>
                <a:t>Creative Commons Nimeä 4.0 Kansainvälinen -lisenssillä</a:t>
              </a:r>
              <a:endParaRPr/>
            </a:p>
          </p:txBody>
        </p:sp>
      </p:grpSp>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20.png"/><Relationship Id="rId6"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6.png"/><Relationship Id="rId5"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9.png"/><Relationship Id="rId4" Type="http://schemas.openxmlformats.org/officeDocument/2006/relationships/image" Target="../media/image25.png"/><Relationship Id="rId5" Type="http://schemas.openxmlformats.org/officeDocument/2006/relationships/image" Target="../media/image28.png"/><Relationship Id="rId6"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1.png"/><Relationship Id="rId4" Type="http://schemas.openxmlformats.org/officeDocument/2006/relationships/image" Target="../media/image22.png"/><Relationship Id="rId5"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7.png"/><Relationship Id="rId4" Type="http://schemas.openxmlformats.org/officeDocument/2006/relationships/image" Target="../media/image35.png"/><Relationship Id="rId5"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1.png"/><Relationship Id="rId4" Type="http://schemas.openxmlformats.org/officeDocument/2006/relationships/image" Target="../media/image51.jpg"/><Relationship Id="rId5"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4.png"/><Relationship Id="rId4" Type="http://schemas.openxmlformats.org/officeDocument/2006/relationships/image" Target="../media/image36.png"/><Relationship Id="rId5" Type="http://schemas.openxmlformats.org/officeDocument/2006/relationships/image" Target="../media/image44.png"/><Relationship Id="rId6"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7.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5.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53.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5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4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5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4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5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lab.open-roberta.org/" TargetMode="External"/><Relationship Id="rId4" Type="http://schemas.openxmlformats.org/officeDocument/2006/relationships/image" Target="../media/image17.png"/><Relationship Id="rId5" Type="http://schemas.openxmlformats.org/officeDocument/2006/relationships/image" Target="../media/image15.png"/><Relationship Id="rId6"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18.png"/><Relationship Id="rId5"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sp>
        <p:nvSpPr>
          <p:cNvPr id="58" name="Google Shape;58;p13"/>
          <p:cNvSpPr txBox="1"/>
          <p:nvPr>
            <p:ph type="ctrTitle"/>
          </p:nvPr>
        </p:nvSpPr>
        <p:spPr>
          <a:xfrm>
            <a:off x="259800" y="744575"/>
            <a:ext cx="8624400" cy="2052600"/>
          </a:xfrm>
          <a:prstGeom prst="rect">
            <a:avLst/>
          </a:prstGeom>
          <a:noFill/>
        </p:spPr>
        <p:txBody>
          <a:bodyPr anchorCtr="0" anchor="b" bIns="91425" lIns="91425" spcFirstLastPara="1" rIns="91425" wrap="square" tIns="91425">
            <a:noAutofit/>
          </a:bodyPr>
          <a:lstStyle/>
          <a:p>
            <a:pPr indent="0" lvl="0" marL="0" marR="0" rtl="0" algn="just">
              <a:lnSpc>
                <a:spcPct val="112000"/>
              </a:lnSpc>
              <a:spcBef>
                <a:spcPts val="2000"/>
              </a:spcBef>
              <a:spcAft>
                <a:spcPts val="2000"/>
              </a:spcAft>
              <a:buClr>
                <a:schemeClr val="dk1"/>
              </a:buClr>
              <a:buSzPts val="1100"/>
              <a:buFont typeface="Arial"/>
              <a:buNone/>
            </a:pPr>
            <a:r>
              <a:rPr lang="fi" sz="3000">
                <a:latin typeface="Open Sans"/>
                <a:ea typeface="Open Sans"/>
                <a:cs typeface="Open Sans"/>
                <a:sym typeface="Open Sans"/>
              </a:rPr>
              <a:t>EV3:n ohjelmointi simulaattorissa</a:t>
            </a:r>
            <a:endParaRPr sz="3000"/>
          </a:p>
        </p:txBody>
      </p:sp>
      <p:sp>
        <p:nvSpPr>
          <p:cNvPr id="59" name="Google Shape;59;p13"/>
          <p:cNvSpPr txBox="1"/>
          <p:nvPr>
            <p:ph idx="1" type="subTitle"/>
          </p:nvPr>
        </p:nvSpPr>
        <p:spPr>
          <a:xfrm>
            <a:off x="3401300" y="2506750"/>
            <a:ext cx="54828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sz="2400">
                <a:latin typeface="Open Sans"/>
                <a:ea typeface="Open Sans"/>
                <a:cs typeface="Open Sans"/>
                <a:sym typeface="Open Sans"/>
              </a:rPr>
              <a:t>Harjoituksia aloittelijoille</a:t>
            </a:r>
            <a:endParaRPr sz="2400">
              <a:latin typeface="Open Sans"/>
              <a:ea typeface="Open Sans"/>
              <a:cs typeface="Open Sans"/>
              <a:sym typeface="Open Sans"/>
            </a:endParaRPr>
          </a:p>
        </p:txBody>
      </p:sp>
      <p:sp>
        <p:nvSpPr>
          <p:cNvPr id="60" name="Google Shape;60;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fi"/>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2"/>
          <p:cNvSpPr txBox="1"/>
          <p:nvPr>
            <p:ph type="title"/>
          </p:nvPr>
        </p:nvSpPr>
        <p:spPr>
          <a:xfrm>
            <a:off x="484750" y="546450"/>
            <a:ext cx="8329200" cy="3531900"/>
          </a:xfrm>
          <a:prstGeom prst="rect">
            <a:avLst/>
          </a:prstGeom>
        </p:spPr>
        <p:txBody>
          <a:bodyPr anchorCtr="0" anchor="t" bIns="91425" lIns="91425" spcFirstLastPara="1" rIns="91425" wrap="square" tIns="91425">
            <a:noAutofit/>
          </a:bodyPr>
          <a:lstStyle/>
          <a:p>
            <a:pPr indent="-342900" lvl="0" marL="457200" rtl="0" algn="l">
              <a:lnSpc>
                <a:spcPct val="113000"/>
              </a:lnSpc>
              <a:spcBef>
                <a:spcPts val="0"/>
              </a:spcBef>
              <a:spcAft>
                <a:spcPts val="0"/>
              </a:spcAft>
              <a:buSzPts val="1800"/>
              <a:buFont typeface="Open Sans"/>
              <a:buAutoNum type="arabicPeriod"/>
            </a:pPr>
            <a:r>
              <a:rPr lang="fi" sz="1800">
                <a:latin typeface="Open Sans"/>
                <a:ea typeface="Open Sans"/>
                <a:cs typeface="Open Sans"/>
                <a:sym typeface="Open Sans"/>
              </a:rPr>
              <a:t>Palautetaan robotti takaisin aloituspaikkaan klikkaamalla simulaattorin alapuolelta (kuvassa näkyvää symbolia). </a:t>
            </a:r>
            <a:endParaRPr sz="1800">
              <a:latin typeface="Open Sans"/>
              <a:ea typeface="Open Sans"/>
              <a:cs typeface="Open Sans"/>
              <a:sym typeface="Open Sans"/>
            </a:endParaRPr>
          </a:p>
          <a:p>
            <a:pPr indent="-342900" lvl="0" marL="457200" rtl="0" algn="l">
              <a:lnSpc>
                <a:spcPct val="113000"/>
              </a:lnSpc>
              <a:spcBef>
                <a:spcPts val="1000"/>
              </a:spcBef>
              <a:spcAft>
                <a:spcPts val="0"/>
              </a:spcAft>
              <a:buSzPts val="1800"/>
              <a:buFont typeface="Open Sans"/>
              <a:buAutoNum type="arabicPeriod"/>
            </a:pPr>
            <a:r>
              <a:rPr lang="fi" sz="1800">
                <a:latin typeface="Open Sans"/>
                <a:ea typeface="Open Sans"/>
                <a:cs typeface="Open Sans"/>
                <a:sym typeface="Open Sans"/>
              </a:rPr>
              <a:t>Kun ohjelma suoritetaan, huomataan, että robotti vain ajaa suoraan ja kääntyy kerran oikealle. Jos tämä toistetaan neljä kertaa, saadaan piirrettyä neliö. Tuodaan siis </a:t>
            </a:r>
            <a:r>
              <a:rPr i="1" lang="fi" sz="1800">
                <a:latin typeface="Open Sans"/>
                <a:ea typeface="Open Sans"/>
                <a:cs typeface="Open Sans"/>
                <a:sym typeface="Open Sans"/>
              </a:rPr>
              <a:t>Control -</a:t>
            </a:r>
            <a:r>
              <a:rPr lang="fi" sz="1800">
                <a:latin typeface="Open Sans"/>
                <a:ea typeface="Open Sans"/>
                <a:cs typeface="Open Sans"/>
                <a:sym typeface="Open Sans"/>
              </a:rPr>
              <a:t>valikosta toistorakenne </a:t>
            </a:r>
            <a:r>
              <a:rPr b="1" i="1" lang="fi" sz="1800">
                <a:latin typeface="Open Sans"/>
                <a:ea typeface="Open Sans"/>
                <a:cs typeface="Open Sans"/>
                <a:sym typeface="Open Sans"/>
              </a:rPr>
              <a:t>repeat [10] times</a:t>
            </a:r>
            <a:r>
              <a:rPr lang="fi" sz="1800">
                <a:latin typeface="Open Sans"/>
                <a:ea typeface="Open Sans"/>
                <a:cs typeface="Open Sans"/>
                <a:sym typeface="Open Sans"/>
              </a:rPr>
              <a:t> ohjelmointialueelle.</a:t>
            </a:r>
            <a:endParaRPr sz="1800">
              <a:latin typeface="Open Sans"/>
              <a:ea typeface="Open Sans"/>
              <a:cs typeface="Open Sans"/>
              <a:sym typeface="Open Sans"/>
            </a:endParaRPr>
          </a:p>
          <a:p>
            <a:pPr indent="-342900" lvl="0" marL="457200" rtl="0" algn="l">
              <a:lnSpc>
                <a:spcPct val="113000"/>
              </a:lnSpc>
              <a:spcBef>
                <a:spcPts val="1000"/>
              </a:spcBef>
              <a:spcAft>
                <a:spcPts val="0"/>
              </a:spcAft>
              <a:buSzPts val="1800"/>
              <a:buFont typeface="Open Sans"/>
              <a:buAutoNum type="arabicPeriod"/>
            </a:pPr>
            <a:r>
              <a:rPr lang="fi" sz="1800">
                <a:latin typeface="Open Sans"/>
                <a:ea typeface="Open Sans"/>
                <a:cs typeface="Open Sans"/>
                <a:sym typeface="Open Sans"/>
              </a:rPr>
              <a:t>Viedään aikaisemmin haetut komennot toistorakenteen sisään.</a:t>
            </a:r>
            <a:endParaRPr sz="1800">
              <a:latin typeface="Open Sans"/>
              <a:ea typeface="Open Sans"/>
              <a:cs typeface="Open Sans"/>
              <a:sym typeface="Open Sans"/>
            </a:endParaRPr>
          </a:p>
          <a:p>
            <a:pPr indent="-342900" lvl="0" marL="457200" rtl="0" algn="l">
              <a:lnSpc>
                <a:spcPct val="113000"/>
              </a:lnSpc>
              <a:spcBef>
                <a:spcPts val="1000"/>
              </a:spcBef>
              <a:spcAft>
                <a:spcPts val="0"/>
              </a:spcAft>
              <a:buSzPts val="1800"/>
              <a:buFont typeface="Open Sans"/>
              <a:buAutoNum type="arabicPeriod"/>
            </a:pPr>
            <a:r>
              <a:rPr lang="fi" sz="1800">
                <a:latin typeface="Open Sans"/>
                <a:ea typeface="Open Sans"/>
                <a:cs typeface="Open Sans"/>
                <a:sym typeface="Open Sans"/>
              </a:rPr>
              <a:t>Liitetään koko rakenne </a:t>
            </a:r>
            <a:r>
              <a:rPr b="1" i="1" lang="fi" sz="1800">
                <a:latin typeface="Open Sans"/>
                <a:ea typeface="Open Sans"/>
                <a:cs typeface="Open Sans"/>
                <a:sym typeface="Open Sans"/>
              </a:rPr>
              <a:t>start</a:t>
            </a:r>
            <a:r>
              <a:rPr lang="fi" sz="1800">
                <a:latin typeface="Open Sans"/>
                <a:ea typeface="Open Sans"/>
                <a:cs typeface="Open Sans"/>
                <a:sym typeface="Open Sans"/>
              </a:rPr>
              <a:t> -tapahtumaan ja vaihdetaan toistomääräksi 4.</a:t>
            </a:r>
            <a:endParaRPr sz="1800">
              <a:latin typeface="Open Sans"/>
              <a:ea typeface="Open Sans"/>
              <a:cs typeface="Open Sans"/>
              <a:sym typeface="Open Sans"/>
            </a:endParaRPr>
          </a:p>
          <a:p>
            <a:pPr indent="0" lvl="0" marL="0" rtl="0" algn="just">
              <a:lnSpc>
                <a:spcPct val="115000"/>
              </a:lnSpc>
              <a:spcBef>
                <a:spcPts val="1000"/>
              </a:spcBef>
              <a:spcAft>
                <a:spcPts val="0"/>
              </a:spcAft>
              <a:buNone/>
            </a:pPr>
            <a:r>
              <a:t/>
            </a:r>
            <a:endParaRPr sz="1400">
              <a:latin typeface="Open Sans"/>
              <a:ea typeface="Open Sans"/>
              <a:cs typeface="Open Sans"/>
              <a:sym typeface="Open Sans"/>
            </a:endParaRPr>
          </a:p>
        </p:txBody>
      </p:sp>
      <p:sp>
        <p:nvSpPr>
          <p:cNvPr id="196" name="Google Shape;196;p22"/>
          <p:cNvSpPr txBox="1"/>
          <p:nvPr>
            <p:ph idx="4294967295" type="subTitle"/>
          </p:nvPr>
        </p:nvSpPr>
        <p:spPr>
          <a:xfrm>
            <a:off x="0" y="0"/>
            <a:ext cx="7666800" cy="653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fi" sz="2400">
                <a:latin typeface="Open Sans"/>
                <a:ea typeface="Open Sans"/>
                <a:cs typeface="Open Sans"/>
                <a:sym typeface="Open Sans"/>
              </a:rPr>
              <a:t>Neliön piirtäminen</a:t>
            </a:r>
            <a:endParaRPr sz="2400">
              <a:latin typeface="Open Sans"/>
              <a:ea typeface="Open Sans"/>
              <a:cs typeface="Open Sans"/>
              <a:sym typeface="Open Sans"/>
            </a:endParaRPr>
          </a:p>
        </p:txBody>
      </p:sp>
      <p:sp>
        <p:nvSpPr>
          <p:cNvPr id="197" name="Google Shape;197;p22"/>
          <p:cNvSpPr txBox="1"/>
          <p:nvPr/>
        </p:nvSpPr>
        <p:spPr>
          <a:xfrm>
            <a:off x="484738" y="4002788"/>
            <a:ext cx="297300" cy="171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rPr>
              <a:t>1</a:t>
            </a:r>
            <a:endParaRPr/>
          </a:p>
        </p:txBody>
      </p:sp>
      <p:sp>
        <p:nvSpPr>
          <p:cNvPr id="198" name="Google Shape;198;p22"/>
          <p:cNvSpPr txBox="1"/>
          <p:nvPr/>
        </p:nvSpPr>
        <p:spPr>
          <a:xfrm>
            <a:off x="1530813" y="4002800"/>
            <a:ext cx="297300" cy="171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rPr>
              <a:t>2</a:t>
            </a:r>
            <a:endParaRPr/>
          </a:p>
        </p:txBody>
      </p:sp>
      <p:sp>
        <p:nvSpPr>
          <p:cNvPr id="199" name="Google Shape;199;p22"/>
          <p:cNvSpPr txBox="1"/>
          <p:nvPr/>
        </p:nvSpPr>
        <p:spPr>
          <a:xfrm>
            <a:off x="3650838" y="3946138"/>
            <a:ext cx="297300" cy="171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rPr>
              <a:t>3</a:t>
            </a:r>
            <a:endParaRPr/>
          </a:p>
        </p:txBody>
      </p:sp>
      <p:sp>
        <p:nvSpPr>
          <p:cNvPr id="200" name="Google Shape;200;p22"/>
          <p:cNvSpPr txBox="1"/>
          <p:nvPr>
            <p:ph idx="4294967295" type="subTitle"/>
          </p:nvPr>
        </p:nvSpPr>
        <p:spPr>
          <a:xfrm>
            <a:off x="-113325" y="4911825"/>
            <a:ext cx="4136100" cy="2316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Open Sans"/>
              <a:buAutoNum type="alphaLcPeriod"/>
            </a:pPr>
            <a:r>
              <a:rPr lang="fi" sz="1000">
                <a:latin typeface="Open Sans"/>
                <a:ea typeface="Open Sans"/>
                <a:cs typeface="Open Sans"/>
                <a:sym typeface="Open Sans"/>
              </a:rPr>
              <a:t>Robotin ohjelmointi komennoilla ja toistorakenteilla</a:t>
            </a:r>
            <a:endParaRPr sz="1000">
              <a:latin typeface="Open Sans"/>
              <a:ea typeface="Open Sans"/>
              <a:cs typeface="Open Sans"/>
              <a:sym typeface="Open Sans"/>
            </a:endParaRPr>
          </a:p>
        </p:txBody>
      </p:sp>
      <p:sp>
        <p:nvSpPr>
          <p:cNvPr id="201" name="Google Shape;201;p22"/>
          <p:cNvSpPr txBox="1"/>
          <p:nvPr/>
        </p:nvSpPr>
        <p:spPr>
          <a:xfrm>
            <a:off x="5992263" y="3610663"/>
            <a:ext cx="297300" cy="171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rPr>
              <a:t>4</a:t>
            </a:r>
            <a:endParaRPr/>
          </a:p>
        </p:txBody>
      </p:sp>
      <p:pic>
        <p:nvPicPr>
          <p:cNvPr id="202" name="Google Shape;202;p22"/>
          <p:cNvPicPr preferRelativeResize="0"/>
          <p:nvPr/>
        </p:nvPicPr>
        <p:blipFill>
          <a:blip r:embed="rId3">
            <a:alphaModFix/>
          </a:blip>
          <a:stretch>
            <a:fillRect/>
          </a:stretch>
        </p:blipFill>
        <p:spPr>
          <a:xfrm>
            <a:off x="735325" y="4002800"/>
            <a:ext cx="542400" cy="575608"/>
          </a:xfrm>
          <a:prstGeom prst="rect">
            <a:avLst/>
          </a:prstGeom>
          <a:noFill/>
          <a:ln>
            <a:noFill/>
          </a:ln>
        </p:spPr>
      </p:pic>
      <p:pic>
        <p:nvPicPr>
          <p:cNvPr id="203" name="Google Shape;203;p22"/>
          <p:cNvPicPr preferRelativeResize="0"/>
          <p:nvPr/>
        </p:nvPicPr>
        <p:blipFill>
          <a:blip r:embed="rId4">
            <a:alphaModFix/>
          </a:blip>
          <a:stretch>
            <a:fillRect/>
          </a:stretch>
        </p:blipFill>
        <p:spPr>
          <a:xfrm>
            <a:off x="1828131" y="4002806"/>
            <a:ext cx="1496275" cy="696975"/>
          </a:xfrm>
          <a:prstGeom prst="rect">
            <a:avLst/>
          </a:prstGeom>
          <a:noFill/>
          <a:ln>
            <a:noFill/>
          </a:ln>
        </p:spPr>
      </p:pic>
      <p:pic>
        <p:nvPicPr>
          <p:cNvPr id="204" name="Google Shape;204;p22"/>
          <p:cNvPicPr preferRelativeResize="0"/>
          <p:nvPr/>
        </p:nvPicPr>
        <p:blipFill>
          <a:blip r:embed="rId5">
            <a:alphaModFix/>
          </a:blip>
          <a:stretch>
            <a:fillRect/>
          </a:stretch>
        </p:blipFill>
        <p:spPr>
          <a:xfrm>
            <a:off x="3948149" y="3946150"/>
            <a:ext cx="1699725" cy="907075"/>
          </a:xfrm>
          <a:prstGeom prst="rect">
            <a:avLst/>
          </a:prstGeom>
          <a:noFill/>
          <a:ln>
            <a:noFill/>
          </a:ln>
        </p:spPr>
      </p:pic>
      <p:pic>
        <p:nvPicPr>
          <p:cNvPr id="205" name="Google Shape;205;p22"/>
          <p:cNvPicPr preferRelativeResize="0"/>
          <p:nvPr/>
        </p:nvPicPr>
        <p:blipFill>
          <a:blip r:embed="rId6">
            <a:alphaModFix/>
          </a:blip>
          <a:stretch>
            <a:fillRect/>
          </a:stretch>
        </p:blipFill>
        <p:spPr>
          <a:xfrm>
            <a:off x="6289575" y="3610669"/>
            <a:ext cx="2089650" cy="1359850"/>
          </a:xfrm>
          <a:prstGeom prst="rect">
            <a:avLst/>
          </a:prstGeom>
          <a:noFill/>
          <a:ln>
            <a:noFill/>
          </a:ln>
        </p:spPr>
      </p:pic>
      <p:sp>
        <p:nvSpPr>
          <p:cNvPr id="206" name="Google Shape;206;p22"/>
          <p:cNvSpPr/>
          <p:nvPr/>
        </p:nvSpPr>
        <p:spPr>
          <a:xfrm>
            <a:off x="6743086" y="3846747"/>
            <a:ext cx="270300" cy="231600"/>
          </a:xfrm>
          <a:prstGeom prst="ellipse">
            <a:avLst/>
          </a:prstGeom>
          <a:solidFill>
            <a:srgbClr val="FCE5CD">
              <a:alpha val="26920"/>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fi"/>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23"/>
          <p:cNvSpPr txBox="1"/>
          <p:nvPr>
            <p:ph type="title"/>
          </p:nvPr>
        </p:nvSpPr>
        <p:spPr>
          <a:xfrm>
            <a:off x="390325" y="546450"/>
            <a:ext cx="8423700" cy="3059700"/>
          </a:xfrm>
          <a:prstGeom prst="rect">
            <a:avLst/>
          </a:prstGeom>
        </p:spPr>
        <p:txBody>
          <a:bodyPr anchorCtr="0" anchor="t" bIns="91425" lIns="91425" spcFirstLastPara="1" rIns="91425" wrap="square" tIns="91425">
            <a:noAutofit/>
          </a:bodyPr>
          <a:lstStyle/>
          <a:p>
            <a:pPr indent="-330200" lvl="0" marL="457200" rtl="0" algn="l">
              <a:lnSpc>
                <a:spcPct val="113000"/>
              </a:lnSpc>
              <a:spcBef>
                <a:spcPts val="0"/>
              </a:spcBef>
              <a:spcAft>
                <a:spcPts val="0"/>
              </a:spcAft>
              <a:buSzPts val="1600"/>
              <a:buFont typeface="Open Sans"/>
              <a:buAutoNum type="arabicPeriod"/>
            </a:pPr>
            <a:r>
              <a:rPr lang="fi" sz="1600">
                <a:latin typeface="Open Sans"/>
                <a:ea typeface="Open Sans"/>
                <a:cs typeface="Open Sans"/>
                <a:sym typeface="Open Sans"/>
              </a:rPr>
              <a:t>Nyt  robotti piirtää neliön kun ohjelma suoritetaan.</a:t>
            </a:r>
            <a:endParaRPr sz="1600">
              <a:latin typeface="Open Sans"/>
              <a:ea typeface="Open Sans"/>
              <a:cs typeface="Open Sans"/>
              <a:sym typeface="Open Sans"/>
            </a:endParaRPr>
          </a:p>
          <a:p>
            <a:pPr indent="-330200" lvl="0" marL="457200" rtl="0" algn="l">
              <a:lnSpc>
                <a:spcPct val="113000"/>
              </a:lnSpc>
              <a:spcBef>
                <a:spcPts val="1000"/>
              </a:spcBef>
              <a:spcAft>
                <a:spcPts val="0"/>
              </a:spcAft>
              <a:buSzPts val="1600"/>
              <a:buFont typeface="Open Sans"/>
              <a:buAutoNum type="arabicPeriod"/>
            </a:pPr>
            <a:r>
              <a:rPr lang="fi" sz="1600">
                <a:latin typeface="Open Sans"/>
                <a:ea typeface="Open Sans"/>
                <a:cs typeface="Open Sans"/>
                <a:sym typeface="Open Sans"/>
              </a:rPr>
              <a:t>Muuttamalla vakioiden </a:t>
            </a:r>
            <a:r>
              <a:rPr i="1" lang="fi" sz="1600">
                <a:latin typeface="Open Sans"/>
                <a:ea typeface="Open Sans"/>
                <a:cs typeface="Open Sans"/>
                <a:sym typeface="Open Sans"/>
              </a:rPr>
              <a:t>speed% -arvoa, </a:t>
            </a:r>
            <a:r>
              <a:rPr lang="fi" sz="1600">
                <a:latin typeface="Open Sans"/>
                <a:ea typeface="Open Sans"/>
                <a:cs typeface="Open Sans"/>
                <a:sym typeface="Open Sans"/>
              </a:rPr>
              <a:t>robotti liikkuu nopeammin. Arvo voi olla jotain väliltä 0 ja 100. Nopeus vähentää suoritustarkkuutta, esimerkiksi 100%-nopeudella kääntyminen saattaa kääntää robottia yli halutun astemäärän. Negatiivisten arvojen käyttäminen kääntää komennon toiminnan päinvastaiseksi (turn right→ turn left...). Kannattaa kuitenkin asettaa nopeus korkeammaksi, jotta harjoituksen tekeminen nopeutuu.</a:t>
            </a:r>
            <a:endParaRPr sz="1600">
              <a:latin typeface="Open Sans"/>
              <a:ea typeface="Open Sans"/>
              <a:cs typeface="Open Sans"/>
              <a:sym typeface="Open Sans"/>
            </a:endParaRPr>
          </a:p>
          <a:p>
            <a:pPr indent="-330200" lvl="0" marL="457200" rtl="0" algn="l">
              <a:lnSpc>
                <a:spcPct val="113000"/>
              </a:lnSpc>
              <a:spcBef>
                <a:spcPts val="1000"/>
              </a:spcBef>
              <a:spcAft>
                <a:spcPts val="0"/>
              </a:spcAft>
              <a:buSzPts val="1600"/>
              <a:buFont typeface="Open Sans"/>
              <a:buAutoNum type="arabicPeriod"/>
            </a:pPr>
            <a:r>
              <a:rPr lang="fi" sz="1600">
                <a:latin typeface="Open Sans"/>
                <a:ea typeface="Open Sans"/>
                <a:cs typeface="Open Sans"/>
                <a:sym typeface="Open Sans"/>
              </a:rPr>
              <a:t>Pyyhi piirretty jälki vaihtamalla taustaa. Saat saman taustan takaisin klikkaamilemalla taustanvaihtoa. Samalla robotti palautuu aloituspaikalle.</a:t>
            </a:r>
            <a:endParaRPr sz="1600">
              <a:latin typeface="Open Sans"/>
              <a:ea typeface="Open Sans"/>
              <a:cs typeface="Open Sans"/>
              <a:sym typeface="Open Sans"/>
            </a:endParaRPr>
          </a:p>
          <a:p>
            <a:pPr indent="0" lvl="0" marL="0" rtl="0" algn="just">
              <a:lnSpc>
                <a:spcPct val="115000"/>
              </a:lnSpc>
              <a:spcBef>
                <a:spcPts val="1000"/>
              </a:spcBef>
              <a:spcAft>
                <a:spcPts val="0"/>
              </a:spcAft>
              <a:buNone/>
            </a:pPr>
            <a:r>
              <a:t/>
            </a:r>
            <a:endParaRPr sz="1400">
              <a:latin typeface="Open Sans"/>
              <a:ea typeface="Open Sans"/>
              <a:cs typeface="Open Sans"/>
              <a:sym typeface="Open Sans"/>
            </a:endParaRPr>
          </a:p>
        </p:txBody>
      </p:sp>
      <p:sp>
        <p:nvSpPr>
          <p:cNvPr id="213" name="Google Shape;213;p23"/>
          <p:cNvSpPr txBox="1"/>
          <p:nvPr>
            <p:ph idx="4294967295" type="subTitle"/>
          </p:nvPr>
        </p:nvSpPr>
        <p:spPr>
          <a:xfrm>
            <a:off x="0" y="0"/>
            <a:ext cx="9144000" cy="653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fi" sz="2200">
                <a:latin typeface="Open Sans"/>
                <a:ea typeface="Open Sans"/>
                <a:cs typeface="Open Sans"/>
                <a:sym typeface="Open Sans"/>
              </a:rPr>
              <a:t>Kokeileminen, nopeuden muuttaminen ja taustan pyyhkiminen </a:t>
            </a:r>
            <a:endParaRPr sz="2200">
              <a:latin typeface="Open Sans"/>
              <a:ea typeface="Open Sans"/>
              <a:cs typeface="Open Sans"/>
              <a:sym typeface="Open Sans"/>
            </a:endParaRPr>
          </a:p>
        </p:txBody>
      </p:sp>
      <p:sp>
        <p:nvSpPr>
          <p:cNvPr id="214" name="Google Shape;214;p23"/>
          <p:cNvSpPr txBox="1"/>
          <p:nvPr/>
        </p:nvSpPr>
        <p:spPr>
          <a:xfrm>
            <a:off x="758838" y="3521450"/>
            <a:ext cx="297300" cy="171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rPr>
              <a:t>1</a:t>
            </a:r>
            <a:endParaRPr/>
          </a:p>
        </p:txBody>
      </p:sp>
      <p:sp>
        <p:nvSpPr>
          <p:cNvPr id="215" name="Google Shape;215;p23"/>
          <p:cNvSpPr txBox="1"/>
          <p:nvPr/>
        </p:nvSpPr>
        <p:spPr>
          <a:xfrm>
            <a:off x="2905813" y="3521450"/>
            <a:ext cx="297300" cy="171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rPr>
              <a:t>2</a:t>
            </a:r>
            <a:endParaRPr/>
          </a:p>
        </p:txBody>
      </p:sp>
      <p:sp>
        <p:nvSpPr>
          <p:cNvPr id="216" name="Google Shape;216;p23"/>
          <p:cNvSpPr txBox="1"/>
          <p:nvPr>
            <p:ph idx="4294967295" type="subTitle"/>
          </p:nvPr>
        </p:nvSpPr>
        <p:spPr>
          <a:xfrm>
            <a:off x="-113325" y="4911825"/>
            <a:ext cx="4136100" cy="2316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Open Sans"/>
              <a:buAutoNum type="alphaLcPeriod"/>
            </a:pPr>
            <a:r>
              <a:rPr lang="fi" sz="1000">
                <a:latin typeface="Open Sans"/>
                <a:ea typeface="Open Sans"/>
                <a:cs typeface="Open Sans"/>
                <a:sym typeface="Open Sans"/>
              </a:rPr>
              <a:t>Robotin ohjelmointi komennoilla ja toistorakenteilla</a:t>
            </a:r>
            <a:endParaRPr sz="1000">
              <a:latin typeface="Open Sans"/>
              <a:ea typeface="Open Sans"/>
              <a:cs typeface="Open Sans"/>
              <a:sym typeface="Open Sans"/>
            </a:endParaRPr>
          </a:p>
        </p:txBody>
      </p:sp>
      <p:sp>
        <p:nvSpPr>
          <p:cNvPr id="217" name="Google Shape;217;p23"/>
          <p:cNvSpPr txBox="1"/>
          <p:nvPr/>
        </p:nvSpPr>
        <p:spPr>
          <a:xfrm>
            <a:off x="6066613" y="3521438"/>
            <a:ext cx="297300" cy="171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rPr>
              <a:t>3</a:t>
            </a:r>
            <a:endParaRPr/>
          </a:p>
        </p:txBody>
      </p:sp>
      <p:pic>
        <p:nvPicPr>
          <p:cNvPr id="218" name="Google Shape;218;p23"/>
          <p:cNvPicPr preferRelativeResize="0"/>
          <p:nvPr/>
        </p:nvPicPr>
        <p:blipFill>
          <a:blip r:embed="rId3">
            <a:alphaModFix/>
          </a:blip>
          <a:stretch>
            <a:fillRect/>
          </a:stretch>
        </p:blipFill>
        <p:spPr>
          <a:xfrm>
            <a:off x="1056149" y="3521462"/>
            <a:ext cx="1183750" cy="1235800"/>
          </a:xfrm>
          <a:prstGeom prst="rect">
            <a:avLst/>
          </a:prstGeom>
          <a:noFill/>
          <a:ln>
            <a:noFill/>
          </a:ln>
        </p:spPr>
      </p:pic>
      <p:pic>
        <p:nvPicPr>
          <p:cNvPr id="219" name="Google Shape;219;p23"/>
          <p:cNvPicPr preferRelativeResize="0"/>
          <p:nvPr/>
        </p:nvPicPr>
        <p:blipFill>
          <a:blip r:embed="rId4">
            <a:alphaModFix/>
          </a:blip>
          <a:stretch>
            <a:fillRect/>
          </a:stretch>
        </p:blipFill>
        <p:spPr>
          <a:xfrm>
            <a:off x="3175517" y="3521450"/>
            <a:ext cx="1955475" cy="1271600"/>
          </a:xfrm>
          <a:prstGeom prst="rect">
            <a:avLst/>
          </a:prstGeom>
          <a:noFill/>
          <a:ln>
            <a:noFill/>
          </a:ln>
        </p:spPr>
      </p:pic>
      <p:sp>
        <p:nvSpPr>
          <p:cNvPr id="220" name="Google Shape;220;p23"/>
          <p:cNvSpPr/>
          <p:nvPr/>
        </p:nvSpPr>
        <p:spPr>
          <a:xfrm>
            <a:off x="4451486" y="3919797"/>
            <a:ext cx="270300" cy="231600"/>
          </a:xfrm>
          <a:prstGeom prst="ellipse">
            <a:avLst/>
          </a:prstGeom>
          <a:solidFill>
            <a:srgbClr val="FCE5CD">
              <a:alpha val="26920"/>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3"/>
          <p:cNvSpPr/>
          <p:nvPr/>
        </p:nvSpPr>
        <p:spPr>
          <a:xfrm>
            <a:off x="4245036" y="4292572"/>
            <a:ext cx="270300" cy="231600"/>
          </a:xfrm>
          <a:prstGeom prst="ellipse">
            <a:avLst/>
          </a:prstGeom>
          <a:solidFill>
            <a:srgbClr val="FCE5CD">
              <a:alpha val="26920"/>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2" name="Google Shape;222;p23"/>
          <p:cNvPicPr preferRelativeResize="0"/>
          <p:nvPr/>
        </p:nvPicPr>
        <p:blipFill>
          <a:blip r:embed="rId5">
            <a:alphaModFix/>
          </a:blip>
          <a:stretch>
            <a:fillRect/>
          </a:stretch>
        </p:blipFill>
        <p:spPr>
          <a:xfrm>
            <a:off x="6363923" y="3521450"/>
            <a:ext cx="691100" cy="724025"/>
          </a:xfrm>
          <a:prstGeom prst="rect">
            <a:avLst/>
          </a:prstGeom>
          <a:noFill/>
          <a:ln>
            <a:noFill/>
          </a:ln>
        </p:spPr>
      </p:pic>
      <p:sp>
        <p:nvSpPr>
          <p:cNvPr id="223" name="Google Shape;223;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fi"/>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24"/>
          <p:cNvSpPr txBox="1"/>
          <p:nvPr>
            <p:ph type="title"/>
          </p:nvPr>
        </p:nvSpPr>
        <p:spPr>
          <a:xfrm>
            <a:off x="390325" y="546450"/>
            <a:ext cx="8423700" cy="3059700"/>
          </a:xfrm>
          <a:prstGeom prst="rect">
            <a:avLst/>
          </a:prstGeom>
        </p:spPr>
        <p:txBody>
          <a:bodyPr anchorCtr="0" anchor="t" bIns="91425" lIns="91425" spcFirstLastPara="1" rIns="91425" wrap="square" tIns="91425">
            <a:noAutofit/>
          </a:bodyPr>
          <a:lstStyle/>
          <a:p>
            <a:pPr indent="-330200" lvl="0" marL="457200" rtl="0" algn="l">
              <a:lnSpc>
                <a:spcPct val="113000"/>
              </a:lnSpc>
              <a:spcBef>
                <a:spcPts val="0"/>
              </a:spcBef>
              <a:spcAft>
                <a:spcPts val="0"/>
              </a:spcAft>
              <a:buSzPts val="1600"/>
              <a:buFont typeface="Open Sans"/>
              <a:buAutoNum type="arabicPeriod"/>
            </a:pPr>
            <a:r>
              <a:rPr lang="fi" sz="1600">
                <a:latin typeface="Open Sans"/>
                <a:ea typeface="Open Sans"/>
                <a:cs typeface="Open Sans"/>
                <a:sym typeface="Open Sans"/>
              </a:rPr>
              <a:t>Luo muuttuja klikkaamalla </a:t>
            </a:r>
            <a:r>
              <a:rPr b="1" i="1" lang="fi" sz="1600">
                <a:latin typeface="Open Sans"/>
                <a:ea typeface="Open Sans"/>
                <a:cs typeface="Open Sans"/>
                <a:sym typeface="Open Sans"/>
              </a:rPr>
              <a:t>start </a:t>
            </a:r>
            <a:r>
              <a:rPr lang="fi" sz="1600">
                <a:latin typeface="Open Sans"/>
                <a:ea typeface="Open Sans"/>
                <a:cs typeface="Open Sans"/>
                <a:sym typeface="Open Sans"/>
              </a:rPr>
              <a:t>-tapahtumasta “+” -symbolia. </a:t>
            </a:r>
            <a:endParaRPr sz="1600">
              <a:latin typeface="Open Sans"/>
              <a:ea typeface="Open Sans"/>
              <a:cs typeface="Open Sans"/>
              <a:sym typeface="Open Sans"/>
            </a:endParaRPr>
          </a:p>
          <a:p>
            <a:pPr indent="-330200" lvl="0" marL="457200" rtl="0" algn="l">
              <a:lnSpc>
                <a:spcPct val="113000"/>
              </a:lnSpc>
              <a:spcBef>
                <a:spcPts val="1000"/>
              </a:spcBef>
              <a:spcAft>
                <a:spcPts val="0"/>
              </a:spcAft>
              <a:buSzPts val="1600"/>
              <a:buFont typeface="Open Sans"/>
              <a:buAutoNum type="arabicPeriod"/>
            </a:pPr>
            <a:r>
              <a:rPr lang="fi" sz="1600">
                <a:latin typeface="Open Sans"/>
                <a:ea typeface="Open Sans"/>
                <a:cs typeface="Open Sans"/>
                <a:sym typeface="Open Sans"/>
              </a:rPr>
              <a:t>Aseta muuttujan nimeksi esimerkiksi “sivunpituus” ja lähtöarvoksi 20. </a:t>
            </a:r>
            <a:endParaRPr sz="1600">
              <a:latin typeface="Open Sans"/>
              <a:ea typeface="Open Sans"/>
              <a:cs typeface="Open Sans"/>
              <a:sym typeface="Open Sans"/>
            </a:endParaRPr>
          </a:p>
          <a:p>
            <a:pPr indent="-330200" lvl="0" marL="457200" rtl="0" algn="l">
              <a:lnSpc>
                <a:spcPct val="113000"/>
              </a:lnSpc>
              <a:spcBef>
                <a:spcPts val="1000"/>
              </a:spcBef>
              <a:spcAft>
                <a:spcPts val="0"/>
              </a:spcAft>
              <a:buSzPts val="1600"/>
              <a:buFont typeface="Open Sans"/>
              <a:buAutoNum type="arabicPeriod"/>
            </a:pPr>
            <a:r>
              <a:rPr lang="fi" sz="1600">
                <a:latin typeface="Open Sans"/>
                <a:ea typeface="Open Sans"/>
                <a:cs typeface="Open Sans"/>
                <a:sym typeface="Open Sans"/>
              </a:rPr>
              <a:t>Tuo juuri luotu muuttuja </a:t>
            </a:r>
            <a:r>
              <a:rPr i="1" lang="fi" sz="1600">
                <a:latin typeface="Open Sans"/>
                <a:ea typeface="Open Sans"/>
                <a:cs typeface="Open Sans"/>
                <a:sym typeface="Open Sans"/>
              </a:rPr>
              <a:t>Variables -</a:t>
            </a:r>
            <a:r>
              <a:rPr lang="fi" sz="1600">
                <a:latin typeface="Open Sans"/>
                <a:ea typeface="Open Sans"/>
                <a:cs typeface="Open Sans"/>
                <a:sym typeface="Open Sans"/>
              </a:rPr>
              <a:t>valikosta </a:t>
            </a:r>
            <a:r>
              <a:rPr b="1" i="1" lang="fi" sz="1600">
                <a:latin typeface="Open Sans"/>
                <a:ea typeface="Open Sans"/>
                <a:cs typeface="Open Sans"/>
                <a:sym typeface="Open Sans"/>
              </a:rPr>
              <a:t>drive (forward) </a:t>
            </a:r>
            <a:r>
              <a:rPr lang="fi" sz="1600">
                <a:latin typeface="Open Sans"/>
                <a:ea typeface="Open Sans"/>
                <a:cs typeface="Open Sans"/>
                <a:sym typeface="Open Sans"/>
              </a:rPr>
              <a:t>-komennon </a:t>
            </a:r>
            <a:r>
              <a:rPr i="1" lang="fi" sz="1600">
                <a:latin typeface="Open Sans"/>
                <a:ea typeface="Open Sans"/>
                <a:cs typeface="Open Sans"/>
                <a:sym typeface="Open Sans"/>
              </a:rPr>
              <a:t>distance cm -</a:t>
            </a:r>
            <a:r>
              <a:rPr lang="fi" sz="1600">
                <a:latin typeface="Open Sans"/>
                <a:ea typeface="Open Sans"/>
                <a:cs typeface="Open Sans"/>
                <a:sym typeface="Open Sans"/>
              </a:rPr>
              <a:t>numeron paikalle. Nyt robotti kulkee eteenpäin aina muuttujan arvon verran (eli tässä vaiheessa 20cm, koska se on asetettu lähtöarvoksi). </a:t>
            </a:r>
            <a:endParaRPr sz="1600">
              <a:latin typeface="Open Sans"/>
              <a:ea typeface="Open Sans"/>
              <a:cs typeface="Open Sans"/>
              <a:sym typeface="Open Sans"/>
            </a:endParaRPr>
          </a:p>
          <a:p>
            <a:pPr indent="-330200" lvl="0" marL="457200" rtl="0" algn="l">
              <a:lnSpc>
                <a:spcPct val="113000"/>
              </a:lnSpc>
              <a:spcBef>
                <a:spcPts val="1000"/>
              </a:spcBef>
              <a:spcAft>
                <a:spcPts val="1000"/>
              </a:spcAft>
              <a:buSzPts val="1600"/>
              <a:buFont typeface="Open Sans"/>
              <a:buAutoNum type="arabicPeriod"/>
            </a:pPr>
            <a:r>
              <a:rPr lang="fi" sz="1600">
                <a:latin typeface="Open Sans"/>
                <a:ea typeface="Open Sans"/>
                <a:cs typeface="Open Sans"/>
                <a:sym typeface="Open Sans"/>
              </a:rPr>
              <a:t>Tuodaan vielä </a:t>
            </a:r>
            <a:r>
              <a:rPr i="1" lang="fi" sz="1600">
                <a:latin typeface="Open Sans"/>
                <a:ea typeface="Open Sans"/>
                <a:cs typeface="Open Sans"/>
                <a:sym typeface="Open Sans"/>
              </a:rPr>
              <a:t>Variable -</a:t>
            </a:r>
            <a:r>
              <a:rPr lang="fi" sz="1600">
                <a:latin typeface="Open Sans"/>
                <a:ea typeface="Open Sans"/>
                <a:cs typeface="Open Sans"/>
                <a:sym typeface="Open Sans"/>
              </a:rPr>
              <a:t>valikosta </a:t>
            </a:r>
            <a:r>
              <a:rPr b="1" i="1" lang="fi" sz="1600">
                <a:latin typeface="Open Sans"/>
                <a:ea typeface="Open Sans"/>
                <a:cs typeface="Open Sans"/>
                <a:sym typeface="Open Sans"/>
              </a:rPr>
              <a:t>set (sivunpituus) to [ ] </a:t>
            </a:r>
            <a:r>
              <a:rPr lang="fi" sz="1600">
                <a:latin typeface="Open Sans"/>
                <a:ea typeface="Open Sans"/>
                <a:cs typeface="Open Sans"/>
                <a:sym typeface="Open Sans"/>
              </a:rPr>
              <a:t>-komento koko skriptin viimeiseksi komennoksi. </a:t>
            </a:r>
            <a:endParaRPr sz="1600">
              <a:latin typeface="Open Sans"/>
              <a:ea typeface="Open Sans"/>
              <a:cs typeface="Open Sans"/>
              <a:sym typeface="Open Sans"/>
            </a:endParaRPr>
          </a:p>
        </p:txBody>
      </p:sp>
      <p:sp>
        <p:nvSpPr>
          <p:cNvPr id="229" name="Google Shape;229;p24"/>
          <p:cNvSpPr txBox="1"/>
          <p:nvPr>
            <p:ph idx="4294967295" type="subTitle"/>
          </p:nvPr>
        </p:nvSpPr>
        <p:spPr>
          <a:xfrm>
            <a:off x="0" y="0"/>
            <a:ext cx="9144000" cy="653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fi" sz="2200">
                <a:latin typeface="Open Sans"/>
                <a:ea typeface="Open Sans"/>
                <a:cs typeface="Open Sans"/>
                <a:sym typeface="Open Sans"/>
              </a:rPr>
              <a:t>Muuttujan tekeminen ja käyttäminen 1/2</a:t>
            </a:r>
            <a:endParaRPr sz="2200">
              <a:latin typeface="Open Sans"/>
              <a:ea typeface="Open Sans"/>
              <a:cs typeface="Open Sans"/>
              <a:sym typeface="Open Sans"/>
            </a:endParaRPr>
          </a:p>
        </p:txBody>
      </p:sp>
      <p:sp>
        <p:nvSpPr>
          <p:cNvPr id="230" name="Google Shape;230;p24"/>
          <p:cNvSpPr txBox="1"/>
          <p:nvPr/>
        </p:nvSpPr>
        <p:spPr>
          <a:xfrm>
            <a:off x="494700" y="3226000"/>
            <a:ext cx="297300" cy="171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rPr>
              <a:t>1</a:t>
            </a:r>
            <a:endParaRPr/>
          </a:p>
        </p:txBody>
      </p:sp>
      <p:sp>
        <p:nvSpPr>
          <p:cNvPr id="231" name="Google Shape;231;p24"/>
          <p:cNvSpPr txBox="1"/>
          <p:nvPr/>
        </p:nvSpPr>
        <p:spPr>
          <a:xfrm>
            <a:off x="2845200" y="3221063"/>
            <a:ext cx="297300" cy="171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rPr>
              <a:t>2</a:t>
            </a:r>
            <a:endParaRPr/>
          </a:p>
        </p:txBody>
      </p:sp>
      <p:sp>
        <p:nvSpPr>
          <p:cNvPr id="232" name="Google Shape;232;p24"/>
          <p:cNvSpPr txBox="1"/>
          <p:nvPr>
            <p:ph idx="4294967295" type="subTitle"/>
          </p:nvPr>
        </p:nvSpPr>
        <p:spPr>
          <a:xfrm>
            <a:off x="-113325" y="4911825"/>
            <a:ext cx="4136100" cy="2316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Open Sans"/>
              <a:buAutoNum type="alphaLcPeriod"/>
            </a:pPr>
            <a:r>
              <a:rPr lang="fi" sz="1000">
                <a:latin typeface="Open Sans"/>
                <a:ea typeface="Open Sans"/>
                <a:cs typeface="Open Sans"/>
                <a:sym typeface="Open Sans"/>
              </a:rPr>
              <a:t>Robotin ohjelmointi komennoilla ja toistorakenteilla</a:t>
            </a:r>
            <a:endParaRPr sz="1000">
              <a:latin typeface="Open Sans"/>
              <a:ea typeface="Open Sans"/>
              <a:cs typeface="Open Sans"/>
              <a:sym typeface="Open Sans"/>
            </a:endParaRPr>
          </a:p>
        </p:txBody>
      </p:sp>
      <p:sp>
        <p:nvSpPr>
          <p:cNvPr id="233" name="Google Shape;233;p24"/>
          <p:cNvSpPr txBox="1"/>
          <p:nvPr/>
        </p:nvSpPr>
        <p:spPr>
          <a:xfrm>
            <a:off x="2869688" y="3783200"/>
            <a:ext cx="297300" cy="171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rPr>
              <a:t>3</a:t>
            </a:r>
            <a:endParaRPr/>
          </a:p>
        </p:txBody>
      </p:sp>
      <p:pic>
        <p:nvPicPr>
          <p:cNvPr id="234" name="Google Shape;234;p24"/>
          <p:cNvPicPr preferRelativeResize="0"/>
          <p:nvPr/>
        </p:nvPicPr>
        <p:blipFill>
          <a:blip r:embed="rId3">
            <a:alphaModFix/>
          </a:blip>
          <a:stretch>
            <a:fillRect/>
          </a:stretch>
        </p:blipFill>
        <p:spPr>
          <a:xfrm>
            <a:off x="792017" y="3226005"/>
            <a:ext cx="1936125" cy="1394200"/>
          </a:xfrm>
          <a:prstGeom prst="rect">
            <a:avLst/>
          </a:prstGeom>
          <a:noFill/>
          <a:ln>
            <a:noFill/>
          </a:ln>
        </p:spPr>
      </p:pic>
      <p:sp>
        <p:nvSpPr>
          <p:cNvPr id="235" name="Google Shape;235;p24"/>
          <p:cNvSpPr/>
          <p:nvPr/>
        </p:nvSpPr>
        <p:spPr>
          <a:xfrm>
            <a:off x="792024" y="3233747"/>
            <a:ext cx="270300" cy="231600"/>
          </a:xfrm>
          <a:prstGeom prst="ellipse">
            <a:avLst/>
          </a:prstGeom>
          <a:solidFill>
            <a:srgbClr val="FCE5CD">
              <a:alpha val="26920"/>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6" name="Google Shape;236;p24"/>
          <p:cNvPicPr preferRelativeResize="0"/>
          <p:nvPr/>
        </p:nvPicPr>
        <p:blipFill>
          <a:blip r:embed="rId4">
            <a:alphaModFix/>
          </a:blip>
          <a:stretch>
            <a:fillRect/>
          </a:stretch>
        </p:blipFill>
        <p:spPr>
          <a:xfrm>
            <a:off x="3142517" y="3221063"/>
            <a:ext cx="2691202" cy="256972"/>
          </a:xfrm>
          <a:prstGeom prst="rect">
            <a:avLst/>
          </a:prstGeom>
          <a:noFill/>
          <a:ln>
            <a:noFill/>
          </a:ln>
        </p:spPr>
      </p:pic>
      <p:sp>
        <p:nvSpPr>
          <p:cNvPr id="237" name="Google Shape;237;p24"/>
          <p:cNvSpPr/>
          <p:nvPr/>
        </p:nvSpPr>
        <p:spPr>
          <a:xfrm>
            <a:off x="3847119" y="3233738"/>
            <a:ext cx="714600" cy="231600"/>
          </a:xfrm>
          <a:prstGeom prst="ellipse">
            <a:avLst/>
          </a:prstGeom>
          <a:solidFill>
            <a:srgbClr val="FCE5CD">
              <a:alpha val="26920"/>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4"/>
          <p:cNvSpPr/>
          <p:nvPr/>
        </p:nvSpPr>
        <p:spPr>
          <a:xfrm>
            <a:off x="5533699" y="3233760"/>
            <a:ext cx="270300" cy="231600"/>
          </a:xfrm>
          <a:prstGeom prst="ellipse">
            <a:avLst/>
          </a:prstGeom>
          <a:solidFill>
            <a:srgbClr val="FCE5CD">
              <a:alpha val="26920"/>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9" name="Google Shape;239;p24"/>
          <p:cNvPicPr preferRelativeResize="0"/>
          <p:nvPr/>
        </p:nvPicPr>
        <p:blipFill>
          <a:blip r:embed="rId5">
            <a:alphaModFix/>
          </a:blip>
          <a:stretch>
            <a:fillRect/>
          </a:stretch>
        </p:blipFill>
        <p:spPr>
          <a:xfrm>
            <a:off x="3167001" y="3783217"/>
            <a:ext cx="2939525" cy="568524"/>
          </a:xfrm>
          <a:prstGeom prst="rect">
            <a:avLst/>
          </a:prstGeom>
          <a:noFill/>
          <a:ln>
            <a:noFill/>
          </a:ln>
        </p:spPr>
      </p:pic>
      <p:pic>
        <p:nvPicPr>
          <p:cNvPr id="240" name="Google Shape;240;p24"/>
          <p:cNvPicPr preferRelativeResize="0"/>
          <p:nvPr/>
        </p:nvPicPr>
        <p:blipFill>
          <a:blip r:embed="rId6">
            <a:alphaModFix/>
          </a:blip>
          <a:stretch>
            <a:fillRect/>
          </a:stretch>
        </p:blipFill>
        <p:spPr>
          <a:xfrm>
            <a:off x="6713163" y="3233756"/>
            <a:ext cx="1936125" cy="730395"/>
          </a:xfrm>
          <a:prstGeom prst="rect">
            <a:avLst/>
          </a:prstGeom>
          <a:noFill/>
          <a:ln>
            <a:noFill/>
          </a:ln>
        </p:spPr>
      </p:pic>
      <p:sp>
        <p:nvSpPr>
          <p:cNvPr id="241" name="Google Shape;241;p24"/>
          <p:cNvSpPr txBox="1"/>
          <p:nvPr/>
        </p:nvSpPr>
        <p:spPr>
          <a:xfrm>
            <a:off x="6490625" y="3233738"/>
            <a:ext cx="297300" cy="171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rPr>
              <a:t>4</a:t>
            </a:r>
            <a:endParaRPr/>
          </a:p>
        </p:txBody>
      </p:sp>
      <p:sp>
        <p:nvSpPr>
          <p:cNvPr id="242" name="Google Shape;242;p24"/>
          <p:cNvSpPr/>
          <p:nvPr/>
        </p:nvSpPr>
        <p:spPr>
          <a:xfrm>
            <a:off x="4069282" y="4076975"/>
            <a:ext cx="2037300" cy="231600"/>
          </a:xfrm>
          <a:prstGeom prst="ellipse">
            <a:avLst/>
          </a:prstGeom>
          <a:solidFill>
            <a:srgbClr val="FCE5CD">
              <a:alpha val="26920"/>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fi"/>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25"/>
          <p:cNvSpPr txBox="1"/>
          <p:nvPr>
            <p:ph type="title"/>
          </p:nvPr>
        </p:nvSpPr>
        <p:spPr>
          <a:xfrm>
            <a:off x="390325" y="546450"/>
            <a:ext cx="8423700" cy="3059700"/>
          </a:xfrm>
          <a:prstGeom prst="rect">
            <a:avLst/>
          </a:prstGeom>
        </p:spPr>
        <p:txBody>
          <a:bodyPr anchorCtr="0" anchor="t" bIns="91425" lIns="91425" spcFirstLastPara="1" rIns="91425" wrap="square" tIns="91425">
            <a:noAutofit/>
          </a:bodyPr>
          <a:lstStyle/>
          <a:p>
            <a:pPr indent="-342900" lvl="0" marL="457200" rtl="0" algn="l">
              <a:lnSpc>
                <a:spcPct val="113000"/>
              </a:lnSpc>
              <a:spcBef>
                <a:spcPts val="0"/>
              </a:spcBef>
              <a:spcAft>
                <a:spcPts val="0"/>
              </a:spcAft>
              <a:buSzPts val="1800"/>
              <a:buFont typeface="Open Sans"/>
              <a:buAutoNum type="arabicPeriod"/>
            </a:pPr>
            <a:r>
              <a:rPr lang="fi" sz="1800">
                <a:latin typeface="Open Sans"/>
                <a:ea typeface="Open Sans"/>
                <a:cs typeface="Open Sans"/>
                <a:sym typeface="Open Sans"/>
              </a:rPr>
              <a:t>Muuttujan arvoa voidaan muuttaa komennolla. Tätä varten hae </a:t>
            </a:r>
            <a:r>
              <a:rPr i="1" lang="fi" sz="1800">
                <a:latin typeface="Open Sans"/>
                <a:ea typeface="Open Sans"/>
                <a:cs typeface="Open Sans"/>
                <a:sym typeface="Open Sans"/>
              </a:rPr>
              <a:t>Math -</a:t>
            </a:r>
            <a:r>
              <a:rPr lang="fi" sz="1800">
                <a:latin typeface="Open Sans"/>
                <a:ea typeface="Open Sans"/>
                <a:cs typeface="Open Sans"/>
                <a:sym typeface="Open Sans"/>
              </a:rPr>
              <a:t>valikosta [ ] = [ ] -toiminto. </a:t>
            </a:r>
            <a:endParaRPr sz="1800">
              <a:latin typeface="Open Sans"/>
              <a:ea typeface="Open Sans"/>
              <a:cs typeface="Open Sans"/>
              <a:sym typeface="Open Sans"/>
            </a:endParaRPr>
          </a:p>
          <a:p>
            <a:pPr indent="-342900" lvl="0" marL="457200" rtl="0" algn="l">
              <a:lnSpc>
                <a:spcPct val="113000"/>
              </a:lnSpc>
              <a:spcBef>
                <a:spcPts val="1000"/>
              </a:spcBef>
              <a:spcAft>
                <a:spcPts val="0"/>
              </a:spcAft>
              <a:buSzPts val="1800"/>
              <a:buFont typeface="Open Sans"/>
              <a:buAutoNum type="arabicPeriod"/>
            </a:pPr>
            <a:r>
              <a:rPr lang="fi" sz="1800">
                <a:latin typeface="Open Sans"/>
                <a:ea typeface="Open Sans"/>
                <a:cs typeface="Open Sans"/>
                <a:sym typeface="Open Sans"/>
              </a:rPr>
              <a:t>Liitä tämä toiminto </a:t>
            </a:r>
            <a:r>
              <a:rPr b="1" i="1" lang="fi" sz="1800">
                <a:latin typeface="Open Sans"/>
                <a:ea typeface="Open Sans"/>
                <a:cs typeface="Open Sans"/>
                <a:sym typeface="Open Sans"/>
              </a:rPr>
              <a:t>set (sivunpituus) to </a:t>
            </a:r>
            <a:r>
              <a:rPr lang="fi" sz="1800">
                <a:latin typeface="Open Sans"/>
                <a:ea typeface="Open Sans"/>
                <a:cs typeface="Open Sans"/>
                <a:sym typeface="Open Sans"/>
              </a:rPr>
              <a:t>-komennon jatkoksi. Hae toimintoon </a:t>
            </a:r>
            <a:r>
              <a:rPr i="1" lang="fi" sz="1800">
                <a:latin typeface="Open Sans"/>
                <a:ea typeface="Open Sans"/>
                <a:cs typeface="Open Sans"/>
                <a:sym typeface="Open Sans"/>
              </a:rPr>
              <a:t>Variables -</a:t>
            </a:r>
            <a:r>
              <a:rPr lang="fi" sz="1800">
                <a:latin typeface="Open Sans"/>
                <a:ea typeface="Open Sans"/>
                <a:cs typeface="Open Sans"/>
                <a:sym typeface="Open Sans"/>
              </a:rPr>
              <a:t>valikosta muuttuja </a:t>
            </a:r>
            <a:r>
              <a:rPr i="1" lang="fi" sz="1800">
                <a:latin typeface="Open Sans"/>
                <a:ea typeface="Open Sans"/>
                <a:cs typeface="Open Sans"/>
                <a:sym typeface="Open Sans"/>
              </a:rPr>
              <a:t>sivunpituus </a:t>
            </a:r>
            <a:r>
              <a:rPr lang="fi" sz="1800">
                <a:latin typeface="Open Sans"/>
                <a:ea typeface="Open Sans"/>
                <a:cs typeface="Open Sans"/>
                <a:sym typeface="Open Sans"/>
              </a:rPr>
              <a:t>sekä </a:t>
            </a:r>
            <a:r>
              <a:rPr i="1" lang="fi" sz="1800">
                <a:latin typeface="Open Sans"/>
                <a:ea typeface="Open Sans"/>
                <a:cs typeface="Open Sans"/>
                <a:sym typeface="Open Sans"/>
              </a:rPr>
              <a:t>Math -</a:t>
            </a:r>
            <a:r>
              <a:rPr lang="fi" sz="1800">
                <a:latin typeface="Open Sans"/>
                <a:ea typeface="Open Sans"/>
                <a:cs typeface="Open Sans"/>
                <a:sym typeface="Open Sans"/>
              </a:rPr>
              <a:t>valikosta vakio </a:t>
            </a:r>
            <a:r>
              <a:rPr i="1" lang="fi" sz="1800">
                <a:latin typeface="Open Sans"/>
                <a:ea typeface="Open Sans"/>
                <a:cs typeface="Open Sans"/>
                <a:sym typeface="Open Sans"/>
              </a:rPr>
              <a:t>[0].</a:t>
            </a:r>
            <a:r>
              <a:rPr lang="fi" sz="1800">
                <a:latin typeface="Open Sans"/>
                <a:ea typeface="Open Sans"/>
                <a:cs typeface="Open Sans"/>
                <a:sym typeface="Open Sans"/>
              </a:rPr>
              <a:t> Muuta vakio arvoon 5. </a:t>
            </a:r>
            <a:endParaRPr sz="1800">
              <a:latin typeface="Open Sans"/>
              <a:ea typeface="Open Sans"/>
              <a:cs typeface="Open Sans"/>
              <a:sym typeface="Open Sans"/>
            </a:endParaRPr>
          </a:p>
          <a:p>
            <a:pPr indent="-342900" lvl="0" marL="457200" rtl="0" algn="l">
              <a:lnSpc>
                <a:spcPct val="113000"/>
              </a:lnSpc>
              <a:spcBef>
                <a:spcPts val="1000"/>
              </a:spcBef>
              <a:spcAft>
                <a:spcPts val="1000"/>
              </a:spcAft>
              <a:buSzPts val="1800"/>
              <a:buFont typeface="Open Sans"/>
              <a:buAutoNum type="arabicPeriod"/>
            </a:pPr>
            <a:r>
              <a:rPr lang="fi" sz="1800">
                <a:latin typeface="Open Sans"/>
                <a:ea typeface="Open Sans"/>
                <a:cs typeface="Open Sans"/>
                <a:sym typeface="Open Sans"/>
              </a:rPr>
              <a:t>Tuo uusi toistorakenne </a:t>
            </a:r>
            <a:r>
              <a:rPr b="1" i="1" lang="fi" sz="1800">
                <a:latin typeface="Open Sans"/>
                <a:ea typeface="Open Sans"/>
                <a:cs typeface="Open Sans"/>
                <a:sym typeface="Open Sans"/>
              </a:rPr>
              <a:t>repeat [10] times </a:t>
            </a:r>
            <a:r>
              <a:rPr lang="fi" sz="1800">
                <a:latin typeface="Open Sans"/>
                <a:ea typeface="Open Sans"/>
                <a:cs typeface="Open Sans"/>
                <a:sym typeface="Open Sans"/>
              </a:rPr>
              <a:t>ohjelmointialueelle ja vie koko skripti sen sisään.</a:t>
            </a:r>
            <a:endParaRPr sz="1800">
              <a:latin typeface="Open Sans"/>
              <a:ea typeface="Open Sans"/>
              <a:cs typeface="Open Sans"/>
              <a:sym typeface="Open Sans"/>
            </a:endParaRPr>
          </a:p>
        </p:txBody>
      </p:sp>
      <p:sp>
        <p:nvSpPr>
          <p:cNvPr id="249" name="Google Shape;249;p25"/>
          <p:cNvSpPr txBox="1"/>
          <p:nvPr>
            <p:ph idx="4294967295" type="subTitle"/>
          </p:nvPr>
        </p:nvSpPr>
        <p:spPr>
          <a:xfrm>
            <a:off x="0" y="0"/>
            <a:ext cx="9144000" cy="653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fi" sz="2200">
                <a:latin typeface="Open Sans"/>
                <a:ea typeface="Open Sans"/>
                <a:cs typeface="Open Sans"/>
                <a:sym typeface="Open Sans"/>
              </a:rPr>
              <a:t>Muuttujan tekeminen ja käyttäminen 2/2</a:t>
            </a:r>
            <a:endParaRPr sz="2200">
              <a:latin typeface="Open Sans"/>
              <a:ea typeface="Open Sans"/>
              <a:cs typeface="Open Sans"/>
              <a:sym typeface="Open Sans"/>
            </a:endParaRPr>
          </a:p>
        </p:txBody>
      </p:sp>
      <p:sp>
        <p:nvSpPr>
          <p:cNvPr id="250" name="Google Shape;250;p25"/>
          <p:cNvSpPr txBox="1"/>
          <p:nvPr/>
        </p:nvSpPr>
        <p:spPr>
          <a:xfrm>
            <a:off x="230038" y="3207150"/>
            <a:ext cx="297300" cy="171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rPr>
              <a:t>1</a:t>
            </a:r>
            <a:endParaRPr/>
          </a:p>
        </p:txBody>
      </p:sp>
      <p:sp>
        <p:nvSpPr>
          <p:cNvPr id="251" name="Google Shape;251;p25"/>
          <p:cNvSpPr txBox="1"/>
          <p:nvPr/>
        </p:nvSpPr>
        <p:spPr>
          <a:xfrm>
            <a:off x="1944513" y="3237100"/>
            <a:ext cx="297300" cy="171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rPr>
              <a:t>2</a:t>
            </a:r>
            <a:endParaRPr/>
          </a:p>
        </p:txBody>
      </p:sp>
      <p:sp>
        <p:nvSpPr>
          <p:cNvPr id="252" name="Google Shape;252;p25"/>
          <p:cNvSpPr txBox="1"/>
          <p:nvPr>
            <p:ph idx="4294967295" type="subTitle"/>
          </p:nvPr>
        </p:nvSpPr>
        <p:spPr>
          <a:xfrm>
            <a:off x="-113325" y="4911825"/>
            <a:ext cx="4136100" cy="2316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Open Sans"/>
              <a:buAutoNum type="alphaLcPeriod"/>
            </a:pPr>
            <a:r>
              <a:rPr lang="fi" sz="1000">
                <a:latin typeface="Open Sans"/>
                <a:ea typeface="Open Sans"/>
                <a:cs typeface="Open Sans"/>
                <a:sym typeface="Open Sans"/>
              </a:rPr>
              <a:t>Robotin ohjelmointi komennoilla ja toistorakenteilla</a:t>
            </a:r>
            <a:endParaRPr sz="1000">
              <a:latin typeface="Open Sans"/>
              <a:ea typeface="Open Sans"/>
              <a:cs typeface="Open Sans"/>
              <a:sym typeface="Open Sans"/>
            </a:endParaRPr>
          </a:p>
        </p:txBody>
      </p:sp>
      <p:sp>
        <p:nvSpPr>
          <p:cNvPr id="253" name="Google Shape;253;p25"/>
          <p:cNvSpPr txBox="1"/>
          <p:nvPr/>
        </p:nvSpPr>
        <p:spPr>
          <a:xfrm>
            <a:off x="5996913" y="2969963"/>
            <a:ext cx="297300" cy="171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rPr>
              <a:t>3</a:t>
            </a:r>
            <a:endParaRPr/>
          </a:p>
        </p:txBody>
      </p:sp>
      <p:pic>
        <p:nvPicPr>
          <p:cNvPr id="254" name="Google Shape;254;p25"/>
          <p:cNvPicPr preferRelativeResize="0"/>
          <p:nvPr/>
        </p:nvPicPr>
        <p:blipFill>
          <a:blip r:embed="rId3">
            <a:alphaModFix/>
          </a:blip>
          <a:stretch>
            <a:fillRect/>
          </a:stretch>
        </p:blipFill>
        <p:spPr>
          <a:xfrm>
            <a:off x="490300" y="3207150"/>
            <a:ext cx="1295800" cy="475475"/>
          </a:xfrm>
          <a:prstGeom prst="rect">
            <a:avLst/>
          </a:prstGeom>
          <a:noFill/>
          <a:ln>
            <a:noFill/>
          </a:ln>
        </p:spPr>
      </p:pic>
      <p:pic>
        <p:nvPicPr>
          <p:cNvPr id="255" name="Google Shape;255;p25"/>
          <p:cNvPicPr preferRelativeResize="0"/>
          <p:nvPr/>
        </p:nvPicPr>
        <p:blipFill>
          <a:blip r:embed="rId4">
            <a:alphaModFix/>
          </a:blip>
          <a:stretch>
            <a:fillRect/>
          </a:stretch>
        </p:blipFill>
        <p:spPr>
          <a:xfrm>
            <a:off x="2191799" y="3237111"/>
            <a:ext cx="3464349" cy="423775"/>
          </a:xfrm>
          <a:prstGeom prst="rect">
            <a:avLst/>
          </a:prstGeom>
          <a:noFill/>
          <a:ln>
            <a:noFill/>
          </a:ln>
        </p:spPr>
      </p:pic>
      <p:sp>
        <p:nvSpPr>
          <p:cNvPr id="256" name="Google Shape;256;p25"/>
          <p:cNvSpPr/>
          <p:nvPr/>
        </p:nvSpPr>
        <p:spPr>
          <a:xfrm>
            <a:off x="3661375" y="3207138"/>
            <a:ext cx="1994700" cy="475500"/>
          </a:xfrm>
          <a:prstGeom prst="ellipse">
            <a:avLst/>
          </a:prstGeom>
          <a:solidFill>
            <a:srgbClr val="FCE5CD">
              <a:alpha val="26920"/>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7" name="Google Shape;257;p25"/>
          <p:cNvPicPr preferRelativeResize="0"/>
          <p:nvPr/>
        </p:nvPicPr>
        <p:blipFill>
          <a:blip r:embed="rId5">
            <a:alphaModFix/>
          </a:blip>
          <a:stretch>
            <a:fillRect/>
          </a:stretch>
        </p:blipFill>
        <p:spPr>
          <a:xfrm>
            <a:off x="6294224" y="2969975"/>
            <a:ext cx="2665500" cy="1941851"/>
          </a:xfrm>
          <a:prstGeom prst="rect">
            <a:avLst/>
          </a:prstGeom>
          <a:noFill/>
          <a:ln>
            <a:noFill/>
          </a:ln>
        </p:spPr>
      </p:pic>
      <p:sp>
        <p:nvSpPr>
          <p:cNvPr id="258" name="Google Shape;258;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fi"/>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26"/>
          <p:cNvSpPr txBox="1"/>
          <p:nvPr>
            <p:ph type="title"/>
          </p:nvPr>
        </p:nvSpPr>
        <p:spPr>
          <a:xfrm>
            <a:off x="390325" y="546450"/>
            <a:ext cx="8423700" cy="2228100"/>
          </a:xfrm>
          <a:prstGeom prst="rect">
            <a:avLst/>
          </a:prstGeom>
        </p:spPr>
        <p:txBody>
          <a:bodyPr anchorCtr="0" anchor="t" bIns="91425" lIns="91425" spcFirstLastPara="1" rIns="91425" wrap="square" tIns="91425">
            <a:noAutofit/>
          </a:bodyPr>
          <a:lstStyle/>
          <a:p>
            <a:pPr indent="-342900" lvl="0" marL="457200" rtl="0" algn="l">
              <a:lnSpc>
                <a:spcPct val="113000"/>
              </a:lnSpc>
              <a:spcBef>
                <a:spcPts val="0"/>
              </a:spcBef>
              <a:spcAft>
                <a:spcPts val="0"/>
              </a:spcAft>
              <a:buSzPts val="1800"/>
              <a:buFont typeface="Open Sans"/>
              <a:buAutoNum type="arabicPeriod"/>
            </a:pPr>
            <a:r>
              <a:rPr lang="fi" sz="1800">
                <a:latin typeface="Open Sans"/>
                <a:ea typeface="Open Sans"/>
                <a:cs typeface="Open Sans"/>
                <a:sym typeface="Open Sans"/>
              </a:rPr>
              <a:t>Voit tallentaa ohjelman klikkaamalla </a:t>
            </a:r>
            <a:r>
              <a:rPr i="1" lang="fi" sz="1800">
                <a:latin typeface="Open Sans"/>
                <a:ea typeface="Open Sans"/>
                <a:cs typeface="Open Sans"/>
                <a:sym typeface="Open Sans"/>
              </a:rPr>
              <a:t>edit-</a:t>
            </a:r>
            <a:r>
              <a:rPr lang="fi" sz="1800">
                <a:latin typeface="Open Sans"/>
                <a:ea typeface="Open Sans"/>
                <a:cs typeface="Open Sans"/>
                <a:sym typeface="Open Sans"/>
              </a:rPr>
              <a:t>painiketta vasemmasta yläkulmasta ja valitsemalla </a:t>
            </a:r>
            <a:r>
              <a:rPr i="1" lang="fi" sz="1800">
                <a:latin typeface="Open Sans"/>
                <a:ea typeface="Open Sans"/>
                <a:cs typeface="Open Sans"/>
                <a:sym typeface="Open Sans"/>
              </a:rPr>
              <a:t>export. </a:t>
            </a:r>
            <a:r>
              <a:rPr lang="fi" sz="1800">
                <a:latin typeface="Open Sans"/>
                <a:ea typeface="Open Sans"/>
                <a:cs typeface="Open Sans"/>
                <a:sym typeface="Open Sans"/>
              </a:rPr>
              <a:t>Tallentamalla ohjelman tietokoneelle, voit hakea sen </a:t>
            </a:r>
            <a:r>
              <a:rPr i="1" lang="fi" sz="1800">
                <a:latin typeface="Open Sans"/>
                <a:ea typeface="Open Sans"/>
                <a:cs typeface="Open Sans"/>
                <a:sym typeface="Open Sans"/>
              </a:rPr>
              <a:t>import</a:t>
            </a:r>
            <a:r>
              <a:rPr lang="fi" sz="1800">
                <a:latin typeface="Open Sans"/>
                <a:ea typeface="Open Sans"/>
                <a:cs typeface="Open Sans"/>
                <a:sym typeface="Open Sans"/>
              </a:rPr>
              <a:t>-toiminnolla takaisin milloin vain. </a:t>
            </a:r>
            <a:endParaRPr sz="1800">
              <a:latin typeface="Open Sans"/>
              <a:ea typeface="Open Sans"/>
              <a:cs typeface="Open Sans"/>
              <a:sym typeface="Open Sans"/>
            </a:endParaRPr>
          </a:p>
          <a:p>
            <a:pPr indent="-342900" lvl="0" marL="457200" rtl="0" algn="l">
              <a:lnSpc>
                <a:spcPct val="113000"/>
              </a:lnSpc>
              <a:spcBef>
                <a:spcPts val="1000"/>
              </a:spcBef>
              <a:spcAft>
                <a:spcPts val="1000"/>
              </a:spcAft>
              <a:buSzPts val="1800"/>
              <a:buFont typeface="Open Sans"/>
              <a:buAutoNum type="arabicPeriod"/>
            </a:pPr>
            <a:r>
              <a:rPr lang="fi" sz="1800">
                <a:latin typeface="Open Sans"/>
                <a:ea typeface="Open Sans"/>
                <a:cs typeface="Open Sans"/>
                <a:sym typeface="Open Sans"/>
              </a:rPr>
              <a:t>HUOM: Tässä ohjelmointiympäristössä </a:t>
            </a:r>
            <a:r>
              <a:rPr i="1" lang="fi" sz="1800">
                <a:latin typeface="Open Sans"/>
                <a:ea typeface="Open Sans"/>
                <a:cs typeface="Open Sans"/>
                <a:sym typeface="Open Sans"/>
              </a:rPr>
              <a:t>Export</a:t>
            </a:r>
            <a:r>
              <a:rPr lang="fi" sz="1800">
                <a:latin typeface="Open Sans"/>
                <a:ea typeface="Open Sans"/>
                <a:cs typeface="Open Sans"/>
                <a:sym typeface="Open Sans"/>
              </a:rPr>
              <a:t> ja </a:t>
            </a:r>
            <a:r>
              <a:rPr i="1" lang="fi" sz="1800">
                <a:latin typeface="Open Sans"/>
                <a:ea typeface="Open Sans"/>
                <a:cs typeface="Open Sans"/>
                <a:sym typeface="Open Sans"/>
              </a:rPr>
              <a:t>import</a:t>
            </a:r>
            <a:r>
              <a:rPr lang="fi" sz="1800">
                <a:latin typeface="Open Sans"/>
                <a:ea typeface="Open Sans"/>
                <a:cs typeface="Open Sans"/>
                <a:sym typeface="Open Sans"/>
              </a:rPr>
              <a:t> on suomennettu väärin. Jos käytät </a:t>
            </a:r>
            <a:r>
              <a:rPr lang="fi" sz="1800">
                <a:latin typeface="Open Sans"/>
                <a:ea typeface="Open Sans"/>
                <a:cs typeface="Open Sans"/>
                <a:sym typeface="Open Sans"/>
              </a:rPr>
              <a:t>suomenkielistä</a:t>
            </a:r>
            <a:r>
              <a:rPr lang="fi" sz="1800">
                <a:latin typeface="Open Sans"/>
                <a:ea typeface="Open Sans"/>
                <a:cs typeface="Open Sans"/>
                <a:sym typeface="Open Sans"/>
              </a:rPr>
              <a:t> versiota, valitse </a:t>
            </a:r>
            <a:r>
              <a:rPr i="1" lang="fi" sz="1800">
                <a:latin typeface="Open Sans"/>
                <a:ea typeface="Open Sans"/>
                <a:cs typeface="Open Sans"/>
                <a:sym typeface="Open Sans"/>
              </a:rPr>
              <a:t>tuo</a:t>
            </a:r>
            <a:r>
              <a:rPr lang="fi" sz="1800">
                <a:latin typeface="Open Sans"/>
                <a:ea typeface="Open Sans"/>
                <a:cs typeface="Open Sans"/>
                <a:sym typeface="Open Sans"/>
              </a:rPr>
              <a:t> tietokoneelle tallentaessa ja </a:t>
            </a:r>
            <a:r>
              <a:rPr i="1" lang="fi" sz="1800">
                <a:latin typeface="Open Sans"/>
                <a:ea typeface="Open Sans"/>
                <a:cs typeface="Open Sans"/>
                <a:sym typeface="Open Sans"/>
              </a:rPr>
              <a:t>vie</a:t>
            </a:r>
            <a:r>
              <a:rPr lang="fi" sz="1800">
                <a:latin typeface="Open Sans"/>
                <a:ea typeface="Open Sans"/>
                <a:cs typeface="Open Sans"/>
                <a:sym typeface="Open Sans"/>
              </a:rPr>
              <a:t> hakiessa ohjelman takaisin simulaattoriin. </a:t>
            </a:r>
            <a:endParaRPr sz="1800">
              <a:latin typeface="Open Sans"/>
              <a:ea typeface="Open Sans"/>
              <a:cs typeface="Open Sans"/>
              <a:sym typeface="Open Sans"/>
            </a:endParaRPr>
          </a:p>
        </p:txBody>
      </p:sp>
      <p:sp>
        <p:nvSpPr>
          <p:cNvPr id="264" name="Google Shape;264;p26"/>
          <p:cNvSpPr txBox="1"/>
          <p:nvPr>
            <p:ph idx="4294967295" type="subTitle"/>
          </p:nvPr>
        </p:nvSpPr>
        <p:spPr>
          <a:xfrm>
            <a:off x="0" y="0"/>
            <a:ext cx="9144000" cy="653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fi" sz="2200">
                <a:latin typeface="Open Sans"/>
                <a:ea typeface="Open Sans"/>
                <a:cs typeface="Open Sans"/>
                <a:sym typeface="Open Sans"/>
              </a:rPr>
              <a:t>Ohjelman tallentaminen</a:t>
            </a:r>
            <a:endParaRPr sz="2200">
              <a:latin typeface="Open Sans"/>
              <a:ea typeface="Open Sans"/>
              <a:cs typeface="Open Sans"/>
              <a:sym typeface="Open Sans"/>
            </a:endParaRPr>
          </a:p>
        </p:txBody>
      </p:sp>
      <p:sp>
        <p:nvSpPr>
          <p:cNvPr id="265" name="Google Shape;265;p26"/>
          <p:cNvSpPr txBox="1"/>
          <p:nvPr/>
        </p:nvSpPr>
        <p:spPr>
          <a:xfrm>
            <a:off x="856088" y="2965625"/>
            <a:ext cx="297300" cy="171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rPr>
              <a:t>1</a:t>
            </a:r>
            <a:endParaRPr/>
          </a:p>
        </p:txBody>
      </p:sp>
      <p:sp>
        <p:nvSpPr>
          <p:cNvPr id="266" name="Google Shape;266;p26"/>
          <p:cNvSpPr txBox="1"/>
          <p:nvPr>
            <p:ph idx="4294967295" type="subTitle"/>
          </p:nvPr>
        </p:nvSpPr>
        <p:spPr>
          <a:xfrm>
            <a:off x="-113325" y="4911825"/>
            <a:ext cx="4136100" cy="2316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Open Sans"/>
              <a:buAutoNum type="alphaLcPeriod"/>
            </a:pPr>
            <a:r>
              <a:rPr lang="fi" sz="1000">
                <a:latin typeface="Open Sans"/>
                <a:ea typeface="Open Sans"/>
                <a:cs typeface="Open Sans"/>
                <a:sym typeface="Open Sans"/>
              </a:rPr>
              <a:t>Robotin ohjelmointi komennoilla ja toistorakenteilla</a:t>
            </a:r>
            <a:endParaRPr sz="1000">
              <a:latin typeface="Open Sans"/>
              <a:ea typeface="Open Sans"/>
              <a:cs typeface="Open Sans"/>
              <a:sym typeface="Open Sans"/>
            </a:endParaRPr>
          </a:p>
        </p:txBody>
      </p:sp>
      <p:pic>
        <p:nvPicPr>
          <p:cNvPr id="267" name="Google Shape;267;p26"/>
          <p:cNvPicPr preferRelativeResize="0"/>
          <p:nvPr/>
        </p:nvPicPr>
        <p:blipFill>
          <a:blip r:embed="rId3">
            <a:alphaModFix/>
          </a:blip>
          <a:stretch>
            <a:fillRect/>
          </a:stretch>
        </p:blipFill>
        <p:spPr>
          <a:xfrm>
            <a:off x="1153388" y="2965625"/>
            <a:ext cx="771525" cy="771525"/>
          </a:xfrm>
          <a:prstGeom prst="rect">
            <a:avLst/>
          </a:prstGeom>
          <a:noFill/>
          <a:ln>
            <a:noFill/>
          </a:ln>
        </p:spPr>
      </p:pic>
      <p:pic>
        <p:nvPicPr>
          <p:cNvPr id="268" name="Google Shape;268;p26"/>
          <p:cNvPicPr preferRelativeResize="0"/>
          <p:nvPr/>
        </p:nvPicPr>
        <p:blipFill>
          <a:blip r:embed="rId4">
            <a:alphaModFix/>
          </a:blip>
          <a:stretch>
            <a:fillRect/>
          </a:stretch>
        </p:blipFill>
        <p:spPr>
          <a:xfrm>
            <a:off x="1153400" y="3985425"/>
            <a:ext cx="2130750" cy="735325"/>
          </a:xfrm>
          <a:prstGeom prst="rect">
            <a:avLst/>
          </a:prstGeom>
          <a:noFill/>
          <a:ln>
            <a:noFill/>
          </a:ln>
        </p:spPr>
      </p:pic>
      <p:cxnSp>
        <p:nvCxnSpPr>
          <p:cNvPr id="269" name="Google Shape;269;p26"/>
          <p:cNvCxnSpPr/>
          <p:nvPr/>
        </p:nvCxnSpPr>
        <p:spPr>
          <a:xfrm>
            <a:off x="1539163" y="3650925"/>
            <a:ext cx="0" cy="334500"/>
          </a:xfrm>
          <a:prstGeom prst="straightConnector1">
            <a:avLst/>
          </a:prstGeom>
          <a:noFill/>
          <a:ln cap="flat" cmpd="sng" w="19050">
            <a:solidFill>
              <a:srgbClr val="000000"/>
            </a:solidFill>
            <a:prstDash val="solid"/>
            <a:round/>
            <a:headEnd len="med" w="med" type="none"/>
            <a:tailEnd len="med" w="med" type="triangle"/>
          </a:ln>
        </p:spPr>
      </p:cxnSp>
      <p:pic>
        <p:nvPicPr>
          <p:cNvPr id="270" name="Google Shape;270;p26"/>
          <p:cNvPicPr preferRelativeResize="0"/>
          <p:nvPr/>
        </p:nvPicPr>
        <p:blipFill>
          <a:blip r:embed="rId5">
            <a:alphaModFix/>
          </a:blip>
          <a:stretch>
            <a:fillRect/>
          </a:stretch>
        </p:blipFill>
        <p:spPr>
          <a:xfrm>
            <a:off x="4262213" y="2965625"/>
            <a:ext cx="1952625" cy="895350"/>
          </a:xfrm>
          <a:prstGeom prst="rect">
            <a:avLst/>
          </a:prstGeom>
          <a:noFill/>
          <a:ln>
            <a:noFill/>
          </a:ln>
        </p:spPr>
      </p:pic>
      <p:sp>
        <p:nvSpPr>
          <p:cNvPr id="271" name="Google Shape;271;p26"/>
          <p:cNvSpPr txBox="1"/>
          <p:nvPr/>
        </p:nvSpPr>
        <p:spPr>
          <a:xfrm>
            <a:off x="4107188" y="2965625"/>
            <a:ext cx="297300" cy="171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rPr>
              <a:t>2</a:t>
            </a:r>
            <a:endParaRPr/>
          </a:p>
        </p:txBody>
      </p:sp>
      <p:sp>
        <p:nvSpPr>
          <p:cNvPr id="272" name="Google Shape;272;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fi"/>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27"/>
          <p:cNvSpPr txBox="1"/>
          <p:nvPr>
            <p:ph type="title"/>
          </p:nvPr>
        </p:nvSpPr>
        <p:spPr>
          <a:xfrm>
            <a:off x="390325" y="546450"/>
            <a:ext cx="8423700" cy="653700"/>
          </a:xfrm>
          <a:prstGeom prst="rect">
            <a:avLst/>
          </a:prstGeom>
        </p:spPr>
        <p:txBody>
          <a:bodyPr anchorCtr="0" anchor="t" bIns="91425" lIns="91425" spcFirstLastPara="1" rIns="91425" wrap="square" tIns="91425">
            <a:noAutofit/>
          </a:bodyPr>
          <a:lstStyle/>
          <a:p>
            <a:pPr indent="0" lvl="0" marL="457200" rtl="0" algn="l">
              <a:lnSpc>
                <a:spcPct val="113000"/>
              </a:lnSpc>
              <a:spcBef>
                <a:spcPts val="0"/>
              </a:spcBef>
              <a:spcAft>
                <a:spcPts val="1000"/>
              </a:spcAft>
              <a:buNone/>
            </a:pPr>
            <a:r>
              <a:rPr i="1" lang="fi" sz="1800">
                <a:latin typeface="Open Sans"/>
                <a:ea typeface="Open Sans"/>
                <a:cs typeface="Open Sans"/>
                <a:sym typeface="Open Sans"/>
              </a:rPr>
              <a:t>Kun nyt suoritat ohjelman, robotti tekee 10 eri kokoista neliötä. Miksi?</a:t>
            </a:r>
            <a:r>
              <a:rPr lang="fi" sz="1800">
                <a:latin typeface="Open Sans"/>
                <a:ea typeface="Open Sans"/>
                <a:cs typeface="Open Sans"/>
                <a:sym typeface="Open Sans"/>
              </a:rPr>
              <a:t> </a:t>
            </a:r>
            <a:endParaRPr sz="1800">
              <a:latin typeface="Open Sans"/>
              <a:ea typeface="Open Sans"/>
              <a:cs typeface="Open Sans"/>
              <a:sym typeface="Open Sans"/>
            </a:endParaRPr>
          </a:p>
        </p:txBody>
      </p:sp>
      <p:sp>
        <p:nvSpPr>
          <p:cNvPr id="278" name="Google Shape;278;p27"/>
          <p:cNvSpPr txBox="1"/>
          <p:nvPr>
            <p:ph idx="4294967295" type="subTitle"/>
          </p:nvPr>
        </p:nvSpPr>
        <p:spPr>
          <a:xfrm>
            <a:off x="0" y="0"/>
            <a:ext cx="9144000" cy="653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fi" sz="2200">
                <a:latin typeface="Open Sans"/>
                <a:ea typeface="Open Sans"/>
                <a:cs typeface="Open Sans"/>
                <a:sym typeface="Open Sans"/>
              </a:rPr>
              <a:t>Useita eri kokoisia neliöitä?</a:t>
            </a:r>
            <a:endParaRPr sz="2200">
              <a:latin typeface="Open Sans"/>
              <a:ea typeface="Open Sans"/>
              <a:cs typeface="Open Sans"/>
              <a:sym typeface="Open Sans"/>
            </a:endParaRPr>
          </a:p>
        </p:txBody>
      </p:sp>
      <p:sp>
        <p:nvSpPr>
          <p:cNvPr id="279" name="Google Shape;279;p27"/>
          <p:cNvSpPr txBox="1"/>
          <p:nvPr>
            <p:ph idx="4294967295" type="subTitle"/>
          </p:nvPr>
        </p:nvSpPr>
        <p:spPr>
          <a:xfrm>
            <a:off x="-113325" y="4911825"/>
            <a:ext cx="4136100" cy="2316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Open Sans"/>
              <a:buAutoNum type="alphaLcPeriod"/>
            </a:pPr>
            <a:r>
              <a:rPr lang="fi" sz="1000">
                <a:latin typeface="Open Sans"/>
                <a:ea typeface="Open Sans"/>
                <a:cs typeface="Open Sans"/>
                <a:sym typeface="Open Sans"/>
              </a:rPr>
              <a:t>Robotin ohjelmointi komennoilla ja toistorakenteilla</a:t>
            </a:r>
            <a:endParaRPr sz="1000">
              <a:latin typeface="Open Sans"/>
              <a:ea typeface="Open Sans"/>
              <a:cs typeface="Open Sans"/>
              <a:sym typeface="Open Sans"/>
            </a:endParaRPr>
          </a:p>
        </p:txBody>
      </p:sp>
      <p:pic>
        <p:nvPicPr>
          <p:cNvPr id="280" name="Google Shape;280;p27"/>
          <p:cNvPicPr preferRelativeResize="0"/>
          <p:nvPr/>
        </p:nvPicPr>
        <p:blipFill>
          <a:blip r:embed="rId3">
            <a:alphaModFix/>
          </a:blip>
          <a:stretch>
            <a:fillRect/>
          </a:stretch>
        </p:blipFill>
        <p:spPr>
          <a:xfrm>
            <a:off x="3898373" y="1051925"/>
            <a:ext cx="4428225" cy="3226001"/>
          </a:xfrm>
          <a:prstGeom prst="rect">
            <a:avLst/>
          </a:prstGeom>
          <a:noFill/>
          <a:ln>
            <a:noFill/>
          </a:ln>
        </p:spPr>
      </p:pic>
      <p:sp>
        <p:nvSpPr>
          <p:cNvPr id="281" name="Google Shape;281;p27"/>
          <p:cNvSpPr/>
          <p:nvPr/>
        </p:nvSpPr>
        <p:spPr>
          <a:xfrm>
            <a:off x="3862075" y="1656583"/>
            <a:ext cx="1827900" cy="2587500"/>
          </a:xfrm>
          <a:prstGeom prst="rect">
            <a:avLst/>
          </a:prstGeom>
          <a:solidFill>
            <a:srgbClr val="FCE5CD">
              <a:alpha val="26920"/>
            </a:srgbClr>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7"/>
          <p:cNvSpPr/>
          <p:nvPr/>
        </p:nvSpPr>
        <p:spPr>
          <a:xfrm>
            <a:off x="4103650" y="1273625"/>
            <a:ext cx="3613200" cy="364200"/>
          </a:xfrm>
          <a:prstGeom prst="rect">
            <a:avLst/>
          </a:prstGeom>
          <a:solidFill>
            <a:srgbClr val="FCE5CD">
              <a:alpha val="26920"/>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7"/>
          <p:cNvSpPr txBox="1"/>
          <p:nvPr/>
        </p:nvSpPr>
        <p:spPr>
          <a:xfrm>
            <a:off x="138175" y="1273613"/>
            <a:ext cx="3666000" cy="3201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latin typeface="Open Sans"/>
                <a:ea typeface="Open Sans"/>
                <a:cs typeface="Open Sans"/>
                <a:sym typeface="Open Sans"/>
              </a:rPr>
              <a:t>1. </a:t>
            </a:r>
            <a:r>
              <a:rPr lang="fi" sz="1100">
                <a:solidFill>
                  <a:schemeClr val="dk1"/>
                </a:solidFill>
                <a:latin typeface="Open Sans"/>
                <a:ea typeface="Open Sans"/>
                <a:cs typeface="Open Sans"/>
                <a:sym typeface="Open Sans"/>
              </a:rPr>
              <a:t>Luodaan muuttuja “</a:t>
            </a:r>
            <a:r>
              <a:rPr i="1" lang="fi" sz="1100">
                <a:solidFill>
                  <a:schemeClr val="dk1"/>
                </a:solidFill>
                <a:latin typeface="Open Sans"/>
                <a:ea typeface="Open Sans"/>
                <a:cs typeface="Open Sans"/>
                <a:sym typeface="Open Sans"/>
              </a:rPr>
              <a:t>sivunpituus</a:t>
            </a:r>
            <a:r>
              <a:rPr lang="fi" sz="1100">
                <a:solidFill>
                  <a:schemeClr val="dk1"/>
                </a:solidFill>
                <a:latin typeface="Open Sans"/>
                <a:ea typeface="Open Sans"/>
                <a:cs typeface="Open Sans"/>
                <a:sym typeface="Open Sans"/>
              </a:rPr>
              <a:t>”, lähtöarvo on 20.</a:t>
            </a:r>
            <a:endParaRPr>
              <a:latin typeface="Open Sans"/>
              <a:ea typeface="Open Sans"/>
              <a:cs typeface="Open Sans"/>
              <a:sym typeface="Open Sans"/>
            </a:endParaRPr>
          </a:p>
        </p:txBody>
      </p:sp>
      <p:sp>
        <p:nvSpPr>
          <p:cNvPr id="284" name="Google Shape;284;p27"/>
          <p:cNvSpPr txBox="1"/>
          <p:nvPr/>
        </p:nvSpPr>
        <p:spPr>
          <a:xfrm>
            <a:off x="175800" y="2054050"/>
            <a:ext cx="3760200" cy="5043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latin typeface="Open Sans"/>
                <a:ea typeface="Open Sans"/>
                <a:cs typeface="Open Sans"/>
                <a:sym typeface="Open Sans"/>
              </a:rPr>
              <a:t>2. Kulkee neliön muotoisen reitin, jossa neliön sivun pituus haetaan muuttujasta “</a:t>
            </a:r>
            <a:r>
              <a:rPr i="1" lang="fi" sz="1100">
                <a:solidFill>
                  <a:schemeClr val="dk1"/>
                </a:solidFill>
                <a:latin typeface="Open Sans"/>
                <a:ea typeface="Open Sans"/>
                <a:cs typeface="Open Sans"/>
                <a:sym typeface="Open Sans"/>
              </a:rPr>
              <a:t>sivunpituus”</a:t>
            </a:r>
            <a:r>
              <a:rPr lang="fi" sz="1100">
                <a:solidFill>
                  <a:schemeClr val="dk1"/>
                </a:solidFill>
                <a:latin typeface="Open Sans"/>
                <a:ea typeface="Open Sans"/>
                <a:cs typeface="Open Sans"/>
                <a:sym typeface="Open Sans"/>
              </a:rPr>
              <a:t>. </a:t>
            </a:r>
            <a:endParaRPr>
              <a:latin typeface="Open Sans"/>
              <a:ea typeface="Open Sans"/>
              <a:cs typeface="Open Sans"/>
              <a:sym typeface="Open Sans"/>
            </a:endParaRPr>
          </a:p>
        </p:txBody>
      </p:sp>
      <p:sp>
        <p:nvSpPr>
          <p:cNvPr id="285" name="Google Shape;285;p27"/>
          <p:cNvSpPr/>
          <p:nvPr/>
        </p:nvSpPr>
        <p:spPr>
          <a:xfrm>
            <a:off x="4262325" y="2054050"/>
            <a:ext cx="4064400" cy="1555800"/>
          </a:xfrm>
          <a:prstGeom prst="rect">
            <a:avLst/>
          </a:prstGeom>
          <a:solidFill>
            <a:srgbClr val="FCE5CD">
              <a:alpha val="26920"/>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7"/>
          <p:cNvSpPr txBox="1"/>
          <p:nvPr/>
        </p:nvSpPr>
        <p:spPr>
          <a:xfrm>
            <a:off x="175800" y="3211375"/>
            <a:ext cx="3389700" cy="5043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latin typeface="Open Sans"/>
                <a:ea typeface="Open Sans"/>
                <a:cs typeface="Open Sans"/>
                <a:sym typeface="Open Sans"/>
              </a:rPr>
              <a:t>3. Seuraavaksi “</a:t>
            </a:r>
            <a:r>
              <a:rPr i="1" lang="fi" sz="1100">
                <a:solidFill>
                  <a:schemeClr val="dk1"/>
                </a:solidFill>
                <a:latin typeface="Open Sans"/>
                <a:ea typeface="Open Sans"/>
                <a:cs typeface="Open Sans"/>
                <a:sym typeface="Open Sans"/>
              </a:rPr>
              <a:t>sivunpituus</a:t>
            </a:r>
            <a:r>
              <a:rPr lang="fi" sz="1100">
                <a:solidFill>
                  <a:schemeClr val="dk1"/>
                </a:solidFill>
                <a:latin typeface="Open Sans"/>
                <a:ea typeface="Open Sans"/>
                <a:cs typeface="Open Sans"/>
                <a:sym typeface="Open Sans"/>
              </a:rPr>
              <a:t>” -muuttujan arvoa muutetaan +5:llä.</a:t>
            </a:r>
            <a:endParaRPr>
              <a:latin typeface="Open Sans"/>
              <a:ea typeface="Open Sans"/>
              <a:cs typeface="Open Sans"/>
              <a:sym typeface="Open Sans"/>
            </a:endParaRPr>
          </a:p>
        </p:txBody>
      </p:sp>
      <p:sp>
        <p:nvSpPr>
          <p:cNvPr id="287" name="Google Shape;287;p27"/>
          <p:cNvSpPr/>
          <p:nvPr/>
        </p:nvSpPr>
        <p:spPr>
          <a:xfrm>
            <a:off x="4262325" y="3668775"/>
            <a:ext cx="4064400" cy="405900"/>
          </a:xfrm>
          <a:prstGeom prst="rect">
            <a:avLst/>
          </a:prstGeom>
          <a:solidFill>
            <a:srgbClr val="FCE5CD">
              <a:alpha val="26920"/>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7"/>
          <p:cNvSpPr txBox="1"/>
          <p:nvPr/>
        </p:nvSpPr>
        <p:spPr>
          <a:xfrm>
            <a:off x="240275" y="3804550"/>
            <a:ext cx="3389700" cy="6105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latin typeface="Open Sans"/>
                <a:ea typeface="Open Sans"/>
                <a:cs typeface="Open Sans"/>
                <a:sym typeface="Open Sans"/>
              </a:rPr>
              <a:t>4</a:t>
            </a:r>
            <a:r>
              <a:rPr lang="fi" sz="1100">
                <a:solidFill>
                  <a:schemeClr val="dk1"/>
                </a:solidFill>
                <a:latin typeface="Open Sans"/>
                <a:ea typeface="Open Sans"/>
                <a:cs typeface="Open Sans"/>
                <a:sym typeface="Open Sans"/>
              </a:rPr>
              <a:t>. Koska neliöreitin tekevä rakenne ja muuttujan arvoa muuttava komento ovat toistorakenteessa, robotti piirtää vielä 9 neliötä. </a:t>
            </a:r>
            <a:endParaRPr>
              <a:latin typeface="Open Sans"/>
              <a:ea typeface="Open Sans"/>
              <a:cs typeface="Open Sans"/>
              <a:sym typeface="Open Sans"/>
            </a:endParaRPr>
          </a:p>
        </p:txBody>
      </p:sp>
      <p:sp>
        <p:nvSpPr>
          <p:cNvPr id="289" name="Google Shape;289;p27"/>
          <p:cNvSpPr txBox="1"/>
          <p:nvPr/>
        </p:nvSpPr>
        <p:spPr>
          <a:xfrm>
            <a:off x="2512100" y="4371525"/>
            <a:ext cx="6242400" cy="5043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b="1" lang="fi" sz="1200">
                <a:solidFill>
                  <a:schemeClr val="dk1"/>
                </a:solidFill>
                <a:latin typeface="Open Sans"/>
                <a:ea typeface="Open Sans"/>
                <a:cs typeface="Open Sans"/>
                <a:sym typeface="Open Sans"/>
              </a:rPr>
              <a:t>Joka kerta neliö on suurempi, koska sen sivun pituus haetaan muuttujan arvosta, joka taas kasvaa viidellä jokaisen piirretyn neliön jälkeen.</a:t>
            </a:r>
            <a:r>
              <a:rPr b="1" lang="fi" sz="1100">
                <a:solidFill>
                  <a:schemeClr val="dk1"/>
                </a:solidFill>
                <a:latin typeface="Open Sans"/>
                <a:ea typeface="Open Sans"/>
                <a:cs typeface="Open Sans"/>
                <a:sym typeface="Open Sans"/>
              </a:rPr>
              <a:t> </a:t>
            </a:r>
            <a:endParaRPr b="1">
              <a:latin typeface="Open Sans"/>
              <a:ea typeface="Open Sans"/>
              <a:cs typeface="Open Sans"/>
              <a:sym typeface="Open Sans"/>
            </a:endParaRPr>
          </a:p>
        </p:txBody>
      </p:sp>
      <p:cxnSp>
        <p:nvCxnSpPr>
          <p:cNvPr id="290" name="Google Shape;290;p27"/>
          <p:cNvCxnSpPr>
            <a:stCxn id="282" idx="1"/>
          </p:cNvCxnSpPr>
          <p:nvPr/>
        </p:nvCxnSpPr>
        <p:spPr>
          <a:xfrm rot="10800000">
            <a:off x="3636250" y="1380425"/>
            <a:ext cx="467400" cy="75300"/>
          </a:xfrm>
          <a:prstGeom prst="straightConnector1">
            <a:avLst/>
          </a:prstGeom>
          <a:noFill/>
          <a:ln cap="flat" cmpd="sng" w="9525">
            <a:solidFill>
              <a:srgbClr val="000000"/>
            </a:solidFill>
            <a:prstDash val="solid"/>
            <a:round/>
            <a:headEnd len="med" w="med" type="none"/>
            <a:tailEnd len="med" w="med" type="none"/>
          </a:ln>
        </p:spPr>
      </p:cxnSp>
      <p:cxnSp>
        <p:nvCxnSpPr>
          <p:cNvPr id="291" name="Google Shape;291;p27"/>
          <p:cNvCxnSpPr/>
          <p:nvPr/>
        </p:nvCxnSpPr>
        <p:spPr>
          <a:xfrm rot="10800000">
            <a:off x="3680200" y="2203200"/>
            <a:ext cx="577800" cy="156900"/>
          </a:xfrm>
          <a:prstGeom prst="straightConnector1">
            <a:avLst/>
          </a:prstGeom>
          <a:noFill/>
          <a:ln cap="flat" cmpd="sng" w="9525">
            <a:solidFill>
              <a:srgbClr val="000000"/>
            </a:solidFill>
            <a:prstDash val="solid"/>
            <a:round/>
            <a:headEnd len="med" w="med" type="none"/>
            <a:tailEnd len="med" w="med" type="none"/>
          </a:ln>
        </p:spPr>
      </p:cxnSp>
      <p:cxnSp>
        <p:nvCxnSpPr>
          <p:cNvPr id="292" name="Google Shape;292;p27"/>
          <p:cNvCxnSpPr>
            <a:stCxn id="287" idx="1"/>
          </p:cNvCxnSpPr>
          <p:nvPr/>
        </p:nvCxnSpPr>
        <p:spPr>
          <a:xfrm rot="10800000">
            <a:off x="3234225" y="3352425"/>
            <a:ext cx="1028100" cy="519300"/>
          </a:xfrm>
          <a:prstGeom prst="straightConnector1">
            <a:avLst/>
          </a:prstGeom>
          <a:noFill/>
          <a:ln cap="flat" cmpd="sng" w="9525">
            <a:solidFill>
              <a:srgbClr val="000000"/>
            </a:solidFill>
            <a:prstDash val="solid"/>
            <a:round/>
            <a:headEnd len="med" w="med" type="none"/>
            <a:tailEnd len="med" w="med" type="none"/>
          </a:ln>
        </p:spPr>
      </p:cxnSp>
      <p:cxnSp>
        <p:nvCxnSpPr>
          <p:cNvPr id="293" name="Google Shape;293;p27"/>
          <p:cNvCxnSpPr/>
          <p:nvPr/>
        </p:nvCxnSpPr>
        <p:spPr>
          <a:xfrm rot="10800000">
            <a:off x="3548250" y="3923875"/>
            <a:ext cx="307800" cy="100500"/>
          </a:xfrm>
          <a:prstGeom prst="straightConnector1">
            <a:avLst/>
          </a:prstGeom>
          <a:noFill/>
          <a:ln cap="flat" cmpd="sng" w="9525">
            <a:solidFill>
              <a:srgbClr val="666666"/>
            </a:solidFill>
            <a:prstDash val="solid"/>
            <a:round/>
            <a:headEnd len="med" w="med" type="none"/>
            <a:tailEnd len="med" w="med" type="none"/>
          </a:ln>
        </p:spPr>
      </p:cxnSp>
      <p:sp>
        <p:nvSpPr>
          <p:cNvPr id="294" name="Google Shape;294;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fi"/>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28"/>
          <p:cNvSpPr txBox="1"/>
          <p:nvPr>
            <p:ph type="title"/>
          </p:nvPr>
        </p:nvSpPr>
        <p:spPr>
          <a:xfrm>
            <a:off x="619925" y="540150"/>
            <a:ext cx="8004300" cy="4344000"/>
          </a:xfrm>
          <a:prstGeom prst="rect">
            <a:avLst/>
          </a:prstGeom>
        </p:spPr>
        <p:txBody>
          <a:bodyPr anchorCtr="0" anchor="t" bIns="91425" lIns="91425" spcFirstLastPara="1" rIns="91425" wrap="square" tIns="91425">
            <a:noAutofit/>
          </a:bodyPr>
          <a:lstStyle/>
          <a:p>
            <a:pPr indent="0" lvl="0" marL="0" rtl="0" algn="just">
              <a:lnSpc>
                <a:spcPct val="113000"/>
              </a:lnSpc>
              <a:spcBef>
                <a:spcPts val="0"/>
              </a:spcBef>
              <a:spcAft>
                <a:spcPts val="0"/>
              </a:spcAft>
              <a:buClr>
                <a:schemeClr val="dk1"/>
              </a:buClr>
              <a:buSzPts val="1100"/>
              <a:buFont typeface="Arial"/>
              <a:buNone/>
            </a:pPr>
            <a:r>
              <a:rPr b="1" lang="fi" sz="1800">
                <a:latin typeface="Open Sans"/>
                <a:ea typeface="Open Sans"/>
                <a:cs typeface="Open Sans"/>
                <a:sym typeface="Open Sans"/>
              </a:rPr>
              <a:t>Liikekomennot, toistorakenteet ja muuttuja</a:t>
            </a:r>
            <a:endParaRPr b="1" sz="1800">
              <a:latin typeface="Open Sans"/>
              <a:ea typeface="Open Sans"/>
              <a:cs typeface="Open Sans"/>
              <a:sym typeface="Open Sans"/>
            </a:endParaRPr>
          </a:p>
          <a:p>
            <a:pPr indent="0" lvl="0" marL="0" rtl="0" algn="just">
              <a:lnSpc>
                <a:spcPct val="113000"/>
              </a:lnSpc>
              <a:spcBef>
                <a:spcPts val="1000"/>
              </a:spcBef>
              <a:spcAft>
                <a:spcPts val="0"/>
              </a:spcAft>
              <a:buNone/>
            </a:pPr>
            <a:r>
              <a:rPr lang="fi" sz="1800">
                <a:latin typeface="Open Sans"/>
                <a:ea typeface="Open Sans"/>
                <a:cs typeface="Open Sans"/>
                <a:sym typeface="Open Sans"/>
              </a:rPr>
              <a:t>Tässä harjoituksessa robotille annettiin yksinkertaisia liikekomentoja. Harjoitus sopii erityisesti yläkoululle ja sen jälkeisille koulutusasteelle </a:t>
            </a:r>
            <a:r>
              <a:rPr i="1" lang="fi" sz="1800">
                <a:latin typeface="Open Sans"/>
                <a:ea typeface="Open Sans"/>
                <a:cs typeface="Open Sans"/>
                <a:sym typeface="Open Sans"/>
              </a:rPr>
              <a:t>tason 2 </a:t>
            </a:r>
            <a:r>
              <a:rPr lang="fi" sz="1800">
                <a:latin typeface="Open Sans"/>
                <a:ea typeface="Open Sans"/>
                <a:cs typeface="Open Sans"/>
                <a:sym typeface="Open Sans"/>
              </a:rPr>
              <a:t>robotiikkaan (katso</a:t>
            </a:r>
            <a:r>
              <a:rPr i="1" lang="fi" sz="1800">
                <a:latin typeface="Open Sans"/>
                <a:ea typeface="Open Sans"/>
                <a:cs typeface="Open Sans"/>
                <a:sym typeface="Open Sans"/>
              </a:rPr>
              <a:t> Liite 1 - Robotiikan oppimisen polku</a:t>
            </a:r>
            <a:r>
              <a:rPr lang="fi" sz="1800">
                <a:latin typeface="Open Sans"/>
                <a:ea typeface="Open Sans"/>
                <a:cs typeface="Open Sans"/>
                <a:sym typeface="Open Sans"/>
              </a:rPr>
              <a:t>). </a:t>
            </a:r>
            <a:endParaRPr sz="1800">
              <a:latin typeface="Open Sans"/>
              <a:ea typeface="Open Sans"/>
              <a:cs typeface="Open Sans"/>
              <a:sym typeface="Open Sans"/>
            </a:endParaRPr>
          </a:p>
          <a:p>
            <a:pPr indent="0" lvl="0" marL="0" rtl="0" algn="just">
              <a:lnSpc>
                <a:spcPct val="114000"/>
              </a:lnSpc>
              <a:spcBef>
                <a:spcPts val="1000"/>
              </a:spcBef>
              <a:spcAft>
                <a:spcPts val="500"/>
              </a:spcAft>
              <a:buNone/>
            </a:pPr>
            <a:r>
              <a:rPr lang="fi" sz="1800">
                <a:latin typeface="Open Sans"/>
                <a:ea typeface="Open Sans"/>
                <a:cs typeface="Open Sans"/>
                <a:sym typeface="Open Sans"/>
              </a:rPr>
              <a:t>Harjoituksessa tutustuttiin Open Roberta Lab -ympäristöön ja työskentelyrutiiniin kyseisessä ympäristössä. Samalla saatiin ensi- kosketus liikekomentojen, toistorakenteiden ja muuttujien käytöstä tässä ympäristössä. Open Roberta Lab -ympäristön harjoitukset edistävät myös konkreettisen EV3-robotin ohjelmoinnin osaamista, sillä tämän ympäristön lohko-ohjelmointi on hyvin samanlainen MakeCodeen nähden, ja MakeCodessa on  Micro:bit -ohjelmointiympäristön lisäksi EV3-ohjelmointiympäristö.</a:t>
            </a:r>
            <a:endParaRPr sz="1800">
              <a:latin typeface="Open Sans"/>
              <a:ea typeface="Open Sans"/>
              <a:cs typeface="Open Sans"/>
              <a:sym typeface="Open Sans"/>
            </a:endParaRPr>
          </a:p>
        </p:txBody>
      </p:sp>
      <p:sp>
        <p:nvSpPr>
          <p:cNvPr id="300" name="Google Shape;300;p28"/>
          <p:cNvSpPr txBox="1"/>
          <p:nvPr>
            <p:ph idx="4294967295" type="subTitle"/>
          </p:nvPr>
        </p:nvSpPr>
        <p:spPr>
          <a:xfrm>
            <a:off x="38900" y="0"/>
            <a:ext cx="6533700" cy="6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sz="2400">
                <a:latin typeface="Open Sans"/>
                <a:ea typeface="Open Sans"/>
                <a:cs typeface="Open Sans"/>
                <a:sym typeface="Open Sans"/>
              </a:rPr>
              <a:t>Yhteenveto</a:t>
            </a:r>
            <a:endParaRPr sz="2400">
              <a:latin typeface="Open Sans"/>
              <a:ea typeface="Open Sans"/>
              <a:cs typeface="Open Sans"/>
              <a:sym typeface="Open Sans"/>
            </a:endParaRPr>
          </a:p>
        </p:txBody>
      </p:sp>
      <p:sp>
        <p:nvSpPr>
          <p:cNvPr id="301" name="Google Shape;301;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fi"/>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29"/>
          <p:cNvSpPr txBox="1"/>
          <p:nvPr>
            <p:ph type="title"/>
          </p:nvPr>
        </p:nvSpPr>
        <p:spPr>
          <a:xfrm>
            <a:off x="595000" y="678900"/>
            <a:ext cx="8058300" cy="4242900"/>
          </a:xfrm>
          <a:prstGeom prst="rect">
            <a:avLst/>
          </a:prstGeom>
        </p:spPr>
        <p:txBody>
          <a:bodyPr anchorCtr="0" anchor="t" bIns="91425" lIns="91425" spcFirstLastPara="1" rIns="91425" wrap="square" tIns="91425">
            <a:noAutofit/>
          </a:bodyPr>
          <a:lstStyle/>
          <a:p>
            <a:pPr indent="0" lvl="0" marL="0" rtl="0" algn="just">
              <a:lnSpc>
                <a:spcPct val="113000"/>
              </a:lnSpc>
              <a:spcBef>
                <a:spcPts val="0"/>
              </a:spcBef>
              <a:spcAft>
                <a:spcPts val="0"/>
              </a:spcAft>
              <a:buClr>
                <a:schemeClr val="dk1"/>
              </a:buClr>
              <a:buSzPts val="1100"/>
              <a:buFont typeface="Arial"/>
              <a:buNone/>
            </a:pPr>
            <a:r>
              <a:rPr i="1" lang="fi" sz="1800">
                <a:latin typeface="Open Sans"/>
                <a:ea typeface="Open Sans"/>
                <a:cs typeface="Open Sans"/>
                <a:sym typeface="Open Sans"/>
              </a:rPr>
              <a:t>Oletus: Harjoitus a. on suoritettu.</a:t>
            </a:r>
            <a:endParaRPr b="1" i="1" sz="1800">
              <a:latin typeface="Open Sans"/>
              <a:ea typeface="Open Sans"/>
              <a:cs typeface="Open Sans"/>
              <a:sym typeface="Open Sans"/>
            </a:endParaRPr>
          </a:p>
          <a:p>
            <a:pPr indent="457200" lvl="0" marL="0" rtl="0" algn="just">
              <a:lnSpc>
                <a:spcPct val="113000"/>
              </a:lnSpc>
              <a:spcBef>
                <a:spcPts val="1000"/>
              </a:spcBef>
              <a:spcAft>
                <a:spcPts val="0"/>
              </a:spcAft>
              <a:buClr>
                <a:schemeClr val="dk1"/>
              </a:buClr>
              <a:buSzPts val="1100"/>
              <a:buFont typeface="Arial"/>
              <a:buNone/>
            </a:pPr>
            <a:r>
              <a:rPr b="1" lang="fi" sz="1800">
                <a:latin typeface="Open Sans"/>
                <a:ea typeface="Open Sans"/>
                <a:cs typeface="Open Sans"/>
                <a:sym typeface="Open Sans"/>
              </a:rPr>
              <a:t>Harjoituksen sisältö:</a:t>
            </a:r>
            <a:endParaRPr b="1" sz="1800">
              <a:latin typeface="Open Sans"/>
              <a:ea typeface="Open Sans"/>
              <a:cs typeface="Open Sans"/>
              <a:sym typeface="Open Sans"/>
            </a:endParaRPr>
          </a:p>
          <a:p>
            <a:pPr indent="-342900" lvl="0" marL="914400" rtl="0" algn="just">
              <a:lnSpc>
                <a:spcPct val="114000"/>
              </a:lnSpc>
              <a:spcBef>
                <a:spcPts val="1000"/>
              </a:spcBef>
              <a:spcAft>
                <a:spcPts val="0"/>
              </a:spcAft>
              <a:buSzPts val="1800"/>
              <a:buFont typeface="Open Sans"/>
              <a:buChar char="●"/>
            </a:pPr>
            <a:r>
              <a:rPr lang="fi" sz="1800">
                <a:latin typeface="Open Sans"/>
                <a:ea typeface="Open Sans"/>
                <a:cs typeface="Open Sans"/>
                <a:sym typeface="Open Sans"/>
              </a:rPr>
              <a:t>EV3-robotin anturit ja niiden tehtävät</a:t>
            </a:r>
            <a:endParaRPr sz="1800">
              <a:latin typeface="Open Sans"/>
              <a:ea typeface="Open Sans"/>
              <a:cs typeface="Open Sans"/>
              <a:sym typeface="Open Sans"/>
            </a:endParaRPr>
          </a:p>
          <a:p>
            <a:pPr indent="-342900" lvl="0" marL="914400" rtl="0" algn="just">
              <a:lnSpc>
                <a:spcPct val="114000"/>
              </a:lnSpc>
              <a:spcBef>
                <a:spcPts val="0"/>
              </a:spcBef>
              <a:spcAft>
                <a:spcPts val="0"/>
              </a:spcAft>
              <a:buSzPts val="1800"/>
              <a:buFont typeface="Open Sans"/>
              <a:buChar char="●"/>
            </a:pPr>
            <a:r>
              <a:rPr lang="fi" sz="1800">
                <a:latin typeface="Open Sans"/>
                <a:ea typeface="Open Sans"/>
                <a:cs typeface="Open Sans"/>
                <a:sym typeface="Open Sans"/>
              </a:rPr>
              <a:t>Ultraäänianturin toiminta</a:t>
            </a:r>
            <a:endParaRPr sz="1800">
              <a:latin typeface="Open Sans"/>
              <a:ea typeface="Open Sans"/>
              <a:cs typeface="Open Sans"/>
              <a:sym typeface="Open Sans"/>
            </a:endParaRPr>
          </a:p>
          <a:p>
            <a:pPr indent="-342900" lvl="0" marL="914400" rtl="0" algn="just">
              <a:lnSpc>
                <a:spcPct val="114000"/>
              </a:lnSpc>
              <a:spcBef>
                <a:spcPts val="0"/>
              </a:spcBef>
              <a:spcAft>
                <a:spcPts val="0"/>
              </a:spcAft>
              <a:buSzPts val="1800"/>
              <a:buFont typeface="Open Sans"/>
              <a:buChar char="●"/>
            </a:pPr>
            <a:r>
              <a:rPr lang="fi" sz="1800">
                <a:latin typeface="Open Sans"/>
                <a:ea typeface="Open Sans"/>
                <a:cs typeface="Open Sans"/>
                <a:sym typeface="Open Sans"/>
              </a:rPr>
              <a:t>Värianturin toiminta</a:t>
            </a:r>
            <a:endParaRPr sz="1800">
              <a:latin typeface="Open Sans"/>
              <a:ea typeface="Open Sans"/>
              <a:cs typeface="Open Sans"/>
              <a:sym typeface="Open Sans"/>
            </a:endParaRPr>
          </a:p>
          <a:p>
            <a:pPr indent="-342900" lvl="0" marL="914400" rtl="0" algn="just">
              <a:lnSpc>
                <a:spcPct val="114000"/>
              </a:lnSpc>
              <a:spcBef>
                <a:spcPts val="0"/>
              </a:spcBef>
              <a:spcAft>
                <a:spcPts val="0"/>
              </a:spcAft>
              <a:buSzPts val="1800"/>
              <a:buFont typeface="Open Sans"/>
              <a:buChar char="●"/>
            </a:pPr>
            <a:r>
              <a:rPr lang="fi" sz="1800">
                <a:latin typeface="Open Sans"/>
                <a:ea typeface="Open Sans"/>
                <a:cs typeface="Open Sans"/>
                <a:sym typeface="Open Sans"/>
              </a:rPr>
              <a:t>Uuden ohjelman aloittaminen ja anturitietojen tarkkailu</a:t>
            </a:r>
            <a:endParaRPr sz="1800">
              <a:latin typeface="Open Sans"/>
              <a:ea typeface="Open Sans"/>
              <a:cs typeface="Open Sans"/>
              <a:sym typeface="Open Sans"/>
            </a:endParaRPr>
          </a:p>
          <a:p>
            <a:pPr indent="-342900" lvl="0" marL="914400" rtl="0" algn="just">
              <a:lnSpc>
                <a:spcPct val="114000"/>
              </a:lnSpc>
              <a:spcBef>
                <a:spcPts val="0"/>
              </a:spcBef>
              <a:spcAft>
                <a:spcPts val="0"/>
              </a:spcAft>
              <a:buSzPts val="1800"/>
              <a:buFont typeface="Open Sans"/>
              <a:buChar char="●"/>
            </a:pPr>
            <a:r>
              <a:rPr lang="fi" sz="1800">
                <a:latin typeface="Open Sans"/>
                <a:ea typeface="Open Sans"/>
                <a:cs typeface="Open Sans"/>
                <a:sym typeface="Open Sans"/>
              </a:rPr>
              <a:t>Tehtävänanto: </a:t>
            </a:r>
            <a:r>
              <a:rPr i="1" lang="fi" sz="1800">
                <a:latin typeface="Open Sans"/>
                <a:ea typeface="Open Sans"/>
                <a:cs typeface="Open Sans"/>
                <a:sym typeface="Open Sans"/>
              </a:rPr>
              <a:t>Väritanssijan</a:t>
            </a:r>
            <a:r>
              <a:rPr lang="fi" sz="1800">
                <a:latin typeface="Open Sans"/>
                <a:ea typeface="Open Sans"/>
                <a:cs typeface="Open Sans"/>
                <a:sym typeface="Open Sans"/>
              </a:rPr>
              <a:t> ohjelmointi</a:t>
            </a:r>
            <a:endParaRPr sz="1800">
              <a:latin typeface="Open Sans"/>
              <a:ea typeface="Open Sans"/>
              <a:cs typeface="Open Sans"/>
              <a:sym typeface="Open Sans"/>
            </a:endParaRPr>
          </a:p>
          <a:p>
            <a:pPr indent="-342900" lvl="0" marL="914400" rtl="0" algn="just">
              <a:lnSpc>
                <a:spcPct val="114000"/>
              </a:lnSpc>
              <a:spcBef>
                <a:spcPts val="0"/>
              </a:spcBef>
              <a:spcAft>
                <a:spcPts val="0"/>
              </a:spcAft>
              <a:buSzPts val="1800"/>
              <a:buFont typeface="Open Sans"/>
              <a:buChar char="●"/>
            </a:pPr>
            <a:r>
              <a:rPr lang="fi" sz="1800">
                <a:latin typeface="Open Sans"/>
                <a:ea typeface="Open Sans"/>
                <a:cs typeface="Open Sans"/>
                <a:sym typeface="Open Sans"/>
              </a:rPr>
              <a:t>Ikuinen toistorakenne, ehtolause ja ehto</a:t>
            </a:r>
            <a:endParaRPr sz="1800">
              <a:latin typeface="Open Sans"/>
              <a:ea typeface="Open Sans"/>
              <a:cs typeface="Open Sans"/>
              <a:sym typeface="Open Sans"/>
            </a:endParaRPr>
          </a:p>
          <a:p>
            <a:pPr indent="-342900" lvl="0" marL="914400" rtl="0" algn="just">
              <a:lnSpc>
                <a:spcPct val="114000"/>
              </a:lnSpc>
              <a:spcBef>
                <a:spcPts val="0"/>
              </a:spcBef>
              <a:spcAft>
                <a:spcPts val="0"/>
              </a:spcAft>
              <a:buSzPts val="1800"/>
              <a:buFont typeface="Open Sans"/>
              <a:buChar char="●"/>
            </a:pPr>
            <a:r>
              <a:rPr lang="fi" sz="1800">
                <a:latin typeface="Open Sans"/>
                <a:ea typeface="Open Sans"/>
                <a:cs typeface="Open Sans"/>
                <a:sym typeface="Open Sans"/>
              </a:rPr>
              <a:t>Siniseen väriin reagoiminen</a:t>
            </a:r>
            <a:endParaRPr sz="1800">
              <a:latin typeface="Open Sans"/>
              <a:ea typeface="Open Sans"/>
              <a:cs typeface="Open Sans"/>
              <a:sym typeface="Open Sans"/>
            </a:endParaRPr>
          </a:p>
          <a:p>
            <a:pPr indent="-342900" lvl="0" marL="914400" rtl="0" algn="just">
              <a:lnSpc>
                <a:spcPct val="114000"/>
              </a:lnSpc>
              <a:spcBef>
                <a:spcPts val="0"/>
              </a:spcBef>
              <a:spcAft>
                <a:spcPts val="0"/>
              </a:spcAft>
              <a:buSzPts val="1800"/>
              <a:buFont typeface="Open Sans"/>
              <a:buChar char="●"/>
            </a:pPr>
            <a:r>
              <a:rPr lang="fi" sz="1800">
                <a:latin typeface="Open Sans"/>
                <a:ea typeface="Open Sans"/>
                <a:cs typeface="Open Sans"/>
                <a:sym typeface="Open Sans"/>
              </a:rPr>
              <a:t>Ongelman kohtaaminen</a:t>
            </a:r>
            <a:endParaRPr sz="1800">
              <a:latin typeface="Open Sans"/>
              <a:ea typeface="Open Sans"/>
              <a:cs typeface="Open Sans"/>
              <a:sym typeface="Open Sans"/>
            </a:endParaRPr>
          </a:p>
          <a:p>
            <a:pPr indent="-342900" lvl="0" marL="914400" rtl="0" algn="just">
              <a:lnSpc>
                <a:spcPct val="114000"/>
              </a:lnSpc>
              <a:spcBef>
                <a:spcPts val="0"/>
              </a:spcBef>
              <a:spcAft>
                <a:spcPts val="0"/>
              </a:spcAft>
              <a:buSzPts val="1800"/>
              <a:buFont typeface="Open Sans"/>
              <a:buChar char="●"/>
            </a:pPr>
            <a:r>
              <a:rPr lang="fi" sz="1800">
                <a:latin typeface="Open Sans"/>
                <a:ea typeface="Open Sans"/>
                <a:cs typeface="Open Sans"/>
                <a:sym typeface="Open Sans"/>
              </a:rPr>
              <a:t>Viimeistely</a:t>
            </a:r>
            <a:endParaRPr sz="1800">
              <a:latin typeface="Open Sans"/>
              <a:ea typeface="Open Sans"/>
              <a:cs typeface="Open Sans"/>
              <a:sym typeface="Open Sans"/>
            </a:endParaRPr>
          </a:p>
        </p:txBody>
      </p:sp>
      <p:sp>
        <p:nvSpPr>
          <p:cNvPr id="307" name="Google Shape;307;p29"/>
          <p:cNvSpPr txBox="1"/>
          <p:nvPr>
            <p:ph idx="4294967295" type="subTitle"/>
          </p:nvPr>
        </p:nvSpPr>
        <p:spPr>
          <a:xfrm>
            <a:off x="38900" y="0"/>
            <a:ext cx="9020400" cy="6789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Font typeface="Open Sans"/>
              <a:buAutoNum type="alphaLcPeriod" startAt="2"/>
            </a:pPr>
            <a:r>
              <a:rPr i="1" lang="fi" sz="2400">
                <a:latin typeface="Open Sans"/>
                <a:ea typeface="Open Sans"/>
                <a:cs typeface="Open Sans"/>
                <a:sym typeface="Open Sans"/>
              </a:rPr>
              <a:t>Väritanssija</a:t>
            </a:r>
            <a:r>
              <a:rPr lang="fi" sz="2400">
                <a:latin typeface="Open Sans"/>
                <a:ea typeface="Open Sans"/>
                <a:cs typeface="Open Sans"/>
                <a:sym typeface="Open Sans"/>
              </a:rPr>
              <a:t>-robotin ohjelmointi</a:t>
            </a:r>
            <a:endParaRPr sz="2400">
              <a:latin typeface="Open Sans"/>
              <a:ea typeface="Open Sans"/>
              <a:cs typeface="Open Sans"/>
              <a:sym typeface="Open Sans"/>
            </a:endParaRPr>
          </a:p>
        </p:txBody>
      </p:sp>
      <p:sp>
        <p:nvSpPr>
          <p:cNvPr id="308" name="Google Shape;308;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fi"/>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30"/>
          <p:cNvSpPr txBox="1"/>
          <p:nvPr>
            <p:ph type="title"/>
          </p:nvPr>
        </p:nvSpPr>
        <p:spPr>
          <a:xfrm>
            <a:off x="390325" y="546450"/>
            <a:ext cx="6243000" cy="4365300"/>
          </a:xfrm>
          <a:prstGeom prst="rect">
            <a:avLst/>
          </a:prstGeom>
        </p:spPr>
        <p:txBody>
          <a:bodyPr anchorCtr="0" anchor="t" bIns="91425" lIns="91425" spcFirstLastPara="1" rIns="91425" wrap="square" tIns="91425">
            <a:noAutofit/>
          </a:bodyPr>
          <a:lstStyle/>
          <a:p>
            <a:pPr indent="-342900" lvl="0" marL="457200" rtl="0" algn="l">
              <a:lnSpc>
                <a:spcPct val="112000"/>
              </a:lnSpc>
              <a:spcBef>
                <a:spcPts val="0"/>
              </a:spcBef>
              <a:spcAft>
                <a:spcPts val="0"/>
              </a:spcAft>
              <a:buSzPts val="1800"/>
              <a:buFont typeface="Open Sans"/>
              <a:buAutoNum type="arabicPeriod"/>
            </a:pPr>
            <a:r>
              <a:rPr lang="fi" sz="1800">
                <a:latin typeface="Open Sans"/>
                <a:ea typeface="Open Sans"/>
                <a:cs typeface="Open Sans"/>
                <a:sym typeface="Open Sans"/>
              </a:rPr>
              <a:t>Kosketusanturi: Antaa keskusyksikölle tiedon, onko painike painettuna  (1) vai ylhäällä (0).</a:t>
            </a:r>
            <a:endParaRPr sz="1800">
              <a:latin typeface="Open Sans"/>
              <a:ea typeface="Open Sans"/>
              <a:cs typeface="Open Sans"/>
              <a:sym typeface="Open Sans"/>
            </a:endParaRPr>
          </a:p>
          <a:p>
            <a:pPr indent="-342900" lvl="0" marL="457200" rtl="0" algn="l">
              <a:lnSpc>
                <a:spcPct val="112000"/>
              </a:lnSpc>
              <a:spcBef>
                <a:spcPts val="3000"/>
              </a:spcBef>
              <a:spcAft>
                <a:spcPts val="0"/>
              </a:spcAft>
              <a:buSzPts val="1800"/>
              <a:buFont typeface="Open Sans"/>
              <a:buAutoNum type="arabicPeriod"/>
            </a:pPr>
            <a:r>
              <a:rPr lang="fi" sz="1800">
                <a:latin typeface="Open Sans"/>
                <a:ea typeface="Open Sans"/>
                <a:cs typeface="Open Sans"/>
                <a:sym typeface="Open Sans"/>
              </a:rPr>
              <a:t>Värianturi: Antaa keskusyksikölle tiedon anturin lukemasta väristä (7 perusväriä) ja valoisuudesta (0-100%).</a:t>
            </a:r>
            <a:endParaRPr sz="1800">
              <a:latin typeface="Open Sans"/>
              <a:ea typeface="Open Sans"/>
              <a:cs typeface="Open Sans"/>
              <a:sym typeface="Open Sans"/>
            </a:endParaRPr>
          </a:p>
          <a:p>
            <a:pPr indent="-342900" lvl="0" marL="457200" rtl="0" algn="l">
              <a:lnSpc>
                <a:spcPct val="112000"/>
              </a:lnSpc>
              <a:spcBef>
                <a:spcPts val="3000"/>
              </a:spcBef>
              <a:spcAft>
                <a:spcPts val="0"/>
              </a:spcAft>
              <a:buSzPts val="1800"/>
              <a:buFont typeface="Open Sans"/>
              <a:buAutoNum type="arabicPeriod"/>
            </a:pPr>
            <a:r>
              <a:rPr lang="fi" sz="1800">
                <a:latin typeface="Open Sans"/>
                <a:ea typeface="Open Sans"/>
                <a:cs typeface="Open Sans"/>
                <a:sym typeface="Open Sans"/>
              </a:rPr>
              <a:t>Ultraäänianturi: Antaa keskusyksikölle tiedon anturin ja esineen välisestä etäisyydestä (0-255 cm)</a:t>
            </a:r>
            <a:endParaRPr sz="1800">
              <a:latin typeface="Open Sans"/>
              <a:ea typeface="Open Sans"/>
              <a:cs typeface="Open Sans"/>
              <a:sym typeface="Open Sans"/>
            </a:endParaRPr>
          </a:p>
          <a:p>
            <a:pPr indent="-342900" lvl="0" marL="457200" rtl="0" algn="l">
              <a:lnSpc>
                <a:spcPct val="112000"/>
              </a:lnSpc>
              <a:spcBef>
                <a:spcPts val="3000"/>
              </a:spcBef>
              <a:spcAft>
                <a:spcPts val="3000"/>
              </a:spcAft>
              <a:buSzPts val="1800"/>
              <a:buFont typeface="Open Sans"/>
              <a:buAutoNum type="arabicPeriod"/>
            </a:pPr>
            <a:r>
              <a:rPr lang="fi" sz="1800">
                <a:latin typeface="Open Sans"/>
                <a:ea typeface="Open Sans"/>
                <a:cs typeface="Open Sans"/>
                <a:sym typeface="Open Sans"/>
              </a:rPr>
              <a:t>Gyroanturi: Antaa keskusyksikölle tiedon kääntymis- kulmasta astelukuna (vastapäivään negatiivinen, myötäpäivään positiivinen). </a:t>
            </a:r>
            <a:endParaRPr sz="1800">
              <a:latin typeface="Open Sans"/>
              <a:ea typeface="Open Sans"/>
              <a:cs typeface="Open Sans"/>
              <a:sym typeface="Open Sans"/>
            </a:endParaRPr>
          </a:p>
        </p:txBody>
      </p:sp>
      <p:sp>
        <p:nvSpPr>
          <p:cNvPr id="314" name="Google Shape;314;p30"/>
          <p:cNvSpPr txBox="1"/>
          <p:nvPr>
            <p:ph idx="4294967295" type="subTitle"/>
          </p:nvPr>
        </p:nvSpPr>
        <p:spPr>
          <a:xfrm>
            <a:off x="0" y="0"/>
            <a:ext cx="9144000" cy="653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fi" sz="2200">
                <a:latin typeface="Open Sans"/>
                <a:ea typeface="Open Sans"/>
                <a:cs typeface="Open Sans"/>
                <a:sym typeface="Open Sans"/>
              </a:rPr>
              <a:t>EV3-robotin anturit ja niiden tehtävät</a:t>
            </a:r>
            <a:endParaRPr sz="2200">
              <a:latin typeface="Open Sans"/>
              <a:ea typeface="Open Sans"/>
              <a:cs typeface="Open Sans"/>
              <a:sym typeface="Open Sans"/>
            </a:endParaRPr>
          </a:p>
        </p:txBody>
      </p:sp>
      <p:sp>
        <p:nvSpPr>
          <p:cNvPr id="315" name="Google Shape;315;p30"/>
          <p:cNvSpPr txBox="1"/>
          <p:nvPr>
            <p:ph idx="4294967295" type="subTitle"/>
          </p:nvPr>
        </p:nvSpPr>
        <p:spPr>
          <a:xfrm>
            <a:off x="-113325" y="4911825"/>
            <a:ext cx="4136100" cy="2316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Open Sans"/>
              <a:buAutoNum type="alphaLcPeriod" startAt="2"/>
            </a:pPr>
            <a:r>
              <a:rPr i="1" lang="fi" sz="1000">
                <a:latin typeface="Open Sans"/>
                <a:ea typeface="Open Sans"/>
                <a:cs typeface="Open Sans"/>
                <a:sym typeface="Open Sans"/>
              </a:rPr>
              <a:t>Väritanssija</a:t>
            </a:r>
            <a:r>
              <a:rPr lang="fi" sz="1000">
                <a:latin typeface="Open Sans"/>
                <a:ea typeface="Open Sans"/>
                <a:cs typeface="Open Sans"/>
                <a:sym typeface="Open Sans"/>
              </a:rPr>
              <a:t>-robotin ohjelmointi</a:t>
            </a:r>
            <a:endParaRPr sz="1000">
              <a:latin typeface="Open Sans"/>
              <a:ea typeface="Open Sans"/>
              <a:cs typeface="Open Sans"/>
              <a:sym typeface="Open Sans"/>
            </a:endParaRPr>
          </a:p>
        </p:txBody>
      </p:sp>
      <p:pic>
        <p:nvPicPr>
          <p:cNvPr id="316" name="Google Shape;316;p30"/>
          <p:cNvPicPr preferRelativeResize="0"/>
          <p:nvPr/>
        </p:nvPicPr>
        <p:blipFill rotWithShape="1">
          <a:blip r:embed="rId3">
            <a:alphaModFix/>
          </a:blip>
          <a:srcRect b="43077" l="26971" r="28121" t="9750"/>
          <a:stretch/>
        </p:blipFill>
        <p:spPr>
          <a:xfrm>
            <a:off x="6545510" y="2785638"/>
            <a:ext cx="1362099" cy="762575"/>
          </a:xfrm>
          <a:prstGeom prst="rect">
            <a:avLst/>
          </a:prstGeom>
          <a:noFill/>
          <a:ln>
            <a:noFill/>
          </a:ln>
        </p:spPr>
      </p:pic>
      <p:pic>
        <p:nvPicPr>
          <p:cNvPr id="317" name="Google Shape;317;p30"/>
          <p:cNvPicPr preferRelativeResize="0"/>
          <p:nvPr/>
        </p:nvPicPr>
        <p:blipFill rotWithShape="1">
          <a:blip r:embed="rId4">
            <a:alphaModFix/>
          </a:blip>
          <a:srcRect b="33566" l="42406" r="38083" t="33569"/>
          <a:stretch/>
        </p:blipFill>
        <p:spPr>
          <a:xfrm>
            <a:off x="6828250" y="1606459"/>
            <a:ext cx="796674" cy="902665"/>
          </a:xfrm>
          <a:prstGeom prst="rect">
            <a:avLst/>
          </a:prstGeom>
          <a:noFill/>
          <a:ln>
            <a:noFill/>
          </a:ln>
        </p:spPr>
      </p:pic>
      <p:pic>
        <p:nvPicPr>
          <p:cNvPr id="318" name="Google Shape;318;p30"/>
          <p:cNvPicPr preferRelativeResize="0"/>
          <p:nvPr/>
        </p:nvPicPr>
        <p:blipFill rotWithShape="1">
          <a:blip r:embed="rId4">
            <a:alphaModFix/>
          </a:blip>
          <a:srcRect b="9763" l="71433" r="9056" t="57372"/>
          <a:stretch/>
        </p:blipFill>
        <p:spPr>
          <a:xfrm>
            <a:off x="6828229" y="393659"/>
            <a:ext cx="796674" cy="902650"/>
          </a:xfrm>
          <a:prstGeom prst="rect">
            <a:avLst/>
          </a:prstGeom>
          <a:noFill/>
          <a:ln>
            <a:noFill/>
          </a:ln>
        </p:spPr>
      </p:pic>
      <p:pic>
        <p:nvPicPr>
          <p:cNvPr id="319" name="Google Shape;319;p30"/>
          <p:cNvPicPr preferRelativeResize="0"/>
          <p:nvPr/>
        </p:nvPicPr>
        <p:blipFill rotWithShape="1">
          <a:blip r:embed="rId5">
            <a:alphaModFix/>
          </a:blip>
          <a:srcRect b="35459" l="35991" r="37236" t="9159"/>
          <a:stretch/>
        </p:blipFill>
        <p:spPr>
          <a:xfrm rot="10">
            <a:off x="6921748" y="3907898"/>
            <a:ext cx="609699" cy="952637"/>
          </a:xfrm>
          <a:prstGeom prst="rect">
            <a:avLst/>
          </a:prstGeom>
          <a:noFill/>
          <a:ln>
            <a:noFill/>
          </a:ln>
        </p:spPr>
      </p:pic>
      <p:cxnSp>
        <p:nvCxnSpPr>
          <p:cNvPr id="320" name="Google Shape;320;p30"/>
          <p:cNvCxnSpPr/>
          <p:nvPr/>
        </p:nvCxnSpPr>
        <p:spPr>
          <a:xfrm>
            <a:off x="118375" y="1472025"/>
            <a:ext cx="8785800" cy="0"/>
          </a:xfrm>
          <a:prstGeom prst="straightConnector1">
            <a:avLst/>
          </a:prstGeom>
          <a:noFill/>
          <a:ln cap="flat" cmpd="sng" w="9525">
            <a:solidFill>
              <a:srgbClr val="999999"/>
            </a:solidFill>
            <a:prstDash val="solid"/>
            <a:round/>
            <a:headEnd len="med" w="med" type="none"/>
            <a:tailEnd len="med" w="med" type="none"/>
          </a:ln>
        </p:spPr>
      </p:cxnSp>
      <p:cxnSp>
        <p:nvCxnSpPr>
          <p:cNvPr id="321" name="Google Shape;321;p30"/>
          <p:cNvCxnSpPr/>
          <p:nvPr/>
        </p:nvCxnSpPr>
        <p:spPr>
          <a:xfrm>
            <a:off x="118375" y="2729100"/>
            <a:ext cx="8785800" cy="0"/>
          </a:xfrm>
          <a:prstGeom prst="straightConnector1">
            <a:avLst/>
          </a:prstGeom>
          <a:noFill/>
          <a:ln cap="flat" cmpd="sng" w="9525">
            <a:solidFill>
              <a:srgbClr val="999999"/>
            </a:solidFill>
            <a:prstDash val="solid"/>
            <a:round/>
            <a:headEnd len="med" w="med" type="none"/>
            <a:tailEnd len="med" w="med" type="none"/>
          </a:ln>
        </p:spPr>
      </p:cxnSp>
      <p:cxnSp>
        <p:nvCxnSpPr>
          <p:cNvPr id="322" name="Google Shape;322;p30"/>
          <p:cNvCxnSpPr/>
          <p:nvPr/>
        </p:nvCxnSpPr>
        <p:spPr>
          <a:xfrm>
            <a:off x="118375" y="3749400"/>
            <a:ext cx="8785800" cy="0"/>
          </a:xfrm>
          <a:prstGeom prst="straightConnector1">
            <a:avLst/>
          </a:prstGeom>
          <a:noFill/>
          <a:ln cap="flat" cmpd="sng" w="9525">
            <a:solidFill>
              <a:srgbClr val="999999"/>
            </a:solidFill>
            <a:prstDash val="solid"/>
            <a:round/>
            <a:headEnd len="med" w="med" type="none"/>
            <a:tailEnd len="med" w="med" type="none"/>
          </a:ln>
        </p:spPr>
      </p:cxnSp>
      <p:sp>
        <p:nvSpPr>
          <p:cNvPr id="323" name="Google Shape;323;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fi"/>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p31"/>
          <p:cNvSpPr txBox="1"/>
          <p:nvPr>
            <p:ph idx="4294967295" type="subTitle"/>
          </p:nvPr>
        </p:nvSpPr>
        <p:spPr>
          <a:xfrm>
            <a:off x="0" y="0"/>
            <a:ext cx="9144000" cy="653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fi" sz="2200">
                <a:latin typeface="Open Sans"/>
                <a:ea typeface="Open Sans"/>
                <a:cs typeface="Open Sans"/>
                <a:sym typeface="Open Sans"/>
              </a:rPr>
              <a:t>Ultraäänianturin toiminta</a:t>
            </a:r>
            <a:endParaRPr sz="2200">
              <a:latin typeface="Open Sans"/>
              <a:ea typeface="Open Sans"/>
              <a:cs typeface="Open Sans"/>
              <a:sym typeface="Open Sans"/>
            </a:endParaRPr>
          </a:p>
        </p:txBody>
      </p:sp>
      <p:sp>
        <p:nvSpPr>
          <p:cNvPr id="329" name="Google Shape;329;p31"/>
          <p:cNvSpPr txBox="1"/>
          <p:nvPr/>
        </p:nvSpPr>
        <p:spPr>
          <a:xfrm>
            <a:off x="4244525" y="876175"/>
            <a:ext cx="4410900" cy="4004100"/>
          </a:xfrm>
          <a:prstGeom prst="rect">
            <a:avLst/>
          </a:prstGeom>
          <a:noFill/>
          <a:ln>
            <a:noFill/>
          </a:ln>
        </p:spPr>
        <p:txBody>
          <a:bodyPr anchorCtr="0" anchor="t" bIns="91425" lIns="91425" spcFirstLastPara="1" rIns="91425" wrap="square" tIns="91425">
            <a:noAutofit/>
          </a:bodyPr>
          <a:lstStyle/>
          <a:p>
            <a:pPr indent="0" lvl="0" marL="0" marR="0" rtl="0" algn="just">
              <a:lnSpc>
                <a:spcPct val="114000"/>
              </a:lnSpc>
              <a:spcBef>
                <a:spcPts val="0"/>
              </a:spcBef>
              <a:spcAft>
                <a:spcPts val="0"/>
              </a:spcAft>
              <a:buNone/>
            </a:pPr>
            <a:r>
              <a:rPr lang="fi" sz="1800">
                <a:solidFill>
                  <a:srgbClr val="000000"/>
                </a:solidFill>
                <a:latin typeface="Open Sans"/>
                <a:ea typeface="Open Sans"/>
                <a:cs typeface="Open Sans"/>
                <a:sym typeface="Open Sans"/>
              </a:rPr>
              <a:t>Lähetin lähettää ultraääntä, joka heijastuu (“kaikuu”) edessä olevasta esteestä. Vastaanotin havaitsee heijastuneen äänen. Etäisyys lasketaan laskemalla lähetyksen ja vastaanoton välinen viive. Toiminta perustuu siis äänennopeuteen!</a:t>
            </a:r>
            <a:endParaRPr sz="1800">
              <a:solidFill>
                <a:srgbClr val="000000"/>
              </a:solidFill>
              <a:latin typeface="Open Sans"/>
              <a:ea typeface="Open Sans"/>
              <a:cs typeface="Open Sans"/>
              <a:sym typeface="Open Sans"/>
            </a:endParaRPr>
          </a:p>
          <a:p>
            <a:pPr indent="0" lvl="0" marL="0" marR="0" rtl="0" algn="just">
              <a:lnSpc>
                <a:spcPct val="114000"/>
              </a:lnSpc>
              <a:spcBef>
                <a:spcPts val="1000"/>
              </a:spcBef>
              <a:spcAft>
                <a:spcPts val="0"/>
              </a:spcAft>
              <a:buNone/>
            </a:pPr>
            <a:r>
              <a:rPr lang="fi" sz="1800">
                <a:solidFill>
                  <a:srgbClr val="000000"/>
                </a:solidFill>
                <a:latin typeface="Open Sans"/>
                <a:ea typeface="Open Sans"/>
                <a:cs typeface="Open Sans"/>
                <a:sym typeface="Open Sans"/>
              </a:rPr>
              <a:t>Infrapuna-anturi toimii samalla tavalla, mutta lähetin lähettää äänen sijasta valoa.</a:t>
            </a:r>
            <a:endParaRPr sz="1800">
              <a:solidFill>
                <a:srgbClr val="000000"/>
              </a:solidFill>
              <a:latin typeface="Open Sans"/>
              <a:ea typeface="Open Sans"/>
              <a:cs typeface="Open Sans"/>
              <a:sym typeface="Open Sans"/>
            </a:endParaRPr>
          </a:p>
          <a:p>
            <a:pPr indent="0" lvl="0" marL="0" rtl="0" algn="l">
              <a:spcBef>
                <a:spcPts val="1000"/>
              </a:spcBef>
              <a:spcAft>
                <a:spcPts val="0"/>
              </a:spcAft>
              <a:buClr>
                <a:srgbClr val="000000"/>
              </a:buClr>
              <a:buSzPts val="1100"/>
              <a:buFont typeface="Arial"/>
              <a:buNone/>
            </a:pPr>
            <a:r>
              <a:t/>
            </a:r>
            <a:endParaRPr sz="1800">
              <a:solidFill>
                <a:srgbClr val="000000"/>
              </a:solidFill>
              <a:latin typeface="Open Sans"/>
              <a:ea typeface="Open Sans"/>
              <a:cs typeface="Open Sans"/>
              <a:sym typeface="Open Sans"/>
            </a:endParaRPr>
          </a:p>
        </p:txBody>
      </p:sp>
      <p:grpSp>
        <p:nvGrpSpPr>
          <p:cNvPr id="330" name="Google Shape;330;p31"/>
          <p:cNvGrpSpPr/>
          <p:nvPr/>
        </p:nvGrpSpPr>
        <p:grpSpPr>
          <a:xfrm rot="-9775638">
            <a:off x="-226881" y="1454051"/>
            <a:ext cx="2608889" cy="1250757"/>
            <a:chOff x="1606925" y="2448517"/>
            <a:chExt cx="1452827" cy="661966"/>
          </a:xfrm>
        </p:grpSpPr>
        <p:sp>
          <p:nvSpPr>
            <p:cNvPr id="331" name="Google Shape;331;p31"/>
            <p:cNvSpPr/>
            <p:nvPr/>
          </p:nvSpPr>
          <p:spPr>
            <a:xfrm>
              <a:off x="2045327" y="2706955"/>
              <a:ext cx="1014425" cy="347150"/>
            </a:xfrm>
            <a:custGeom>
              <a:rect b="b" l="l" r="r" t="t"/>
              <a:pathLst>
                <a:path extrusionOk="0" h="13886" w="34938">
                  <a:moveTo>
                    <a:pt x="0" y="363"/>
                  </a:moveTo>
                  <a:cubicBezTo>
                    <a:pt x="12098" y="-2664"/>
                    <a:pt x="22593" y="15509"/>
                    <a:pt x="34938" y="13743"/>
                  </a:cubicBezTo>
                </a:path>
              </a:pathLst>
            </a:custGeom>
            <a:noFill/>
            <a:ln cap="flat" cmpd="sng" w="76200">
              <a:solidFill>
                <a:srgbClr val="000000"/>
              </a:solidFill>
              <a:prstDash val="solid"/>
              <a:round/>
              <a:headEnd len="med" w="med" type="none"/>
              <a:tailEnd len="med" w="med" type="none"/>
            </a:ln>
          </p:spPr>
        </p:sp>
        <p:grpSp>
          <p:nvGrpSpPr>
            <p:cNvPr id="332" name="Google Shape;332;p31"/>
            <p:cNvGrpSpPr/>
            <p:nvPr/>
          </p:nvGrpSpPr>
          <p:grpSpPr>
            <a:xfrm>
              <a:off x="1606925" y="2448517"/>
              <a:ext cx="492188" cy="661966"/>
              <a:chOff x="3349713" y="8783542"/>
              <a:chExt cx="492188" cy="661966"/>
            </a:xfrm>
          </p:grpSpPr>
          <p:grpSp>
            <p:nvGrpSpPr>
              <p:cNvPr id="333" name="Google Shape;333;p31"/>
              <p:cNvGrpSpPr/>
              <p:nvPr/>
            </p:nvGrpSpPr>
            <p:grpSpPr>
              <a:xfrm>
                <a:off x="3349713" y="8783542"/>
                <a:ext cx="447893" cy="661966"/>
                <a:chOff x="3092050" y="9418217"/>
                <a:chExt cx="447893" cy="661966"/>
              </a:xfrm>
            </p:grpSpPr>
            <p:sp>
              <p:nvSpPr>
                <p:cNvPr id="334" name="Google Shape;334;p31"/>
                <p:cNvSpPr/>
                <p:nvPr/>
              </p:nvSpPr>
              <p:spPr>
                <a:xfrm rot="-1154192">
                  <a:off x="3125806" y="9471412"/>
                  <a:ext cx="257688" cy="249618"/>
                </a:xfrm>
                <a:prstGeom prst="roundRect">
                  <a:avLst>
                    <a:gd fmla="val 31645" name="adj"/>
                  </a:avLst>
                </a:prstGeom>
                <a:solidFill>
                  <a:srgbClr val="66666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1"/>
                <p:cNvSpPr/>
                <p:nvPr/>
              </p:nvSpPr>
              <p:spPr>
                <a:xfrm rot="-1154192">
                  <a:off x="3236531" y="9792494"/>
                  <a:ext cx="257688" cy="252279"/>
                </a:xfrm>
                <a:prstGeom prst="roundRect">
                  <a:avLst>
                    <a:gd fmla="val 31645" name="adj"/>
                  </a:avLst>
                </a:prstGeom>
                <a:solidFill>
                  <a:srgbClr val="66666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1"/>
                <p:cNvSpPr/>
                <p:nvPr/>
              </p:nvSpPr>
              <p:spPr>
                <a:xfrm rot="-1150740">
                  <a:off x="3251472" y="9431859"/>
                  <a:ext cx="189942" cy="631215"/>
                </a:xfrm>
                <a:prstGeom prst="roundRect">
                  <a:avLst>
                    <a:gd fmla="val 16667" name="adj"/>
                  </a:avLst>
                </a:prstGeom>
                <a:solidFill>
                  <a:srgbClr val="EFEFE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7" name="Google Shape;337;p31"/>
              <p:cNvSpPr/>
              <p:nvPr/>
            </p:nvSpPr>
            <p:spPr>
              <a:xfrm rot="-1095114">
                <a:off x="3769892" y="9003648"/>
                <a:ext cx="29694" cy="97430"/>
              </a:xfrm>
              <a:prstGeom prst="roundRect">
                <a:avLst>
                  <a:gd fmla="val 16667" name="adj"/>
                </a:avLst>
              </a:prstGeom>
              <a:solidFill>
                <a:srgbClr val="EFEFE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1"/>
              <p:cNvSpPr/>
              <p:nvPr/>
            </p:nvSpPr>
            <p:spPr>
              <a:xfrm rot="4291719">
                <a:off x="3510264" y="9039650"/>
                <a:ext cx="447873" cy="77507"/>
              </a:xfrm>
              <a:prstGeom prst="trapezoid">
                <a:avLst>
                  <a:gd fmla="val 175809" name="adj"/>
                </a:avLst>
              </a:prstGeom>
              <a:solidFill>
                <a:srgbClr val="EFEFE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39" name="Google Shape;339;p31"/>
          <p:cNvGrpSpPr/>
          <p:nvPr/>
        </p:nvGrpSpPr>
        <p:grpSpPr>
          <a:xfrm rot="150284">
            <a:off x="2222291" y="1198789"/>
            <a:ext cx="1212996" cy="1423242"/>
            <a:chOff x="2345775" y="2656625"/>
            <a:chExt cx="1213050" cy="1423305"/>
          </a:xfrm>
        </p:grpSpPr>
        <p:sp>
          <p:nvSpPr>
            <p:cNvPr id="340" name="Google Shape;340;p31"/>
            <p:cNvSpPr/>
            <p:nvPr/>
          </p:nvSpPr>
          <p:spPr>
            <a:xfrm>
              <a:off x="2345775" y="3300600"/>
              <a:ext cx="43568" cy="393568"/>
            </a:xfrm>
            <a:custGeom>
              <a:rect b="b" l="l" r="r" t="t"/>
              <a:pathLst>
                <a:path extrusionOk="0" h="91634" w="25666">
                  <a:moveTo>
                    <a:pt x="0" y="0"/>
                  </a:moveTo>
                  <a:cubicBezTo>
                    <a:pt x="4245" y="7449"/>
                    <a:pt x="23887" y="29421"/>
                    <a:pt x="25468" y="44693"/>
                  </a:cubicBezTo>
                  <a:cubicBezTo>
                    <a:pt x="27049" y="59965"/>
                    <a:pt x="12151" y="83811"/>
                    <a:pt x="9488" y="91634"/>
                  </a:cubicBezTo>
                </a:path>
              </a:pathLst>
            </a:custGeom>
            <a:noFill/>
            <a:ln cap="flat" cmpd="sng" w="9525">
              <a:solidFill>
                <a:srgbClr val="FFFF00"/>
              </a:solidFill>
              <a:prstDash val="solid"/>
              <a:round/>
              <a:headEnd len="med" w="med" type="none"/>
              <a:tailEnd len="med" w="med" type="none"/>
            </a:ln>
          </p:spPr>
        </p:sp>
        <p:sp>
          <p:nvSpPr>
            <p:cNvPr id="341" name="Google Shape;341;p31"/>
            <p:cNvSpPr/>
            <p:nvPr/>
          </p:nvSpPr>
          <p:spPr>
            <a:xfrm>
              <a:off x="2420700" y="3237150"/>
              <a:ext cx="43568" cy="499405"/>
            </a:xfrm>
            <a:custGeom>
              <a:rect b="b" l="l" r="r" t="t"/>
              <a:pathLst>
                <a:path extrusionOk="0" h="91634" w="25666">
                  <a:moveTo>
                    <a:pt x="0" y="0"/>
                  </a:moveTo>
                  <a:cubicBezTo>
                    <a:pt x="4245" y="7449"/>
                    <a:pt x="23887" y="29421"/>
                    <a:pt x="25468" y="44693"/>
                  </a:cubicBezTo>
                  <a:cubicBezTo>
                    <a:pt x="27049" y="59965"/>
                    <a:pt x="12151" y="83811"/>
                    <a:pt x="9488" y="91634"/>
                  </a:cubicBezTo>
                </a:path>
              </a:pathLst>
            </a:custGeom>
            <a:noFill/>
            <a:ln cap="flat" cmpd="sng" w="9525">
              <a:solidFill>
                <a:srgbClr val="FFFF00"/>
              </a:solidFill>
              <a:prstDash val="solid"/>
              <a:round/>
              <a:headEnd len="med" w="med" type="none"/>
              <a:tailEnd len="med" w="med" type="none"/>
            </a:ln>
          </p:spPr>
        </p:sp>
        <p:sp>
          <p:nvSpPr>
            <p:cNvPr id="342" name="Google Shape;342;p31"/>
            <p:cNvSpPr/>
            <p:nvPr/>
          </p:nvSpPr>
          <p:spPr>
            <a:xfrm>
              <a:off x="2523150" y="3200950"/>
              <a:ext cx="43568" cy="592872"/>
            </a:xfrm>
            <a:custGeom>
              <a:rect b="b" l="l" r="r" t="t"/>
              <a:pathLst>
                <a:path extrusionOk="0" h="91634" w="25666">
                  <a:moveTo>
                    <a:pt x="0" y="0"/>
                  </a:moveTo>
                  <a:cubicBezTo>
                    <a:pt x="4245" y="7449"/>
                    <a:pt x="23887" y="29421"/>
                    <a:pt x="25468" y="44693"/>
                  </a:cubicBezTo>
                  <a:cubicBezTo>
                    <a:pt x="27049" y="59965"/>
                    <a:pt x="12151" y="83811"/>
                    <a:pt x="9488" y="91634"/>
                  </a:cubicBezTo>
                </a:path>
              </a:pathLst>
            </a:custGeom>
            <a:noFill/>
            <a:ln cap="flat" cmpd="sng" w="9525">
              <a:solidFill>
                <a:srgbClr val="FFFF00"/>
              </a:solidFill>
              <a:prstDash val="solid"/>
              <a:round/>
              <a:headEnd len="med" w="med" type="none"/>
              <a:tailEnd len="med" w="med" type="none"/>
            </a:ln>
          </p:spPr>
        </p:sp>
        <p:sp>
          <p:nvSpPr>
            <p:cNvPr id="343" name="Google Shape;343;p31"/>
            <p:cNvSpPr/>
            <p:nvPr/>
          </p:nvSpPr>
          <p:spPr>
            <a:xfrm>
              <a:off x="2625600" y="3143675"/>
              <a:ext cx="43568" cy="650143"/>
            </a:xfrm>
            <a:custGeom>
              <a:rect b="b" l="l" r="r" t="t"/>
              <a:pathLst>
                <a:path extrusionOk="0" h="91634" w="25666">
                  <a:moveTo>
                    <a:pt x="0" y="0"/>
                  </a:moveTo>
                  <a:cubicBezTo>
                    <a:pt x="4245" y="7449"/>
                    <a:pt x="23887" y="29421"/>
                    <a:pt x="25468" y="44693"/>
                  </a:cubicBezTo>
                  <a:cubicBezTo>
                    <a:pt x="27049" y="59965"/>
                    <a:pt x="12151" y="83811"/>
                    <a:pt x="9488" y="91634"/>
                  </a:cubicBezTo>
                </a:path>
              </a:pathLst>
            </a:custGeom>
            <a:noFill/>
            <a:ln cap="flat" cmpd="sng" w="9525">
              <a:solidFill>
                <a:srgbClr val="FFFF00"/>
              </a:solidFill>
              <a:prstDash val="solid"/>
              <a:round/>
              <a:headEnd len="med" w="med" type="none"/>
              <a:tailEnd len="med" w="med" type="none"/>
            </a:ln>
          </p:spPr>
        </p:sp>
        <p:sp>
          <p:nvSpPr>
            <p:cNvPr id="344" name="Google Shape;344;p31"/>
            <p:cNvSpPr/>
            <p:nvPr/>
          </p:nvSpPr>
          <p:spPr>
            <a:xfrm>
              <a:off x="2763075" y="3129146"/>
              <a:ext cx="43568" cy="656787"/>
            </a:xfrm>
            <a:custGeom>
              <a:rect b="b" l="l" r="r" t="t"/>
              <a:pathLst>
                <a:path extrusionOk="0" h="91634" w="25666">
                  <a:moveTo>
                    <a:pt x="0" y="0"/>
                  </a:moveTo>
                  <a:cubicBezTo>
                    <a:pt x="4245" y="7449"/>
                    <a:pt x="23887" y="29421"/>
                    <a:pt x="25468" y="44693"/>
                  </a:cubicBezTo>
                  <a:cubicBezTo>
                    <a:pt x="27049" y="59965"/>
                    <a:pt x="12151" y="83811"/>
                    <a:pt x="9488" y="91634"/>
                  </a:cubicBezTo>
                </a:path>
              </a:pathLst>
            </a:custGeom>
            <a:noFill/>
            <a:ln cap="flat" cmpd="sng" w="9525">
              <a:solidFill>
                <a:srgbClr val="FFFF00"/>
              </a:solidFill>
              <a:prstDash val="solid"/>
              <a:round/>
              <a:headEnd len="med" w="med" type="none"/>
              <a:tailEnd len="med" w="med" type="none"/>
            </a:ln>
          </p:spPr>
        </p:sp>
        <p:sp>
          <p:nvSpPr>
            <p:cNvPr id="345" name="Google Shape;345;p31"/>
            <p:cNvSpPr/>
            <p:nvPr/>
          </p:nvSpPr>
          <p:spPr>
            <a:xfrm>
              <a:off x="2865528" y="3081532"/>
              <a:ext cx="43568" cy="779805"/>
            </a:xfrm>
            <a:custGeom>
              <a:rect b="b" l="l" r="r" t="t"/>
              <a:pathLst>
                <a:path extrusionOk="0" h="91634" w="25666">
                  <a:moveTo>
                    <a:pt x="0" y="0"/>
                  </a:moveTo>
                  <a:cubicBezTo>
                    <a:pt x="4245" y="7449"/>
                    <a:pt x="23887" y="29421"/>
                    <a:pt x="25468" y="44693"/>
                  </a:cubicBezTo>
                  <a:cubicBezTo>
                    <a:pt x="27049" y="59965"/>
                    <a:pt x="12151" y="83811"/>
                    <a:pt x="9488" y="91634"/>
                  </a:cubicBezTo>
                </a:path>
              </a:pathLst>
            </a:custGeom>
            <a:noFill/>
            <a:ln cap="flat" cmpd="sng" w="9525">
              <a:solidFill>
                <a:srgbClr val="FFFF00"/>
              </a:solidFill>
              <a:prstDash val="solid"/>
              <a:round/>
              <a:headEnd len="med" w="med" type="none"/>
              <a:tailEnd len="med" w="med" type="none"/>
            </a:ln>
          </p:spPr>
        </p:sp>
        <p:sp>
          <p:nvSpPr>
            <p:cNvPr id="346" name="Google Shape;346;p31"/>
            <p:cNvSpPr/>
            <p:nvPr/>
          </p:nvSpPr>
          <p:spPr>
            <a:xfrm>
              <a:off x="2967982" y="3006199"/>
              <a:ext cx="43568" cy="855174"/>
            </a:xfrm>
            <a:custGeom>
              <a:rect b="b" l="l" r="r" t="t"/>
              <a:pathLst>
                <a:path extrusionOk="0" h="91634" w="25666">
                  <a:moveTo>
                    <a:pt x="0" y="0"/>
                  </a:moveTo>
                  <a:cubicBezTo>
                    <a:pt x="4245" y="7449"/>
                    <a:pt x="23887" y="29421"/>
                    <a:pt x="25468" y="44693"/>
                  </a:cubicBezTo>
                  <a:cubicBezTo>
                    <a:pt x="27049" y="59965"/>
                    <a:pt x="12151" y="83811"/>
                    <a:pt x="9488" y="91634"/>
                  </a:cubicBezTo>
                </a:path>
              </a:pathLst>
            </a:custGeom>
            <a:noFill/>
            <a:ln cap="flat" cmpd="sng" w="9525">
              <a:solidFill>
                <a:srgbClr val="FFFF00"/>
              </a:solidFill>
              <a:prstDash val="solid"/>
              <a:round/>
              <a:headEnd len="med" w="med" type="none"/>
              <a:tailEnd len="med" w="med" type="none"/>
            </a:ln>
          </p:spPr>
        </p:sp>
        <p:sp>
          <p:nvSpPr>
            <p:cNvPr id="347" name="Google Shape;347;p31"/>
            <p:cNvSpPr/>
            <p:nvPr/>
          </p:nvSpPr>
          <p:spPr>
            <a:xfrm>
              <a:off x="3070425" y="2980722"/>
              <a:ext cx="43568" cy="986669"/>
            </a:xfrm>
            <a:custGeom>
              <a:rect b="b" l="l" r="r" t="t"/>
              <a:pathLst>
                <a:path extrusionOk="0" h="91634" w="25666">
                  <a:moveTo>
                    <a:pt x="0" y="0"/>
                  </a:moveTo>
                  <a:cubicBezTo>
                    <a:pt x="4245" y="7449"/>
                    <a:pt x="23887" y="29421"/>
                    <a:pt x="25468" y="44693"/>
                  </a:cubicBezTo>
                  <a:cubicBezTo>
                    <a:pt x="27049" y="59965"/>
                    <a:pt x="12151" y="83811"/>
                    <a:pt x="9488" y="91634"/>
                  </a:cubicBezTo>
                </a:path>
              </a:pathLst>
            </a:custGeom>
            <a:noFill/>
            <a:ln cap="flat" cmpd="sng" w="9525">
              <a:solidFill>
                <a:srgbClr val="FFFF00"/>
              </a:solidFill>
              <a:prstDash val="solid"/>
              <a:round/>
              <a:headEnd len="med" w="med" type="none"/>
              <a:tailEnd len="med" w="med" type="none"/>
            </a:ln>
          </p:spPr>
        </p:sp>
        <p:sp>
          <p:nvSpPr>
            <p:cNvPr id="348" name="Google Shape;348;p31"/>
            <p:cNvSpPr/>
            <p:nvPr/>
          </p:nvSpPr>
          <p:spPr>
            <a:xfrm>
              <a:off x="3172875" y="2885407"/>
              <a:ext cx="43568" cy="1081968"/>
            </a:xfrm>
            <a:custGeom>
              <a:rect b="b" l="l" r="r" t="t"/>
              <a:pathLst>
                <a:path extrusionOk="0" h="91634" w="25666">
                  <a:moveTo>
                    <a:pt x="0" y="0"/>
                  </a:moveTo>
                  <a:cubicBezTo>
                    <a:pt x="4245" y="7449"/>
                    <a:pt x="23887" y="29421"/>
                    <a:pt x="25468" y="44693"/>
                  </a:cubicBezTo>
                  <a:cubicBezTo>
                    <a:pt x="27049" y="59965"/>
                    <a:pt x="12151" y="83811"/>
                    <a:pt x="9488" y="91634"/>
                  </a:cubicBezTo>
                </a:path>
              </a:pathLst>
            </a:custGeom>
            <a:noFill/>
            <a:ln cap="flat" cmpd="sng" w="9525">
              <a:solidFill>
                <a:srgbClr val="FFFF00"/>
              </a:solidFill>
              <a:prstDash val="solid"/>
              <a:round/>
              <a:headEnd len="med" w="med" type="none"/>
              <a:tailEnd len="med" w="med" type="none"/>
            </a:ln>
          </p:spPr>
        </p:sp>
        <p:sp>
          <p:nvSpPr>
            <p:cNvPr id="349" name="Google Shape;349;p31"/>
            <p:cNvSpPr/>
            <p:nvPr/>
          </p:nvSpPr>
          <p:spPr>
            <a:xfrm>
              <a:off x="3310350" y="2861228"/>
              <a:ext cx="43568" cy="1092965"/>
            </a:xfrm>
            <a:custGeom>
              <a:rect b="b" l="l" r="r" t="t"/>
              <a:pathLst>
                <a:path extrusionOk="0" h="91634" w="25666">
                  <a:moveTo>
                    <a:pt x="0" y="0"/>
                  </a:moveTo>
                  <a:cubicBezTo>
                    <a:pt x="4245" y="7449"/>
                    <a:pt x="23887" y="29421"/>
                    <a:pt x="25468" y="44693"/>
                  </a:cubicBezTo>
                  <a:cubicBezTo>
                    <a:pt x="27049" y="59965"/>
                    <a:pt x="12151" y="83811"/>
                    <a:pt x="9488" y="91634"/>
                  </a:cubicBezTo>
                </a:path>
              </a:pathLst>
            </a:custGeom>
            <a:noFill/>
            <a:ln cap="flat" cmpd="sng" w="9525">
              <a:solidFill>
                <a:srgbClr val="FFFF00"/>
              </a:solidFill>
              <a:prstDash val="solid"/>
              <a:round/>
              <a:headEnd len="med" w="med" type="none"/>
              <a:tailEnd len="med" w="med" type="none"/>
            </a:ln>
          </p:spPr>
        </p:sp>
        <p:sp>
          <p:nvSpPr>
            <p:cNvPr id="350" name="Google Shape;350;p31"/>
            <p:cNvSpPr/>
            <p:nvPr/>
          </p:nvSpPr>
          <p:spPr>
            <a:xfrm>
              <a:off x="3412804" y="2781992"/>
              <a:ext cx="43568" cy="1297767"/>
            </a:xfrm>
            <a:custGeom>
              <a:rect b="b" l="l" r="r" t="t"/>
              <a:pathLst>
                <a:path extrusionOk="0" h="91634" w="25666">
                  <a:moveTo>
                    <a:pt x="0" y="0"/>
                  </a:moveTo>
                  <a:cubicBezTo>
                    <a:pt x="4245" y="7449"/>
                    <a:pt x="23887" y="29421"/>
                    <a:pt x="25468" y="44693"/>
                  </a:cubicBezTo>
                  <a:cubicBezTo>
                    <a:pt x="27049" y="59965"/>
                    <a:pt x="12151" y="83811"/>
                    <a:pt x="9488" y="91634"/>
                  </a:cubicBezTo>
                </a:path>
              </a:pathLst>
            </a:custGeom>
            <a:noFill/>
            <a:ln cap="flat" cmpd="sng" w="9525">
              <a:solidFill>
                <a:srgbClr val="FFFF00"/>
              </a:solidFill>
              <a:prstDash val="solid"/>
              <a:round/>
              <a:headEnd len="med" w="med" type="none"/>
              <a:tailEnd len="med" w="med" type="none"/>
            </a:ln>
          </p:spPr>
        </p:sp>
        <p:sp>
          <p:nvSpPr>
            <p:cNvPr id="351" name="Google Shape;351;p31"/>
            <p:cNvSpPr/>
            <p:nvPr/>
          </p:nvSpPr>
          <p:spPr>
            <a:xfrm>
              <a:off x="3515257" y="2656625"/>
              <a:ext cx="43568" cy="1423305"/>
            </a:xfrm>
            <a:custGeom>
              <a:rect b="b" l="l" r="r" t="t"/>
              <a:pathLst>
                <a:path extrusionOk="0" h="91634" w="25666">
                  <a:moveTo>
                    <a:pt x="0" y="0"/>
                  </a:moveTo>
                  <a:cubicBezTo>
                    <a:pt x="4245" y="7449"/>
                    <a:pt x="23887" y="29421"/>
                    <a:pt x="25468" y="44693"/>
                  </a:cubicBezTo>
                  <a:cubicBezTo>
                    <a:pt x="27049" y="59965"/>
                    <a:pt x="12151" y="83811"/>
                    <a:pt x="9488" y="91634"/>
                  </a:cubicBezTo>
                </a:path>
              </a:pathLst>
            </a:custGeom>
            <a:noFill/>
            <a:ln cap="flat" cmpd="sng" w="9525">
              <a:solidFill>
                <a:srgbClr val="FFFF00"/>
              </a:solidFill>
              <a:prstDash val="solid"/>
              <a:round/>
              <a:headEnd len="med" w="med" type="none"/>
              <a:tailEnd len="med" w="med" type="none"/>
            </a:ln>
          </p:spPr>
        </p:sp>
      </p:grpSp>
      <p:sp>
        <p:nvSpPr>
          <p:cNvPr id="352" name="Google Shape;352;p31"/>
          <p:cNvSpPr/>
          <p:nvPr/>
        </p:nvSpPr>
        <p:spPr>
          <a:xfrm rot="10694765">
            <a:off x="3641820" y="1330362"/>
            <a:ext cx="343061" cy="1852800"/>
          </a:xfrm>
          <a:prstGeom prst="roundRect">
            <a:avLst>
              <a:gd fmla="val 0" name="adj"/>
            </a:avLst>
          </a:prstGeom>
          <a:solidFill>
            <a:srgbClr val="EFEFE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3" name="Google Shape;353;p31"/>
          <p:cNvCxnSpPr/>
          <p:nvPr/>
        </p:nvCxnSpPr>
        <p:spPr>
          <a:xfrm>
            <a:off x="2028813" y="1501238"/>
            <a:ext cx="112500" cy="299700"/>
          </a:xfrm>
          <a:prstGeom prst="straightConnector1">
            <a:avLst/>
          </a:prstGeom>
          <a:noFill/>
          <a:ln cap="flat" cmpd="sng" w="9525">
            <a:solidFill>
              <a:srgbClr val="000000"/>
            </a:solidFill>
            <a:prstDash val="solid"/>
            <a:round/>
            <a:headEnd len="med" w="med" type="none"/>
            <a:tailEnd len="med" w="med" type="none"/>
          </a:ln>
        </p:spPr>
      </p:cxnSp>
      <p:sp>
        <p:nvSpPr>
          <p:cNvPr id="354" name="Google Shape;354;p31"/>
          <p:cNvSpPr txBox="1"/>
          <p:nvPr/>
        </p:nvSpPr>
        <p:spPr>
          <a:xfrm>
            <a:off x="874013" y="1028000"/>
            <a:ext cx="2731500" cy="504300"/>
          </a:xfrm>
          <a:prstGeom prst="rect">
            <a:avLst/>
          </a:prstGeom>
          <a:noFill/>
          <a:ln>
            <a:noFill/>
          </a:ln>
        </p:spPr>
        <p:txBody>
          <a:bodyPr anchorCtr="0" anchor="ctr" bIns="91425" lIns="91425" spcFirstLastPara="1" rIns="91425" wrap="square" tIns="91425">
            <a:noAutofit/>
          </a:bodyPr>
          <a:lstStyle/>
          <a:p>
            <a:pPr indent="0" lvl="0" marL="0" rtl="0" algn="l">
              <a:spcBef>
                <a:spcPts val="1000"/>
              </a:spcBef>
              <a:spcAft>
                <a:spcPts val="0"/>
              </a:spcAft>
              <a:buNone/>
            </a:pPr>
            <a:r>
              <a:rPr lang="fi" sz="1600">
                <a:solidFill>
                  <a:srgbClr val="000000"/>
                </a:solidFill>
                <a:latin typeface="Open Sans"/>
                <a:ea typeface="Open Sans"/>
                <a:cs typeface="Open Sans"/>
                <a:sym typeface="Open Sans"/>
              </a:rPr>
              <a:t>Lähettää ultraääntä </a:t>
            </a:r>
            <a:endParaRPr sz="1600">
              <a:latin typeface="Open Sans"/>
              <a:ea typeface="Open Sans"/>
              <a:cs typeface="Open Sans"/>
              <a:sym typeface="Open Sans"/>
            </a:endParaRPr>
          </a:p>
        </p:txBody>
      </p:sp>
      <p:sp>
        <p:nvSpPr>
          <p:cNvPr id="355" name="Google Shape;355;p31"/>
          <p:cNvSpPr txBox="1"/>
          <p:nvPr/>
        </p:nvSpPr>
        <p:spPr>
          <a:xfrm>
            <a:off x="934838" y="3032700"/>
            <a:ext cx="3000000" cy="504300"/>
          </a:xfrm>
          <a:prstGeom prst="rect">
            <a:avLst/>
          </a:prstGeom>
          <a:noFill/>
          <a:ln>
            <a:noFill/>
          </a:ln>
        </p:spPr>
        <p:txBody>
          <a:bodyPr anchorCtr="0" anchor="ctr" bIns="91425" lIns="91425" spcFirstLastPara="1" rIns="91425" wrap="square" tIns="91425">
            <a:noAutofit/>
          </a:bodyPr>
          <a:lstStyle/>
          <a:p>
            <a:pPr indent="0" lvl="0" marL="0" rtl="0" algn="l">
              <a:spcBef>
                <a:spcPts val="1000"/>
              </a:spcBef>
              <a:spcAft>
                <a:spcPts val="0"/>
              </a:spcAft>
              <a:buNone/>
            </a:pPr>
            <a:r>
              <a:rPr lang="fi" sz="1600">
                <a:solidFill>
                  <a:srgbClr val="000000"/>
                </a:solidFill>
                <a:latin typeface="Open Sans"/>
                <a:ea typeface="Open Sans"/>
                <a:cs typeface="Open Sans"/>
                <a:sym typeface="Open Sans"/>
              </a:rPr>
              <a:t>Vastaanottaa ultraäänen</a:t>
            </a:r>
            <a:endParaRPr sz="1600">
              <a:latin typeface="Open Sans"/>
              <a:ea typeface="Open Sans"/>
              <a:cs typeface="Open Sans"/>
              <a:sym typeface="Open Sans"/>
            </a:endParaRPr>
          </a:p>
        </p:txBody>
      </p:sp>
      <p:cxnSp>
        <p:nvCxnSpPr>
          <p:cNvPr id="356" name="Google Shape;356;p31"/>
          <p:cNvCxnSpPr/>
          <p:nvPr/>
        </p:nvCxnSpPr>
        <p:spPr>
          <a:xfrm>
            <a:off x="2141313" y="2855463"/>
            <a:ext cx="112500" cy="299700"/>
          </a:xfrm>
          <a:prstGeom prst="straightConnector1">
            <a:avLst/>
          </a:prstGeom>
          <a:noFill/>
          <a:ln cap="flat" cmpd="sng" w="9525">
            <a:solidFill>
              <a:srgbClr val="000000"/>
            </a:solidFill>
            <a:prstDash val="solid"/>
            <a:round/>
            <a:headEnd len="med" w="med" type="none"/>
            <a:tailEnd len="med" w="med" type="none"/>
          </a:ln>
        </p:spPr>
      </p:cxnSp>
      <p:grpSp>
        <p:nvGrpSpPr>
          <p:cNvPr id="357" name="Google Shape;357;p31"/>
          <p:cNvGrpSpPr/>
          <p:nvPr/>
        </p:nvGrpSpPr>
        <p:grpSpPr>
          <a:xfrm rot="10337233">
            <a:off x="2398645" y="1793835"/>
            <a:ext cx="1212985" cy="1423229"/>
            <a:chOff x="2345775" y="2656625"/>
            <a:chExt cx="1213050" cy="1423305"/>
          </a:xfrm>
        </p:grpSpPr>
        <p:sp>
          <p:nvSpPr>
            <p:cNvPr id="358" name="Google Shape;358;p31"/>
            <p:cNvSpPr/>
            <p:nvPr/>
          </p:nvSpPr>
          <p:spPr>
            <a:xfrm>
              <a:off x="2345775" y="3300600"/>
              <a:ext cx="43568" cy="393568"/>
            </a:xfrm>
            <a:custGeom>
              <a:rect b="b" l="l" r="r" t="t"/>
              <a:pathLst>
                <a:path extrusionOk="0" h="91634" w="25666">
                  <a:moveTo>
                    <a:pt x="0" y="0"/>
                  </a:moveTo>
                  <a:cubicBezTo>
                    <a:pt x="4245" y="7449"/>
                    <a:pt x="23887" y="29421"/>
                    <a:pt x="25468" y="44693"/>
                  </a:cubicBezTo>
                  <a:cubicBezTo>
                    <a:pt x="27049" y="59965"/>
                    <a:pt x="12151" y="83811"/>
                    <a:pt x="9488" y="91634"/>
                  </a:cubicBezTo>
                </a:path>
              </a:pathLst>
            </a:custGeom>
            <a:noFill/>
            <a:ln cap="flat" cmpd="sng" w="9525">
              <a:solidFill>
                <a:srgbClr val="FF9900"/>
              </a:solidFill>
              <a:prstDash val="solid"/>
              <a:round/>
              <a:headEnd len="med" w="med" type="none"/>
              <a:tailEnd len="med" w="med" type="none"/>
            </a:ln>
          </p:spPr>
        </p:sp>
        <p:sp>
          <p:nvSpPr>
            <p:cNvPr id="359" name="Google Shape;359;p31"/>
            <p:cNvSpPr/>
            <p:nvPr/>
          </p:nvSpPr>
          <p:spPr>
            <a:xfrm>
              <a:off x="2420700" y="3237150"/>
              <a:ext cx="43568" cy="499405"/>
            </a:xfrm>
            <a:custGeom>
              <a:rect b="b" l="l" r="r" t="t"/>
              <a:pathLst>
                <a:path extrusionOk="0" h="91634" w="25666">
                  <a:moveTo>
                    <a:pt x="0" y="0"/>
                  </a:moveTo>
                  <a:cubicBezTo>
                    <a:pt x="4245" y="7449"/>
                    <a:pt x="23887" y="29421"/>
                    <a:pt x="25468" y="44693"/>
                  </a:cubicBezTo>
                  <a:cubicBezTo>
                    <a:pt x="27049" y="59965"/>
                    <a:pt x="12151" y="83811"/>
                    <a:pt x="9488" y="91634"/>
                  </a:cubicBezTo>
                </a:path>
              </a:pathLst>
            </a:custGeom>
            <a:noFill/>
            <a:ln cap="flat" cmpd="sng" w="9525">
              <a:solidFill>
                <a:srgbClr val="FF9900"/>
              </a:solidFill>
              <a:prstDash val="solid"/>
              <a:round/>
              <a:headEnd len="med" w="med" type="none"/>
              <a:tailEnd len="med" w="med" type="none"/>
            </a:ln>
          </p:spPr>
        </p:sp>
        <p:sp>
          <p:nvSpPr>
            <p:cNvPr id="360" name="Google Shape;360;p31"/>
            <p:cNvSpPr/>
            <p:nvPr/>
          </p:nvSpPr>
          <p:spPr>
            <a:xfrm>
              <a:off x="2523150" y="3200950"/>
              <a:ext cx="43568" cy="592872"/>
            </a:xfrm>
            <a:custGeom>
              <a:rect b="b" l="l" r="r" t="t"/>
              <a:pathLst>
                <a:path extrusionOk="0" h="91634" w="25666">
                  <a:moveTo>
                    <a:pt x="0" y="0"/>
                  </a:moveTo>
                  <a:cubicBezTo>
                    <a:pt x="4245" y="7449"/>
                    <a:pt x="23887" y="29421"/>
                    <a:pt x="25468" y="44693"/>
                  </a:cubicBezTo>
                  <a:cubicBezTo>
                    <a:pt x="27049" y="59965"/>
                    <a:pt x="12151" y="83811"/>
                    <a:pt x="9488" y="91634"/>
                  </a:cubicBezTo>
                </a:path>
              </a:pathLst>
            </a:custGeom>
            <a:noFill/>
            <a:ln cap="flat" cmpd="sng" w="9525">
              <a:solidFill>
                <a:srgbClr val="FF9900"/>
              </a:solidFill>
              <a:prstDash val="solid"/>
              <a:round/>
              <a:headEnd len="med" w="med" type="none"/>
              <a:tailEnd len="med" w="med" type="none"/>
            </a:ln>
          </p:spPr>
        </p:sp>
        <p:sp>
          <p:nvSpPr>
            <p:cNvPr id="361" name="Google Shape;361;p31"/>
            <p:cNvSpPr/>
            <p:nvPr/>
          </p:nvSpPr>
          <p:spPr>
            <a:xfrm>
              <a:off x="2625600" y="3143675"/>
              <a:ext cx="43568" cy="650143"/>
            </a:xfrm>
            <a:custGeom>
              <a:rect b="b" l="l" r="r" t="t"/>
              <a:pathLst>
                <a:path extrusionOk="0" h="91634" w="25666">
                  <a:moveTo>
                    <a:pt x="0" y="0"/>
                  </a:moveTo>
                  <a:cubicBezTo>
                    <a:pt x="4245" y="7449"/>
                    <a:pt x="23887" y="29421"/>
                    <a:pt x="25468" y="44693"/>
                  </a:cubicBezTo>
                  <a:cubicBezTo>
                    <a:pt x="27049" y="59965"/>
                    <a:pt x="12151" y="83811"/>
                    <a:pt x="9488" y="91634"/>
                  </a:cubicBezTo>
                </a:path>
              </a:pathLst>
            </a:custGeom>
            <a:noFill/>
            <a:ln cap="flat" cmpd="sng" w="9525">
              <a:solidFill>
                <a:srgbClr val="FF9900"/>
              </a:solidFill>
              <a:prstDash val="solid"/>
              <a:round/>
              <a:headEnd len="med" w="med" type="none"/>
              <a:tailEnd len="med" w="med" type="none"/>
            </a:ln>
          </p:spPr>
        </p:sp>
        <p:sp>
          <p:nvSpPr>
            <p:cNvPr id="362" name="Google Shape;362;p31"/>
            <p:cNvSpPr/>
            <p:nvPr/>
          </p:nvSpPr>
          <p:spPr>
            <a:xfrm>
              <a:off x="2763075" y="3129146"/>
              <a:ext cx="43568" cy="656787"/>
            </a:xfrm>
            <a:custGeom>
              <a:rect b="b" l="l" r="r" t="t"/>
              <a:pathLst>
                <a:path extrusionOk="0" h="91634" w="25666">
                  <a:moveTo>
                    <a:pt x="0" y="0"/>
                  </a:moveTo>
                  <a:cubicBezTo>
                    <a:pt x="4245" y="7449"/>
                    <a:pt x="23887" y="29421"/>
                    <a:pt x="25468" y="44693"/>
                  </a:cubicBezTo>
                  <a:cubicBezTo>
                    <a:pt x="27049" y="59965"/>
                    <a:pt x="12151" y="83811"/>
                    <a:pt x="9488" y="91634"/>
                  </a:cubicBezTo>
                </a:path>
              </a:pathLst>
            </a:custGeom>
            <a:noFill/>
            <a:ln cap="flat" cmpd="sng" w="9525">
              <a:solidFill>
                <a:srgbClr val="FF9900"/>
              </a:solidFill>
              <a:prstDash val="solid"/>
              <a:round/>
              <a:headEnd len="med" w="med" type="none"/>
              <a:tailEnd len="med" w="med" type="none"/>
            </a:ln>
          </p:spPr>
        </p:sp>
        <p:sp>
          <p:nvSpPr>
            <p:cNvPr id="363" name="Google Shape;363;p31"/>
            <p:cNvSpPr/>
            <p:nvPr/>
          </p:nvSpPr>
          <p:spPr>
            <a:xfrm>
              <a:off x="2865528" y="3081532"/>
              <a:ext cx="43568" cy="779805"/>
            </a:xfrm>
            <a:custGeom>
              <a:rect b="b" l="l" r="r" t="t"/>
              <a:pathLst>
                <a:path extrusionOk="0" h="91634" w="25666">
                  <a:moveTo>
                    <a:pt x="0" y="0"/>
                  </a:moveTo>
                  <a:cubicBezTo>
                    <a:pt x="4245" y="7449"/>
                    <a:pt x="23887" y="29421"/>
                    <a:pt x="25468" y="44693"/>
                  </a:cubicBezTo>
                  <a:cubicBezTo>
                    <a:pt x="27049" y="59965"/>
                    <a:pt x="12151" y="83811"/>
                    <a:pt x="9488" y="91634"/>
                  </a:cubicBezTo>
                </a:path>
              </a:pathLst>
            </a:custGeom>
            <a:noFill/>
            <a:ln cap="flat" cmpd="sng" w="9525">
              <a:solidFill>
                <a:srgbClr val="FF9900"/>
              </a:solidFill>
              <a:prstDash val="solid"/>
              <a:round/>
              <a:headEnd len="med" w="med" type="none"/>
              <a:tailEnd len="med" w="med" type="none"/>
            </a:ln>
          </p:spPr>
        </p:sp>
        <p:sp>
          <p:nvSpPr>
            <p:cNvPr id="364" name="Google Shape;364;p31"/>
            <p:cNvSpPr/>
            <p:nvPr/>
          </p:nvSpPr>
          <p:spPr>
            <a:xfrm>
              <a:off x="2967982" y="3006199"/>
              <a:ext cx="43568" cy="855174"/>
            </a:xfrm>
            <a:custGeom>
              <a:rect b="b" l="l" r="r" t="t"/>
              <a:pathLst>
                <a:path extrusionOk="0" h="91634" w="25666">
                  <a:moveTo>
                    <a:pt x="0" y="0"/>
                  </a:moveTo>
                  <a:cubicBezTo>
                    <a:pt x="4245" y="7449"/>
                    <a:pt x="23887" y="29421"/>
                    <a:pt x="25468" y="44693"/>
                  </a:cubicBezTo>
                  <a:cubicBezTo>
                    <a:pt x="27049" y="59965"/>
                    <a:pt x="12151" y="83811"/>
                    <a:pt x="9488" y="91634"/>
                  </a:cubicBezTo>
                </a:path>
              </a:pathLst>
            </a:custGeom>
            <a:noFill/>
            <a:ln cap="flat" cmpd="sng" w="9525">
              <a:solidFill>
                <a:srgbClr val="FF9900"/>
              </a:solidFill>
              <a:prstDash val="solid"/>
              <a:round/>
              <a:headEnd len="med" w="med" type="none"/>
              <a:tailEnd len="med" w="med" type="none"/>
            </a:ln>
          </p:spPr>
        </p:sp>
        <p:sp>
          <p:nvSpPr>
            <p:cNvPr id="365" name="Google Shape;365;p31"/>
            <p:cNvSpPr/>
            <p:nvPr/>
          </p:nvSpPr>
          <p:spPr>
            <a:xfrm>
              <a:off x="3070425" y="2980722"/>
              <a:ext cx="43568" cy="986669"/>
            </a:xfrm>
            <a:custGeom>
              <a:rect b="b" l="l" r="r" t="t"/>
              <a:pathLst>
                <a:path extrusionOk="0" h="91634" w="25666">
                  <a:moveTo>
                    <a:pt x="0" y="0"/>
                  </a:moveTo>
                  <a:cubicBezTo>
                    <a:pt x="4245" y="7449"/>
                    <a:pt x="23887" y="29421"/>
                    <a:pt x="25468" y="44693"/>
                  </a:cubicBezTo>
                  <a:cubicBezTo>
                    <a:pt x="27049" y="59965"/>
                    <a:pt x="12151" y="83811"/>
                    <a:pt x="9488" y="91634"/>
                  </a:cubicBezTo>
                </a:path>
              </a:pathLst>
            </a:custGeom>
            <a:noFill/>
            <a:ln cap="flat" cmpd="sng" w="9525">
              <a:solidFill>
                <a:srgbClr val="FF9900"/>
              </a:solidFill>
              <a:prstDash val="solid"/>
              <a:round/>
              <a:headEnd len="med" w="med" type="none"/>
              <a:tailEnd len="med" w="med" type="none"/>
            </a:ln>
          </p:spPr>
        </p:sp>
        <p:sp>
          <p:nvSpPr>
            <p:cNvPr id="366" name="Google Shape;366;p31"/>
            <p:cNvSpPr/>
            <p:nvPr/>
          </p:nvSpPr>
          <p:spPr>
            <a:xfrm>
              <a:off x="3172875" y="2885407"/>
              <a:ext cx="43568" cy="1081968"/>
            </a:xfrm>
            <a:custGeom>
              <a:rect b="b" l="l" r="r" t="t"/>
              <a:pathLst>
                <a:path extrusionOk="0" h="91634" w="25666">
                  <a:moveTo>
                    <a:pt x="0" y="0"/>
                  </a:moveTo>
                  <a:cubicBezTo>
                    <a:pt x="4245" y="7449"/>
                    <a:pt x="23887" y="29421"/>
                    <a:pt x="25468" y="44693"/>
                  </a:cubicBezTo>
                  <a:cubicBezTo>
                    <a:pt x="27049" y="59965"/>
                    <a:pt x="12151" y="83811"/>
                    <a:pt x="9488" y="91634"/>
                  </a:cubicBezTo>
                </a:path>
              </a:pathLst>
            </a:custGeom>
            <a:noFill/>
            <a:ln cap="flat" cmpd="sng" w="9525">
              <a:solidFill>
                <a:srgbClr val="FF9900"/>
              </a:solidFill>
              <a:prstDash val="solid"/>
              <a:round/>
              <a:headEnd len="med" w="med" type="none"/>
              <a:tailEnd len="med" w="med" type="none"/>
            </a:ln>
          </p:spPr>
        </p:sp>
        <p:sp>
          <p:nvSpPr>
            <p:cNvPr id="367" name="Google Shape;367;p31"/>
            <p:cNvSpPr/>
            <p:nvPr/>
          </p:nvSpPr>
          <p:spPr>
            <a:xfrm>
              <a:off x="3310350" y="2861228"/>
              <a:ext cx="43568" cy="1092965"/>
            </a:xfrm>
            <a:custGeom>
              <a:rect b="b" l="l" r="r" t="t"/>
              <a:pathLst>
                <a:path extrusionOk="0" h="91634" w="25666">
                  <a:moveTo>
                    <a:pt x="0" y="0"/>
                  </a:moveTo>
                  <a:cubicBezTo>
                    <a:pt x="4245" y="7449"/>
                    <a:pt x="23887" y="29421"/>
                    <a:pt x="25468" y="44693"/>
                  </a:cubicBezTo>
                  <a:cubicBezTo>
                    <a:pt x="27049" y="59965"/>
                    <a:pt x="12151" y="83811"/>
                    <a:pt x="9488" y="91634"/>
                  </a:cubicBezTo>
                </a:path>
              </a:pathLst>
            </a:custGeom>
            <a:noFill/>
            <a:ln cap="flat" cmpd="sng" w="9525">
              <a:solidFill>
                <a:srgbClr val="FF9900"/>
              </a:solidFill>
              <a:prstDash val="solid"/>
              <a:round/>
              <a:headEnd len="med" w="med" type="none"/>
              <a:tailEnd len="med" w="med" type="none"/>
            </a:ln>
          </p:spPr>
        </p:sp>
        <p:sp>
          <p:nvSpPr>
            <p:cNvPr id="368" name="Google Shape;368;p31"/>
            <p:cNvSpPr/>
            <p:nvPr/>
          </p:nvSpPr>
          <p:spPr>
            <a:xfrm>
              <a:off x="3412804" y="2781992"/>
              <a:ext cx="43568" cy="1297767"/>
            </a:xfrm>
            <a:custGeom>
              <a:rect b="b" l="l" r="r" t="t"/>
              <a:pathLst>
                <a:path extrusionOk="0" h="91634" w="25666">
                  <a:moveTo>
                    <a:pt x="0" y="0"/>
                  </a:moveTo>
                  <a:cubicBezTo>
                    <a:pt x="4245" y="7449"/>
                    <a:pt x="23887" y="29421"/>
                    <a:pt x="25468" y="44693"/>
                  </a:cubicBezTo>
                  <a:cubicBezTo>
                    <a:pt x="27049" y="59965"/>
                    <a:pt x="12151" y="83811"/>
                    <a:pt x="9488" y="91634"/>
                  </a:cubicBezTo>
                </a:path>
              </a:pathLst>
            </a:custGeom>
            <a:noFill/>
            <a:ln cap="flat" cmpd="sng" w="9525">
              <a:solidFill>
                <a:srgbClr val="FF9900"/>
              </a:solidFill>
              <a:prstDash val="solid"/>
              <a:round/>
              <a:headEnd len="med" w="med" type="none"/>
              <a:tailEnd len="med" w="med" type="none"/>
            </a:ln>
          </p:spPr>
        </p:sp>
        <p:sp>
          <p:nvSpPr>
            <p:cNvPr id="369" name="Google Shape;369;p31"/>
            <p:cNvSpPr/>
            <p:nvPr/>
          </p:nvSpPr>
          <p:spPr>
            <a:xfrm>
              <a:off x="3515257" y="2656625"/>
              <a:ext cx="43568" cy="1423305"/>
            </a:xfrm>
            <a:custGeom>
              <a:rect b="b" l="l" r="r" t="t"/>
              <a:pathLst>
                <a:path extrusionOk="0" h="91634" w="25666">
                  <a:moveTo>
                    <a:pt x="0" y="0"/>
                  </a:moveTo>
                  <a:cubicBezTo>
                    <a:pt x="4245" y="7449"/>
                    <a:pt x="23887" y="29421"/>
                    <a:pt x="25468" y="44693"/>
                  </a:cubicBezTo>
                  <a:cubicBezTo>
                    <a:pt x="27049" y="59965"/>
                    <a:pt x="12151" y="83811"/>
                    <a:pt x="9488" y="91634"/>
                  </a:cubicBezTo>
                </a:path>
              </a:pathLst>
            </a:custGeom>
            <a:noFill/>
            <a:ln cap="flat" cmpd="sng" w="9525">
              <a:solidFill>
                <a:srgbClr val="FF9900"/>
              </a:solidFill>
              <a:prstDash val="solid"/>
              <a:round/>
              <a:headEnd len="med" w="med" type="none"/>
              <a:tailEnd len="med" w="med" type="none"/>
            </a:ln>
          </p:spPr>
        </p:sp>
      </p:grpSp>
      <p:sp>
        <p:nvSpPr>
          <p:cNvPr id="370" name="Google Shape;370;p31"/>
          <p:cNvSpPr txBox="1"/>
          <p:nvPr>
            <p:ph idx="4294967295" type="subTitle"/>
          </p:nvPr>
        </p:nvSpPr>
        <p:spPr>
          <a:xfrm>
            <a:off x="-113325" y="4911825"/>
            <a:ext cx="4136100" cy="2316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Open Sans"/>
              <a:buAutoNum type="alphaLcPeriod" startAt="2"/>
            </a:pPr>
            <a:r>
              <a:rPr i="1" lang="fi" sz="1000">
                <a:latin typeface="Open Sans"/>
                <a:ea typeface="Open Sans"/>
                <a:cs typeface="Open Sans"/>
                <a:sym typeface="Open Sans"/>
              </a:rPr>
              <a:t>Väritanssija</a:t>
            </a:r>
            <a:r>
              <a:rPr lang="fi" sz="1000">
                <a:latin typeface="Open Sans"/>
                <a:ea typeface="Open Sans"/>
                <a:cs typeface="Open Sans"/>
                <a:sym typeface="Open Sans"/>
              </a:rPr>
              <a:t>-robotin ohjelmointi</a:t>
            </a:r>
            <a:endParaRPr sz="1000">
              <a:latin typeface="Open Sans"/>
              <a:ea typeface="Open Sans"/>
              <a:cs typeface="Open Sans"/>
              <a:sym typeface="Open Sans"/>
            </a:endParaRPr>
          </a:p>
        </p:txBody>
      </p:sp>
      <p:sp>
        <p:nvSpPr>
          <p:cNvPr id="371" name="Google Shape;371;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fi"/>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type="title"/>
          </p:nvPr>
        </p:nvSpPr>
        <p:spPr>
          <a:xfrm>
            <a:off x="484750" y="552750"/>
            <a:ext cx="8168700" cy="4005300"/>
          </a:xfrm>
          <a:prstGeom prst="rect">
            <a:avLst/>
          </a:prstGeom>
        </p:spPr>
        <p:txBody>
          <a:bodyPr anchorCtr="0" anchor="t" bIns="91425" lIns="91425" spcFirstLastPara="1" rIns="91425" wrap="square" tIns="91425">
            <a:noAutofit/>
          </a:bodyPr>
          <a:lstStyle/>
          <a:p>
            <a:pPr indent="0" lvl="0" marL="0" rtl="0" algn="just">
              <a:lnSpc>
                <a:spcPct val="113000"/>
              </a:lnSpc>
              <a:spcBef>
                <a:spcPts val="0"/>
              </a:spcBef>
              <a:spcAft>
                <a:spcPts val="0"/>
              </a:spcAft>
              <a:buClr>
                <a:schemeClr val="dk1"/>
              </a:buClr>
              <a:buSzPts val="1100"/>
              <a:buFont typeface="Arial"/>
              <a:buNone/>
            </a:pPr>
            <a:r>
              <a:rPr lang="fi" sz="1400">
                <a:latin typeface="Open Sans"/>
                <a:ea typeface="Open Sans"/>
                <a:cs typeface="Open Sans"/>
                <a:sym typeface="Open Sans"/>
              </a:rPr>
              <a:t>EV3-robottien ohjelmointiin on kehitetty erilaisia simulaattoreita, joiden myötä robotteja pääsee ohjelmoimaan hankkimatta varsinaisia robotteja. Yksi tällainen simulaattori on </a:t>
            </a:r>
            <a:r>
              <a:rPr i="1" lang="fi" sz="1400">
                <a:latin typeface="Open Sans"/>
                <a:ea typeface="Open Sans"/>
                <a:cs typeface="Open Sans"/>
                <a:sym typeface="Open Sans"/>
              </a:rPr>
              <a:t>Open Roberta Lab</a:t>
            </a:r>
            <a:r>
              <a:rPr lang="fi" sz="1400">
                <a:latin typeface="Open Sans"/>
                <a:ea typeface="Open Sans"/>
                <a:cs typeface="Open Sans"/>
                <a:sym typeface="Open Sans"/>
              </a:rPr>
              <a:t>, jossa voidaan ohjelmoida muun muassa EV3-robottia ylhäältä päin kuvatussa simulaatioissa. Se on erinomainen ympäristö robotin ohjelmoinnin ja anturien toiminnan opiskelussa silloin, kun varsinaiset robotiikkalaitteet eivät ole saatavilla. </a:t>
            </a:r>
            <a:endParaRPr sz="1400">
              <a:latin typeface="Open Sans"/>
              <a:ea typeface="Open Sans"/>
              <a:cs typeface="Open Sans"/>
              <a:sym typeface="Open Sans"/>
            </a:endParaRPr>
          </a:p>
          <a:p>
            <a:pPr indent="0" lvl="0" marL="0" rtl="0" algn="just">
              <a:lnSpc>
                <a:spcPct val="113000"/>
              </a:lnSpc>
              <a:spcBef>
                <a:spcPts val="1000"/>
              </a:spcBef>
              <a:spcAft>
                <a:spcPts val="0"/>
              </a:spcAft>
              <a:buClr>
                <a:schemeClr val="dk1"/>
              </a:buClr>
              <a:buSzPts val="1100"/>
              <a:buFont typeface="Arial"/>
              <a:buNone/>
            </a:pPr>
            <a:r>
              <a:rPr lang="fi" sz="1400">
                <a:latin typeface="Open Sans"/>
                <a:ea typeface="Open Sans"/>
                <a:cs typeface="Open Sans"/>
                <a:sym typeface="Open Sans"/>
              </a:rPr>
              <a:t>Simulaattoreilla saa hyvän ensikosketuksen robotin ohjelmoinnista, mutta ne eivät korvaa konkreettisten laitteiden tarvetta robotiikan opetuksessa. Esimerkiksi EV3-simulaattorin tapauksessa mekaniikan osuutta ei kyetä simuloimaan. Tämän osion harjoitukset on suunnattu opettajien ja opiskelijoiden itsenäiseen opiskeluun. Ne antavat myös ideoita ja suuntaa varsinaisilla roboteilla tehtäviin harjoituksiin. </a:t>
            </a:r>
            <a:endParaRPr sz="1400">
              <a:latin typeface="Open Sans"/>
              <a:ea typeface="Open Sans"/>
              <a:cs typeface="Open Sans"/>
              <a:sym typeface="Open Sans"/>
            </a:endParaRPr>
          </a:p>
          <a:p>
            <a:pPr indent="0" lvl="0" marL="0" rtl="0" algn="just">
              <a:lnSpc>
                <a:spcPct val="113000"/>
              </a:lnSpc>
              <a:spcBef>
                <a:spcPts val="1000"/>
              </a:spcBef>
              <a:spcAft>
                <a:spcPts val="0"/>
              </a:spcAft>
              <a:buClr>
                <a:schemeClr val="dk1"/>
              </a:buClr>
              <a:buSzPts val="1100"/>
              <a:buFont typeface="Arial"/>
              <a:buNone/>
            </a:pPr>
            <a:r>
              <a:rPr i="1" lang="fi" sz="1400">
                <a:latin typeface="Open Sans"/>
                <a:ea typeface="Open Sans"/>
                <a:cs typeface="Open Sans"/>
                <a:sym typeface="Open Sans"/>
              </a:rPr>
              <a:t>Näillä harjoituksilla edistetään kumulatiivisesti ymmärrystä robotin toimintalogiikasta, luodaan yhteys robotiikan käsitteiden ja käytännön välille sekä tutustutaan ohjelmoinnin alkeisiin. </a:t>
            </a:r>
            <a:endParaRPr i="1" sz="1400">
              <a:latin typeface="Open Sans"/>
              <a:ea typeface="Open Sans"/>
              <a:cs typeface="Open Sans"/>
              <a:sym typeface="Open Sans"/>
            </a:endParaRPr>
          </a:p>
          <a:p>
            <a:pPr indent="0" lvl="0" marL="0" rtl="0" algn="just">
              <a:lnSpc>
                <a:spcPct val="113000"/>
              </a:lnSpc>
              <a:spcBef>
                <a:spcPts val="1000"/>
              </a:spcBef>
              <a:spcAft>
                <a:spcPts val="1000"/>
              </a:spcAft>
              <a:buClr>
                <a:schemeClr val="dk1"/>
              </a:buClr>
              <a:buSzPts val="1100"/>
              <a:buFont typeface="Arial"/>
              <a:buNone/>
            </a:pPr>
            <a:r>
              <a:rPr i="1" lang="fi" sz="1400">
                <a:latin typeface="Open Sans"/>
                <a:ea typeface="Open Sans"/>
                <a:cs typeface="Open Sans"/>
                <a:sym typeface="Open Sans"/>
              </a:rPr>
              <a:t>Tässä osiossa </a:t>
            </a:r>
            <a:r>
              <a:rPr b="1" i="1" lang="fi" sz="1400">
                <a:latin typeface="Open Sans"/>
                <a:ea typeface="Open Sans"/>
                <a:cs typeface="Open Sans"/>
                <a:sym typeface="Open Sans"/>
              </a:rPr>
              <a:t>a.</a:t>
            </a:r>
            <a:r>
              <a:rPr i="1" lang="fi" sz="1400">
                <a:latin typeface="Open Sans"/>
                <a:ea typeface="Open Sans"/>
                <a:cs typeface="Open Sans"/>
                <a:sym typeface="Open Sans"/>
              </a:rPr>
              <a:t> harjoitellaan robotin liikuttelua komennoin ja toistorakentein, </a:t>
            </a:r>
            <a:r>
              <a:rPr b="1" i="1" lang="fi" sz="1400">
                <a:latin typeface="Open Sans"/>
                <a:ea typeface="Open Sans"/>
                <a:cs typeface="Open Sans"/>
                <a:sym typeface="Open Sans"/>
              </a:rPr>
              <a:t>b. </a:t>
            </a:r>
            <a:r>
              <a:rPr i="1" lang="fi" sz="1400">
                <a:latin typeface="Open Sans"/>
                <a:ea typeface="Open Sans"/>
                <a:cs typeface="Open Sans"/>
                <a:sym typeface="Open Sans"/>
              </a:rPr>
              <a:t>tehdään yksinkertainen väreihin reagoiva robotti sekä </a:t>
            </a:r>
            <a:r>
              <a:rPr b="1" i="1" lang="fi" sz="1400">
                <a:latin typeface="Open Sans"/>
                <a:ea typeface="Open Sans"/>
                <a:cs typeface="Open Sans"/>
                <a:sym typeface="Open Sans"/>
              </a:rPr>
              <a:t>c</a:t>
            </a:r>
            <a:r>
              <a:rPr b="1" i="1" lang="fi" sz="1400">
                <a:latin typeface="Open Sans"/>
                <a:ea typeface="Open Sans"/>
                <a:cs typeface="Open Sans"/>
                <a:sym typeface="Open Sans"/>
              </a:rPr>
              <a:t>. </a:t>
            </a:r>
            <a:r>
              <a:rPr i="1" lang="fi" sz="1400">
                <a:latin typeface="Open Sans"/>
                <a:ea typeface="Open Sans"/>
                <a:cs typeface="Open Sans"/>
                <a:sym typeface="Open Sans"/>
              </a:rPr>
              <a:t>ohjelmoidaan perinteinen viivanseuraajarobotti</a:t>
            </a:r>
            <a:r>
              <a:rPr i="1" lang="fi" sz="1400">
                <a:latin typeface="Open Sans"/>
                <a:ea typeface="Open Sans"/>
                <a:cs typeface="Open Sans"/>
                <a:sym typeface="Open Sans"/>
              </a:rPr>
              <a:t>.</a:t>
            </a:r>
            <a:endParaRPr sz="1400">
              <a:latin typeface="Open Sans"/>
              <a:ea typeface="Open Sans"/>
              <a:cs typeface="Open Sans"/>
              <a:sym typeface="Open Sans"/>
            </a:endParaRPr>
          </a:p>
        </p:txBody>
      </p:sp>
      <p:sp>
        <p:nvSpPr>
          <p:cNvPr id="66" name="Google Shape;66;p14"/>
          <p:cNvSpPr txBox="1"/>
          <p:nvPr>
            <p:ph idx="4294967295" type="subTitle"/>
          </p:nvPr>
        </p:nvSpPr>
        <p:spPr>
          <a:xfrm>
            <a:off x="0" y="0"/>
            <a:ext cx="5755200" cy="6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fi" sz="2400">
                <a:latin typeface="Open Sans"/>
                <a:ea typeface="Open Sans"/>
                <a:cs typeface="Open Sans"/>
                <a:sym typeface="Open Sans"/>
              </a:rPr>
              <a:t>Osion esittely</a:t>
            </a:r>
            <a:endParaRPr sz="2400">
              <a:latin typeface="Open Sans"/>
              <a:ea typeface="Open Sans"/>
              <a:cs typeface="Open Sans"/>
              <a:sym typeface="Open Sans"/>
            </a:endParaRPr>
          </a:p>
        </p:txBody>
      </p:sp>
      <p:sp>
        <p:nvSpPr>
          <p:cNvPr id="67" name="Google Shape;6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fi"/>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Google Shape;376;p32"/>
          <p:cNvSpPr txBox="1"/>
          <p:nvPr>
            <p:ph idx="4294967295" type="subTitle"/>
          </p:nvPr>
        </p:nvSpPr>
        <p:spPr>
          <a:xfrm>
            <a:off x="0" y="0"/>
            <a:ext cx="9144000" cy="653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fi" sz="2200">
                <a:latin typeface="Open Sans"/>
                <a:ea typeface="Open Sans"/>
                <a:cs typeface="Open Sans"/>
                <a:sym typeface="Open Sans"/>
              </a:rPr>
              <a:t>Värianturin toiminta</a:t>
            </a:r>
            <a:endParaRPr sz="2200">
              <a:latin typeface="Open Sans"/>
              <a:ea typeface="Open Sans"/>
              <a:cs typeface="Open Sans"/>
              <a:sym typeface="Open Sans"/>
            </a:endParaRPr>
          </a:p>
        </p:txBody>
      </p:sp>
      <p:sp>
        <p:nvSpPr>
          <p:cNvPr id="377" name="Google Shape;377;p32"/>
          <p:cNvSpPr txBox="1"/>
          <p:nvPr/>
        </p:nvSpPr>
        <p:spPr>
          <a:xfrm>
            <a:off x="3755300" y="966825"/>
            <a:ext cx="5087700" cy="3121800"/>
          </a:xfrm>
          <a:prstGeom prst="rect">
            <a:avLst/>
          </a:prstGeom>
          <a:noFill/>
          <a:ln>
            <a:noFill/>
          </a:ln>
        </p:spPr>
        <p:txBody>
          <a:bodyPr anchorCtr="0" anchor="t" bIns="91425" lIns="91425" spcFirstLastPara="1" rIns="91425" wrap="square" tIns="91425">
            <a:noAutofit/>
          </a:bodyPr>
          <a:lstStyle/>
          <a:p>
            <a:pPr indent="0" lvl="0" marL="0" marR="0" rtl="0" algn="just">
              <a:lnSpc>
                <a:spcPct val="114000"/>
              </a:lnSpc>
              <a:spcBef>
                <a:spcPts val="0"/>
              </a:spcBef>
              <a:spcAft>
                <a:spcPts val="0"/>
              </a:spcAft>
              <a:buNone/>
            </a:pPr>
            <a:r>
              <a:rPr lang="fi" sz="2000">
                <a:solidFill>
                  <a:srgbClr val="000000"/>
                </a:solidFill>
                <a:latin typeface="Open Sans"/>
                <a:ea typeface="Open Sans"/>
                <a:cs typeface="Open Sans"/>
                <a:sym typeface="Open Sans"/>
              </a:rPr>
              <a:t>Lähetin lähettää valkoista valoa, joka muodostuu kun yhdistetään punaista, vihreää ja sinistä valoa. Koska kuvassa oleva esine on punainen, se heijastaa parhaiten punaista valoa. Vastaanotin havaitsee tässä tapauksessa pääasiassa punaista valoa. </a:t>
            </a:r>
            <a:endParaRPr sz="2000">
              <a:solidFill>
                <a:srgbClr val="000000"/>
              </a:solidFill>
              <a:latin typeface="Open Sans"/>
              <a:ea typeface="Open Sans"/>
              <a:cs typeface="Open Sans"/>
              <a:sym typeface="Open Sans"/>
            </a:endParaRPr>
          </a:p>
          <a:p>
            <a:pPr indent="0" lvl="0" marL="0" rtl="0" algn="l">
              <a:spcBef>
                <a:spcPts val="1000"/>
              </a:spcBef>
              <a:spcAft>
                <a:spcPts val="0"/>
              </a:spcAft>
              <a:buClr>
                <a:srgbClr val="000000"/>
              </a:buClr>
              <a:buSzPts val="1100"/>
              <a:buFont typeface="Arial"/>
              <a:buNone/>
            </a:pPr>
            <a:r>
              <a:t/>
            </a:r>
            <a:endParaRPr sz="2000">
              <a:solidFill>
                <a:srgbClr val="000000"/>
              </a:solidFill>
              <a:latin typeface="Open Sans"/>
              <a:ea typeface="Open Sans"/>
              <a:cs typeface="Open Sans"/>
              <a:sym typeface="Open Sans"/>
            </a:endParaRPr>
          </a:p>
        </p:txBody>
      </p:sp>
      <p:sp>
        <p:nvSpPr>
          <p:cNvPr id="378" name="Google Shape;378;p32"/>
          <p:cNvSpPr/>
          <p:nvPr/>
        </p:nvSpPr>
        <p:spPr>
          <a:xfrm rot="-3240195">
            <a:off x="2538990" y="1124066"/>
            <a:ext cx="963465" cy="214559"/>
          </a:xfrm>
          <a:custGeom>
            <a:rect b="b" l="l" r="r" t="t"/>
            <a:pathLst>
              <a:path extrusionOk="0" h="3593" w="32956">
                <a:moveTo>
                  <a:pt x="0" y="3593"/>
                </a:moveTo>
                <a:cubicBezTo>
                  <a:pt x="10347" y="-287"/>
                  <a:pt x="24333" y="6910"/>
                  <a:pt x="32956" y="0"/>
                </a:cubicBezTo>
              </a:path>
            </a:pathLst>
          </a:custGeom>
          <a:noFill/>
          <a:ln cap="flat" cmpd="sng" w="38100">
            <a:solidFill>
              <a:srgbClr val="000000"/>
            </a:solidFill>
            <a:prstDash val="solid"/>
            <a:round/>
            <a:headEnd len="med" w="med" type="none"/>
            <a:tailEnd len="med" w="med" type="none"/>
          </a:ln>
        </p:spPr>
      </p:sp>
      <p:sp>
        <p:nvSpPr>
          <p:cNvPr id="379" name="Google Shape;379;p32"/>
          <p:cNvSpPr txBox="1"/>
          <p:nvPr/>
        </p:nvSpPr>
        <p:spPr>
          <a:xfrm>
            <a:off x="377450" y="1956475"/>
            <a:ext cx="2041500" cy="981900"/>
          </a:xfrm>
          <a:prstGeom prst="rect">
            <a:avLst/>
          </a:prstGeom>
          <a:noFill/>
          <a:ln>
            <a:noFill/>
          </a:ln>
        </p:spPr>
        <p:txBody>
          <a:bodyPr anchorCtr="0" anchor="ctr" bIns="91425" lIns="91425" spcFirstLastPara="1" rIns="91425" wrap="square" tIns="91425">
            <a:noAutofit/>
          </a:bodyPr>
          <a:lstStyle/>
          <a:p>
            <a:pPr indent="0" lvl="0" marL="0" rtl="0" algn="l">
              <a:spcBef>
                <a:spcPts val="1000"/>
              </a:spcBef>
              <a:spcAft>
                <a:spcPts val="0"/>
              </a:spcAft>
              <a:buNone/>
            </a:pPr>
            <a:r>
              <a:rPr lang="fi" sz="1800">
                <a:solidFill>
                  <a:srgbClr val="000000"/>
                </a:solidFill>
                <a:latin typeface="Open Sans"/>
                <a:ea typeface="Open Sans"/>
                <a:cs typeface="Open Sans"/>
                <a:sym typeface="Open Sans"/>
              </a:rPr>
              <a:t>Lähettää punaista, vihreää ja sinistä valoa (RGB).</a:t>
            </a:r>
            <a:endParaRPr sz="1800">
              <a:latin typeface="Open Sans"/>
              <a:ea typeface="Open Sans"/>
              <a:cs typeface="Open Sans"/>
              <a:sym typeface="Open Sans"/>
            </a:endParaRPr>
          </a:p>
        </p:txBody>
      </p:sp>
      <p:cxnSp>
        <p:nvCxnSpPr>
          <p:cNvPr id="380" name="Google Shape;380;p32"/>
          <p:cNvCxnSpPr/>
          <p:nvPr/>
        </p:nvCxnSpPr>
        <p:spPr>
          <a:xfrm>
            <a:off x="2112975" y="2679225"/>
            <a:ext cx="577500" cy="287100"/>
          </a:xfrm>
          <a:prstGeom prst="straightConnector1">
            <a:avLst/>
          </a:prstGeom>
          <a:noFill/>
          <a:ln cap="flat" cmpd="sng" w="9525">
            <a:solidFill>
              <a:srgbClr val="000000"/>
            </a:solidFill>
            <a:prstDash val="solid"/>
            <a:round/>
            <a:headEnd len="med" w="med" type="none"/>
            <a:tailEnd len="med" w="med" type="none"/>
          </a:ln>
        </p:spPr>
      </p:cxnSp>
      <p:sp>
        <p:nvSpPr>
          <p:cNvPr id="381" name="Google Shape;381;p32"/>
          <p:cNvSpPr txBox="1"/>
          <p:nvPr/>
        </p:nvSpPr>
        <p:spPr>
          <a:xfrm>
            <a:off x="515500" y="3687575"/>
            <a:ext cx="3660600" cy="755100"/>
          </a:xfrm>
          <a:prstGeom prst="rect">
            <a:avLst/>
          </a:prstGeom>
          <a:noFill/>
          <a:ln>
            <a:noFill/>
          </a:ln>
        </p:spPr>
        <p:txBody>
          <a:bodyPr anchorCtr="0" anchor="ctr" bIns="91425" lIns="91425" spcFirstLastPara="1" rIns="91425" wrap="square" tIns="91425">
            <a:noAutofit/>
          </a:bodyPr>
          <a:lstStyle/>
          <a:p>
            <a:pPr indent="0" lvl="0" marL="0" rtl="0" algn="l">
              <a:spcBef>
                <a:spcPts val="1000"/>
              </a:spcBef>
              <a:spcAft>
                <a:spcPts val="0"/>
              </a:spcAft>
              <a:buNone/>
            </a:pPr>
            <a:r>
              <a:rPr lang="fi" sz="1800">
                <a:solidFill>
                  <a:srgbClr val="000000"/>
                </a:solidFill>
                <a:latin typeface="Open Sans"/>
                <a:ea typeface="Open Sans"/>
                <a:cs typeface="Open Sans"/>
                <a:sym typeface="Open Sans"/>
              </a:rPr>
              <a:t>Vastaanottaa heijastettua väriä.</a:t>
            </a:r>
            <a:endParaRPr sz="1800">
              <a:latin typeface="Open Sans"/>
              <a:ea typeface="Open Sans"/>
              <a:cs typeface="Open Sans"/>
              <a:sym typeface="Open Sans"/>
            </a:endParaRPr>
          </a:p>
        </p:txBody>
      </p:sp>
      <p:sp>
        <p:nvSpPr>
          <p:cNvPr id="382" name="Google Shape;382;p32"/>
          <p:cNvSpPr/>
          <p:nvPr/>
        </p:nvSpPr>
        <p:spPr>
          <a:xfrm>
            <a:off x="2855775" y="2922125"/>
            <a:ext cx="158400" cy="109200"/>
          </a:xfrm>
          <a:prstGeom prst="ellipse">
            <a:avLst/>
          </a:prstGeom>
          <a:solidFill>
            <a:srgbClr val="FFFFFF"/>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2"/>
          <p:cNvSpPr/>
          <p:nvPr/>
        </p:nvSpPr>
        <p:spPr>
          <a:xfrm rot="268877">
            <a:off x="2596803" y="2900935"/>
            <a:ext cx="303327" cy="453558"/>
          </a:xfrm>
          <a:prstGeom prst="trapezoid">
            <a:avLst>
              <a:gd fmla="val 25000" name="adj"/>
            </a:avLst>
          </a:prstGeom>
          <a:solidFill>
            <a:srgbClr val="FFFFFF">
              <a:alpha val="41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2"/>
          <p:cNvSpPr/>
          <p:nvPr/>
        </p:nvSpPr>
        <p:spPr>
          <a:xfrm>
            <a:off x="2637300" y="2907050"/>
            <a:ext cx="180900" cy="109200"/>
          </a:xfrm>
          <a:prstGeom prst="ellipse">
            <a:avLst/>
          </a:prstGeom>
          <a:solidFill>
            <a:srgbClr val="FFFFFF"/>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2"/>
          <p:cNvSpPr/>
          <p:nvPr/>
        </p:nvSpPr>
        <p:spPr>
          <a:xfrm flipH="1" rot="565482">
            <a:off x="2649187" y="2935970"/>
            <a:ext cx="75114" cy="398094"/>
          </a:xfrm>
          <a:prstGeom prst="trapezoid">
            <a:avLst>
              <a:gd fmla="val 25000" name="adj"/>
            </a:avLst>
          </a:prstGeom>
          <a:solidFill>
            <a:srgbClr val="A5FFAA">
              <a:alpha val="8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2"/>
          <p:cNvSpPr/>
          <p:nvPr/>
        </p:nvSpPr>
        <p:spPr>
          <a:xfrm rot="461763">
            <a:off x="2676592" y="2833775"/>
            <a:ext cx="89607" cy="510100"/>
          </a:xfrm>
          <a:prstGeom prst="trapezoid">
            <a:avLst>
              <a:gd fmla="val 25000" name="adj"/>
            </a:avLst>
          </a:prstGeom>
          <a:solidFill>
            <a:srgbClr val="FFAFAF">
              <a:alpha val="673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2"/>
          <p:cNvSpPr/>
          <p:nvPr/>
        </p:nvSpPr>
        <p:spPr>
          <a:xfrm rot="-9412795">
            <a:off x="2787185" y="2920844"/>
            <a:ext cx="229970" cy="453912"/>
          </a:xfrm>
          <a:prstGeom prst="trapezoid">
            <a:avLst>
              <a:gd fmla="val 25000" name="adj"/>
            </a:avLst>
          </a:prstGeom>
          <a:solidFill>
            <a:srgbClr val="FF0000">
              <a:alpha val="3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2"/>
          <p:cNvSpPr/>
          <p:nvPr/>
        </p:nvSpPr>
        <p:spPr>
          <a:xfrm rot="79702">
            <a:off x="2721690" y="2934722"/>
            <a:ext cx="103528" cy="430716"/>
          </a:xfrm>
          <a:prstGeom prst="trapezoid">
            <a:avLst>
              <a:gd fmla="val 25000" name="adj"/>
            </a:avLst>
          </a:prstGeom>
          <a:solidFill>
            <a:srgbClr val="96A5FF">
              <a:alpha val="6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2"/>
          <p:cNvSpPr/>
          <p:nvPr/>
        </p:nvSpPr>
        <p:spPr>
          <a:xfrm>
            <a:off x="2637300" y="2902300"/>
            <a:ext cx="180900" cy="109200"/>
          </a:xfrm>
          <a:prstGeom prst="ellipse">
            <a:avLst/>
          </a:prstGeom>
          <a:solidFill>
            <a:srgbClr val="FFFFFF"/>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2"/>
          <p:cNvSpPr/>
          <p:nvPr/>
        </p:nvSpPr>
        <p:spPr>
          <a:xfrm>
            <a:off x="2844525" y="2922125"/>
            <a:ext cx="180900" cy="109200"/>
          </a:xfrm>
          <a:prstGeom prst="ellipse">
            <a:avLst/>
          </a:prstGeom>
          <a:solidFill>
            <a:srgbClr val="FFFFFF"/>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1" name="Google Shape;391;p32"/>
          <p:cNvGrpSpPr/>
          <p:nvPr/>
        </p:nvGrpSpPr>
        <p:grpSpPr>
          <a:xfrm rot="-3240201">
            <a:off x="2178022" y="1727201"/>
            <a:ext cx="1347651" cy="1252598"/>
            <a:chOff x="3940508" y="9360447"/>
            <a:chExt cx="592243" cy="524400"/>
          </a:xfrm>
        </p:grpSpPr>
        <p:sp>
          <p:nvSpPr>
            <p:cNvPr id="392" name="Google Shape;392;p32"/>
            <p:cNvSpPr/>
            <p:nvPr/>
          </p:nvSpPr>
          <p:spPr>
            <a:xfrm rot="-7489889">
              <a:off x="4105035" y="9353210"/>
              <a:ext cx="263147" cy="538875"/>
            </a:xfrm>
            <a:prstGeom prst="roundRect">
              <a:avLst>
                <a:gd fmla="val 16667" name="adj"/>
              </a:avLst>
            </a:prstGeom>
            <a:solidFill>
              <a:srgbClr val="B7B7B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2"/>
            <p:cNvSpPr/>
            <p:nvPr/>
          </p:nvSpPr>
          <p:spPr>
            <a:xfrm rot="-7489889">
              <a:off x="4185778" y="9395297"/>
              <a:ext cx="263147" cy="341793"/>
            </a:xfrm>
            <a:prstGeom prst="roundRect">
              <a:avLst>
                <a:gd fmla="val 16667" name="adj"/>
              </a:avLst>
            </a:prstGeom>
            <a:solidFill>
              <a:srgbClr val="EFEFE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2"/>
            <p:cNvSpPr/>
            <p:nvPr/>
          </p:nvSpPr>
          <p:spPr>
            <a:xfrm rot="-2001242">
              <a:off x="4451827" y="9406307"/>
              <a:ext cx="28373" cy="97600"/>
            </a:xfrm>
            <a:prstGeom prst="roundRect">
              <a:avLst>
                <a:gd fmla="val 16667" name="adj"/>
              </a:avLst>
            </a:prstGeom>
            <a:solidFill>
              <a:srgbClr val="EFEFE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5" name="Google Shape;395;p32"/>
          <p:cNvSpPr/>
          <p:nvPr/>
        </p:nvSpPr>
        <p:spPr>
          <a:xfrm rot="5296899">
            <a:off x="2777645" y="2813675"/>
            <a:ext cx="180081" cy="1242000"/>
          </a:xfrm>
          <a:prstGeom prst="roundRect">
            <a:avLst>
              <a:gd fmla="val 0" name="adj"/>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6" name="Google Shape;396;p32"/>
          <p:cNvCxnSpPr/>
          <p:nvPr/>
        </p:nvCxnSpPr>
        <p:spPr>
          <a:xfrm>
            <a:off x="2995700" y="2997938"/>
            <a:ext cx="234600" cy="795600"/>
          </a:xfrm>
          <a:prstGeom prst="straightConnector1">
            <a:avLst/>
          </a:prstGeom>
          <a:noFill/>
          <a:ln cap="flat" cmpd="sng" w="9525">
            <a:solidFill>
              <a:srgbClr val="000000"/>
            </a:solidFill>
            <a:prstDash val="solid"/>
            <a:round/>
            <a:headEnd len="med" w="med" type="none"/>
            <a:tailEnd len="med" w="med" type="none"/>
          </a:ln>
        </p:spPr>
      </p:cxnSp>
      <p:sp>
        <p:nvSpPr>
          <p:cNvPr id="397" name="Google Shape;397;p32"/>
          <p:cNvSpPr txBox="1"/>
          <p:nvPr>
            <p:ph idx="4294967295" type="subTitle"/>
          </p:nvPr>
        </p:nvSpPr>
        <p:spPr>
          <a:xfrm>
            <a:off x="-113325" y="4911825"/>
            <a:ext cx="4136100" cy="2316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Open Sans"/>
              <a:buAutoNum type="alphaLcPeriod" startAt="2"/>
            </a:pPr>
            <a:r>
              <a:rPr i="1" lang="fi" sz="1000">
                <a:latin typeface="Open Sans"/>
                <a:ea typeface="Open Sans"/>
                <a:cs typeface="Open Sans"/>
                <a:sym typeface="Open Sans"/>
              </a:rPr>
              <a:t>Väritanssija</a:t>
            </a:r>
            <a:r>
              <a:rPr lang="fi" sz="1000">
                <a:latin typeface="Open Sans"/>
                <a:ea typeface="Open Sans"/>
                <a:cs typeface="Open Sans"/>
                <a:sym typeface="Open Sans"/>
              </a:rPr>
              <a:t>-robotin ohjelmointi</a:t>
            </a:r>
            <a:endParaRPr sz="1000">
              <a:latin typeface="Open Sans"/>
              <a:ea typeface="Open Sans"/>
              <a:cs typeface="Open Sans"/>
              <a:sym typeface="Open Sans"/>
            </a:endParaRPr>
          </a:p>
        </p:txBody>
      </p:sp>
      <p:sp>
        <p:nvSpPr>
          <p:cNvPr id="398" name="Google Shape;398;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fi"/>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2" name="Shape 402"/>
        <p:cNvGrpSpPr/>
        <p:nvPr/>
      </p:nvGrpSpPr>
      <p:grpSpPr>
        <a:xfrm>
          <a:off x="0" y="0"/>
          <a:ext cx="0" cy="0"/>
          <a:chOff x="0" y="0"/>
          <a:chExt cx="0" cy="0"/>
        </a:xfrm>
      </p:grpSpPr>
      <p:sp>
        <p:nvSpPr>
          <p:cNvPr id="403" name="Google Shape;403;p33"/>
          <p:cNvSpPr txBox="1"/>
          <p:nvPr>
            <p:ph type="title"/>
          </p:nvPr>
        </p:nvSpPr>
        <p:spPr>
          <a:xfrm>
            <a:off x="390325" y="546450"/>
            <a:ext cx="8423700" cy="3059700"/>
          </a:xfrm>
          <a:prstGeom prst="rect">
            <a:avLst/>
          </a:prstGeom>
        </p:spPr>
        <p:txBody>
          <a:bodyPr anchorCtr="0" anchor="t" bIns="91425" lIns="91425" spcFirstLastPara="1" rIns="91425" wrap="square" tIns="91425">
            <a:noAutofit/>
          </a:bodyPr>
          <a:lstStyle/>
          <a:p>
            <a:pPr indent="-342900" lvl="0" marL="457200" rtl="0" algn="l">
              <a:lnSpc>
                <a:spcPct val="113000"/>
              </a:lnSpc>
              <a:spcBef>
                <a:spcPts val="0"/>
              </a:spcBef>
              <a:spcAft>
                <a:spcPts val="0"/>
              </a:spcAft>
              <a:buSzPts val="1800"/>
              <a:buFont typeface="Open Sans"/>
              <a:buAutoNum type="arabicPeriod"/>
            </a:pPr>
            <a:r>
              <a:rPr lang="fi" sz="1800">
                <a:latin typeface="Open Sans"/>
                <a:ea typeface="Open Sans"/>
                <a:cs typeface="Open Sans"/>
                <a:sym typeface="Open Sans"/>
              </a:rPr>
              <a:t>Klikkaa vasemmasta yläkulmasta </a:t>
            </a:r>
            <a:r>
              <a:rPr i="1" lang="fi" sz="1800">
                <a:latin typeface="Open Sans"/>
                <a:ea typeface="Open Sans"/>
                <a:cs typeface="Open Sans"/>
                <a:sym typeface="Open Sans"/>
              </a:rPr>
              <a:t>edit</a:t>
            </a:r>
            <a:r>
              <a:rPr lang="fi" sz="1800">
                <a:latin typeface="Open Sans"/>
                <a:ea typeface="Open Sans"/>
                <a:cs typeface="Open Sans"/>
                <a:sym typeface="Open Sans"/>
              </a:rPr>
              <a:t>-painiketta ja valitse </a:t>
            </a:r>
            <a:r>
              <a:rPr i="1" lang="fi" sz="1800">
                <a:latin typeface="Open Sans"/>
                <a:ea typeface="Open Sans"/>
                <a:cs typeface="Open Sans"/>
                <a:sym typeface="Open Sans"/>
              </a:rPr>
              <a:t>new.</a:t>
            </a:r>
            <a:r>
              <a:rPr lang="fi" sz="1800">
                <a:latin typeface="Open Sans"/>
                <a:ea typeface="Open Sans"/>
                <a:cs typeface="Open Sans"/>
                <a:sym typeface="Open Sans"/>
              </a:rPr>
              <a:t> </a:t>
            </a:r>
            <a:endParaRPr sz="1800">
              <a:latin typeface="Open Sans"/>
              <a:ea typeface="Open Sans"/>
              <a:cs typeface="Open Sans"/>
              <a:sym typeface="Open Sans"/>
            </a:endParaRPr>
          </a:p>
          <a:p>
            <a:pPr indent="-342900" lvl="0" marL="457200" rtl="0" algn="l">
              <a:lnSpc>
                <a:spcPct val="113000"/>
              </a:lnSpc>
              <a:spcBef>
                <a:spcPts val="1000"/>
              </a:spcBef>
              <a:spcAft>
                <a:spcPts val="0"/>
              </a:spcAft>
              <a:buSzPts val="1800"/>
              <a:buFont typeface="Open Sans"/>
              <a:buAutoNum type="arabicPeriod"/>
            </a:pPr>
            <a:r>
              <a:rPr lang="fi" sz="1800">
                <a:latin typeface="Open Sans"/>
                <a:ea typeface="Open Sans"/>
                <a:cs typeface="Open Sans"/>
                <a:sym typeface="Open Sans"/>
              </a:rPr>
              <a:t>Ota simulaatio näkyviin klikkaamalla </a:t>
            </a:r>
            <a:r>
              <a:rPr i="1" lang="fi" sz="1800">
                <a:latin typeface="Open Sans"/>
                <a:ea typeface="Open Sans"/>
                <a:cs typeface="Open Sans"/>
                <a:sym typeface="Open Sans"/>
              </a:rPr>
              <a:t>SIM-</a:t>
            </a:r>
            <a:r>
              <a:rPr lang="fi" sz="1800">
                <a:latin typeface="Open Sans"/>
                <a:ea typeface="Open Sans"/>
                <a:cs typeface="Open Sans"/>
                <a:sym typeface="Open Sans"/>
              </a:rPr>
              <a:t>painiketta.</a:t>
            </a:r>
            <a:endParaRPr sz="1800">
              <a:latin typeface="Open Sans"/>
              <a:ea typeface="Open Sans"/>
              <a:cs typeface="Open Sans"/>
              <a:sym typeface="Open Sans"/>
            </a:endParaRPr>
          </a:p>
          <a:p>
            <a:pPr indent="-342900" lvl="0" marL="457200" rtl="0" algn="l">
              <a:lnSpc>
                <a:spcPct val="113000"/>
              </a:lnSpc>
              <a:spcBef>
                <a:spcPts val="1000"/>
              </a:spcBef>
              <a:spcAft>
                <a:spcPts val="0"/>
              </a:spcAft>
              <a:buSzPts val="1800"/>
              <a:buFont typeface="Open Sans"/>
              <a:buAutoNum type="arabicPeriod"/>
            </a:pPr>
            <a:r>
              <a:rPr lang="fi" sz="1800">
                <a:latin typeface="Open Sans"/>
                <a:ea typeface="Open Sans"/>
                <a:cs typeface="Open Sans"/>
                <a:sym typeface="Open Sans"/>
              </a:rPr>
              <a:t>Klikkaa simulaation alta </a:t>
            </a:r>
            <a:r>
              <a:rPr i="1" lang="fi" sz="1800">
                <a:latin typeface="Open Sans"/>
                <a:ea typeface="Open Sans"/>
                <a:cs typeface="Open Sans"/>
                <a:sym typeface="Open Sans"/>
              </a:rPr>
              <a:t>Open/close the sensors’ data view -</a:t>
            </a:r>
            <a:r>
              <a:rPr lang="fi" sz="1800">
                <a:latin typeface="Open Sans"/>
                <a:ea typeface="Open Sans"/>
                <a:cs typeface="Open Sans"/>
                <a:sym typeface="Open Sans"/>
              </a:rPr>
              <a:t>painiketta, jolloin simulaation oikealle puolelle ilmestyy robotin eri anturien tiedot. </a:t>
            </a:r>
            <a:endParaRPr sz="1800">
              <a:latin typeface="Open Sans"/>
              <a:ea typeface="Open Sans"/>
              <a:cs typeface="Open Sans"/>
              <a:sym typeface="Open Sans"/>
            </a:endParaRPr>
          </a:p>
          <a:p>
            <a:pPr indent="-342900" lvl="0" marL="457200" rtl="0" algn="l">
              <a:lnSpc>
                <a:spcPct val="113000"/>
              </a:lnSpc>
              <a:spcBef>
                <a:spcPts val="1000"/>
              </a:spcBef>
              <a:spcAft>
                <a:spcPts val="1000"/>
              </a:spcAft>
              <a:buSzPts val="1800"/>
              <a:buFont typeface="Open Sans"/>
              <a:buAutoNum type="arabicPeriod"/>
            </a:pPr>
            <a:r>
              <a:rPr lang="fi" sz="1800">
                <a:latin typeface="Open Sans"/>
                <a:ea typeface="Open Sans"/>
                <a:cs typeface="Open Sans"/>
                <a:sym typeface="Open Sans"/>
              </a:rPr>
              <a:t>Tässä harjoituksessa tarkkaillaan pääasiassa Värianturin (Color sensor) lukemaa väriä.</a:t>
            </a:r>
            <a:endParaRPr sz="1800">
              <a:latin typeface="Open Sans"/>
              <a:ea typeface="Open Sans"/>
              <a:cs typeface="Open Sans"/>
              <a:sym typeface="Open Sans"/>
            </a:endParaRPr>
          </a:p>
        </p:txBody>
      </p:sp>
      <p:sp>
        <p:nvSpPr>
          <p:cNvPr id="404" name="Google Shape;404;p33"/>
          <p:cNvSpPr txBox="1"/>
          <p:nvPr>
            <p:ph idx="4294967295" type="subTitle"/>
          </p:nvPr>
        </p:nvSpPr>
        <p:spPr>
          <a:xfrm>
            <a:off x="0" y="0"/>
            <a:ext cx="9144000" cy="653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fi" sz="2200">
                <a:latin typeface="Open Sans"/>
                <a:ea typeface="Open Sans"/>
                <a:cs typeface="Open Sans"/>
                <a:sym typeface="Open Sans"/>
              </a:rPr>
              <a:t>Uuden ohjelman aloittaminen ja anturi</a:t>
            </a:r>
            <a:r>
              <a:rPr lang="fi" sz="2200">
                <a:latin typeface="Open Sans"/>
                <a:ea typeface="Open Sans"/>
                <a:cs typeface="Open Sans"/>
                <a:sym typeface="Open Sans"/>
              </a:rPr>
              <a:t>tietojen</a:t>
            </a:r>
            <a:r>
              <a:rPr lang="fi" sz="2200">
                <a:latin typeface="Open Sans"/>
                <a:ea typeface="Open Sans"/>
                <a:cs typeface="Open Sans"/>
                <a:sym typeface="Open Sans"/>
              </a:rPr>
              <a:t> tarkkailu</a:t>
            </a:r>
            <a:endParaRPr sz="2200">
              <a:latin typeface="Open Sans"/>
              <a:ea typeface="Open Sans"/>
              <a:cs typeface="Open Sans"/>
              <a:sym typeface="Open Sans"/>
            </a:endParaRPr>
          </a:p>
        </p:txBody>
      </p:sp>
      <p:sp>
        <p:nvSpPr>
          <p:cNvPr id="405" name="Google Shape;405;p33"/>
          <p:cNvSpPr txBox="1"/>
          <p:nvPr/>
        </p:nvSpPr>
        <p:spPr>
          <a:xfrm>
            <a:off x="497013" y="3369600"/>
            <a:ext cx="297300" cy="171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rPr>
              <a:t>1</a:t>
            </a:r>
            <a:endParaRPr/>
          </a:p>
        </p:txBody>
      </p:sp>
      <p:sp>
        <p:nvSpPr>
          <p:cNvPr id="406" name="Google Shape;406;p33"/>
          <p:cNvSpPr txBox="1"/>
          <p:nvPr/>
        </p:nvSpPr>
        <p:spPr>
          <a:xfrm>
            <a:off x="2920175" y="3369600"/>
            <a:ext cx="297300" cy="171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rPr>
              <a:t>2</a:t>
            </a:r>
            <a:endParaRPr/>
          </a:p>
        </p:txBody>
      </p:sp>
      <p:sp>
        <p:nvSpPr>
          <p:cNvPr id="407" name="Google Shape;407;p33"/>
          <p:cNvSpPr txBox="1"/>
          <p:nvPr/>
        </p:nvSpPr>
        <p:spPr>
          <a:xfrm>
            <a:off x="4631013" y="3374500"/>
            <a:ext cx="297300" cy="171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rPr>
              <a:t>3</a:t>
            </a:r>
            <a:endParaRPr/>
          </a:p>
        </p:txBody>
      </p:sp>
      <p:pic>
        <p:nvPicPr>
          <p:cNvPr id="408" name="Google Shape;408;p33"/>
          <p:cNvPicPr preferRelativeResize="0"/>
          <p:nvPr/>
        </p:nvPicPr>
        <p:blipFill rotWithShape="1">
          <a:blip r:embed="rId3">
            <a:alphaModFix/>
          </a:blip>
          <a:srcRect b="0" l="0" r="3063" t="0"/>
          <a:stretch/>
        </p:blipFill>
        <p:spPr>
          <a:xfrm>
            <a:off x="763575" y="3369600"/>
            <a:ext cx="1638400" cy="1227075"/>
          </a:xfrm>
          <a:prstGeom prst="rect">
            <a:avLst/>
          </a:prstGeom>
          <a:noFill/>
          <a:ln>
            <a:noFill/>
          </a:ln>
        </p:spPr>
      </p:pic>
      <p:pic>
        <p:nvPicPr>
          <p:cNvPr id="409" name="Google Shape;409;p33"/>
          <p:cNvPicPr preferRelativeResize="0"/>
          <p:nvPr/>
        </p:nvPicPr>
        <p:blipFill>
          <a:blip r:embed="rId4">
            <a:alphaModFix/>
          </a:blip>
          <a:stretch>
            <a:fillRect/>
          </a:stretch>
        </p:blipFill>
        <p:spPr>
          <a:xfrm>
            <a:off x="3217488" y="3369588"/>
            <a:ext cx="723900" cy="704850"/>
          </a:xfrm>
          <a:prstGeom prst="rect">
            <a:avLst/>
          </a:prstGeom>
          <a:noFill/>
          <a:ln>
            <a:noFill/>
          </a:ln>
        </p:spPr>
      </p:pic>
      <p:pic>
        <p:nvPicPr>
          <p:cNvPr id="410" name="Google Shape;410;p33"/>
          <p:cNvPicPr preferRelativeResize="0"/>
          <p:nvPr/>
        </p:nvPicPr>
        <p:blipFill>
          <a:blip r:embed="rId5">
            <a:alphaModFix/>
          </a:blip>
          <a:stretch>
            <a:fillRect/>
          </a:stretch>
        </p:blipFill>
        <p:spPr>
          <a:xfrm>
            <a:off x="4928325" y="3374500"/>
            <a:ext cx="662330" cy="695038"/>
          </a:xfrm>
          <a:prstGeom prst="rect">
            <a:avLst/>
          </a:prstGeom>
          <a:noFill/>
          <a:ln>
            <a:noFill/>
          </a:ln>
        </p:spPr>
      </p:pic>
      <p:pic>
        <p:nvPicPr>
          <p:cNvPr id="411" name="Google Shape;411;p33"/>
          <p:cNvPicPr preferRelativeResize="0"/>
          <p:nvPr/>
        </p:nvPicPr>
        <p:blipFill>
          <a:blip r:embed="rId6">
            <a:alphaModFix/>
          </a:blip>
          <a:stretch>
            <a:fillRect/>
          </a:stretch>
        </p:blipFill>
        <p:spPr>
          <a:xfrm>
            <a:off x="6400100" y="3374500"/>
            <a:ext cx="1567250" cy="938050"/>
          </a:xfrm>
          <a:prstGeom prst="rect">
            <a:avLst/>
          </a:prstGeom>
          <a:noFill/>
          <a:ln>
            <a:noFill/>
          </a:ln>
        </p:spPr>
      </p:pic>
      <p:sp>
        <p:nvSpPr>
          <p:cNvPr id="412" name="Google Shape;412;p33"/>
          <p:cNvSpPr txBox="1"/>
          <p:nvPr/>
        </p:nvSpPr>
        <p:spPr>
          <a:xfrm>
            <a:off x="6181038" y="3374500"/>
            <a:ext cx="297300" cy="171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rPr>
              <a:t>4</a:t>
            </a:r>
            <a:endParaRPr/>
          </a:p>
        </p:txBody>
      </p:sp>
      <p:sp>
        <p:nvSpPr>
          <p:cNvPr id="413" name="Google Shape;413;p33"/>
          <p:cNvSpPr/>
          <p:nvPr/>
        </p:nvSpPr>
        <p:spPr>
          <a:xfrm>
            <a:off x="6400100" y="3998450"/>
            <a:ext cx="1451400" cy="314100"/>
          </a:xfrm>
          <a:prstGeom prst="ellipse">
            <a:avLst/>
          </a:prstGeom>
          <a:solidFill>
            <a:srgbClr val="FCE5CD">
              <a:alpha val="26920"/>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3"/>
          <p:cNvSpPr txBox="1"/>
          <p:nvPr>
            <p:ph idx="4294967295" type="subTitle"/>
          </p:nvPr>
        </p:nvSpPr>
        <p:spPr>
          <a:xfrm>
            <a:off x="-113325" y="4911825"/>
            <a:ext cx="4136100" cy="2316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Open Sans"/>
              <a:buAutoNum type="alphaLcPeriod" startAt="2"/>
            </a:pPr>
            <a:r>
              <a:rPr i="1" lang="fi" sz="1000">
                <a:latin typeface="Open Sans"/>
                <a:ea typeface="Open Sans"/>
                <a:cs typeface="Open Sans"/>
                <a:sym typeface="Open Sans"/>
              </a:rPr>
              <a:t>Väritanssija</a:t>
            </a:r>
            <a:r>
              <a:rPr lang="fi" sz="1000">
                <a:latin typeface="Open Sans"/>
                <a:ea typeface="Open Sans"/>
                <a:cs typeface="Open Sans"/>
                <a:sym typeface="Open Sans"/>
              </a:rPr>
              <a:t>-robotin ohjelmointi</a:t>
            </a:r>
            <a:endParaRPr sz="1000">
              <a:latin typeface="Open Sans"/>
              <a:ea typeface="Open Sans"/>
              <a:cs typeface="Open Sans"/>
              <a:sym typeface="Open Sans"/>
            </a:endParaRPr>
          </a:p>
        </p:txBody>
      </p:sp>
      <p:sp>
        <p:nvSpPr>
          <p:cNvPr id="415" name="Google Shape;415;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fi"/>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sp>
        <p:nvSpPr>
          <p:cNvPr id="420" name="Google Shape;420;p34"/>
          <p:cNvSpPr txBox="1"/>
          <p:nvPr>
            <p:ph type="title"/>
          </p:nvPr>
        </p:nvSpPr>
        <p:spPr>
          <a:xfrm>
            <a:off x="484750" y="562025"/>
            <a:ext cx="8329200" cy="3516600"/>
          </a:xfrm>
          <a:prstGeom prst="rect">
            <a:avLst/>
          </a:prstGeom>
        </p:spPr>
        <p:txBody>
          <a:bodyPr anchorCtr="0" anchor="t" bIns="91425" lIns="91425" spcFirstLastPara="1" rIns="91425" wrap="square" tIns="91425">
            <a:noAutofit/>
          </a:bodyPr>
          <a:lstStyle/>
          <a:p>
            <a:pPr indent="0" lvl="0" marL="0" rtl="0" algn="l">
              <a:lnSpc>
                <a:spcPct val="112000"/>
              </a:lnSpc>
              <a:spcBef>
                <a:spcPts val="0"/>
              </a:spcBef>
              <a:spcAft>
                <a:spcPts val="0"/>
              </a:spcAft>
              <a:buNone/>
            </a:pPr>
            <a:r>
              <a:rPr lang="fi" sz="1800">
                <a:latin typeface="Open Sans"/>
                <a:ea typeface="Open Sans"/>
                <a:cs typeface="Open Sans"/>
                <a:sym typeface="Open Sans"/>
              </a:rPr>
              <a:t>Tehtävänäsi on tehdä ohjelma, jolla robotti ajaa eri väristen neliöiden yli tehden erilaisia liikkeitä eri värien kohdalla. </a:t>
            </a:r>
            <a:endParaRPr sz="1800">
              <a:latin typeface="Open Sans"/>
              <a:ea typeface="Open Sans"/>
              <a:cs typeface="Open Sans"/>
              <a:sym typeface="Open Sans"/>
            </a:endParaRPr>
          </a:p>
          <a:p>
            <a:pPr indent="0" lvl="0" marL="0" rtl="0" algn="l">
              <a:lnSpc>
                <a:spcPct val="112000"/>
              </a:lnSpc>
              <a:spcBef>
                <a:spcPts val="700"/>
              </a:spcBef>
              <a:spcAft>
                <a:spcPts val="0"/>
              </a:spcAft>
              <a:buNone/>
            </a:pPr>
            <a:r>
              <a:rPr lang="fi" sz="1800">
                <a:latin typeface="Open Sans"/>
                <a:ea typeface="Open Sans"/>
                <a:cs typeface="Open Sans"/>
                <a:sym typeface="Open Sans"/>
              </a:rPr>
              <a:t>Ohjelman tekeminen on ohjeistettu seuraavilla sivuilla, mutta kokeile ensin itse. Pyri selviytymään mahdollisimman vähin avuin.</a:t>
            </a:r>
            <a:endParaRPr sz="1800">
              <a:latin typeface="Open Sans"/>
              <a:ea typeface="Open Sans"/>
              <a:cs typeface="Open Sans"/>
              <a:sym typeface="Open Sans"/>
            </a:endParaRPr>
          </a:p>
          <a:p>
            <a:pPr indent="0" lvl="0" marL="0" rtl="0" algn="l">
              <a:lnSpc>
                <a:spcPct val="112000"/>
              </a:lnSpc>
              <a:spcBef>
                <a:spcPts val="700"/>
              </a:spcBef>
              <a:spcAft>
                <a:spcPts val="0"/>
              </a:spcAft>
              <a:buNone/>
            </a:pPr>
            <a:r>
              <a:rPr lang="fi" sz="1800">
                <a:latin typeface="Open Sans"/>
                <a:ea typeface="Open Sans"/>
                <a:cs typeface="Open Sans"/>
                <a:sym typeface="Open Sans"/>
              </a:rPr>
              <a:t>Käytettävä tausta ja robotin aloituspaikka näkyvät alla olevassa kuvassa </a:t>
            </a:r>
            <a:endParaRPr sz="1800">
              <a:latin typeface="Open Sans"/>
              <a:ea typeface="Open Sans"/>
              <a:cs typeface="Open Sans"/>
              <a:sym typeface="Open Sans"/>
            </a:endParaRPr>
          </a:p>
          <a:p>
            <a:pPr indent="0" lvl="0" marL="0" rtl="0" algn="l">
              <a:lnSpc>
                <a:spcPct val="112000"/>
              </a:lnSpc>
              <a:spcBef>
                <a:spcPts val="700"/>
              </a:spcBef>
              <a:spcAft>
                <a:spcPts val="0"/>
              </a:spcAft>
              <a:buNone/>
            </a:pPr>
            <a:r>
              <a:rPr b="1" lang="fi" sz="1800">
                <a:latin typeface="Open Sans"/>
                <a:ea typeface="Open Sans"/>
                <a:cs typeface="Open Sans"/>
                <a:sym typeface="Open Sans"/>
              </a:rPr>
              <a:t>Vinkki: </a:t>
            </a:r>
            <a:r>
              <a:rPr lang="fi" sz="1800">
                <a:latin typeface="Open Sans"/>
                <a:ea typeface="Open Sans"/>
                <a:cs typeface="Open Sans"/>
                <a:sym typeface="Open Sans"/>
              </a:rPr>
              <a:t>Tässä harjoituksessa tarvitset </a:t>
            </a:r>
            <a:r>
              <a:rPr i="1" lang="fi" sz="1800">
                <a:latin typeface="Open Sans"/>
                <a:ea typeface="Open Sans"/>
                <a:cs typeface="Open Sans"/>
                <a:sym typeface="Open Sans"/>
              </a:rPr>
              <a:t>Action-, Sensors- Control-, Logic-, Math-, </a:t>
            </a:r>
            <a:r>
              <a:rPr lang="fi" sz="1800">
                <a:latin typeface="Open Sans"/>
                <a:ea typeface="Open Sans"/>
                <a:cs typeface="Open Sans"/>
                <a:sym typeface="Open Sans"/>
              </a:rPr>
              <a:t>ja</a:t>
            </a:r>
            <a:r>
              <a:rPr i="1" lang="fi" sz="1800">
                <a:latin typeface="Open Sans"/>
                <a:ea typeface="Open Sans"/>
                <a:cs typeface="Open Sans"/>
                <a:sym typeface="Open Sans"/>
              </a:rPr>
              <a:t> Colours -</a:t>
            </a:r>
            <a:r>
              <a:rPr lang="fi" sz="1800">
                <a:latin typeface="Open Sans"/>
                <a:ea typeface="Open Sans"/>
                <a:cs typeface="Open Sans"/>
                <a:sym typeface="Open Sans"/>
              </a:rPr>
              <a:t>valikoita. </a:t>
            </a:r>
            <a:endParaRPr sz="1800">
              <a:latin typeface="Open Sans"/>
              <a:ea typeface="Open Sans"/>
              <a:cs typeface="Open Sans"/>
              <a:sym typeface="Open Sans"/>
            </a:endParaRPr>
          </a:p>
          <a:p>
            <a:pPr indent="0" lvl="0" marL="0" rtl="0" algn="just">
              <a:lnSpc>
                <a:spcPct val="115000"/>
              </a:lnSpc>
              <a:spcBef>
                <a:spcPts val="700"/>
              </a:spcBef>
              <a:spcAft>
                <a:spcPts val="0"/>
              </a:spcAft>
              <a:buNone/>
            </a:pPr>
            <a:r>
              <a:t/>
            </a:r>
            <a:endParaRPr sz="1400">
              <a:latin typeface="Open Sans"/>
              <a:ea typeface="Open Sans"/>
              <a:cs typeface="Open Sans"/>
              <a:sym typeface="Open Sans"/>
            </a:endParaRPr>
          </a:p>
        </p:txBody>
      </p:sp>
      <p:sp>
        <p:nvSpPr>
          <p:cNvPr id="421" name="Google Shape;421;p34"/>
          <p:cNvSpPr txBox="1"/>
          <p:nvPr>
            <p:ph idx="4294967295" type="subTitle"/>
          </p:nvPr>
        </p:nvSpPr>
        <p:spPr>
          <a:xfrm>
            <a:off x="0" y="0"/>
            <a:ext cx="8975400" cy="653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fi" sz="2400">
                <a:latin typeface="Open Sans"/>
                <a:ea typeface="Open Sans"/>
                <a:cs typeface="Open Sans"/>
                <a:sym typeface="Open Sans"/>
              </a:rPr>
              <a:t>Tehtävänanto: </a:t>
            </a:r>
            <a:r>
              <a:rPr i="1" lang="fi" sz="2400">
                <a:latin typeface="Open Sans"/>
                <a:ea typeface="Open Sans"/>
                <a:cs typeface="Open Sans"/>
                <a:sym typeface="Open Sans"/>
              </a:rPr>
              <a:t>Väritanssijan</a:t>
            </a:r>
            <a:r>
              <a:rPr lang="fi" sz="2400">
                <a:latin typeface="Open Sans"/>
                <a:ea typeface="Open Sans"/>
                <a:cs typeface="Open Sans"/>
                <a:sym typeface="Open Sans"/>
              </a:rPr>
              <a:t> ohjelmointi</a:t>
            </a:r>
            <a:endParaRPr sz="2400">
              <a:latin typeface="Open Sans"/>
              <a:ea typeface="Open Sans"/>
              <a:cs typeface="Open Sans"/>
              <a:sym typeface="Open Sans"/>
            </a:endParaRPr>
          </a:p>
        </p:txBody>
      </p:sp>
      <p:pic>
        <p:nvPicPr>
          <p:cNvPr id="422" name="Google Shape;422;p34"/>
          <p:cNvPicPr preferRelativeResize="0"/>
          <p:nvPr/>
        </p:nvPicPr>
        <p:blipFill>
          <a:blip r:embed="rId3">
            <a:alphaModFix/>
          </a:blip>
          <a:stretch>
            <a:fillRect/>
          </a:stretch>
        </p:blipFill>
        <p:spPr>
          <a:xfrm>
            <a:off x="4358350" y="2848850"/>
            <a:ext cx="3402901" cy="2062975"/>
          </a:xfrm>
          <a:prstGeom prst="rect">
            <a:avLst/>
          </a:prstGeom>
          <a:noFill/>
          <a:ln>
            <a:noFill/>
          </a:ln>
        </p:spPr>
      </p:pic>
      <p:sp>
        <p:nvSpPr>
          <p:cNvPr id="423" name="Google Shape;423;p34"/>
          <p:cNvSpPr txBox="1"/>
          <p:nvPr>
            <p:ph idx="4294967295" type="subTitle"/>
          </p:nvPr>
        </p:nvSpPr>
        <p:spPr>
          <a:xfrm>
            <a:off x="-113325" y="4911825"/>
            <a:ext cx="4136100" cy="2316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Open Sans"/>
              <a:buAutoNum type="alphaLcPeriod" startAt="2"/>
            </a:pPr>
            <a:r>
              <a:rPr i="1" lang="fi" sz="1000">
                <a:latin typeface="Open Sans"/>
                <a:ea typeface="Open Sans"/>
                <a:cs typeface="Open Sans"/>
                <a:sym typeface="Open Sans"/>
              </a:rPr>
              <a:t>Väritanssija</a:t>
            </a:r>
            <a:r>
              <a:rPr lang="fi" sz="1000">
                <a:latin typeface="Open Sans"/>
                <a:ea typeface="Open Sans"/>
                <a:cs typeface="Open Sans"/>
                <a:sym typeface="Open Sans"/>
              </a:rPr>
              <a:t>-robotin ohjelmointi</a:t>
            </a:r>
            <a:endParaRPr sz="1000">
              <a:latin typeface="Open Sans"/>
              <a:ea typeface="Open Sans"/>
              <a:cs typeface="Open Sans"/>
              <a:sym typeface="Open Sans"/>
            </a:endParaRPr>
          </a:p>
        </p:txBody>
      </p:sp>
      <p:sp>
        <p:nvSpPr>
          <p:cNvPr id="424" name="Google Shape;424;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fi"/>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8" name="Shape 428"/>
        <p:cNvGrpSpPr/>
        <p:nvPr/>
      </p:nvGrpSpPr>
      <p:grpSpPr>
        <a:xfrm>
          <a:off x="0" y="0"/>
          <a:ext cx="0" cy="0"/>
          <a:chOff x="0" y="0"/>
          <a:chExt cx="0" cy="0"/>
        </a:xfrm>
      </p:grpSpPr>
      <p:sp>
        <p:nvSpPr>
          <p:cNvPr id="429" name="Google Shape;429;p35"/>
          <p:cNvSpPr txBox="1"/>
          <p:nvPr>
            <p:ph type="title"/>
          </p:nvPr>
        </p:nvSpPr>
        <p:spPr>
          <a:xfrm>
            <a:off x="390325" y="546450"/>
            <a:ext cx="8423700" cy="3059700"/>
          </a:xfrm>
          <a:prstGeom prst="rect">
            <a:avLst/>
          </a:prstGeom>
        </p:spPr>
        <p:txBody>
          <a:bodyPr anchorCtr="0" anchor="t" bIns="91425" lIns="91425" spcFirstLastPara="1" rIns="91425" wrap="square" tIns="91425">
            <a:noAutofit/>
          </a:bodyPr>
          <a:lstStyle/>
          <a:p>
            <a:pPr indent="-342900" lvl="0" marL="457200" rtl="0" algn="l">
              <a:lnSpc>
                <a:spcPct val="113000"/>
              </a:lnSpc>
              <a:spcBef>
                <a:spcPts val="0"/>
              </a:spcBef>
              <a:spcAft>
                <a:spcPts val="0"/>
              </a:spcAft>
              <a:buSzPts val="1800"/>
              <a:buFont typeface="Open Sans"/>
              <a:buAutoNum type="arabicPeriod"/>
            </a:pPr>
            <a:r>
              <a:rPr lang="fi" sz="1800">
                <a:latin typeface="Open Sans"/>
                <a:ea typeface="Open Sans"/>
                <a:cs typeface="Open Sans"/>
                <a:sym typeface="Open Sans"/>
              </a:rPr>
              <a:t>Ohjelmoidaan robotti kulkemaan jatkuvasti eteenpäin. Tähän tarvitaan </a:t>
            </a:r>
            <a:r>
              <a:rPr i="1" lang="fi" sz="1800">
                <a:latin typeface="Open Sans"/>
                <a:ea typeface="Open Sans"/>
                <a:cs typeface="Open Sans"/>
                <a:sym typeface="Open Sans"/>
              </a:rPr>
              <a:t>Control-</a:t>
            </a:r>
            <a:r>
              <a:rPr lang="fi" sz="1800">
                <a:latin typeface="Open Sans"/>
                <a:ea typeface="Open Sans"/>
                <a:cs typeface="Open Sans"/>
                <a:sym typeface="Open Sans"/>
              </a:rPr>
              <a:t>valikosta </a:t>
            </a:r>
            <a:r>
              <a:rPr b="1" i="1" lang="fi" sz="1800">
                <a:latin typeface="Open Sans"/>
                <a:ea typeface="Open Sans"/>
                <a:cs typeface="Open Sans"/>
                <a:sym typeface="Open Sans"/>
              </a:rPr>
              <a:t>repeat indefinitely </a:t>
            </a:r>
            <a:r>
              <a:rPr lang="fi" sz="1800">
                <a:latin typeface="Open Sans"/>
                <a:ea typeface="Open Sans"/>
                <a:cs typeface="Open Sans"/>
                <a:sym typeface="Open Sans"/>
              </a:rPr>
              <a:t>-toistorakenne sekä </a:t>
            </a:r>
            <a:r>
              <a:rPr i="1" lang="fi" sz="1800">
                <a:latin typeface="Open Sans"/>
                <a:ea typeface="Open Sans"/>
                <a:cs typeface="Open Sans"/>
                <a:sym typeface="Open Sans"/>
              </a:rPr>
              <a:t>Action-</a:t>
            </a:r>
            <a:r>
              <a:rPr lang="fi" sz="1800">
                <a:latin typeface="Open Sans"/>
                <a:ea typeface="Open Sans"/>
                <a:cs typeface="Open Sans"/>
                <a:sym typeface="Open Sans"/>
              </a:rPr>
              <a:t>valikosta </a:t>
            </a:r>
            <a:r>
              <a:rPr b="1" lang="fi" sz="1800">
                <a:latin typeface="Open Sans"/>
                <a:ea typeface="Open Sans"/>
                <a:cs typeface="Open Sans"/>
                <a:sym typeface="Open Sans"/>
              </a:rPr>
              <a:t>drive forward</a:t>
            </a:r>
            <a:r>
              <a:rPr lang="fi" sz="1800">
                <a:latin typeface="Open Sans"/>
                <a:ea typeface="Open Sans"/>
                <a:cs typeface="Open Sans"/>
                <a:sym typeface="Open Sans"/>
              </a:rPr>
              <a:t> -komento, jolle ei ole määritelty pituutta. Nyt robotti kulkee “ikuisesti” eteenpäin. </a:t>
            </a:r>
            <a:endParaRPr sz="1800">
              <a:latin typeface="Open Sans"/>
              <a:ea typeface="Open Sans"/>
              <a:cs typeface="Open Sans"/>
              <a:sym typeface="Open Sans"/>
            </a:endParaRPr>
          </a:p>
          <a:p>
            <a:pPr indent="-342900" lvl="0" marL="457200" rtl="0" algn="l">
              <a:lnSpc>
                <a:spcPct val="113000"/>
              </a:lnSpc>
              <a:spcBef>
                <a:spcPts val="1000"/>
              </a:spcBef>
              <a:spcAft>
                <a:spcPts val="1000"/>
              </a:spcAft>
              <a:buSzPts val="1800"/>
              <a:buFont typeface="Open Sans"/>
              <a:buAutoNum type="arabicPeriod"/>
            </a:pPr>
            <a:r>
              <a:rPr lang="fi" sz="1800">
                <a:latin typeface="Open Sans"/>
                <a:ea typeface="Open Sans"/>
                <a:cs typeface="Open Sans"/>
                <a:sym typeface="Open Sans"/>
              </a:rPr>
              <a:t>Tehdään ehtolause, jolla robotti reagoi väreihin. Haetaan siis </a:t>
            </a:r>
            <a:r>
              <a:rPr i="1" lang="fi" sz="1800">
                <a:latin typeface="Open Sans"/>
                <a:ea typeface="Open Sans"/>
                <a:cs typeface="Open Sans"/>
                <a:sym typeface="Open Sans"/>
              </a:rPr>
              <a:t>Control</a:t>
            </a:r>
            <a:r>
              <a:rPr lang="fi" sz="1800">
                <a:latin typeface="Open Sans"/>
                <a:ea typeface="Open Sans"/>
                <a:cs typeface="Open Sans"/>
                <a:sym typeface="Open Sans"/>
              </a:rPr>
              <a:t>-valikosta </a:t>
            </a:r>
            <a:r>
              <a:rPr b="1" i="1" lang="fi" sz="1800">
                <a:latin typeface="Open Sans"/>
                <a:ea typeface="Open Sans"/>
                <a:cs typeface="Open Sans"/>
                <a:sym typeface="Open Sans"/>
              </a:rPr>
              <a:t>if - else</a:t>
            </a:r>
            <a:r>
              <a:rPr b="1" lang="fi" sz="1800">
                <a:latin typeface="Open Sans"/>
                <a:ea typeface="Open Sans"/>
                <a:cs typeface="Open Sans"/>
                <a:sym typeface="Open Sans"/>
              </a:rPr>
              <a:t> </a:t>
            </a:r>
            <a:r>
              <a:rPr lang="fi" sz="1800">
                <a:latin typeface="Open Sans"/>
                <a:ea typeface="Open Sans"/>
                <a:cs typeface="Open Sans"/>
                <a:sym typeface="Open Sans"/>
              </a:rPr>
              <a:t>-ehtolause ohjelmointialueelle. Ehdoksi haetaan </a:t>
            </a:r>
            <a:r>
              <a:rPr i="1" lang="fi" sz="1800">
                <a:latin typeface="Open Sans"/>
                <a:ea typeface="Open Sans"/>
                <a:cs typeface="Open Sans"/>
                <a:sym typeface="Open Sans"/>
              </a:rPr>
              <a:t>Logic</a:t>
            </a:r>
            <a:r>
              <a:rPr lang="fi" sz="1800">
                <a:latin typeface="Open Sans"/>
                <a:ea typeface="Open Sans"/>
                <a:cs typeface="Open Sans"/>
                <a:sym typeface="Open Sans"/>
              </a:rPr>
              <a:t>-valikosta </a:t>
            </a:r>
            <a:r>
              <a:rPr b="1" lang="fi" sz="1800">
                <a:latin typeface="Open Sans"/>
                <a:ea typeface="Open Sans"/>
                <a:cs typeface="Open Sans"/>
                <a:sym typeface="Open Sans"/>
              </a:rPr>
              <a:t>[ ] = [ ] </a:t>
            </a:r>
            <a:r>
              <a:rPr lang="fi" sz="1800">
                <a:latin typeface="Open Sans"/>
                <a:ea typeface="Open Sans"/>
                <a:cs typeface="Open Sans"/>
                <a:sym typeface="Open Sans"/>
              </a:rPr>
              <a:t>-rakenne. Siirretään koko ehtolause aikaisemmin haetun </a:t>
            </a:r>
            <a:r>
              <a:rPr b="1" i="1" lang="fi" sz="1800">
                <a:latin typeface="Open Sans"/>
                <a:ea typeface="Open Sans"/>
                <a:cs typeface="Open Sans"/>
                <a:sym typeface="Open Sans"/>
              </a:rPr>
              <a:t>drive forward </a:t>
            </a:r>
            <a:r>
              <a:rPr lang="fi" sz="1800">
                <a:latin typeface="Open Sans"/>
                <a:ea typeface="Open Sans"/>
                <a:cs typeface="Open Sans"/>
                <a:sym typeface="Open Sans"/>
              </a:rPr>
              <a:t>-komennon tilalle. Kyseinen komento jätetään ohjelmointialueelle. </a:t>
            </a:r>
            <a:endParaRPr sz="1800">
              <a:latin typeface="Open Sans"/>
              <a:ea typeface="Open Sans"/>
              <a:cs typeface="Open Sans"/>
              <a:sym typeface="Open Sans"/>
            </a:endParaRPr>
          </a:p>
        </p:txBody>
      </p:sp>
      <p:sp>
        <p:nvSpPr>
          <p:cNvPr id="430" name="Google Shape;430;p35"/>
          <p:cNvSpPr txBox="1"/>
          <p:nvPr>
            <p:ph idx="4294967295" type="subTitle"/>
          </p:nvPr>
        </p:nvSpPr>
        <p:spPr>
          <a:xfrm>
            <a:off x="0" y="0"/>
            <a:ext cx="9144000" cy="653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fi" sz="2200">
                <a:latin typeface="Open Sans"/>
                <a:ea typeface="Open Sans"/>
                <a:cs typeface="Open Sans"/>
                <a:sym typeface="Open Sans"/>
              </a:rPr>
              <a:t>Ikuinen toistorakenne, ehtolause ja ehto</a:t>
            </a:r>
            <a:endParaRPr sz="2200">
              <a:latin typeface="Open Sans"/>
              <a:ea typeface="Open Sans"/>
              <a:cs typeface="Open Sans"/>
              <a:sym typeface="Open Sans"/>
            </a:endParaRPr>
          </a:p>
        </p:txBody>
      </p:sp>
      <p:sp>
        <p:nvSpPr>
          <p:cNvPr id="431" name="Google Shape;431;p35"/>
          <p:cNvSpPr txBox="1"/>
          <p:nvPr/>
        </p:nvSpPr>
        <p:spPr>
          <a:xfrm>
            <a:off x="616613" y="3771613"/>
            <a:ext cx="297300" cy="171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rPr>
              <a:t>1</a:t>
            </a:r>
            <a:endParaRPr/>
          </a:p>
        </p:txBody>
      </p:sp>
      <p:sp>
        <p:nvSpPr>
          <p:cNvPr id="432" name="Google Shape;432;p35"/>
          <p:cNvSpPr txBox="1"/>
          <p:nvPr/>
        </p:nvSpPr>
        <p:spPr>
          <a:xfrm>
            <a:off x="4180275" y="3473775"/>
            <a:ext cx="297300" cy="171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rPr>
              <a:t>2</a:t>
            </a:r>
            <a:endParaRPr/>
          </a:p>
        </p:txBody>
      </p:sp>
      <p:pic>
        <p:nvPicPr>
          <p:cNvPr id="433" name="Google Shape;433;p35"/>
          <p:cNvPicPr preferRelativeResize="0"/>
          <p:nvPr/>
        </p:nvPicPr>
        <p:blipFill>
          <a:blip r:embed="rId3">
            <a:alphaModFix/>
          </a:blip>
          <a:stretch>
            <a:fillRect/>
          </a:stretch>
        </p:blipFill>
        <p:spPr>
          <a:xfrm>
            <a:off x="913925" y="3771613"/>
            <a:ext cx="2700424" cy="947750"/>
          </a:xfrm>
          <a:prstGeom prst="rect">
            <a:avLst/>
          </a:prstGeom>
          <a:noFill/>
          <a:ln>
            <a:noFill/>
          </a:ln>
        </p:spPr>
      </p:pic>
      <p:pic>
        <p:nvPicPr>
          <p:cNvPr id="434" name="Google Shape;434;p35"/>
          <p:cNvPicPr preferRelativeResize="0"/>
          <p:nvPr/>
        </p:nvPicPr>
        <p:blipFill>
          <a:blip r:embed="rId4">
            <a:alphaModFix/>
          </a:blip>
          <a:stretch>
            <a:fillRect/>
          </a:stretch>
        </p:blipFill>
        <p:spPr>
          <a:xfrm>
            <a:off x="4477564" y="3473769"/>
            <a:ext cx="3291455" cy="1404950"/>
          </a:xfrm>
          <a:prstGeom prst="rect">
            <a:avLst/>
          </a:prstGeom>
          <a:noFill/>
          <a:ln>
            <a:noFill/>
          </a:ln>
        </p:spPr>
      </p:pic>
      <p:sp>
        <p:nvSpPr>
          <p:cNvPr id="435" name="Google Shape;435;p35"/>
          <p:cNvSpPr txBox="1"/>
          <p:nvPr>
            <p:ph idx="4294967295" type="subTitle"/>
          </p:nvPr>
        </p:nvSpPr>
        <p:spPr>
          <a:xfrm>
            <a:off x="-113325" y="4911825"/>
            <a:ext cx="4136100" cy="2316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Open Sans"/>
              <a:buAutoNum type="alphaLcPeriod" startAt="2"/>
            </a:pPr>
            <a:r>
              <a:rPr i="1" lang="fi" sz="1000">
                <a:latin typeface="Open Sans"/>
                <a:ea typeface="Open Sans"/>
                <a:cs typeface="Open Sans"/>
                <a:sym typeface="Open Sans"/>
              </a:rPr>
              <a:t>Väritanssija</a:t>
            </a:r>
            <a:r>
              <a:rPr lang="fi" sz="1000">
                <a:latin typeface="Open Sans"/>
                <a:ea typeface="Open Sans"/>
                <a:cs typeface="Open Sans"/>
                <a:sym typeface="Open Sans"/>
              </a:rPr>
              <a:t>-robotin ohjelmointi</a:t>
            </a:r>
            <a:endParaRPr sz="1000">
              <a:latin typeface="Open Sans"/>
              <a:ea typeface="Open Sans"/>
              <a:cs typeface="Open Sans"/>
              <a:sym typeface="Open Sans"/>
            </a:endParaRPr>
          </a:p>
        </p:txBody>
      </p:sp>
      <p:sp>
        <p:nvSpPr>
          <p:cNvPr id="436" name="Google Shape;436;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fi"/>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0" name="Shape 440"/>
        <p:cNvGrpSpPr/>
        <p:nvPr/>
      </p:nvGrpSpPr>
      <p:grpSpPr>
        <a:xfrm>
          <a:off x="0" y="0"/>
          <a:ext cx="0" cy="0"/>
          <a:chOff x="0" y="0"/>
          <a:chExt cx="0" cy="0"/>
        </a:xfrm>
      </p:grpSpPr>
      <p:sp>
        <p:nvSpPr>
          <p:cNvPr id="441" name="Google Shape;441;p36"/>
          <p:cNvSpPr txBox="1"/>
          <p:nvPr>
            <p:ph type="title"/>
          </p:nvPr>
        </p:nvSpPr>
        <p:spPr>
          <a:xfrm>
            <a:off x="390325" y="546450"/>
            <a:ext cx="8423700" cy="3059700"/>
          </a:xfrm>
          <a:prstGeom prst="rect">
            <a:avLst/>
          </a:prstGeom>
        </p:spPr>
        <p:txBody>
          <a:bodyPr anchorCtr="0" anchor="t" bIns="91425" lIns="91425" spcFirstLastPara="1" rIns="91425" wrap="square" tIns="91425">
            <a:noAutofit/>
          </a:bodyPr>
          <a:lstStyle/>
          <a:p>
            <a:pPr indent="-342900" lvl="0" marL="457200" rtl="0" algn="l">
              <a:lnSpc>
                <a:spcPct val="113000"/>
              </a:lnSpc>
              <a:spcBef>
                <a:spcPts val="0"/>
              </a:spcBef>
              <a:spcAft>
                <a:spcPts val="0"/>
              </a:spcAft>
              <a:buSzPts val="1800"/>
              <a:buFont typeface="Open Sans"/>
              <a:buAutoNum type="arabicPeriod"/>
            </a:pPr>
            <a:r>
              <a:rPr lang="fi" sz="1800">
                <a:latin typeface="Open Sans"/>
                <a:ea typeface="Open Sans"/>
                <a:cs typeface="Open Sans"/>
                <a:sym typeface="Open Sans"/>
              </a:rPr>
              <a:t>Tämä ehtolause pitäisi saada muotoon </a:t>
            </a:r>
            <a:r>
              <a:rPr i="1" lang="fi" sz="1800">
                <a:latin typeface="Open Sans"/>
                <a:ea typeface="Open Sans"/>
                <a:cs typeface="Open Sans"/>
                <a:sym typeface="Open Sans"/>
              </a:rPr>
              <a:t>“jos väri on sininen, tee tanssiliike, muuten mene eteenpäin.</a:t>
            </a:r>
            <a:r>
              <a:rPr lang="fi" sz="1800">
                <a:latin typeface="Open Sans"/>
                <a:ea typeface="Open Sans"/>
                <a:cs typeface="Open Sans"/>
                <a:sym typeface="Open Sans"/>
              </a:rPr>
              <a:t> Ehtoon täytyy hakea </a:t>
            </a:r>
            <a:r>
              <a:rPr i="1" lang="fi" sz="1800">
                <a:latin typeface="Open Sans"/>
                <a:ea typeface="Open Sans"/>
                <a:cs typeface="Open Sans"/>
                <a:sym typeface="Open Sans"/>
              </a:rPr>
              <a:t>Sensors</a:t>
            </a:r>
            <a:r>
              <a:rPr lang="fi" sz="1800">
                <a:latin typeface="Open Sans"/>
                <a:ea typeface="Open Sans"/>
                <a:cs typeface="Open Sans"/>
                <a:sym typeface="Open Sans"/>
              </a:rPr>
              <a:t>-valikosta </a:t>
            </a:r>
            <a:r>
              <a:rPr b="1" i="1" lang="fi" sz="1800">
                <a:latin typeface="Open Sans"/>
                <a:ea typeface="Open Sans"/>
                <a:cs typeface="Open Sans"/>
                <a:sym typeface="Open Sans"/>
              </a:rPr>
              <a:t>get colour </a:t>
            </a:r>
            <a:r>
              <a:rPr lang="fi" sz="1800">
                <a:latin typeface="Open Sans"/>
                <a:ea typeface="Open Sans"/>
                <a:cs typeface="Open Sans"/>
                <a:sym typeface="Open Sans"/>
              </a:rPr>
              <a:t>ja </a:t>
            </a:r>
            <a:r>
              <a:rPr i="1" lang="fi" sz="1800">
                <a:latin typeface="Open Sans"/>
                <a:ea typeface="Open Sans"/>
                <a:cs typeface="Open Sans"/>
                <a:sym typeface="Open Sans"/>
              </a:rPr>
              <a:t>Colours</a:t>
            </a:r>
            <a:r>
              <a:rPr lang="fi" sz="1800">
                <a:latin typeface="Open Sans"/>
                <a:ea typeface="Open Sans"/>
                <a:cs typeface="Open Sans"/>
                <a:sym typeface="Open Sans"/>
              </a:rPr>
              <a:t>-valikosta </a:t>
            </a:r>
            <a:r>
              <a:rPr b="1" lang="fi" sz="1800">
                <a:latin typeface="Open Sans"/>
                <a:ea typeface="Open Sans"/>
                <a:cs typeface="Open Sans"/>
                <a:sym typeface="Open Sans"/>
              </a:rPr>
              <a:t>[sininen]. </a:t>
            </a:r>
            <a:r>
              <a:rPr lang="fi" sz="1800">
                <a:latin typeface="Open Sans"/>
                <a:ea typeface="Open Sans"/>
                <a:cs typeface="Open Sans"/>
                <a:sym typeface="Open Sans"/>
              </a:rPr>
              <a:t>Nämä kaksi sijoitetaan </a:t>
            </a:r>
            <a:r>
              <a:rPr lang="fi" sz="1800">
                <a:latin typeface="Open Sans"/>
                <a:ea typeface="Open Sans"/>
                <a:cs typeface="Open Sans"/>
                <a:sym typeface="Open Sans"/>
              </a:rPr>
              <a:t>yhtäsuuruusmerkin</a:t>
            </a:r>
            <a:r>
              <a:rPr lang="fi" sz="1800">
                <a:latin typeface="Open Sans"/>
                <a:ea typeface="Open Sans"/>
                <a:cs typeface="Open Sans"/>
                <a:sym typeface="Open Sans"/>
              </a:rPr>
              <a:t> eri puolille. </a:t>
            </a:r>
            <a:endParaRPr sz="1800">
              <a:latin typeface="Open Sans"/>
              <a:ea typeface="Open Sans"/>
              <a:cs typeface="Open Sans"/>
              <a:sym typeface="Open Sans"/>
            </a:endParaRPr>
          </a:p>
          <a:p>
            <a:pPr indent="-342900" lvl="0" marL="457200" rtl="0" algn="l">
              <a:lnSpc>
                <a:spcPct val="113000"/>
              </a:lnSpc>
              <a:spcBef>
                <a:spcPts val="1000"/>
              </a:spcBef>
              <a:spcAft>
                <a:spcPts val="1000"/>
              </a:spcAft>
              <a:buSzPts val="1800"/>
              <a:buFont typeface="Open Sans"/>
              <a:buAutoNum type="arabicPeriod"/>
            </a:pPr>
            <a:r>
              <a:rPr lang="fi" sz="1800">
                <a:latin typeface="Open Sans"/>
                <a:ea typeface="Open Sans"/>
                <a:cs typeface="Open Sans"/>
                <a:sym typeface="Open Sans"/>
              </a:rPr>
              <a:t>Nyt tanssiliike (esimerkiksi käänny 360-astetta) tuodaan ehtolauseen </a:t>
            </a:r>
            <a:r>
              <a:rPr b="1" i="1" lang="fi" sz="1800">
                <a:latin typeface="Open Sans"/>
                <a:ea typeface="Open Sans"/>
                <a:cs typeface="Open Sans"/>
                <a:sym typeface="Open Sans"/>
              </a:rPr>
              <a:t>do</a:t>
            </a:r>
            <a:r>
              <a:rPr lang="fi" sz="1800">
                <a:latin typeface="Open Sans"/>
                <a:ea typeface="Open Sans"/>
                <a:cs typeface="Open Sans"/>
                <a:sym typeface="Open Sans"/>
              </a:rPr>
              <a:t>-osioon ja aikaisemmin haettu </a:t>
            </a:r>
            <a:r>
              <a:rPr b="1" i="1" lang="fi" sz="1800">
                <a:latin typeface="Open Sans"/>
                <a:ea typeface="Open Sans"/>
                <a:cs typeface="Open Sans"/>
                <a:sym typeface="Open Sans"/>
              </a:rPr>
              <a:t>drive forward </a:t>
            </a:r>
            <a:r>
              <a:rPr lang="fi" sz="1800">
                <a:latin typeface="Open Sans"/>
                <a:ea typeface="Open Sans"/>
                <a:cs typeface="Open Sans"/>
                <a:sym typeface="Open Sans"/>
              </a:rPr>
              <a:t>-komento ehtolauseen </a:t>
            </a:r>
            <a:r>
              <a:rPr b="1" i="1" lang="fi" sz="1800">
                <a:latin typeface="Open Sans"/>
                <a:ea typeface="Open Sans"/>
                <a:cs typeface="Open Sans"/>
                <a:sym typeface="Open Sans"/>
              </a:rPr>
              <a:t>else</a:t>
            </a:r>
            <a:r>
              <a:rPr lang="fi" sz="1800">
                <a:latin typeface="Open Sans"/>
                <a:ea typeface="Open Sans"/>
                <a:cs typeface="Open Sans"/>
                <a:sym typeface="Open Sans"/>
              </a:rPr>
              <a:t>-osioon.</a:t>
            </a:r>
            <a:endParaRPr sz="1800">
              <a:latin typeface="Open Sans"/>
              <a:ea typeface="Open Sans"/>
              <a:cs typeface="Open Sans"/>
              <a:sym typeface="Open Sans"/>
            </a:endParaRPr>
          </a:p>
        </p:txBody>
      </p:sp>
      <p:sp>
        <p:nvSpPr>
          <p:cNvPr id="442" name="Google Shape;442;p36"/>
          <p:cNvSpPr txBox="1"/>
          <p:nvPr>
            <p:ph idx="4294967295" type="subTitle"/>
          </p:nvPr>
        </p:nvSpPr>
        <p:spPr>
          <a:xfrm>
            <a:off x="0" y="0"/>
            <a:ext cx="9144000" cy="653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fi" sz="2200">
                <a:latin typeface="Open Sans"/>
                <a:ea typeface="Open Sans"/>
                <a:cs typeface="Open Sans"/>
                <a:sym typeface="Open Sans"/>
              </a:rPr>
              <a:t>Siniseen väriin reagoiminen</a:t>
            </a:r>
            <a:endParaRPr sz="2200">
              <a:latin typeface="Open Sans"/>
              <a:ea typeface="Open Sans"/>
              <a:cs typeface="Open Sans"/>
              <a:sym typeface="Open Sans"/>
            </a:endParaRPr>
          </a:p>
        </p:txBody>
      </p:sp>
      <p:sp>
        <p:nvSpPr>
          <p:cNvPr id="443" name="Google Shape;443;p36"/>
          <p:cNvSpPr txBox="1"/>
          <p:nvPr/>
        </p:nvSpPr>
        <p:spPr>
          <a:xfrm>
            <a:off x="390313" y="3195738"/>
            <a:ext cx="297300" cy="171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rPr>
              <a:t>1</a:t>
            </a:r>
            <a:endParaRPr/>
          </a:p>
        </p:txBody>
      </p:sp>
      <p:sp>
        <p:nvSpPr>
          <p:cNvPr id="444" name="Google Shape;444;p36"/>
          <p:cNvSpPr txBox="1"/>
          <p:nvPr/>
        </p:nvSpPr>
        <p:spPr>
          <a:xfrm>
            <a:off x="4872825" y="3195750"/>
            <a:ext cx="297300" cy="171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rPr>
              <a:t>2</a:t>
            </a:r>
            <a:endParaRPr/>
          </a:p>
        </p:txBody>
      </p:sp>
      <p:pic>
        <p:nvPicPr>
          <p:cNvPr id="445" name="Google Shape;445;p36"/>
          <p:cNvPicPr preferRelativeResize="0"/>
          <p:nvPr/>
        </p:nvPicPr>
        <p:blipFill>
          <a:blip r:embed="rId3">
            <a:alphaModFix/>
          </a:blip>
          <a:stretch>
            <a:fillRect/>
          </a:stretch>
        </p:blipFill>
        <p:spPr>
          <a:xfrm>
            <a:off x="5170125" y="3195749"/>
            <a:ext cx="3728274" cy="1540407"/>
          </a:xfrm>
          <a:prstGeom prst="rect">
            <a:avLst/>
          </a:prstGeom>
          <a:noFill/>
          <a:ln>
            <a:noFill/>
          </a:ln>
        </p:spPr>
      </p:pic>
      <p:pic>
        <p:nvPicPr>
          <p:cNvPr id="446" name="Google Shape;446;p36"/>
          <p:cNvPicPr preferRelativeResize="0"/>
          <p:nvPr/>
        </p:nvPicPr>
        <p:blipFill>
          <a:blip r:embed="rId4">
            <a:alphaModFix/>
          </a:blip>
          <a:stretch>
            <a:fillRect/>
          </a:stretch>
        </p:blipFill>
        <p:spPr>
          <a:xfrm>
            <a:off x="687625" y="3195750"/>
            <a:ext cx="3958524" cy="1349125"/>
          </a:xfrm>
          <a:prstGeom prst="rect">
            <a:avLst/>
          </a:prstGeom>
          <a:noFill/>
          <a:ln>
            <a:noFill/>
          </a:ln>
        </p:spPr>
      </p:pic>
      <p:sp>
        <p:nvSpPr>
          <p:cNvPr id="447" name="Google Shape;447;p36"/>
          <p:cNvSpPr txBox="1"/>
          <p:nvPr>
            <p:ph idx="4294967295" type="subTitle"/>
          </p:nvPr>
        </p:nvSpPr>
        <p:spPr>
          <a:xfrm>
            <a:off x="-113325" y="4911825"/>
            <a:ext cx="4136100" cy="2316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Open Sans"/>
              <a:buAutoNum type="alphaLcPeriod" startAt="2"/>
            </a:pPr>
            <a:r>
              <a:rPr i="1" lang="fi" sz="1000">
                <a:latin typeface="Open Sans"/>
                <a:ea typeface="Open Sans"/>
                <a:cs typeface="Open Sans"/>
                <a:sym typeface="Open Sans"/>
              </a:rPr>
              <a:t>Väritanssija</a:t>
            </a:r>
            <a:r>
              <a:rPr lang="fi" sz="1000">
                <a:latin typeface="Open Sans"/>
                <a:ea typeface="Open Sans"/>
                <a:cs typeface="Open Sans"/>
                <a:sym typeface="Open Sans"/>
              </a:rPr>
              <a:t>-robotin ohjelmointi</a:t>
            </a:r>
            <a:endParaRPr sz="1000">
              <a:latin typeface="Open Sans"/>
              <a:ea typeface="Open Sans"/>
              <a:cs typeface="Open Sans"/>
              <a:sym typeface="Open Sans"/>
            </a:endParaRPr>
          </a:p>
        </p:txBody>
      </p:sp>
      <p:sp>
        <p:nvSpPr>
          <p:cNvPr id="448" name="Google Shape;448;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fi"/>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2" name="Shape 452"/>
        <p:cNvGrpSpPr/>
        <p:nvPr/>
      </p:nvGrpSpPr>
      <p:grpSpPr>
        <a:xfrm>
          <a:off x="0" y="0"/>
          <a:ext cx="0" cy="0"/>
          <a:chOff x="0" y="0"/>
          <a:chExt cx="0" cy="0"/>
        </a:xfrm>
      </p:grpSpPr>
      <p:sp>
        <p:nvSpPr>
          <p:cNvPr id="453" name="Google Shape;453;p37"/>
          <p:cNvSpPr txBox="1"/>
          <p:nvPr>
            <p:ph type="title"/>
          </p:nvPr>
        </p:nvSpPr>
        <p:spPr>
          <a:xfrm>
            <a:off x="390325" y="546450"/>
            <a:ext cx="8423700" cy="3059700"/>
          </a:xfrm>
          <a:prstGeom prst="rect">
            <a:avLst/>
          </a:prstGeom>
        </p:spPr>
        <p:txBody>
          <a:bodyPr anchorCtr="0" anchor="t" bIns="91425" lIns="91425" spcFirstLastPara="1" rIns="91425" wrap="square" tIns="91425">
            <a:noAutofit/>
          </a:bodyPr>
          <a:lstStyle/>
          <a:p>
            <a:pPr indent="-342900" lvl="0" marL="457200" rtl="0" algn="l">
              <a:lnSpc>
                <a:spcPct val="113000"/>
              </a:lnSpc>
              <a:spcBef>
                <a:spcPts val="0"/>
              </a:spcBef>
              <a:spcAft>
                <a:spcPts val="1000"/>
              </a:spcAft>
              <a:buSzPts val="1800"/>
              <a:buFont typeface="Open Sans"/>
              <a:buAutoNum type="arabicPeriod"/>
            </a:pPr>
            <a:r>
              <a:rPr lang="fi" sz="1800">
                <a:latin typeface="Open Sans"/>
                <a:ea typeface="Open Sans"/>
                <a:cs typeface="Open Sans"/>
                <a:sym typeface="Open Sans"/>
              </a:rPr>
              <a:t>Kun ohjelma suoritetaan, huomataan, että robotti jää jumiin siniseen väriin. Miksi? Koska tanssiliikkeen tehtyään robotti on edelleen sinisellä ja toistaa vain tanssiliikkeen uudelleen. Tämä saadaan korjattua lisäämällä tanssiliikkeen lopuksi tapahtuva </a:t>
            </a:r>
            <a:r>
              <a:rPr b="1" i="1" lang="fi" sz="1800">
                <a:latin typeface="Open Sans"/>
                <a:ea typeface="Open Sans"/>
                <a:cs typeface="Open Sans"/>
                <a:sym typeface="Open Sans"/>
              </a:rPr>
              <a:t>drive forward</a:t>
            </a:r>
            <a:r>
              <a:rPr b="1" lang="fi" sz="1800">
                <a:latin typeface="Open Sans"/>
                <a:ea typeface="Open Sans"/>
                <a:cs typeface="Open Sans"/>
                <a:sym typeface="Open Sans"/>
              </a:rPr>
              <a:t> </a:t>
            </a:r>
            <a:r>
              <a:rPr lang="fi" sz="1800">
                <a:latin typeface="Open Sans"/>
                <a:ea typeface="Open Sans"/>
                <a:cs typeface="Open Sans"/>
                <a:sym typeface="Open Sans"/>
              </a:rPr>
              <a:t>-komento, jossa </a:t>
            </a:r>
            <a:r>
              <a:rPr b="1" i="1" lang="fi" sz="1800">
                <a:latin typeface="Open Sans"/>
                <a:ea typeface="Open Sans"/>
                <a:cs typeface="Open Sans"/>
                <a:sym typeface="Open Sans"/>
              </a:rPr>
              <a:t>distance</a:t>
            </a:r>
            <a:r>
              <a:rPr lang="fi" sz="1800">
                <a:latin typeface="Open Sans"/>
                <a:ea typeface="Open Sans"/>
                <a:cs typeface="Open Sans"/>
                <a:sym typeface="Open Sans"/>
              </a:rPr>
              <a:t> </a:t>
            </a:r>
            <a:r>
              <a:rPr b="1" lang="fi" sz="1800">
                <a:latin typeface="Open Sans"/>
                <a:ea typeface="Open Sans"/>
                <a:cs typeface="Open Sans"/>
                <a:sym typeface="Open Sans"/>
              </a:rPr>
              <a:t>15cm. </a:t>
            </a:r>
            <a:r>
              <a:rPr lang="fi" sz="1800">
                <a:latin typeface="Open Sans"/>
                <a:ea typeface="Open Sans"/>
                <a:cs typeface="Open Sans"/>
                <a:sym typeface="Open Sans"/>
              </a:rPr>
              <a:t>Nyt tanssiliikkeen jälkeen robotti liikkuu pois siniseltä.</a:t>
            </a:r>
            <a:endParaRPr sz="1800">
              <a:latin typeface="Open Sans"/>
              <a:ea typeface="Open Sans"/>
              <a:cs typeface="Open Sans"/>
              <a:sym typeface="Open Sans"/>
            </a:endParaRPr>
          </a:p>
        </p:txBody>
      </p:sp>
      <p:sp>
        <p:nvSpPr>
          <p:cNvPr id="454" name="Google Shape;454;p37"/>
          <p:cNvSpPr txBox="1"/>
          <p:nvPr>
            <p:ph idx="4294967295" type="subTitle"/>
          </p:nvPr>
        </p:nvSpPr>
        <p:spPr>
          <a:xfrm>
            <a:off x="0" y="0"/>
            <a:ext cx="9144000" cy="653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fi" sz="2200">
                <a:latin typeface="Open Sans"/>
                <a:ea typeface="Open Sans"/>
                <a:cs typeface="Open Sans"/>
                <a:sym typeface="Open Sans"/>
              </a:rPr>
              <a:t>Ongelman kohtaaminen</a:t>
            </a:r>
            <a:endParaRPr sz="2200">
              <a:latin typeface="Open Sans"/>
              <a:ea typeface="Open Sans"/>
              <a:cs typeface="Open Sans"/>
              <a:sym typeface="Open Sans"/>
            </a:endParaRPr>
          </a:p>
        </p:txBody>
      </p:sp>
      <p:sp>
        <p:nvSpPr>
          <p:cNvPr id="455" name="Google Shape;455;p37"/>
          <p:cNvSpPr txBox="1"/>
          <p:nvPr/>
        </p:nvSpPr>
        <p:spPr>
          <a:xfrm>
            <a:off x="2134188" y="2725163"/>
            <a:ext cx="297300" cy="171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rPr>
              <a:t>1</a:t>
            </a:r>
            <a:endParaRPr/>
          </a:p>
        </p:txBody>
      </p:sp>
      <p:pic>
        <p:nvPicPr>
          <p:cNvPr id="456" name="Google Shape;456;p37"/>
          <p:cNvPicPr preferRelativeResize="0"/>
          <p:nvPr/>
        </p:nvPicPr>
        <p:blipFill>
          <a:blip r:embed="rId3">
            <a:alphaModFix/>
          </a:blip>
          <a:stretch>
            <a:fillRect/>
          </a:stretch>
        </p:blipFill>
        <p:spPr>
          <a:xfrm>
            <a:off x="2431500" y="2725175"/>
            <a:ext cx="3685825" cy="1894525"/>
          </a:xfrm>
          <a:prstGeom prst="rect">
            <a:avLst/>
          </a:prstGeom>
          <a:noFill/>
          <a:ln>
            <a:noFill/>
          </a:ln>
        </p:spPr>
      </p:pic>
      <p:sp>
        <p:nvSpPr>
          <p:cNvPr id="457" name="Google Shape;457;p37"/>
          <p:cNvSpPr/>
          <p:nvPr/>
        </p:nvSpPr>
        <p:spPr>
          <a:xfrm>
            <a:off x="2980325" y="3636100"/>
            <a:ext cx="1939200" cy="539100"/>
          </a:xfrm>
          <a:prstGeom prst="ellipse">
            <a:avLst/>
          </a:prstGeom>
          <a:solidFill>
            <a:srgbClr val="FCE5CD">
              <a:alpha val="26920"/>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7"/>
          <p:cNvSpPr txBox="1"/>
          <p:nvPr>
            <p:ph idx="4294967295" type="subTitle"/>
          </p:nvPr>
        </p:nvSpPr>
        <p:spPr>
          <a:xfrm>
            <a:off x="-113325" y="4911825"/>
            <a:ext cx="4136100" cy="2316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Open Sans"/>
              <a:buAutoNum type="alphaLcPeriod" startAt="2"/>
            </a:pPr>
            <a:r>
              <a:rPr i="1" lang="fi" sz="1000">
                <a:latin typeface="Open Sans"/>
                <a:ea typeface="Open Sans"/>
                <a:cs typeface="Open Sans"/>
                <a:sym typeface="Open Sans"/>
              </a:rPr>
              <a:t>Väritanssija</a:t>
            </a:r>
            <a:r>
              <a:rPr lang="fi" sz="1000">
                <a:latin typeface="Open Sans"/>
                <a:ea typeface="Open Sans"/>
                <a:cs typeface="Open Sans"/>
                <a:sym typeface="Open Sans"/>
              </a:rPr>
              <a:t>-robotin ohjelmointi</a:t>
            </a:r>
            <a:endParaRPr sz="1000">
              <a:latin typeface="Open Sans"/>
              <a:ea typeface="Open Sans"/>
              <a:cs typeface="Open Sans"/>
              <a:sym typeface="Open Sans"/>
            </a:endParaRPr>
          </a:p>
        </p:txBody>
      </p:sp>
      <p:sp>
        <p:nvSpPr>
          <p:cNvPr id="459" name="Google Shape;459;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fi"/>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3" name="Shape 463"/>
        <p:cNvGrpSpPr/>
        <p:nvPr/>
      </p:nvGrpSpPr>
      <p:grpSpPr>
        <a:xfrm>
          <a:off x="0" y="0"/>
          <a:ext cx="0" cy="0"/>
          <a:chOff x="0" y="0"/>
          <a:chExt cx="0" cy="0"/>
        </a:xfrm>
      </p:grpSpPr>
      <p:sp>
        <p:nvSpPr>
          <p:cNvPr id="464" name="Google Shape;464;p38"/>
          <p:cNvSpPr txBox="1"/>
          <p:nvPr>
            <p:ph idx="4294967295" type="subTitle"/>
          </p:nvPr>
        </p:nvSpPr>
        <p:spPr>
          <a:xfrm>
            <a:off x="0" y="0"/>
            <a:ext cx="9144000" cy="653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fi" sz="2200">
                <a:latin typeface="Open Sans"/>
                <a:ea typeface="Open Sans"/>
                <a:cs typeface="Open Sans"/>
                <a:sym typeface="Open Sans"/>
              </a:rPr>
              <a:t>Uuden ehdon lisääminen (</a:t>
            </a:r>
            <a:r>
              <a:rPr i="1" lang="fi" sz="2200">
                <a:latin typeface="Open Sans"/>
                <a:ea typeface="Open Sans"/>
                <a:cs typeface="Open Sans"/>
                <a:sym typeface="Open Sans"/>
              </a:rPr>
              <a:t>else if</a:t>
            </a:r>
            <a:r>
              <a:rPr lang="fi" sz="2200">
                <a:latin typeface="Open Sans"/>
                <a:ea typeface="Open Sans"/>
                <a:cs typeface="Open Sans"/>
                <a:sym typeface="Open Sans"/>
              </a:rPr>
              <a:t>)</a:t>
            </a:r>
            <a:endParaRPr sz="2200">
              <a:latin typeface="Open Sans"/>
              <a:ea typeface="Open Sans"/>
              <a:cs typeface="Open Sans"/>
              <a:sym typeface="Open Sans"/>
            </a:endParaRPr>
          </a:p>
        </p:txBody>
      </p:sp>
      <p:sp>
        <p:nvSpPr>
          <p:cNvPr id="465" name="Google Shape;465;p38"/>
          <p:cNvSpPr txBox="1"/>
          <p:nvPr>
            <p:ph type="title"/>
          </p:nvPr>
        </p:nvSpPr>
        <p:spPr>
          <a:xfrm>
            <a:off x="390325" y="546450"/>
            <a:ext cx="8423700" cy="3059700"/>
          </a:xfrm>
          <a:prstGeom prst="rect">
            <a:avLst/>
          </a:prstGeom>
        </p:spPr>
        <p:txBody>
          <a:bodyPr anchorCtr="0" anchor="t" bIns="91425" lIns="91425" spcFirstLastPara="1" rIns="91425" wrap="square" tIns="91425">
            <a:noAutofit/>
          </a:bodyPr>
          <a:lstStyle/>
          <a:p>
            <a:pPr indent="-342900" lvl="0" marL="457200" rtl="0" algn="l">
              <a:lnSpc>
                <a:spcPct val="113000"/>
              </a:lnSpc>
              <a:spcBef>
                <a:spcPts val="0"/>
              </a:spcBef>
              <a:spcAft>
                <a:spcPts val="0"/>
              </a:spcAft>
              <a:buSzPts val="1800"/>
              <a:buFont typeface="Open Sans"/>
              <a:buAutoNum type="arabicPeriod"/>
            </a:pPr>
            <a:r>
              <a:rPr lang="fi" sz="1800">
                <a:latin typeface="Open Sans"/>
                <a:ea typeface="Open Sans"/>
                <a:cs typeface="Open Sans"/>
                <a:sym typeface="Open Sans"/>
              </a:rPr>
              <a:t>Kun klikataan ehtolauseesta </a:t>
            </a:r>
            <a:r>
              <a:rPr b="1" lang="fi" sz="1800">
                <a:latin typeface="Open Sans"/>
                <a:ea typeface="Open Sans"/>
                <a:cs typeface="Open Sans"/>
                <a:sym typeface="Open Sans"/>
              </a:rPr>
              <a:t>+</a:t>
            </a:r>
            <a:r>
              <a:rPr lang="fi" sz="1800">
                <a:latin typeface="Open Sans"/>
                <a:ea typeface="Open Sans"/>
                <a:cs typeface="Open Sans"/>
                <a:sym typeface="Open Sans"/>
              </a:rPr>
              <a:t> -merkkiä, saadaan lisättyä uusi ehto. </a:t>
            </a:r>
            <a:r>
              <a:rPr b="1" i="1" lang="fi" sz="1800">
                <a:latin typeface="Open Sans"/>
                <a:ea typeface="Open Sans"/>
                <a:cs typeface="Open Sans"/>
                <a:sym typeface="Open Sans"/>
              </a:rPr>
              <a:t>Drive forward</a:t>
            </a:r>
            <a:r>
              <a:rPr lang="fi" sz="1800">
                <a:latin typeface="Open Sans"/>
                <a:ea typeface="Open Sans"/>
                <a:cs typeface="Open Sans"/>
                <a:sym typeface="Open Sans"/>
              </a:rPr>
              <a:t> -komento irtoaa, mutta se voidaan laittaa heti takaisin </a:t>
            </a:r>
            <a:r>
              <a:rPr b="1" i="1" lang="fi" sz="1800">
                <a:latin typeface="Open Sans"/>
                <a:ea typeface="Open Sans"/>
                <a:cs typeface="Open Sans"/>
                <a:sym typeface="Open Sans"/>
              </a:rPr>
              <a:t>else</a:t>
            </a:r>
            <a:r>
              <a:rPr lang="fi" sz="1800">
                <a:latin typeface="Open Sans"/>
                <a:ea typeface="Open Sans"/>
                <a:cs typeface="Open Sans"/>
                <a:sym typeface="Open Sans"/>
              </a:rPr>
              <a:t>-osioon. </a:t>
            </a:r>
            <a:endParaRPr sz="1800">
              <a:latin typeface="Open Sans"/>
              <a:ea typeface="Open Sans"/>
              <a:cs typeface="Open Sans"/>
              <a:sym typeface="Open Sans"/>
            </a:endParaRPr>
          </a:p>
          <a:p>
            <a:pPr indent="-342900" lvl="0" marL="457200" rtl="0" algn="l">
              <a:lnSpc>
                <a:spcPct val="113000"/>
              </a:lnSpc>
              <a:spcBef>
                <a:spcPts val="1000"/>
              </a:spcBef>
              <a:spcAft>
                <a:spcPts val="1000"/>
              </a:spcAft>
              <a:buSzPts val="1800"/>
              <a:buFont typeface="Open Sans"/>
              <a:buAutoNum type="arabicPeriod"/>
            </a:pPr>
            <a:r>
              <a:rPr lang="fi" sz="1800">
                <a:latin typeface="Open Sans"/>
                <a:ea typeface="Open Sans"/>
                <a:cs typeface="Open Sans"/>
                <a:sym typeface="Open Sans"/>
              </a:rPr>
              <a:t>Rakennetaan vastaava ehto </a:t>
            </a:r>
            <a:r>
              <a:rPr b="1" i="1" lang="fi" sz="1800">
                <a:latin typeface="Open Sans"/>
                <a:ea typeface="Open Sans"/>
                <a:cs typeface="Open Sans"/>
                <a:sym typeface="Open Sans"/>
              </a:rPr>
              <a:t>else if</a:t>
            </a:r>
            <a:r>
              <a:rPr lang="fi" sz="1800">
                <a:latin typeface="Open Sans"/>
                <a:ea typeface="Open Sans"/>
                <a:cs typeface="Open Sans"/>
                <a:sym typeface="Open Sans"/>
              </a:rPr>
              <a:t> -osioon, mutta vaihdetaan tarkkailtavaksi väriksi [</a:t>
            </a:r>
            <a:r>
              <a:rPr b="1" lang="fi" sz="1800">
                <a:latin typeface="Open Sans"/>
                <a:ea typeface="Open Sans"/>
                <a:cs typeface="Open Sans"/>
                <a:sym typeface="Open Sans"/>
              </a:rPr>
              <a:t>keltainen] </a:t>
            </a:r>
            <a:r>
              <a:rPr lang="fi" sz="1800">
                <a:latin typeface="Open Sans"/>
                <a:ea typeface="Open Sans"/>
                <a:cs typeface="Open Sans"/>
                <a:sym typeface="Open Sans"/>
              </a:rPr>
              <a:t>klikkaamalla väriä. Nyt keltaisella tapahtuva tanssiliike tehdään vapaaseen </a:t>
            </a:r>
            <a:r>
              <a:rPr b="1" i="1" lang="fi" sz="1800">
                <a:latin typeface="Open Sans"/>
                <a:ea typeface="Open Sans"/>
                <a:cs typeface="Open Sans"/>
                <a:sym typeface="Open Sans"/>
              </a:rPr>
              <a:t>do</a:t>
            </a:r>
            <a:r>
              <a:rPr lang="fi" sz="1800">
                <a:latin typeface="Open Sans"/>
                <a:ea typeface="Open Sans"/>
                <a:cs typeface="Open Sans"/>
                <a:sym typeface="Open Sans"/>
              </a:rPr>
              <a:t>-osioon. </a:t>
            </a:r>
            <a:endParaRPr sz="1800">
              <a:latin typeface="Open Sans"/>
              <a:ea typeface="Open Sans"/>
              <a:cs typeface="Open Sans"/>
              <a:sym typeface="Open Sans"/>
            </a:endParaRPr>
          </a:p>
        </p:txBody>
      </p:sp>
      <p:sp>
        <p:nvSpPr>
          <p:cNvPr id="466" name="Google Shape;466;p38"/>
          <p:cNvSpPr txBox="1"/>
          <p:nvPr/>
        </p:nvSpPr>
        <p:spPr>
          <a:xfrm>
            <a:off x="390313" y="2797538"/>
            <a:ext cx="297300" cy="171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rPr>
              <a:t>1</a:t>
            </a:r>
            <a:endParaRPr/>
          </a:p>
        </p:txBody>
      </p:sp>
      <p:grpSp>
        <p:nvGrpSpPr>
          <p:cNvPr id="467" name="Google Shape;467;p38"/>
          <p:cNvGrpSpPr/>
          <p:nvPr/>
        </p:nvGrpSpPr>
        <p:grpSpPr>
          <a:xfrm>
            <a:off x="687625" y="2797550"/>
            <a:ext cx="3626450" cy="2089150"/>
            <a:chOff x="2845600" y="2892225"/>
            <a:chExt cx="3626450" cy="2089150"/>
          </a:xfrm>
        </p:grpSpPr>
        <p:pic>
          <p:nvPicPr>
            <p:cNvPr id="468" name="Google Shape;468;p38"/>
            <p:cNvPicPr preferRelativeResize="0"/>
            <p:nvPr/>
          </p:nvPicPr>
          <p:blipFill>
            <a:blip r:embed="rId3">
              <a:alphaModFix/>
            </a:blip>
            <a:stretch>
              <a:fillRect/>
            </a:stretch>
          </p:blipFill>
          <p:spPr>
            <a:xfrm>
              <a:off x="2845600" y="2892225"/>
              <a:ext cx="3626450" cy="2089150"/>
            </a:xfrm>
            <a:prstGeom prst="rect">
              <a:avLst/>
            </a:prstGeom>
            <a:noFill/>
            <a:ln>
              <a:noFill/>
            </a:ln>
          </p:spPr>
        </p:pic>
        <p:sp>
          <p:nvSpPr>
            <p:cNvPr id="469" name="Google Shape;469;p38"/>
            <p:cNvSpPr/>
            <p:nvPr/>
          </p:nvSpPr>
          <p:spPr>
            <a:xfrm>
              <a:off x="3120050" y="3252700"/>
              <a:ext cx="241800" cy="215700"/>
            </a:xfrm>
            <a:prstGeom prst="ellipse">
              <a:avLst/>
            </a:prstGeom>
            <a:solidFill>
              <a:srgbClr val="FCE5CD">
                <a:alpha val="26920"/>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0" name="Google Shape;470;p38"/>
            <p:cNvCxnSpPr/>
            <p:nvPr/>
          </p:nvCxnSpPr>
          <p:spPr>
            <a:xfrm flipH="1">
              <a:off x="3523300" y="4623525"/>
              <a:ext cx="311400" cy="117300"/>
            </a:xfrm>
            <a:prstGeom prst="straightConnector1">
              <a:avLst/>
            </a:prstGeom>
            <a:noFill/>
            <a:ln cap="flat" cmpd="sng" w="9525">
              <a:solidFill>
                <a:srgbClr val="000000"/>
              </a:solidFill>
              <a:prstDash val="solid"/>
              <a:round/>
              <a:headEnd len="med" w="med" type="none"/>
              <a:tailEnd len="med" w="med" type="triangle"/>
            </a:ln>
          </p:spPr>
        </p:cxnSp>
      </p:grpSp>
      <p:pic>
        <p:nvPicPr>
          <p:cNvPr id="471" name="Google Shape;471;p38"/>
          <p:cNvPicPr preferRelativeResize="0"/>
          <p:nvPr/>
        </p:nvPicPr>
        <p:blipFill>
          <a:blip r:embed="rId4">
            <a:alphaModFix/>
          </a:blip>
          <a:stretch>
            <a:fillRect/>
          </a:stretch>
        </p:blipFill>
        <p:spPr>
          <a:xfrm>
            <a:off x="4611369" y="2797550"/>
            <a:ext cx="4079482" cy="2212600"/>
          </a:xfrm>
          <a:prstGeom prst="rect">
            <a:avLst/>
          </a:prstGeom>
          <a:noFill/>
          <a:ln>
            <a:noFill/>
          </a:ln>
        </p:spPr>
      </p:pic>
      <p:sp>
        <p:nvSpPr>
          <p:cNvPr id="472" name="Google Shape;472;p38"/>
          <p:cNvSpPr txBox="1"/>
          <p:nvPr/>
        </p:nvSpPr>
        <p:spPr>
          <a:xfrm>
            <a:off x="4314063" y="2797538"/>
            <a:ext cx="297300" cy="171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rPr>
              <a:t>2</a:t>
            </a:r>
            <a:endParaRPr/>
          </a:p>
        </p:txBody>
      </p:sp>
      <p:sp>
        <p:nvSpPr>
          <p:cNvPr id="473" name="Google Shape;473;p38"/>
          <p:cNvSpPr/>
          <p:nvPr/>
        </p:nvSpPr>
        <p:spPr>
          <a:xfrm>
            <a:off x="8512575" y="4258725"/>
            <a:ext cx="241800" cy="215700"/>
          </a:xfrm>
          <a:prstGeom prst="ellipse">
            <a:avLst/>
          </a:prstGeom>
          <a:solidFill>
            <a:srgbClr val="FCE5CD">
              <a:alpha val="26920"/>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8"/>
          <p:cNvSpPr/>
          <p:nvPr/>
        </p:nvSpPr>
        <p:spPr>
          <a:xfrm>
            <a:off x="5166875" y="4348325"/>
            <a:ext cx="1148400" cy="215700"/>
          </a:xfrm>
          <a:prstGeom prst="ellipse">
            <a:avLst/>
          </a:prstGeom>
          <a:solidFill>
            <a:srgbClr val="FCE5CD">
              <a:alpha val="26920"/>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8"/>
          <p:cNvSpPr txBox="1"/>
          <p:nvPr>
            <p:ph idx="4294967295" type="subTitle"/>
          </p:nvPr>
        </p:nvSpPr>
        <p:spPr>
          <a:xfrm>
            <a:off x="-113325" y="4911825"/>
            <a:ext cx="4136100" cy="2316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Open Sans"/>
              <a:buAutoNum type="alphaLcPeriod" startAt="2"/>
            </a:pPr>
            <a:r>
              <a:rPr i="1" lang="fi" sz="1000">
                <a:latin typeface="Open Sans"/>
                <a:ea typeface="Open Sans"/>
                <a:cs typeface="Open Sans"/>
                <a:sym typeface="Open Sans"/>
              </a:rPr>
              <a:t>Väritanssija</a:t>
            </a:r>
            <a:r>
              <a:rPr lang="fi" sz="1000">
                <a:latin typeface="Open Sans"/>
                <a:ea typeface="Open Sans"/>
                <a:cs typeface="Open Sans"/>
                <a:sym typeface="Open Sans"/>
              </a:rPr>
              <a:t>-robotin ohjelmointi</a:t>
            </a:r>
            <a:endParaRPr sz="1000">
              <a:latin typeface="Open Sans"/>
              <a:ea typeface="Open Sans"/>
              <a:cs typeface="Open Sans"/>
              <a:sym typeface="Open Sans"/>
            </a:endParaRPr>
          </a:p>
        </p:txBody>
      </p:sp>
      <p:sp>
        <p:nvSpPr>
          <p:cNvPr id="476" name="Google Shape;476;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fi"/>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0" name="Shape 480"/>
        <p:cNvGrpSpPr/>
        <p:nvPr/>
      </p:nvGrpSpPr>
      <p:grpSpPr>
        <a:xfrm>
          <a:off x="0" y="0"/>
          <a:ext cx="0" cy="0"/>
          <a:chOff x="0" y="0"/>
          <a:chExt cx="0" cy="0"/>
        </a:xfrm>
      </p:grpSpPr>
      <p:sp>
        <p:nvSpPr>
          <p:cNvPr id="481" name="Google Shape;481;p39"/>
          <p:cNvSpPr txBox="1"/>
          <p:nvPr>
            <p:ph idx="4294967295" type="subTitle"/>
          </p:nvPr>
        </p:nvSpPr>
        <p:spPr>
          <a:xfrm>
            <a:off x="0" y="0"/>
            <a:ext cx="9144000" cy="653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fi" sz="2200">
                <a:latin typeface="Open Sans"/>
                <a:ea typeface="Open Sans"/>
                <a:cs typeface="Open Sans"/>
                <a:sym typeface="Open Sans"/>
              </a:rPr>
              <a:t>Viimeistely</a:t>
            </a:r>
            <a:endParaRPr sz="2200">
              <a:latin typeface="Open Sans"/>
              <a:ea typeface="Open Sans"/>
              <a:cs typeface="Open Sans"/>
              <a:sym typeface="Open Sans"/>
            </a:endParaRPr>
          </a:p>
        </p:txBody>
      </p:sp>
      <p:sp>
        <p:nvSpPr>
          <p:cNvPr id="482" name="Google Shape;482;p39"/>
          <p:cNvSpPr txBox="1"/>
          <p:nvPr>
            <p:ph type="title"/>
          </p:nvPr>
        </p:nvSpPr>
        <p:spPr>
          <a:xfrm>
            <a:off x="390325" y="546450"/>
            <a:ext cx="8423700" cy="3059700"/>
          </a:xfrm>
          <a:prstGeom prst="rect">
            <a:avLst/>
          </a:prstGeom>
        </p:spPr>
        <p:txBody>
          <a:bodyPr anchorCtr="0" anchor="t" bIns="91425" lIns="91425" spcFirstLastPara="1" rIns="91425" wrap="square" tIns="91425">
            <a:noAutofit/>
          </a:bodyPr>
          <a:lstStyle/>
          <a:p>
            <a:pPr indent="-342900" lvl="0" marL="457200" rtl="0" algn="l">
              <a:lnSpc>
                <a:spcPct val="113000"/>
              </a:lnSpc>
              <a:spcBef>
                <a:spcPts val="0"/>
              </a:spcBef>
              <a:spcAft>
                <a:spcPts val="0"/>
              </a:spcAft>
              <a:buSzPts val="1800"/>
              <a:buFont typeface="Open Sans"/>
              <a:buAutoNum type="arabicPeriod"/>
            </a:pPr>
            <a:r>
              <a:rPr lang="fi" sz="1800">
                <a:latin typeface="Open Sans"/>
                <a:ea typeface="Open Sans"/>
                <a:cs typeface="Open Sans"/>
                <a:sym typeface="Open Sans"/>
              </a:rPr>
              <a:t>Tässä esimerkissä tanssiliike on korvattu äänikomennolla </a:t>
            </a:r>
            <a:r>
              <a:rPr b="1" i="1" lang="fi" sz="1800">
                <a:latin typeface="Open Sans"/>
                <a:ea typeface="Open Sans"/>
                <a:cs typeface="Open Sans"/>
                <a:sym typeface="Open Sans"/>
              </a:rPr>
              <a:t>play [whole] note [c’]</a:t>
            </a:r>
            <a:r>
              <a:rPr lang="fi" sz="1800">
                <a:latin typeface="Open Sans"/>
                <a:ea typeface="Open Sans"/>
                <a:cs typeface="Open Sans"/>
                <a:sym typeface="Open Sans"/>
              </a:rPr>
              <a:t>. Jälleen täytyy muistaa 15cm eteneminen tanssiliikkeen päätteeksi. </a:t>
            </a:r>
            <a:endParaRPr baseline="30000" sz="1800">
              <a:latin typeface="Open Sans"/>
              <a:ea typeface="Open Sans"/>
              <a:cs typeface="Open Sans"/>
              <a:sym typeface="Open Sans"/>
            </a:endParaRPr>
          </a:p>
          <a:p>
            <a:pPr indent="-342900" lvl="0" marL="457200" rtl="0" algn="l">
              <a:lnSpc>
                <a:spcPct val="113000"/>
              </a:lnSpc>
              <a:spcBef>
                <a:spcPts val="1000"/>
              </a:spcBef>
              <a:spcAft>
                <a:spcPts val="1000"/>
              </a:spcAft>
              <a:buSzPts val="1800"/>
              <a:buFont typeface="Open Sans"/>
              <a:buAutoNum type="arabicPeriod"/>
            </a:pPr>
            <a:r>
              <a:rPr lang="fi" sz="1800">
                <a:latin typeface="Open Sans"/>
                <a:ea typeface="Open Sans"/>
                <a:cs typeface="Open Sans"/>
                <a:sym typeface="Open Sans"/>
              </a:rPr>
              <a:t>Voit nyt tehdä tanssiliikkeet myös vihreälle ja punaiselle värille toistamalla aikaisemmat vaiheet. Muista tallentaa projekti lopuksi.</a:t>
            </a:r>
            <a:endParaRPr sz="1800">
              <a:latin typeface="Open Sans"/>
              <a:ea typeface="Open Sans"/>
              <a:cs typeface="Open Sans"/>
              <a:sym typeface="Open Sans"/>
            </a:endParaRPr>
          </a:p>
        </p:txBody>
      </p:sp>
      <p:sp>
        <p:nvSpPr>
          <p:cNvPr id="483" name="Google Shape;483;p39"/>
          <p:cNvSpPr txBox="1"/>
          <p:nvPr/>
        </p:nvSpPr>
        <p:spPr>
          <a:xfrm>
            <a:off x="2751300" y="2510063"/>
            <a:ext cx="297300" cy="171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rPr>
              <a:t>1</a:t>
            </a:r>
            <a:endParaRPr/>
          </a:p>
        </p:txBody>
      </p:sp>
      <p:grpSp>
        <p:nvGrpSpPr>
          <p:cNvPr id="484" name="Google Shape;484;p39"/>
          <p:cNvGrpSpPr/>
          <p:nvPr/>
        </p:nvGrpSpPr>
        <p:grpSpPr>
          <a:xfrm>
            <a:off x="3048595" y="2510086"/>
            <a:ext cx="3404442" cy="2440491"/>
            <a:chOff x="687624" y="2797550"/>
            <a:chExt cx="3020800" cy="2165476"/>
          </a:xfrm>
        </p:grpSpPr>
        <p:pic>
          <p:nvPicPr>
            <p:cNvPr id="485" name="Google Shape;485;p39"/>
            <p:cNvPicPr preferRelativeResize="0"/>
            <p:nvPr/>
          </p:nvPicPr>
          <p:blipFill rotWithShape="1">
            <a:blip r:embed="rId3">
              <a:alphaModFix/>
            </a:blip>
            <a:srcRect b="35815" l="13218" r="53744" t="22082"/>
            <a:stretch/>
          </p:blipFill>
          <p:spPr>
            <a:xfrm>
              <a:off x="687624" y="2797550"/>
              <a:ext cx="3020800" cy="2165476"/>
            </a:xfrm>
            <a:prstGeom prst="rect">
              <a:avLst/>
            </a:prstGeom>
            <a:noFill/>
            <a:ln>
              <a:noFill/>
            </a:ln>
          </p:spPr>
        </p:pic>
        <p:sp>
          <p:nvSpPr>
            <p:cNvPr id="486" name="Google Shape;486;p39"/>
            <p:cNvSpPr/>
            <p:nvPr/>
          </p:nvSpPr>
          <p:spPr>
            <a:xfrm>
              <a:off x="977975" y="4051225"/>
              <a:ext cx="1797900" cy="555300"/>
            </a:xfrm>
            <a:prstGeom prst="ellipse">
              <a:avLst/>
            </a:prstGeom>
            <a:solidFill>
              <a:srgbClr val="FCE5CD">
                <a:alpha val="26920"/>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7" name="Google Shape;487;p39"/>
          <p:cNvSpPr txBox="1"/>
          <p:nvPr>
            <p:ph idx="4294967295" type="subTitle"/>
          </p:nvPr>
        </p:nvSpPr>
        <p:spPr>
          <a:xfrm>
            <a:off x="-113325" y="4911825"/>
            <a:ext cx="4136100" cy="2316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Open Sans"/>
              <a:buAutoNum type="alphaLcPeriod" startAt="2"/>
            </a:pPr>
            <a:r>
              <a:rPr i="1" lang="fi" sz="1000">
                <a:latin typeface="Open Sans"/>
                <a:ea typeface="Open Sans"/>
                <a:cs typeface="Open Sans"/>
                <a:sym typeface="Open Sans"/>
              </a:rPr>
              <a:t>Väritanssija</a:t>
            </a:r>
            <a:r>
              <a:rPr lang="fi" sz="1000">
                <a:latin typeface="Open Sans"/>
                <a:ea typeface="Open Sans"/>
                <a:cs typeface="Open Sans"/>
                <a:sym typeface="Open Sans"/>
              </a:rPr>
              <a:t>-robotin ohjelmointi</a:t>
            </a:r>
            <a:endParaRPr sz="1000">
              <a:latin typeface="Open Sans"/>
              <a:ea typeface="Open Sans"/>
              <a:cs typeface="Open Sans"/>
              <a:sym typeface="Open Sans"/>
            </a:endParaRPr>
          </a:p>
        </p:txBody>
      </p:sp>
      <p:sp>
        <p:nvSpPr>
          <p:cNvPr id="488" name="Google Shape;488;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fi"/>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2" name="Shape 492"/>
        <p:cNvGrpSpPr/>
        <p:nvPr/>
      </p:nvGrpSpPr>
      <p:grpSpPr>
        <a:xfrm>
          <a:off x="0" y="0"/>
          <a:ext cx="0" cy="0"/>
          <a:chOff x="0" y="0"/>
          <a:chExt cx="0" cy="0"/>
        </a:xfrm>
      </p:grpSpPr>
      <p:sp>
        <p:nvSpPr>
          <p:cNvPr id="493" name="Google Shape;493;p40"/>
          <p:cNvSpPr txBox="1"/>
          <p:nvPr>
            <p:ph type="title"/>
          </p:nvPr>
        </p:nvSpPr>
        <p:spPr>
          <a:xfrm>
            <a:off x="619925" y="540150"/>
            <a:ext cx="8004300" cy="4344000"/>
          </a:xfrm>
          <a:prstGeom prst="rect">
            <a:avLst/>
          </a:prstGeom>
        </p:spPr>
        <p:txBody>
          <a:bodyPr anchorCtr="0" anchor="t" bIns="91425" lIns="91425" spcFirstLastPara="1" rIns="91425" wrap="square" tIns="91425">
            <a:noAutofit/>
          </a:bodyPr>
          <a:lstStyle/>
          <a:p>
            <a:pPr indent="0" lvl="0" marL="0" rtl="0" algn="just">
              <a:lnSpc>
                <a:spcPct val="113000"/>
              </a:lnSpc>
              <a:spcBef>
                <a:spcPts val="0"/>
              </a:spcBef>
              <a:spcAft>
                <a:spcPts val="0"/>
              </a:spcAft>
              <a:buClr>
                <a:schemeClr val="dk1"/>
              </a:buClr>
              <a:buSzPts val="1100"/>
              <a:buFont typeface="Arial"/>
              <a:buNone/>
            </a:pPr>
            <a:r>
              <a:rPr b="1" lang="fi" sz="1800">
                <a:latin typeface="Open Sans"/>
                <a:ea typeface="Open Sans"/>
                <a:cs typeface="Open Sans"/>
                <a:sym typeface="Open Sans"/>
              </a:rPr>
              <a:t>Tason 3 ohjelmoinnin alkeita</a:t>
            </a:r>
            <a:endParaRPr b="1" sz="1800">
              <a:latin typeface="Open Sans"/>
              <a:ea typeface="Open Sans"/>
              <a:cs typeface="Open Sans"/>
              <a:sym typeface="Open Sans"/>
            </a:endParaRPr>
          </a:p>
          <a:p>
            <a:pPr indent="0" lvl="0" marL="0" rtl="0" algn="just">
              <a:lnSpc>
                <a:spcPct val="113000"/>
              </a:lnSpc>
              <a:spcBef>
                <a:spcPts val="1000"/>
              </a:spcBef>
              <a:spcAft>
                <a:spcPts val="0"/>
              </a:spcAft>
              <a:buNone/>
            </a:pPr>
            <a:r>
              <a:rPr lang="fi" sz="1800">
                <a:latin typeface="Open Sans"/>
                <a:ea typeface="Open Sans"/>
                <a:cs typeface="Open Sans"/>
                <a:sym typeface="Open Sans"/>
              </a:rPr>
              <a:t>Tässä harjoituksessa robotti ohjelmoitiin reagoimaan ympäristön väreihin. Harjoitus sopii kaikille koulutusasteille </a:t>
            </a:r>
            <a:r>
              <a:rPr i="1" lang="fi" sz="1800">
                <a:latin typeface="Open Sans"/>
                <a:ea typeface="Open Sans"/>
                <a:cs typeface="Open Sans"/>
                <a:sym typeface="Open Sans"/>
              </a:rPr>
              <a:t>tason 3 </a:t>
            </a:r>
            <a:r>
              <a:rPr lang="fi" sz="1800">
                <a:latin typeface="Open Sans"/>
                <a:ea typeface="Open Sans"/>
                <a:cs typeface="Open Sans"/>
                <a:sym typeface="Open Sans"/>
              </a:rPr>
              <a:t>robotiikkaan (katso</a:t>
            </a:r>
            <a:r>
              <a:rPr i="1" lang="fi" sz="1800">
                <a:latin typeface="Open Sans"/>
                <a:ea typeface="Open Sans"/>
                <a:cs typeface="Open Sans"/>
                <a:sym typeface="Open Sans"/>
              </a:rPr>
              <a:t> Liite 1 - Robotiikan oppimisen polku</a:t>
            </a:r>
            <a:r>
              <a:rPr lang="fi" sz="1800">
                <a:latin typeface="Open Sans"/>
                <a:ea typeface="Open Sans"/>
                <a:cs typeface="Open Sans"/>
                <a:sym typeface="Open Sans"/>
              </a:rPr>
              <a:t>). </a:t>
            </a:r>
            <a:endParaRPr sz="1800">
              <a:latin typeface="Open Sans"/>
              <a:ea typeface="Open Sans"/>
              <a:cs typeface="Open Sans"/>
              <a:sym typeface="Open Sans"/>
            </a:endParaRPr>
          </a:p>
          <a:p>
            <a:pPr indent="0" lvl="0" marL="0" rtl="0" algn="just">
              <a:lnSpc>
                <a:spcPct val="114000"/>
              </a:lnSpc>
              <a:spcBef>
                <a:spcPts val="1000"/>
              </a:spcBef>
              <a:spcAft>
                <a:spcPts val="0"/>
              </a:spcAft>
              <a:buNone/>
            </a:pPr>
            <a:r>
              <a:rPr i="1" lang="fi" sz="1800">
                <a:latin typeface="Open Sans"/>
                <a:ea typeface="Open Sans"/>
                <a:cs typeface="Open Sans"/>
                <a:sym typeface="Open Sans"/>
              </a:rPr>
              <a:t>Väritanssija</a:t>
            </a:r>
            <a:r>
              <a:rPr lang="fi" sz="1800">
                <a:latin typeface="Open Sans"/>
                <a:ea typeface="Open Sans"/>
                <a:cs typeface="Open Sans"/>
                <a:sym typeface="Open Sans"/>
              </a:rPr>
              <a:t>-robotin ohjelmointi on helposti lähestyttävä projekti väriantureiden ja ehtolauseiden harjoitteluun. Ohjelmassa keskitytään yhteen anturiin (värianturi), mikä on hyvä lähtölaukaus </a:t>
            </a:r>
            <a:r>
              <a:rPr i="1" lang="fi" sz="1800">
                <a:latin typeface="Open Sans"/>
                <a:ea typeface="Open Sans"/>
                <a:cs typeface="Open Sans"/>
                <a:sym typeface="Open Sans"/>
              </a:rPr>
              <a:t>tason 3 </a:t>
            </a:r>
            <a:r>
              <a:rPr lang="fi" sz="1800">
                <a:latin typeface="Open Sans"/>
                <a:ea typeface="Open Sans"/>
                <a:cs typeface="Open Sans"/>
                <a:sym typeface="Open Sans"/>
              </a:rPr>
              <a:t>robotiikkaan.</a:t>
            </a:r>
            <a:endParaRPr sz="1800">
              <a:latin typeface="Open Sans"/>
              <a:ea typeface="Open Sans"/>
              <a:cs typeface="Open Sans"/>
              <a:sym typeface="Open Sans"/>
            </a:endParaRPr>
          </a:p>
          <a:p>
            <a:pPr indent="0" lvl="0" marL="0" rtl="0" algn="just">
              <a:lnSpc>
                <a:spcPct val="114000"/>
              </a:lnSpc>
              <a:spcBef>
                <a:spcPts val="500"/>
              </a:spcBef>
              <a:spcAft>
                <a:spcPts val="500"/>
              </a:spcAft>
              <a:buNone/>
            </a:pPr>
            <a:r>
              <a:rPr lang="fi" sz="1800">
                <a:latin typeface="Open Sans"/>
                <a:ea typeface="Open Sans"/>
                <a:cs typeface="Open Sans"/>
                <a:sym typeface="Open Sans"/>
              </a:rPr>
              <a:t>Seuraavassa harjoituksessa annetaan vielä vinkkejä viivanseuraaja- robotin ohjelmointiin. </a:t>
            </a:r>
            <a:endParaRPr sz="1800">
              <a:latin typeface="Open Sans"/>
              <a:ea typeface="Open Sans"/>
              <a:cs typeface="Open Sans"/>
              <a:sym typeface="Open Sans"/>
            </a:endParaRPr>
          </a:p>
        </p:txBody>
      </p:sp>
      <p:sp>
        <p:nvSpPr>
          <p:cNvPr id="494" name="Google Shape;494;p40"/>
          <p:cNvSpPr txBox="1"/>
          <p:nvPr>
            <p:ph idx="4294967295" type="subTitle"/>
          </p:nvPr>
        </p:nvSpPr>
        <p:spPr>
          <a:xfrm>
            <a:off x="38900" y="0"/>
            <a:ext cx="6533700" cy="6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sz="2400">
                <a:latin typeface="Open Sans"/>
                <a:ea typeface="Open Sans"/>
                <a:cs typeface="Open Sans"/>
                <a:sym typeface="Open Sans"/>
              </a:rPr>
              <a:t>Yhteenveto</a:t>
            </a:r>
            <a:endParaRPr sz="2400">
              <a:latin typeface="Open Sans"/>
              <a:ea typeface="Open Sans"/>
              <a:cs typeface="Open Sans"/>
              <a:sym typeface="Open Sans"/>
            </a:endParaRPr>
          </a:p>
        </p:txBody>
      </p:sp>
      <p:sp>
        <p:nvSpPr>
          <p:cNvPr id="495" name="Google Shape;495;p40"/>
          <p:cNvSpPr txBox="1"/>
          <p:nvPr>
            <p:ph idx="4294967295" type="subTitle"/>
          </p:nvPr>
        </p:nvSpPr>
        <p:spPr>
          <a:xfrm>
            <a:off x="-113325" y="4911825"/>
            <a:ext cx="4136100" cy="2316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Open Sans"/>
              <a:buAutoNum type="alphaLcPeriod" startAt="2"/>
            </a:pPr>
            <a:r>
              <a:rPr i="1" lang="fi" sz="1000">
                <a:latin typeface="Open Sans"/>
                <a:ea typeface="Open Sans"/>
                <a:cs typeface="Open Sans"/>
                <a:sym typeface="Open Sans"/>
              </a:rPr>
              <a:t>Väritanssija</a:t>
            </a:r>
            <a:r>
              <a:rPr lang="fi" sz="1000">
                <a:latin typeface="Open Sans"/>
                <a:ea typeface="Open Sans"/>
                <a:cs typeface="Open Sans"/>
                <a:sym typeface="Open Sans"/>
              </a:rPr>
              <a:t>-robotin ohjelmointi</a:t>
            </a:r>
            <a:endParaRPr sz="1000">
              <a:latin typeface="Open Sans"/>
              <a:ea typeface="Open Sans"/>
              <a:cs typeface="Open Sans"/>
              <a:sym typeface="Open Sans"/>
            </a:endParaRPr>
          </a:p>
        </p:txBody>
      </p:sp>
      <p:sp>
        <p:nvSpPr>
          <p:cNvPr id="496" name="Google Shape;496;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fi"/>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0" name="Shape 500"/>
        <p:cNvGrpSpPr/>
        <p:nvPr/>
      </p:nvGrpSpPr>
      <p:grpSpPr>
        <a:xfrm>
          <a:off x="0" y="0"/>
          <a:ext cx="0" cy="0"/>
          <a:chOff x="0" y="0"/>
          <a:chExt cx="0" cy="0"/>
        </a:xfrm>
      </p:grpSpPr>
      <p:sp>
        <p:nvSpPr>
          <p:cNvPr id="501" name="Google Shape;501;p41"/>
          <p:cNvSpPr txBox="1"/>
          <p:nvPr>
            <p:ph type="title"/>
          </p:nvPr>
        </p:nvSpPr>
        <p:spPr>
          <a:xfrm>
            <a:off x="595000" y="678900"/>
            <a:ext cx="8058300" cy="4242900"/>
          </a:xfrm>
          <a:prstGeom prst="rect">
            <a:avLst/>
          </a:prstGeom>
        </p:spPr>
        <p:txBody>
          <a:bodyPr anchorCtr="0" anchor="t" bIns="91425" lIns="91425" spcFirstLastPara="1" rIns="91425" wrap="square" tIns="91425">
            <a:noAutofit/>
          </a:bodyPr>
          <a:lstStyle/>
          <a:p>
            <a:pPr indent="0" lvl="0" marL="0" rtl="0" algn="just">
              <a:lnSpc>
                <a:spcPct val="113000"/>
              </a:lnSpc>
              <a:spcBef>
                <a:spcPts val="0"/>
              </a:spcBef>
              <a:spcAft>
                <a:spcPts val="0"/>
              </a:spcAft>
              <a:buClr>
                <a:schemeClr val="dk1"/>
              </a:buClr>
              <a:buSzPts val="1100"/>
              <a:buFont typeface="Arial"/>
              <a:buNone/>
            </a:pPr>
            <a:r>
              <a:rPr i="1" lang="fi" sz="1800">
                <a:latin typeface="Open Sans"/>
                <a:ea typeface="Open Sans"/>
                <a:cs typeface="Open Sans"/>
                <a:sym typeface="Open Sans"/>
              </a:rPr>
              <a:t>Oletus: Harjoitukset a. ja b. on suoritettu. M</a:t>
            </a:r>
            <a:r>
              <a:rPr i="1" lang="fi" sz="1800">
                <a:latin typeface="Open Sans"/>
                <a:ea typeface="Open Sans"/>
                <a:cs typeface="Open Sans"/>
                <a:sym typeface="Open Sans"/>
              </a:rPr>
              <a:t>uuttujan käsite on tuttu ohjelmoinnin kontekstissa.</a:t>
            </a:r>
            <a:endParaRPr b="1" i="1" sz="1800">
              <a:latin typeface="Open Sans"/>
              <a:ea typeface="Open Sans"/>
              <a:cs typeface="Open Sans"/>
              <a:sym typeface="Open Sans"/>
            </a:endParaRPr>
          </a:p>
          <a:p>
            <a:pPr indent="457200" lvl="0" marL="0" rtl="0" algn="just">
              <a:lnSpc>
                <a:spcPct val="113000"/>
              </a:lnSpc>
              <a:spcBef>
                <a:spcPts val="1000"/>
              </a:spcBef>
              <a:spcAft>
                <a:spcPts val="0"/>
              </a:spcAft>
              <a:buClr>
                <a:schemeClr val="dk1"/>
              </a:buClr>
              <a:buSzPts val="1100"/>
              <a:buFont typeface="Arial"/>
              <a:buNone/>
            </a:pPr>
            <a:r>
              <a:rPr b="1" lang="fi" sz="1800">
                <a:latin typeface="Open Sans"/>
                <a:ea typeface="Open Sans"/>
                <a:cs typeface="Open Sans"/>
                <a:sym typeface="Open Sans"/>
              </a:rPr>
              <a:t>Harjoituksen sisältö:</a:t>
            </a:r>
            <a:endParaRPr b="1" sz="1800">
              <a:latin typeface="Open Sans"/>
              <a:ea typeface="Open Sans"/>
              <a:cs typeface="Open Sans"/>
              <a:sym typeface="Open Sans"/>
            </a:endParaRPr>
          </a:p>
          <a:p>
            <a:pPr indent="-342900" lvl="0" marL="914400" rtl="0" algn="just">
              <a:lnSpc>
                <a:spcPct val="114000"/>
              </a:lnSpc>
              <a:spcBef>
                <a:spcPts val="1000"/>
              </a:spcBef>
              <a:spcAft>
                <a:spcPts val="0"/>
              </a:spcAft>
              <a:buSzPts val="1800"/>
              <a:buFont typeface="Open Sans"/>
              <a:buChar char="●"/>
            </a:pPr>
            <a:r>
              <a:rPr lang="fi" sz="1800">
                <a:latin typeface="Open Sans"/>
                <a:ea typeface="Open Sans"/>
                <a:cs typeface="Open Sans"/>
                <a:sym typeface="Open Sans"/>
              </a:rPr>
              <a:t>Perusteet viivanseuraajan ohjelmointiin</a:t>
            </a:r>
            <a:endParaRPr sz="1800">
              <a:latin typeface="Open Sans"/>
              <a:ea typeface="Open Sans"/>
              <a:cs typeface="Open Sans"/>
              <a:sym typeface="Open Sans"/>
            </a:endParaRPr>
          </a:p>
          <a:p>
            <a:pPr indent="-342900" lvl="0" marL="914400" rtl="0" algn="just">
              <a:lnSpc>
                <a:spcPct val="114000"/>
              </a:lnSpc>
              <a:spcBef>
                <a:spcPts val="0"/>
              </a:spcBef>
              <a:spcAft>
                <a:spcPts val="0"/>
              </a:spcAft>
              <a:buSzPts val="1800"/>
              <a:buFont typeface="Open Sans"/>
              <a:buChar char="●"/>
            </a:pPr>
            <a:r>
              <a:rPr lang="fi" sz="1800">
                <a:latin typeface="Open Sans"/>
                <a:ea typeface="Open Sans"/>
                <a:cs typeface="Open Sans"/>
                <a:sym typeface="Open Sans"/>
              </a:rPr>
              <a:t>Tehtävänanto: Viivanseuraajarobotti</a:t>
            </a:r>
            <a:endParaRPr sz="1800">
              <a:latin typeface="Open Sans"/>
              <a:ea typeface="Open Sans"/>
              <a:cs typeface="Open Sans"/>
              <a:sym typeface="Open Sans"/>
            </a:endParaRPr>
          </a:p>
          <a:p>
            <a:pPr indent="-342900" lvl="0" marL="914400" rtl="0" algn="just">
              <a:lnSpc>
                <a:spcPct val="114000"/>
              </a:lnSpc>
              <a:spcBef>
                <a:spcPts val="0"/>
              </a:spcBef>
              <a:spcAft>
                <a:spcPts val="0"/>
              </a:spcAft>
              <a:buSzPts val="1800"/>
              <a:buFont typeface="Open Sans"/>
              <a:buChar char="●"/>
            </a:pPr>
            <a:r>
              <a:rPr lang="fi" sz="1800">
                <a:latin typeface="Open Sans"/>
                <a:ea typeface="Open Sans"/>
                <a:cs typeface="Open Sans"/>
                <a:sym typeface="Open Sans"/>
              </a:rPr>
              <a:t>Valmis viivanseurausohjelma</a:t>
            </a:r>
            <a:endParaRPr sz="1800">
              <a:latin typeface="Open Sans"/>
              <a:ea typeface="Open Sans"/>
              <a:cs typeface="Open Sans"/>
              <a:sym typeface="Open Sans"/>
            </a:endParaRPr>
          </a:p>
          <a:p>
            <a:pPr indent="-342900" lvl="0" marL="914400" rtl="0" algn="just">
              <a:lnSpc>
                <a:spcPct val="114000"/>
              </a:lnSpc>
              <a:spcBef>
                <a:spcPts val="0"/>
              </a:spcBef>
              <a:spcAft>
                <a:spcPts val="0"/>
              </a:spcAft>
              <a:buSzPts val="1800"/>
              <a:buFont typeface="Open Sans"/>
              <a:buChar char="●"/>
            </a:pPr>
            <a:r>
              <a:rPr lang="fi" sz="1800">
                <a:latin typeface="Open Sans"/>
                <a:ea typeface="Open Sans"/>
                <a:cs typeface="Open Sans"/>
                <a:sym typeface="Open Sans"/>
              </a:rPr>
              <a:t>Paranneltu viivanseurausohjelma</a:t>
            </a:r>
            <a:endParaRPr sz="1800">
              <a:latin typeface="Open Sans"/>
              <a:ea typeface="Open Sans"/>
              <a:cs typeface="Open Sans"/>
              <a:sym typeface="Open Sans"/>
            </a:endParaRPr>
          </a:p>
        </p:txBody>
      </p:sp>
      <p:sp>
        <p:nvSpPr>
          <p:cNvPr id="502" name="Google Shape;502;p41"/>
          <p:cNvSpPr txBox="1"/>
          <p:nvPr>
            <p:ph idx="4294967295" type="subTitle"/>
          </p:nvPr>
        </p:nvSpPr>
        <p:spPr>
          <a:xfrm>
            <a:off x="38900" y="0"/>
            <a:ext cx="9020400" cy="6789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Font typeface="Open Sans"/>
              <a:buAutoNum type="alphaLcPeriod" startAt="3"/>
            </a:pPr>
            <a:r>
              <a:rPr i="1" lang="fi" sz="2400">
                <a:latin typeface="Open Sans"/>
                <a:ea typeface="Open Sans"/>
                <a:cs typeface="Open Sans"/>
                <a:sym typeface="Open Sans"/>
              </a:rPr>
              <a:t>Viivanseuraajarobotti</a:t>
            </a:r>
            <a:endParaRPr sz="2400">
              <a:latin typeface="Open Sans"/>
              <a:ea typeface="Open Sans"/>
              <a:cs typeface="Open Sans"/>
              <a:sym typeface="Open Sans"/>
            </a:endParaRPr>
          </a:p>
        </p:txBody>
      </p:sp>
      <p:sp>
        <p:nvSpPr>
          <p:cNvPr id="503" name="Google Shape;503;p41"/>
          <p:cNvSpPr txBox="1"/>
          <p:nvPr>
            <p:ph idx="4294967295" type="subTitle"/>
          </p:nvPr>
        </p:nvSpPr>
        <p:spPr>
          <a:xfrm>
            <a:off x="-113325" y="4911825"/>
            <a:ext cx="4136100" cy="2316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Open Sans"/>
              <a:buAutoNum type="alphaLcPeriod" startAt="3"/>
            </a:pPr>
            <a:r>
              <a:rPr i="1" lang="fi" sz="1000">
                <a:latin typeface="Open Sans"/>
                <a:ea typeface="Open Sans"/>
                <a:cs typeface="Open Sans"/>
                <a:sym typeface="Open Sans"/>
              </a:rPr>
              <a:t>Viivanseuraajarobotti</a:t>
            </a:r>
            <a:endParaRPr sz="1000">
              <a:latin typeface="Open Sans"/>
              <a:ea typeface="Open Sans"/>
              <a:cs typeface="Open Sans"/>
              <a:sym typeface="Open Sans"/>
            </a:endParaRPr>
          </a:p>
        </p:txBody>
      </p:sp>
      <p:sp>
        <p:nvSpPr>
          <p:cNvPr id="504" name="Google Shape;504;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fi"/>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5"/>
          <p:cNvSpPr txBox="1"/>
          <p:nvPr>
            <p:ph type="title"/>
          </p:nvPr>
        </p:nvSpPr>
        <p:spPr>
          <a:xfrm>
            <a:off x="884800" y="678900"/>
            <a:ext cx="7768500" cy="4242900"/>
          </a:xfrm>
          <a:prstGeom prst="rect">
            <a:avLst/>
          </a:prstGeom>
        </p:spPr>
        <p:txBody>
          <a:bodyPr anchorCtr="0" anchor="t" bIns="91425" lIns="91425" spcFirstLastPara="1" rIns="91425" wrap="square" tIns="91425">
            <a:noAutofit/>
          </a:bodyPr>
          <a:lstStyle/>
          <a:p>
            <a:pPr indent="0" lvl="0" marL="0" rtl="0" algn="just">
              <a:lnSpc>
                <a:spcPct val="113000"/>
              </a:lnSpc>
              <a:spcBef>
                <a:spcPts val="0"/>
              </a:spcBef>
              <a:spcAft>
                <a:spcPts val="0"/>
              </a:spcAft>
              <a:buClr>
                <a:schemeClr val="dk1"/>
              </a:buClr>
              <a:buSzPts val="1100"/>
              <a:buFont typeface="Arial"/>
              <a:buNone/>
            </a:pPr>
            <a:r>
              <a:rPr i="1" lang="fi" sz="1800">
                <a:latin typeface="Open Sans"/>
                <a:ea typeface="Open Sans"/>
                <a:cs typeface="Open Sans"/>
                <a:sym typeface="Open Sans"/>
              </a:rPr>
              <a:t>Oletus: Toistorakenne on tuttu ohjelmoinnin kontekstissa.</a:t>
            </a:r>
            <a:endParaRPr b="1" sz="1600">
              <a:latin typeface="Open Sans"/>
              <a:ea typeface="Open Sans"/>
              <a:cs typeface="Open Sans"/>
              <a:sym typeface="Open Sans"/>
            </a:endParaRPr>
          </a:p>
          <a:p>
            <a:pPr indent="0" lvl="0" marL="0" rtl="0" algn="just">
              <a:lnSpc>
                <a:spcPct val="113000"/>
              </a:lnSpc>
              <a:spcBef>
                <a:spcPts val="1000"/>
              </a:spcBef>
              <a:spcAft>
                <a:spcPts val="0"/>
              </a:spcAft>
              <a:buClr>
                <a:schemeClr val="dk1"/>
              </a:buClr>
              <a:buSzPts val="1100"/>
              <a:buFont typeface="Arial"/>
              <a:buNone/>
            </a:pPr>
            <a:r>
              <a:rPr b="1" lang="fi" sz="1600">
                <a:latin typeface="Open Sans"/>
                <a:ea typeface="Open Sans"/>
                <a:cs typeface="Open Sans"/>
                <a:sym typeface="Open Sans"/>
              </a:rPr>
              <a:t>Harjoituksen sisältö:</a:t>
            </a:r>
            <a:endParaRPr b="1" sz="1600">
              <a:latin typeface="Open Sans"/>
              <a:ea typeface="Open Sans"/>
              <a:cs typeface="Open Sans"/>
              <a:sym typeface="Open Sans"/>
            </a:endParaRPr>
          </a:p>
          <a:p>
            <a:pPr indent="-330200" lvl="0" marL="457200" rtl="0" algn="just">
              <a:lnSpc>
                <a:spcPct val="113000"/>
              </a:lnSpc>
              <a:spcBef>
                <a:spcPts val="1000"/>
              </a:spcBef>
              <a:spcAft>
                <a:spcPts val="0"/>
              </a:spcAft>
              <a:buSzPts val="1600"/>
              <a:buFont typeface="Open Sans"/>
              <a:buChar char="●"/>
            </a:pPr>
            <a:r>
              <a:rPr lang="fi" sz="1600">
                <a:latin typeface="Open Sans"/>
                <a:ea typeface="Open Sans"/>
                <a:cs typeface="Open Sans"/>
                <a:sym typeface="Open Sans"/>
              </a:rPr>
              <a:t>Siirtyminen ohjelmointiympäristöön ja aloittaminen</a:t>
            </a:r>
            <a:endParaRPr sz="1600">
              <a:latin typeface="Open Sans"/>
              <a:ea typeface="Open Sans"/>
              <a:cs typeface="Open Sans"/>
              <a:sym typeface="Open Sans"/>
            </a:endParaRPr>
          </a:p>
          <a:p>
            <a:pPr indent="-330200" lvl="0" marL="457200" rtl="0" algn="just">
              <a:lnSpc>
                <a:spcPct val="113000"/>
              </a:lnSpc>
              <a:spcBef>
                <a:spcPts val="300"/>
              </a:spcBef>
              <a:spcAft>
                <a:spcPts val="0"/>
              </a:spcAft>
              <a:buSzPts val="1600"/>
              <a:buFont typeface="Open Sans"/>
              <a:buChar char="●"/>
            </a:pPr>
            <a:r>
              <a:rPr i="1" lang="fi" sz="1600">
                <a:latin typeface="Open Sans"/>
                <a:ea typeface="Open Sans"/>
                <a:cs typeface="Open Sans"/>
                <a:sym typeface="Open Sans"/>
              </a:rPr>
              <a:t>Open Roberta Lab- </a:t>
            </a:r>
            <a:r>
              <a:rPr lang="fi" sz="1600">
                <a:latin typeface="Open Sans"/>
                <a:ea typeface="Open Sans"/>
                <a:cs typeface="Open Sans"/>
                <a:sym typeface="Open Sans"/>
              </a:rPr>
              <a:t>ohjelmointiympäristön läpileikkaus</a:t>
            </a:r>
            <a:endParaRPr sz="1600">
              <a:latin typeface="Open Sans"/>
              <a:ea typeface="Open Sans"/>
              <a:cs typeface="Open Sans"/>
              <a:sym typeface="Open Sans"/>
            </a:endParaRPr>
          </a:p>
          <a:p>
            <a:pPr indent="-330200" lvl="0" marL="457200" rtl="0" algn="just">
              <a:lnSpc>
                <a:spcPct val="113000"/>
              </a:lnSpc>
              <a:spcBef>
                <a:spcPts val="300"/>
              </a:spcBef>
              <a:spcAft>
                <a:spcPts val="0"/>
              </a:spcAft>
              <a:buSzPts val="1600"/>
              <a:buFont typeface="Open Sans"/>
              <a:buChar char="●"/>
            </a:pPr>
            <a:r>
              <a:rPr lang="fi" sz="1600">
                <a:latin typeface="Open Sans"/>
                <a:ea typeface="Open Sans"/>
                <a:cs typeface="Open Sans"/>
                <a:sym typeface="Open Sans"/>
              </a:rPr>
              <a:t>Simulaattorin käyttäminen</a:t>
            </a:r>
            <a:endParaRPr sz="1600">
              <a:latin typeface="Open Sans"/>
              <a:ea typeface="Open Sans"/>
              <a:cs typeface="Open Sans"/>
              <a:sym typeface="Open Sans"/>
            </a:endParaRPr>
          </a:p>
          <a:p>
            <a:pPr indent="-330200" lvl="0" marL="457200" rtl="0" algn="just">
              <a:lnSpc>
                <a:spcPct val="113000"/>
              </a:lnSpc>
              <a:spcBef>
                <a:spcPts val="300"/>
              </a:spcBef>
              <a:spcAft>
                <a:spcPts val="0"/>
              </a:spcAft>
              <a:buSzPts val="1600"/>
              <a:buFont typeface="Open Sans"/>
              <a:buChar char="●"/>
            </a:pPr>
            <a:r>
              <a:rPr lang="fi" sz="1600">
                <a:latin typeface="Open Sans"/>
                <a:ea typeface="Open Sans"/>
                <a:cs typeface="Open Sans"/>
                <a:sym typeface="Open Sans"/>
              </a:rPr>
              <a:t>Simulaattorin avaaminen ja taustan vaihtaminen </a:t>
            </a:r>
            <a:endParaRPr sz="1600">
              <a:latin typeface="Open Sans"/>
              <a:ea typeface="Open Sans"/>
              <a:cs typeface="Open Sans"/>
              <a:sym typeface="Open Sans"/>
            </a:endParaRPr>
          </a:p>
          <a:p>
            <a:pPr indent="-330200" lvl="0" marL="457200" rtl="0" algn="just">
              <a:lnSpc>
                <a:spcPct val="113000"/>
              </a:lnSpc>
              <a:spcBef>
                <a:spcPts val="300"/>
              </a:spcBef>
              <a:spcAft>
                <a:spcPts val="0"/>
              </a:spcAft>
              <a:buSzPts val="1600"/>
              <a:buFont typeface="Open Sans"/>
              <a:buChar char="●"/>
            </a:pPr>
            <a:r>
              <a:rPr lang="fi" sz="1600">
                <a:latin typeface="Open Sans"/>
                <a:ea typeface="Open Sans"/>
                <a:cs typeface="Open Sans"/>
                <a:sym typeface="Open Sans"/>
              </a:rPr>
              <a:t>Ensimmäisen komennon suorittaminen</a:t>
            </a:r>
            <a:endParaRPr sz="1600">
              <a:latin typeface="Open Sans"/>
              <a:ea typeface="Open Sans"/>
              <a:cs typeface="Open Sans"/>
              <a:sym typeface="Open Sans"/>
            </a:endParaRPr>
          </a:p>
          <a:p>
            <a:pPr indent="-330200" lvl="0" marL="457200" rtl="0" algn="just">
              <a:lnSpc>
                <a:spcPct val="113000"/>
              </a:lnSpc>
              <a:spcBef>
                <a:spcPts val="300"/>
              </a:spcBef>
              <a:spcAft>
                <a:spcPts val="0"/>
              </a:spcAft>
              <a:buSzPts val="1600"/>
              <a:buFont typeface="Open Sans"/>
              <a:buChar char="●"/>
            </a:pPr>
            <a:r>
              <a:rPr lang="fi" sz="1600">
                <a:latin typeface="Open Sans"/>
                <a:ea typeface="Open Sans"/>
                <a:cs typeface="Open Sans"/>
                <a:sym typeface="Open Sans"/>
              </a:rPr>
              <a:t>Tehtävänanto: Toistuvan kuvion piirtäminen robotilla</a:t>
            </a:r>
            <a:endParaRPr sz="1600">
              <a:latin typeface="Open Sans"/>
              <a:ea typeface="Open Sans"/>
              <a:cs typeface="Open Sans"/>
              <a:sym typeface="Open Sans"/>
            </a:endParaRPr>
          </a:p>
          <a:p>
            <a:pPr indent="-330200" lvl="0" marL="457200" rtl="0" algn="just">
              <a:lnSpc>
                <a:spcPct val="113000"/>
              </a:lnSpc>
              <a:spcBef>
                <a:spcPts val="300"/>
              </a:spcBef>
              <a:spcAft>
                <a:spcPts val="0"/>
              </a:spcAft>
              <a:buSzPts val="1600"/>
              <a:buFont typeface="Open Sans"/>
              <a:buChar char="●"/>
            </a:pPr>
            <a:r>
              <a:rPr lang="fi" sz="1600">
                <a:latin typeface="Open Sans"/>
                <a:ea typeface="Open Sans"/>
                <a:cs typeface="Open Sans"/>
                <a:sym typeface="Open Sans"/>
              </a:rPr>
              <a:t>Neliön piirtäminen</a:t>
            </a:r>
            <a:endParaRPr sz="1600">
              <a:latin typeface="Open Sans"/>
              <a:ea typeface="Open Sans"/>
              <a:cs typeface="Open Sans"/>
              <a:sym typeface="Open Sans"/>
            </a:endParaRPr>
          </a:p>
          <a:p>
            <a:pPr indent="-330200" lvl="0" marL="457200" rtl="0" algn="just">
              <a:lnSpc>
                <a:spcPct val="113000"/>
              </a:lnSpc>
              <a:spcBef>
                <a:spcPts val="300"/>
              </a:spcBef>
              <a:spcAft>
                <a:spcPts val="0"/>
              </a:spcAft>
              <a:buSzPts val="1600"/>
              <a:buFont typeface="Open Sans"/>
              <a:buChar char="●"/>
            </a:pPr>
            <a:r>
              <a:rPr lang="fi" sz="1600">
                <a:latin typeface="Open Sans"/>
                <a:ea typeface="Open Sans"/>
                <a:cs typeface="Open Sans"/>
                <a:sym typeface="Open Sans"/>
              </a:rPr>
              <a:t>Kokeileminen, nopeuden muuttaminen ja taustan pyyhkiminen</a:t>
            </a:r>
            <a:endParaRPr sz="1600">
              <a:latin typeface="Open Sans"/>
              <a:ea typeface="Open Sans"/>
              <a:cs typeface="Open Sans"/>
              <a:sym typeface="Open Sans"/>
            </a:endParaRPr>
          </a:p>
          <a:p>
            <a:pPr indent="-330200" lvl="0" marL="457200" rtl="0" algn="just">
              <a:lnSpc>
                <a:spcPct val="113000"/>
              </a:lnSpc>
              <a:spcBef>
                <a:spcPts val="300"/>
              </a:spcBef>
              <a:spcAft>
                <a:spcPts val="0"/>
              </a:spcAft>
              <a:buSzPts val="1600"/>
              <a:buFont typeface="Open Sans"/>
              <a:buChar char="●"/>
            </a:pPr>
            <a:r>
              <a:rPr lang="fi" sz="1600">
                <a:latin typeface="Open Sans"/>
                <a:ea typeface="Open Sans"/>
                <a:cs typeface="Open Sans"/>
                <a:sym typeface="Open Sans"/>
              </a:rPr>
              <a:t>Muuttujan tekeminen ja käyttäminen</a:t>
            </a:r>
            <a:endParaRPr sz="1600">
              <a:latin typeface="Open Sans"/>
              <a:ea typeface="Open Sans"/>
              <a:cs typeface="Open Sans"/>
              <a:sym typeface="Open Sans"/>
            </a:endParaRPr>
          </a:p>
          <a:p>
            <a:pPr indent="-330200" lvl="0" marL="457200" rtl="0" algn="just">
              <a:lnSpc>
                <a:spcPct val="113000"/>
              </a:lnSpc>
              <a:spcBef>
                <a:spcPts val="300"/>
              </a:spcBef>
              <a:spcAft>
                <a:spcPts val="0"/>
              </a:spcAft>
              <a:buSzPts val="1600"/>
              <a:buFont typeface="Open Sans"/>
              <a:buChar char="●"/>
            </a:pPr>
            <a:r>
              <a:rPr lang="fi" sz="1600">
                <a:latin typeface="Open Sans"/>
                <a:ea typeface="Open Sans"/>
                <a:cs typeface="Open Sans"/>
                <a:sym typeface="Open Sans"/>
              </a:rPr>
              <a:t>Ohjelman tallentaminen</a:t>
            </a:r>
            <a:endParaRPr sz="1600">
              <a:latin typeface="Open Sans"/>
              <a:ea typeface="Open Sans"/>
              <a:cs typeface="Open Sans"/>
              <a:sym typeface="Open Sans"/>
            </a:endParaRPr>
          </a:p>
          <a:p>
            <a:pPr indent="-330200" lvl="0" marL="457200" rtl="0" algn="just">
              <a:lnSpc>
                <a:spcPct val="113000"/>
              </a:lnSpc>
              <a:spcBef>
                <a:spcPts val="300"/>
              </a:spcBef>
              <a:spcAft>
                <a:spcPts val="300"/>
              </a:spcAft>
              <a:buSzPts val="1600"/>
              <a:buFont typeface="Open Sans"/>
              <a:buChar char="●"/>
            </a:pPr>
            <a:r>
              <a:rPr lang="fi" sz="1600">
                <a:latin typeface="Open Sans"/>
                <a:ea typeface="Open Sans"/>
                <a:cs typeface="Open Sans"/>
                <a:sym typeface="Open Sans"/>
              </a:rPr>
              <a:t>Useita eri kokoisia neliöitä?</a:t>
            </a:r>
            <a:endParaRPr sz="1600">
              <a:latin typeface="Open Sans"/>
              <a:ea typeface="Open Sans"/>
              <a:cs typeface="Open Sans"/>
              <a:sym typeface="Open Sans"/>
            </a:endParaRPr>
          </a:p>
        </p:txBody>
      </p:sp>
      <p:sp>
        <p:nvSpPr>
          <p:cNvPr id="73" name="Google Shape;73;p15"/>
          <p:cNvSpPr txBox="1"/>
          <p:nvPr>
            <p:ph idx="4294967295" type="subTitle"/>
          </p:nvPr>
        </p:nvSpPr>
        <p:spPr>
          <a:xfrm>
            <a:off x="38900" y="0"/>
            <a:ext cx="9020400" cy="6789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Font typeface="Open Sans"/>
              <a:buAutoNum type="alphaLcPeriod"/>
            </a:pPr>
            <a:r>
              <a:rPr lang="fi" sz="2400">
                <a:latin typeface="Open Sans"/>
                <a:ea typeface="Open Sans"/>
                <a:cs typeface="Open Sans"/>
                <a:sym typeface="Open Sans"/>
              </a:rPr>
              <a:t>Robotin ohjelmointi komennoilla ja toistorakenteilla</a:t>
            </a:r>
            <a:endParaRPr sz="2400">
              <a:latin typeface="Open Sans"/>
              <a:ea typeface="Open Sans"/>
              <a:cs typeface="Open Sans"/>
              <a:sym typeface="Open Sans"/>
            </a:endParaRPr>
          </a:p>
        </p:txBody>
      </p:sp>
      <p:sp>
        <p:nvSpPr>
          <p:cNvPr id="74" name="Google Shape;74;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fi"/>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8" name="Shape 508"/>
        <p:cNvGrpSpPr/>
        <p:nvPr/>
      </p:nvGrpSpPr>
      <p:grpSpPr>
        <a:xfrm>
          <a:off x="0" y="0"/>
          <a:ext cx="0" cy="0"/>
          <a:chOff x="0" y="0"/>
          <a:chExt cx="0" cy="0"/>
        </a:xfrm>
      </p:grpSpPr>
      <p:sp>
        <p:nvSpPr>
          <p:cNvPr id="509" name="Google Shape;509;p42"/>
          <p:cNvSpPr txBox="1"/>
          <p:nvPr>
            <p:ph type="title"/>
          </p:nvPr>
        </p:nvSpPr>
        <p:spPr>
          <a:xfrm>
            <a:off x="619925" y="540150"/>
            <a:ext cx="8004300" cy="4603200"/>
          </a:xfrm>
          <a:prstGeom prst="rect">
            <a:avLst/>
          </a:prstGeom>
        </p:spPr>
        <p:txBody>
          <a:bodyPr anchorCtr="0" anchor="t" bIns="91425" lIns="91425" spcFirstLastPara="1" rIns="91425" wrap="square" tIns="91425">
            <a:noAutofit/>
          </a:bodyPr>
          <a:lstStyle/>
          <a:p>
            <a:pPr indent="0" lvl="0" marL="0" rtl="0" algn="just">
              <a:lnSpc>
                <a:spcPct val="113000"/>
              </a:lnSpc>
              <a:spcBef>
                <a:spcPts val="0"/>
              </a:spcBef>
              <a:spcAft>
                <a:spcPts val="0"/>
              </a:spcAft>
              <a:buClr>
                <a:schemeClr val="dk1"/>
              </a:buClr>
              <a:buSzPts val="1100"/>
              <a:buFont typeface="Arial"/>
              <a:buNone/>
            </a:pPr>
            <a:r>
              <a:rPr b="1" lang="fi" sz="1800">
                <a:latin typeface="Open Sans"/>
                <a:ea typeface="Open Sans"/>
                <a:cs typeface="Open Sans"/>
                <a:sym typeface="Open Sans"/>
              </a:rPr>
              <a:t>Robotti seuraa viivaa. Vai seuraako?</a:t>
            </a:r>
            <a:endParaRPr b="1" sz="1800">
              <a:latin typeface="Open Sans"/>
              <a:ea typeface="Open Sans"/>
              <a:cs typeface="Open Sans"/>
              <a:sym typeface="Open Sans"/>
            </a:endParaRPr>
          </a:p>
          <a:p>
            <a:pPr indent="0" lvl="0" marL="0" rtl="0" algn="just">
              <a:lnSpc>
                <a:spcPct val="113000"/>
              </a:lnSpc>
              <a:spcBef>
                <a:spcPts val="1000"/>
              </a:spcBef>
              <a:spcAft>
                <a:spcPts val="0"/>
              </a:spcAft>
              <a:buClr>
                <a:schemeClr val="dk1"/>
              </a:buClr>
              <a:buSzPts val="1100"/>
              <a:buFont typeface="Arial"/>
              <a:buNone/>
            </a:pPr>
            <a:r>
              <a:rPr lang="fi" sz="1600">
                <a:latin typeface="Open Sans"/>
                <a:ea typeface="Open Sans"/>
                <a:cs typeface="Open Sans"/>
                <a:sym typeface="Open Sans"/>
              </a:rPr>
              <a:t>Värianturilla on kyky toimia valoanturin tavoin mitaten pinnan tai ympäristön valoisuusarvoa. Käytännössä tämä tarkoittaa, että mustan pinnan valoisuusarvo on 0% ja valkoisen pinnan 100%. Viivanseuraajarobotti ohjelmoidaan todellisuudessa seuraamaan viivan jompaa kumpaa reunaa. Tässä auttaa </a:t>
            </a:r>
            <a:r>
              <a:rPr i="1" lang="fi" sz="1600">
                <a:latin typeface="Open Sans"/>
                <a:ea typeface="Open Sans"/>
                <a:cs typeface="Open Sans"/>
                <a:sym typeface="Open Sans"/>
              </a:rPr>
              <a:t>sumean logiikan</a:t>
            </a:r>
            <a:r>
              <a:rPr lang="fi" sz="1600">
                <a:latin typeface="Open Sans"/>
                <a:ea typeface="Open Sans"/>
                <a:cs typeface="Open Sans"/>
                <a:sym typeface="Open Sans"/>
              </a:rPr>
              <a:t> hyödyntäminen. </a:t>
            </a:r>
            <a:endParaRPr sz="1600">
              <a:latin typeface="Open Sans"/>
              <a:ea typeface="Open Sans"/>
              <a:cs typeface="Open Sans"/>
              <a:sym typeface="Open Sans"/>
            </a:endParaRPr>
          </a:p>
          <a:p>
            <a:pPr indent="0" lvl="0" marL="0" rtl="0" algn="just">
              <a:lnSpc>
                <a:spcPct val="113000"/>
              </a:lnSpc>
              <a:spcBef>
                <a:spcPts val="1000"/>
              </a:spcBef>
              <a:spcAft>
                <a:spcPts val="0"/>
              </a:spcAft>
              <a:buClr>
                <a:schemeClr val="dk1"/>
              </a:buClr>
              <a:buSzPts val="1100"/>
              <a:buFont typeface="Arial"/>
              <a:buNone/>
            </a:pPr>
            <a:r>
              <a:rPr b="1" lang="fi" sz="1800">
                <a:latin typeface="Open Sans"/>
                <a:ea typeface="Open Sans"/>
                <a:cs typeface="Open Sans"/>
                <a:sym typeface="Open Sans"/>
              </a:rPr>
              <a:t>Sumea logiikka</a:t>
            </a:r>
            <a:endParaRPr b="1" sz="1800">
              <a:latin typeface="Open Sans"/>
              <a:ea typeface="Open Sans"/>
              <a:cs typeface="Open Sans"/>
              <a:sym typeface="Open Sans"/>
            </a:endParaRPr>
          </a:p>
          <a:p>
            <a:pPr indent="0" lvl="0" marL="0" rtl="0" algn="just">
              <a:lnSpc>
                <a:spcPct val="114000"/>
              </a:lnSpc>
              <a:spcBef>
                <a:spcPts val="1000"/>
              </a:spcBef>
              <a:spcAft>
                <a:spcPts val="500"/>
              </a:spcAft>
              <a:buNone/>
            </a:pPr>
            <a:r>
              <a:rPr lang="fi" sz="1600">
                <a:latin typeface="Open Sans"/>
                <a:ea typeface="Open Sans"/>
                <a:cs typeface="Open Sans"/>
                <a:sym typeface="Open Sans"/>
              </a:rPr>
              <a:t>Diskreetti totuusarvo tarkoittaa, että jokin asia on joko tosi tai epätosi. Esimerkiksi värianturin tapauksessa tämä tarkoittaa sitä, että joko mitattu väri on valkoinen tai se ei ole valkoinen. Sumeassa logiikassa (</a:t>
            </a:r>
            <a:r>
              <a:rPr i="1" lang="fi" sz="1600">
                <a:latin typeface="Open Sans"/>
                <a:ea typeface="Open Sans"/>
                <a:cs typeface="Open Sans"/>
                <a:sym typeface="Open Sans"/>
              </a:rPr>
              <a:t>fuzzy logic</a:t>
            </a:r>
            <a:r>
              <a:rPr lang="fi" sz="1600">
                <a:latin typeface="Open Sans"/>
                <a:ea typeface="Open Sans"/>
                <a:cs typeface="Open Sans"/>
                <a:sym typeface="Open Sans"/>
              </a:rPr>
              <a:t>) kysytään sen sijaan, että kuinka valkoinen mitattu väri on. Värianturi kykenee mittaamaan tätä valoisuusarvona: Valkoisen ja mustan välillä on kaikki harmaan sävyt, jotka esitetään arvoina välillä 0-100.</a:t>
            </a:r>
            <a:endParaRPr sz="1600">
              <a:latin typeface="Open Sans"/>
              <a:ea typeface="Open Sans"/>
              <a:cs typeface="Open Sans"/>
              <a:sym typeface="Open Sans"/>
            </a:endParaRPr>
          </a:p>
        </p:txBody>
      </p:sp>
      <p:sp>
        <p:nvSpPr>
          <p:cNvPr id="510" name="Google Shape;510;p42"/>
          <p:cNvSpPr txBox="1"/>
          <p:nvPr>
            <p:ph idx="4294967295" type="subTitle"/>
          </p:nvPr>
        </p:nvSpPr>
        <p:spPr>
          <a:xfrm>
            <a:off x="38900" y="0"/>
            <a:ext cx="6533700" cy="6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sz="2400">
                <a:latin typeface="Open Sans"/>
                <a:ea typeface="Open Sans"/>
                <a:cs typeface="Open Sans"/>
                <a:sym typeface="Open Sans"/>
              </a:rPr>
              <a:t>Perusteet </a:t>
            </a:r>
            <a:r>
              <a:rPr lang="fi" sz="2400">
                <a:latin typeface="Open Sans"/>
                <a:ea typeface="Open Sans"/>
                <a:cs typeface="Open Sans"/>
                <a:sym typeface="Open Sans"/>
              </a:rPr>
              <a:t>viivanseuraajan</a:t>
            </a:r>
            <a:r>
              <a:rPr lang="fi" sz="2400">
                <a:latin typeface="Open Sans"/>
                <a:ea typeface="Open Sans"/>
                <a:cs typeface="Open Sans"/>
                <a:sym typeface="Open Sans"/>
              </a:rPr>
              <a:t> ohjelmointiin 1/3</a:t>
            </a:r>
            <a:endParaRPr sz="2400">
              <a:latin typeface="Open Sans"/>
              <a:ea typeface="Open Sans"/>
              <a:cs typeface="Open Sans"/>
              <a:sym typeface="Open Sans"/>
            </a:endParaRPr>
          </a:p>
        </p:txBody>
      </p:sp>
      <p:sp>
        <p:nvSpPr>
          <p:cNvPr id="511" name="Google Shape;511;p42"/>
          <p:cNvSpPr txBox="1"/>
          <p:nvPr>
            <p:ph idx="4294967295" type="subTitle"/>
          </p:nvPr>
        </p:nvSpPr>
        <p:spPr>
          <a:xfrm>
            <a:off x="-113325" y="4911825"/>
            <a:ext cx="4136100" cy="2316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Open Sans"/>
              <a:buAutoNum type="alphaLcPeriod" startAt="3"/>
            </a:pPr>
            <a:r>
              <a:rPr i="1" lang="fi" sz="1000">
                <a:latin typeface="Open Sans"/>
                <a:ea typeface="Open Sans"/>
                <a:cs typeface="Open Sans"/>
                <a:sym typeface="Open Sans"/>
              </a:rPr>
              <a:t>Viivanseuraajarobotti</a:t>
            </a:r>
            <a:endParaRPr sz="1000">
              <a:latin typeface="Open Sans"/>
              <a:ea typeface="Open Sans"/>
              <a:cs typeface="Open Sans"/>
              <a:sym typeface="Open Sans"/>
            </a:endParaRPr>
          </a:p>
        </p:txBody>
      </p:sp>
      <p:sp>
        <p:nvSpPr>
          <p:cNvPr id="512" name="Google Shape;512;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fi"/>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6" name="Shape 516"/>
        <p:cNvGrpSpPr/>
        <p:nvPr/>
      </p:nvGrpSpPr>
      <p:grpSpPr>
        <a:xfrm>
          <a:off x="0" y="0"/>
          <a:ext cx="0" cy="0"/>
          <a:chOff x="0" y="0"/>
          <a:chExt cx="0" cy="0"/>
        </a:xfrm>
      </p:grpSpPr>
      <p:sp>
        <p:nvSpPr>
          <p:cNvPr id="517" name="Google Shape;517;p43"/>
          <p:cNvSpPr txBox="1"/>
          <p:nvPr>
            <p:ph type="title"/>
          </p:nvPr>
        </p:nvSpPr>
        <p:spPr>
          <a:xfrm>
            <a:off x="619925" y="540150"/>
            <a:ext cx="8004300" cy="4344000"/>
          </a:xfrm>
          <a:prstGeom prst="rect">
            <a:avLst/>
          </a:prstGeom>
        </p:spPr>
        <p:txBody>
          <a:bodyPr anchorCtr="0" anchor="t" bIns="91425" lIns="91425" spcFirstLastPara="1" rIns="91425" wrap="square" tIns="91425">
            <a:noAutofit/>
          </a:bodyPr>
          <a:lstStyle/>
          <a:p>
            <a:pPr indent="0" lvl="0" marL="0" rtl="0" algn="just">
              <a:lnSpc>
                <a:spcPct val="113000"/>
              </a:lnSpc>
              <a:spcBef>
                <a:spcPts val="0"/>
              </a:spcBef>
              <a:spcAft>
                <a:spcPts val="0"/>
              </a:spcAft>
              <a:buClr>
                <a:schemeClr val="dk1"/>
              </a:buClr>
              <a:buSzPts val="1100"/>
              <a:buFont typeface="Arial"/>
              <a:buNone/>
            </a:pPr>
            <a:r>
              <a:rPr b="1" lang="fi" sz="1800">
                <a:latin typeface="Open Sans"/>
                <a:ea typeface="Open Sans"/>
                <a:cs typeface="Open Sans"/>
                <a:sym typeface="Open Sans"/>
              </a:rPr>
              <a:t>Viivan seuraaminen hyödyntäen diskreettiä totuusarvoa</a:t>
            </a:r>
            <a:endParaRPr b="1" sz="1800">
              <a:latin typeface="Open Sans"/>
              <a:ea typeface="Open Sans"/>
              <a:cs typeface="Open Sans"/>
              <a:sym typeface="Open Sans"/>
            </a:endParaRPr>
          </a:p>
          <a:p>
            <a:pPr indent="0" lvl="0" marL="0" rtl="0" algn="just">
              <a:lnSpc>
                <a:spcPct val="113000"/>
              </a:lnSpc>
              <a:spcBef>
                <a:spcPts val="1000"/>
              </a:spcBef>
              <a:spcAft>
                <a:spcPts val="0"/>
              </a:spcAft>
              <a:buClr>
                <a:schemeClr val="dk1"/>
              </a:buClr>
              <a:buSzPts val="1100"/>
              <a:buFont typeface="Arial"/>
              <a:buNone/>
            </a:pPr>
            <a:r>
              <a:rPr lang="fi" sz="1800">
                <a:latin typeface="Open Sans"/>
                <a:ea typeface="Open Sans"/>
                <a:cs typeface="Open Sans"/>
                <a:sym typeface="Open Sans"/>
              </a:rPr>
              <a:t>Robotti saadaan toki seuraamaan viivaa myös diskreettiä totuusarvoa hyödyntäen. Tässä tapauksessa toiminta menisi seuraavasti: </a:t>
            </a:r>
            <a:endParaRPr sz="1800">
              <a:latin typeface="Open Sans"/>
              <a:ea typeface="Open Sans"/>
              <a:cs typeface="Open Sans"/>
              <a:sym typeface="Open Sans"/>
            </a:endParaRPr>
          </a:p>
          <a:p>
            <a:pPr indent="457200" lvl="0" marL="0" rtl="0" algn="just">
              <a:lnSpc>
                <a:spcPct val="113000"/>
              </a:lnSpc>
              <a:spcBef>
                <a:spcPts val="1000"/>
              </a:spcBef>
              <a:spcAft>
                <a:spcPts val="0"/>
              </a:spcAft>
              <a:buClr>
                <a:schemeClr val="dk1"/>
              </a:buClr>
              <a:buSzPts val="1100"/>
              <a:buFont typeface="Arial"/>
              <a:buNone/>
            </a:pPr>
            <a:r>
              <a:rPr lang="fi" sz="1800">
                <a:latin typeface="Open Sans"/>
                <a:ea typeface="Open Sans"/>
                <a:cs typeface="Open Sans"/>
                <a:sym typeface="Open Sans"/>
              </a:rPr>
              <a:t>Kun valoisuus on 100 →  kaarra vasemmalle</a:t>
            </a:r>
            <a:endParaRPr sz="1800">
              <a:latin typeface="Open Sans"/>
              <a:ea typeface="Open Sans"/>
              <a:cs typeface="Open Sans"/>
              <a:sym typeface="Open Sans"/>
            </a:endParaRPr>
          </a:p>
          <a:p>
            <a:pPr indent="457200" lvl="0" marL="0" rtl="0" algn="just">
              <a:lnSpc>
                <a:spcPct val="113000"/>
              </a:lnSpc>
              <a:spcBef>
                <a:spcPts val="1000"/>
              </a:spcBef>
              <a:spcAft>
                <a:spcPts val="0"/>
              </a:spcAft>
              <a:buClr>
                <a:schemeClr val="dk1"/>
              </a:buClr>
              <a:buSzPts val="1100"/>
              <a:buFont typeface="Arial"/>
              <a:buNone/>
            </a:pPr>
            <a:r>
              <a:rPr lang="fi" sz="1800">
                <a:latin typeface="Open Sans"/>
                <a:ea typeface="Open Sans"/>
                <a:cs typeface="Open Sans"/>
                <a:sym typeface="Open Sans"/>
              </a:rPr>
              <a:t>Kun valoisuus on 0 → kaarra oikealle</a:t>
            </a:r>
            <a:endParaRPr sz="1800">
              <a:latin typeface="Open Sans"/>
              <a:ea typeface="Open Sans"/>
              <a:cs typeface="Open Sans"/>
              <a:sym typeface="Open Sans"/>
            </a:endParaRPr>
          </a:p>
          <a:p>
            <a:pPr indent="0" lvl="0" marL="0" rtl="0" algn="just">
              <a:lnSpc>
                <a:spcPct val="113000"/>
              </a:lnSpc>
              <a:spcBef>
                <a:spcPts val="1000"/>
              </a:spcBef>
              <a:spcAft>
                <a:spcPts val="1000"/>
              </a:spcAft>
              <a:buClr>
                <a:schemeClr val="dk1"/>
              </a:buClr>
              <a:buSzPts val="1100"/>
              <a:buFont typeface="Arial"/>
              <a:buNone/>
            </a:pPr>
            <a:r>
              <a:rPr lang="fi" sz="1800">
                <a:latin typeface="Open Sans"/>
                <a:ea typeface="Open Sans"/>
                <a:cs typeface="Open Sans"/>
                <a:sym typeface="Open Sans"/>
              </a:rPr>
              <a:t>Näin ohjelmoitu robotti liikkuisi nykivästi ja kömpelösti, mutta seuraisi kyllä viivaa. </a:t>
            </a:r>
            <a:endParaRPr sz="1800">
              <a:latin typeface="Open Sans"/>
              <a:ea typeface="Open Sans"/>
              <a:cs typeface="Open Sans"/>
              <a:sym typeface="Open Sans"/>
            </a:endParaRPr>
          </a:p>
        </p:txBody>
      </p:sp>
      <p:sp>
        <p:nvSpPr>
          <p:cNvPr id="518" name="Google Shape;518;p43"/>
          <p:cNvSpPr txBox="1"/>
          <p:nvPr>
            <p:ph idx="4294967295" type="subTitle"/>
          </p:nvPr>
        </p:nvSpPr>
        <p:spPr>
          <a:xfrm>
            <a:off x="38900" y="0"/>
            <a:ext cx="6533700" cy="6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sz="2400">
                <a:latin typeface="Open Sans"/>
                <a:ea typeface="Open Sans"/>
                <a:cs typeface="Open Sans"/>
                <a:sym typeface="Open Sans"/>
              </a:rPr>
              <a:t>Perusteet viivanseuraajan ohjelmointiin 2/3</a:t>
            </a:r>
            <a:endParaRPr sz="2400">
              <a:latin typeface="Open Sans"/>
              <a:ea typeface="Open Sans"/>
              <a:cs typeface="Open Sans"/>
              <a:sym typeface="Open Sans"/>
            </a:endParaRPr>
          </a:p>
        </p:txBody>
      </p:sp>
      <p:cxnSp>
        <p:nvCxnSpPr>
          <p:cNvPr id="519" name="Google Shape;519;p43"/>
          <p:cNvCxnSpPr/>
          <p:nvPr/>
        </p:nvCxnSpPr>
        <p:spPr>
          <a:xfrm flipH="1" rot="-9070843">
            <a:off x="3153045" y="3358784"/>
            <a:ext cx="2837888" cy="1782276"/>
          </a:xfrm>
          <a:prstGeom prst="straightConnector1">
            <a:avLst/>
          </a:prstGeom>
          <a:noFill/>
          <a:ln cap="flat" cmpd="sng" w="114300">
            <a:solidFill>
              <a:srgbClr val="434343"/>
            </a:solidFill>
            <a:prstDash val="solid"/>
            <a:round/>
            <a:headEnd len="med" w="med" type="none"/>
            <a:tailEnd len="med" w="med" type="none"/>
          </a:ln>
        </p:spPr>
      </p:cxnSp>
      <p:grpSp>
        <p:nvGrpSpPr>
          <p:cNvPr id="520" name="Google Shape;520;p43"/>
          <p:cNvGrpSpPr/>
          <p:nvPr/>
        </p:nvGrpSpPr>
        <p:grpSpPr>
          <a:xfrm rot="-1714158">
            <a:off x="3567549" y="4030733"/>
            <a:ext cx="920059" cy="738404"/>
            <a:chOff x="5094982" y="4145638"/>
            <a:chExt cx="920100" cy="738437"/>
          </a:xfrm>
        </p:grpSpPr>
        <p:grpSp>
          <p:nvGrpSpPr>
            <p:cNvPr id="521" name="Google Shape;521;p43"/>
            <p:cNvGrpSpPr/>
            <p:nvPr/>
          </p:nvGrpSpPr>
          <p:grpSpPr>
            <a:xfrm>
              <a:off x="5094982" y="4145638"/>
              <a:ext cx="920100" cy="738437"/>
              <a:chOff x="5094923" y="4145688"/>
              <a:chExt cx="920100" cy="884250"/>
            </a:xfrm>
          </p:grpSpPr>
          <p:sp>
            <p:nvSpPr>
              <p:cNvPr id="522" name="Google Shape;522;p43"/>
              <p:cNvSpPr/>
              <p:nvPr/>
            </p:nvSpPr>
            <p:spPr>
              <a:xfrm>
                <a:off x="5094923" y="4211331"/>
                <a:ext cx="920100" cy="736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43"/>
              <p:cNvSpPr/>
              <p:nvPr/>
            </p:nvSpPr>
            <p:spPr>
              <a:xfrm rot="-5917">
                <a:off x="5380669" y="4145988"/>
                <a:ext cx="348601" cy="145200"/>
              </a:xfrm>
              <a:prstGeom prst="roundRect">
                <a:avLst>
                  <a:gd fmla="val 16667" name="adj"/>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43"/>
              <p:cNvSpPr/>
              <p:nvPr/>
            </p:nvSpPr>
            <p:spPr>
              <a:xfrm rot="-5917">
                <a:off x="5380669" y="4884438"/>
                <a:ext cx="348601" cy="145200"/>
              </a:xfrm>
              <a:prstGeom prst="roundRect">
                <a:avLst>
                  <a:gd fmla="val 16667" name="adj"/>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5" name="Google Shape;525;p43"/>
            <p:cNvSpPr/>
            <p:nvPr/>
          </p:nvSpPr>
          <p:spPr>
            <a:xfrm>
              <a:off x="5753425" y="4403400"/>
              <a:ext cx="222900" cy="222900"/>
            </a:xfrm>
            <a:prstGeom prst="ellipse">
              <a:avLst/>
            </a:prstGeom>
            <a:solidFill>
              <a:srgbClr val="0000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6" name="Google Shape;526;p43"/>
          <p:cNvSpPr/>
          <p:nvPr/>
        </p:nvSpPr>
        <p:spPr>
          <a:xfrm rot="1730785">
            <a:off x="3958916" y="3567051"/>
            <a:ext cx="465113" cy="358495"/>
          </a:xfrm>
          <a:prstGeom prst="bentArrow">
            <a:avLst>
              <a:gd fmla="val 25000" name="adj1"/>
              <a:gd fmla="val 25000" name="adj2"/>
              <a:gd fmla="val 25000" name="adj3"/>
              <a:gd fmla="val 43750" name="adj4"/>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43"/>
          <p:cNvSpPr/>
          <p:nvPr/>
        </p:nvSpPr>
        <p:spPr>
          <a:xfrm flipH="1" rot="7336539">
            <a:off x="4770755" y="4307823"/>
            <a:ext cx="465175" cy="358643"/>
          </a:xfrm>
          <a:prstGeom prst="bentArrow">
            <a:avLst>
              <a:gd fmla="val 25000" name="adj1"/>
              <a:gd fmla="val 25000" name="adj2"/>
              <a:gd fmla="val 25000" name="adj3"/>
              <a:gd fmla="val 43750" name="adj4"/>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43"/>
          <p:cNvSpPr/>
          <p:nvPr/>
        </p:nvSpPr>
        <p:spPr>
          <a:xfrm rot="1730785">
            <a:off x="5257281" y="3638546"/>
            <a:ext cx="465113" cy="358495"/>
          </a:xfrm>
          <a:prstGeom prst="bentArrow">
            <a:avLst>
              <a:gd fmla="val 25000" name="adj1"/>
              <a:gd fmla="val 25000" name="adj2"/>
              <a:gd fmla="val 25000" name="adj3"/>
              <a:gd fmla="val 43750" name="adj4"/>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43"/>
          <p:cNvSpPr txBox="1"/>
          <p:nvPr>
            <p:ph idx="4294967295" type="subTitle"/>
          </p:nvPr>
        </p:nvSpPr>
        <p:spPr>
          <a:xfrm>
            <a:off x="-113325" y="4911825"/>
            <a:ext cx="4136100" cy="2316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Open Sans"/>
              <a:buAutoNum type="alphaLcPeriod" startAt="3"/>
            </a:pPr>
            <a:r>
              <a:rPr i="1" lang="fi" sz="1000">
                <a:latin typeface="Open Sans"/>
                <a:ea typeface="Open Sans"/>
                <a:cs typeface="Open Sans"/>
                <a:sym typeface="Open Sans"/>
              </a:rPr>
              <a:t>Viivanseuraajarobotti</a:t>
            </a:r>
            <a:endParaRPr sz="1000">
              <a:latin typeface="Open Sans"/>
              <a:ea typeface="Open Sans"/>
              <a:cs typeface="Open Sans"/>
              <a:sym typeface="Open Sans"/>
            </a:endParaRPr>
          </a:p>
        </p:txBody>
      </p:sp>
      <p:sp>
        <p:nvSpPr>
          <p:cNvPr id="530" name="Google Shape;530;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fi"/>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4" name="Shape 534"/>
        <p:cNvGrpSpPr/>
        <p:nvPr/>
      </p:nvGrpSpPr>
      <p:grpSpPr>
        <a:xfrm>
          <a:off x="0" y="0"/>
          <a:ext cx="0" cy="0"/>
          <a:chOff x="0" y="0"/>
          <a:chExt cx="0" cy="0"/>
        </a:xfrm>
      </p:grpSpPr>
      <p:sp>
        <p:nvSpPr>
          <p:cNvPr id="535" name="Google Shape;535;p44"/>
          <p:cNvSpPr txBox="1"/>
          <p:nvPr>
            <p:ph type="title"/>
          </p:nvPr>
        </p:nvSpPr>
        <p:spPr>
          <a:xfrm>
            <a:off x="619925" y="540150"/>
            <a:ext cx="8004300" cy="4344000"/>
          </a:xfrm>
          <a:prstGeom prst="rect">
            <a:avLst/>
          </a:prstGeom>
        </p:spPr>
        <p:txBody>
          <a:bodyPr anchorCtr="0" anchor="t" bIns="91425" lIns="91425" spcFirstLastPara="1" rIns="91425" wrap="square" tIns="91425">
            <a:noAutofit/>
          </a:bodyPr>
          <a:lstStyle/>
          <a:p>
            <a:pPr indent="0" lvl="0" marL="0" rtl="0" algn="just">
              <a:lnSpc>
                <a:spcPct val="113000"/>
              </a:lnSpc>
              <a:spcBef>
                <a:spcPts val="0"/>
              </a:spcBef>
              <a:spcAft>
                <a:spcPts val="0"/>
              </a:spcAft>
              <a:buClr>
                <a:schemeClr val="dk1"/>
              </a:buClr>
              <a:buSzPts val="1100"/>
              <a:buFont typeface="Arial"/>
              <a:buNone/>
            </a:pPr>
            <a:r>
              <a:rPr b="1" lang="fi" sz="1600">
                <a:latin typeface="Open Sans"/>
                <a:ea typeface="Open Sans"/>
                <a:cs typeface="Open Sans"/>
                <a:sym typeface="Open Sans"/>
              </a:rPr>
              <a:t>Valoisuusarvon siirtäminen suoraan moottorin tehoksi (sumea logiikka)</a:t>
            </a:r>
            <a:endParaRPr b="1" sz="1600">
              <a:latin typeface="Open Sans"/>
              <a:ea typeface="Open Sans"/>
              <a:cs typeface="Open Sans"/>
              <a:sym typeface="Open Sans"/>
            </a:endParaRPr>
          </a:p>
          <a:p>
            <a:pPr indent="0" lvl="0" marL="0" rtl="0" algn="just">
              <a:lnSpc>
                <a:spcPct val="113000"/>
              </a:lnSpc>
              <a:spcBef>
                <a:spcPts val="1000"/>
              </a:spcBef>
              <a:spcAft>
                <a:spcPts val="0"/>
              </a:spcAft>
              <a:buClr>
                <a:schemeClr val="dk1"/>
              </a:buClr>
              <a:buSzPts val="1100"/>
              <a:buFont typeface="Arial"/>
              <a:buNone/>
            </a:pPr>
            <a:r>
              <a:rPr lang="fi" sz="1600">
                <a:latin typeface="Open Sans"/>
                <a:ea typeface="Open Sans"/>
                <a:cs typeface="Open Sans"/>
                <a:sym typeface="Open Sans"/>
              </a:rPr>
              <a:t>Robotti saadaan seuraamaan viivan reunaa sumeaa logiikkaa hyödyntäen. Robotilla on kaksi moottoria: vasen ja oikea. Moottorien käyttöteho ilmaistaan prosenteina välillä 0-100, kuten värianturin mittaava valoisuusarvo. Voidaan siis käyttää seuraavaa logiikkaa: </a:t>
            </a:r>
            <a:endParaRPr sz="1600">
              <a:latin typeface="Open Sans"/>
              <a:ea typeface="Open Sans"/>
              <a:cs typeface="Open Sans"/>
              <a:sym typeface="Open Sans"/>
            </a:endParaRPr>
          </a:p>
          <a:p>
            <a:pPr indent="457200" lvl="0" marL="0" rtl="0" algn="just">
              <a:lnSpc>
                <a:spcPct val="113000"/>
              </a:lnSpc>
              <a:spcBef>
                <a:spcPts val="1000"/>
              </a:spcBef>
              <a:spcAft>
                <a:spcPts val="0"/>
              </a:spcAft>
              <a:buClr>
                <a:schemeClr val="dk1"/>
              </a:buClr>
              <a:buSzPts val="1100"/>
              <a:buFont typeface="Arial"/>
              <a:buNone/>
            </a:pPr>
            <a:r>
              <a:rPr lang="fi" sz="1600">
                <a:latin typeface="Open Sans"/>
                <a:ea typeface="Open Sans"/>
                <a:cs typeface="Open Sans"/>
                <a:sym typeface="Open Sans"/>
              </a:rPr>
              <a:t>Oikean moottorin käyttöteho = [mitattu valoisuusarvo]</a:t>
            </a:r>
            <a:endParaRPr sz="1600">
              <a:latin typeface="Open Sans"/>
              <a:ea typeface="Open Sans"/>
              <a:cs typeface="Open Sans"/>
              <a:sym typeface="Open Sans"/>
            </a:endParaRPr>
          </a:p>
          <a:p>
            <a:pPr indent="457200" lvl="0" marL="0" rtl="0" algn="just">
              <a:lnSpc>
                <a:spcPct val="113000"/>
              </a:lnSpc>
              <a:spcBef>
                <a:spcPts val="1000"/>
              </a:spcBef>
              <a:spcAft>
                <a:spcPts val="0"/>
              </a:spcAft>
              <a:buClr>
                <a:schemeClr val="dk1"/>
              </a:buClr>
              <a:buSzPts val="1100"/>
              <a:buFont typeface="Arial"/>
              <a:buNone/>
            </a:pPr>
            <a:r>
              <a:rPr lang="fi" sz="1600">
                <a:latin typeface="Open Sans"/>
                <a:ea typeface="Open Sans"/>
                <a:cs typeface="Open Sans"/>
                <a:sym typeface="Open Sans"/>
              </a:rPr>
              <a:t>Vasemman moottorin käyttöteho = [100 - (mitattu valoisuusarvo)]</a:t>
            </a:r>
            <a:endParaRPr sz="1600">
              <a:latin typeface="Open Sans"/>
              <a:ea typeface="Open Sans"/>
              <a:cs typeface="Open Sans"/>
              <a:sym typeface="Open Sans"/>
            </a:endParaRPr>
          </a:p>
          <a:p>
            <a:pPr indent="0" lvl="0" marL="0" rtl="0" algn="just">
              <a:lnSpc>
                <a:spcPct val="113000"/>
              </a:lnSpc>
              <a:spcBef>
                <a:spcPts val="1000"/>
              </a:spcBef>
              <a:spcAft>
                <a:spcPts val="1000"/>
              </a:spcAft>
              <a:buClr>
                <a:schemeClr val="dk1"/>
              </a:buClr>
              <a:buSzPts val="1100"/>
              <a:buFont typeface="Arial"/>
              <a:buNone/>
            </a:pPr>
            <a:r>
              <a:rPr lang="fi" sz="1600">
                <a:latin typeface="Open Sans"/>
                <a:ea typeface="Open Sans"/>
                <a:cs typeface="Open Sans"/>
                <a:sym typeface="Open Sans"/>
              </a:rPr>
              <a:t>Nyt robotti käytännössä kulkee viivan reunan harmaalla alueella. Kun anturi näkee valkoista ja mustaa yhtä paljon eli valoisuusarvo on 50%, robotin molemmat moottorit toimivat 50% teholla eli robotti ajaa suoraan. </a:t>
            </a:r>
            <a:endParaRPr sz="1600">
              <a:latin typeface="Open Sans"/>
              <a:ea typeface="Open Sans"/>
              <a:cs typeface="Open Sans"/>
              <a:sym typeface="Open Sans"/>
            </a:endParaRPr>
          </a:p>
        </p:txBody>
      </p:sp>
      <p:sp>
        <p:nvSpPr>
          <p:cNvPr id="536" name="Google Shape;536;p44"/>
          <p:cNvSpPr txBox="1"/>
          <p:nvPr>
            <p:ph idx="4294967295" type="subTitle"/>
          </p:nvPr>
        </p:nvSpPr>
        <p:spPr>
          <a:xfrm>
            <a:off x="38900" y="0"/>
            <a:ext cx="6533700" cy="6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sz="2400">
                <a:latin typeface="Open Sans"/>
                <a:ea typeface="Open Sans"/>
                <a:cs typeface="Open Sans"/>
                <a:sym typeface="Open Sans"/>
              </a:rPr>
              <a:t>Perusteet viivanseuraajan ohjelmointiin 3/3</a:t>
            </a:r>
            <a:endParaRPr sz="2400">
              <a:latin typeface="Open Sans"/>
              <a:ea typeface="Open Sans"/>
              <a:cs typeface="Open Sans"/>
              <a:sym typeface="Open Sans"/>
            </a:endParaRPr>
          </a:p>
        </p:txBody>
      </p:sp>
      <p:cxnSp>
        <p:nvCxnSpPr>
          <p:cNvPr id="537" name="Google Shape;537;p44"/>
          <p:cNvCxnSpPr/>
          <p:nvPr/>
        </p:nvCxnSpPr>
        <p:spPr>
          <a:xfrm flipH="1" rot="-9044652">
            <a:off x="3153051" y="3571956"/>
            <a:ext cx="2837882" cy="1782593"/>
          </a:xfrm>
          <a:prstGeom prst="straightConnector1">
            <a:avLst/>
          </a:prstGeom>
          <a:noFill/>
          <a:ln cap="flat" cmpd="sng" w="114300">
            <a:solidFill>
              <a:srgbClr val="434343"/>
            </a:solidFill>
            <a:prstDash val="solid"/>
            <a:round/>
            <a:headEnd len="med" w="med" type="none"/>
            <a:tailEnd len="med" w="med" type="none"/>
          </a:ln>
        </p:spPr>
      </p:cxnSp>
      <p:grpSp>
        <p:nvGrpSpPr>
          <p:cNvPr id="538" name="Google Shape;538;p44"/>
          <p:cNvGrpSpPr/>
          <p:nvPr/>
        </p:nvGrpSpPr>
        <p:grpSpPr>
          <a:xfrm rot="-131693">
            <a:off x="3872811" y="4094017"/>
            <a:ext cx="920131" cy="738462"/>
            <a:chOff x="5094982" y="4145638"/>
            <a:chExt cx="920100" cy="738437"/>
          </a:xfrm>
        </p:grpSpPr>
        <p:grpSp>
          <p:nvGrpSpPr>
            <p:cNvPr id="539" name="Google Shape;539;p44"/>
            <p:cNvGrpSpPr/>
            <p:nvPr/>
          </p:nvGrpSpPr>
          <p:grpSpPr>
            <a:xfrm>
              <a:off x="5094982" y="4145638"/>
              <a:ext cx="920100" cy="738437"/>
              <a:chOff x="5094923" y="4145688"/>
              <a:chExt cx="920100" cy="884250"/>
            </a:xfrm>
          </p:grpSpPr>
          <p:sp>
            <p:nvSpPr>
              <p:cNvPr id="540" name="Google Shape;540;p44"/>
              <p:cNvSpPr/>
              <p:nvPr/>
            </p:nvSpPr>
            <p:spPr>
              <a:xfrm>
                <a:off x="5094923" y="4211331"/>
                <a:ext cx="920100" cy="736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44"/>
              <p:cNvSpPr/>
              <p:nvPr/>
            </p:nvSpPr>
            <p:spPr>
              <a:xfrm rot="-5917">
                <a:off x="5380669" y="4145988"/>
                <a:ext cx="348601" cy="145200"/>
              </a:xfrm>
              <a:prstGeom prst="roundRect">
                <a:avLst>
                  <a:gd fmla="val 16667" name="adj"/>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44"/>
              <p:cNvSpPr/>
              <p:nvPr/>
            </p:nvSpPr>
            <p:spPr>
              <a:xfrm rot="-5917">
                <a:off x="5380669" y="4884438"/>
                <a:ext cx="348601" cy="145200"/>
              </a:xfrm>
              <a:prstGeom prst="roundRect">
                <a:avLst>
                  <a:gd fmla="val 16667" name="adj"/>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3" name="Google Shape;543;p44"/>
            <p:cNvSpPr/>
            <p:nvPr/>
          </p:nvSpPr>
          <p:spPr>
            <a:xfrm>
              <a:off x="5753425" y="4403400"/>
              <a:ext cx="222900" cy="222900"/>
            </a:xfrm>
            <a:prstGeom prst="ellipse">
              <a:avLst/>
            </a:prstGeom>
            <a:solidFill>
              <a:srgbClr val="999999"/>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4" name="Google Shape;544;p44"/>
          <p:cNvSpPr/>
          <p:nvPr/>
        </p:nvSpPr>
        <p:spPr>
          <a:xfrm rot="-125370">
            <a:off x="4875196" y="4274392"/>
            <a:ext cx="765209" cy="329319"/>
          </a:xfrm>
          <a:prstGeom prst="rightArrow">
            <a:avLst>
              <a:gd fmla="val 50000" name="adj1"/>
              <a:gd fmla="val 500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44"/>
          <p:cNvSpPr txBox="1"/>
          <p:nvPr>
            <p:ph idx="4294967295" type="subTitle"/>
          </p:nvPr>
        </p:nvSpPr>
        <p:spPr>
          <a:xfrm>
            <a:off x="-113325" y="4911825"/>
            <a:ext cx="4136100" cy="2316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Open Sans"/>
              <a:buAutoNum type="alphaLcPeriod" startAt="3"/>
            </a:pPr>
            <a:r>
              <a:rPr i="1" lang="fi" sz="1000">
                <a:latin typeface="Open Sans"/>
                <a:ea typeface="Open Sans"/>
                <a:cs typeface="Open Sans"/>
                <a:sym typeface="Open Sans"/>
              </a:rPr>
              <a:t>Viivanseuraajarobotti</a:t>
            </a:r>
            <a:endParaRPr sz="1000">
              <a:latin typeface="Open Sans"/>
              <a:ea typeface="Open Sans"/>
              <a:cs typeface="Open Sans"/>
              <a:sym typeface="Open Sans"/>
            </a:endParaRPr>
          </a:p>
        </p:txBody>
      </p:sp>
      <p:sp>
        <p:nvSpPr>
          <p:cNvPr id="546" name="Google Shape;546;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fi"/>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0" name="Shape 550"/>
        <p:cNvGrpSpPr/>
        <p:nvPr/>
      </p:nvGrpSpPr>
      <p:grpSpPr>
        <a:xfrm>
          <a:off x="0" y="0"/>
          <a:ext cx="0" cy="0"/>
          <a:chOff x="0" y="0"/>
          <a:chExt cx="0" cy="0"/>
        </a:xfrm>
      </p:grpSpPr>
      <p:pic>
        <p:nvPicPr>
          <p:cNvPr id="551" name="Google Shape;551;p45"/>
          <p:cNvPicPr preferRelativeResize="0"/>
          <p:nvPr/>
        </p:nvPicPr>
        <p:blipFill rotWithShape="1">
          <a:blip r:embed="rId3">
            <a:alphaModFix/>
          </a:blip>
          <a:srcRect b="6217" l="0" r="0" t="0"/>
          <a:stretch/>
        </p:blipFill>
        <p:spPr>
          <a:xfrm>
            <a:off x="2995150" y="3016150"/>
            <a:ext cx="3153701" cy="1864200"/>
          </a:xfrm>
          <a:prstGeom prst="rect">
            <a:avLst/>
          </a:prstGeom>
          <a:noFill/>
          <a:ln>
            <a:noFill/>
          </a:ln>
        </p:spPr>
      </p:pic>
      <p:sp>
        <p:nvSpPr>
          <p:cNvPr id="552" name="Google Shape;552;p45"/>
          <p:cNvSpPr txBox="1"/>
          <p:nvPr>
            <p:ph type="title"/>
          </p:nvPr>
        </p:nvSpPr>
        <p:spPr>
          <a:xfrm>
            <a:off x="619925" y="540150"/>
            <a:ext cx="8004300" cy="3034500"/>
          </a:xfrm>
          <a:prstGeom prst="rect">
            <a:avLst/>
          </a:prstGeom>
        </p:spPr>
        <p:txBody>
          <a:bodyPr anchorCtr="0" anchor="t" bIns="91425" lIns="91425" spcFirstLastPara="1" rIns="91425" wrap="square" tIns="91425">
            <a:noAutofit/>
          </a:bodyPr>
          <a:lstStyle/>
          <a:p>
            <a:pPr indent="0" lvl="0" marL="0" rtl="0" algn="just">
              <a:lnSpc>
                <a:spcPct val="113000"/>
              </a:lnSpc>
              <a:spcBef>
                <a:spcPts val="0"/>
              </a:spcBef>
              <a:spcAft>
                <a:spcPts val="0"/>
              </a:spcAft>
              <a:buClr>
                <a:schemeClr val="dk1"/>
              </a:buClr>
              <a:buSzPts val="1100"/>
              <a:buFont typeface="Arial"/>
              <a:buNone/>
            </a:pPr>
            <a:r>
              <a:rPr lang="fi" sz="1600">
                <a:latin typeface="Open Sans"/>
                <a:ea typeface="Open Sans"/>
                <a:cs typeface="Open Sans"/>
                <a:sym typeface="Open Sans"/>
              </a:rPr>
              <a:t>Tehtävänä on saada robotti seuraamaan jo tutuksi tulleen taustan paksua mustaa viivaa. Alkuasetelman ja oikea taustan näet alla olevasta kuvasta (siirrä vaaleansininen este pois reitiltä).  Käytä hyödyksesi juuri esiteltyä sumeaa logiikkaa. </a:t>
            </a:r>
            <a:endParaRPr sz="1600">
              <a:latin typeface="Open Sans"/>
              <a:ea typeface="Open Sans"/>
              <a:cs typeface="Open Sans"/>
              <a:sym typeface="Open Sans"/>
            </a:endParaRPr>
          </a:p>
          <a:p>
            <a:pPr indent="0" lvl="0" marL="0" rtl="0" algn="just">
              <a:lnSpc>
                <a:spcPct val="113000"/>
              </a:lnSpc>
              <a:spcBef>
                <a:spcPts val="1000"/>
              </a:spcBef>
              <a:spcAft>
                <a:spcPts val="0"/>
              </a:spcAft>
              <a:buClr>
                <a:schemeClr val="dk1"/>
              </a:buClr>
              <a:buSzPts val="1100"/>
              <a:buFont typeface="Arial"/>
              <a:buNone/>
            </a:pPr>
            <a:r>
              <a:rPr lang="fi" sz="1600">
                <a:latin typeface="Open Sans"/>
                <a:ea typeface="Open Sans"/>
                <a:cs typeface="Open Sans"/>
                <a:sym typeface="Open Sans"/>
              </a:rPr>
              <a:t>Valmiin ohjelman parannusehdotuksineen löydät seuraavilta sivuilta. Kokeile kuitenkin ensin itse.</a:t>
            </a:r>
            <a:endParaRPr sz="1600">
              <a:latin typeface="Open Sans"/>
              <a:ea typeface="Open Sans"/>
              <a:cs typeface="Open Sans"/>
              <a:sym typeface="Open Sans"/>
            </a:endParaRPr>
          </a:p>
          <a:p>
            <a:pPr indent="0" lvl="0" marL="0" rtl="0" algn="l">
              <a:lnSpc>
                <a:spcPct val="112000"/>
              </a:lnSpc>
              <a:spcBef>
                <a:spcPts val="1000"/>
              </a:spcBef>
              <a:spcAft>
                <a:spcPts val="0"/>
              </a:spcAft>
              <a:buClr>
                <a:schemeClr val="dk1"/>
              </a:buClr>
              <a:buSzPts val="1100"/>
              <a:buFont typeface="Arial"/>
              <a:buNone/>
            </a:pPr>
            <a:r>
              <a:rPr b="1" lang="fi" sz="1600">
                <a:latin typeface="Open Sans"/>
                <a:ea typeface="Open Sans"/>
                <a:cs typeface="Open Sans"/>
                <a:sym typeface="Open Sans"/>
              </a:rPr>
              <a:t>Vinkki: </a:t>
            </a:r>
            <a:r>
              <a:rPr lang="fi" sz="1600">
                <a:latin typeface="Open Sans"/>
                <a:ea typeface="Open Sans"/>
                <a:cs typeface="Open Sans"/>
                <a:sym typeface="Open Sans"/>
              </a:rPr>
              <a:t>Tässä harjoituksessa tarvitset </a:t>
            </a:r>
            <a:r>
              <a:rPr i="1" lang="fi" sz="1600">
                <a:latin typeface="Open Sans"/>
                <a:ea typeface="Open Sans"/>
                <a:cs typeface="Open Sans"/>
                <a:sym typeface="Open Sans"/>
              </a:rPr>
              <a:t>Action-, Sensors- Control- </a:t>
            </a:r>
            <a:r>
              <a:rPr lang="fi" sz="1600">
                <a:latin typeface="Open Sans"/>
                <a:ea typeface="Open Sans"/>
                <a:cs typeface="Open Sans"/>
                <a:sym typeface="Open Sans"/>
              </a:rPr>
              <a:t>ja</a:t>
            </a:r>
            <a:r>
              <a:rPr i="1" lang="fi" sz="1600">
                <a:latin typeface="Open Sans"/>
                <a:ea typeface="Open Sans"/>
                <a:cs typeface="Open Sans"/>
                <a:sym typeface="Open Sans"/>
              </a:rPr>
              <a:t> Math-, -</a:t>
            </a:r>
            <a:r>
              <a:rPr lang="fi" sz="1600">
                <a:latin typeface="Open Sans"/>
                <a:ea typeface="Open Sans"/>
                <a:cs typeface="Open Sans"/>
                <a:sym typeface="Open Sans"/>
              </a:rPr>
              <a:t>valikoita. Vasemman ja oikean moottorin tehoja voidaan käsitellä erikseen </a:t>
            </a:r>
            <a:r>
              <a:rPr b="1" i="1" lang="fi" sz="1600">
                <a:latin typeface="Open Sans"/>
                <a:ea typeface="Open Sans"/>
                <a:cs typeface="Open Sans"/>
                <a:sym typeface="Open Sans"/>
              </a:rPr>
              <a:t>steer forward </a:t>
            </a:r>
            <a:r>
              <a:rPr lang="fi" sz="1600">
                <a:latin typeface="Open Sans"/>
                <a:ea typeface="Open Sans"/>
                <a:cs typeface="Open Sans"/>
                <a:sym typeface="Open Sans"/>
              </a:rPr>
              <a:t>-komennolla. </a:t>
            </a:r>
            <a:endParaRPr sz="1600">
              <a:latin typeface="Open Sans"/>
              <a:ea typeface="Open Sans"/>
              <a:cs typeface="Open Sans"/>
              <a:sym typeface="Open Sans"/>
            </a:endParaRPr>
          </a:p>
          <a:p>
            <a:pPr indent="0" lvl="0" marL="0" rtl="0" algn="just">
              <a:lnSpc>
                <a:spcPct val="113000"/>
              </a:lnSpc>
              <a:spcBef>
                <a:spcPts val="700"/>
              </a:spcBef>
              <a:spcAft>
                <a:spcPts val="1000"/>
              </a:spcAft>
              <a:buClr>
                <a:schemeClr val="dk1"/>
              </a:buClr>
              <a:buSzPts val="1100"/>
              <a:buFont typeface="Arial"/>
              <a:buNone/>
            </a:pPr>
            <a:r>
              <a:t/>
            </a:r>
            <a:endParaRPr sz="1600">
              <a:latin typeface="Open Sans"/>
              <a:ea typeface="Open Sans"/>
              <a:cs typeface="Open Sans"/>
              <a:sym typeface="Open Sans"/>
            </a:endParaRPr>
          </a:p>
        </p:txBody>
      </p:sp>
      <p:sp>
        <p:nvSpPr>
          <p:cNvPr id="553" name="Google Shape;553;p45"/>
          <p:cNvSpPr txBox="1"/>
          <p:nvPr>
            <p:ph idx="4294967295" type="subTitle"/>
          </p:nvPr>
        </p:nvSpPr>
        <p:spPr>
          <a:xfrm>
            <a:off x="38900" y="0"/>
            <a:ext cx="6533700" cy="6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sz="2400">
                <a:latin typeface="Open Sans"/>
                <a:ea typeface="Open Sans"/>
                <a:cs typeface="Open Sans"/>
                <a:sym typeface="Open Sans"/>
              </a:rPr>
              <a:t>Tehtävänanto: Viivanseuraajarobotti</a:t>
            </a:r>
            <a:endParaRPr sz="2400">
              <a:latin typeface="Open Sans"/>
              <a:ea typeface="Open Sans"/>
              <a:cs typeface="Open Sans"/>
              <a:sym typeface="Open Sans"/>
            </a:endParaRPr>
          </a:p>
        </p:txBody>
      </p:sp>
      <p:sp>
        <p:nvSpPr>
          <p:cNvPr id="554" name="Google Shape;554;p45"/>
          <p:cNvSpPr txBox="1"/>
          <p:nvPr>
            <p:ph idx="4294967295" type="subTitle"/>
          </p:nvPr>
        </p:nvSpPr>
        <p:spPr>
          <a:xfrm>
            <a:off x="-113325" y="4911825"/>
            <a:ext cx="4136100" cy="2316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Open Sans"/>
              <a:buAutoNum type="alphaLcPeriod" startAt="3"/>
            </a:pPr>
            <a:r>
              <a:rPr i="1" lang="fi" sz="1000">
                <a:latin typeface="Open Sans"/>
                <a:ea typeface="Open Sans"/>
                <a:cs typeface="Open Sans"/>
                <a:sym typeface="Open Sans"/>
              </a:rPr>
              <a:t>Viivanseuraajarobotti</a:t>
            </a:r>
            <a:endParaRPr sz="1000">
              <a:latin typeface="Open Sans"/>
              <a:ea typeface="Open Sans"/>
              <a:cs typeface="Open Sans"/>
              <a:sym typeface="Open Sans"/>
            </a:endParaRPr>
          </a:p>
        </p:txBody>
      </p:sp>
      <p:sp>
        <p:nvSpPr>
          <p:cNvPr id="555" name="Google Shape;555;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fi"/>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9" name="Shape 559"/>
        <p:cNvGrpSpPr/>
        <p:nvPr/>
      </p:nvGrpSpPr>
      <p:grpSpPr>
        <a:xfrm>
          <a:off x="0" y="0"/>
          <a:ext cx="0" cy="0"/>
          <a:chOff x="0" y="0"/>
          <a:chExt cx="0" cy="0"/>
        </a:xfrm>
      </p:grpSpPr>
      <p:sp>
        <p:nvSpPr>
          <p:cNvPr id="560" name="Google Shape;560;p46"/>
          <p:cNvSpPr txBox="1"/>
          <p:nvPr>
            <p:ph idx="4294967295" type="subTitle"/>
          </p:nvPr>
        </p:nvSpPr>
        <p:spPr>
          <a:xfrm>
            <a:off x="0" y="0"/>
            <a:ext cx="9144000" cy="653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fi" sz="2200">
                <a:latin typeface="Open Sans"/>
                <a:ea typeface="Open Sans"/>
                <a:cs typeface="Open Sans"/>
                <a:sym typeface="Open Sans"/>
              </a:rPr>
              <a:t>Valmis viivanseurausohjelma</a:t>
            </a:r>
            <a:endParaRPr sz="2200">
              <a:latin typeface="Open Sans"/>
              <a:ea typeface="Open Sans"/>
              <a:cs typeface="Open Sans"/>
              <a:sym typeface="Open Sans"/>
            </a:endParaRPr>
          </a:p>
        </p:txBody>
      </p:sp>
      <p:sp>
        <p:nvSpPr>
          <p:cNvPr id="561" name="Google Shape;561;p46"/>
          <p:cNvSpPr txBox="1"/>
          <p:nvPr>
            <p:ph type="title"/>
          </p:nvPr>
        </p:nvSpPr>
        <p:spPr>
          <a:xfrm>
            <a:off x="390325" y="546450"/>
            <a:ext cx="8423700" cy="3059700"/>
          </a:xfrm>
          <a:prstGeom prst="rect">
            <a:avLst/>
          </a:prstGeom>
          <a:ln>
            <a:noFill/>
          </a:ln>
        </p:spPr>
        <p:txBody>
          <a:bodyPr anchorCtr="0" anchor="t" bIns="91425" lIns="91425" spcFirstLastPara="1" rIns="91425" wrap="square" tIns="91425">
            <a:noAutofit/>
          </a:bodyPr>
          <a:lstStyle/>
          <a:p>
            <a:pPr indent="-342900" lvl="0" marL="457200" rtl="0" algn="l">
              <a:lnSpc>
                <a:spcPct val="113000"/>
              </a:lnSpc>
              <a:spcBef>
                <a:spcPts val="0"/>
              </a:spcBef>
              <a:spcAft>
                <a:spcPts val="0"/>
              </a:spcAft>
              <a:buSzPts val="1800"/>
              <a:buFont typeface="Open Sans"/>
              <a:buAutoNum type="arabicPeriod"/>
            </a:pPr>
            <a:r>
              <a:rPr lang="fi" sz="1800">
                <a:latin typeface="Open Sans"/>
                <a:ea typeface="Open Sans"/>
                <a:cs typeface="Open Sans"/>
                <a:sym typeface="Open Sans"/>
              </a:rPr>
              <a:t>Yksinkertaisimmillaan ohjelma on kuvassa näkyvässä muodossa. Tällä ohjelmalla robotti pysyy viivalla.</a:t>
            </a:r>
            <a:endParaRPr sz="1800">
              <a:latin typeface="Open Sans"/>
              <a:ea typeface="Open Sans"/>
              <a:cs typeface="Open Sans"/>
              <a:sym typeface="Open Sans"/>
            </a:endParaRPr>
          </a:p>
          <a:p>
            <a:pPr indent="-342900" lvl="0" marL="457200" rtl="0" algn="l">
              <a:lnSpc>
                <a:spcPct val="113000"/>
              </a:lnSpc>
              <a:spcBef>
                <a:spcPts val="1000"/>
              </a:spcBef>
              <a:spcAft>
                <a:spcPts val="1000"/>
              </a:spcAft>
              <a:buSzPts val="1800"/>
              <a:buFont typeface="Open Sans"/>
              <a:buAutoNum type="arabicPeriod"/>
            </a:pPr>
            <a:r>
              <a:rPr lang="fi" sz="1800">
                <a:latin typeface="Open Sans"/>
                <a:ea typeface="Open Sans"/>
                <a:cs typeface="Open Sans"/>
                <a:sym typeface="Open Sans"/>
              </a:rPr>
              <a:t>Viivanseurausohjelma ei kuitenkaan ole täydellinen: Se ei toimi tiukoissa mutkissa, joita on osassa simulaation toisista taustoista. Seuraavalla sivulla on esitelty parannusehdotuksia ohjelmaan.</a:t>
            </a:r>
            <a:endParaRPr sz="1800">
              <a:latin typeface="Open Sans"/>
              <a:ea typeface="Open Sans"/>
              <a:cs typeface="Open Sans"/>
              <a:sym typeface="Open Sans"/>
            </a:endParaRPr>
          </a:p>
        </p:txBody>
      </p:sp>
      <p:sp>
        <p:nvSpPr>
          <p:cNvPr id="562" name="Google Shape;562;p46"/>
          <p:cNvSpPr txBox="1"/>
          <p:nvPr/>
        </p:nvSpPr>
        <p:spPr>
          <a:xfrm>
            <a:off x="379513" y="2749463"/>
            <a:ext cx="297300" cy="171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rPr>
              <a:t>1</a:t>
            </a:r>
            <a:endParaRPr/>
          </a:p>
        </p:txBody>
      </p:sp>
      <p:pic>
        <p:nvPicPr>
          <p:cNvPr id="563" name="Google Shape;563;p46"/>
          <p:cNvPicPr preferRelativeResize="0"/>
          <p:nvPr/>
        </p:nvPicPr>
        <p:blipFill>
          <a:blip r:embed="rId3">
            <a:alphaModFix/>
          </a:blip>
          <a:stretch>
            <a:fillRect/>
          </a:stretch>
        </p:blipFill>
        <p:spPr>
          <a:xfrm>
            <a:off x="638075" y="2749475"/>
            <a:ext cx="8126400" cy="1682851"/>
          </a:xfrm>
          <a:prstGeom prst="rect">
            <a:avLst/>
          </a:prstGeom>
          <a:noFill/>
          <a:ln>
            <a:noFill/>
          </a:ln>
        </p:spPr>
      </p:pic>
      <p:sp>
        <p:nvSpPr>
          <p:cNvPr id="564" name="Google Shape;564;p46"/>
          <p:cNvSpPr txBox="1"/>
          <p:nvPr>
            <p:ph idx="4294967295" type="subTitle"/>
          </p:nvPr>
        </p:nvSpPr>
        <p:spPr>
          <a:xfrm>
            <a:off x="-113325" y="4911825"/>
            <a:ext cx="4136100" cy="2316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Open Sans"/>
              <a:buAutoNum type="alphaLcPeriod" startAt="3"/>
            </a:pPr>
            <a:r>
              <a:rPr i="1" lang="fi" sz="1000">
                <a:latin typeface="Open Sans"/>
                <a:ea typeface="Open Sans"/>
                <a:cs typeface="Open Sans"/>
                <a:sym typeface="Open Sans"/>
              </a:rPr>
              <a:t>Viivanseuraajarobotti</a:t>
            </a:r>
            <a:endParaRPr sz="1000">
              <a:latin typeface="Open Sans"/>
              <a:ea typeface="Open Sans"/>
              <a:cs typeface="Open Sans"/>
              <a:sym typeface="Open Sans"/>
            </a:endParaRPr>
          </a:p>
        </p:txBody>
      </p:sp>
      <p:sp>
        <p:nvSpPr>
          <p:cNvPr id="565" name="Google Shape;565;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fi"/>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9" name="Shape 569"/>
        <p:cNvGrpSpPr/>
        <p:nvPr/>
      </p:nvGrpSpPr>
      <p:grpSpPr>
        <a:xfrm>
          <a:off x="0" y="0"/>
          <a:ext cx="0" cy="0"/>
          <a:chOff x="0" y="0"/>
          <a:chExt cx="0" cy="0"/>
        </a:xfrm>
      </p:grpSpPr>
      <p:pic>
        <p:nvPicPr>
          <p:cNvPr id="570" name="Google Shape;570;p47"/>
          <p:cNvPicPr preferRelativeResize="0"/>
          <p:nvPr/>
        </p:nvPicPr>
        <p:blipFill>
          <a:blip r:embed="rId3">
            <a:alphaModFix/>
          </a:blip>
          <a:stretch>
            <a:fillRect/>
          </a:stretch>
        </p:blipFill>
        <p:spPr>
          <a:xfrm>
            <a:off x="3851750" y="2031750"/>
            <a:ext cx="4136099" cy="2792409"/>
          </a:xfrm>
          <a:prstGeom prst="rect">
            <a:avLst/>
          </a:prstGeom>
          <a:noFill/>
          <a:ln cap="flat" cmpd="sng" w="9525">
            <a:solidFill>
              <a:schemeClr val="dk2"/>
            </a:solidFill>
            <a:prstDash val="solid"/>
            <a:round/>
            <a:headEnd len="sm" w="sm" type="none"/>
            <a:tailEnd len="sm" w="sm" type="none"/>
          </a:ln>
        </p:spPr>
      </p:pic>
      <p:sp>
        <p:nvSpPr>
          <p:cNvPr id="571" name="Google Shape;571;p47"/>
          <p:cNvSpPr txBox="1"/>
          <p:nvPr>
            <p:ph idx="4294967295" type="subTitle"/>
          </p:nvPr>
        </p:nvSpPr>
        <p:spPr>
          <a:xfrm>
            <a:off x="0" y="0"/>
            <a:ext cx="9144000" cy="653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fi" sz="2200">
                <a:latin typeface="Open Sans"/>
                <a:ea typeface="Open Sans"/>
                <a:cs typeface="Open Sans"/>
                <a:sym typeface="Open Sans"/>
              </a:rPr>
              <a:t>Paranneltu viivanseuraaja 1/2</a:t>
            </a:r>
            <a:endParaRPr sz="2200">
              <a:latin typeface="Open Sans"/>
              <a:ea typeface="Open Sans"/>
              <a:cs typeface="Open Sans"/>
              <a:sym typeface="Open Sans"/>
            </a:endParaRPr>
          </a:p>
        </p:txBody>
      </p:sp>
      <p:sp>
        <p:nvSpPr>
          <p:cNvPr id="572" name="Google Shape;572;p47"/>
          <p:cNvSpPr txBox="1"/>
          <p:nvPr>
            <p:ph type="title"/>
          </p:nvPr>
        </p:nvSpPr>
        <p:spPr>
          <a:xfrm>
            <a:off x="390325" y="546450"/>
            <a:ext cx="8423700" cy="3059700"/>
          </a:xfrm>
          <a:prstGeom prst="rect">
            <a:avLst/>
          </a:prstGeom>
          <a:ln>
            <a:noFill/>
          </a:ln>
        </p:spPr>
        <p:txBody>
          <a:bodyPr anchorCtr="0" anchor="t" bIns="91425" lIns="91425" spcFirstLastPara="1" rIns="91425" wrap="square" tIns="91425">
            <a:noAutofit/>
          </a:bodyPr>
          <a:lstStyle/>
          <a:p>
            <a:pPr indent="-342900" lvl="0" marL="457200" rtl="0" algn="l">
              <a:lnSpc>
                <a:spcPct val="113000"/>
              </a:lnSpc>
              <a:spcBef>
                <a:spcPts val="0"/>
              </a:spcBef>
              <a:spcAft>
                <a:spcPts val="1000"/>
              </a:spcAft>
              <a:buSzPts val="1800"/>
              <a:buFont typeface="Open Sans"/>
              <a:buAutoNum type="arabicPeriod"/>
            </a:pPr>
            <a:r>
              <a:rPr lang="fi" sz="1800">
                <a:latin typeface="Open Sans"/>
                <a:ea typeface="Open Sans"/>
                <a:cs typeface="Open Sans"/>
                <a:sym typeface="Open Sans"/>
              </a:rPr>
              <a:t>Kuvassa näkyy tilanne, johon robotti päätyy aikaisemmin tehdyllä viivanseurausohjelmalla. </a:t>
            </a:r>
            <a:r>
              <a:rPr lang="fi" sz="1800">
                <a:latin typeface="Open Sans"/>
                <a:ea typeface="Open Sans"/>
                <a:cs typeface="Open Sans"/>
                <a:sym typeface="Open Sans"/>
              </a:rPr>
              <a:t>Tilanteen välttämiseksi robotti täytyy ohjelmoida kääntymään tiukemmin ääritilanteissa, joissa se näkee selvästi valkoista tai selvästi mustaa. Tällaisen ohjelman esimerkki on seuraavalla sivulla.</a:t>
            </a:r>
            <a:endParaRPr sz="1800">
              <a:latin typeface="Open Sans"/>
              <a:ea typeface="Open Sans"/>
              <a:cs typeface="Open Sans"/>
              <a:sym typeface="Open Sans"/>
            </a:endParaRPr>
          </a:p>
        </p:txBody>
      </p:sp>
      <p:sp>
        <p:nvSpPr>
          <p:cNvPr id="573" name="Google Shape;573;p47"/>
          <p:cNvSpPr txBox="1"/>
          <p:nvPr/>
        </p:nvSpPr>
        <p:spPr>
          <a:xfrm>
            <a:off x="3554438" y="1990488"/>
            <a:ext cx="297300" cy="171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rPr>
              <a:t>1</a:t>
            </a:r>
            <a:endParaRPr/>
          </a:p>
        </p:txBody>
      </p:sp>
      <p:sp>
        <p:nvSpPr>
          <p:cNvPr id="574" name="Google Shape;574;p47"/>
          <p:cNvSpPr txBox="1"/>
          <p:nvPr>
            <p:ph idx="4294967295" type="subTitle"/>
          </p:nvPr>
        </p:nvSpPr>
        <p:spPr>
          <a:xfrm>
            <a:off x="-113325" y="4911825"/>
            <a:ext cx="4136100" cy="2316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Open Sans"/>
              <a:buAutoNum type="alphaLcPeriod" startAt="3"/>
            </a:pPr>
            <a:r>
              <a:rPr i="1" lang="fi" sz="1000">
                <a:latin typeface="Open Sans"/>
                <a:ea typeface="Open Sans"/>
                <a:cs typeface="Open Sans"/>
                <a:sym typeface="Open Sans"/>
              </a:rPr>
              <a:t>Viivanseuraajarobotti</a:t>
            </a:r>
            <a:endParaRPr sz="1000">
              <a:latin typeface="Open Sans"/>
              <a:ea typeface="Open Sans"/>
              <a:cs typeface="Open Sans"/>
              <a:sym typeface="Open Sans"/>
            </a:endParaRPr>
          </a:p>
        </p:txBody>
      </p:sp>
      <p:sp>
        <p:nvSpPr>
          <p:cNvPr id="575" name="Google Shape;575;p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fi"/>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9" name="Shape 579"/>
        <p:cNvGrpSpPr/>
        <p:nvPr/>
      </p:nvGrpSpPr>
      <p:grpSpPr>
        <a:xfrm>
          <a:off x="0" y="0"/>
          <a:ext cx="0" cy="0"/>
          <a:chOff x="0" y="0"/>
          <a:chExt cx="0" cy="0"/>
        </a:xfrm>
      </p:grpSpPr>
      <p:pic>
        <p:nvPicPr>
          <p:cNvPr id="580" name="Google Shape;580;p48"/>
          <p:cNvPicPr preferRelativeResize="0"/>
          <p:nvPr/>
        </p:nvPicPr>
        <p:blipFill rotWithShape="1">
          <a:blip r:embed="rId3">
            <a:alphaModFix/>
          </a:blip>
          <a:srcRect b="2940" l="0" r="0" t="0"/>
          <a:stretch/>
        </p:blipFill>
        <p:spPr>
          <a:xfrm>
            <a:off x="346250" y="994925"/>
            <a:ext cx="8797750" cy="3945650"/>
          </a:xfrm>
          <a:prstGeom prst="rect">
            <a:avLst/>
          </a:prstGeom>
          <a:noFill/>
          <a:ln>
            <a:noFill/>
          </a:ln>
        </p:spPr>
      </p:pic>
      <p:sp>
        <p:nvSpPr>
          <p:cNvPr id="581" name="Google Shape;581;p48"/>
          <p:cNvSpPr txBox="1"/>
          <p:nvPr>
            <p:ph idx="4294967295" type="subTitle"/>
          </p:nvPr>
        </p:nvSpPr>
        <p:spPr>
          <a:xfrm>
            <a:off x="0" y="0"/>
            <a:ext cx="9144000" cy="653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fi" sz="2200">
                <a:latin typeface="Open Sans"/>
                <a:ea typeface="Open Sans"/>
                <a:cs typeface="Open Sans"/>
                <a:sym typeface="Open Sans"/>
              </a:rPr>
              <a:t>Paranneltu viivanseuraaja 2/2</a:t>
            </a:r>
            <a:endParaRPr sz="2200">
              <a:latin typeface="Open Sans"/>
              <a:ea typeface="Open Sans"/>
              <a:cs typeface="Open Sans"/>
              <a:sym typeface="Open Sans"/>
            </a:endParaRPr>
          </a:p>
        </p:txBody>
      </p:sp>
      <p:sp>
        <p:nvSpPr>
          <p:cNvPr id="582" name="Google Shape;582;p48"/>
          <p:cNvSpPr txBox="1"/>
          <p:nvPr>
            <p:ph type="title"/>
          </p:nvPr>
        </p:nvSpPr>
        <p:spPr>
          <a:xfrm>
            <a:off x="390325" y="546450"/>
            <a:ext cx="8423700" cy="3059700"/>
          </a:xfrm>
          <a:prstGeom prst="rect">
            <a:avLst/>
          </a:prstGeom>
          <a:ln>
            <a:noFill/>
          </a:ln>
        </p:spPr>
        <p:txBody>
          <a:bodyPr anchorCtr="0" anchor="t" bIns="91425" lIns="91425" spcFirstLastPara="1" rIns="91425" wrap="square" tIns="91425">
            <a:noAutofit/>
          </a:bodyPr>
          <a:lstStyle/>
          <a:p>
            <a:pPr indent="-342900" lvl="0" marL="457200" rtl="0" algn="l">
              <a:lnSpc>
                <a:spcPct val="113000"/>
              </a:lnSpc>
              <a:spcBef>
                <a:spcPts val="0"/>
              </a:spcBef>
              <a:spcAft>
                <a:spcPts val="1000"/>
              </a:spcAft>
              <a:buSzPts val="1800"/>
              <a:buFont typeface="Open Sans"/>
              <a:buAutoNum type="arabicPeriod"/>
            </a:pPr>
            <a:r>
              <a:rPr lang="fi" sz="1800">
                <a:latin typeface="Open Sans"/>
                <a:ea typeface="Open Sans"/>
                <a:cs typeface="Open Sans"/>
                <a:sym typeface="Open Sans"/>
              </a:rPr>
              <a:t>Alla olevassa kuvassa valmis paranneltu viivanseurausohjelma. </a:t>
            </a:r>
            <a:endParaRPr sz="1800">
              <a:latin typeface="Open Sans"/>
              <a:ea typeface="Open Sans"/>
              <a:cs typeface="Open Sans"/>
              <a:sym typeface="Open Sans"/>
            </a:endParaRPr>
          </a:p>
        </p:txBody>
      </p:sp>
      <p:sp>
        <p:nvSpPr>
          <p:cNvPr id="583" name="Google Shape;583;p48"/>
          <p:cNvSpPr/>
          <p:nvPr/>
        </p:nvSpPr>
        <p:spPr>
          <a:xfrm>
            <a:off x="693012" y="1922936"/>
            <a:ext cx="8394000" cy="1151400"/>
          </a:xfrm>
          <a:prstGeom prst="rect">
            <a:avLst/>
          </a:prstGeom>
          <a:solidFill>
            <a:srgbClr val="FCE5CD">
              <a:alpha val="26920"/>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48"/>
          <p:cNvSpPr txBox="1"/>
          <p:nvPr/>
        </p:nvSpPr>
        <p:spPr>
          <a:xfrm>
            <a:off x="6657164" y="2277119"/>
            <a:ext cx="2430000" cy="705300"/>
          </a:xfrm>
          <a:prstGeom prst="rect">
            <a:avLst/>
          </a:prstGeom>
          <a:noFill/>
          <a:ln>
            <a:noFill/>
          </a:ln>
        </p:spPr>
        <p:txBody>
          <a:bodyPr anchorCtr="0" anchor="t"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latin typeface="Open Sans"/>
                <a:ea typeface="Open Sans"/>
                <a:cs typeface="Open Sans"/>
                <a:sym typeface="Open Sans"/>
              </a:rPr>
              <a:t>Kun valoisuus on välillä 40-60, toimitaan tutulla sumealla logiikalla.</a:t>
            </a:r>
            <a:endParaRPr>
              <a:latin typeface="Open Sans"/>
              <a:ea typeface="Open Sans"/>
              <a:cs typeface="Open Sans"/>
              <a:sym typeface="Open Sans"/>
            </a:endParaRPr>
          </a:p>
        </p:txBody>
      </p:sp>
      <p:sp>
        <p:nvSpPr>
          <p:cNvPr id="585" name="Google Shape;585;p48"/>
          <p:cNvSpPr/>
          <p:nvPr/>
        </p:nvSpPr>
        <p:spPr>
          <a:xfrm>
            <a:off x="693012" y="3030953"/>
            <a:ext cx="8394000" cy="954900"/>
          </a:xfrm>
          <a:prstGeom prst="rect">
            <a:avLst/>
          </a:prstGeom>
          <a:solidFill>
            <a:srgbClr val="FCE5CD">
              <a:alpha val="26920"/>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48"/>
          <p:cNvSpPr/>
          <p:nvPr/>
        </p:nvSpPr>
        <p:spPr>
          <a:xfrm>
            <a:off x="693012" y="3985764"/>
            <a:ext cx="8394000" cy="954900"/>
          </a:xfrm>
          <a:prstGeom prst="rect">
            <a:avLst/>
          </a:prstGeom>
          <a:solidFill>
            <a:srgbClr val="FCE5CD">
              <a:alpha val="26920"/>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48"/>
          <p:cNvSpPr txBox="1"/>
          <p:nvPr/>
        </p:nvSpPr>
        <p:spPr>
          <a:xfrm>
            <a:off x="4860716" y="3079679"/>
            <a:ext cx="4112400" cy="640500"/>
          </a:xfrm>
          <a:prstGeom prst="rect">
            <a:avLst/>
          </a:prstGeom>
          <a:noFill/>
          <a:ln>
            <a:noFill/>
          </a:ln>
        </p:spPr>
        <p:txBody>
          <a:bodyPr anchorCtr="0" anchor="t"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latin typeface="Open Sans"/>
                <a:ea typeface="Open Sans"/>
                <a:cs typeface="Open Sans"/>
                <a:sym typeface="Open Sans"/>
              </a:rPr>
              <a:t>Kun valoisuus on alle 40, käännytään tiukasti oikealle.</a:t>
            </a:r>
            <a:endParaRPr>
              <a:latin typeface="Open Sans"/>
              <a:ea typeface="Open Sans"/>
              <a:cs typeface="Open Sans"/>
              <a:sym typeface="Open Sans"/>
            </a:endParaRPr>
          </a:p>
        </p:txBody>
      </p:sp>
      <p:sp>
        <p:nvSpPr>
          <p:cNvPr id="588" name="Google Shape;588;p48"/>
          <p:cNvSpPr txBox="1"/>
          <p:nvPr/>
        </p:nvSpPr>
        <p:spPr>
          <a:xfrm>
            <a:off x="4860716" y="3969694"/>
            <a:ext cx="4112400" cy="705300"/>
          </a:xfrm>
          <a:prstGeom prst="rect">
            <a:avLst/>
          </a:prstGeom>
          <a:noFill/>
          <a:ln>
            <a:noFill/>
          </a:ln>
        </p:spPr>
        <p:txBody>
          <a:bodyPr anchorCtr="0" anchor="t"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latin typeface="Open Sans"/>
                <a:ea typeface="Open Sans"/>
                <a:cs typeface="Open Sans"/>
                <a:sym typeface="Open Sans"/>
              </a:rPr>
              <a:t>Kun valoisuus on yli 60, käännytään tiukasti vasemmalle.</a:t>
            </a:r>
            <a:endParaRPr>
              <a:latin typeface="Open Sans"/>
              <a:ea typeface="Open Sans"/>
              <a:cs typeface="Open Sans"/>
              <a:sym typeface="Open Sans"/>
            </a:endParaRPr>
          </a:p>
        </p:txBody>
      </p:sp>
      <p:sp>
        <p:nvSpPr>
          <p:cNvPr id="589" name="Google Shape;589;p48"/>
          <p:cNvSpPr txBox="1"/>
          <p:nvPr>
            <p:ph idx="4294967295" type="subTitle"/>
          </p:nvPr>
        </p:nvSpPr>
        <p:spPr>
          <a:xfrm>
            <a:off x="-113325" y="4911825"/>
            <a:ext cx="4136100" cy="2316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Open Sans"/>
              <a:buAutoNum type="alphaLcPeriod" startAt="3"/>
            </a:pPr>
            <a:r>
              <a:rPr i="1" lang="fi" sz="1000">
                <a:latin typeface="Open Sans"/>
                <a:ea typeface="Open Sans"/>
                <a:cs typeface="Open Sans"/>
                <a:sym typeface="Open Sans"/>
              </a:rPr>
              <a:t>Viivanseuraajarobotti</a:t>
            </a:r>
            <a:endParaRPr sz="1000">
              <a:latin typeface="Open Sans"/>
              <a:ea typeface="Open Sans"/>
              <a:cs typeface="Open Sans"/>
              <a:sym typeface="Open Sans"/>
            </a:endParaRPr>
          </a:p>
        </p:txBody>
      </p:sp>
      <p:sp>
        <p:nvSpPr>
          <p:cNvPr id="590" name="Google Shape;590;p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fi"/>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4" name="Shape 594"/>
        <p:cNvGrpSpPr/>
        <p:nvPr/>
      </p:nvGrpSpPr>
      <p:grpSpPr>
        <a:xfrm>
          <a:off x="0" y="0"/>
          <a:ext cx="0" cy="0"/>
          <a:chOff x="0" y="0"/>
          <a:chExt cx="0" cy="0"/>
        </a:xfrm>
      </p:grpSpPr>
      <p:sp>
        <p:nvSpPr>
          <p:cNvPr id="595" name="Google Shape;595;p49"/>
          <p:cNvSpPr txBox="1"/>
          <p:nvPr>
            <p:ph idx="4294967295" type="subTitle"/>
          </p:nvPr>
        </p:nvSpPr>
        <p:spPr>
          <a:xfrm>
            <a:off x="0" y="0"/>
            <a:ext cx="9144000" cy="653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fi" sz="2200">
                <a:latin typeface="Open Sans"/>
                <a:ea typeface="Open Sans"/>
                <a:cs typeface="Open Sans"/>
                <a:sym typeface="Open Sans"/>
              </a:rPr>
              <a:t>Avoin tehtävä - Robotti maaliin!</a:t>
            </a:r>
            <a:endParaRPr sz="2200">
              <a:latin typeface="Open Sans"/>
              <a:ea typeface="Open Sans"/>
              <a:cs typeface="Open Sans"/>
              <a:sym typeface="Open Sans"/>
            </a:endParaRPr>
          </a:p>
        </p:txBody>
      </p:sp>
      <p:sp>
        <p:nvSpPr>
          <p:cNvPr id="596" name="Google Shape;596;p49"/>
          <p:cNvSpPr txBox="1"/>
          <p:nvPr>
            <p:ph type="title"/>
          </p:nvPr>
        </p:nvSpPr>
        <p:spPr>
          <a:xfrm>
            <a:off x="390325" y="546450"/>
            <a:ext cx="8423700" cy="3059700"/>
          </a:xfrm>
          <a:prstGeom prst="rect">
            <a:avLst/>
          </a:prstGeom>
          <a:ln>
            <a:noFill/>
          </a:ln>
        </p:spPr>
        <p:txBody>
          <a:bodyPr anchorCtr="0" anchor="t" bIns="91425" lIns="91425" spcFirstLastPara="1" rIns="91425" wrap="square" tIns="91425">
            <a:noAutofit/>
          </a:bodyPr>
          <a:lstStyle/>
          <a:p>
            <a:pPr indent="-342900" lvl="0" marL="457200" rtl="0" algn="l">
              <a:lnSpc>
                <a:spcPct val="113000"/>
              </a:lnSpc>
              <a:spcBef>
                <a:spcPts val="0"/>
              </a:spcBef>
              <a:spcAft>
                <a:spcPts val="0"/>
              </a:spcAft>
              <a:buSzPts val="1800"/>
              <a:buFont typeface="Open Sans"/>
              <a:buAutoNum type="arabicPeriod"/>
            </a:pPr>
            <a:r>
              <a:rPr lang="fi" sz="1800">
                <a:latin typeface="Open Sans"/>
                <a:ea typeface="Open Sans"/>
                <a:cs typeface="Open Sans"/>
                <a:sym typeface="Open Sans"/>
              </a:rPr>
              <a:t>Vaikka viivanseurausohjelma seurasisi täydellisesti viivaa, matkalla tulee haasteellisia kohtia, esimerkiksi sininen este. </a:t>
            </a:r>
            <a:endParaRPr sz="1800">
              <a:latin typeface="Open Sans"/>
              <a:ea typeface="Open Sans"/>
              <a:cs typeface="Open Sans"/>
              <a:sym typeface="Open Sans"/>
            </a:endParaRPr>
          </a:p>
          <a:p>
            <a:pPr indent="-342900" lvl="0" marL="457200" rtl="0" algn="l">
              <a:lnSpc>
                <a:spcPct val="113000"/>
              </a:lnSpc>
              <a:spcBef>
                <a:spcPts val="1000"/>
              </a:spcBef>
              <a:spcAft>
                <a:spcPts val="0"/>
              </a:spcAft>
              <a:buSzPts val="1800"/>
              <a:buFont typeface="Open Sans"/>
              <a:buAutoNum type="arabicPeriod"/>
            </a:pPr>
            <a:r>
              <a:rPr lang="fi" sz="1800">
                <a:latin typeface="Open Sans"/>
                <a:ea typeface="Open Sans"/>
                <a:cs typeface="Open Sans"/>
                <a:sym typeface="Open Sans"/>
              </a:rPr>
              <a:t>Ohjelmoi robotti niin, että se selviytyy maaliin (vihreälle alustalle) saakka. </a:t>
            </a:r>
            <a:endParaRPr sz="1800">
              <a:latin typeface="Open Sans"/>
              <a:ea typeface="Open Sans"/>
              <a:cs typeface="Open Sans"/>
              <a:sym typeface="Open Sans"/>
            </a:endParaRPr>
          </a:p>
          <a:p>
            <a:pPr indent="0" lvl="0" marL="457200" rtl="0" algn="l">
              <a:lnSpc>
                <a:spcPct val="113000"/>
              </a:lnSpc>
              <a:spcBef>
                <a:spcPts val="1000"/>
              </a:spcBef>
              <a:spcAft>
                <a:spcPts val="1000"/>
              </a:spcAft>
              <a:buNone/>
            </a:pPr>
            <a:r>
              <a:rPr i="1" lang="fi" sz="1800">
                <a:latin typeface="Open Sans"/>
                <a:ea typeface="Open Sans"/>
                <a:cs typeface="Open Sans"/>
                <a:sym typeface="Open Sans"/>
              </a:rPr>
              <a:t>Harjoituksessa voi mennä useita tunteja, mutta tällainen projekti auttaa huomattavasti robottien ohjelmointiin liittyvän ongelmanratkaisun edistämisessä. Harjoitukseen ei ole esitetty erillisiä ratkaisuja.</a:t>
            </a:r>
            <a:endParaRPr i="1" sz="1800">
              <a:latin typeface="Open Sans"/>
              <a:ea typeface="Open Sans"/>
              <a:cs typeface="Open Sans"/>
              <a:sym typeface="Open Sans"/>
            </a:endParaRPr>
          </a:p>
        </p:txBody>
      </p:sp>
      <p:grpSp>
        <p:nvGrpSpPr>
          <p:cNvPr id="597" name="Google Shape;597;p49"/>
          <p:cNvGrpSpPr/>
          <p:nvPr/>
        </p:nvGrpSpPr>
        <p:grpSpPr>
          <a:xfrm>
            <a:off x="1833425" y="3149613"/>
            <a:ext cx="2529425" cy="1675587"/>
            <a:chOff x="721238" y="3149613"/>
            <a:chExt cx="2529425" cy="1675587"/>
          </a:xfrm>
        </p:grpSpPr>
        <p:sp>
          <p:nvSpPr>
            <p:cNvPr id="598" name="Google Shape;598;p49"/>
            <p:cNvSpPr txBox="1"/>
            <p:nvPr/>
          </p:nvSpPr>
          <p:spPr>
            <a:xfrm>
              <a:off x="721238" y="3149613"/>
              <a:ext cx="297300" cy="171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rPr>
                <a:t>1</a:t>
              </a:r>
              <a:endParaRPr/>
            </a:p>
          </p:txBody>
        </p:sp>
        <p:pic>
          <p:nvPicPr>
            <p:cNvPr id="599" name="Google Shape;599;p49"/>
            <p:cNvPicPr preferRelativeResize="0"/>
            <p:nvPr/>
          </p:nvPicPr>
          <p:blipFill rotWithShape="1">
            <a:blip r:embed="rId3">
              <a:alphaModFix/>
            </a:blip>
            <a:srcRect b="0" l="51677" r="11893" t="59494"/>
            <a:stretch/>
          </p:blipFill>
          <p:spPr>
            <a:xfrm>
              <a:off x="1018550" y="3149625"/>
              <a:ext cx="2232112" cy="1675575"/>
            </a:xfrm>
            <a:prstGeom prst="rect">
              <a:avLst/>
            </a:prstGeom>
            <a:noFill/>
            <a:ln cap="flat" cmpd="sng" w="9525">
              <a:solidFill>
                <a:schemeClr val="dk2"/>
              </a:solidFill>
              <a:prstDash val="solid"/>
              <a:round/>
              <a:headEnd len="sm" w="sm" type="none"/>
              <a:tailEnd len="sm" w="sm" type="none"/>
            </a:ln>
          </p:spPr>
        </p:pic>
      </p:grpSp>
      <p:grpSp>
        <p:nvGrpSpPr>
          <p:cNvPr id="600" name="Google Shape;600;p49"/>
          <p:cNvGrpSpPr/>
          <p:nvPr/>
        </p:nvGrpSpPr>
        <p:grpSpPr>
          <a:xfrm>
            <a:off x="5174900" y="3149613"/>
            <a:ext cx="1865413" cy="1675587"/>
            <a:chOff x="8495238" y="4031013"/>
            <a:chExt cx="1865413" cy="1675587"/>
          </a:xfrm>
        </p:grpSpPr>
        <p:pic>
          <p:nvPicPr>
            <p:cNvPr id="601" name="Google Shape;601;p49"/>
            <p:cNvPicPr preferRelativeResize="0"/>
            <p:nvPr/>
          </p:nvPicPr>
          <p:blipFill rotWithShape="1">
            <a:blip r:embed="rId3">
              <a:alphaModFix/>
            </a:blip>
            <a:srcRect b="3985" l="0" r="74408" t="55508"/>
            <a:stretch/>
          </p:blipFill>
          <p:spPr>
            <a:xfrm>
              <a:off x="8792550" y="4031025"/>
              <a:ext cx="1568100" cy="1675575"/>
            </a:xfrm>
            <a:prstGeom prst="rect">
              <a:avLst/>
            </a:prstGeom>
            <a:noFill/>
            <a:ln cap="flat" cmpd="sng" w="9525">
              <a:solidFill>
                <a:schemeClr val="dk2"/>
              </a:solidFill>
              <a:prstDash val="solid"/>
              <a:round/>
              <a:headEnd len="sm" w="sm" type="none"/>
              <a:tailEnd len="sm" w="sm" type="none"/>
            </a:ln>
          </p:spPr>
        </p:pic>
        <p:sp>
          <p:nvSpPr>
            <p:cNvPr id="602" name="Google Shape;602;p49"/>
            <p:cNvSpPr txBox="1"/>
            <p:nvPr/>
          </p:nvSpPr>
          <p:spPr>
            <a:xfrm>
              <a:off x="8495238" y="4031013"/>
              <a:ext cx="297300" cy="171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rPr>
                <a:t>2</a:t>
              </a:r>
              <a:endParaRPr/>
            </a:p>
          </p:txBody>
        </p:sp>
      </p:grpSp>
      <p:sp>
        <p:nvSpPr>
          <p:cNvPr id="603" name="Google Shape;603;p49"/>
          <p:cNvSpPr/>
          <p:nvPr/>
        </p:nvSpPr>
        <p:spPr>
          <a:xfrm>
            <a:off x="2650624" y="3606150"/>
            <a:ext cx="360600" cy="357300"/>
          </a:xfrm>
          <a:prstGeom prst="ellipse">
            <a:avLst/>
          </a:prstGeom>
          <a:solidFill>
            <a:srgbClr val="FCE5CD">
              <a:alpha val="26920"/>
            </a:srgbClr>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49"/>
          <p:cNvSpPr txBox="1"/>
          <p:nvPr>
            <p:ph idx="4294967295" type="subTitle"/>
          </p:nvPr>
        </p:nvSpPr>
        <p:spPr>
          <a:xfrm>
            <a:off x="-113325" y="4911825"/>
            <a:ext cx="4136100" cy="2316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Open Sans"/>
              <a:buAutoNum type="alphaLcPeriod" startAt="3"/>
            </a:pPr>
            <a:r>
              <a:rPr i="1" lang="fi" sz="1000">
                <a:latin typeface="Open Sans"/>
                <a:ea typeface="Open Sans"/>
                <a:cs typeface="Open Sans"/>
                <a:sym typeface="Open Sans"/>
              </a:rPr>
              <a:t>Viivanseuraajarobotti</a:t>
            </a:r>
            <a:endParaRPr sz="1000">
              <a:latin typeface="Open Sans"/>
              <a:ea typeface="Open Sans"/>
              <a:cs typeface="Open Sans"/>
              <a:sym typeface="Open Sans"/>
            </a:endParaRPr>
          </a:p>
        </p:txBody>
      </p:sp>
      <p:sp>
        <p:nvSpPr>
          <p:cNvPr id="605" name="Google Shape;605;p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fi"/>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9" name="Shape 609"/>
        <p:cNvGrpSpPr/>
        <p:nvPr/>
      </p:nvGrpSpPr>
      <p:grpSpPr>
        <a:xfrm>
          <a:off x="0" y="0"/>
          <a:ext cx="0" cy="0"/>
          <a:chOff x="0" y="0"/>
          <a:chExt cx="0" cy="0"/>
        </a:xfrm>
      </p:grpSpPr>
      <p:sp>
        <p:nvSpPr>
          <p:cNvPr id="610" name="Google Shape;610;p50"/>
          <p:cNvSpPr txBox="1"/>
          <p:nvPr>
            <p:ph type="title"/>
          </p:nvPr>
        </p:nvSpPr>
        <p:spPr>
          <a:xfrm>
            <a:off x="619925" y="540150"/>
            <a:ext cx="8004300" cy="4344000"/>
          </a:xfrm>
          <a:prstGeom prst="rect">
            <a:avLst/>
          </a:prstGeom>
        </p:spPr>
        <p:txBody>
          <a:bodyPr anchorCtr="0" anchor="t" bIns="91425" lIns="91425" spcFirstLastPara="1" rIns="91425" wrap="square" tIns="91425">
            <a:noAutofit/>
          </a:bodyPr>
          <a:lstStyle/>
          <a:p>
            <a:pPr indent="0" lvl="0" marL="0" rtl="0" algn="just">
              <a:lnSpc>
                <a:spcPct val="113000"/>
              </a:lnSpc>
              <a:spcBef>
                <a:spcPts val="0"/>
              </a:spcBef>
              <a:spcAft>
                <a:spcPts val="0"/>
              </a:spcAft>
              <a:buClr>
                <a:schemeClr val="dk1"/>
              </a:buClr>
              <a:buSzPts val="1100"/>
              <a:buFont typeface="Arial"/>
              <a:buNone/>
            </a:pPr>
            <a:r>
              <a:rPr b="1" lang="fi" sz="1800">
                <a:latin typeface="Open Sans"/>
                <a:ea typeface="Open Sans"/>
                <a:cs typeface="Open Sans"/>
                <a:sym typeface="Open Sans"/>
              </a:rPr>
              <a:t>Robotiikan oppimisen tasoista</a:t>
            </a:r>
            <a:endParaRPr b="1" sz="1800">
              <a:latin typeface="Open Sans"/>
              <a:ea typeface="Open Sans"/>
              <a:cs typeface="Open Sans"/>
              <a:sym typeface="Open Sans"/>
            </a:endParaRPr>
          </a:p>
          <a:p>
            <a:pPr indent="0" lvl="0" marL="0" rtl="0" algn="just">
              <a:lnSpc>
                <a:spcPct val="113000"/>
              </a:lnSpc>
              <a:spcBef>
                <a:spcPts val="1000"/>
              </a:spcBef>
              <a:spcAft>
                <a:spcPts val="0"/>
              </a:spcAft>
              <a:buNone/>
            </a:pPr>
            <a:r>
              <a:rPr lang="fi" sz="1800">
                <a:latin typeface="Open Sans"/>
                <a:ea typeface="Open Sans"/>
                <a:cs typeface="Open Sans"/>
                <a:sym typeface="Open Sans"/>
              </a:rPr>
              <a:t>Tässä harjoituksessa ohjelmoitiin ympäristöön mukautuva viivanseuraajarobotti. Harjoitus sopii erityisesti yläkoululle ja sen jälkeisille koulutusasteelle </a:t>
            </a:r>
            <a:r>
              <a:rPr i="1" lang="fi" sz="1800">
                <a:latin typeface="Open Sans"/>
                <a:ea typeface="Open Sans"/>
                <a:cs typeface="Open Sans"/>
                <a:sym typeface="Open Sans"/>
              </a:rPr>
              <a:t>tason 3 </a:t>
            </a:r>
            <a:r>
              <a:rPr lang="fi" sz="1800">
                <a:latin typeface="Open Sans"/>
                <a:ea typeface="Open Sans"/>
                <a:cs typeface="Open Sans"/>
                <a:sym typeface="Open Sans"/>
              </a:rPr>
              <a:t>robotiikkaan (katso</a:t>
            </a:r>
            <a:r>
              <a:rPr i="1" lang="fi" sz="1800">
                <a:latin typeface="Open Sans"/>
                <a:ea typeface="Open Sans"/>
                <a:cs typeface="Open Sans"/>
                <a:sym typeface="Open Sans"/>
              </a:rPr>
              <a:t> Liite 1 - Robotiikan oppimisen polku</a:t>
            </a:r>
            <a:r>
              <a:rPr lang="fi" sz="1800">
                <a:latin typeface="Open Sans"/>
                <a:ea typeface="Open Sans"/>
                <a:cs typeface="Open Sans"/>
                <a:sym typeface="Open Sans"/>
              </a:rPr>
              <a:t>). </a:t>
            </a:r>
            <a:endParaRPr sz="1800">
              <a:latin typeface="Open Sans"/>
              <a:ea typeface="Open Sans"/>
              <a:cs typeface="Open Sans"/>
              <a:sym typeface="Open Sans"/>
            </a:endParaRPr>
          </a:p>
          <a:p>
            <a:pPr indent="0" lvl="0" marL="0" rtl="0" algn="just">
              <a:lnSpc>
                <a:spcPct val="114000"/>
              </a:lnSpc>
              <a:spcBef>
                <a:spcPts val="1000"/>
              </a:spcBef>
              <a:spcAft>
                <a:spcPts val="500"/>
              </a:spcAft>
              <a:buNone/>
            </a:pPr>
            <a:r>
              <a:rPr lang="fi" sz="1800">
                <a:latin typeface="Open Sans"/>
                <a:ea typeface="Open Sans"/>
                <a:cs typeface="Open Sans"/>
                <a:sym typeface="Open Sans"/>
              </a:rPr>
              <a:t>Tämä harjoitus on robotiikan oppimisen </a:t>
            </a:r>
            <a:r>
              <a:rPr i="1" lang="fi" sz="1800">
                <a:latin typeface="Open Sans"/>
                <a:ea typeface="Open Sans"/>
                <a:cs typeface="Open Sans"/>
                <a:sym typeface="Open Sans"/>
              </a:rPr>
              <a:t>tason 3 </a:t>
            </a:r>
            <a:r>
              <a:rPr lang="fi" sz="1800">
                <a:latin typeface="Open Sans"/>
                <a:ea typeface="Open Sans"/>
                <a:cs typeface="Open Sans"/>
                <a:sym typeface="Open Sans"/>
              </a:rPr>
              <a:t>edistyneempää päätä. Tähän samaan ohjelmaan voisi lähteä harjoittelemaan </a:t>
            </a:r>
            <a:r>
              <a:rPr i="1" lang="fi" sz="1800">
                <a:latin typeface="Open Sans"/>
                <a:ea typeface="Open Sans"/>
                <a:cs typeface="Open Sans"/>
                <a:sym typeface="Open Sans"/>
              </a:rPr>
              <a:t>tason 4 </a:t>
            </a:r>
            <a:r>
              <a:rPr lang="fi" sz="1800">
                <a:latin typeface="Open Sans"/>
                <a:ea typeface="Open Sans"/>
                <a:cs typeface="Open Sans"/>
                <a:sym typeface="Open Sans"/>
              </a:rPr>
              <a:t>robotiikkaa kytkemällä useita antureita robottiin, ja ohjaamalla se reagoimaan ympäristöön niiden avulla. Tasolta toiselle liikkuminen ei kuitenkaan ole mikään hyppy uuteen ulottuvuuteen, vaan samassa oppimiskokonaisuudessa voidaan ottaa liukuvasti harjoituksia robotiikan oppimisen eri tasoja hyödyntäen.</a:t>
            </a:r>
            <a:endParaRPr sz="1800">
              <a:latin typeface="Open Sans"/>
              <a:ea typeface="Open Sans"/>
              <a:cs typeface="Open Sans"/>
              <a:sym typeface="Open Sans"/>
            </a:endParaRPr>
          </a:p>
        </p:txBody>
      </p:sp>
      <p:sp>
        <p:nvSpPr>
          <p:cNvPr id="611" name="Google Shape;611;p50"/>
          <p:cNvSpPr txBox="1"/>
          <p:nvPr>
            <p:ph idx="4294967295" type="subTitle"/>
          </p:nvPr>
        </p:nvSpPr>
        <p:spPr>
          <a:xfrm>
            <a:off x="38900" y="0"/>
            <a:ext cx="6533700" cy="6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sz="2400">
                <a:latin typeface="Open Sans"/>
                <a:ea typeface="Open Sans"/>
                <a:cs typeface="Open Sans"/>
                <a:sym typeface="Open Sans"/>
              </a:rPr>
              <a:t>Lopuksi</a:t>
            </a:r>
            <a:endParaRPr sz="2400">
              <a:latin typeface="Open Sans"/>
              <a:ea typeface="Open Sans"/>
              <a:cs typeface="Open Sans"/>
              <a:sym typeface="Open Sans"/>
            </a:endParaRPr>
          </a:p>
        </p:txBody>
      </p:sp>
      <p:sp>
        <p:nvSpPr>
          <p:cNvPr id="612" name="Google Shape;612;p50"/>
          <p:cNvSpPr txBox="1"/>
          <p:nvPr>
            <p:ph idx="4294967295" type="subTitle"/>
          </p:nvPr>
        </p:nvSpPr>
        <p:spPr>
          <a:xfrm>
            <a:off x="-113325" y="4911825"/>
            <a:ext cx="4136100" cy="2316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Open Sans"/>
              <a:buAutoNum type="alphaLcPeriod" startAt="3"/>
            </a:pPr>
            <a:r>
              <a:rPr i="1" lang="fi" sz="1000">
                <a:latin typeface="Open Sans"/>
                <a:ea typeface="Open Sans"/>
                <a:cs typeface="Open Sans"/>
                <a:sym typeface="Open Sans"/>
              </a:rPr>
              <a:t>Viivanseuraajarobotti</a:t>
            </a:r>
            <a:endParaRPr sz="1000">
              <a:latin typeface="Open Sans"/>
              <a:ea typeface="Open Sans"/>
              <a:cs typeface="Open Sans"/>
              <a:sym typeface="Open Sans"/>
            </a:endParaRPr>
          </a:p>
        </p:txBody>
      </p:sp>
      <p:sp>
        <p:nvSpPr>
          <p:cNvPr id="613" name="Google Shape;613;p5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fi"/>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6"/>
          <p:cNvSpPr txBox="1"/>
          <p:nvPr>
            <p:ph type="title"/>
          </p:nvPr>
        </p:nvSpPr>
        <p:spPr>
          <a:xfrm>
            <a:off x="484750" y="707850"/>
            <a:ext cx="8329200" cy="3370500"/>
          </a:xfrm>
          <a:prstGeom prst="rect">
            <a:avLst/>
          </a:prstGeom>
        </p:spPr>
        <p:txBody>
          <a:bodyPr anchorCtr="0" anchor="t" bIns="91425" lIns="91425" spcFirstLastPara="1" rIns="91425" wrap="square" tIns="91425">
            <a:noAutofit/>
          </a:bodyPr>
          <a:lstStyle/>
          <a:p>
            <a:pPr indent="-342900" lvl="0" marL="457200" rtl="0" algn="l">
              <a:lnSpc>
                <a:spcPct val="113000"/>
              </a:lnSpc>
              <a:spcBef>
                <a:spcPts val="0"/>
              </a:spcBef>
              <a:spcAft>
                <a:spcPts val="0"/>
              </a:spcAft>
              <a:buSzPts val="1800"/>
              <a:buFont typeface="Open Sans"/>
              <a:buAutoNum type="arabicPeriod"/>
            </a:pPr>
            <a:r>
              <a:rPr lang="fi" sz="1800">
                <a:latin typeface="Open Sans"/>
                <a:ea typeface="Open Sans"/>
                <a:cs typeface="Open Sans"/>
                <a:sym typeface="Open Sans"/>
              </a:rPr>
              <a:t>Siirry selaimella </a:t>
            </a:r>
            <a:r>
              <a:rPr lang="fi" sz="1800" u="sng">
                <a:solidFill>
                  <a:schemeClr val="hlink"/>
                </a:solidFill>
                <a:latin typeface="Open Sans"/>
                <a:ea typeface="Open Sans"/>
                <a:cs typeface="Open Sans"/>
                <a:sym typeface="Open Sans"/>
                <a:hlinkClick r:id="rId3"/>
              </a:rPr>
              <a:t>Open Roberta Lab</a:t>
            </a:r>
            <a:r>
              <a:rPr lang="fi" sz="1800">
                <a:latin typeface="Open Sans"/>
                <a:ea typeface="Open Sans"/>
                <a:cs typeface="Open Sans"/>
                <a:sym typeface="Open Sans"/>
              </a:rPr>
              <a:t> -sivustolle.</a:t>
            </a:r>
            <a:r>
              <a:rPr lang="fi" sz="1800">
                <a:latin typeface="Open Sans"/>
                <a:ea typeface="Open Sans"/>
                <a:cs typeface="Open Sans"/>
                <a:sym typeface="Open Sans"/>
              </a:rPr>
              <a:t> </a:t>
            </a:r>
            <a:endParaRPr sz="1800">
              <a:latin typeface="Open Sans"/>
              <a:ea typeface="Open Sans"/>
              <a:cs typeface="Open Sans"/>
              <a:sym typeface="Open Sans"/>
            </a:endParaRPr>
          </a:p>
          <a:p>
            <a:pPr indent="-342900" lvl="0" marL="457200" rtl="0" algn="l">
              <a:lnSpc>
                <a:spcPct val="114000"/>
              </a:lnSpc>
              <a:spcBef>
                <a:spcPts val="1000"/>
              </a:spcBef>
              <a:spcAft>
                <a:spcPts val="0"/>
              </a:spcAft>
              <a:buSzPts val="1800"/>
              <a:buFont typeface="Open Sans"/>
              <a:buAutoNum type="arabicPeriod"/>
            </a:pPr>
            <a:r>
              <a:rPr lang="fi" sz="1800">
                <a:latin typeface="Open Sans"/>
                <a:ea typeface="Open Sans"/>
                <a:cs typeface="Open Sans"/>
                <a:sym typeface="Open Sans"/>
              </a:rPr>
              <a:t>Valitse simulaattoriksi Open Roberta Sim</a:t>
            </a:r>
            <a:endParaRPr sz="1800">
              <a:latin typeface="Open Sans"/>
              <a:ea typeface="Open Sans"/>
              <a:cs typeface="Open Sans"/>
              <a:sym typeface="Open Sans"/>
            </a:endParaRPr>
          </a:p>
          <a:p>
            <a:pPr indent="-342900" lvl="0" marL="457200" rtl="0" algn="l">
              <a:lnSpc>
                <a:spcPct val="114000"/>
              </a:lnSpc>
              <a:spcBef>
                <a:spcPts val="500"/>
              </a:spcBef>
              <a:spcAft>
                <a:spcPts val="500"/>
              </a:spcAft>
              <a:buSzPts val="1800"/>
              <a:buFont typeface="Open Sans"/>
              <a:buAutoNum type="arabicPeriod"/>
            </a:pPr>
            <a:r>
              <a:rPr lang="fi" sz="1800">
                <a:latin typeface="Open Sans"/>
                <a:ea typeface="Open Sans"/>
                <a:cs typeface="Open Sans"/>
                <a:sym typeface="Open Sans"/>
              </a:rPr>
              <a:t>Voit vaihtaa kielen ylhäältä </a:t>
            </a:r>
            <a:r>
              <a:rPr i="1" lang="fi" sz="1800">
                <a:latin typeface="Open Sans"/>
                <a:ea typeface="Open Sans"/>
                <a:cs typeface="Open Sans"/>
                <a:sym typeface="Open Sans"/>
              </a:rPr>
              <a:t>maapalloa </a:t>
            </a:r>
            <a:r>
              <a:rPr lang="fi" sz="1800">
                <a:latin typeface="Open Sans"/>
                <a:ea typeface="Open Sans"/>
                <a:cs typeface="Open Sans"/>
                <a:sym typeface="Open Sans"/>
              </a:rPr>
              <a:t>klikkaamalla. Esimerkeissä käytetään englanninkielistä versiota. Kielen voi vaihtaa koska tahansa. </a:t>
            </a:r>
            <a:endParaRPr sz="1800">
              <a:latin typeface="Open Sans"/>
              <a:ea typeface="Open Sans"/>
              <a:cs typeface="Open Sans"/>
              <a:sym typeface="Open Sans"/>
            </a:endParaRPr>
          </a:p>
        </p:txBody>
      </p:sp>
      <p:sp>
        <p:nvSpPr>
          <p:cNvPr id="80" name="Google Shape;80;p16"/>
          <p:cNvSpPr txBox="1"/>
          <p:nvPr>
            <p:ph idx="4294967295" type="subTitle"/>
          </p:nvPr>
        </p:nvSpPr>
        <p:spPr>
          <a:xfrm>
            <a:off x="0" y="0"/>
            <a:ext cx="9144000" cy="653700"/>
          </a:xfrm>
          <a:prstGeom prst="rect">
            <a:avLst/>
          </a:prstGeom>
        </p:spPr>
        <p:txBody>
          <a:bodyPr anchorCtr="0" anchor="t" bIns="91425" lIns="91425" spcFirstLastPara="1" rIns="91425" wrap="square" tIns="91425">
            <a:noAutofit/>
          </a:bodyPr>
          <a:lstStyle/>
          <a:p>
            <a:pPr indent="0" lvl="0" marL="0" rtl="0" algn="just">
              <a:lnSpc>
                <a:spcPct val="114000"/>
              </a:lnSpc>
              <a:spcBef>
                <a:spcPts val="0"/>
              </a:spcBef>
              <a:spcAft>
                <a:spcPts val="500"/>
              </a:spcAft>
              <a:buNone/>
            </a:pPr>
            <a:r>
              <a:rPr lang="fi" sz="2400">
                <a:latin typeface="Open Sans"/>
                <a:ea typeface="Open Sans"/>
                <a:cs typeface="Open Sans"/>
                <a:sym typeface="Open Sans"/>
              </a:rPr>
              <a:t>Siirtyminen ohjelmointiympäristöön ja aloittaminen</a:t>
            </a:r>
            <a:endParaRPr sz="2400">
              <a:latin typeface="Open Sans"/>
              <a:ea typeface="Open Sans"/>
              <a:cs typeface="Open Sans"/>
              <a:sym typeface="Open Sans"/>
            </a:endParaRPr>
          </a:p>
        </p:txBody>
      </p:sp>
      <p:sp>
        <p:nvSpPr>
          <p:cNvPr id="81" name="Google Shape;81;p16"/>
          <p:cNvSpPr txBox="1"/>
          <p:nvPr/>
        </p:nvSpPr>
        <p:spPr>
          <a:xfrm>
            <a:off x="484750" y="2843988"/>
            <a:ext cx="297300" cy="171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rPr>
              <a:t>1</a:t>
            </a:r>
            <a:endParaRPr/>
          </a:p>
        </p:txBody>
      </p:sp>
      <p:sp>
        <p:nvSpPr>
          <p:cNvPr id="82" name="Google Shape;82;p16"/>
          <p:cNvSpPr txBox="1"/>
          <p:nvPr/>
        </p:nvSpPr>
        <p:spPr>
          <a:xfrm>
            <a:off x="3377175" y="2764625"/>
            <a:ext cx="297300" cy="171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rPr>
              <a:t>2</a:t>
            </a:r>
            <a:endParaRPr/>
          </a:p>
        </p:txBody>
      </p:sp>
      <p:cxnSp>
        <p:nvCxnSpPr>
          <p:cNvPr id="83" name="Google Shape;83;p16"/>
          <p:cNvCxnSpPr/>
          <p:nvPr/>
        </p:nvCxnSpPr>
        <p:spPr>
          <a:xfrm flipH="1" rot="10800000">
            <a:off x="11595213" y="3582375"/>
            <a:ext cx="613200" cy="21900"/>
          </a:xfrm>
          <a:prstGeom prst="straightConnector1">
            <a:avLst/>
          </a:prstGeom>
          <a:noFill/>
          <a:ln cap="flat" cmpd="sng" w="19050">
            <a:solidFill>
              <a:srgbClr val="000000"/>
            </a:solidFill>
            <a:prstDash val="solid"/>
            <a:round/>
            <a:headEnd len="med" w="med" type="none"/>
            <a:tailEnd len="med" w="med" type="triangle"/>
          </a:ln>
        </p:spPr>
      </p:cxnSp>
      <p:sp>
        <p:nvSpPr>
          <p:cNvPr id="84" name="Google Shape;84;p16"/>
          <p:cNvSpPr txBox="1"/>
          <p:nvPr>
            <p:ph idx="4294967295" type="subTitle"/>
          </p:nvPr>
        </p:nvSpPr>
        <p:spPr>
          <a:xfrm>
            <a:off x="-113325" y="4911825"/>
            <a:ext cx="4136100" cy="2316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Open Sans"/>
              <a:buAutoNum type="alphaLcPeriod"/>
            </a:pPr>
            <a:r>
              <a:rPr lang="fi" sz="1000">
                <a:latin typeface="Open Sans"/>
                <a:ea typeface="Open Sans"/>
                <a:cs typeface="Open Sans"/>
                <a:sym typeface="Open Sans"/>
              </a:rPr>
              <a:t>Robotin ohjelmointi komennoilla ja toistorakenteilla</a:t>
            </a:r>
            <a:endParaRPr sz="1000">
              <a:latin typeface="Open Sans"/>
              <a:ea typeface="Open Sans"/>
              <a:cs typeface="Open Sans"/>
              <a:sym typeface="Open Sans"/>
            </a:endParaRPr>
          </a:p>
        </p:txBody>
      </p:sp>
      <p:pic>
        <p:nvPicPr>
          <p:cNvPr id="85" name="Google Shape;85;p16"/>
          <p:cNvPicPr preferRelativeResize="0"/>
          <p:nvPr/>
        </p:nvPicPr>
        <p:blipFill>
          <a:blip r:embed="rId4">
            <a:alphaModFix/>
          </a:blip>
          <a:stretch>
            <a:fillRect/>
          </a:stretch>
        </p:blipFill>
        <p:spPr>
          <a:xfrm>
            <a:off x="782063" y="2844000"/>
            <a:ext cx="2171700" cy="428625"/>
          </a:xfrm>
          <a:prstGeom prst="rect">
            <a:avLst/>
          </a:prstGeom>
          <a:noFill/>
          <a:ln>
            <a:noFill/>
          </a:ln>
        </p:spPr>
      </p:pic>
      <p:pic>
        <p:nvPicPr>
          <p:cNvPr id="86" name="Google Shape;86;p16"/>
          <p:cNvPicPr preferRelativeResize="0"/>
          <p:nvPr/>
        </p:nvPicPr>
        <p:blipFill>
          <a:blip r:embed="rId5">
            <a:alphaModFix/>
          </a:blip>
          <a:stretch>
            <a:fillRect/>
          </a:stretch>
        </p:blipFill>
        <p:spPr>
          <a:xfrm>
            <a:off x="3712614" y="2764625"/>
            <a:ext cx="2209833" cy="1594725"/>
          </a:xfrm>
          <a:prstGeom prst="rect">
            <a:avLst/>
          </a:prstGeom>
          <a:noFill/>
          <a:ln>
            <a:noFill/>
          </a:ln>
        </p:spPr>
      </p:pic>
      <p:sp>
        <p:nvSpPr>
          <p:cNvPr id="87" name="Google Shape;87;p16"/>
          <p:cNvSpPr txBox="1"/>
          <p:nvPr/>
        </p:nvSpPr>
        <p:spPr>
          <a:xfrm>
            <a:off x="6540863" y="2764625"/>
            <a:ext cx="297300" cy="171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rPr>
              <a:t>3</a:t>
            </a:r>
            <a:endParaRPr/>
          </a:p>
        </p:txBody>
      </p:sp>
      <p:pic>
        <p:nvPicPr>
          <p:cNvPr id="88" name="Google Shape;88;p16"/>
          <p:cNvPicPr preferRelativeResize="0"/>
          <p:nvPr/>
        </p:nvPicPr>
        <p:blipFill>
          <a:blip r:embed="rId6">
            <a:alphaModFix/>
          </a:blip>
          <a:stretch>
            <a:fillRect/>
          </a:stretch>
        </p:blipFill>
        <p:spPr>
          <a:xfrm>
            <a:off x="6838172" y="2764625"/>
            <a:ext cx="742028" cy="760350"/>
          </a:xfrm>
          <a:prstGeom prst="rect">
            <a:avLst/>
          </a:prstGeom>
          <a:noFill/>
          <a:ln>
            <a:noFill/>
          </a:ln>
        </p:spPr>
      </p:pic>
      <p:sp>
        <p:nvSpPr>
          <p:cNvPr id="89" name="Google Shape;89;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fi"/>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pic>
        <p:nvPicPr>
          <p:cNvPr id="94" name="Google Shape;94;p17"/>
          <p:cNvPicPr preferRelativeResize="0"/>
          <p:nvPr/>
        </p:nvPicPr>
        <p:blipFill>
          <a:blip r:embed="rId3">
            <a:alphaModFix/>
          </a:blip>
          <a:stretch>
            <a:fillRect/>
          </a:stretch>
        </p:blipFill>
        <p:spPr>
          <a:xfrm>
            <a:off x="1325877" y="1106275"/>
            <a:ext cx="5803351" cy="3580024"/>
          </a:xfrm>
          <a:prstGeom prst="rect">
            <a:avLst/>
          </a:prstGeom>
          <a:noFill/>
          <a:ln>
            <a:noFill/>
          </a:ln>
        </p:spPr>
      </p:pic>
      <p:sp>
        <p:nvSpPr>
          <p:cNvPr id="95" name="Google Shape;95;p17"/>
          <p:cNvSpPr txBox="1"/>
          <p:nvPr>
            <p:ph idx="4294967295" type="subTitle"/>
          </p:nvPr>
        </p:nvSpPr>
        <p:spPr>
          <a:xfrm>
            <a:off x="0" y="-39025"/>
            <a:ext cx="8901900" cy="69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i="1" lang="fi" sz="2400">
                <a:latin typeface="Open Sans"/>
                <a:ea typeface="Open Sans"/>
                <a:cs typeface="Open Sans"/>
                <a:sym typeface="Open Sans"/>
              </a:rPr>
              <a:t>Open Roberta Lab</a:t>
            </a:r>
            <a:r>
              <a:rPr lang="fi" sz="2400">
                <a:latin typeface="Open Sans"/>
                <a:ea typeface="Open Sans"/>
                <a:cs typeface="Open Sans"/>
                <a:sym typeface="Open Sans"/>
              </a:rPr>
              <a:t> -ohjelmointiympäristön läpileikkaus</a:t>
            </a:r>
            <a:endParaRPr sz="2400">
              <a:latin typeface="Open Sans"/>
              <a:ea typeface="Open Sans"/>
              <a:cs typeface="Open Sans"/>
              <a:sym typeface="Open Sans"/>
            </a:endParaRPr>
          </a:p>
        </p:txBody>
      </p:sp>
      <p:sp>
        <p:nvSpPr>
          <p:cNvPr id="96" name="Google Shape;96;p17"/>
          <p:cNvSpPr txBox="1"/>
          <p:nvPr>
            <p:ph idx="4294967295" type="subTitle"/>
          </p:nvPr>
        </p:nvSpPr>
        <p:spPr>
          <a:xfrm>
            <a:off x="-113325" y="4911825"/>
            <a:ext cx="4136100" cy="2316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Open Sans"/>
              <a:buAutoNum type="alphaLcPeriod"/>
            </a:pPr>
            <a:r>
              <a:rPr lang="fi" sz="1000">
                <a:latin typeface="Open Sans"/>
                <a:ea typeface="Open Sans"/>
                <a:cs typeface="Open Sans"/>
                <a:sym typeface="Open Sans"/>
              </a:rPr>
              <a:t>Robotin ohjelmointi komennoilla ja toistorakenteilla</a:t>
            </a:r>
            <a:endParaRPr sz="1000">
              <a:latin typeface="Open Sans"/>
              <a:ea typeface="Open Sans"/>
              <a:cs typeface="Open Sans"/>
              <a:sym typeface="Open Sans"/>
            </a:endParaRPr>
          </a:p>
        </p:txBody>
      </p:sp>
      <p:sp>
        <p:nvSpPr>
          <p:cNvPr id="97" name="Google Shape;97;p17"/>
          <p:cNvSpPr txBox="1"/>
          <p:nvPr/>
        </p:nvSpPr>
        <p:spPr>
          <a:xfrm>
            <a:off x="7504350" y="2479200"/>
            <a:ext cx="1491900" cy="6558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latin typeface="Open Sans"/>
                <a:ea typeface="Open Sans"/>
                <a:cs typeface="Open Sans"/>
                <a:sym typeface="Open Sans"/>
              </a:rPr>
              <a:t>Näytä/piilota simulaatio</a:t>
            </a:r>
            <a:endParaRPr sz="1100">
              <a:solidFill>
                <a:schemeClr val="dk1"/>
              </a:solidFill>
              <a:latin typeface="Open Sans"/>
              <a:ea typeface="Open Sans"/>
              <a:cs typeface="Open Sans"/>
              <a:sym typeface="Open Sans"/>
            </a:endParaRPr>
          </a:p>
        </p:txBody>
      </p:sp>
      <p:sp>
        <p:nvSpPr>
          <p:cNvPr id="98" name="Google Shape;98;p17"/>
          <p:cNvSpPr txBox="1"/>
          <p:nvPr/>
        </p:nvSpPr>
        <p:spPr>
          <a:xfrm>
            <a:off x="37400" y="1396375"/>
            <a:ext cx="1108500" cy="18195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latin typeface="Open Sans"/>
                <a:ea typeface="Open Sans"/>
                <a:cs typeface="Open Sans"/>
                <a:sym typeface="Open Sans"/>
              </a:rPr>
              <a:t>Valikot, joista löydät komentoja ja rakenteita ohjelmointiin</a:t>
            </a:r>
            <a:endParaRPr>
              <a:latin typeface="Open Sans"/>
              <a:ea typeface="Open Sans"/>
              <a:cs typeface="Open Sans"/>
              <a:sym typeface="Open Sans"/>
            </a:endParaRPr>
          </a:p>
        </p:txBody>
      </p:sp>
      <p:sp>
        <p:nvSpPr>
          <p:cNvPr id="99" name="Google Shape;99;p17"/>
          <p:cNvSpPr/>
          <p:nvPr/>
        </p:nvSpPr>
        <p:spPr>
          <a:xfrm>
            <a:off x="1292825" y="1749550"/>
            <a:ext cx="1011300" cy="2996100"/>
          </a:xfrm>
          <a:prstGeom prst="rect">
            <a:avLst/>
          </a:prstGeom>
          <a:solidFill>
            <a:srgbClr val="FCE5CD">
              <a:alpha val="26920"/>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7"/>
          <p:cNvSpPr/>
          <p:nvPr/>
        </p:nvSpPr>
        <p:spPr>
          <a:xfrm>
            <a:off x="6783175" y="2875825"/>
            <a:ext cx="446400" cy="456900"/>
          </a:xfrm>
          <a:prstGeom prst="rect">
            <a:avLst/>
          </a:prstGeom>
          <a:solidFill>
            <a:srgbClr val="FCE5CD">
              <a:alpha val="26920"/>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1" name="Google Shape;101;p17"/>
          <p:cNvCxnSpPr/>
          <p:nvPr/>
        </p:nvCxnSpPr>
        <p:spPr>
          <a:xfrm rot="10800000">
            <a:off x="1032425" y="2372250"/>
            <a:ext cx="260400" cy="199500"/>
          </a:xfrm>
          <a:prstGeom prst="straightConnector1">
            <a:avLst/>
          </a:prstGeom>
          <a:noFill/>
          <a:ln cap="flat" cmpd="sng" w="19050">
            <a:solidFill>
              <a:srgbClr val="000000"/>
            </a:solidFill>
            <a:prstDash val="solid"/>
            <a:round/>
            <a:headEnd len="med" w="med" type="none"/>
            <a:tailEnd len="med" w="med" type="none"/>
          </a:ln>
        </p:spPr>
      </p:cxnSp>
      <p:sp>
        <p:nvSpPr>
          <p:cNvPr id="102" name="Google Shape;102;p17"/>
          <p:cNvSpPr/>
          <p:nvPr/>
        </p:nvSpPr>
        <p:spPr>
          <a:xfrm>
            <a:off x="3286300" y="1139975"/>
            <a:ext cx="346500" cy="317400"/>
          </a:xfrm>
          <a:prstGeom prst="rect">
            <a:avLst/>
          </a:prstGeom>
          <a:solidFill>
            <a:srgbClr val="FCE5CD">
              <a:alpha val="26920"/>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7"/>
          <p:cNvSpPr txBox="1"/>
          <p:nvPr/>
        </p:nvSpPr>
        <p:spPr>
          <a:xfrm>
            <a:off x="3822650" y="848225"/>
            <a:ext cx="1108500" cy="2625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latin typeface="Open Sans"/>
                <a:ea typeface="Open Sans"/>
                <a:cs typeface="Open Sans"/>
                <a:sym typeface="Open Sans"/>
              </a:rPr>
              <a:t>Kielen vaihto</a:t>
            </a:r>
            <a:endParaRPr>
              <a:latin typeface="Open Sans"/>
              <a:ea typeface="Open Sans"/>
              <a:cs typeface="Open Sans"/>
              <a:sym typeface="Open Sans"/>
            </a:endParaRPr>
          </a:p>
        </p:txBody>
      </p:sp>
      <p:cxnSp>
        <p:nvCxnSpPr>
          <p:cNvPr id="104" name="Google Shape;104;p17"/>
          <p:cNvCxnSpPr>
            <a:stCxn id="102" idx="3"/>
            <a:endCxn id="103" idx="1"/>
          </p:cNvCxnSpPr>
          <p:nvPr/>
        </p:nvCxnSpPr>
        <p:spPr>
          <a:xfrm flipH="1" rot="10800000">
            <a:off x="3632800" y="979475"/>
            <a:ext cx="189900" cy="319200"/>
          </a:xfrm>
          <a:prstGeom prst="straightConnector1">
            <a:avLst/>
          </a:prstGeom>
          <a:noFill/>
          <a:ln cap="flat" cmpd="sng" w="19050">
            <a:solidFill>
              <a:srgbClr val="000000"/>
            </a:solidFill>
            <a:prstDash val="solid"/>
            <a:round/>
            <a:headEnd len="med" w="med" type="none"/>
            <a:tailEnd len="med" w="med" type="none"/>
          </a:ln>
        </p:spPr>
      </p:cxnSp>
      <p:cxnSp>
        <p:nvCxnSpPr>
          <p:cNvPr id="105" name="Google Shape;105;p17"/>
          <p:cNvCxnSpPr>
            <a:stCxn id="100" idx="3"/>
          </p:cNvCxnSpPr>
          <p:nvPr/>
        </p:nvCxnSpPr>
        <p:spPr>
          <a:xfrm flipH="1" rot="10800000">
            <a:off x="7229575" y="2857075"/>
            <a:ext cx="300000" cy="247200"/>
          </a:xfrm>
          <a:prstGeom prst="straightConnector1">
            <a:avLst/>
          </a:prstGeom>
          <a:noFill/>
          <a:ln cap="flat" cmpd="sng" w="19050">
            <a:solidFill>
              <a:srgbClr val="000000"/>
            </a:solidFill>
            <a:prstDash val="solid"/>
            <a:round/>
            <a:headEnd len="med" w="med" type="none"/>
            <a:tailEnd len="med" w="med" type="none"/>
          </a:ln>
        </p:spPr>
      </p:cxnSp>
      <p:sp>
        <p:nvSpPr>
          <p:cNvPr id="106" name="Google Shape;106;p17"/>
          <p:cNvSpPr/>
          <p:nvPr/>
        </p:nvSpPr>
        <p:spPr>
          <a:xfrm>
            <a:off x="1464125" y="1154675"/>
            <a:ext cx="300000" cy="288000"/>
          </a:xfrm>
          <a:prstGeom prst="rect">
            <a:avLst/>
          </a:prstGeom>
          <a:solidFill>
            <a:srgbClr val="FCE5CD">
              <a:alpha val="26920"/>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7" name="Google Shape;107;p17"/>
          <p:cNvCxnSpPr>
            <a:stCxn id="106" idx="0"/>
            <a:endCxn id="108" idx="1"/>
          </p:cNvCxnSpPr>
          <p:nvPr/>
        </p:nvCxnSpPr>
        <p:spPr>
          <a:xfrm flipH="1" rot="10800000">
            <a:off x="1614125" y="979475"/>
            <a:ext cx="255600" cy="175200"/>
          </a:xfrm>
          <a:prstGeom prst="straightConnector1">
            <a:avLst/>
          </a:prstGeom>
          <a:noFill/>
          <a:ln cap="flat" cmpd="sng" w="19050">
            <a:solidFill>
              <a:srgbClr val="000000"/>
            </a:solidFill>
            <a:prstDash val="solid"/>
            <a:round/>
            <a:headEnd len="med" w="med" type="none"/>
            <a:tailEnd len="med" w="med" type="none"/>
          </a:ln>
        </p:spPr>
      </p:cxnSp>
      <p:sp>
        <p:nvSpPr>
          <p:cNvPr id="108" name="Google Shape;108;p17"/>
          <p:cNvSpPr txBox="1"/>
          <p:nvPr/>
        </p:nvSpPr>
        <p:spPr>
          <a:xfrm>
            <a:off x="1869800" y="802925"/>
            <a:ext cx="1725000" cy="3531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latin typeface="Open Sans"/>
                <a:ea typeface="Open Sans"/>
                <a:cs typeface="Open Sans"/>
                <a:sym typeface="Open Sans"/>
              </a:rPr>
              <a:t>Projektin asetukset ja tallentaminen</a:t>
            </a:r>
            <a:endParaRPr>
              <a:latin typeface="Open Sans"/>
              <a:ea typeface="Open Sans"/>
              <a:cs typeface="Open Sans"/>
              <a:sym typeface="Open Sans"/>
            </a:endParaRPr>
          </a:p>
        </p:txBody>
      </p:sp>
      <p:sp>
        <p:nvSpPr>
          <p:cNvPr id="109" name="Google Shape;109;p17"/>
          <p:cNvSpPr/>
          <p:nvPr/>
        </p:nvSpPr>
        <p:spPr>
          <a:xfrm>
            <a:off x="2559050" y="1884175"/>
            <a:ext cx="4101600" cy="2290800"/>
          </a:xfrm>
          <a:prstGeom prst="rect">
            <a:avLst/>
          </a:prstGeom>
          <a:solidFill>
            <a:srgbClr val="FCE5CD">
              <a:alpha val="26920"/>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0" name="Google Shape;110;p17"/>
          <p:cNvCxnSpPr/>
          <p:nvPr/>
        </p:nvCxnSpPr>
        <p:spPr>
          <a:xfrm flipH="1" rot="10800000">
            <a:off x="4712650" y="1636975"/>
            <a:ext cx="300000" cy="247200"/>
          </a:xfrm>
          <a:prstGeom prst="straightConnector1">
            <a:avLst/>
          </a:prstGeom>
          <a:noFill/>
          <a:ln cap="flat" cmpd="sng" w="19050">
            <a:solidFill>
              <a:srgbClr val="000000"/>
            </a:solidFill>
            <a:prstDash val="solid"/>
            <a:round/>
            <a:headEnd len="med" w="med" type="none"/>
            <a:tailEnd len="med" w="med" type="none"/>
          </a:ln>
        </p:spPr>
      </p:cxnSp>
      <p:sp>
        <p:nvSpPr>
          <p:cNvPr id="111" name="Google Shape;111;p17"/>
          <p:cNvSpPr txBox="1"/>
          <p:nvPr/>
        </p:nvSpPr>
        <p:spPr>
          <a:xfrm>
            <a:off x="4822900" y="1457375"/>
            <a:ext cx="1438800" cy="1752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latin typeface="Open Sans"/>
                <a:ea typeface="Open Sans"/>
                <a:cs typeface="Open Sans"/>
                <a:sym typeface="Open Sans"/>
              </a:rPr>
              <a:t>Ohjelmointialue</a:t>
            </a:r>
            <a:endParaRPr>
              <a:latin typeface="Open Sans"/>
              <a:ea typeface="Open Sans"/>
              <a:cs typeface="Open Sans"/>
              <a:sym typeface="Open Sans"/>
            </a:endParaRPr>
          </a:p>
        </p:txBody>
      </p:sp>
      <p:sp>
        <p:nvSpPr>
          <p:cNvPr id="112" name="Google Shape;112;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fi"/>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pic>
        <p:nvPicPr>
          <p:cNvPr id="117" name="Google Shape;117;p18"/>
          <p:cNvPicPr preferRelativeResize="0"/>
          <p:nvPr/>
        </p:nvPicPr>
        <p:blipFill rotWithShape="1">
          <a:blip r:embed="rId3">
            <a:alphaModFix/>
          </a:blip>
          <a:srcRect b="9115" l="0" r="0" t="0"/>
          <a:stretch/>
        </p:blipFill>
        <p:spPr>
          <a:xfrm>
            <a:off x="1778100" y="534724"/>
            <a:ext cx="5543699" cy="3950551"/>
          </a:xfrm>
          <a:prstGeom prst="rect">
            <a:avLst/>
          </a:prstGeom>
          <a:noFill/>
          <a:ln>
            <a:noFill/>
          </a:ln>
        </p:spPr>
      </p:pic>
      <p:pic>
        <p:nvPicPr>
          <p:cNvPr id="118" name="Google Shape;118;p18"/>
          <p:cNvPicPr preferRelativeResize="0"/>
          <p:nvPr/>
        </p:nvPicPr>
        <p:blipFill rotWithShape="1">
          <a:blip r:embed="rId4">
            <a:alphaModFix/>
          </a:blip>
          <a:srcRect b="0" l="0" r="0" t="7885"/>
          <a:stretch/>
        </p:blipFill>
        <p:spPr>
          <a:xfrm>
            <a:off x="1830775" y="4113825"/>
            <a:ext cx="2053200" cy="346250"/>
          </a:xfrm>
          <a:prstGeom prst="rect">
            <a:avLst/>
          </a:prstGeom>
          <a:noFill/>
          <a:ln>
            <a:noFill/>
          </a:ln>
        </p:spPr>
      </p:pic>
      <p:sp>
        <p:nvSpPr>
          <p:cNvPr id="119" name="Google Shape;119;p18"/>
          <p:cNvSpPr txBox="1"/>
          <p:nvPr>
            <p:ph idx="4294967295" type="subTitle"/>
          </p:nvPr>
        </p:nvSpPr>
        <p:spPr>
          <a:xfrm>
            <a:off x="0" y="-39025"/>
            <a:ext cx="7666800" cy="69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fi" sz="2400">
                <a:latin typeface="Open Sans"/>
                <a:ea typeface="Open Sans"/>
                <a:cs typeface="Open Sans"/>
                <a:sym typeface="Open Sans"/>
              </a:rPr>
              <a:t>Simulaattorin käyttäminen </a:t>
            </a:r>
            <a:endParaRPr sz="2400">
              <a:latin typeface="Open Sans"/>
              <a:ea typeface="Open Sans"/>
              <a:cs typeface="Open Sans"/>
              <a:sym typeface="Open Sans"/>
            </a:endParaRPr>
          </a:p>
        </p:txBody>
      </p:sp>
      <p:sp>
        <p:nvSpPr>
          <p:cNvPr id="120" name="Google Shape;120;p18"/>
          <p:cNvSpPr/>
          <p:nvPr/>
        </p:nvSpPr>
        <p:spPr>
          <a:xfrm>
            <a:off x="2028425" y="789950"/>
            <a:ext cx="5047800" cy="3135000"/>
          </a:xfrm>
          <a:prstGeom prst="rect">
            <a:avLst/>
          </a:prstGeom>
          <a:solidFill>
            <a:srgbClr val="FCE5CD">
              <a:alpha val="26920"/>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1" name="Google Shape;121;p18"/>
          <p:cNvCxnSpPr>
            <a:stCxn id="122" idx="1"/>
            <a:endCxn id="123" idx="3"/>
          </p:cNvCxnSpPr>
          <p:nvPr/>
        </p:nvCxnSpPr>
        <p:spPr>
          <a:xfrm flipH="1">
            <a:off x="6818075" y="2708300"/>
            <a:ext cx="818400" cy="356100"/>
          </a:xfrm>
          <a:prstGeom prst="straightConnector1">
            <a:avLst/>
          </a:prstGeom>
          <a:noFill/>
          <a:ln cap="flat" cmpd="sng" w="19050">
            <a:solidFill>
              <a:srgbClr val="000000"/>
            </a:solidFill>
            <a:prstDash val="solid"/>
            <a:round/>
            <a:headEnd len="med" w="med" type="none"/>
            <a:tailEnd len="med" w="med" type="none"/>
          </a:ln>
        </p:spPr>
      </p:cxnSp>
      <p:sp>
        <p:nvSpPr>
          <p:cNvPr id="124" name="Google Shape;124;p18"/>
          <p:cNvSpPr/>
          <p:nvPr/>
        </p:nvSpPr>
        <p:spPr>
          <a:xfrm>
            <a:off x="1845325" y="4113825"/>
            <a:ext cx="334200" cy="320100"/>
          </a:xfrm>
          <a:prstGeom prst="rect">
            <a:avLst/>
          </a:prstGeom>
          <a:solidFill>
            <a:srgbClr val="FCE5CD">
              <a:alpha val="26920"/>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8"/>
          <p:cNvSpPr txBox="1"/>
          <p:nvPr/>
        </p:nvSpPr>
        <p:spPr>
          <a:xfrm>
            <a:off x="940175" y="4157375"/>
            <a:ext cx="685200" cy="3759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latin typeface="Open Sans"/>
                <a:ea typeface="Open Sans"/>
                <a:cs typeface="Open Sans"/>
                <a:sym typeface="Open Sans"/>
              </a:rPr>
              <a:t>Suorita</a:t>
            </a:r>
            <a:endParaRPr>
              <a:latin typeface="Open Sans"/>
              <a:ea typeface="Open Sans"/>
              <a:cs typeface="Open Sans"/>
              <a:sym typeface="Open Sans"/>
            </a:endParaRPr>
          </a:p>
        </p:txBody>
      </p:sp>
      <p:cxnSp>
        <p:nvCxnSpPr>
          <p:cNvPr id="126" name="Google Shape;126;p18"/>
          <p:cNvCxnSpPr>
            <a:stCxn id="125" idx="3"/>
            <a:endCxn id="124" idx="1"/>
          </p:cNvCxnSpPr>
          <p:nvPr/>
        </p:nvCxnSpPr>
        <p:spPr>
          <a:xfrm flipH="1" rot="10800000">
            <a:off x="1625375" y="4273925"/>
            <a:ext cx="219900" cy="71400"/>
          </a:xfrm>
          <a:prstGeom prst="straightConnector1">
            <a:avLst/>
          </a:prstGeom>
          <a:noFill/>
          <a:ln cap="flat" cmpd="sng" w="19050">
            <a:solidFill>
              <a:srgbClr val="000000"/>
            </a:solidFill>
            <a:prstDash val="solid"/>
            <a:round/>
            <a:headEnd len="med" w="med" type="none"/>
            <a:tailEnd len="med" w="med" type="none"/>
          </a:ln>
        </p:spPr>
      </p:cxnSp>
      <p:sp>
        <p:nvSpPr>
          <p:cNvPr id="122" name="Google Shape;122;p18"/>
          <p:cNvSpPr txBox="1"/>
          <p:nvPr/>
        </p:nvSpPr>
        <p:spPr>
          <a:xfrm>
            <a:off x="7636475" y="2520350"/>
            <a:ext cx="491100" cy="3759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latin typeface="Open Sans"/>
                <a:ea typeface="Open Sans"/>
                <a:cs typeface="Open Sans"/>
                <a:sym typeface="Open Sans"/>
              </a:rPr>
              <a:t>Este</a:t>
            </a:r>
            <a:endParaRPr>
              <a:latin typeface="Open Sans"/>
              <a:ea typeface="Open Sans"/>
              <a:cs typeface="Open Sans"/>
              <a:sym typeface="Open Sans"/>
            </a:endParaRPr>
          </a:p>
        </p:txBody>
      </p:sp>
      <p:sp>
        <p:nvSpPr>
          <p:cNvPr id="127" name="Google Shape;127;p18"/>
          <p:cNvSpPr/>
          <p:nvPr/>
        </p:nvSpPr>
        <p:spPr>
          <a:xfrm>
            <a:off x="2179400" y="4113825"/>
            <a:ext cx="334200" cy="320100"/>
          </a:xfrm>
          <a:prstGeom prst="rect">
            <a:avLst/>
          </a:prstGeom>
          <a:solidFill>
            <a:srgbClr val="FCE5CD">
              <a:alpha val="26920"/>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8"/>
          <p:cNvSpPr/>
          <p:nvPr/>
        </p:nvSpPr>
        <p:spPr>
          <a:xfrm>
            <a:off x="2513475" y="4113825"/>
            <a:ext cx="334200" cy="320100"/>
          </a:xfrm>
          <a:prstGeom prst="rect">
            <a:avLst/>
          </a:prstGeom>
          <a:solidFill>
            <a:srgbClr val="FCE5CD">
              <a:alpha val="26920"/>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8"/>
          <p:cNvSpPr/>
          <p:nvPr/>
        </p:nvSpPr>
        <p:spPr>
          <a:xfrm>
            <a:off x="2847550" y="4113825"/>
            <a:ext cx="334200" cy="320100"/>
          </a:xfrm>
          <a:prstGeom prst="rect">
            <a:avLst/>
          </a:prstGeom>
          <a:solidFill>
            <a:srgbClr val="FCE5CD">
              <a:alpha val="26920"/>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8"/>
          <p:cNvSpPr/>
          <p:nvPr/>
        </p:nvSpPr>
        <p:spPr>
          <a:xfrm>
            <a:off x="3181625" y="4113825"/>
            <a:ext cx="334200" cy="320100"/>
          </a:xfrm>
          <a:prstGeom prst="rect">
            <a:avLst/>
          </a:prstGeom>
          <a:solidFill>
            <a:srgbClr val="FCE5CD">
              <a:alpha val="26920"/>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8"/>
          <p:cNvSpPr/>
          <p:nvPr/>
        </p:nvSpPr>
        <p:spPr>
          <a:xfrm>
            <a:off x="3515700" y="4113825"/>
            <a:ext cx="334200" cy="320100"/>
          </a:xfrm>
          <a:prstGeom prst="rect">
            <a:avLst/>
          </a:prstGeom>
          <a:solidFill>
            <a:srgbClr val="FCE5CD">
              <a:alpha val="26920"/>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8"/>
          <p:cNvSpPr txBox="1"/>
          <p:nvPr/>
        </p:nvSpPr>
        <p:spPr>
          <a:xfrm>
            <a:off x="1487850" y="4573625"/>
            <a:ext cx="685200" cy="3759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latin typeface="Open Sans"/>
                <a:ea typeface="Open Sans"/>
                <a:cs typeface="Open Sans"/>
                <a:sym typeface="Open Sans"/>
              </a:rPr>
              <a:t>Vaihda tausta</a:t>
            </a:r>
            <a:endParaRPr>
              <a:latin typeface="Open Sans"/>
              <a:ea typeface="Open Sans"/>
              <a:cs typeface="Open Sans"/>
              <a:sym typeface="Open Sans"/>
            </a:endParaRPr>
          </a:p>
        </p:txBody>
      </p:sp>
      <p:sp>
        <p:nvSpPr>
          <p:cNvPr id="133" name="Google Shape;133;p18"/>
          <p:cNvSpPr txBox="1"/>
          <p:nvPr/>
        </p:nvSpPr>
        <p:spPr>
          <a:xfrm>
            <a:off x="2156000" y="4533275"/>
            <a:ext cx="685200" cy="456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latin typeface="Open Sans"/>
                <a:ea typeface="Open Sans"/>
                <a:cs typeface="Open Sans"/>
                <a:sym typeface="Open Sans"/>
              </a:rPr>
              <a:t>EV3:n näyttö</a:t>
            </a:r>
            <a:endParaRPr>
              <a:latin typeface="Open Sans"/>
              <a:ea typeface="Open Sans"/>
              <a:cs typeface="Open Sans"/>
              <a:sym typeface="Open Sans"/>
            </a:endParaRPr>
          </a:p>
        </p:txBody>
      </p:sp>
      <p:sp>
        <p:nvSpPr>
          <p:cNvPr id="134" name="Google Shape;134;p18"/>
          <p:cNvSpPr txBox="1"/>
          <p:nvPr/>
        </p:nvSpPr>
        <p:spPr>
          <a:xfrm>
            <a:off x="2711900" y="4533275"/>
            <a:ext cx="757500" cy="456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latin typeface="Open Sans"/>
                <a:ea typeface="Open Sans"/>
                <a:cs typeface="Open Sans"/>
                <a:sym typeface="Open Sans"/>
              </a:rPr>
              <a:t>Anturien syöte</a:t>
            </a:r>
            <a:endParaRPr>
              <a:latin typeface="Open Sans"/>
              <a:ea typeface="Open Sans"/>
              <a:cs typeface="Open Sans"/>
              <a:sym typeface="Open Sans"/>
            </a:endParaRPr>
          </a:p>
        </p:txBody>
      </p:sp>
      <p:sp>
        <p:nvSpPr>
          <p:cNvPr id="135" name="Google Shape;135;p18"/>
          <p:cNvSpPr txBox="1"/>
          <p:nvPr/>
        </p:nvSpPr>
        <p:spPr>
          <a:xfrm>
            <a:off x="3469400" y="4485275"/>
            <a:ext cx="1321500" cy="6003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latin typeface="Open Sans"/>
                <a:ea typeface="Open Sans"/>
                <a:cs typeface="Open Sans"/>
                <a:sym typeface="Open Sans"/>
              </a:rPr>
              <a:t>Palauta aloituspaikkaan</a:t>
            </a:r>
            <a:endParaRPr>
              <a:latin typeface="Open Sans"/>
              <a:ea typeface="Open Sans"/>
              <a:cs typeface="Open Sans"/>
              <a:sym typeface="Open Sans"/>
            </a:endParaRPr>
          </a:p>
        </p:txBody>
      </p:sp>
      <p:sp>
        <p:nvSpPr>
          <p:cNvPr id="136" name="Google Shape;136;p18"/>
          <p:cNvSpPr txBox="1"/>
          <p:nvPr/>
        </p:nvSpPr>
        <p:spPr>
          <a:xfrm>
            <a:off x="4017825" y="4081325"/>
            <a:ext cx="955200" cy="456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latin typeface="Open Sans"/>
                <a:ea typeface="Open Sans"/>
                <a:cs typeface="Open Sans"/>
                <a:sym typeface="Open Sans"/>
              </a:rPr>
              <a:t>Tuo oma tausta</a:t>
            </a:r>
            <a:endParaRPr>
              <a:latin typeface="Open Sans"/>
              <a:ea typeface="Open Sans"/>
              <a:cs typeface="Open Sans"/>
              <a:sym typeface="Open Sans"/>
            </a:endParaRPr>
          </a:p>
        </p:txBody>
      </p:sp>
      <p:cxnSp>
        <p:nvCxnSpPr>
          <p:cNvPr id="137" name="Google Shape;137;p18"/>
          <p:cNvCxnSpPr>
            <a:endCxn id="127" idx="2"/>
          </p:cNvCxnSpPr>
          <p:nvPr/>
        </p:nvCxnSpPr>
        <p:spPr>
          <a:xfrm flipH="1" rot="10800000">
            <a:off x="1976900" y="4433925"/>
            <a:ext cx="369600" cy="135300"/>
          </a:xfrm>
          <a:prstGeom prst="straightConnector1">
            <a:avLst/>
          </a:prstGeom>
          <a:noFill/>
          <a:ln cap="flat" cmpd="sng" w="19050">
            <a:solidFill>
              <a:srgbClr val="000000"/>
            </a:solidFill>
            <a:prstDash val="solid"/>
            <a:round/>
            <a:headEnd len="med" w="med" type="none"/>
            <a:tailEnd len="med" w="med" type="none"/>
          </a:ln>
        </p:spPr>
      </p:cxnSp>
      <p:cxnSp>
        <p:nvCxnSpPr>
          <p:cNvPr id="138" name="Google Shape;138;p18"/>
          <p:cNvCxnSpPr>
            <a:stCxn id="133" idx="0"/>
            <a:endCxn id="128" idx="2"/>
          </p:cNvCxnSpPr>
          <p:nvPr/>
        </p:nvCxnSpPr>
        <p:spPr>
          <a:xfrm flipH="1" rot="10800000">
            <a:off x="2498600" y="4433975"/>
            <a:ext cx="182100" cy="99300"/>
          </a:xfrm>
          <a:prstGeom prst="straightConnector1">
            <a:avLst/>
          </a:prstGeom>
          <a:noFill/>
          <a:ln cap="flat" cmpd="sng" w="19050">
            <a:solidFill>
              <a:srgbClr val="000000"/>
            </a:solidFill>
            <a:prstDash val="solid"/>
            <a:round/>
            <a:headEnd len="med" w="med" type="none"/>
            <a:tailEnd len="med" w="med" type="none"/>
          </a:ln>
        </p:spPr>
      </p:cxnSp>
      <p:cxnSp>
        <p:nvCxnSpPr>
          <p:cNvPr id="139" name="Google Shape;139;p18"/>
          <p:cNvCxnSpPr>
            <a:endCxn id="129" idx="2"/>
          </p:cNvCxnSpPr>
          <p:nvPr/>
        </p:nvCxnSpPr>
        <p:spPr>
          <a:xfrm flipH="1" rot="10800000">
            <a:off x="2914750" y="4433925"/>
            <a:ext cx="99900" cy="116400"/>
          </a:xfrm>
          <a:prstGeom prst="straightConnector1">
            <a:avLst/>
          </a:prstGeom>
          <a:noFill/>
          <a:ln cap="flat" cmpd="sng" w="19050">
            <a:solidFill>
              <a:srgbClr val="000000"/>
            </a:solidFill>
            <a:prstDash val="solid"/>
            <a:round/>
            <a:headEnd len="med" w="med" type="none"/>
            <a:tailEnd len="med" w="med" type="none"/>
          </a:ln>
        </p:spPr>
      </p:cxnSp>
      <p:cxnSp>
        <p:nvCxnSpPr>
          <p:cNvPr id="140" name="Google Shape;140;p18"/>
          <p:cNvCxnSpPr>
            <a:endCxn id="130" idx="2"/>
          </p:cNvCxnSpPr>
          <p:nvPr/>
        </p:nvCxnSpPr>
        <p:spPr>
          <a:xfrm rot="10800000">
            <a:off x="3348725" y="4433925"/>
            <a:ext cx="176700" cy="129000"/>
          </a:xfrm>
          <a:prstGeom prst="straightConnector1">
            <a:avLst/>
          </a:prstGeom>
          <a:noFill/>
          <a:ln cap="flat" cmpd="sng" w="19050">
            <a:solidFill>
              <a:srgbClr val="000000"/>
            </a:solidFill>
            <a:prstDash val="solid"/>
            <a:round/>
            <a:headEnd len="med" w="med" type="none"/>
            <a:tailEnd len="med" w="med" type="none"/>
          </a:ln>
        </p:spPr>
      </p:cxnSp>
      <p:cxnSp>
        <p:nvCxnSpPr>
          <p:cNvPr id="141" name="Google Shape;141;p18"/>
          <p:cNvCxnSpPr>
            <a:stCxn id="136" idx="1"/>
            <a:endCxn id="131" idx="3"/>
          </p:cNvCxnSpPr>
          <p:nvPr/>
        </p:nvCxnSpPr>
        <p:spPr>
          <a:xfrm rot="10800000">
            <a:off x="3849825" y="4273925"/>
            <a:ext cx="168000" cy="35700"/>
          </a:xfrm>
          <a:prstGeom prst="straightConnector1">
            <a:avLst/>
          </a:prstGeom>
          <a:noFill/>
          <a:ln cap="flat" cmpd="sng" w="19050">
            <a:solidFill>
              <a:srgbClr val="000000"/>
            </a:solidFill>
            <a:prstDash val="solid"/>
            <a:round/>
            <a:headEnd len="med" w="med" type="none"/>
            <a:tailEnd len="med" w="med" type="none"/>
          </a:ln>
        </p:spPr>
      </p:cxnSp>
      <p:sp>
        <p:nvSpPr>
          <p:cNvPr id="123" name="Google Shape;123;p18"/>
          <p:cNvSpPr/>
          <p:nvPr/>
        </p:nvSpPr>
        <p:spPr>
          <a:xfrm>
            <a:off x="5977450" y="2636600"/>
            <a:ext cx="840600" cy="855300"/>
          </a:xfrm>
          <a:prstGeom prst="rect">
            <a:avLst/>
          </a:prstGeom>
          <a:solidFill>
            <a:srgbClr val="FCE5CD">
              <a:alpha val="26920"/>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8"/>
          <p:cNvSpPr/>
          <p:nvPr/>
        </p:nvSpPr>
        <p:spPr>
          <a:xfrm>
            <a:off x="3270000" y="1825050"/>
            <a:ext cx="579900" cy="456600"/>
          </a:xfrm>
          <a:prstGeom prst="rect">
            <a:avLst/>
          </a:prstGeom>
          <a:solidFill>
            <a:srgbClr val="FCE5CD">
              <a:alpha val="26920"/>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8"/>
          <p:cNvSpPr txBox="1"/>
          <p:nvPr/>
        </p:nvSpPr>
        <p:spPr>
          <a:xfrm>
            <a:off x="2543425" y="1504950"/>
            <a:ext cx="685200" cy="3201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latin typeface="Open Sans"/>
                <a:ea typeface="Open Sans"/>
                <a:cs typeface="Open Sans"/>
                <a:sym typeface="Open Sans"/>
              </a:rPr>
              <a:t>Robotti</a:t>
            </a:r>
            <a:endParaRPr>
              <a:latin typeface="Open Sans"/>
              <a:ea typeface="Open Sans"/>
              <a:cs typeface="Open Sans"/>
              <a:sym typeface="Open Sans"/>
            </a:endParaRPr>
          </a:p>
        </p:txBody>
      </p:sp>
      <p:cxnSp>
        <p:nvCxnSpPr>
          <p:cNvPr id="144" name="Google Shape;144;p18"/>
          <p:cNvCxnSpPr>
            <a:stCxn id="142" idx="0"/>
            <a:endCxn id="143" idx="3"/>
          </p:cNvCxnSpPr>
          <p:nvPr/>
        </p:nvCxnSpPr>
        <p:spPr>
          <a:xfrm rot="10800000">
            <a:off x="3228750" y="1665150"/>
            <a:ext cx="331200" cy="159900"/>
          </a:xfrm>
          <a:prstGeom prst="straightConnector1">
            <a:avLst/>
          </a:prstGeom>
          <a:noFill/>
          <a:ln cap="flat" cmpd="sng" w="19050">
            <a:solidFill>
              <a:srgbClr val="000000"/>
            </a:solidFill>
            <a:prstDash val="solid"/>
            <a:round/>
            <a:headEnd len="med" w="med" type="none"/>
            <a:tailEnd len="med" w="med" type="none"/>
          </a:ln>
        </p:spPr>
      </p:cxnSp>
      <p:sp>
        <p:nvSpPr>
          <p:cNvPr id="145" name="Google Shape;145;p18"/>
          <p:cNvSpPr txBox="1"/>
          <p:nvPr>
            <p:ph idx="4294967295" type="subTitle"/>
          </p:nvPr>
        </p:nvSpPr>
        <p:spPr>
          <a:xfrm>
            <a:off x="-113325" y="4911825"/>
            <a:ext cx="4136100" cy="2316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Open Sans"/>
              <a:buAutoNum type="alphaLcPeriod"/>
            </a:pPr>
            <a:r>
              <a:rPr lang="fi" sz="1000">
                <a:latin typeface="Open Sans"/>
                <a:ea typeface="Open Sans"/>
                <a:cs typeface="Open Sans"/>
                <a:sym typeface="Open Sans"/>
              </a:rPr>
              <a:t>Robotin ohjelmointi komennoilla ja toistorakenteilla</a:t>
            </a:r>
            <a:endParaRPr sz="1000">
              <a:latin typeface="Open Sans"/>
              <a:ea typeface="Open Sans"/>
              <a:cs typeface="Open Sans"/>
              <a:sym typeface="Open Sans"/>
            </a:endParaRPr>
          </a:p>
        </p:txBody>
      </p:sp>
      <p:sp>
        <p:nvSpPr>
          <p:cNvPr id="146" name="Google Shape;146;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fi"/>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19"/>
          <p:cNvSpPr txBox="1"/>
          <p:nvPr>
            <p:ph type="title"/>
          </p:nvPr>
        </p:nvSpPr>
        <p:spPr>
          <a:xfrm>
            <a:off x="484750" y="707850"/>
            <a:ext cx="8329200" cy="3370500"/>
          </a:xfrm>
          <a:prstGeom prst="rect">
            <a:avLst/>
          </a:prstGeom>
        </p:spPr>
        <p:txBody>
          <a:bodyPr anchorCtr="0" anchor="t" bIns="91425" lIns="91425" spcFirstLastPara="1" rIns="91425" wrap="square" tIns="91425">
            <a:noAutofit/>
          </a:bodyPr>
          <a:lstStyle/>
          <a:p>
            <a:pPr indent="-342900" lvl="0" marL="457200" rtl="0" algn="l">
              <a:lnSpc>
                <a:spcPct val="113000"/>
              </a:lnSpc>
              <a:spcBef>
                <a:spcPts val="0"/>
              </a:spcBef>
              <a:spcAft>
                <a:spcPts val="0"/>
              </a:spcAft>
              <a:buSzPts val="1800"/>
              <a:buFont typeface="Open Sans"/>
              <a:buAutoNum type="arabicPeriod"/>
            </a:pPr>
            <a:r>
              <a:rPr lang="fi" sz="1800">
                <a:latin typeface="Open Sans"/>
                <a:ea typeface="Open Sans"/>
                <a:cs typeface="Open Sans"/>
                <a:sym typeface="Open Sans"/>
              </a:rPr>
              <a:t>Mikäli simulaattori ei näy, klikkaa </a:t>
            </a:r>
            <a:r>
              <a:rPr i="1" lang="fi" sz="1800">
                <a:latin typeface="Open Sans"/>
                <a:ea typeface="Open Sans"/>
                <a:cs typeface="Open Sans"/>
                <a:sym typeface="Open Sans"/>
              </a:rPr>
              <a:t>SIM- </a:t>
            </a:r>
            <a:r>
              <a:rPr lang="fi" sz="1800">
                <a:latin typeface="Open Sans"/>
                <a:ea typeface="Open Sans"/>
                <a:cs typeface="Open Sans"/>
                <a:sym typeface="Open Sans"/>
              </a:rPr>
              <a:t>painiketta</a:t>
            </a:r>
            <a:endParaRPr sz="1800">
              <a:latin typeface="Open Sans"/>
              <a:ea typeface="Open Sans"/>
              <a:cs typeface="Open Sans"/>
              <a:sym typeface="Open Sans"/>
            </a:endParaRPr>
          </a:p>
          <a:p>
            <a:pPr indent="-342900" lvl="0" marL="457200" rtl="0" algn="l">
              <a:lnSpc>
                <a:spcPct val="114000"/>
              </a:lnSpc>
              <a:spcBef>
                <a:spcPts val="1000"/>
              </a:spcBef>
              <a:spcAft>
                <a:spcPts val="0"/>
              </a:spcAft>
              <a:buSzPts val="1800"/>
              <a:buFont typeface="Open Sans"/>
              <a:buAutoNum type="arabicPeriod"/>
            </a:pPr>
            <a:r>
              <a:rPr lang="fi" sz="1800">
                <a:latin typeface="Open Sans"/>
                <a:ea typeface="Open Sans"/>
                <a:cs typeface="Open Sans"/>
                <a:sym typeface="Open Sans"/>
              </a:rPr>
              <a:t>Vaihda simulaattorin taustaksi vihreä ruudukko klikkailemalla </a:t>
            </a:r>
            <a:r>
              <a:rPr i="1" lang="fi" sz="1800">
                <a:latin typeface="Open Sans"/>
                <a:ea typeface="Open Sans"/>
                <a:cs typeface="Open Sans"/>
                <a:sym typeface="Open Sans"/>
              </a:rPr>
              <a:t>change the scene -</a:t>
            </a:r>
            <a:r>
              <a:rPr lang="fi" sz="1800">
                <a:latin typeface="Open Sans"/>
                <a:ea typeface="Open Sans"/>
                <a:cs typeface="Open Sans"/>
                <a:sym typeface="Open Sans"/>
              </a:rPr>
              <a:t>painiketta kunnes tausta on oikea.</a:t>
            </a:r>
            <a:endParaRPr sz="1800">
              <a:latin typeface="Open Sans"/>
              <a:ea typeface="Open Sans"/>
              <a:cs typeface="Open Sans"/>
              <a:sym typeface="Open Sans"/>
            </a:endParaRPr>
          </a:p>
          <a:p>
            <a:pPr indent="-342900" lvl="0" marL="457200" rtl="0" algn="l">
              <a:lnSpc>
                <a:spcPct val="114000"/>
              </a:lnSpc>
              <a:spcBef>
                <a:spcPts val="500"/>
              </a:spcBef>
              <a:spcAft>
                <a:spcPts val="0"/>
              </a:spcAft>
              <a:buSzPts val="1800"/>
              <a:buFont typeface="Open Sans"/>
              <a:buAutoNum type="arabicPeriod"/>
            </a:pPr>
            <a:r>
              <a:rPr lang="fi" sz="1800">
                <a:latin typeface="Open Sans"/>
                <a:ea typeface="Open Sans"/>
                <a:cs typeface="Open Sans"/>
                <a:sym typeface="Open Sans"/>
              </a:rPr>
              <a:t>Kyseinen tausta näkyy alla olevassa kuvassa. Tässä taustassa robotti </a:t>
            </a:r>
            <a:r>
              <a:rPr lang="fi" sz="1800">
                <a:latin typeface="Open Sans"/>
                <a:ea typeface="Open Sans"/>
                <a:cs typeface="Open Sans"/>
                <a:sym typeface="Open Sans"/>
              </a:rPr>
              <a:t>piirtää reittiään liikkuessaan</a:t>
            </a:r>
            <a:r>
              <a:rPr lang="fi" sz="1800">
                <a:latin typeface="Open Sans"/>
                <a:ea typeface="Open Sans"/>
                <a:cs typeface="Open Sans"/>
                <a:sym typeface="Open Sans"/>
              </a:rPr>
              <a:t>. </a:t>
            </a:r>
            <a:endParaRPr sz="1800">
              <a:latin typeface="Open Sans"/>
              <a:ea typeface="Open Sans"/>
              <a:cs typeface="Open Sans"/>
              <a:sym typeface="Open Sans"/>
            </a:endParaRPr>
          </a:p>
          <a:p>
            <a:pPr indent="0" lvl="0" marL="0" rtl="0" algn="just">
              <a:lnSpc>
                <a:spcPct val="115000"/>
              </a:lnSpc>
              <a:spcBef>
                <a:spcPts val="500"/>
              </a:spcBef>
              <a:spcAft>
                <a:spcPts val="0"/>
              </a:spcAft>
              <a:buNone/>
            </a:pPr>
            <a:r>
              <a:t/>
            </a:r>
            <a:endParaRPr sz="1400">
              <a:latin typeface="Open Sans"/>
              <a:ea typeface="Open Sans"/>
              <a:cs typeface="Open Sans"/>
              <a:sym typeface="Open Sans"/>
            </a:endParaRPr>
          </a:p>
        </p:txBody>
      </p:sp>
      <p:sp>
        <p:nvSpPr>
          <p:cNvPr id="152" name="Google Shape;152;p19"/>
          <p:cNvSpPr txBox="1"/>
          <p:nvPr>
            <p:ph idx="4294967295" type="subTitle"/>
          </p:nvPr>
        </p:nvSpPr>
        <p:spPr>
          <a:xfrm>
            <a:off x="0" y="0"/>
            <a:ext cx="9144000" cy="653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fi" sz="2400">
                <a:latin typeface="Open Sans"/>
                <a:ea typeface="Open Sans"/>
                <a:cs typeface="Open Sans"/>
                <a:sym typeface="Open Sans"/>
              </a:rPr>
              <a:t>Simulaation avaaminen ja taustan vaihtaminen</a:t>
            </a:r>
            <a:endParaRPr sz="2400">
              <a:latin typeface="Open Sans"/>
              <a:ea typeface="Open Sans"/>
              <a:cs typeface="Open Sans"/>
              <a:sym typeface="Open Sans"/>
            </a:endParaRPr>
          </a:p>
        </p:txBody>
      </p:sp>
      <p:sp>
        <p:nvSpPr>
          <p:cNvPr id="153" name="Google Shape;153;p19"/>
          <p:cNvSpPr txBox="1"/>
          <p:nvPr/>
        </p:nvSpPr>
        <p:spPr>
          <a:xfrm>
            <a:off x="1792388" y="2692675"/>
            <a:ext cx="297300" cy="171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rPr>
              <a:t>2</a:t>
            </a:r>
            <a:endParaRPr/>
          </a:p>
        </p:txBody>
      </p:sp>
      <p:sp>
        <p:nvSpPr>
          <p:cNvPr id="154" name="Google Shape;154;p19"/>
          <p:cNvSpPr txBox="1"/>
          <p:nvPr/>
        </p:nvSpPr>
        <p:spPr>
          <a:xfrm>
            <a:off x="4265763" y="2692663"/>
            <a:ext cx="297300" cy="171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rPr>
              <a:t>3</a:t>
            </a:r>
            <a:endParaRPr/>
          </a:p>
        </p:txBody>
      </p:sp>
      <p:cxnSp>
        <p:nvCxnSpPr>
          <p:cNvPr id="155" name="Google Shape;155;p19"/>
          <p:cNvCxnSpPr/>
          <p:nvPr/>
        </p:nvCxnSpPr>
        <p:spPr>
          <a:xfrm flipH="1" rot="10800000">
            <a:off x="11595213" y="3582375"/>
            <a:ext cx="613200" cy="21900"/>
          </a:xfrm>
          <a:prstGeom prst="straightConnector1">
            <a:avLst/>
          </a:prstGeom>
          <a:noFill/>
          <a:ln cap="flat" cmpd="sng" w="19050">
            <a:solidFill>
              <a:srgbClr val="000000"/>
            </a:solidFill>
            <a:prstDash val="solid"/>
            <a:round/>
            <a:headEnd len="med" w="med" type="none"/>
            <a:tailEnd len="med" w="med" type="triangle"/>
          </a:ln>
        </p:spPr>
      </p:cxnSp>
      <p:sp>
        <p:nvSpPr>
          <p:cNvPr id="156" name="Google Shape;156;p19"/>
          <p:cNvSpPr/>
          <p:nvPr/>
        </p:nvSpPr>
        <p:spPr>
          <a:xfrm>
            <a:off x="10495125" y="3279050"/>
            <a:ext cx="1180200" cy="1283400"/>
          </a:xfrm>
          <a:prstGeom prst="ellipse">
            <a:avLst/>
          </a:prstGeom>
          <a:solidFill>
            <a:srgbClr val="FCE5CD">
              <a:alpha val="26920"/>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9"/>
          <p:cNvSpPr txBox="1"/>
          <p:nvPr>
            <p:ph idx="4294967295" type="subTitle"/>
          </p:nvPr>
        </p:nvSpPr>
        <p:spPr>
          <a:xfrm>
            <a:off x="-113325" y="4911825"/>
            <a:ext cx="4136100" cy="2316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Open Sans"/>
              <a:buAutoNum type="alphaLcPeriod"/>
            </a:pPr>
            <a:r>
              <a:rPr lang="fi" sz="1000">
                <a:latin typeface="Open Sans"/>
                <a:ea typeface="Open Sans"/>
                <a:cs typeface="Open Sans"/>
                <a:sym typeface="Open Sans"/>
              </a:rPr>
              <a:t>Robotin ohjelmointi komennoilla ja toistorakenteilla</a:t>
            </a:r>
            <a:endParaRPr sz="1000">
              <a:latin typeface="Open Sans"/>
              <a:ea typeface="Open Sans"/>
              <a:cs typeface="Open Sans"/>
              <a:sym typeface="Open Sans"/>
            </a:endParaRPr>
          </a:p>
        </p:txBody>
      </p:sp>
      <p:grpSp>
        <p:nvGrpSpPr>
          <p:cNvPr id="158" name="Google Shape;158;p19"/>
          <p:cNvGrpSpPr/>
          <p:nvPr/>
        </p:nvGrpSpPr>
        <p:grpSpPr>
          <a:xfrm>
            <a:off x="805813" y="2692675"/>
            <a:ext cx="549013" cy="681775"/>
            <a:chOff x="793213" y="2692675"/>
            <a:chExt cx="549013" cy="681775"/>
          </a:xfrm>
        </p:grpSpPr>
        <p:pic>
          <p:nvPicPr>
            <p:cNvPr id="159" name="Google Shape;159;p19"/>
            <p:cNvPicPr preferRelativeResize="0"/>
            <p:nvPr/>
          </p:nvPicPr>
          <p:blipFill rotWithShape="1">
            <a:blip r:embed="rId3">
              <a:alphaModFix/>
            </a:blip>
            <a:srcRect b="9903" l="72879" r="0" t="63198"/>
            <a:stretch/>
          </p:blipFill>
          <p:spPr>
            <a:xfrm>
              <a:off x="793225" y="2692675"/>
              <a:ext cx="549000" cy="681775"/>
            </a:xfrm>
            <a:prstGeom prst="rect">
              <a:avLst/>
            </a:prstGeom>
            <a:noFill/>
            <a:ln>
              <a:noFill/>
            </a:ln>
          </p:spPr>
        </p:pic>
        <p:sp>
          <p:nvSpPr>
            <p:cNvPr id="160" name="Google Shape;160;p19"/>
            <p:cNvSpPr/>
            <p:nvPr/>
          </p:nvSpPr>
          <p:spPr>
            <a:xfrm>
              <a:off x="1044925" y="3008450"/>
              <a:ext cx="297300" cy="231600"/>
            </a:xfrm>
            <a:prstGeom prst="ellipse">
              <a:avLst/>
            </a:prstGeom>
            <a:solidFill>
              <a:srgbClr val="FCE5CD">
                <a:alpha val="26920"/>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9"/>
            <p:cNvSpPr txBox="1"/>
            <p:nvPr/>
          </p:nvSpPr>
          <p:spPr>
            <a:xfrm>
              <a:off x="793213" y="2786888"/>
              <a:ext cx="297300" cy="171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rPr>
                <a:t>1</a:t>
              </a:r>
              <a:endParaRPr/>
            </a:p>
          </p:txBody>
        </p:sp>
      </p:grpSp>
      <p:pic>
        <p:nvPicPr>
          <p:cNvPr id="162" name="Google Shape;162;p19"/>
          <p:cNvPicPr preferRelativeResize="0"/>
          <p:nvPr/>
        </p:nvPicPr>
        <p:blipFill rotWithShape="1">
          <a:blip r:embed="rId4">
            <a:alphaModFix/>
          </a:blip>
          <a:srcRect b="0" l="0" r="1700" t="3474"/>
          <a:stretch/>
        </p:blipFill>
        <p:spPr>
          <a:xfrm>
            <a:off x="2089700" y="2692675"/>
            <a:ext cx="1933075" cy="1238750"/>
          </a:xfrm>
          <a:prstGeom prst="rect">
            <a:avLst/>
          </a:prstGeom>
          <a:noFill/>
          <a:ln>
            <a:noFill/>
          </a:ln>
        </p:spPr>
      </p:pic>
      <p:pic>
        <p:nvPicPr>
          <p:cNvPr id="163" name="Google Shape;163;p19"/>
          <p:cNvPicPr preferRelativeResize="0"/>
          <p:nvPr/>
        </p:nvPicPr>
        <p:blipFill>
          <a:blip r:embed="rId5">
            <a:alphaModFix/>
          </a:blip>
          <a:stretch>
            <a:fillRect/>
          </a:stretch>
        </p:blipFill>
        <p:spPr>
          <a:xfrm>
            <a:off x="4563075" y="2692675"/>
            <a:ext cx="2199875" cy="1983700"/>
          </a:xfrm>
          <a:prstGeom prst="rect">
            <a:avLst/>
          </a:prstGeom>
          <a:noFill/>
          <a:ln>
            <a:noFill/>
          </a:ln>
        </p:spPr>
      </p:pic>
      <p:sp>
        <p:nvSpPr>
          <p:cNvPr id="164" name="Google Shape;164;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fi"/>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0"/>
          <p:cNvSpPr txBox="1"/>
          <p:nvPr>
            <p:ph type="title"/>
          </p:nvPr>
        </p:nvSpPr>
        <p:spPr>
          <a:xfrm>
            <a:off x="484750" y="707850"/>
            <a:ext cx="8329200" cy="3370500"/>
          </a:xfrm>
          <a:prstGeom prst="rect">
            <a:avLst/>
          </a:prstGeom>
        </p:spPr>
        <p:txBody>
          <a:bodyPr anchorCtr="0" anchor="t" bIns="91425" lIns="91425" spcFirstLastPara="1" rIns="91425" wrap="square" tIns="91425">
            <a:noAutofit/>
          </a:bodyPr>
          <a:lstStyle/>
          <a:p>
            <a:pPr indent="-342900" lvl="0" marL="457200" rtl="0" algn="l">
              <a:lnSpc>
                <a:spcPct val="113000"/>
              </a:lnSpc>
              <a:spcBef>
                <a:spcPts val="0"/>
              </a:spcBef>
              <a:spcAft>
                <a:spcPts val="0"/>
              </a:spcAft>
              <a:buSzPts val="1800"/>
              <a:buFont typeface="Open Sans"/>
              <a:buAutoNum type="arabicPeriod"/>
            </a:pPr>
            <a:r>
              <a:rPr lang="fi" sz="1800">
                <a:latin typeface="Open Sans"/>
                <a:ea typeface="Open Sans"/>
                <a:cs typeface="Open Sans"/>
                <a:sym typeface="Open Sans"/>
              </a:rPr>
              <a:t>Tuodaan </a:t>
            </a:r>
            <a:r>
              <a:rPr i="1" lang="fi" sz="1800">
                <a:latin typeface="Open Sans"/>
                <a:ea typeface="Open Sans"/>
                <a:cs typeface="Open Sans"/>
                <a:sym typeface="Open Sans"/>
              </a:rPr>
              <a:t>Action </a:t>
            </a:r>
            <a:r>
              <a:rPr lang="fi" sz="1800">
                <a:latin typeface="Open Sans"/>
                <a:ea typeface="Open Sans"/>
                <a:cs typeface="Open Sans"/>
                <a:sym typeface="Open Sans"/>
              </a:rPr>
              <a:t>-valikon ylin </a:t>
            </a:r>
            <a:r>
              <a:rPr b="1" i="1" lang="fi" sz="1800">
                <a:latin typeface="Open Sans"/>
                <a:ea typeface="Open Sans"/>
                <a:cs typeface="Open Sans"/>
                <a:sym typeface="Open Sans"/>
              </a:rPr>
              <a:t>drive (forward) </a:t>
            </a:r>
            <a:r>
              <a:rPr lang="fi" sz="1800">
                <a:latin typeface="Open Sans"/>
                <a:ea typeface="Open Sans"/>
                <a:cs typeface="Open Sans"/>
                <a:sym typeface="Open Sans"/>
              </a:rPr>
              <a:t>-komento</a:t>
            </a:r>
            <a:r>
              <a:rPr lang="fi" sz="1800">
                <a:latin typeface="Open Sans"/>
                <a:ea typeface="Open Sans"/>
                <a:cs typeface="Open Sans"/>
                <a:sym typeface="Open Sans"/>
              </a:rPr>
              <a:t> ja liitetään se ohjelmointialueella olevaan </a:t>
            </a:r>
            <a:r>
              <a:rPr b="1" i="1" lang="fi" sz="1800">
                <a:latin typeface="Open Sans"/>
                <a:ea typeface="Open Sans"/>
                <a:cs typeface="Open Sans"/>
                <a:sym typeface="Open Sans"/>
              </a:rPr>
              <a:t>start </a:t>
            </a:r>
            <a:r>
              <a:rPr lang="fi" sz="1800">
                <a:latin typeface="Open Sans"/>
                <a:ea typeface="Open Sans"/>
                <a:cs typeface="Open Sans"/>
                <a:sym typeface="Open Sans"/>
              </a:rPr>
              <a:t>-tapahtumaan. </a:t>
            </a:r>
            <a:endParaRPr sz="1800">
              <a:latin typeface="Open Sans"/>
              <a:ea typeface="Open Sans"/>
              <a:cs typeface="Open Sans"/>
              <a:sym typeface="Open Sans"/>
            </a:endParaRPr>
          </a:p>
          <a:p>
            <a:pPr indent="-342900" lvl="0" marL="457200" rtl="0" algn="l">
              <a:lnSpc>
                <a:spcPct val="114000"/>
              </a:lnSpc>
              <a:spcBef>
                <a:spcPts val="1000"/>
              </a:spcBef>
              <a:spcAft>
                <a:spcPts val="0"/>
              </a:spcAft>
              <a:buSzPts val="1800"/>
              <a:buFont typeface="Open Sans"/>
              <a:buAutoNum type="arabicPeriod"/>
            </a:pPr>
            <a:r>
              <a:rPr lang="fi" sz="1800">
                <a:latin typeface="Open Sans"/>
                <a:ea typeface="Open Sans"/>
                <a:cs typeface="Open Sans"/>
                <a:sym typeface="Open Sans"/>
              </a:rPr>
              <a:t>Klikataan simulaattorinäkymän alapuolelta suorituspainiketta, jolloin robotti liikkuu komennon määrittämän matkan. </a:t>
            </a:r>
            <a:endParaRPr sz="1800">
              <a:latin typeface="Open Sans"/>
              <a:ea typeface="Open Sans"/>
              <a:cs typeface="Open Sans"/>
              <a:sym typeface="Open Sans"/>
            </a:endParaRPr>
          </a:p>
          <a:p>
            <a:pPr indent="-342900" lvl="0" marL="457200" rtl="0" algn="l">
              <a:lnSpc>
                <a:spcPct val="114000"/>
              </a:lnSpc>
              <a:spcBef>
                <a:spcPts val="500"/>
              </a:spcBef>
              <a:spcAft>
                <a:spcPts val="0"/>
              </a:spcAft>
              <a:buSzPts val="1800"/>
              <a:buFont typeface="Open Sans"/>
              <a:buAutoNum type="arabicPeriod"/>
            </a:pPr>
            <a:r>
              <a:rPr lang="fi" sz="1800">
                <a:latin typeface="Open Sans"/>
                <a:ea typeface="Open Sans"/>
                <a:cs typeface="Open Sans"/>
                <a:sym typeface="Open Sans"/>
              </a:rPr>
              <a:t>Tehtävänä on piirtää neliö. Täytyy siis lisätä kääntymiskomentoja. Haetaan </a:t>
            </a:r>
            <a:r>
              <a:rPr i="1" lang="fi" sz="1800">
                <a:latin typeface="Open Sans"/>
                <a:ea typeface="Open Sans"/>
                <a:cs typeface="Open Sans"/>
                <a:sym typeface="Open Sans"/>
              </a:rPr>
              <a:t>Action</a:t>
            </a:r>
            <a:r>
              <a:rPr lang="fi" sz="1800">
                <a:latin typeface="Open Sans"/>
                <a:ea typeface="Open Sans"/>
                <a:cs typeface="Open Sans"/>
                <a:sym typeface="Open Sans"/>
              </a:rPr>
              <a:t> -valikosta </a:t>
            </a:r>
            <a:r>
              <a:rPr b="1" i="1" lang="fi" sz="1800">
                <a:latin typeface="Open Sans"/>
                <a:ea typeface="Open Sans"/>
                <a:cs typeface="Open Sans"/>
                <a:sym typeface="Open Sans"/>
              </a:rPr>
              <a:t>turn (right)</a:t>
            </a:r>
            <a:r>
              <a:rPr lang="fi" sz="1800">
                <a:latin typeface="Open Sans"/>
                <a:ea typeface="Open Sans"/>
                <a:cs typeface="Open Sans"/>
                <a:sym typeface="Open Sans"/>
              </a:rPr>
              <a:t> -komento, jossa voidaan määrittää käännös asteina. </a:t>
            </a:r>
            <a:endParaRPr sz="1800">
              <a:latin typeface="Open Sans"/>
              <a:ea typeface="Open Sans"/>
              <a:cs typeface="Open Sans"/>
              <a:sym typeface="Open Sans"/>
            </a:endParaRPr>
          </a:p>
          <a:p>
            <a:pPr indent="-342900" lvl="0" marL="457200" rtl="0" algn="l">
              <a:lnSpc>
                <a:spcPct val="114000"/>
              </a:lnSpc>
              <a:spcBef>
                <a:spcPts val="500"/>
              </a:spcBef>
              <a:spcAft>
                <a:spcPts val="0"/>
              </a:spcAft>
              <a:buSzPts val="1800"/>
              <a:buFont typeface="Open Sans"/>
              <a:buAutoNum type="arabicPeriod"/>
            </a:pPr>
            <a:r>
              <a:rPr lang="fi" sz="1800">
                <a:latin typeface="Open Sans"/>
                <a:ea typeface="Open Sans"/>
                <a:cs typeface="Open Sans"/>
                <a:sym typeface="Open Sans"/>
              </a:rPr>
              <a:t>Muutetaan vielä kääntymiskomennon astemäärä 90-asteeseen. </a:t>
            </a:r>
            <a:endParaRPr sz="1800">
              <a:latin typeface="Open Sans"/>
              <a:ea typeface="Open Sans"/>
              <a:cs typeface="Open Sans"/>
              <a:sym typeface="Open Sans"/>
            </a:endParaRPr>
          </a:p>
          <a:p>
            <a:pPr indent="0" lvl="0" marL="0" rtl="0" algn="just">
              <a:lnSpc>
                <a:spcPct val="115000"/>
              </a:lnSpc>
              <a:spcBef>
                <a:spcPts val="500"/>
              </a:spcBef>
              <a:spcAft>
                <a:spcPts val="0"/>
              </a:spcAft>
              <a:buNone/>
            </a:pPr>
            <a:r>
              <a:t/>
            </a:r>
            <a:endParaRPr sz="1400">
              <a:latin typeface="Open Sans"/>
              <a:ea typeface="Open Sans"/>
              <a:cs typeface="Open Sans"/>
              <a:sym typeface="Open Sans"/>
            </a:endParaRPr>
          </a:p>
        </p:txBody>
      </p:sp>
      <p:sp>
        <p:nvSpPr>
          <p:cNvPr id="170" name="Google Shape;170;p20"/>
          <p:cNvSpPr txBox="1"/>
          <p:nvPr>
            <p:ph idx="4294967295" type="subTitle"/>
          </p:nvPr>
        </p:nvSpPr>
        <p:spPr>
          <a:xfrm>
            <a:off x="0" y="0"/>
            <a:ext cx="7666800" cy="653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fi" sz="2400">
                <a:latin typeface="Open Sans"/>
                <a:ea typeface="Open Sans"/>
                <a:cs typeface="Open Sans"/>
                <a:sym typeface="Open Sans"/>
              </a:rPr>
              <a:t>Ensimmäisen komennon suorittaminen</a:t>
            </a:r>
            <a:endParaRPr sz="2400">
              <a:latin typeface="Open Sans"/>
              <a:ea typeface="Open Sans"/>
              <a:cs typeface="Open Sans"/>
              <a:sym typeface="Open Sans"/>
            </a:endParaRPr>
          </a:p>
        </p:txBody>
      </p:sp>
      <p:sp>
        <p:nvSpPr>
          <p:cNvPr id="171" name="Google Shape;171;p20"/>
          <p:cNvSpPr txBox="1"/>
          <p:nvPr/>
        </p:nvSpPr>
        <p:spPr>
          <a:xfrm>
            <a:off x="417313" y="3723688"/>
            <a:ext cx="297300" cy="171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rPr>
              <a:t>1</a:t>
            </a:r>
            <a:endParaRPr/>
          </a:p>
        </p:txBody>
      </p:sp>
      <p:sp>
        <p:nvSpPr>
          <p:cNvPr id="172" name="Google Shape;172;p20"/>
          <p:cNvSpPr txBox="1"/>
          <p:nvPr/>
        </p:nvSpPr>
        <p:spPr>
          <a:xfrm>
            <a:off x="2834813" y="3723700"/>
            <a:ext cx="297300" cy="171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rPr>
              <a:t>2</a:t>
            </a:r>
            <a:endParaRPr/>
          </a:p>
        </p:txBody>
      </p:sp>
      <p:sp>
        <p:nvSpPr>
          <p:cNvPr id="173" name="Google Shape;173;p20"/>
          <p:cNvSpPr txBox="1"/>
          <p:nvPr/>
        </p:nvSpPr>
        <p:spPr>
          <a:xfrm>
            <a:off x="3980588" y="3723688"/>
            <a:ext cx="297300" cy="171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rPr>
              <a:t>3</a:t>
            </a:r>
            <a:endParaRPr/>
          </a:p>
        </p:txBody>
      </p:sp>
      <p:sp>
        <p:nvSpPr>
          <p:cNvPr id="174" name="Google Shape;174;p20"/>
          <p:cNvSpPr txBox="1"/>
          <p:nvPr>
            <p:ph idx="4294967295" type="subTitle"/>
          </p:nvPr>
        </p:nvSpPr>
        <p:spPr>
          <a:xfrm>
            <a:off x="-113325" y="4911825"/>
            <a:ext cx="4136100" cy="2316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Open Sans"/>
              <a:buAutoNum type="alphaLcPeriod"/>
            </a:pPr>
            <a:r>
              <a:rPr lang="fi" sz="1000">
                <a:latin typeface="Open Sans"/>
                <a:ea typeface="Open Sans"/>
                <a:cs typeface="Open Sans"/>
                <a:sym typeface="Open Sans"/>
              </a:rPr>
              <a:t>Robotin ohjelmointi komennoilla ja toistorakenteilla</a:t>
            </a:r>
            <a:endParaRPr sz="1000">
              <a:latin typeface="Open Sans"/>
              <a:ea typeface="Open Sans"/>
              <a:cs typeface="Open Sans"/>
              <a:sym typeface="Open Sans"/>
            </a:endParaRPr>
          </a:p>
        </p:txBody>
      </p:sp>
      <p:pic>
        <p:nvPicPr>
          <p:cNvPr id="175" name="Google Shape;175;p20"/>
          <p:cNvPicPr preferRelativeResize="0"/>
          <p:nvPr/>
        </p:nvPicPr>
        <p:blipFill>
          <a:blip r:embed="rId3">
            <a:alphaModFix/>
          </a:blip>
          <a:stretch>
            <a:fillRect/>
          </a:stretch>
        </p:blipFill>
        <p:spPr>
          <a:xfrm>
            <a:off x="679875" y="3723694"/>
            <a:ext cx="1880725" cy="723775"/>
          </a:xfrm>
          <a:prstGeom prst="rect">
            <a:avLst/>
          </a:prstGeom>
          <a:noFill/>
          <a:ln>
            <a:noFill/>
          </a:ln>
        </p:spPr>
      </p:pic>
      <p:pic>
        <p:nvPicPr>
          <p:cNvPr id="176" name="Google Shape;176;p20"/>
          <p:cNvPicPr preferRelativeResize="0"/>
          <p:nvPr/>
        </p:nvPicPr>
        <p:blipFill>
          <a:blip r:embed="rId4">
            <a:alphaModFix/>
          </a:blip>
          <a:stretch>
            <a:fillRect/>
          </a:stretch>
        </p:blipFill>
        <p:spPr>
          <a:xfrm>
            <a:off x="4277900" y="3723699"/>
            <a:ext cx="1935600" cy="1133708"/>
          </a:xfrm>
          <a:prstGeom prst="rect">
            <a:avLst/>
          </a:prstGeom>
          <a:noFill/>
          <a:ln>
            <a:noFill/>
          </a:ln>
        </p:spPr>
      </p:pic>
      <p:pic>
        <p:nvPicPr>
          <p:cNvPr id="177" name="Google Shape;177;p20"/>
          <p:cNvPicPr preferRelativeResize="0"/>
          <p:nvPr/>
        </p:nvPicPr>
        <p:blipFill>
          <a:blip r:embed="rId5">
            <a:alphaModFix/>
          </a:blip>
          <a:stretch>
            <a:fillRect/>
          </a:stretch>
        </p:blipFill>
        <p:spPr>
          <a:xfrm>
            <a:off x="3132125" y="3723700"/>
            <a:ext cx="542407" cy="528675"/>
          </a:xfrm>
          <a:prstGeom prst="rect">
            <a:avLst/>
          </a:prstGeom>
          <a:noFill/>
          <a:ln>
            <a:noFill/>
          </a:ln>
        </p:spPr>
      </p:pic>
      <p:pic>
        <p:nvPicPr>
          <p:cNvPr id="178" name="Google Shape;178;p20"/>
          <p:cNvPicPr preferRelativeResize="0"/>
          <p:nvPr/>
        </p:nvPicPr>
        <p:blipFill>
          <a:blip r:embed="rId6">
            <a:alphaModFix/>
          </a:blip>
          <a:stretch>
            <a:fillRect/>
          </a:stretch>
        </p:blipFill>
        <p:spPr>
          <a:xfrm>
            <a:off x="6623250" y="3723700"/>
            <a:ext cx="1982825" cy="453450"/>
          </a:xfrm>
          <a:prstGeom prst="rect">
            <a:avLst/>
          </a:prstGeom>
          <a:noFill/>
          <a:ln>
            <a:noFill/>
          </a:ln>
        </p:spPr>
      </p:pic>
      <p:sp>
        <p:nvSpPr>
          <p:cNvPr id="179" name="Google Shape;179;p20"/>
          <p:cNvSpPr txBox="1"/>
          <p:nvPr/>
        </p:nvSpPr>
        <p:spPr>
          <a:xfrm>
            <a:off x="6325938" y="3723688"/>
            <a:ext cx="297300" cy="171600"/>
          </a:xfrm>
          <a:prstGeom prst="rect">
            <a:avLst/>
          </a:prstGeom>
          <a:noFill/>
          <a:ln>
            <a:noFill/>
          </a:ln>
        </p:spPr>
        <p:txBody>
          <a:bodyPr anchorCtr="0" anchor="ctr" bIns="91425" lIns="91425" spcFirstLastPara="1" rIns="91425" wrap="square" tIns="91425">
            <a:noAutofit/>
          </a:bodyPr>
          <a:lstStyle/>
          <a:p>
            <a:pPr indent="0" lvl="0" marL="0" rtl="0" algn="l">
              <a:lnSpc>
                <a:spcPct val="114000"/>
              </a:lnSpc>
              <a:spcBef>
                <a:spcPts val="0"/>
              </a:spcBef>
              <a:spcAft>
                <a:spcPts val="500"/>
              </a:spcAft>
              <a:buNone/>
            </a:pPr>
            <a:r>
              <a:rPr lang="fi" sz="1100">
                <a:solidFill>
                  <a:schemeClr val="dk1"/>
                </a:solidFill>
              </a:rPr>
              <a:t>4</a:t>
            </a:r>
            <a:endParaRPr/>
          </a:p>
        </p:txBody>
      </p:sp>
      <p:sp>
        <p:nvSpPr>
          <p:cNvPr id="180" name="Google Shape;180;p20"/>
          <p:cNvSpPr/>
          <p:nvPr/>
        </p:nvSpPr>
        <p:spPr>
          <a:xfrm>
            <a:off x="8231525" y="3943988"/>
            <a:ext cx="330600" cy="283200"/>
          </a:xfrm>
          <a:prstGeom prst="ellipse">
            <a:avLst/>
          </a:prstGeom>
          <a:solidFill>
            <a:srgbClr val="FCE5CD">
              <a:alpha val="26920"/>
            </a:srgbClr>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fi"/>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21"/>
          <p:cNvSpPr txBox="1"/>
          <p:nvPr>
            <p:ph type="title"/>
          </p:nvPr>
        </p:nvSpPr>
        <p:spPr>
          <a:xfrm>
            <a:off x="484750" y="476050"/>
            <a:ext cx="8329200" cy="3602400"/>
          </a:xfrm>
          <a:prstGeom prst="rect">
            <a:avLst/>
          </a:prstGeom>
        </p:spPr>
        <p:txBody>
          <a:bodyPr anchorCtr="0" anchor="t" bIns="91425" lIns="91425" spcFirstLastPara="1" rIns="91425" wrap="square" tIns="91425">
            <a:noAutofit/>
          </a:bodyPr>
          <a:lstStyle/>
          <a:p>
            <a:pPr indent="0" lvl="0" marL="0" rtl="0" algn="l">
              <a:lnSpc>
                <a:spcPct val="112000"/>
              </a:lnSpc>
              <a:spcBef>
                <a:spcPts val="0"/>
              </a:spcBef>
              <a:spcAft>
                <a:spcPts val="0"/>
              </a:spcAft>
              <a:buNone/>
            </a:pPr>
            <a:r>
              <a:rPr lang="fi" sz="1800">
                <a:latin typeface="Open Sans"/>
                <a:ea typeface="Open Sans"/>
                <a:cs typeface="Open Sans"/>
                <a:sym typeface="Open Sans"/>
              </a:rPr>
              <a:t>Tehtävänäsi on tehdä mahdollisimman kompakti ohjelma, jolla robotti piirtää 10 neliötä (</a:t>
            </a:r>
            <a:r>
              <a:rPr lang="fi" sz="1800">
                <a:latin typeface="Open Sans"/>
                <a:ea typeface="Open Sans"/>
                <a:cs typeface="Open Sans"/>
                <a:sym typeface="Open Sans"/>
              </a:rPr>
              <a:t>sisäkkäin), joiden kokoero on 5 cm. </a:t>
            </a:r>
            <a:endParaRPr sz="1800">
              <a:latin typeface="Open Sans"/>
              <a:ea typeface="Open Sans"/>
              <a:cs typeface="Open Sans"/>
              <a:sym typeface="Open Sans"/>
            </a:endParaRPr>
          </a:p>
          <a:p>
            <a:pPr indent="0" lvl="0" marL="0" rtl="0" algn="l">
              <a:lnSpc>
                <a:spcPct val="112000"/>
              </a:lnSpc>
              <a:spcBef>
                <a:spcPts val="700"/>
              </a:spcBef>
              <a:spcAft>
                <a:spcPts val="0"/>
              </a:spcAft>
              <a:buNone/>
            </a:pPr>
            <a:r>
              <a:rPr lang="fi" sz="1800">
                <a:latin typeface="Open Sans"/>
                <a:ea typeface="Open Sans"/>
                <a:cs typeface="Open Sans"/>
                <a:sym typeface="Open Sans"/>
              </a:rPr>
              <a:t>Alla olevassa kuvassa näkyy tavoiteltava lopputulos. </a:t>
            </a:r>
            <a:endParaRPr sz="1800">
              <a:latin typeface="Open Sans"/>
              <a:ea typeface="Open Sans"/>
              <a:cs typeface="Open Sans"/>
              <a:sym typeface="Open Sans"/>
            </a:endParaRPr>
          </a:p>
          <a:p>
            <a:pPr indent="0" lvl="0" marL="0" rtl="0" algn="l">
              <a:lnSpc>
                <a:spcPct val="112000"/>
              </a:lnSpc>
              <a:spcBef>
                <a:spcPts val="700"/>
              </a:spcBef>
              <a:spcAft>
                <a:spcPts val="0"/>
              </a:spcAft>
              <a:buNone/>
            </a:pPr>
            <a:r>
              <a:rPr lang="fi" sz="1800">
                <a:latin typeface="Open Sans"/>
                <a:ea typeface="Open Sans"/>
                <a:cs typeface="Open Sans"/>
                <a:sym typeface="Open Sans"/>
              </a:rPr>
              <a:t>Ohjelman tekeminen on ohjeistettu seuraavilla sivuilla, mutta kokeile ensin itse. Pyri selviytymään mahdollisimman vähin avuin. </a:t>
            </a:r>
            <a:endParaRPr sz="1800">
              <a:latin typeface="Open Sans"/>
              <a:ea typeface="Open Sans"/>
              <a:cs typeface="Open Sans"/>
              <a:sym typeface="Open Sans"/>
            </a:endParaRPr>
          </a:p>
          <a:p>
            <a:pPr indent="0" lvl="0" marL="0" rtl="0" algn="l">
              <a:lnSpc>
                <a:spcPct val="112000"/>
              </a:lnSpc>
              <a:spcBef>
                <a:spcPts val="700"/>
              </a:spcBef>
              <a:spcAft>
                <a:spcPts val="0"/>
              </a:spcAft>
              <a:buNone/>
            </a:pPr>
            <a:r>
              <a:rPr b="1" lang="fi" sz="1800">
                <a:latin typeface="Open Sans"/>
                <a:ea typeface="Open Sans"/>
                <a:cs typeface="Open Sans"/>
                <a:sym typeface="Open Sans"/>
              </a:rPr>
              <a:t>Vinkki: </a:t>
            </a:r>
            <a:r>
              <a:rPr lang="fi" sz="1800">
                <a:latin typeface="Open Sans"/>
                <a:ea typeface="Open Sans"/>
                <a:cs typeface="Open Sans"/>
                <a:sym typeface="Open Sans"/>
              </a:rPr>
              <a:t>Tässä harjoituksessa tarvitset </a:t>
            </a:r>
            <a:r>
              <a:rPr i="1" lang="fi" sz="1800">
                <a:latin typeface="Open Sans"/>
                <a:ea typeface="Open Sans"/>
                <a:cs typeface="Open Sans"/>
                <a:sym typeface="Open Sans"/>
              </a:rPr>
              <a:t>Action-, Control-, Math- </a:t>
            </a:r>
            <a:r>
              <a:rPr lang="fi" sz="1800">
                <a:latin typeface="Open Sans"/>
                <a:ea typeface="Open Sans"/>
                <a:cs typeface="Open Sans"/>
                <a:sym typeface="Open Sans"/>
              </a:rPr>
              <a:t>ja </a:t>
            </a:r>
            <a:r>
              <a:rPr i="1" lang="fi" sz="1800">
                <a:latin typeface="Open Sans"/>
                <a:ea typeface="Open Sans"/>
                <a:cs typeface="Open Sans"/>
                <a:sym typeface="Open Sans"/>
              </a:rPr>
              <a:t>Variables- </a:t>
            </a:r>
            <a:r>
              <a:rPr lang="fi" sz="1800">
                <a:latin typeface="Open Sans"/>
                <a:ea typeface="Open Sans"/>
                <a:cs typeface="Open Sans"/>
                <a:sym typeface="Open Sans"/>
              </a:rPr>
              <a:t>valikoita. </a:t>
            </a:r>
            <a:endParaRPr sz="1800">
              <a:latin typeface="Open Sans"/>
              <a:ea typeface="Open Sans"/>
              <a:cs typeface="Open Sans"/>
              <a:sym typeface="Open Sans"/>
            </a:endParaRPr>
          </a:p>
          <a:p>
            <a:pPr indent="0" lvl="0" marL="0" rtl="0" algn="just">
              <a:lnSpc>
                <a:spcPct val="115000"/>
              </a:lnSpc>
              <a:spcBef>
                <a:spcPts val="700"/>
              </a:spcBef>
              <a:spcAft>
                <a:spcPts val="0"/>
              </a:spcAft>
              <a:buNone/>
            </a:pPr>
            <a:r>
              <a:t/>
            </a:r>
            <a:endParaRPr sz="1400">
              <a:latin typeface="Open Sans"/>
              <a:ea typeface="Open Sans"/>
              <a:cs typeface="Open Sans"/>
              <a:sym typeface="Open Sans"/>
            </a:endParaRPr>
          </a:p>
        </p:txBody>
      </p:sp>
      <p:sp>
        <p:nvSpPr>
          <p:cNvPr id="187" name="Google Shape;187;p21"/>
          <p:cNvSpPr txBox="1"/>
          <p:nvPr>
            <p:ph idx="4294967295" type="subTitle"/>
          </p:nvPr>
        </p:nvSpPr>
        <p:spPr>
          <a:xfrm>
            <a:off x="0" y="0"/>
            <a:ext cx="8975400" cy="653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fi" sz="2400">
                <a:latin typeface="Open Sans"/>
                <a:ea typeface="Open Sans"/>
                <a:cs typeface="Open Sans"/>
                <a:sym typeface="Open Sans"/>
              </a:rPr>
              <a:t>Tehtävänanto: Toistuvan kuvion piirtäminen robotilla</a:t>
            </a:r>
            <a:endParaRPr sz="2400">
              <a:latin typeface="Open Sans"/>
              <a:ea typeface="Open Sans"/>
              <a:cs typeface="Open Sans"/>
              <a:sym typeface="Open Sans"/>
            </a:endParaRPr>
          </a:p>
        </p:txBody>
      </p:sp>
      <p:sp>
        <p:nvSpPr>
          <p:cNvPr id="188" name="Google Shape;188;p21"/>
          <p:cNvSpPr txBox="1"/>
          <p:nvPr>
            <p:ph idx="4294967295" type="subTitle"/>
          </p:nvPr>
        </p:nvSpPr>
        <p:spPr>
          <a:xfrm>
            <a:off x="-113325" y="4911825"/>
            <a:ext cx="4136100" cy="2316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Font typeface="Open Sans"/>
              <a:buAutoNum type="alphaLcPeriod"/>
            </a:pPr>
            <a:r>
              <a:rPr lang="fi" sz="1000">
                <a:latin typeface="Open Sans"/>
                <a:ea typeface="Open Sans"/>
                <a:cs typeface="Open Sans"/>
                <a:sym typeface="Open Sans"/>
              </a:rPr>
              <a:t>Robotin ohjelmointi komennoilla ja toistorakenteilla</a:t>
            </a:r>
            <a:endParaRPr sz="1000">
              <a:latin typeface="Open Sans"/>
              <a:ea typeface="Open Sans"/>
              <a:cs typeface="Open Sans"/>
              <a:sym typeface="Open Sans"/>
            </a:endParaRPr>
          </a:p>
        </p:txBody>
      </p:sp>
      <p:pic>
        <p:nvPicPr>
          <p:cNvPr id="189" name="Google Shape;189;p21"/>
          <p:cNvPicPr preferRelativeResize="0"/>
          <p:nvPr/>
        </p:nvPicPr>
        <p:blipFill>
          <a:blip r:embed="rId3">
            <a:alphaModFix/>
          </a:blip>
          <a:stretch>
            <a:fillRect/>
          </a:stretch>
        </p:blipFill>
        <p:spPr>
          <a:xfrm>
            <a:off x="4176201" y="2819300"/>
            <a:ext cx="2223550" cy="2040325"/>
          </a:xfrm>
          <a:prstGeom prst="rect">
            <a:avLst/>
          </a:prstGeom>
          <a:noFill/>
          <a:ln>
            <a:noFill/>
          </a:ln>
        </p:spPr>
      </p:pic>
      <p:sp>
        <p:nvSpPr>
          <p:cNvPr id="190" name="Google Shape;190;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fi"/>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