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93db3ad67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93db3ad67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93db3ad6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93db3ad6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93db3ad6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93db3ad6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93db3ad67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93db3ad6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93d7255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93d7255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93d72555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93d72555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93d72555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93d72555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93d72555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93d72555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93d725550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93d72555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93d725550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93d72555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82f7449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82f7449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93d72555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93d72555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93d72555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93d72555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93db3ad6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93db3ad6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82f74497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82f74497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82f74497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82f74497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82f74497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82f74497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93db3ad6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93db3ad6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93db3ad6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93db3ad6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93db3ad6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93db3ad6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png"/><Relationship Id="rId2" Type="http://schemas.openxmlformats.org/officeDocument/2006/relationships/hyperlink" Target="http://creativecommons.org/licenses/by/4.0/" TargetMode="External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16973" r="17892" t="0"/>
          <a:stretch/>
        </p:blipFill>
        <p:spPr>
          <a:xfrm>
            <a:off x="8360000" y="33425"/>
            <a:ext cx="730500" cy="3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4918975" y="4934473"/>
            <a:ext cx="37977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i" sz="8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Tämä teos on lisensoitu </a:t>
            </a:r>
            <a:r>
              <a:rPr i="1" lang="fi" sz="800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Creative Commons Nimeä 4.0 Kansainvälinen -lisenssillä</a:t>
            </a:r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038" y="4899075"/>
            <a:ext cx="693925" cy="2444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makecode.microbit.org/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makecode.microbit.org/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259800" y="744575"/>
            <a:ext cx="8624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2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3000">
                <a:latin typeface="Open Sans"/>
                <a:ea typeface="Open Sans"/>
                <a:cs typeface="Open Sans"/>
                <a:sym typeface="Open Sans"/>
              </a:rPr>
              <a:t>Micro:bitin ohjelmointi MakeCode:ssa</a:t>
            </a:r>
            <a:endParaRPr sz="30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401300" y="2506750"/>
            <a:ext cx="5482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Harjoituksia aloittelijoille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type="title"/>
          </p:nvPr>
        </p:nvSpPr>
        <p:spPr>
          <a:xfrm>
            <a:off x="484750" y="707850"/>
            <a:ext cx="8329200" cy="3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Nimeä ja tallenna projekti tietokoneellesi.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Mikäli sinulla on Micro:bit-laite, voit klikata 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Download-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painiketta, jolloin saat lyhyen ohjeen tiedoston siirtämisestä tietokoneelta Micro:bitille.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Voit tuoda projektin tietokoneelta ohjelmointiympäristöön Aloitusvalikon (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Home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) oikeassa laidassa olevasta 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import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-painikkeesta.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2"/>
          <p:cNvSpPr txBox="1"/>
          <p:nvPr>
            <p:ph idx="4294967295" type="subTitle"/>
          </p:nvPr>
        </p:nvSpPr>
        <p:spPr>
          <a:xfrm>
            <a:off x="0" y="0"/>
            <a:ext cx="7666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Projektin tallentaminen ja lataaminen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22"/>
          <p:cNvSpPr txBox="1"/>
          <p:nvPr>
            <p:ph idx="4294967295" type="subTitle"/>
          </p:nvPr>
        </p:nvSpPr>
        <p:spPr>
          <a:xfrm>
            <a:off x="-113325" y="4911825"/>
            <a:ext cx="3007200" cy="2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fi" sz="1000"/>
              <a:t>Ohjelmointiympäristön käyttäminen</a:t>
            </a:r>
            <a:endParaRPr sz="1000"/>
          </a:p>
        </p:txBody>
      </p:sp>
      <p:sp>
        <p:nvSpPr>
          <p:cNvPr id="190" name="Google Shape;190;p22"/>
          <p:cNvSpPr txBox="1"/>
          <p:nvPr/>
        </p:nvSpPr>
        <p:spPr>
          <a:xfrm>
            <a:off x="5325200" y="2802591"/>
            <a:ext cx="297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191" name="Google Shape;191;p22"/>
          <p:cNvSpPr txBox="1"/>
          <p:nvPr/>
        </p:nvSpPr>
        <p:spPr>
          <a:xfrm>
            <a:off x="1988550" y="2751000"/>
            <a:ext cx="3045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2 </a:t>
            </a:r>
            <a:endParaRPr/>
          </a:p>
        </p:txBody>
      </p:sp>
      <p:pic>
        <p:nvPicPr>
          <p:cNvPr id="192" name="Google Shape;19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66" y="2965387"/>
            <a:ext cx="8381671" cy="85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/>
          <p:nvPr/>
        </p:nvSpPr>
        <p:spPr>
          <a:xfrm rot="5400000">
            <a:off x="2487250" y="1861350"/>
            <a:ext cx="674700" cy="2968800"/>
          </a:xfrm>
          <a:prstGeom prst="ellipse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4338" y="4036275"/>
            <a:ext cx="1035322" cy="5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/>
          <p:nvPr/>
        </p:nvSpPr>
        <p:spPr>
          <a:xfrm>
            <a:off x="3749850" y="4036275"/>
            <a:ext cx="3045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3</a:t>
            </a:r>
            <a:r>
              <a:rPr lang="fi" sz="11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96" name="Google Shape;1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687750" y="678900"/>
            <a:ext cx="7936500" cy="3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800">
                <a:latin typeface="Open Sans"/>
                <a:ea typeface="Open Sans"/>
                <a:cs typeface="Open Sans"/>
                <a:sym typeface="Open Sans"/>
              </a:rPr>
              <a:t>Miten tämä liittyy robotiikkaan?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4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Sulautetuissa järjestelmissä olennaista on, että tietokone saa syötettä (input) ympäristöstä antureiden avulla ja toimii ohjelman mukaisesti käyttäen toimilaitteita. Tässä harjoituksessa syötettä antoivat A- ja B-painikkeet sekä lämpötila-anturi. Toimilaitteena oli LED-näyttö.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23"/>
          <p:cNvSpPr txBox="1"/>
          <p:nvPr>
            <p:ph idx="4294967295" type="subTitle"/>
          </p:nvPr>
        </p:nvSpPr>
        <p:spPr>
          <a:xfrm>
            <a:off x="38900" y="0"/>
            <a:ext cx="65337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Yhteenveto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>
            <p:ph type="title"/>
          </p:nvPr>
        </p:nvSpPr>
        <p:spPr>
          <a:xfrm>
            <a:off x="329350" y="782675"/>
            <a:ext cx="8323800" cy="38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Oletus:</a:t>
            </a:r>
            <a:r>
              <a:rPr b="1" i="1" lang="fi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Harjoitus a. on suoritettu ja muuttujan käsite on tuttu ohjelmoinnin kontekstissa.</a:t>
            </a:r>
            <a:endParaRPr i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rtl="0" algn="just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800">
                <a:latin typeface="Open Sans"/>
                <a:ea typeface="Open Sans"/>
                <a:cs typeface="Open Sans"/>
                <a:sym typeface="Open Sans"/>
              </a:rPr>
              <a:t>Harjoituksen sisältö: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just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MakeCode tutorialit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just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Valmis 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kivi-paperi-sakset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 -ohjelma eri kielillä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just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Tehtävänanto: Ohjelman jalostaminen nopaksi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just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Ratkaisu 1/2: Muuttujan uudelleen nimeäminen ja arvonta väli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just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Ratkaisu 2/2: Rakenteiden kopiointi ja ohjelman viimeistely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just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Valmis noppa-ohjelma eri kielillä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24"/>
          <p:cNvSpPr txBox="1"/>
          <p:nvPr>
            <p:ph idx="4294967295" type="subTitle"/>
          </p:nvPr>
        </p:nvSpPr>
        <p:spPr>
          <a:xfrm>
            <a:off x="38900" y="0"/>
            <a:ext cx="65337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AutoNum type="alphaLcPeriod" startAt="2"/>
            </a:pPr>
            <a:r>
              <a:rPr i="1" lang="fi" sz="2400">
                <a:latin typeface="Open Sans"/>
                <a:ea typeface="Open Sans"/>
                <a:cs typeface="Open Sans"/>
                <a:sym typeface="Open Sans"/>
              </a:rPr>
              <a:t>Kivi-sakset-paperi</a:t>
            </a: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 -pelistä nopaksi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/>
          <p:nvPr>
            <p:ph type="title"/>
          </p:nvPr>
        </p:nvSpPr>
        <p:spPr>
          <a:xfrm>
            <a:off x="484750" y="707850"/>
            <a:ext cx="8329200" cy="18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Siirry selaimella </a:t>
            </a:r>
            <a:r>
              <a:rPr lang="fi" sz="1800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MakeCoden Micro:bit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 -sivustolle. Mikäli olet jo ohjelmointiympäristössä, voit klikata vasemmalta ylhäältä 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Home.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Aloitusvalikossa etsi osio 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Games 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ja valitse 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Rock Paper Scissors.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 Nyt pääset ohjattuun 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Kivi-paperi-sakset -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pelin ohjelmointiin (tutorial).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1" lang="fi" sz="1800">
                <a:latin typeface="Open Sans"/>
                <a:ea typeface="Open Sans"/>
                <a:cs typeface="Open Sans"/>
                <a:sym typeface="Open Sans"/>
              </a:rPr>
              <a:t>HUOM: </a:t>
            </a:r>
            <a:r>
              <a:rPr b="1" i="1" lang="fi" sz="1800">
                <a:latin typeface="Open Sans"/>
                <a:ea typeface="Open Sans"/>
                <a:cs typeface="Open Sans"/>
                <a:sym typeface="Open Sans"/>
              </a:rPr>
              <a:t>Mikäli kyseistä tutorialia ei löydy tai se ei miellytä, sama ohjeistus löytyy liitteenä (Liite 2: Micro:bit KPS). Seuraavalla sivulla on myös esillä valmis ohjelma kokonaisuudessaan.</a:t>
            </a:r>
            <a:endParaRPr b="1" i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25"/>
          <p:cNvSpPr txBox="1"/>
          <p:nvPr>
            <p:ph idx="4294967295" type="subTitle"/>
          </p:nvPr>
        </p:nvSpPr>
        <p:spPr>
          <a:xfrm>
            <a:off x="0" y="0"/>
            <a:ext cx="7666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MakeCode:n tutorialit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25"/>
          <p:cNvSpPr txBox="1"/>
          <p:nvPr>
            <p:ph idx="4294967295" type="subTitle"/>
          </p:nvPr>
        </p:nvSpPr>
        <p:spPr>
          <a:xfrm>
            <a:off x="-113325" y="4911825"/>
            <a:ext cx="3007200" cy="2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 startAt="2"/>
            </a:pPr>
            <a:r>
              <a:rPr lang="fi" sz="1000"/>
              <a:t>Kivi-sakset-paperi -pelistä nopaksi</a:t>
            </a:r>
            <a:endParaRPr sz="1000"/>
          </a:p>
        </p:txBody>
      </p:sp>
      <p:sp>
        <p:nvSpPr>
          <p:cNvPr id="218" name="Google Shape;218;p25"/>
          <p:cNvSpPr txBox="1"/>
          <p:nvPr/>
        </p:nvSpPr>
        <p:spPr>
          <a:xfrm>
            <a:off x="1640650" y="3520141"/>
            <a:ext cx="297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219" name="Google Shape;219;p25"/>
          <p:cNvSpPr txBox="1"/>
          <p:nvPr/>
        </p:nvSpPr>
        <p:spPr>
          <a:xfrm>
            <a:off x="5168325" y="3236950"/>
            <a:ext cx="3045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2 </a:t>
            </a:r>
            <a:endParaRPr/>
          </a:p>
        </p:txBody>
      </p:sp>
      <p:pic>
        <p:nvPicPr>
          <p:cNvPr id="220" name="Google Shape;22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2826" y="3207100"/>
            <a:ext cx="2087476" cy="17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7975" y="3920763"/>
            <a:ext cx="1115050" cy="57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7950" y="3520150"/>
            <a:ext cx="25431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/>
          <p:nvPr>
            <p:ph idx="4294967295" type="subTitle"/>
          </p:nvPr>
        </p:nvSpPr>
        <p:spPr>
          <a:xfrm>
            <a:off x="0" y="0"/>
            <a:ext cx="7666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Valmis </a:t>
            </a:r>
            <a:r>
              <a:rPr i="1" lang="fi" sz="2400">
                <a:latin typeface="Open Sans"/>
                <a:ea typeface="Open Sans"/>
                <a:cs typeface="Open Sans"/>
                <a:sym typeface="Open Sans"/>
              </a:rPr>
              <a:t>kivi-paperi-sakset</a:t>
            </a: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 -ohjelma eri kielillä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9089650" y="3557116"/>
            <a:ext cx="297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230" name="Google Shape;230;p26"/>
          <p:cNvSpPr txBox="1"/>
          <p:nvPr/>
        </p:nvSpPr>
        <p:spPr>
          <a:xfrm>
            <a:off x="9528625" y="2841000"/>
            <a:ext cx="3045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2 </a:t>
            </a:r>
            <a:endParaRPr/>
          </a:p>
        </p:txBody>
      </p:sp>
      <p:pic>
        <p:nvPicPr>
          <p:cNvPr id="231" name="Google Shape;2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625" y="542550"/>
            <a:ext cx="2351952" cy="436927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6"/>
          <p:cNvSpPr txBox="1"/>
          <p:nvPr>
            <p:ph idx="4294967295" type="subTitle"/>
          </p:nvPr>
        </p:nvSpPr>
        <p:spPr>
          <a:xfrm>
            <a:off x="-113325" y="4911825"/>
            <a:ext cx="3007200" cy="2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 startAt="2"/>
            </a:pPr>
            <a:r>
              <a:rPr lang="fi" sz="1000"/>
              <a:t>Kivi-sakset-paperi -pelistä nopaksi</a:t>
            </a:r>
            <a:endParaRPr sz="1000"/>
          </a:p>
        </p:txBody>
      </p:sp>
      <p:pic>
        <p:nvPicPr>
          <p:cNvPr id="233" name="Google Shape;23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3200" y="542550"/>
            <a:ext cx="2272355" cy="436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2175" y="542550"/>
            <a:ext cx="1857207" cy="436927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 txBox="1"/>
          <p:nvPr>
            <p:ph type="title"/>
          </p:nvPr>
        </p:nvSpPr>
        <p:spPr>
          <a:xfrm>
            <a:off x="484750" y="707850"/>
            <a:ext cx="8329200" cy="24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Käyttämällä juuri tehdyn 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kivi-paperi-sakset -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pelin ohjelmaa pohjana, voit helposti tehdä ravistuksesta silmäluvun arpovan Micro:bit-nopan!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Mikäli kiinnitit huomiota ohjelman tekemiseen, osaat tehdä sen käden käänteessä.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fi" sz="1800">
                <a:latin typeface="Open Sans"/>
                <a:ea typeface="Open Sans"/>
                <a:cs typeface="Open Sans"/>
                <a:sym typeface="Open Sans"/>
              </a:rPr>
              <a:t>Kokeile ensin itse. 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Katso sitten vasta seuraavien sivujen ohjeet!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27"/>
          <p:cNvSpPr txBox="1"/>
          <p:nvPr>
            <p:ph idx="4294967295" type="subTitle"/>
          </p:nvPr>
        </p:nvSpPr>
        <p:spPr>
          <a:xfrm>
            <a:off x="0" y="0"/>
            <a:ext cx="7666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Tehtävänanto: </a:t>
            </a: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Ohjelman jalostaminen nopaksi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27"/>
          <p:cNvSpPr txBox="1"/>
          <p:nvPr>
            <p:ph idx="4294967295" type="subTitle"/>
          </p:nvPr>
        </p:nvSpPr>
        <p:spPr>
          <a:xfrm>
            <a:off x="-113325" y="4911825"/>
            <a:ext cx="3007200" cy="2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 startAt="2"/>
            </a:pPr>
            <a:r>
              <a:rPr lang="fi" sz="1000"/>
              <a:t>Kivi-sakset-paperi -pelistä nopaksi</a:t>
            </a:r>
            <a:endParaRPr sz="1000"/>
          </a:p>
        </p:txBody>
      </p:sp>
      <p:sp>
        <p:nvSpPr>
          <p:cNvPr id="243" name="Google Shape;24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>
            <p:ph type="title"/>
          </p:nvPr>
        </p:nvSpPr>
        <p:spPr>
          <a:xfrm>
            <a:off x="484750" y="707850"/>
            <a:ext cx="8329200" cy="18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Muuttujan nimen kannattaa olla kuvaava. Siksi se kannattaa uudelleen nimetä, esimerkiksi “Luku” tai “Silmäluku”.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Tietenkään luvun arpominen väliltä 0-2 tai 1-3 ei enää riitä, vaan arvonnan tuloksia täytyy saada 6. Tähän kelpaa esimerkiksi</a:t>
            </a:r>
            <a:r>
              <a:rPr b="1" lang="fi" sz="1800">
                <a:latin typeface="Open Sans"/>
                <a:ea typeface="Open Sans"/>
                <a:cs typeface="Open Sans"/>
                <a:sym typeface="Open Sans"/>
              </a:rPr>
              <a:t> 1 to 6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 i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28"/>
          <p:cNvSpPr txBox="1"/>
          <p:nvPr>
            <p:ph idx="4294967295" type="subTitle"/>
          </p:nvPr>
        </p:nvSpPr>
        <p:spPr>
          <a:xfrm>
            <a:off x="0" y="0"/>
            <a:ext cx="91440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Ratkaisu 1/2: Muuttujan uudelleen nimeäminen ja arvonta väli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28"/>
          <p:cNvSpPr txBox="1"/>
          <p:nvPr>
            <p:ph idx="4294967295" type="subTitle"/>
          </p:nvPr>
        </p:nvSpPr>
        <p:spPr>
          <a:xfrm>
            <a:off x="-113325" y="4911825"/>
            <a:ext cx="3007200" cy="2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 startAt="2"/>
            </a:pPr>
            <a:r>
              <a:rPr lang="fi" sz="1000"/>
              <a:t>Kivi-sakset-paperi -pelistä nopaksi</a:t>
            </a:r>
            <a:endParaRPr sz="1000"/>
          </a:p>
        </p:txBody>
      </p:sp>
      <p:sp>
        <p:nvSpPr>
          <p:cNvPr id="251" name="Google Shape;251;p28"/>
          <p:cNvSpPr txBox="1"/>
          <p:nvPr/>
        </p:nvSpPr>
        <p:spPr>
          <a:xfrm>
            <a:off x="803325" y="2666954"/>
            <a:ext cx="297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252" name="Google Shape;252;p28"/>
          <p:cNvSpPr txBox="1"/>
          <p:nvPr/>
        </p:nvSpPr>
        <p:spPr>
          <a:xfrm>
            <a:off x="4088900" y="2674325"/>
            <a:ext cx="3045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2 </a:t>
            </a:r>
            <a:endParaRPr/>
          </a:p>
        </p:txBody>
      </p:sp>
      <p:pic>
        <p:nvPicPr>
          <p:cNvPr id="253" name="Google Shape;2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449" y="2674324"/>
            <a:ext cx="2893525" cy="172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8"/>
          <p:cNvPicPr preferRelativeResize="0"/>
          <p:nvPr/>
        </p:nvPicPr>
        <p:blipFill rotWithShape="1">
          <a:blip r:embed="rId4">
            <a:alphaModFix/>
          </a:blip>
          <a:srcRect b="0" l="18533" r="0" t="0"/>
          <a:stretch/>
        </p:blipFill>
        <p:spPr>
          <a:xfrm>
            <a:off x="4393400" y="2674325"/>
            <a:ext cx="4034450" cy="110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8"/>
          <p:cNvSpPr/>
          <p:nvPr/>
        </p:nvSpPr>
        <p:spPr>
          <a:xfrm rot="5400000">
            <a:off x="7709525" y="2958100"/>
            <a:ext cx="481200" cy="566700"/>
          </a:xfrm>
          <a:prstGeom prst="ellipse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8"/>
          <p:cNvSpPr/>
          <p:nvPr/>
        </p:nvSpPr>
        <p:spPr>
          <a:xfrm rot="5400000">
            <a:off x="1757175" y="3260550"/>
            <a:ext cx="304200" cy="1373400"/>
          </a:xfrm>
          <a:prstGeom prst="ellipse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/>
          <p:nvPr>
            <p:ph type="title"/>
          </p:nvPr>
        </p:nvSpPr>
        <p:spPr>
          <a:xfrm>
            <a:off x="484750" y="707850"/>
            <a:ext cx="8378400" cy="18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Nyt tarvitaan kolme ehtolausetta lisää. Nopein tapa on kopioida klikkaamalla valmista ehtolausetta hiiren toisella ja valitsemalla 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Dublicate. 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Näin koko rakenne kopioituu.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Muista korjata uusista ehtolauseista numeroiksi 4, 5 ja 6.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Lopuksi vaihdetaan</a:t>
            </a:r>
            <a:r>
              <a:rPr b="1" lang="fi" sz="1800">
                <a:latin typeface="Open Sans"/>
                <a:ea typeface="Open Sans"/>
                <a:cs typeface="Open Sans"/>
                <a:sym typeface="Open Sans"/>
              </a:rPr>
              <a:t> show leds 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-tulosteet kuvaamaan nopan silmälukuja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29"/>
          <p:cNvSpPr txBox="1"/>
          <p:nvPr>
            <p:ph idx="4294967295" type="subTitle"/>
          </p:nvPr>
        </p:nvSpPr>
        <p:spPr>
          <a:xfrm>
            <a:off x="0" y="0"/>
            <a:ext cx="9085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Ratkaisu 2/2: Rakenteiden kopiointi ja ohjelman viimeistely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29"/>
          <p:cNvSpPr txBox="1"/>
          <p:nvPr>
            <p:ph idx="4294967295" type="subTitle"/>
          </p:nvPr>
        </p:nvSpPr>
        <p:spPr>
          <a:xfrm>
            <a:off x="-113325" y="4911825"/>
            <a:ext cx="3007200" cy="2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 startAt="2"/>
            </a:pPr>
            <a:r>
              <a:rPr lang="fi" sz="1000"/>
              <a:t>Kivi-sakset-paperi -pelistä nopaksi</a:t>
            </a:r>
            <a:endParaRPr sz="1000"/>
          </a:p>
        </p:txBody>
      </p:sp>
      <p:sp>
        <p:nvSpPr>
          <p:cNvPr id="265" name="Google Shape;265;p29"/>
          <p:cNvSpPr txBox="1"/>
          <p:nvPr/>
        </p:nvSpPr>
        <p:spPr>
          <a:xfrm>
            <a:off x="180950" y="2749016"/>
            <a:ext cx="297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266" name="Google Shape;266;p29"/>
          <p:cNvSpPr txBox="1"/>
          <p:nvPr/>
        </p:nvSpPr>
        <p:spPr>
          <a:xfrm>
            <a:off x="3062125" y="3005050"/>
            <a:ext cx="3045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2 </a:t>
            </a:r>
            <a:endParaRPr/>
          </a:p>
        </p:txBody>
      </p:sp>
      <p:pic>
        <p:nvPicPr>
          <p:cNvPr id="267" name="Google Shape;2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262" y="2749019"/>
            <a:ext cx="2424387" cy="209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625" y="3005050"/>
            <a:ext cx="3109350" cy="11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9"/>
          <p:cNvSpPr/>
          <p:nvPr/>
        </p:nvSpPr>
        <p:spPr>
          <a:xfrm rot="5400000">
            <a:off x="5743500" y="3020225"/>
            <a:ext cx="513300" cy="550800"/>
          </a:xfrm>
          <a:prstGeom prst="ellipse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9941" y="3230976"/>
            <a:ext cx="2032309" cy="16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9"/>
          <p:cNvSpPr txBox="1"/>
          <p:nvPr/>
        </p:nvSpPr>
        <p:spPr>
          <a:xfrm>
            <a:off x="6668525" y="3230975"/>
            <a:ext cx="3045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3</a:t>
            </a:r>
            <a:endParaRPr/>
          </a:p>
        </p:txBody>
      </p:sp>
      <p:sp>
        <p:nvSpPr>
          <p:cNvPr id="272" name="Google Shape;272;p29"/>
          <p:cNvSpPr/>
          <p:nvPr/>
        </p:nvSpPr>
        <p:spPr>
          <a:xfrm rot="5400000">
            <a:off x="7012925" y="3676450"/>
            <a:ext cx="1329300" cy="1409100"/>
          </a:xfrm>
          <a:prstGeom prst="ellipse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9"/>
          <p:cNvSpPr/>
          <p:nvPr/>
        </p:nvSpPr>
        <p:spPr>
          <a:xfrm rot="5400000">
            <a:off x="861297" y="2732669"/>
            <a:ext cx="354300" cy="897000"/>
          </a:xfrm>
          <a:prstGeom prst="ellipse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idx="4294967295" type="subTitle"/>
          </p:nvPr>
        </p:nvSpPr>
        <p:spPr>
          <a:xfrm>
            <a:off x="0" y="0"/>
            <a:ext cx="9085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Valmis noppa-ohjelma eri kielillä (suomeksi)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30"/>
          <p:cNvSpPr txBox="1"/>
          <p:nvPr>
            <p:ph idx="4294967295" type="subTitle"/>
          </p:nvPr>
        </p:nvSpPr>
        <p:spPr>
          <a:xfrm>
            <a:off x="-113325" y="4911825"/>
            <a:ext cx="3007200" cy="2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 startAt="2"/>
            </a:pPr>
            <a:r>
              <a:rPr lang="fi" sz="1000"/>
              <a:t>Kivi-sakset-paperi -pelistä nopaksi</a:t>
            </a:r>
            <a:endParaRPr sz="1000"/>
          </a:p>
        </p:txBody>
      </p:sp>
      <p:pic>
        <p:nvPicPr>
          <p:cNvPr id="281" name="Google Shape;281;p30"/>
          <p:cNvPicPr preferRelativeResize="0"/>
          <p:nvPr/>
        </p:nvPicPr>
        <p:blipFill rotWithShape="1">
          <a:blip r:embed="rId3">
            <a:alphaModFix/>
          </a:blip>
          <a:srcRect b="47913" l="0" r="0" t="0"/>
          <a:stretch/>
        </p:blipFill>
        <p:spPr>
          <a:xfrm>
            <a:off x="2117600" y="555025"/>
            <a:ext cx="2193610" cy="425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0"/>
          <p:cNvPicPr preferRelativeResize="0"/>
          <p:nvPr/>
        </p:nvPicPr>
        <p:blipFill rotWithShape="1">
          <a:blip r:embed="rId3">
            <a:alphaModFix/>
          </a:blip>
          <a:srcRect b="0" l="0" r="0" t="52086"/>
          <a:stretch/>
        </p:blipFill>
        <p:spPr>
          <a:xfrm>
            <a:off x="4571989" y="896094"/>
            <a:ext cx="2193610" cy="391610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0"/>
          <p:cNvSpPr/>
          <p:nvPr/>
        </p:nvSpPr>
        <p:spPr>
          <a:xfrm rot="5400000">
            <a:off x="2692850" y="4628200"/>
            <a:ext cx="319800" cy="44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0"/>
          <p:cNvSpPr/>
          <p:nvPr/>
        </p:nvSpPr>
        <p:spPr>
          <a:xfrm rot="5400000">
            <a:off x="5179675" y="590850"/>
            <a:ext cx="319800" cy="44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1"/>
          <p:cNvPicPr preferRelativeResize="0"/>
          <p:nvPr/>
        </p:nvPicPr>
        <p:blipFill rotWithShape="1">
          <a:blip r:embed="rId3">
            <a:alphaModFix/>
          </a:blip>
          <a:srcRect b="0" l="0" r="0" t="52086"/>
          <a:stretch/>
        </p:blipFill>
        <p:spPr>
          <a:xfrm>
            <a:off x="4508800" y="886420"/>
            <a:ext cx="1835901" cy="391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1"/>
          <p:cNvPicPr preferRelativeResize="0"/>
          <p:nvPr/>
        </p:nvPicPr>
        <p:blipFill rotWithShape="1">
          <a:blip r:embed="rId3">
            <a:alphaModFix/>
          </a:blip>
          <a:srcRect b="47913" l="0" r="0" t="0"/>
          <a:stretch/>
        </p:blipFill>
        <p:spPr>
          <a:xfrm>
            <a:off x="2096800" y="506600"/>
            <a:ext cx="1835901" cy="425717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1"/>
          <p:cNvSpPr txBox="1"/>
          <p:nvPr>
            <p:ph idx="4294967295" type="subTitle"/>
          </p:nvPr>
        </p:nvSpPr>
        <p:spPr>
          <a:xfrm>
            <a:off x="0" y="0"/>
            <a:ext cx="9085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Valmis noppa-ohjelma eri kielillä (englanniksi)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31"/>
          <p:cNvSpPr txBox="1"/>
          <p:nvPr>
            <p:ph idx="4294967295" type="subTitle"/>
          </p:nvPr>
        </p:nvSpPr>
        <p:spPr>
          <a:xfrm>
            <a:off x="-113325" y="4911825"/>
            <a:ext cx="3007200" cy="2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 startAt="2"/>
            </a:pPr>
            <a:r>
              <a:rPr lang="fi" sz="1000"/>
              <a:t>Kivi-sakset-paperi -pelistä nopaksi</a:t>
            </a:r>
            <a:endParaRPr sz="1000"/>
          </a:p>
        </p:txBody>
      </p:sp>
      <p:sp>
        <p:nvSpPr>
          <p:cNvPr id="294" name="Google Shape;294;p31"/>
          <p:cNvSpPr/>
          <p:nvPr/>
        </p:nvSpPr>
        <p:spPr>
          <a:xfrm rot="5400000">
            <a:off x="2692850" y="4628200"/>
            <a:ext cx="319800" cy="44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1"/>
          <p:cNvSpPr/>
          <p:nvPr/>
        </p:nvSpPr>
        <p:spPr>
          <a:xfrm rot="5400000">
            <a:off x="5179675" y="590850"/>
            <a:ext cx="319800" cy="44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484750" y="552750"/>
            <a:ext cx="8168700" cy="35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>
                <a:latin typeface="Open Sans"/>
                <a:ea typeface="Open Sans"/>
                <a:cs typeface="Open Sans"/>
                <a:sym typeface="Open Sans"/>
              </a:rPr>
              <a:t>Micro:bit-laitetta voi ohjelmoida MakeCode-ohjelmointiympäristössä. Samainen ympäristö tarjoaa myös erinomaisen simulaatiokuvan Micro:bitistä. Tämän myötä Micro:bitin ohjelmointia pääsee kokeilemaan ilman kyseistä laitetta. Simulaatio myös nopeuttaa koodin testaamista, koska simulaatio näyttää ohjelman toiminnan välittömästi.  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>
                <a:latin typeface="Open Sans"/>
                <a:ea typeface="Open Sans"/>
                <a:cs typeface="Open Sans"/>
                <a:sym typeface="Open Sans"/>
              </a:rPr>
              <a:t>Simulaattoreilla saa hyvän ensikosketuksen robotin ohjelmoinnista, mutta ne eivät korvaa konkreettisten laitteiden tarvetta robotiikan opetuksessa. Esimerkiksi Micro:bitin tapauksessa elektroniikkaa ei voida simuloida. Mikäli sinulla on Micro:bit laite, voit tehdä nämä harjoitukset ja ladata niissä tehdyt ohjelman Micro:bitille konkreettisesti kokeiltavaksi. 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i" sz="1400">
                <a:latin typeface="Open Sans"/>
                <a:ea typeface="Open Sans"/>
                <a:cs typeface="Open Sans"/>
                <a:sym typeface="Open Sans"/>
              </a:rPr>
              <a:t>Näissä harjoituksissa keskitytään ohjelmoinnin alkeisiin ja konkreettisesti toimivan ohjelman tekemiseen ja kehittämiseen.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i" sz="1400">
                <a:latin typeface="Open Sans"/>
                <a:ea typeface="Open Sans"/>
                <a:cs typeface="Open Sans"/>
                <a:sym typeface="Open Sans"/>
              </a:rPr>
              <a:t>Tässä osiossa </a:t>
            </a:r>
            <a:r>
              <a:rPr b="1" i="1" lang="fi" sz="1400">
                <a:latin typeface="Open Sans"/>
                <a:ea typeface="Open Sans"/>
                <a:cs typeface="Open Sans"/>
                <a:sym typeface="Open Sans"/>
              </a:rPr>
              <a:t>a.</a:t>
            </a:r>
            <a:r>
              <a:rPr i="1" lang="fi" sz="1400">
                <a:latin typeface="Open Sans"/>
                <a:ea typeface="Open Sans"/>
                <a:cs typeface="Open Sans"/>
                <a:sym typeface="Open Sans"/>
              </a:rPr>
              <a:t> opastetaan lyhyesti ohjelmointiympäristön käyttämiseen ja </a:t>
            </a:r>
            <a:r>
              <a:rPr b="1" i="1" lang="fi" sz="1400">
                <a:latin typeface="Open Sans"/>
                <a:ea typeface="Open Sans"/>
                <a:cs typeface="Open Sans"/>
                <a:sym typeface="Open Sans"/>
              </a:rPr>
              <a:t>b. </a:t>
            </a:r>
            <a:r>
              <a:rPr i="1" lang="fi" sz="1400">
                <a:latin typeface="Open Sans"/>
                <a:ea typeface="Open Sans"/>
                <a:cs typeface="Open Sans"/>
                <a:sym typeface="Open Sans"/>
              </a:rPr>
              <a:t>tehdään kivi-sakset-paperi -peli, josta jalostetaan noppa.</a:t>
            </a:r>
            <a:endParaRPr sz="1400"/>
          </a:p>
        </p:txBody>
      </p:sp>
      <p:sp>
        <p:nvSpPr>
          <p:cNvPr id="65" name="Google Shape;65;p14"/>
          <p:cNvSpPr txBox="1"/>
          <p:nvPr>
            <p:ph idx="4294967295" type="subTitle"/>
          </p:nvPr>
        </p:nvSpPr>
        <p:spPr>
          <a:xfrm>
            <a:off x="0" y="0"/>
            <a:ext cx="57552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Osion esittely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>
            <p:ph idx="4294967295" type="subTitle"/>
          </p:nvPr>
        </p:nvSpPr>
        <p:spPr>
          <a:xfrm>
            <a:off x="0" y="0"/>
            <a:ext cx="9085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Valmis noppa-ohjelma eri kielillä (ruotsiksi)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Google Shape;302;p32"/>
          <p:cNvSpPr txBox="1"/>
          <p:nvPr>
            <p:ph idx="4294967295" type="subTitle"/>
          </p:nvPr>
        </p:nvSpPr>
        <p:spPr>
          <a:xfrm>
            <a:off x="-113325" y="4911825"/>
            <a:ext cx="3007200" cy="2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 startAt="2"/>
            </a:pPr>
            <a:r>
              <a:rPr lang="fi" sz="1000"/>
              <a:t>Kivi-sakset-paperi -pelistä nopaksi</a:t>
            </a:r>
            <a:endParaRPr sz="1000"/>
          </a:p>
        </p:txBody>
      </p:sp>
      <p:pic>
        <p:nvPicPr>
          <p:cNvPr id="303" name="Google Shape;303;p32"/>
          <p:cNvPicPr preferRelativeResize="0"/>
          <p:nvPr/>
        </p:nvPicPr>
        <p:blipFill rotWithShape="1">
          <a:blip r:embed="rId3">
            <a:alphaModFix/>
          </a:blip>
          <a:srcRect b="48173" l="0" r="0" t="0"/>
          <a:stretch/>
        </p:blipFill>
        <p:spPr>
          <a:xfrm>
            <a:off x="2124225" y="554675"/>
            <a:ext cx="2193600" cy="423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2"/>
          <p:cNvPicPr preferRelativeResize="0"/>
          <p:nvPr/>
        </p:nvPicPr>
        <p:blipFill rotWithShape="1">
          <a:blip r:embed="rId3">
            <a:alphaModFix/>
          </a:blip>
          <a:srcRect b="0" l="0" r="0" t="52086"/>
          <a:stretch/>
        </p:blipFill>
        <p:spPr>
          <a:xfrm>
            <a:off x="4620550" y="874520"/>
            <a:ext cx="2193600" cy="391609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2"/>
          <p:cNvSpPr/>
          <p:nvPr/>
        </p:nvSpPr>
        <p:spPr>
          <a:xfrm rot="5400000">
            <a:off x="2692850" y="4628200"/>
            <a:ext cx="319800" cy="44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2"/>
          <p:cNvSpPr/>
          <p:nvPr/>
        </p:nvSpPr>
        <p:spPr>
          <a:xfrm rot="5400000">
            <a:off x="5179675" y="590850"/>
            <a:ext cx="319800" cy="44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"/>
          <p:cNvSpPr txBox="1"/>
          <p:nvPr>
            <p:ph type="title"/>
          </p:nvPr>
        </p:nvSpPr>
        <p:spPr>
          <a:xfrm>
            <a:off x="619925" y="678900"/>
            <a:ext cx="8004300" cy="3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800">
                <a:latin typeface="Open Sans"/>
                <a:ea typeface="Open Sans"/>
                <a:cs typeface="Open Sans"/>
                <a:sym typeface="Open Sans"/>
              </a:rPr>
              <a:t>Ohjelmointi ja saman koodin uudelleen käyttäminen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Usein yksinkertaisista ohjelmista voidaan “jalostaa” muita eri käyttöön soveltuvia ohjelmia. Tässä harjoituksessa käytimme 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kivi-paperi-sakset -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pelin ohjelmaa pohjana noppa-ohjelmalle.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Sama pätee automaatioteknologiassa: Mitä eroa on automaattisesti syttyvillä valoilla ja liiketunnistimesta laukeavalla hälyttimellä? Molempien ohjelma saattaa näyttää lähes täysin samalta, mutta toinen on ohjelmoitu kaiuttimella hälyttämään ja toinen kytkemään valot päälle.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p33"/>
          <p:cNvSpPr txBox="1"/>
          <p:nvPr>
            <p:ph idx="4294967295" type="subTitle"/>
          </p:nvPr>
        </p:nvSpPr>
        <p:spPr>
          <a:xfrm>
            <a:off x="38900" y="0"/>
            <a:ext cx="65337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Yhteenveto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" name="Google Shape;31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884800" y="678900"/>
            <a:ext cx="7768500" cy="3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800">
                <a:latin typeface="Open Sans"/>
                <a:ea typeface="Open Sans"/>
                <a:cs typeface="Open Sans"/>
                <a:sym typeface="Open Sans"/>
              </a:rPr>
              <a:t>Harjoituksen sisältö: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Siiryminen MakeCode-sivustolle ja uuden projektin aloittaminen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Ohjelmointiympäristön läpileikkaus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Lohkojen käyttämisen perusteet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Lohkojen poistaminen, Input-tapahtuma ja string-komento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Useita Input-tapahtumia ja show number-komento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Valmiin muuttujan käyttäminen komennossa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Projektin tallentaminen ja lataaminen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Yhteenveto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15"/>
          <p:cNvSpPr txBox="1"/>
          <p:nvPr>
            <p:ph idx="4294967295" type="subTitle"/>
          </p:nvPr>
        </p:nvSpPr>
        <p:spPr>
          <a:xfrm>
            <a:off x="38900" y="0"/>
            <a:ext cx="65337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AutoNum type="alphaLcPeriod"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Ohjelmointiympäristön käyttäminen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484750" y="817175"/>
            <a:ext cx="8329200" cy="21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AutoNum type="arabicPeriod"/>
            </a:pPr>
            <a:r>
              <a:rPr lang="fi" sz="1600">
                <a:latin typeface="Open Sans"/>
                <a:ea typeface="Open Sans"/>
                <a:cs typeface="Open Sans"/>
                <a:sym typeface="Open Sans"/>
              </a:rPr>
              <a:t>Siirry selaimella </a:t>
            </a:r>
            <a:r>
              <a:rPr lang="fi" sz="1600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MakeCoden Micro:bit</a:t>
            </a:r>
            <a:r>
              <a:rPr lang="fi" sz="1600">
                <a:latin typeface="Open Sans"/>
                <a:ea typeface="Open Sans"/>
                <a:cs typeface="Open Sans"/>
                <a:sym typeface="Open Sans"/>
              </a:rPr>
              <a:t> -sivustolle.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Open Sans"/>
              <a:buAutoNum type="arabicPeriod"/>
            </a:pPr>
            <a:r>
              <a:rPr lang="fi" sz="1600">
                <a:latin typeface="Open Sans"/>
                <a:ea typeface="Open Sans"/>
                <a:cs typeface="Open Sans"/>
                <a:sym typeface="Open Sans"/>
              </a:rPr>
              <a:t>Klikkaa “New project” aloittaaksesi uuden projektin.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Open Sans"/>
              <a:buAutoNum type="arabicPeriod"/>
            </a:pPr>
            <a:r>
              <a:rPr lang="fi" sz="1600">
                <a:latin typeface="Open Sans"/>
                <a:ea typeface="Open Sans"/>
                <a:cs typeface="Open Sans"/>
                <a:sym typeface="Open Sans"/>
              </a:rPr>
              <a:t>Suositeltua on käyttää ohjelmointiympäristöä englannin kielellä. Kieltä voit kuitenkin halutessasi vaihtaa klikkaamalla oikeasta yläkulmasta hammasratas-kuvaketta ja klikkaamalla vetovalikosta </a:t>
            </a:r>
            <a:r>
              <a:rPr i="1" lang="fi" sz="1600">
                <a:latin typeface="Open Sans"/>
                <a:ea typeface="Open Sans"/>
                <a:cs typeface="Open Sans"/>
                <a:sym typeface="Open Sans"/>
              </a:rPr>
              <a:t>Language.</a:t>
            </a:r>
            <a:r>
              <a:rPr lang="fi" sz="16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9" name="Google Shape;79;p16"/>
          <p:cNvSpPr txBox="1"/>
          <p:nvPr>
            <p:ph idx="4294967295" type="subTitle"/>
          </p:nvPr>
        </p:nvSpPr>
        <p:spPr>
          <a:xfrm>
            <a:off x="0" y="0"/>
            <a:ext cx="7666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i" sz="2400"/>
              <a:t>Sivustolle siirtyminen ja uuden projektin tekeminen</a:t>
            </a:r>
            <a:endParaRPr sz="24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975" y="2697650"/>
            <a:ext cx="25431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idx="4294967295" type="subTitle"/>
          </p:nvPr>
        </p:nvSpPr>
        <p:spPr>
          <a:xfrm>
            <a:off x="-113325" y="4911825"/>
            <a:ext cx="3007200" cy="2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fi" sz="1000"/>
              <a:t>Ohjelmointiympäristön käyttäminen</a:t>
            </a:r>
            <a:endParaRPr sz="1000"/>
          </a:p>
        </p:txBody>
      </p:sp>
      <p:sp>
        <p:nvSpPr>
          <p:cNvPr id="82" name="Google Shape;82;p16"/>
          <p:cNvSpPr txBox="1"/>
          <p:nvPr/>
        </p:nvSpPr>
        <p:spPr>
          <a:xfrm>
            <a:off x="433675" y="2697650"/>
            <a:ext cx="297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642050" y="2697650"/>
            <a:ext cx="297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5">
            <a:alphaModFix/>
          </a:blip>
          <a:srcRect b="28545" l="0" r="0" t="0"/>
          <a:stretch/>
        </p:blipFill>
        <p:spPr>
          <a:xfrm>
            <a:off x="7313900" y="2697651"/>
            <a:ext cx="1232825" cy="20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7016600" y="2697650"/>
            <a:ext cx="297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7375825" y="4367550"/>
            <a:ext cx="865200" cy="283200"/>
          </a:xfrm>
          <a:prstGeom prst="ellipse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7273975" y="2697650"/>
            <a:ext cx="444300" cy="283200"/>
          </a:xfrm>
          <a:prstGeom prst="ellipse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8" name="Google Shape;88;p16"/>
          <p:cNvCxnSpPr>
            <a:stCxn id="87" idx="4"/>
          </p:cNvCxnSpPr>
          <p:nvPr/>
        </p:nvCxnSpPr>
        <p:spPr>
          <a:xfrm>
            <a:off x="7496125" y="2980850"/>
            <a:ext cx="153000" cy="1379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6099" y="2697650"/>
            <a:ext cx="2398564" cy="20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7"/>
          <p:cNvGrpSpPr/>
          <p:nvPr/>
        </p:nvGrpSpPr>
        <p:grpSpPr>
          <a:xfrm>
            <a:off x="1399303" y="1102385"/>
            <a:ext cx="6346709" cy="3593464"/>
            <a:chOff x="-163291" y="311425"/>
            <a:chExt cx="7984286" cy="4520649"/>
          </a:xfrm>
        </p:grpSpPr>
        <p:pic>
          <p:nvPicPr>
            <p:cNvPr id="96" name="Google Shape;96;p17"/>
            <p:cNvPicPr preferRelativeResize="0"/>
            <p:nvPr/>
          </p:nvPicPr>
          <p:blipFill rotWithShape="1">
            <a:blip r:embed="rId3">
              <a:alphaModFix/>
            </a:blip>
            <a:srcRect b="0" l="0" r="12701" t="0"/>
            <a:stretch/>
          </p:blipFill>
          <p:spPr>
            <a:xfrm>
              <a:off x="-163291" y="311425"/>
              <a:ext cx="7982625" cy="4520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975788" y="4245937"/>
              <a:ext cx="1845207" cy="545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17"/>
          <p:cNvSpPr txBox="1"/>
          <p:nvPr>
            <p:ph idx="4294967295" type="subTitle"/>
          </p:nvPr>
        </p:nvSpPr>
        <p:spPr>
          <a:xfrm>
            <a:off x="0" y="-39025"/>
            <a:ext cx="76668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MakeCode-ohjelmointiympäristön läpileikkaus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17"/>
          <p:cNvSpPr txBox="1"/>
          <p:nvPr>
            <p:ph idx="4294967295" type="subTitle"/>
          </p:nvPr>
        </p:nvSpPr>
        <p:spPr>
          <a:xfrm>
            <a:off x="-113325" y="4911825"/>
            <a:ext cx="3007200" cy="2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AutoNum type="alphaLcPeriod"/>
            </a:pPr>
            <a:r>
              <a:rPr lang="fi" sz="1000">
                <a:latin typeface="Open Sans"/>
                <a:ea typeface="Open Sans"/>
                <a:cs typeface="Open Sans"/>
                <a:sym typeface="Open Sans"/>
              </a:rPr>
              <a:t>Ohjelmointiympäristön käyttäminen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-668650" y="2361875"/>
            <a:ext cx="297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5885875" y="536425"/>
            <a:ext cx="27450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Vaihtaminen lohko-ohjelmoinnin ja tekstuaalisen ohjelmoinnin välillä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87300" y="1860350"/>
            <a:ext cx="14388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Interaktiivinen simulaatio Micro:bitistä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3185200" y="395375"/>
            <a:ext cx="24348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Valikot, </a:t>
            </a:r>
            <a:r>
              <a:rPr lang="fi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joista löydät komentoja ja rakenteita ohjelmointiin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4" name="Google Shape;104;p17"/>
          <p:cNvCxnSpPr/>
          <p:nvPr/>
        </p:nvCxnSpPr>
        <p:spPr>
          <a:xfrm flipH="1" rot="10800000">
            <a:off x="6125525" y="941050"/>
            <a:ext cx="252900" cy="155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Google Shape;105;p17"/>
          <p:cNvSpPr/>
          <p:nvPr/>
        </p:nvSpPr>
        <p:spPr>
          <a:xfrm>
            <a:off x="3590725" y="1490800"/>
            <a:ext cx="1390500" cy="2687100"/>
          </a:xfrm>
          <a:prstGeom prst="rect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6" name="Google Shape;106;p17"/>
          <p:cNvCxnSpPr/>
          <p:nvPr/>
        </p:nvCxnSpPr>
        <p:spPr>
          <a:xfrm rot="10800000">
            <a:off x="3898800" y="1028775"/>
            <a:ext cx="107100" cy="456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7"/>
          <p:cNvSpPr/>
          <p:nvPr/>
        </p:nvSpPr>
        <p:spPr>
          <a:xfrm>
            <a:off x="4239250" y="1102375"/>
            <a:ext cx="2122800" cy="409200"/>
          </a:xfrm>
          <a:prstGeom prst="rect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1438200" y="1563475"/>
            <a:ext cx="2005800" cy="2008200"/>
          </a:xfrm>
          <a:prstGeom prst="rect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9" name="Google Shape;109;p17"/>
          <p:cNvCxnSpPr/>
          <p:nvPr/>
        </p:nvCxnSpPr>
        <p:spPr>
          <a:xfrm rot="10800000">
            <a:off x="1079100" y="2370550"/>
            <a:ext cx="359100" cy="343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7"/>
          <p:cNvSpPr/>
          <p:nvPr/>
        </p:nvSpPr>
        <p:spPr>
          <a:xfrm>
            <a:off x="1399300" y="4229925"/>
            <a:ext cx="4587000" cy="465900"/>
          </a:xfrm>
          <a:prstGeom prst="rect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4239250" y="4732675"/>
            <a:ext cx="42993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Ohjelman lataaminen; nimeäminen; tallentaminen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2" name="Google Shape;112;p17"/>
          <p:cNvCxnSpPr>
            <a:stCxn id="110" idx="2"/>
          </p:cNvCxnSpPr>
          <p:nvPr/>
        </p:nvCxnSpPr>
        <p:spPr>
          <a:xfrm>
            <a:off x="3692800" y="4695825"/>
            <a:ext cx="590700" cy="107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7"/>
          <p:cNvSpPr/>
          <p:nvPr/>
        </p:nvSpPr>
        <p:spPr>
          <a:xfrm>
            <a:off x="5052050" y="1622950"/>
            <a:ext cx="2563200" cy="2080800"/>
          </a:xfrm>
          <a:prstGeom prst="rect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7686075" y="2885375"/>
            <a:ext cx="13647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Ohjelmointialue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5" name="Google Shape;115;p17"/>
          <p:cNvCxnSpPr/>
          <p:nvPr/>
        </p:nvCxnSpPr>
        <p:spPr>
          <a:xfrm rot="10800000">
            <a:off x="7615150" y="2581125"/>
            <a:ext cx="250800" cy="314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7"/>
          <p:cNvSpPr/>
          <p:nvPr/>
        </p:nvSpPr>
        <p:spPr>
          <a:xfrm>
            <a:off x="7228125" y="1102375"/>
            <a:ext cx="446400" cy="409200"/>
          </a:xfrm>
          <a:prstGeom prst="rect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7984050" y="1069275"/>
            <a:ext cx="9552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Asetukset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8" name="Google Shape;118;p17"/>
          <p:cNvCxnSpPr>
            <a:stCxn id="116" idx="3"/>
            <a:endCxn id="117" idx="1"/>
          </p:cNvCxnSpPr>
          <p:nvPr/>
        </p:nvCxnSpPr>
        <p:spPr>
          <a:xfrm flipH="1" rot="10800000">
            <a:off x="7674525" y="1257175"/>
            <a:ext cx="309600" cy="49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17"/>
          <p:cNvSpPr/>
          <p:nvPr/>
        </p:nvSpPr>
        <p:spPr>
          <a:xfrm>
            <a:off x="2635650" y="1102375"/>
            <a:ext cx="1185600" cy="409200"/>
          </a:xfrm>
          <a:prstGeom prst="rect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0" name="Google Shape;120;p17"/>
          <p:cNvCxnSpPr/>
          <p:nvPr/>
        </p:nvCxnSpPr>
        <p:spPr>
          <a:xfrm>
            <a:off x="2177975" y="843950"/>
            <a:ext cx="476400" cy="262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17"/>
          <p:cNvSpPr txBox="1"/>
          <p:nvPr/>
        </p:nvSpPr>
        <p:spPr>
          <a:xfrm>
            <a:off x="537375" y="395375"/>
            <a:ext cx="20982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Takaisin aloitusvalikkoon; projektin jakaminen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6307100" y="4229950"/>
            <a:ext cx="1438800" cy="409200"/>
          </a:xfrm>
          <a:prstGeom prst="rect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8058450" y="3663650"/>
            <a:ext cx="955200" cy="9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Peru, tee uudelleen; lähennä, loitonna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4" name="Google Shape;124;p17"/>
          <p:cNvCxnSpPr>
            <a:stCxn id="122" idx="3"/>
          </p:cNvCxnSpPr>
          <p:nvPr/>
        </p:nvCxnSpPr>
        <p:spPr>
          <a:xfrm flipH="1" rot="10800000">
            <a:off x="7745900" y="4120750"/>
            <a:ext cx="295200" cy="313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" name="Google Shape;12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484750" y="707850"/>
            <a:ext cx="8329200" cy="3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Klikkaa 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Basic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-valikkoa. Täältä löydät yleisiä ja yksinkertaisia komentoja.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Tuo </a:t>
            </a:r>
            <a:r>
              <a:rPr b="1" i="1" lang="fi" sz="1800">
                <a:latin typeface="Open Sans"/>
                <a:ea typeface="Open Sans"/>
                <a:cs typeface="Open Sans"/>
                <a:sym typeface="Open Sans"/>
              </a:rPr>
              <a:t>show leds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komento ohjelmointialueelle ja vie se </a:t>
            </a:r>
            <a:r>
              <a:rPr b="1" i="1" lang="fi" sz="1800">
                <a:latin typeface="Open Sans"/>
                <a:ea typeface="Open Sans"/>
                <a:cs typeface="Open Sans"/>
                <a:sym typeface="Open Sans"/>
              </a:rPr>
              <a:t>on start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tapahtuman sisään.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Tähän kehikkoon voit piirtää klikkailemalla kuvion, jonka Micro:bit näyttää LED-näytöllä.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18"/>
          <p:cNvSpPr txBox="1"/>
          <p:nvPr>
            <p:ph idx="4294967295" type="subTitle"/>
          </p:nvPr>
        </p:nvSpPr>
        <p:spPr>
          <a:xfrm>
            <a:off x="0" y="0"/>
            <a:ext cx="7666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Lohkojen käyttämisen perusteet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18"/>
          <p:cNvSpPr txBox="1"/>
          <p:nvPr>
            <p:ph idx="4294967295" type="subTitle"/>
          </p:nvPr>
        </p:nvSpPr>
        <p:spPr>
          <a:xfrm>
            <a:off x="-113325" y="4911825"/>
            <a:ext cx="3007200" cy="2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fi" sz="1000"/>
              <a:t>Ohjelmointiympäristön käyttäminen</a:t>
            </a:r>
            <a:endParaRPr sz="1000"/>
          </a:p>
        </p:txBody>
      </p:sp>
      <p:sp>
        <p:nvSpPr>
          <p:cNvPr id="133" name="Google Shape;133;p18"/>
          <p:cNvSpPr txBox="1"/>
          <p:nvPr/>
        </p:nvSpPr>
        <p:spPr>
          <a:xfrm>
            <a:off x="360638" y="2791938"/>
            <a:ext cx="297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1</a:t>
            </a: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0" r="61448" t="0"/>
          <a:stretch/>
        </p:blipFill>
        <p:spPr>
          <a:xfrm>
            <a:off x="5737487" y="2672350"/>
            <a:ext cx="1659348" cy="1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3253063" y="2692675"/>
            <a:ext cx="297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2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5565763" y="2692663"/>
            <a:ext cx="297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3</a:t>
            </a:r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938" y="2677076"/>
            <a:ext cx="2439825" cy="195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5866" y="2677075"/>
            <a:ext cx="1983517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7450" y="2692675"/>
            <a:ext cx="1386513" cy="205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8"/>
          <p:cNvCxnSpPr/>
          <p:nvPr/>
        </p:nvCxnSpPr>
        <p:spPr>
          <a:xfrm flipH="1" rot="10800000">
            <a:off x="2970263" y="3576100"/>
            <a:ext cx="613200" cy="21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18"/>
          <p:cNvSpPr/>
          <p:nvPr/>
        </p:nvSpPr>
        <p:spPr>
          <a:xfrm>
            <a:off x="657950" y="2911200"/>
            <a:ext cx="704400" cy="283200"/>
          </a:xfrm>
          <a:prstGeom prst="ellipse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1870175" y="3272775"/>
            <a:ext cx="1180200" cy="1283400"/>
          </a:xfrm>
          <a:prstGeom prst="ellipse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484750" y="707850"/>
            <a:ext cx="8329200" cy="3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Poista </a:t>
            </a:r>
            <a:r>
              <a:rPr b="1" i="1" lang="fi" sz="1800">
                <a:latin typeface="Open Sans"/>
                <a:ea typeface="Open Sans"/>
                <a:cs typeface="Open Sans"/>
                <a:sym typeface="Open Sans"/>
              </a:rPr>
              <a:t>forever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-rakenne siirtämällä se valikoiden päälle.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Tuo</a:t>
            </a:r>
            <a:r>
              <a:rPr b="1" lang="fi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Input-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valikosta </a:t>
            </a:r>
            <a:r>
              <a:rPr b="1" i="1" lang="fi" sz="1800">
                <a:latin typeface="Open Sans"/>
                <a:ea typeface="Open Sans"/>
                <a:cs typeface="Open Sans"/>
                <a:sym typeface="Open Sans"/>
              </a:rPr>
              <a:t>on button [A] pressed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ohjelmointialueelle.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Tuo vielä juuri haetun 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rakenteen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 sisään </a:t>
            </a:r>
            <a:r>
              <a:rPr b="1" i="1" lang="fi" sz="1800">
                <a:latin typeface="Open Sans"/>
                <a:ea typeface="Open Sans"/>
                <a:cs typeface="Open Sans"/>
                <a:sym typeface="Open Sans"/>
              </a:rPr>
              <a:t>show string (“Hello!”)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 -komento 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Basic-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valikosta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. Nyt painamalla simulaatiossa Micro:bitin A-painiketta, näytölle ilmestyy teksti “Hello!”. Tekstin voi muuttaa haluamakseen.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19"/>
          <p:cNvSpPr txBox="1"/>
          <p:nvPr>
            <p:ph idx="4294967295" type="subTitle"/>
          </p:nvPr>
        </p:nvSpPr>
        <p:spPr>
          <a:xfrm>
            <a:off x="0" y="0"/>
            <a:ext cx="88770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Lohkojen </a:t>
            </a: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poistaminen</a:t>
            </a: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, Input-tapahtuma ja string-komento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19"/>
          <p:cNvSpPr txBox="1"/>
          <p:nvPr>
            <p:ph idx="4294967295" type="subTitle"/>
          </p:nvPr>
        </p:nvSpPr>
        <p:spPr>
          <a:xfrm>
            <a:off x="-113325" y="4911825"/>
            <a:ext cx="3007200" cy="2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fi" sz="1000"/>
              <a:t>Ohjelmointiympäristön käyttäminen</a:t>
            </a:r>
            <a:endParaRPr sz="1000"/>
          </a:p>
        </p:txBody>
      </p:sp>
      <p:sp>
        <p:nvSpPr>
          <p:cNvPr id="151" name="Google Shape;151;p19"/>
          <p:cNvSpPr txBox="1"/>
          <p:nvPr/>
        </p:nvSpPr>
        <p:spPr>
          <a:xfrm>
            <a:off x="185138" y="2703913"/>
            <a:ext cx="297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3239963" y="2703925"/>
            <a:ext cx="297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2</a:t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6800125" y="2704045"/>
            <a:ext cx="238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3</a:t>
            </a:r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15475" l="0" r="0" t="13075"/>
          <a:stretch/>
        </p:blipFill>
        <p:spPr>
          <a:xfrm>
            <a:off x="420125" y="2703925"/>
            <a:ext cx="2657450" cy="18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4">
            <a:alphaModFix/>
          </a:blip>
          <a:srcRect b="0" l="1336" r="1141" t="0"/>
          <a:stretch/>
        </p:blipFill>
        <p:spPr>
          <a:xfrm>
            <a:off x="3537263" y="2703925"/>
            <a:ext cx="3132262" cy="13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8925" y="2703925"/>
            <a:ext cx="1919925" cy="110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type="title"/>
          </p:nvPr>
        </p:nvSpPr>
        <p:spPr>
          <a:xfrm>
            <a:off x="484750" y="707850"/>
            <a:ext cx="8329200" cy="3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Ohjelmoi vielä B-painikkeeseen jokin tapahtuma, esim. </a:t>
            </a:r>
            <a:r>
              <a:rPr b="1" i="1" lang="fi" sz="1800">
                <a:latin typeface="Open Sans"/>
                <a:ea typeface="Open Sans"/>
                <a:cs typeface="Open Sans"/>
                <a:sym typeface="Open Sans"/>
              </a:rPr>
              <a:t>show leds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Tuo</a:t>
            </a:r>
            <a:r>
              <a:rPr b="1" lang="fi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Input-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valikosta </a:t>
            </a:r>
            <a:r>
              <a:rPr b="1" i="1" lang="fi" sz="1800">
                <a:latin typeface="Open Sans"/>
                <a:ea typeface="Open Sans"/>
                <a:cs typeface="Open Sans"/>
                <a:sym typeface="Open Sans"/>
              </a:rPr>
              <a:t>on [</a:t>
            </a:r>
            <a:r>
              <a:rPr b="1" i="1" lang="fi" sz="1800">
                <a:latin typeface="Open Sans"/>
                <a:ea typeface="Open Sans"/>
                <a:cs typeface="Open Sans"/>
                <a:sym typeface="Open Sans"/>
              </a:rPr>
              <a:t>shake] 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ohjelmointialueelle.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Tuo juuri haetun rakenteen sisään </a:t>
            </a:r>
            <a:r>
              <a:rPr b="1" i="1" lang="fi" sz="1800">
                <a:latin typeface="Open Sans"/>
                <a:ea typeface="Open Sans"/>
                <a:cs typeface="Open Sans"/>
                <a:sym typeface="Open Sans"/>
              </a:rPr>
              <a:t>show number (0)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 -komento 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Basic-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valikosta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. Nyt painamalla simulaatiossa SHAKE, näytölle ilmestyy numero 0. Myös numeron voi muuttaa.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20"/>
          <p:cNvSpPr txBox="1"/>
          <p:nvPr>
            <p:ph idx="4294967295" type="subTitle"/>
          </p:nvPr>
        </p:nvSpPr>
        <p:spPr>
          <a:xfrm>
            <a:off x="0" y="0"/>
            <a:ext cx="7666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Useita Input-tapahtumia ja show number-komento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0"/>
          <p:cNvSpPr txBox="1"/>
          <p:nvPr>
            <p:ph idx="4294967295" type="subTitle"/>
          </p:nvPr>
        </p:nvSpPr>
        <p:spPr>
          <a:xfrm>
            <a:off x="-113325" y="4911825"/>
            <a:ext cx="3007200" cy="2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fi" sz="1000"/>
              <a:t>Ohjelmointiympäristön käyttäminen</a:t>
            </a:r>
            <a:endParaRPr sz="1000"/>
          </a:p>
        </p:txBody>
      </p:sp>
      <p:sp>
        <p:nvSpPr>
          <p:cNvPr id="165" name="Google Shape;165;p20"/>
          <p:cNvSpPr txBox="1"/>
          <p:nvPr/>
        </p:nvSpPr>
        <p:spPr>
          <a:xfrm>
            <a:off x="2031925" y="2666966"/>
            <a:ext cx="297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4549700" y="2650650"/>
            <a:ext cx="7551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2 + 3</a:t>
            </a:r>
            <a:endParaRPr/>
          </a:p>
        </p:txBody>
      </p:sp>
      <p:pic>
        <p:nvPicPr>
          <p:cNvPr id="167" name="Google Shape;1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224" y="2650649"/>
            <a:ext cx="1708163" cy="226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2276" y="2650651"/>
            <a:ext cx="2169325" cy="168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type="title"/>
          </p:nvPr>
        </p:nvSpPr>
        <p:spPr>
          <a:xfrm>
            <a:off x="484750" y="707850"/>
            <a:ext cx="8329200" cy="3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Viimeiseksi tuo </a:t>
            </a:r>
            <a:r>
              <a:rPr i="1" lang="fi" sz="1800">
                <a:latin typeface="Open Sans"/>
                <a:ea typeface="Open Sans"/>
                <a:cs typeface="Open Sans"/>
                <a:sym typeface="Open Sans"/>
              </a:rPr>
              <a:t>Input-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valikosta </a:t>
            </a:r>
            <a:r>
              <a:rPr b="1" i="1" lang="fi" sz="1800">
                <a:latin typeface="Open Sans"/>
                <a:ea typeface="Open Sans"/>
                <a:cs typeface="Open Sans"/>
                <a:sym typeface="Open Sans"/>
              </a:rPr>
              <a:t>temperature (°C) 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-muuttuja </a:t>
            </a:r>
            <a:r>
              <a:rPr b="1" i="1" lang="fi" sz="1800">
                <a:latin typeface="Open Sans"/>
                <a:ea typeface="Open Sans"/>
                <a:cs typeface="Open Sans"/>
                <a:sym typeface="Open Sans"/>
              </a:rPr>
              <a:t>show number (0)</a:t>
            </a: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-komennon numeron paikalle.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Nyt painamalla simulaatiossa SHAKE, näytöllä lukee Micro:bitin lämpötila-anturin lukema lämpötila. Simulaatiossa lämpötilaa voi muuttaa näytön viereen ilmestyvästä palkista.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21"/>
          <p:cNvSpPr txBox="1"/>
          <p:nvPr>
            <p:ph idx="4294967295" type="subTitle"/>
          </p:nvPr>
        </p:nvSpPr>
        <p:spPr>
          <a:xfrm>
            <a:off x="0" y="0"/>
            <a:ext cx="7666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Valmiin muuttujan käyttäminen komennossa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1"/>
          <p:cNvSpPr txBox="1"/>
          <p:nvPr>
            <p:ph idx="4294967295" type="subTitle"/>
          </p:nvPr>
        </p:nvSpPr>
        <p:spPr>
          <a:xfrm>
            <a:off x="-113325" y="4911825"/>
            <a:ext cx="3007200" cy="2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fi" sz="1000"/>
              <a:t>Ohjelmointiympäristön käyttäminen</a:t>
            </a:r>
            <a:endParaRPr sz="1000"/>
          </a:p>
        </p:txBody>
      </p:sp>
      <p:sp>
        <p:nvSpPr>
          <p:cNvPr id="177" name="Google Shape;177;p21"/>
          <p:cNvSpPr txBox="1"/>
          <p:nvPr/>
        </p:nvSpPr>
        <p:spPr>
          <a:xfrm>
            <a:off x="1582350" y="2857066"/>
            <a:ext cx="297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4691575" y="2709000"/>
            <a:ext cx="3045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</a:rPr>
              <a:t>2 </a:t>
            </a:r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650" y="2857074"/>
            <a:ext cx="2565575" cy="162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6075" y="2709000"/>
            <a:ext cx="2565574" cy="211540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/>
          <p:nvPr/>
        </p:nvSpPr>
        <p:spPr>
          <a:xfrm rot="5400000">
            <a:off x="5180559" y="3571367"/>
            <a:ext cx="1046700" cy="304500"/>
          </a:xfrm>
          <a:prstGeom prst="ellipse">
            <a:avLst/>
          </a:prstGeom>
          <a:solidFill>
            <a:srgbClr val="FCE5CD">
              <a:alpha val="2692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