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 name="Google Shape;14;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0" name="Shape 20"/>
        <p:cNvGrpSpPr/>
        <p:nvPr/>
      </p:nvGrpSpPr>
      <p:grpSpPr>
        <a:xfrm>
          <a:off x="0" y="0"/>
          <a:ext cx="0" cy="0"/>
          <a:chOff x="0" y="0"/>
          <a:chExt cx="0" cy="0"/>
        </a:xfrm>
      </p:grpSpPr>
      <p:sp>
        <p:nvSpPr>
          <p:cNvPr id="21" name="Google Shape;21;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 name="Google Shape;22;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png"/><Relationship Id="rId2" Type="http://schemas.openxmlformats.org/officeDocument/2006/relationships/hyperlink" Target="http://creativecommons.org/licenses/by/4.0/" TargetMode="External"/><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pic>
        <p:nvPicPr>
          <p:cNvPr id="9" name="Google Shape;9;p1"/>
          <p:cNvPicPr preferRelativeResize="0"/>
          <p:nvPr/>
        </p:nvPicPr>
        <p:blipFill rotWithShape="1">
          <a:blip r:embed="rId1">
            <a:alphaModFix/>
          </a:blip>
          <a:srcRect b="0" l="16973" r="17892" t="0"/>
          <a:stretch/>
        </p:blipFill>
        <p:spPr>
          <a:xfrm>
            <a:off x="8360000" y="33425"/>
            <a:ext cx="730500" cy="362125"/>
          </a:xfrm>
          <a:prstGeom prst="rect">
            <a:avLst/>
          </a:prstGeom>
          <a:noFill/>
          <a:ln>
            <a:noFill/>
          </a:ln>
        </p:spPr>
      </p:pic>
      <p:sp>
        <p:nvSpPr>
          <p:cNvPr id="10" name="Google Shape;10;p1"/>
          <p:cNvSpPr txBox="1"/>
          <p:nvPr/>
        </p:nvSpPr>
        <p:spPr>
          <a:xfrm>
            <a:off x="4918975" y="4934473"/>
            <a:ext cx="3797700" cy="202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1" lang="sv-SE" sz="800" u="none" cap="none" strike="noStrike">
                <a:solidFill>
                  <a:srgbClr val="000000"/>
                </a:solidFill>
                <a:highlight>
                  <a:srgbClr val="FFFFFF"/>
                </a:highlight>
                <a:latin typeface="Open Sans"/>
                <a:ea typeface="Open Sans"/>
                <a:cs typeface="Open Sans"/>
                <a:sym typeface="Open Sans"/>
              </a:rPr>
              <a:t>Tämä teos on lisensoitu </a:t>
            </a:r>
            <a:r>
              <a:rPr b="0" i="1" lang="sv-SE" sz="800" u="sng" cap="none" strike="noStrike">
                <a:solidFill>
                  <a:schemeClr val="hlink"/>
                </a:solidFill>
                <a:latin typeface="Open Sans"/>
                <a:ea typeface="Open Sans"/>
                <a:cs typeface="Open Sans"/>
                <a:sym typeface="Open Sans"/>
                <a:hlinkClick r:id="rId2"/>
              </a:rPr>
              <a:t>Creative Commons Nimeä 4.0 Kansainvälinen -lisenssillä</a:t>
            </a:r>
            <a:endParaRPr b="0" i="0" sz="1400" u="none" cap="none" strike="noStrike">
              <a:solidFill>
                <a:srgbClr val="000000"/>
              </a:solidFill>
              <a:latin typeface="Arial"/>
              <a:ea typeface="Arial"/>
              <a:cs typeface="Arial"/>
              <a:sym typeface="Arial"/>
            </a:endParaRPr>
          </a:p>
        </p:txBody>
      </p:sp>
      <p:pic>
        <p:nvPicPr>
          <p:cNvPr id="11" name="Google Shape;11;p1"/>
          <p:cNvPicPr preferRelativeResize="0"/>
          <p:nvPr/>
        </p:nvPicPr>
        <p:blipFill rotWithShape="1">
          <a:blip r:embed="rId3">
            <a:alphaModFix/>
          </a:blip>
          <a:srcRect b="0" l="0" r="0" t="0"/>
          <a:stretch/>
        </p:blipFill>
        <p:spPr>
          <a:xfrm>
            <a:off x="4225038" y="4899075"/>
            <a:ext cx="693925" cy="2444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makecode.microbit.org/" TargetMode="External"/><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makecode.microbit.org/" TargetMode="External"/><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259800" y="744575"/>
            <a:ext cx="8624400" cy="2052600"/>
          </a:xfrm>
          <a:prstGeom prst="rect">
            <a:avLst/>
          </a:prstGeom>
          <a:noFill/>
          <a:ln>
            <a:noFill/>
          </a:ln>
        </p:spPr>
        <p:txBody>
          <a:bodyPr anchorCtr="0" anchor="b" bIns="91425" lIns="91425" spcFirstLastPara="1" rIns="91425" wrap="square" tIns="91425">
            <a:noAutofit/>
          </a:bodyPr>
          <a:lstStyle/>
          <a:p>
            <a:pPr indent="0" lvl="0" marL="0" marR="0" rtl="0" algn="just">
              <a:lnSpc>
                <a:spcPct val="112000"/>
              </a:lnSpc>
              <a:spcBef>
                <a:spcPts val="2000"/>
              </a:spcBef>
              <a:spcAft>
                <a:spcPts val="2000"/>
              </a:spcAft>
              <a:buClr>
                <a:schemeClr val="dk1"/>
              </a:buClr>
              <a:buSzPts val="1100"/>
              <a:buFont typeface="Arial"/>
              <a:buNone/>
            </a:pPr>
            <a:r>
              <a:rPr b="0" i="0" lang="sv-SE" sz="3000" u="none">
                <a:latin typeface="Open Sans"/>
                <a:ea typeface="Open Sans"/>
                <a:cs typeface="Open Sans"/>
                <a:sym typeface="Open Sans"/>
              </a:rPr>
              <a:t>Programmering av Micro:bit i MakeCode</a:t>
            </a:r>
            <a:endParaRPr sz="3000"/>
          </a:p>
        </p:txBody>
      </p:sp>
      <p:sp>
        <p:nvSpPr>
          <p:cNvPr id="58" name="Google Shape;58;p13"/>
          <p:cNvSpPr txBox="1"/>
          <p:nvPr>
            <p:ph idx="1" type="subTitle"/>
          </p:nvPr>
        </p:nvSpPr>
        <p:spPr>
          <a:xfrm>
            <a:off x="3401300" y="2506750"/>
            <a:ext cx="54828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0" i="0" lang="sv-SE" sz="2400" u="none">
                <a:latin typeface="Open Sans"/>
                <a:ea typeface="Open Sans"/>
                <a:cs typeface="Open Sans"/>
                <a:sym typeface="Open Sans"/>
              </a:rPr>
              <a:t>Övningar för nybörjare</a:t>
            </a:r>
            <a:endParaRPr sz="2400">
              <a:latin typeface="Open Sans"/>
              <a:ea typeface="Open Sans"/>
              <a:cs typeface="Open Sans"/>
              <a:sym typeface="Open Sans"/>
            </a:endParaRPr>
          </a:p>
        </p:txBody>
      </p:sp>
      <p:sp>
        <p:nvSpPr>
          <p:cNvPr id="59" name="Google Shape;5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2"/>
          <p:cNvSpPr txBox="1"/>
          <p:nvPr>
            <p:ph type="title"/>
          </p:nvPr>
        </p:nvSpPr>
        <p:spPr>
          <a:xfrm>
            <a:off x="484750" y="707850"/>
            <a:ext cx="8329200" cy="3370500"/>
          </a:xfrm>
          <a:prstGeom prst="rect">
            <a:avLst/>
          </a:prstGeom>
          <a:noFill/>
          <a:ln>
            <a:noFill/>
          </a:ln>
        </p:spPr>
        <p:txBody>
          <a:bodyPr anchorCtr="0" anchor="t" bIns="91425" lIns="91425" spcFirstLastPara="1" rIns="91425" wrap="square" tIns="91425">
            <a:noAutofit/>
          </a:bodyPr>
          <a:lstStyle/>
          <a:p>
            <a:pPr indent="-342900" lvl="0" marL="457200" rtl="0" algn="l">
              <a:lnSpc>
                <a:spcPct val="114000"/>
              </a:lnSpc>
              <a:spcBef>
                <a:spcPts val="0"/>
              </a:spcBef>
              <a:spcAft>
                <a:spcPts val="0"/>
              </a:spcAft>
              <a:buSzPts val="1800"/>
              <a:buFont typeface="Open Sans"/>
              <a:buAutoNum type="arabicPeriod"/>
            </a:pPr>
            <a:r>
              <a:rPr b="0" i="0" lang="sv-SE" sz="1800" u="none">
                <a:latin typeface="Open Sans"/>
                <a:ea typeface="Open Sans"/>
                <a:cs typeface="Open Sans"/>
                <a:sym typeface="Open Sans"/>
              </a:rPr>
              <a:t>Namnge projektet och spara det på din dator. </a:t>
            </a:r>
            <a:endParaRPr sz="1800">
              <a:latin typeface="Open Sans"/>
              <a:ea typeface="Open Sans"/>
              <a:cs typeface="Open Sans"/>
              <a:sym typeface="Open Sans"/>
            </a:endParaRPr>
          </a:p>
          <a:p>
            <a:pPr indent="-342900" lvl="0" marL="457200" rtl="0" algn="l">
              <a:lnSpc>
                <a:spcPct val="114000"/>
              </a:lnSpc>
              <a:spcBef>
                <a:spcPts val="500"/>
              </a:spcBef>
              <a:spcAft>
                <a:spcPts val="0"/>
              </a:spcAft>
              <a:buSzPts val="1800"/>
              <a:buFont typeface="Open Sans"/>
              <a:buAutoNum type="arabicPeriod"/>
            </a:pPr>
            <a:r>
              <a:rPr b="0" i="0" lang="sv-SE" sz="1800" u="none">
                <a:latin typeface="Open Sans"/>
                <a:ea typeface="Open Sans"/>
                <a:cs typeface="Open Sans"/>
                <a:sym typeface="Open Sans"/>
              </a:rPr>
              <a:t>Om du har en Micro:bit-enhet kan du klicka på knappen </a:t>
            </a:r>
            <a:r>
              <a:rPr b="0" i="1" lang="sv-SE" sz="1800" u="none">
                <a:latin typeface="Open Sans"/>
                <a:ea typeface="Open Sans"/>
                <a:cs typeface="Open Sans"/>
                <a:sym typeface="Open Sans"/>
              </a:rPr>
              <a:t>Download.</a:t>
            </a:r>
            <a:r>
              <a:rPr b="0" i="0" lang="sv-SE" sz="1800" u="none">
                <a:latin typeface="Open Sans"/>
                <a:ea typeface="Open Sans"/>
                <a:cs typeface="Open Sans"/>
                <a:sym typeface="Open Sans"/>
              </a:rPr>
              <a:t> Du får då en kortfattad instruktion om hur du överför filen till enheten.</a:t>
            </a:r>
            <a:endParaRPr sz="1800">
              <a:latin typeface="Open Sans"/>
              <a:ea typeface="Open Sans"/>
              <a:cs typeface="Open Sans"/>
              <a:sym typeface="Open Sans"/>
            </a:endParaRPr>
          </a:p>
          <a:p>
            <a:pPr indent="-342900" lvl="0" marL="457200" rtl="0" algn="l">
              <a:lnSpc>
                <a:spcPct val="114000"/>
              </a:lnSpc>
              <a:spcBef>
                <a:spcPts val="500"/>
              </a:spcBef>
              <a:spcAft>
                <a:spcPts val="0"/>
              </a:spcAft>
              <a:buSzPts val="1800"/>
              <a:buFont typeface="Open Sans"/>
              <a:buAutoNum type="arabicPeriod"/>
            </a:pPr>
            <a:r>
              <a:rPr b="0" i="0" lang="sv-SE" sz="1800" u="none">
                <a:latin typeface="Open Sans"/>
                <a:ea typeface="Open Sans"/>
                <a:cs typeface="Open Sans"/>
                <a:sym typeface="Open Sans"/>
              </a:rPr>
              <a:t>Du kan hämta ett projekt från datorn till programmeringsmiljön med knappen </a:t>
            </a:r>
            <a:r>
              <a:rPr b="0" i="1" lang="sv-SE" sz="1800" u="none">
                <a:latin typeface="Open Sans"/>
                <a:ea typeface="Open Sans"/>
                <a:cs typeface="Open Sans"/>
                <a:sym typeface="Open Sans"/>
              </a:rPr>
              <a:t>Import</a:t>
            </a:r>
            <a:r>
              <a:rPr b="0" i="0" lang="sv-SE" sz="1800" u="none">
                <a:latin typeface="Open Sans"/>
                <a:ea typeface="Open Sans"/>
                <a:cs typeface="Open Sans"/>
                <a:sym typeface="Open Sans"/>
              </a:rPr>
              <a:t> som finns till höger i startmenyn (</a:t>
            </a:r>
            <a:r>
              <a:rPr b="0" i="1" lang="sv-SE" sz="1800" u="none">
                <a:latin typeface="Open Sans"/>
                <a:ea typeface="Open Sans"/>
                <a:cs typeface="Open Sans"/>
                <a:sym typeface="Open Sans"/>
              </a:rPr>
              <a:t>Home</a:t>
            </a:r>
            <a:r>
              <a:rPr b="0" i="0" lang="sv-SE" sz="1800" u="none">
                <a:latin typeface="Open Sans"/>
                <a:ea typeface="Open Sans"/>
                <a:cs typeface="Open Sans"/>
                <a:sym typeface="Open Sans"/>
              </a:rPr>
              <a:t>).</a:t>
            </a:r>
            <a:endParaRPr sz="1800">
              <a:latin typeface="Open Sans"/>
              <a:ea typeface="Open Sans"/>
              <a:cs typeface="Open Sans"/>
              <a:sym typeface="Open Sans"/>
            </a:endParaRPr>
          </a:p>
          <a:p>
            <a:pPr indent="0" lvl="0" marL="0" rtl="0" algn="just">
              <a:lnSpc>
                <a:spcPct val="115000"/>
              </a:lnSpc>
              <a:spcBef>
                <a:spcPts val="500"/>
              </a:spcBef>
              <a:spcAft>
                <a:spcPts val="0"/>
              </a:spcAft>
              <a:buSzPts val="2800"/>
              <a:buNone/>
            </a:pPr>
            <a:r>
              <a:t/>
            </a:r>
            <a:endParaRPr sz="1400">
              <a:latin typeface="Open Sans"/>
              <a:ea typeface="Open Sans"/>
              <a:cs typeface="Open Sans"/>
              <a:sym typeface="Open Sans"/>
            </a:endParaRPr>
          </a:p>
        </p:txBody>
      </p:sp>
      <p:sp>
        <p:nvSpPr>
          <p:cNvPr id="188" name="Google Shape;188;p22"/>
          <p:cNvSpPr txBox="1"/>
          <p:nvPr>
            <p:ph idx="4294967295" type="subTitle"/>
          </p:nvPr>
        </p:nvSpPr>
        <p:spPr>
          <a:xfrm>
            <a:off x="0" y="0"/>
            <a:ext cx="76668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Använda en färdig variabel i ett kommando</a:t>
            </a:r>
            <a:endParaRPr b="0" i="0" sz="2400" u="none" cap="none" strike="noStrike">
              <a:solidFill>
                <a:schemeClr val="dk2"/>
              </a:solidFill>
              <a:latin typeface="Open Sans"/>
              <a:ea typeface="Open Sans"/>
              <a:cs typeface="Open Sans"/>
              <a:sym typeface="Open Sans"/>
            </a:endParaRPr>
          </a:p>
        </p:txBody>
      </p:sp>
      <p:sp>
        <p:nvSpPr>
          <p:cNvPr id="189" name="Google Shape;189;p22"/>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a:pPr>
            <a:r>
              <a:rPr b="0" i="0" lang="sv-SE" sz="1000" u="none" cap="none" strike="noStrike">
                <a:solidFill>
                  <a:schemeClr val="dk2"/>
                </a:solidFill>
                <a:latin typeface="Arial"/>
                <a:ea typeface="Arial"/>
                <a:cs typeface="Arial"/>
                <a:sym typeface="Arial"/>
              </a:rPr>
              <a:t>Användning av programmeringsmiljön</a:t>
            </a:r>
            <a:endParaRPr b="0" i="0" sz="1000" u="none" cap="none" strike="noStrike">
              <a:solidFill>
                <a:schemeClr val="dk2"/>
              </a:solidFill>
              <a:latin typeface="Arial"/>
              <a:ea typeface="Arial"/>
              <a:cs typeface="Arial"/>
              <a:sym typeface="Arial"/>
            </a:endParaRPr>
          </a:p>
        </p:txBody>
      </p:sp>
      <p:sp>
        <p:nvSpPr>
          <p:cNvPr id="190" name="Google Shape;190;p22"/>
          <p:cNvSpPr txBox="1"/>
          <p:nvPr/>
        </p:nvSpPr>
        <p:spPr>
          <a:xfrm>
            <a:off x="5325200" y="2802591"/>
            <a:ext cx="297300" cy="23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91" name="Google Shape;191;p22"/>
          <p:cNvSpPr txBox="1"/>
          <p:nvPr/>
        </p:nvSpPr>
        <p:spPr>
          <a:xfrm>
            <a:off x="1988550" y="2751000"/>
            <a:ext cx="304500" cy="2832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2 </a:t>
            </a:r>
            <a:endParaRPr b="0" i="0" sz="1400" u="none" cap="none" strike="noStrike">
              <a:solidFill>
                <a:srgbClr val="000000"/>
              </a:solidFill>
              <a:latin typeface="Arial"/>
              <a:ea typeface="Arial"/>
              <a:cs typeface="Arial"/>
              <a:sym typeface="Arial"/>
            </a:endParaRPr>
          </a:p>
        </p:txBody>
      </p:sp>
      <p:pic>
        <p:nvPicPr>
          <p:cNvPr id="192" name="Google Shape;192;p22"/>
          <p:cNvPicPr preferRelativeResize="0"/>
          <p:nvPr/>
        </p:nvPicPr>
        <p:blipFill rotWithShape="1">
          <a:blip r:embed="rId3">
            <a:alphaModFix/>
          </a:blip>
          <a:srcRect b="0" l="0" r="0" t="0"/>
          <a:stretch/>
        </p:blipFill>
        <p:spPr>
          <a:xfrm>
            <a:off x="381166" y="2965387"/>
            <a:ext cx="8381671" cy="850450"/>
          </a:xfrm>
          <a:prstGeom prst="rect">
            <a:avLst/>
          </a:prstGeom>
          <a:noFill/>
          <a:ln>
            <a:noFill/>
          </a:ln>
        </p:spPr>
      </p:pic>
      <p:sp>
        <p:nvSpPr>
          <p:cNvPr id="193" name="Google Shape;193;p22"/>
          <p:cNvSpPr/>
          <p:nvPr/>
        </p:nvSpPr>
        <p:spPr>
          <a:xfrm rot="5400000">
            <a:off x="2487250" y="1861350"/>
            <a:ext cx="674700" cy="2968800"/>
          </a:xfrm>
          <a:prstGeom prst="ellipse">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4" name="Google Shape;194;p22"/>
          <p:cNvPicPr preferRelativeResize="0"/>
          <p:nvPr/>
        </p:nvPicPr>
        <p:blipFill rotWithShape="1">
          <a:blip r:embed="rId4">
            <a:alphaModFix/>
          </a:blip>
          <a:srcRect b="0" l="0" r="0" t="0"/>
          <a:stretch/>
        </p:blipFill>
        <p:spPr>
          <a:xfrm>
            <a:off x="4054338" y="4036275"/>
            <a:ext cx="1035322" cy="528675"/>
          </a:xfrm>
          <a:prstGeom prst="rect">
            <a:avLst/>
          </a:prstGeom>
          <a:noFill/>
          <a:ln>
            <a:noFill/>
          </a:ln>
        </p:spPr>
      </p:pic>
      <p:sp>
        <p:nvSpPr>
          <p:cNvPr id="195" name="Google Shape;195;p22"/>
          <p:cNvSpPr txBox="1"/>
          <p:nvPr/>
        </p:nvSpPr>
        <p:spPr>
          <a:xfrm>
            <a:off x="3749850" y="4036275"/>
            <a:ext cx="304500" cy="2832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3 </a:t>
            </a:r>
            <a:endParaRPr b="0" i="0" sz="1400" u="none" cap="none" strike="noStrike">
              <a:solidFill>
                <a:srgbClr val="000000"/>
              </a:solidFill>
              <a:latin typeface="Arial"/>
              <a:ea typeface="Arial"/>
              <a:cs typeface="Arial"/>
              <a:sym typeface="Arial"/>
            </a:endParaRPr>
          </a:p>
        </p:txBody>
      </p:sp>
      <p:sp>
        <p:nvSpPr>
          <p:cNvPr id="196" name="Google Shape;19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687750" y="678900"/>
            <a:ext cx="7936500" cy="3399600"/>
          </a:xfrm>
          <a:prstGeom prst="rect">
            <a:avLst/>
          </a:prstGeom>
          <a:noFill/>
          <a:ln>
            <a:noFill/>
          </a:ln>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b="1" i="0" lang="sv-SE" sz="1800" u="none">
                <a:latin typeface="Open Sans"/>
                <a:ea typeface="Open Sans"/>
                <a:cs typeface="Open Sans"/>
                <a:sym typeface="Open Sans"/>
              </a:rPr>
              <a:t>Vad har detta med robotik att göra?</a:t>
            </a:r>
            <a:endParaRPr b="1" sz="1800">
              <a:latin typeface="Open Sans"/>
              <a:ea typeface="Open Sans"/>
              <a:cs typeface="Open Sans"/>
              <a:sym typeface="Open Sans"/>
            </a:endParaRPr>
          </a:p>
          <a:p>
            <a:pPr indent="0" lvl="0" marL="0" rtl="0" algn="just">
              <a:lnSpc>
                <a:spcPct val="114000"/>
              </a:lnSpc>
              <a:spcBef>
                <a:spcPts val="1000"/>
              </a:spcBef>
              <a:spcAft>
                <a:spcPts val="500"/>
              </a:spcAft>
              <a:buSzPts val="2800"/>
              <a:buNone/>
            </a:pPr>
            <a:r>
              <a:rPr b="0" i="0" lang="sv-SE" sz="1800" u="none">
                <a:latin typeface="Open Sans"/>
                <a:ea typeface="Open Sans"/>
                <a:cs typeface="Open Sans"/>
                <a:sym typeface="Open Sans"/>
              </a:rPr>
              <a:t>Väsentligt i inbyggda system är att datorn får indata (input) från omgivningen med hjälp av givare och agerar enligt programmet med hjälp av aktuatorer. I övningen gavs indata av knapparna A och B samt temperaturgivaren. Som aktuator fungerade diodmatrisen. </a:t>
            </a:r>
            <a:endParaRPr sz="1800">
              <a:latin typeface="Open Sans"/>
              <a:ea typeface="Open Sans"/>
              <a:cs typeface="Open Sans"/>
              <a:sym typeface="Open Sans"/>
            </a:endParaRPr>
          </a:p>
        </p:txBody>
      </p:sp>
      <p:sp>
        <p:nvSpPr>
          <p:cNvPr id="202" name="Google Shape;202;p23"/>
          <p:cNvSpPr txBox="1"/>
          <p:nvPr>
            <p:ph idx="4294967295" type="subTitle"/>
          </p:nvPr>
        </p:nvSpPr>
        <p:spPr>
          <a:xfrm>
            <a:off x="38900" y="0"/>
            <a:ext cx="65337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Sammanfattning</a:t>
            </a:r>
            <a:endParaRPr b="0" i="0" sz="2400" u="none" cap="none" strike="noStrike">
              <a:solidFill>
                <a:schemeClr val="dk2"/>
              </a:solidFill>
              <a:latin typeface="Open Sans"/>
              <a:ea typeface="Open Sans"/>
              <a:cs typeface="Open Sans"/>
              <a:sym typeface="Open Sans"/>
            </a:endParaRPr>
          </a:p>
        </p:txBody>
      </p:sp>
      <p:sp>
        <p:nvSpPr>
          <p:cNvPr id="203" name="Google Shape;20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329350" y="782675"/>
            <a:ext cx="8323800" cy="3826200"/>
          </a:xfrm>
          <a:prstGeom prst="rect">
            <a:avLst/>
          </a:prstGeom>
          <a:noFill/>
          <a:ln>
            <a:noFill/>
          </a:ln>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b="0" i="1" lang="sv-SE" sz="1800" u="none">
                <a:latin typeface="Open Sans"/>
                <a:ea typeface="Open Sans"/>
                <a:cs typeface="Open Sans"/>
                <a:sym typeface="Open Sans"/>
              </a:rPr>
              <a:t>Förkunskaper:</a:t>
            </a:r>
            <a:r>
              <a:rPr b="1" i="1" lang="sv-SE" sz="1800" u="none">
                <a:latin typeface="Open Sans"/>
                <a:ea typeface="Open Sans"/>
                <a:cs typeface="Open Sans"/>
                <a:sym typeface="Open Sans"/>
              </a:rPr>
              <a:t> </a:t>
            </a:r>
            <a:r>
              <a:rPr b="0" i="1" lang="sv-SE" sz="1800" u="none">
                <a:latin typeface="Open Sans"/>
                <a:ea typeface="Open Sans"/>
                <a:cs typeface="Open Sans"/>
                <a:sym typeface="Open Sans"/>
              </a:rPr>
              <a:t>Övning a. har utförts och begreppet variabel är bekant i en programmeringskontext.</a:t>
            </a:r>
            <a:endParaRPr i="1" sz="1800">
              <a:latin typeface="Open Sans"/>
              <a:ea typeface="Open Sans"/>
              <a:cs typeface="Open Sans"/>
              <a:sym typeface="Open Sans"/>
            </a:endParaRPr>
          </a:p>
          <a:p>
            <a:pPr indent="457200" lvl="0" marL="0" rtl="0" algn="just">
              <a:lnSpc>
                <a:spcPct val="113000"/>
              </a:lnSpc>
              <a:spcBef>
                <a:spcPts val="1000"/>
              </a:spcBef>
              <a:spcAft>
                <a:spcPts val="0"/>
              </a:spcAft>
              <a:buClr>
                <a:schemeClr val="dk1"/>
              </a:buClr>
              <a:buSzPts val="1100"/>
              <a:buFont typeface="Arial"/>
              <a:buNone/>
            </a:pPr>
            <a:r>
              <a:rPr b="1" i="0" lang="sv-SE" sz="1800" u="none">
                <a:latin typeface="Open Sans"/>
                <a:ea typeface="Open Sans"/>
                <a:cs typeface="Open Sans"/>
                <a:sym typeface="Open Sans"/>
              </a:rPr>
              <a:t>Övningens innehåll</a:t>
            </a:r>
            <a:endParaRPr b="1" sz="1800">
              <a:latin typeface="Open Sans"/>
              <a:ea typeface="Open Sans"/>
              <a:cs typeface="Open Sans"/>
              <a:sym typeface="Open Sans"/>
            </a:endParaRPr>
          </a:p>
          <a:p>
            <a:pPr indent="-342900" lvl="0" marL="914400" rtl="0" algn="just">
              <a:lnSpc>
                <a:spcPct val="114000"/>
              </a:lnSpc>
              <a:spcBef>
                <a:spcPts val="1000"/>
              </a:spcBef>
              <a:spcAft>
                <a:spcPts val="0"/>
              </a:spcAft>
              <a:buSzPts val="1800"/>
              <a:buFont typeface="Open Sans"/>
              <a:buChar char="●"/>
            </a:pPr>
            <a:r>
              <a:rPr b="0" i="0" lang="sv-SE" sz="1800" u="none">
                <a:latin typeface="Open Sans"/>
                <a:ea typeface="Open Sans"/>
                <a:cs typeface="Open Sans"/>
                <a:sym typeface="Open Sans"/>
              </a:rPr>
              <a:t>MakeCode-tutorial</a:t>
            </a:r>
            <a:endParaRPr sz="1800">
              <a:latin typeface="Open Sans"/>
              <a:ea typeface="Open Sans"/>
              <a:cs typeface="Open Sans"/>
              <a:sym typeface="Open Sans"/>
            </a:endParaRPr>
          </a:p>
          <a:p>
            <a:pPr indent="-342900" lvl="0" marL="914400" rtl="0" algn="just">
              <a:lnSpc>
                <a:spcPct val="114000"/>
              </a:lnSpc>
              <a:spcBef>
                <a:spcPts val="500"/>
              </a:spcBef>
              <a:spcAft>
                <a:spcPts val="0"/>
              </a:spcAft>
              <a:buSzPts val="1800"/>
              <a:buFont typeface="Open Sans"/>
              <a:buChar char="●"/>
            </a:pPr>
            <a:r>
              <a:rPr b="0" i="0" lang="sv-SE" sz="1800" u="none">
                <a:latin typeface="Open Sans"/>
                <a:ea typeface="Open Sans"/>
                <a:cs typeface="Open Sans"/>
                <a:sym typeface="Open Sans"/>
              </a:rPr>
              <a:t>Färdigt program för spelet sten, sax, påse på olika språk.</a:t>
            </a:r>
            <a:endParaRPr sz="1800">
              <a:latin typeface="Open Sans"/>
              <a:ea typeface="Open Sans"/>
              <a:cs typeface="Open Sans"/>
              <a:sym typeface="Open Sans"/>
            </a:endParaRPr>
          </a:p>
          <a:p>
            <a:pPr indent="-342900" lvl="0" marL="914400" rtl="0" algn="just">
              <a:lnSpc>
                <a:spcPct val="114000"/>
              </a:lnSpc>
              <a:spcBef>
                <a:spcPts val="500"/>
              </a:spcBef>
              <a:spcAft>
                <a:spcPts val="0"/>
              </a:spcAft>
              <a:buSzPts val="1800"/>
              <a:buFont typeface="Open Sans"/>
              <a:buChar char="●"/>
            </a:pPr>
            <a:r>
              <a:rPr b="0" i="0" lang="sv-SE" sz="1800" u="none">
                <a:latin typeface="Open Sans"/>
                <a:ea typeface="Open Sans"/>
                <a:cs typeface="Open Sans"/>
                <a:sym typeface="Open Sans"/>
              </a:rPr>
              <a:t>Uppgift: Utveckla programmet till en elektronisk tärning</a:t>
            </a:r>
            <a:endParaRPr sz="1800">
              <a:latin typeface="Open Sans"/>
              <a:ea typeface="Open Sans"/>
              <a:cs typeface="Open Sans"/>
              <a:sym typeface="Open Sans"/>
            </a:endParaRPr>
          </a:p>
          <a:p>
            <a:pPr indent="-342900" lvl="0" marL="914400" rtl="0" algn="just">
              <a:lnSpc>
                <a:spcPct val="114000"/>
              </a:lnSpc>
              <a:spcBef>
                <a:spcPts val="500"/>
              </a:spcBef>
              <a:spcAft>
                <a:spcPts val="0"/>
              </a:spcAft>
              <a:buSzPts val="1800"/>
              <a:buFont typeface="Open Sans"/>
              <a:buChar char="●"/>
            </a:pPr>
            <a:r>
              <a:rPr b="0" i="0" lang="sv-SE" sz="1800" u="none">
                <a:latin typeface="Open Sans"/>
                <a:ea typeface="Open Sans"/>
                <a:cs typeface="Open Sans"/>
                <a:sym typeface="Open Sans"/>
              </a:rPr>
              <a:t>Lösning 1/2: Ge variabeln ett nytt namn och ange ett nytt intervall för slumptalet</a:t>
            </a:r>
            <a:endParaRPr sz="1800">
              <a:latin typeface="Open Sans"/>
              <a:ea typeface="Open Sans"/>
              <a:cs typeface="Open Sans"/>
              <a:sym typeface="Open Sans"/>
            </a:endParaRPr>
          </a:p>
          <a:p>
            <a:pPr indent="-342900" lvl="0" marL="914400" rtl="0" algn="just">
              <a:lnSpc>
                <a:spcPct val="114000"/>
              </a:lnSpc>
              <a:spcBef>
                <a:spcPts val="500"/>
              </a:spcBef>
              <a:spcAft>
                <a:spcPts val="0"/>
              </a:spcAft>
              <a:buSzPts val="1800"/>
              <a:buFont typeface="Open Sans"/>
              <a:buChar char="●"/>
            </a:pPr>
            <a:r>
              <a:rPr b="0" i="0" lang="sv-SE" sz="1800" u="none">
                <a:latin typeface="Open Sans"/>
                <a:ea typeface="Open Sans"/>
                <a:cs typeface="Open Sans"/>
                <a:sym typeface="Open Sans"/>
              </a:rPr>
              <a:t>Lösning 2/2 Kopiera konstruktioner och slutför programmet</a:t>
            </a:r>
            <a:endParaRPr sz="1800">
              <a:latin typeface="Open Sans"/>
              <a:ea typeface="Open Sans"/>
              <a:cs typeface="Open Sans"/>
              <a:sym typeface="Open Sans"/>
            </a:endParaRPr>
          </a:p>
          <a:p>
            <a:pPr indent="-342900" lvl="0" marL="914400" rtl="0" algn="just">
              <a:lnSpc>
                <a:spcPct val="114000"/>
              </a:lnSpc>
              <a:spcBef>
                <a:spcPts val="500"/>
              </a:spcBef>
              <a:spcAft>
                <a:spcPts val="500"/>
              </a:spcAft>
              <a:buSzPts val="1800"/>
              <a:buFont typeface="Open Sans"/>
              <a:buChar char="●"/>
            </a:pPr>
            <a:r>
              <a:rPr b="0" i="0" lang="sv-SE" sz="1800" u="none">
                <a:latin typeface="Open Sans"/>
                <a:ea typeface="Open Sans"/>
                <a:cs typeface="Open Sans"/>
                <a:sym typeface="Open Sans"/>
              </a:rPr>
              <a:t>Färdigt tärningsprogram på olika språk</a:t>
            </a:r>
            <a:endParaRPr sz="1800">
              <a:latin typeface="Open Sans"/>
              <a:ea typeface="Open Sans"/>
              <a:cs typeface="Open Sans"/>
              <a:sym typeface="Open Sans"/>
            </a:endParaRPr>
          </a:p>
        </p:txBody>
      </p:sp>
      <p:sp>
        <p:nvSpPr>
          <p:cNvPr id="209" name="Google Shape;209;p24"/>
          <p:cNvSpPr txBox="1"/>
          <p:nvPr>
            <p:ph idx="4294967295" type="subTitle"/>
          </p:nvPr>
        </p:nvSpPr>
        <p:spPr>
          <a:xfrm>
            <a:off x="38900" y="0"/>
            <a:ext cx="6533700" cy="6789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dk2"/>
              </a:buClr>
              <a:buSzPts val="2400"/>
              <a:buFont typeface="Open Sans"/>
              <a:buAutoNum type="alphaLcPeriod" startAt="2"/>
            </a:pPr>
            <a:r>
              <a:rPr b="0" i="0" lang="sv-SE" sz="2400" u="none" cap="none" strike="noStrike">
                <a:solidFill>
                  <a:schemeClr val="dk2"/>
                </a:solidFill>
                <a:latin typeface="Open Sans"/>
                <a:ea typeface="Open Sans"/>
                <a:cs typeface="Open Sans"/>
                <a:sym typeface="Open Sans"/>
              </a:rPr>
              <a:t>Från sten, sax, påse till tärning</a:t>
            </a:r>
            <a:endParaRPr b="0" i="0" sz="2400" u="none" cap="none" strike="noStrike">
              <a:solidFill>
                <a:schemeClr val="dk2"/>
              </a:solidFill>
              <a:latin typeface="Open Sans"/>
              <a:ea typeface="Open Sans"/>
              <a:cs typeface="Open Sans"/>
              <a:sym typeface="Open Sans"/>
            </a:endParaRPr>
          </a:p>
        </p:txBody>
      </p:sp>
      <p:sp>
        <p:nvSpPr>
          <p:cNvPr id="210" name="Google Shape;21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406350" y="575300"/>
            <a:ext cx="8407500" cy="3496800"/>
          </a:xfrm>
          <a:prstGeom prst="rect">
            <a:avLst/>
          </a:prstGeom>
          <a:noFill/>
          <a:ln>
            <a:noFill/>
          </a:ln>
        </p:spPr>
        <p:txBody>
          <a:bodyPr anchorCtr="0" anchor="t" bIns="91425" lIns="91425" spcFirstLastPara="1" rIns="91425" wrap="square" tIns="91425">
            <a:noAutofit/>
          </a:bodyPr>
          <a:lstStyle/>
          <a:p>
            <a:pPr indent="-336550" lvl="0" marL="457200" rtl="0" algn="l">
              <a:lnSpc>
                <a:spcPct val="114000"/>
              </a:lnSpc>
              <a:spcBef>
                <a:spcPts val="0"/>
              </a:spcBef>
              <a:spcAft>
                <a:spcPts val="0"/>
              </a:spcAft>
              <a:buSzPts val="1700"/>
              <a:buFont typeface="Open Sans"/>
              <a:buAutoNum type="arabicPeriod"/>
            </a:pPr>
            <a:r>
              <a:rPr b="0" i="0" lang="sv-SE" sz="1700" u="none">
                <a:latin typeface="Open Sans"/>
                <a:ea typeface="Open Sans"/>
                <a:cs typeface="Open Sans"/>
                <a:sym typeface="Open Sans"/>
              </a:rPr>
              <a:t>Gå till webbplatsen </a:t>
            </a:r>
            <a:r>
              <a:rPr b="0" i="0" lang="sv-SE" sz="1700" u="sng">
                <a:solidFill>
                  <a:schemeClr val="hlink"/>
                </a:solidFill>
                <a:latin typeface="Open Sans"/>
                <a:ea typeface="Open Sans"/>
                <a:cs typeface="Open Sans"/>
                <a:sym typeface="Open Sans"/>
                <a:hlinkClick r:id="rId3"/>
              </a:rPr>
              <a:t>MakeCoden Micro:bit</a:t>
            </a:r>
            <a:r>
              <a:rPr b="0" i="0" lang="sv-SE" sz="1700" u="none">
                <a:latin typeface="Open Sans"/>
                <a:ea typeface="Open Sans"/>
                <a:cs typeface="Open Sans"/>
                <a:sym typeface="Open Sans"/>
              </a:rPr>
              <a:t> med webbläsaren. Om du redan har programmeringsmiljön öppen kan du klicka på </a:t>
            </a:r>
            <a:r>
              <a:rPr b="0" i="1" lang="sv-SE" sz="1700" u="none">
                <a:latin typeface="Open Sans"/>
                <a:ea typeface="Open Sans"/>
                <a:cs typeface="Open Sans"/>
                <a:sym typeface="Open Sans"/>
              </a:rPr>
              <a:t>Home</a:t>
            </a:r>
            <a:r>
              <a:rPr b="0" i="0" lang="sv-SE" sz="1700" u="none">
                <a:latin typeface="Open Sans"/>
                <a:ea typeface="Open Sans"/>
                <a:cs typeface="Open Sans"/>
                <a:sym typeface="Open Sans"/>
              </a:rPr>
              <a:t> uppe till vänster.</a:t>
            </a:r>
            <a:endParaRPr sz="1700">
              <a:latin typeface="Open Sans"/>
              <a:ea typeface="Open Sans"/>
              <a:cs typeface="Open Sans"/>
              <a:sym typeface="Open Sans"/>
            </a:endParaRPr>
          </a:p>
          <a:p>
            <a:pPr indent="-336550" lvl="0" marL="457200" rtl="0" algn="l">
              <a:lnSpc>
                <a:spcPct val="114000"/>
              </a:lnSpc>
              <a:spcBef>
                <a:spcPts val="1000"/>
              </a:spcBef>
              <a:spcAft>
                <a:spcPts val="0"/>
              </a:spcAft>
              <a:buSzPts val="1700"/>
              <a:buFont typeface="Open Sans"/>
              <a:buAutoNum type="arabicPeriod"/>
            </a:pPr>
            <a:r>
              <a:rPr b="0" i="0" lang="sv-SE" sz="1700" u="none">
                <a:latin typeface="Open Sans"/>
                <a:ea typeface="Open Sans"/>
                <a:cs typeface="Open Sans"/>
                <a:sym typeface="Open Sans"/>
              </a:rPr>
              <a:t>Sök avdelningen </a:t>
            </a:r>
            <a:r>
              <a:rPr b="0" i="1" lang="sv-SE" sz="1700" u="none">
                <a:latin typeface="Open Sans"/>
                <a:ea typeface="Open Sans"/>
                <a:cs typeface="Open Sans"/>
                <a:sym typeface="Open Sans"/>
              </a:rPr>
              <a:t>Games</a:t>
            </a:r>
            <a:r>
              <a:rPr b="0" i="0" lang="sv-SE" sz="1700" u="none">
                <a:latin typeface="Open Sans"/>
                <a:ea typeface="Open Sans"/>
                <a:cs typeface="Open Sans"/>
                <a:sym typeface="Open Sans"/>
              </a:rPr>
              <a:t> i startmenyn och välj </a:t>
            </a:r>
            <a:r>
              <a:rPr b="0" i="1" lang="sv-SE" sz="1700" u="none">
                <a:latin typeface="Open Sans"/>
                <a:ea typeface="Open Sans"/>
                <a:cs typeface="Open Sans"/>
                <a:sym typeface="Open Sans"/>
              </a:rPr>
              <a:t>Rock Paper Scissors.</a:t>
            </a:r>
            <a:r>
              <a:rPr b="0" i="0" lang="sv-SE" sz="1700" u="none">
                <a:latin typeface="Open Sans"/>
                <a:ea typeface="Open Sans"/>
                <a:cs typeface="Open Sans"/>
                <a:sym typeface="Open Sans"/>
              </a:rPr>
              <a:t> Nu kommer du till en handledd programmering av spelet </a:t>
            </a:r>
            <a:r>
              <a:rPr b="0" i="1" lang="sv-SE" sz="1700" u="none">
                <a:latin typeface="Open Sans"/>
                <a:ea typeface="Open Sans"/>
                <a:cs typeface="Open Sans"/>
                <a:sym typeface="Open Sans"/>
              </a:rPr>
              <a:t>sten, sax, påse</a:t>
            </a:r>
            <a:r>
              <a:rPr b="0" i="0" lang="sv-SE" sz="1700" u="none">
                <a:latin typeface="Open Sans"/>
                <a:ea typeface="Open Sans"/>
                <a:cs typeface="Open Sans"/>
                <a:sym typeface="Open Sans"/>
              </a:rPr>
              <a:t> (tutorial).</a:t>
            </a:r>
            <a:endParaRPr sz="1700">
              <a:latin typeface="Open Sans"/>
              <a:ea typeface="Open Sans"/>
              <a:cs typeface="Open Sans"/>
              <a:sym typeface="Open Sans"/>
            </a:endParaRPr>
          </a:p>
          <a:p>
            <a:pPr indent="0" lvl="0" marL="457200" rtl="0" algn="l">
              <a:lnSpc>
                <a:spcPct val="114000"/>
              </a:lnSpc>
              <a:spcBef>
                <a:spcPts val="500"/>
              </a:spcBef>
              <a:spcAft>
                <a:spcPts val="0"/>
              </a:spcAft>
              <a:buSzPts val="2800"/>
              <a:buNone/>
            </a:pPr>
            <a:r>
              <a:rPr b="1" i="1" lang="sv-SE" sz="1700" u="none">
                <a:latin typeface="Open Sans"/>
                <a:ea typeface="Open Sans"/>
                <a:cs typeface="Open Sans"/>
                <a:sym typeface="Open Sans"/>
              </a:rPr>
              <a:t>OBS! Om du inte hittar denna handledning (tutorial) eller om du inte gillar den, kan du hitta samma anvisningar som bilaga till detta kapitel (Bilaga 2, Micro:bit sten, sax, påse). På nästa sida visas det kompletta programmet.</a:t>
            </a:r>
            <a:endParaRPr b="1" i="1" sz="1700">
              <a:latin typeface="Open Sans"/>
              <a:ea typeface="Open Sans"/>
              <a:cs typeface="Open Sans"/>
              <a:sym typeface="Open Sans"/>
            </a:endParaRPr>
          </a:p>
          <a:p>
            <a:pPr indent="0" lvl="0" marL="0" rtl="0" algn="just">
              <a:lnSpc>
                <a:spcPct val="115000"/>
              </a:lnSpc>
              <a:spcBef>
                <a:spcPts val="500"/>
              </a:spcBef>
              <a:spcAft>
                <a:spcPts val="0"/>
              </a:spcAft>
              <a:buSzPts val="2800"/>
              <a:buNone/>
            </a:pPr>
            <a:r>
              <a:t/>
            </a:r>
            <a:endParaRPr sz="1400">
              <a:latin typeface="Open Sans"/>
              <a:ea typeface="Open Sans"/>
              <a:cs typeface="Open Sans"/>
              <a:sym typeface="Open Sans"/>
            </a:endParaRPr>
          </a:p>
        </p:txBody>
      </p:sp>
      <p:sp>
        <p:nvSpPr>
          <p:cNvPr id="216" name="Google Shape;216;p25"/>
          <p:cNvSpPr txBox="1"/>
          <p:nvPr>
            <p:ph idx="4294967295" type="subTitle"/>
          </p:nvPr>
        </p:nvSpPr>
        <p:spPr>
          <a:xfrm>
            <a:off x="0" y="0"/>
            <a:ext cx="76668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Handledd programmering i MakeCode</a:t>
            </a:r>
            <a:endParaRPr b="0" i="0" sz="2400" u="none" cap="none" strike="noStrike">
              <a:solidFill>
                <a:schemeClr val="dk2"/>
              </a:solidFill>
              <a:latin typeface="Open Sans"/>
              <a:ea typeface="Open Sans"/>
              <a:cs typeface="Open Sans"/>
              <a:sym typeface="Open Sans"/>
            </a:endParaRPr>
          </a:p>
        </p:txBody>
      </p:sp>
      <p:sp>
        <p:nvSpPr>
          <p:cNvPr id="217" name="Google Shape;217;p25"/>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startAt="2"/>
            </a:pPr>
            <a:r>
              <a:rPr b="0" i="0" lang="sv-SE" sz="1000" u="none" cap="none" strike="noStrike">
                <a:solidFill>
                  <a:schemeClr val="dk2"/>
                </a:solidFill>
                <a:latin typeface="Arial"/>
                <a:ea typeface="Arial"/>
                <a:cs typeface="Arial"/>
                <a:sym typeface="Arial"/>
              </a:rPr>
              <a:t>Från sten, sax, påse till tärning</a:t>
            </a:r>
            <a:endParaRPr b="0" i="0" sz="1000" u="none" cap="none" strike="noStrike">
              <a:solidFill>
                <a:schemeClr val="dk2"/>
              </a:solidFill>
              <a:latin typeface="Arial"/>
              <a:ea typeface="Arial"/>
              <a:cs typeface="Arial"/>
              <a:sym typeface="Arial"/>
            </a:endParaRPr>
          </a:p>
        </p:txBody>
      </p:sp>
      <p:sp>
        <p:nvSpPr>
          <p:cNvPr id="218" name="Google Shape;218;p25"/>
          <p:cNvSpPr txBox="1"/>
          <p:nvPr/>
        </p:nvSpPr>
        <p:spPr>
          <a:xfrm>
            <a:off x="1555100" y="3159991"/>
            <a:ext cx="297300" cy="23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19" name="Google Shape;219;p25"/>
          <p:cNvSpPr txBox="1"/>
          <p:nvPr/>
        </p:nvSpPr>
        <p:spPr>
          <a:xfrm>
            <a:off x="5136250" y="3160000"/>
            <a:ext cx="304500" cy="2832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2 </a:t>
            </a:r>
            <a:endParaRPr b="0" i="0" sz="1400" u="none" cap="none" strike="noStrike">
              <a:solidFill>
                <a:srgbClr val="000000"/>
              </a:solidFill>
              <a:latin typeface="Arial"/>
              <a:ea typeface="Arial"/>
              <a:cs typeface="Arial"/>
              <a:sym typeface="Arial"/>
            </a:endParaRPr>
          </a:p>
        </p:txBody>
      </p:sp>
      <p:pic>
        <p:nvPicPr>
          <p:cNvPr id="220" name="Google Shape;220;p25"/>
          <p:cNvPicPr preferRelativeResize="0"/>
          <p:nvPr/>
        </p:nvPicPr>
        <p:blipFill rotWithShape="1">
          <a:blip r:embed="rId4">
            <a:alphaModFix/>
          </a:blip>
          <a:srcRect b="0" l="0" r="0" t="0"/>
          <a:stretch/>
        </p:blipFill>
        <p:spPr>
          <a:xfrm>
            <a:off x="5440751" y="3130150"/>
            <a:ext cx="2087476" cy="1781675"/>
          </a:xfrm>
          <a:prstGeom prst="rect">
            <a:avLst/>
          </a:prstGeom>
          <a:noFill/>
          <a:ln>
            <a:noFill/>
          </a:ln>
        </p:spPr>
      </p:pic>
      <p:pic>
        <p:nvPicPr>
          <p:cNvPr id="221" name="Google Shape;221;p25"/>
          <p:cNvPicPr preferRelativeResize="0"/>
          <p:nvPr/>
        </p:nvPicPr>
        <p:blipFill rotWithShape="1">
          <a:blip r:embed="rId5">
            <a:alphaModFix/>
          </a:blip>
          <a:srcRect b="0" l="0" r="0" t="0"/>
          <a:stretch/>
        </p:blipFill>
        <p:spPr>
          <a:xfrm>
            <a:off x="2202425" y="3560613"/>
            <a:ext cx="1115050" cy="579250"/>
          </a:xfrm>
          <a:prstGeom prst="rect">
            <a:avLst/>
          </a:prstGeom>
          <a:noFill/>
          <a:ln>
            <a:noFill/>
          </a:ln>
        </p:spPr>
      </p:pic>
      <p:pic>
        <p:nvPicPr>
          <p:cNvPr id="222" name="Google Shape;222;p25"/>
          <p:cNvPicPr preferRelativeResize="0"/>
          <p:nvPr/>
        </p:nvPicPr>
        <p:blipFill rotWithShape="1">
          <a:blip r:embed="rId6">
            <a:alphaModFix/>
          </a:blip>
          <a:srcRect b="0" l="0" r="0" t="0"/>
          <a:stretch/>
        </p:blipFill>
        <p:spPr>
          <a:xfrm>
            <a:off x="1852400" y="3160000"/>
            <a:ext cx="2543175" cy="342900"/>
          </a:xfrm>
          <a:prstGeom prst="rect">
            <a:avLst/>
          </a:prstGeom>
          <a:noFill/>
          <a:ln>
            <a:noFill/>
          </a:ln>
        </p:spPr>
      </p:pic>
      <p:sp>
        <p:nvSpPr>
          <p:cNvPr id="223" name="Google Shape;22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6"/>
          <p:cNvSpPr txBox="1"/>
          <p:nvPr>
            <p:ph idx="4294967295" type="subTitle"/>
          </p:nvPr>
        </p:nvSpPr>
        <p:spPr>
          <a:xfrm>
            <a:off x="0" y="0"/>
            <a:ext cx="8362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Färdigt program för spelet sten, sax, påse på olika språk.</a:t>
            </a:r>
            <a:endParaRPr b="0" i="0" sz="2400" u="none" cap="none" strike="noStrike">
              <a:solidFill>
                <a:schemeClr val="dk2"/>
              </a:solidFill>
              <a:latin typeface="Open Sans"/>
              <a:ea typeface="Open Sans"/>
              <a:cs typeface="Open Sans"/>
              <a:sym typeface="Open Sans"/>
            </a:endParaRPr>
          </a:p>
        </p:txBody>
      </p:sp>
      <p:sp>
        <p:nvSpPr>
          <p:cNvPr id="229" name="Google Shape;229;p26"/>
          <p:cNvSpPr txBox="1"/>
          <p:nvPr/>
        </p:nvSpPr>
        <p:spPr>
          <a:xfrm>
            <a:off x="9089650" y="3557116"/>
            <a:ext cx="297300" cy="23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30" name="Google Shape;230;p26"/>
          <p:cNvSpPr txBox="1"/>
          <p:nvPr/>
        </p:nvSpPr>
        <p:spPr>
          <a:xfrm>
            <a:off x="9528625" y="2841000"/>
            <a:ext cx="304500" cy="2832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2 </a:t>
            </a:r>
            <a:endParaRPr b="0" i="0" sz="1400" u="none" cap="none" strike="noStrike">
              <a:solidFill>
                <a:srgbClr val="000000"/>
              </a:solidFill>
              <a:latin typeface="Arial"/>
              <a:ea typeface="Arial"/>
              <a:cs typeface="Arial"/>
              <a:sym typeface="Arial"/>
            </a:endParaRPr>
          </a:p>
        </p:txBody>
      </p:sp>
      <p:pic>
        <p:nvPicPr>
          <p:cNvPr id="231" name="Google Shape;231;p26"/>
          <p:cNvPicPr preferRelativeResize="0"/>
          <p:nvPr/>
        </p:nvPicPr>
        <p:blipFill rotWithShape="1">
          <a:blip r:embed="rId3">
            <a:alphaModFix/>
          </a:blip>
          <a:srcRect b="0" l="0" r="0" t="0"/>
          <a:stretch/>
        </p:blipFill>
        <p:spPr>
          <a:xfrm>
            <a:off x="1063050" y="542550"/>
            <a:ext cx="2351953" cy="4369275"/>
          </a:xfrm>
          <a:prstGeom prst="rect">
            <a:avLst/>
          </a:prstGeom>
          <a:noFill/>
          <a:ln>
            <a:noFill/>
          </a:ln>
        </p:spPr>
      </p:pic>
      <p:sp>
        <p:nvSpPr>
          <p:cNvPr id="232" name="Google Shape;232;p26"/>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startAt="2"/>
            </a:pPr>
            <a:r>
              <a:rPr b="0" i="0" lang="sv-SE" sz="1000" u="none" cap="none" strike="noStrike">
                <a:solidFill>
                  <a:schemeClr val="dk2"/>
                </a:solidFill>
                <a:latin typeface="Arial"/>
                <a:ea typeface="Arial"/>
                <a:cs typeface="Arial"/>
                <a:sym typeface="Arial"/>
              </a:rPr>
              <a:t>Från sten, sax, påse till tärning</a:t>
            </a:r>
            <a:endParaRPr b="0" i="0" sz="1000" u="none" cap="none" strike="noStrike">
              <a:solidFill>
                <a:schemeClr val="dk2"/>
              </a:solidFill>
              <a:latin typeface="Arial"/>
              <a:ea typeface="Arial"/>
              <a:cs typeface="Arial"/>
              <a:sym typeface="Arial"/>
            </a:endParaRPr>
          </a:p>
        </p:txBody>
      </p:sp>
      <p:pic>
        <p:nvPicPr>
          <p:cNvPr id="233" name="Google Shape;233;p26"/>
          <p:cNvPicPr preferRelativeResize="0"/>
          <p:nvPr/>
        </p:nvPicPr>
        <p:blipFill rotWithShape="1">
          <a:blip r:embed="rId4">
            <a:alphaModFix/>
          </a:blip>
          <a:srcRect b="0" l="0" r="0" t="0"/>
          <a:stretch/>
        </p:blipFill>
        <p:spPr>
          <a:xfrm>
            <a:off x="3715275" y="542550"/>
            <a:ext cx="2272355" cy="4369275"/>
          </a:xfrm>
          <a:prstGeom prst="rect">
            <a:avLst/>
          </a:prstGeom>
          <a:noFill/>
          <a:ln>
            <a:noFill/>
          </a:ln>
        </p:spPr>
      </p:pic>
      <p:pic>
        <p:nvPicPr>
          <p:cNvPr id="234" name="Google Shape;234;p26"/>
          <p:cNvPicPr preferRelativeResize="0"/>
          <p:nvPr/>
        </p:nvPicPr>
        <p:blipFill rotWithShape="1">
          <a:blip r:embed="rId5">
            <a:alphaModFix/>
          </a:blip>
          <a:srcRect b="0" l="0" r="0" t="0"/>
          <a:stretch/>
        </p:blipFill>
        <p:spPr>
          <a:xfrm>
            <a:off x="6223750" y="542550"/>
            <a:ext cx="1857207" cy="4369275"/>
          </a:xfrm>
          <a:prstGeom prst="rect">
            <a:avLst/>
          </a:prstGeom>
          <a:noFill/>
          <a:ln>
            <a:noFill/>
          </a:ln>
        </p:spPr>
      </p:pic>
      <p:sp>
        <p:nvSpPr>
          <p:cNvPr id="235" name="Google Shape;23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7"/>
          <p:cNvSpPr txBox="1"/>
          <p:nvPr>
            <p:ph type="title"/>
          </p:nvPr>
        </p:nvSpPr>
        <p:spPr>
          <a:xfrm>
            <a:off x="484750" y="707850"/>
            <a:ext cx="8329200" cy="24867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SzPts val="2800"/>
              <a:buNone/>
            </a:pPr>
            <a:r>
              <a:rPr b="0" i="0" lang="sv-SE" sz="1800" u="none">
                <a:latin typeface="Open Sans"/>
                <a:ea typeface="Open Sans"/>
                <a:cs typeface="Open Sans"/>
                <a:sym typeface="Open Sans"/>
              </a:rPr>
              <a:t>Genom att använda programmet för sten , sax, påse som grund kan du lätt använda skakningen för skapa att en Micro:bit-tärning!</a:t>
            </a:r>
            <a:endParaRPr sz="1800">
              <a:latin typeface="Open Sans"/>
              <a:ea typeface="Open Sans"/>
              <a:cs typeface="Open Sans"/>
              <a:sym typeface="Open Sans"/>
            </a:endParaRPr>
          </a:p>
          <a:p>
            <a:pPr indent="0" lvl="0" marL="0" rtl="0" algn="l">
              <a:lnSpc>
                <a:spcPct val="114000"/>
              </a:lnSpc>
              <a:spcBef>
                <a:spcPts val="1000"/>
              </a:spcBef>
              <a:spcAft>
                <a:spcPts val="0"/>
              </a:spcAft>
              <a:buSzPts val="2800"/>
              <a:buNone/>
            </a:pPr>
            <a:r>
              <a:rPr b="0" i="0" lang="sv-SE" sz="1800" u="none">
                <a:latin typeface="Open Sans"/>
                <a:ea typeface="Open Sans"/>
                <a:cs typeface="Open Sans"/>
                <a:sym typeface="Open Sans"/>
              </a:rPr>
              <a:t>Om du var uppmärksam när vi skapade programmet ovan kan du programmera tärningen i en handvändning.</a:t>
            </a:r>
            <a:endParaRPr sz="1800">
              <a:latin typeface="Open Sans"/>
              <a:ea typeface="Open Sans"/>
              <a:cs typeface="Open Sans"/>
              <a:sym typeface="Open Sans"/>
            </a:endParaRPr>
          </a:p>
          <a:p>
            <a:pPr indent="0" lvl="0" marL="0" rtl="0" algn="l">
              <a:lnSpc>
                <a:spcPct val="114000"/>
              </a:lnSpc>
              <a:spcBef>
                <a:spcPts val="1000"/>
              </a:spcBef>
              <a:spcAft>
                <a:spcPts val="0"/>
              </a:spcAft>
              <a:buSzPts val="2800"/>
              <a:buNone/>
            </a:pPr>
            <a:r>
              <a:rPr b="1" i="0" lang="sv-SE" sz="1800" u="none">
                <a:latin typeface="Open Sans"/>
                <a:ea typeface="Open Sans"/>
                <a:cs typeface="Open Sans"/>
                <a:sym typeface="Open Sans"/>
              </a:rPr>
              <a:t>Försök först själv. </a:t>
            </a:r>
            <a:r>
              <a:rPr b="0" i="0" lang="sv-SE" sz="1800" u="none">
                <a:latin typeface="Open Sans"/>
                <a:ea typeface="Open Sans"/>
                <a:cs typeface="Open Sans"/>
                <a:sym typeface="Open Sans"/>
              </a:rPr>
              <a:t>Se först sedan på anvisningarna på de följande sidorna.</a:t>
            </a:r>
            <a:endParaRPr sz="1800">
              <a:latin typeface="Open Sans"/>
              <a:ea typeface="Open Sans"/>
              <a:cs typeface="Open Sans"/>
              <a:sym typeface="Open Sans"/>
            </a:endParaRPr>
          </a:p>
          <a:p>
            <a:pPr indent="0" lvl="0" marL="0" rtl="0" algn="just">
              <a:lnSpc>
                <a:spcPct val="115000"/>
              </a:lnSpc>
              <a:spcBef>
                <a:spcPts val="1000"/>
              </a:spcBef>
              <a:spcAft>
                <a:spcPts val="0"/>
              </a:spcAft>
              <a:buSzPts val="2800"/>
              <a:buNone/>
            </a:pPr>
            <a:r>
              <a:t/>
            </a:r>
            <a:endParaRPr sz="1400">
              <a:latin typeface="Open Sans"/>
              <a:ea typeface="Open Sans"/>
              <a:cs typeface="Open Sans"/>
              <a:sym typeface="Open Sans"/>
            </a:endParaRPr>
          </a:p>
        </p:txBody>
      </p:sp>
      <p:sp>
        <p:nvSpPr>
          <p:cNvPr id="241" name="Google Shape;241;p27"/>
          <p:cNvSpPr txBox="1"/>
          <p:nvPr>
            <p:ph idx="4294967295" type="subTitle"/>
          </p:nvPr>
        </p:nvSpPr>
        <p:spPr>
          <a:xfrm>
            <a:off x="0" y="0"/>
            <a:ext cx="8329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Uppgift: Utveckla programmet till en elektronisk tärning</a:t>
            </a:r>
            <a:endParaRPr b="0" i="0" sz="2400" u="none" cap="none" strike="noStrike">
              <a:solidFill>
                <a:schemeClr val="dk2"/>
              </a:solidFill>
              <a:latin typeface="Open Sans"/>
              <a:ea typeface="Open Sans"/>
              <a:cs typeface="Open Sans"/>
              <a:sym typeface="Open Sans"/>
            </a:endParaRPr>
          </a:p>
        </p:txBody>
      </p:sp>
      <p:sp>
        <p:nvSpPr>
          <p:cNvPr id="242" name="Google Shape;242;p27"/>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startAt="2"/>
            </a:pPr>
            <a:r>
              <a:rPr b="0" i="0" lang="sv-SE" sz="1000" u="none" cap="none" strike="noStrike">
                <a:solidFill>
                  <a:schemeClr val="dk2"/>
                </a:solidFill>
                <a:latin typeface="Arial"/>
                <a:ea typeface="Arial"/>
                <a:cs typeface="Arial"/>
                <a:sym typeface="Arial"/>
              </a:rPr>
              <a:t>Från sten, sax, påse till tärning</a:t>
            </a:r>
            <a:endParaRPr b="0" i="0" sz="1000" u="none" cap="none" strike="noStrike">
              <a:solidFill>
                <a:schemeClr val="dk2"/>
              </a:solidFill>
              <a:latin typeface="Arial"/>
              <a:ea typeface="Arial"/>
              <a:cs typeface="Arial"/>
              <a:sym typeface="Arial"/>
            </a:endParaRPr>
          </a:p>
        </p:txBody>
      </p:sp>
      <p:sp>
        <p:nvSpPr>
          <p:cNvPr id="243" name="Google Shape;24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495450" y="889650"/>
            <a:ext cx="8329200" cy="1863900"/>
          </a:xfrm>
          <a:prstGeom prst="rect">
            <a:avLst/>
          </a:prstGeom>
          <a:noFill/>
          <a:ln>
            <a:noFill/>
          </a:ln>
        </p:spPr>
        <p:txBody>
          <a:bodyPr anchorCtr="0" anchor="t" bIns="91425" lIns="91425" spcFirstLastPara="1" rIns="91425" wrap="square" tIns="91425">
            <a:noAutofit/>
          </a:bodyPr>
          <a:lstStyle/>
          <a:p>
            <a:pPr indent="-342900" lvl="0" marL="457200" rtl="0" algn="l">
              <a:lnSpc>
                <a:spcPct val="114000"/>
              </a:lnSpc>
              <a:spcBef>
                <a:spcPts val="0"/>
              </a:spcBef>
              <a:spcAft>
                <a:spcPts val="0"/>
              </a:spcAft>
              <a:buSzPts val="1800"/>
              <a:buFont typeface="Open Sans"/>
              <a:buAutoNum type="arabicPeriod"/>
            </a:pPr>
            <a:r>
              <a:rPr b="0" i="0" lang="sv-SE" sz="1800" u="none">
                <a:latin typeface="Open Sans"/>
                <a:ea typeface="Open Sans"/>
                <a:cs typeface="Open Sans"/>
                <a:sym typeface="Open Sans"/>
              </a:rPr>
              <a:t>Variabelns namn ska vara beskrivande. Därför lönar det sig att ge den ett nytt namn, till exempel ”tal”.</a:t>
            </a:r>
            <a:endParaRPr sz="1800">
              <a:latin typeface="Open Sans"/>
              <a:ea typeface="Open Sans"/>
              <a:cs typeface="Open Sans"/>
              <a:sym typeface="Open Sans"/>
            </a:endParaRPr>
          </a:p>
          <a:p>
            <a:pPr indent="-342900" lvl="0" marL="457200" rtl="0" algn="l">
              <a:lnSpc>
                <a:spcPct val="114000"/>
              </a:lnSpc>
              <a:spcBef>
                <a:spcPts val="1000"/>
              </a:spcBef>
              <a:spcAft>
                <a:spcPts val="0"/>
              </a:spcAft>
              <a:buSzPts val="1800"/>
              <a:buFont typeface="Open Sans"/>
              <a:buAutoNum type="arabicPeriod"/>
            </a:pPr>
            <a:r>
              <a:rPr b="0" i="0" lang="sv-SE" sz="1800" u="none">
                <a:latin typeface="Open Sans"/>
                <a:ea typeface="Open Sans"/>
                <a:cs typeface="Open Sans"/>
                <a:sym typeface="Open Sans"/>
              </a:rPr>
              <a:t>Det räcker naturligtvis inte längre att slumpmässigt välja antalet ögon i intervallet 0–2 tai 1–3, utan det måste finnas sex olika utfall. För detta duger till exempel </a:t>
            </a:r>
            <a:r>
              <a:rPr b="1" i="0" lang="sv-SE" sz="1800" u="none">
                <a:latin typeface="Open Sans"/>
                <a:ea typeface="Open Sans"/>
                <a:cs typeface="Open Sans"/>
                <a:sym typeface="Open Sans"/>
              </a:rPr>
              <a:t>1 to 6</a:t>
            </a:r>
            <a:r>
              <a:rPr b="0" i="0" lang="sv-SE" sz="1800" u="none">
                <a:latin typeface="Open Sans"/>
                <a:ea typeface="Open Sans"/>
                <a:cs typeface="Open Sans"/>
                <a:sym typeface="Open Sans"/>
              </a:rPr>
              <a:t>.</a:t>
            </a:r>
            <a:endParaRPr b="1" i="1" sz="1800">
              <a:latin typeface="Open Sans"/>
              <a:ea typeface="Open Sans"/>
              <a:cs typeface="Open Sans"/>
              <a:sym typeface="Open Sans"/>
            </a:endParaRPr>
          </a:p>
          <a:p>
            <a:pPr indent="0" lvl="0" marL="0" rtl="0" algn="just">
              <a:lnSpc>
                <a:spcPct val="115000"/>
              </a:lnSpc>
              <a:spcBef>
                <a:spcPts val="500"/>
              </a:spcBef>
              <a:spcAft>
                <a:spcPts val="0"/>
              </a:spcAft>
              <a:buSzPts val="2800"/>
              <a:buNone/>
            </a:pPr>
            <a:r>
              <a:t/>
            </a:r>
            <a:endParaRPr sz="1400">
              <a:latin typeface="Open Sans"/>
              <a:ea typeface="Open Sans"/>
              <a:cs typeface="Open Sans"/>
              <a:sym typeface="Open Sans"/>
            </a:endParaRPr>
          </a:p>
        </p:txBody>
      </p:sp>
      <p:sp>
        <p:nvSpPr>
          <p:cNvPr id="249" name="Google Shape;249;p28"/>
          <p:cNvSpPr txBox="1"/>
          <p:nvPr>
            <p:ph idx="4294967295" type="subTitle"/>
          </p:nvPr>
        </p:nvSpPr>
        <p:spPr>
          <a:xfrm>
            <a:off x="0" y="0"/>
            <a:ext cx="82335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100" u="none" cap="none" strike="noStrike">
                <a:solidFill>
                  <a:schemeClr val="dk2"/>
                </a:solidFill>
                <a:latin typeface="Open Sans"/>
                <a:ea typeface="Open Sans"/>
                <a:cs typeface="Open Sans"/>
                <a:sym typeface="Open Sans"/>
              </a:rPr>
              <a:t>Lösning 1/2: Ge variabeln ett nytt namn och ange ett nytt intervall för slumptalet</a:t>
            </a:r>
            <a:endParaRPr b="0" i="0" sz="2100" u="none" cap="none" strike="noStrike">
              <a:solidFill>
                <a:schemeClr val="dk2"/>
              </a:solidFill>
              <a:latin typeface="Open Sans"/>
              <a:ea typeface="Open Sans"/>
              <a:cs typeface="Open Sans"/>
              <a:sym typeface="Open Sans"/>
            </a:endParaRPr>
          </a:p>
        </p:txBody>
      </p:sp>
      <p:sp>
        <p:nvSpPr>
          <p:cNvPr id="250" name="Google Shape;250;p28"/>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startAt="2"/>
            </a:pPr>
            <a:r>
              <a:rPr b="0" i="0" lang="sv-SE" sz="1000" u="none" cap="none" strike="noStrike">
                <a:solidFill>
                  <a:schemeClr val="dk2"/>
                </a:solidFill>
                <a:latin typeface="Arial"/>
                <a:ea typeface="Arial"/>
                <a:cs typeface="Arial"/>
                <a:sym typeface="Arial"/>
              </a:rPr>
              <a:t>Från sten, sax, påse till tärning</a:t>
            </a:r>
            <a:endParaRPr b="0" i="0" sz="1000" u="none" cap="none" strike="noStrike">
              <a:solidFill>
                <a:schemeClr val="dk2"/>
              </a:solidFill>
              <a:latin typeface="Arial"/>
              <a:ea typeface="Arial"/>
              <a:cs typeface="Arial"/>
              <a:sym typeface="Arial"/>
            </a:endParaRPr>
          </a:p>
        </p:txBody>
      </p:sp>
      <p:sp>
        <p:nvSpPr>
          <p:cNvPr id="251" name="Google Shape;251;p28"/>
          <p:cNvSpPr txBox="1"/>
          <p:nvPr/>
        </p:nvSpPr>
        <p:spPr>
          <a:xfrm>
            <a:off x="814025" y="2848754"/>
            <a:ext cx="297300" cy="23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52" name="Google Shape;252;p28"/>
          <p:cNvSpPr txBox="1"/>
          <p:nvPr/>
        </p:nvSpPr>
        <p:spPr>
          <a:xfrm>
            <a:off x="4099600" y="2856125"/>
            <a:ext cx="304500" cy="2832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2 </a:t>
            </a:r>
            <a:endParaRPr b="0" i="0" sz="1400" u="none" cap="none" strike="noStrike">
              <a:solidFill>
                <a:srgbClr val="000000"/>
              </a:solidFill>
              <a:latin typeface="Arial"/>
              <a:ea typeface="Arial"/>
              <a:cs typeface="Arial"/>
              <a:sym typeface="Arial"/>
            </a:endParaRPr>
          </a:p>
        </p:txBody>
      </p:sp>
      <p:pic>
        <p:nvPicPr>
          <p:cNvPr id="253" name="Google Shape;253;p28"/>
          <p:cNvPicPr preferRelativeResize="0"/>
          <p:nvPr/>
        </p:nvPicPr>
        <p:blipFill rotWithShape="1">
          <a:blip r:embed="rId3">
            <a:alphaModFix/>
          </a:blip>
          <a:srcRect b="0" l="0" r="0" t="0"/>
          <a:stretch/>
        </p:blipFill>
        <p:spPr>
          <a:xfrm>
            <a:off x="1024149" y="2856124"/>
            <a:ext cx="2893525" cy="1721375"/>
          </a:xfrm>
          <a:prstGeom prst="rect">
            <a:avLst/>
          </a:prstGeom>
          <a:noFill/>
          <a:ln>
            <a:noFill/>
          </a:ln>
        </p:spPr>
      </p:pic>
      <p:pic>
        <p:nvPicPr>
          <p:cNvPr id="254" name="Google Shape;254;p28"/>
          <p:cNvPicPr preferRelativeResize="0"/>
          <p:nvPr/>
        </p:nvPicPr>
        <p:blipFill rotWithShape="1">
          <a:blip r:embed="rId4">
            <a:alphaModFix/>
          </a:blip>
          <a:srcRect b="0" l="18533" r="0" t="0"/>
          <a:stretch/>
        </p:blipFill>
        <p:spPr>
          <a:xfrm>
            <a:off x="4404100" y="2856125"/>
            <a:ext cx="4034450" cy="1101450"/>
          </a:xfrm>
          <a:prstGeom prst="rect">
            <a:avLst/>
          </a:prstGeom>
          <a:noFill/>
          <a:ln>
            <a:noFill/>
          </a:ln>
        </p:spPr>
      </p:pic>
      <p:sp>
        <p:nvSpPr>
          <p:cNvPr id="255" name="Google Shape;255;p28"/>
          <p:cNvSpPr/>
          <p:nvPr/>
        </p:nvSpPr>
        <p:spPr>
          <a:xfrm rot="5400000">
            <a:off x="7709550" y="3123500"/>
            <a:ext cx="481200" cy="566700"/>
          </a:xfrm>
          <a:prstGeom prst="ellipse">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8"/>
          <p:cNvSpPr/>
          <p:nvPr/>
        </p:nvSpPr>
        <p:spPr>
          <a:xfrm rot="5400000">
            <a:off x="1767875" y="3442350"/>
            <a:ext cx="304200" cy="1373400"/>
          </a:xfrm>
          <a:prstGeom prst="ellipse">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9"/>
          <p:cNvSpPr txBox="1"/>
          <p:nvPr>
            <p:ph type="title"/>
          </p:nvPr>
        </p:nvSpPr>
        <p:spPr>
          <a:xfrm>
            <a:off x="478250" y="575300"/>
            <a:ext cx="8378400" cy="2523600"/>
          </a:xfrm>
          <a:prstGeom prst="rect">
            <a:avLst/>
          </a:prstGeom>
          <a:noFill/>
          <a:ln>
            <a:noFill/>
          </a:ln>
        </p:spPr>
        <p:txBody>
          <a:bodyPr anchorCtr="0" anchor="t" bIns="91425" lIns="91425" spcFirstLastPara="1" rIns="91425" wrap="square" tIns="91425">
            <a:noAutofit/>
          </a:bodyPr>
          <a:lstStyle/>
          <a:p>
            <a:pPr indent="-336550" lvl="0" marL="457200" rtl="0" algn="l">
              <a:lnSpc>
                <a:spcPct val="114000"/>
              </a:lnSpc>
              <a:spcBef>
                <a:spcPts val="0"/>
              </a:spcBef>
              <a:spcAft>
                <a:spcPts val="0"/>
              </a:spcAft>
              <a:buSzPts val="1700"/>
              <a:buFont typeface="Open Sans"/>
              <a:buAutoNum type="arabicPeriod"/>
            </a:pPr>
            <a:r>
              <a:rPr b="0" i="0" lang="sv-SE" sz="1700" u="none">
                <a:latin typeface="Open Sans"/>
                <a:ea typeface="Open Sans"/>
                <a:cs typeface="Open Sans"/>
                <a:sym typeface="Open Sans"/>
              </a:rPr>
              <a:t>Nu behöver vi tre villkorssatser till. Det snabbaste sättet är att kopiera den färdiga villkorssatsen genom att klicka på den med den högra musknappen och välja </a:t>
            </a:r>
            <a:r>
              <a:rPr b="0" i="1" lang="sv-SE" sz="1700" u="none">
                <a:latin typeface="Open Sans"/>
                <a:ea typeface="Open Sans"/>
                <a:cs typeface="Open Sans"/>
                <a:sym typeface="Open Sans"/>
              </a:rPr>
              <a:t>Duplicate</a:t>
            </a:r>
            <a:r>
              <a:rPr b="0" i="0" lang="sv-SE" sz="1700" u="none">
                <a:latin typeface="Open Sans"/>
                <a:ea typeface="Open Sans"/>
                <a:cs typeface="Open Sans"/>
                <a:sym typeface="Open Sans"/>
              </a:rPr>
              <a:t>.</a:t>
            </a:r>
            <a:r>
              <a:rPr b="0" i="1" lang="sv-SE" sz="1700" u="none">
                <a:latin typeface="Open Sans"/>
                <a:ea typeface="Open Sans"/>
                <a:cs typeface="Open Sans"/>
                <a:sym typeface="Open Sans"/>
              </a:rPr>
              <a:t> </a:t>
            </a:r>
            <a:r>
              <a:rPr b="0" i="0" lang="sv-SE" sz="1700" u="none">
                <a:latin typeface="Open Sans"/>
                <a:ea typeface="Open Sans"/>
                <a:cs typeface="Open Sans"/>
                <a:sym typeface="Open Sans"/>
              </a:rPr>
              <a:t>På så sätt kopieras hela konstruktionen.</a:t>
            </a:r>
            <a:endParaRPr sz="1700">
              <a:latin typeface="Open Sans"/>
              <a:ea typeface="Open Sans"/>
              <a:cs typeface="Open Sans"/>
              <a:sym typeface="Open Sans"/>
            </a:endParaRPr>
          </a:p>
          <a:p>
            <a:pPr indent="-336550" lvl="0" marL="457200" rtl="0" algn="l">
              <a:lnSpc>
                <a:spcPct val="114000"/>
              </a:lnSpc>
              <a:spcBef>
                <a:spcPts val="1000"/>
              </a:spcBef>
              <a:spcAft>
                <a:spcPts val="0"/>
              </a:spcAft>
              <a:buSzPts val="1700"/>
              <a:buFont typeface="Open Sans"/>
              <a:buAutoNum type="arabicPeriod"/>
            </a:pPr>
            <a:r>
              <a:rPr b="0" i="0" lang="sv-SE" sz="1700" u="none">
                <a:latin typeface="Open Sans"/>
                <a:ea typeface="Open Sans"/>
                <a:cs typeface="Open Sans"/>
                <a:sym typeface="Open Sans"/>
              </a:rPr>
              <a:t>Kom ihåg att i de nya villkorssatserna använda talen 4, 5 och 6.</a:t>
            </a:r>
            <a:endParaRPr sz="1700">
              <a:latin typeface="Open Sans"/>
              <a:ea typeface="Open Sans"/>
              <a:cs typeface="Open Sans"/>
              <a:sym typeface="Open Sans"/>
            </a:endParaRPr>
          </a:p>
          <a:p>
            <a:pPr indent="-336550" lvl="0" marL="457200" rtl="0" algn="l">
              <a:lnSpc>
                <a:spcPct val="114000"/>
              </a:lnSpc>
              <a:spcBef>
                <a:spcPts val="500"/>
              </a:spcBef>
              <a:spcAft>
                <a:spcPts val="0"/>
              </a:spcAft>
              <a:buSzPts val="1700"/>
              <a:buFont typeface="Open Sans"/>
              <a:buAutoNum type="arabicPeriod"/>
            </a:pPr>
            <a:r>
              <a:rPr b="0" i="0" lang="sv-SE" sz="1700" u="none">
                <a:latin typeface="Open Sans"/>
                <a:ea typeface="Open Sans"/>
                <a:cs typeface="Open Sans"/>
                <a:sym typeface="Open Sans"/>
              </a:rPr>
              <a:t>Slutligen väljer vi figurerna som ska visas i </a:t>
            </a:r>
            <a:r>
              <a:rPr b="1" i="0" lang="sv-SE" sz="1700" u="none">
                <a:latin typeface="Open Sans"/>
                <a:ea typeface="Open Sans"/>
                <a:cs typeface="Open Sans"/>
                <a:sym typeface="Open Sans"/>
              </a:rPr>
              <a:t>show leds</a:t>
            </a:r>
            <a:r>
              <a:rPr b="0" i="0" lang="sv-SE" sz="1700" u="none">
                <a:latin typeface="Open Sans"/>
                <a:ea typeface="Open Sans"/>
                <a:cs typeface="Open Sans"/>
                <a:sym typeface="Open Sans"/>
              </a:rPr>
              <a:t> så att de illustrerar antalet ögon på en tärning.</a:t>
            </a:r>
            <a:endParaRPr sz="1700">
              <a:latin typeface="Open Sans"/>
              <a:ea typeface="Open Sans"/>
              <a:cs typeface="Open Sans"/>
              <a:sym typeface="Open Sans"/>
            </a:endParaRPr>
          </a:p>
          <a:p>
            <a:pPr indent="0" lvl="0" marL="0" rtl="0" algn="just">
              <a:lnSpc>
                <a:spcPct val="115000"/>
              </a:lnSpc>
              <a:spcBef>
                <a:spcPts val="500"/>
              </a:spcBef>
              <a:spcAft>
                <a:spcPts val="0"/>
              </a:spcAft>
              <a:buSzPts val="2800"/>
              <a:buNone/>
            </a:pPr>
            <a:r>
              <a:t/>
            </a:r>
            <a:endParaRPr sz="1400">
              <a:latin typeface="Open Sans"/>
              <a:ea typeface="Open Sans"/>
              <a:cs typeface="Open Sans"/>
              <a:sym typeface="Open Sans"/>
            </a:endParaRPr>
          </a:p>
        </p:txBody>
      </p:sp>
      <p:sp>
        <p:nvSpPr>
          <p:cNvPr id="263" name="Google Shape;263;p29"/>
          <p:cNvSpPr txBox="1"/>
          <p:nvPr>
            <p:ph idx="4294967295" type="subTitle"/>
          </p:nvPr>
        </p:nvSpPr>
        <p:spPr>
          <a:xfrm>
            <a:off x="0" y="0"/>
            <a:ext cx="90858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Lösning 2/2: Kopiera konstruktioner och slutför programmet</a:t>
            </a:r>
            <a:endParaRPr b="0" i="0" sz="2400" u="none" cap="none" strike="noStrike">
              <a:solidFill>
                <a:schemeClr val="dk2"/>
              </a:solidFill>
              <a:latin typeface="Open Sans"/>
              <a:ea typeface="Open Sans"/>
              <a:cs typeface="Open Sans"/>
              <a:sym typeface="Open Sans"/>
            </a:endParaRPr>
          </a:p>
        </p:txBody>
      </p:sp>
      <p:sp>
        <p:nvSpPr>
          <p:cNvPr id="264" name="Google Shape;264;p29"/>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startAt="2"/>
            </a:pPr>
            <a:r>
              <a:rPr b="0" i="0" lang="sv-SE" sz="1000" u="none" cap="none" strike="noStrike">
                <a:solidFill>
                  <a:schemeClr val="dk2"/>
                </a:solidFill>
                <a:latin typeface="Arial"/>
                <a:ea typeface="Arial"/>
                <a:cs typeface="Arial"/>
                <a:sym typeface="Arial"/>
              </a:rPr>
              <a:t>Från sten, sax, påse till tärning</a:t>
            </a:r>
            <a:endParaRPr b="0" i="0" sz="1000" u="none" cap="none" strike="noStrike">
              <a:solidFill>
                <a:schemeClr val="dk2"/>
              </a:solidFill>
              <a:latin typeface="Arial"/>
              <a:ea typeface="Arial"/>
              <a:cs typeface="Arial"/>
              <a:sym typeface="Arial"/>
            </a:endParaRPr>
          </a:p>
        </p:txBody>
      </p:sp>
      <p:sp>
        <p:nvSpPr>
          <p:cNvPr id="265" name="Google Shape;265;p29"/>
          <p:cNvSpPr txBox="1"/>
          <p:nvPr/>
        </p:nvSpPr>
        <p:spPr>
          <a:xfrm>
            <a:off x="180950" y="2749016"/>
            <a:ext cx="297300" cy="23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66" name="Google Shape;266;p29"/>
          <p:cNvSpPr txBox="1"/>
          <p:nvPr/>
        </p:nvSpPr>
        <p:spPr>
          <a:xfrm>
            <a:off x="3062125" y="3005050"/>
            <a:ext cx="304500" cy="2832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2 </a:t>
            </a:r>
            <a:endParaRPr b="0" i="0" sz="1400" u="none" cap="none" strike="noStrike">
              <a:solidFill>
                <a:srgbClr val="000000"/>
              </a:solidFill>
              <a:latin typeface="Arial"/>
              <a:ea typeface="Arial"/>
              <a:cs typeface="Arial"/>
              <a:sym typeface="Arial"/>
            </a:endParaRPr>
          </a:p>
        </p:txBody>
      </p:sp>
      <p:pic>
        <p:nvPicPr>
          <p:cNvPr id="267" name="Google Shape;267;p29"/>
          <p:cNvPicPr preferRelativeResize="0"/>
          <p:nvPr/>
        </p:nvPicPr>
        <p:blipFill rotWithShape="1">
          <a:blip r:embed="rId3">
            <a:alphaModFix/>
          </a:blip>
          <a:srcRect b="0" l="0" r="0" t="0"/>
          <a:stretch/>
        </p:blipFill>
        <p:spPr>
          <a:xfrm>
            <a:off x="478262" y="2749019"/>
            <a:ext cx="2424387" cy="2090105"/>
          </a:xfrm>
          <a:prstGeom prst="rect">
            <a:avLst/>
          </a:prstGeom>
          <a:noFill/>
          <a:ln>
            <a:noFill/>
          </a:ln>
        </p:spPr>
      </p:pic>
      <p:pic>
        <p:nvPicPr>
          <p:cNvPr id="268" name="Google Shape;268;p29"/>
          <p:cNvPicPr preferRelativeResize="0"/>
          <p:nvPr/>
        </p:nvPicPr>
        <p:blipFill rotWithShape="1">
          <a:blip r:embed="rId4">
            <a:alphaModFix/>
          </a:blip>
          <a:srcRect b="0" l="0" r="0" t="0"/>
          <a:stretch/>
        </p:blipFill>
        <p:spPr>
          <a:xfrm>
            <a:off x="3366625" y="3005050"/>
            <a:ext cx="3109350" cy="1156425"/>
          </a:xfrm>
          <a:prstGeom prst="rect">
            <a:avLst/>
          </a:prstGeom>
          <a:noFill/>
          <a:ln>
            <a:noFill/>
          </a:ln>
        </p:spPr>
      </p:pic>
      <p:sp>
        <p:nvSpPr>
          <p:cNvPr id="269" name="Google Shape;269;p29"/>
          <p:cNvSpPr/>
          <p:nvPr/>
        </p:nvSpPr>
        <p:spPr>
          <a:xfrm rot="5400000">
            <a:off x="5743500" y="3020225"/>
            <a:ext cx="513300" cy="550800"/>
          </a:xfrm>
          <a:prstGeom prst="ellipse">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0" name="Google Shape;270;p29"/>
          <p:cNvPicPr preferRelativeResize="0"/>
          <p:nvPr/>
        </p:nvPicPr>
        <p:blipFill rotWithShape="1">
          <a:blip r:embed="rId5">
            <a:alphaModFix/>
          </a:blip>
          <a:srcRect b="0" l="0" r="0" t="0"/>
          <a:stretch/>
        </p:blipFill>
        <p:spPr>
          <a:xfrm>
            <a:off x="6939941" y="3230976"/>
            <a:ext cx="2032309" cy="1680850"/>
          </a:xfrm>
          <a:prstGeom prst="rect">
            <a:avLst/>
          </a:prstGeom>
          <a:noFill/>
          <a:ln>
            <a:noFill/>
          </a:ln>
        </p:spPr>
      </p:pic>
      <p:sp>
        <p:nvSpPr>
          <p:cNvPr id="271" name="Google Shape;271;p29"/>
          <p:cNvSpPr txBox="1"/>
          <p:nvPr/>
        </p:nvSpPr>
        <p:spPr>
          <a:xfrm>
            <a:off x="6668525" y="3230975"/>
            <a:ext cx="304500" cy="2832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72" name="Google Shape;272;p29"/>
          <p:cNvSpPr/>
          <p:nvPr/>
        </p:nvSpPr>
        <p:spPr>
          <a:xfrm rot="5400000">
            <a:off x="7012925" y="3676450"/>
            <a:ext cx="1329300" cy="1409100"/>
          </a:xfrm>
          <a:prstGeom prst="ellipse">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9"/>
          <p:cNvSpPr/>
          <p:nvPr/>
        </p:nvSpPr>
        <p:spPr>
          <a:xfrm rot="5400000">
            <a:off x="861297" y="2732669"/>
            <a:ext cx="354300" cy="897000"/>
          </a:xfrm>
          <a:prstGeom prst="ellipse">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0"/>
          <p:cNvSpPr txBox="1"/>
          <p:nvPr>
            <p:ph idx="4294967295" type="subTitle"/>
          </p:nvPr>
        </p:nvSpPr>
        <p:spPr>
          <a:xfrm>
            <a:off x="0" y="0"/>
            <a:ext cx="90858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Färdigt tärningsprogram på olika språk (svenska)</a:t>
            </a:r>
            <a:endParaRPr b="0" i="0" sz="2400" u="none" cap="none" strike="noStrike">
              <a:solidFill>
                <a:schemeClr val="dk2"/>
              </a:solidFill>
              <a:latin typeface="Open Sans"/>
              <a:ea typeface="Open Sans"/>
              <a:cs typeface="Open Sans"/>
              <a:sym typeface="Open Sans"/>
            </a:endParaRPr>
          </a:p>
        </p:txBody>
      </p:sp>
      <p:sp>
        <p:nvSpPr>
          <p:cNvPr id="280" name="Google Shape;280;p30"/>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startAt="2"/>
            </a:pPr>
            <a:r>
              <a:rPr b="0" i="0" lang="sv-SE" sz="1000" u="none" cap="none" strike="noStrike">
                <a:solidFill>
                  <a:schemeClr val="dk2"/>
                </a:solidFill>
                <a:latin typeface="Arial"/>
                <a:ea typeface="Arial"/>
                <a:cs typeface="Arial"/>
                <a:sym typeface="Arial"/>
              </a:rPr>
              <a:t>Från sten, sax, påse till tärning</a:t>
            </a:r>
            <a:endParaRPr b="0" i="0" sz="1000" u="none" cap="none" strike="noStrike">
              <a:solidFill>
                <a:schemeClr val="dk2"/>
              </a:solidFill>
              <a:latin typeface="Arial"/>
              <a:ea typeface="Arial"/>
              <a:cs typeface="Arial"/>
              <a:sym typeface="Arial"/>
            </a:endParaRPr>
          </a:p>
        </p:txBody>
      </p:sp>
      <p:pic>
        <p:nvPicPr>
          <p:cNvPr id="281" name="Google Shape;281;p30"/>
          <p:cNvPicPr preferRelativeResize="0"/>
          <p:nvPr/>
        </p:nvPicPr>
        <p:blipFill rotWithShape="1">
          <a:blip r:embed="rId3">
            <a:alphaModFix/>
          </a:blip>
          <a:srcRect b="48171" l="0" r="0" t="0"/>
          <a:stretch/>
        </p:blipFill>
        <p:spPr>
          <a:xfrm>
            <a:off x="2124225" y="554675"/>
            <a:ext cx="2193600" cy="4235947"/>
          </a:xfrm>
          <a:prstGeom prst="rect">
            <a:avLst/>
          </a:prstGeom>
          <a:noFill/>
          <a:ln>
            <a:noFill/>
          </a:ln>
        </p:spPr>
      </p:pic>
      <p:pic>
        <p:nvPicPr>
          <p:cNvPr id="282" name="Google Shape;282;p30"/>
          <p:cNvPicPr preferRelativeResize="0"/>
          <p:nvPr/>
        </p:nvPicPr>
        <p:blipFill rotWithShape="1">
          <a:blip r:embed="rId3">
            <a:alphaModFix/>
          </a:blip>
          <a:srcRect b="0" l="0" r="0" t="52086"/>
          <a:stretch/>
        </p:blipFill>
        <p:spPr>
          <a:xfrm>
            <a:off x="4620550" y="874520"/>
            <a:ext cx="2193600" cy="3916098"/>
          </a:xfrm>
          <a:prstGeom prst="rect">
            <a:avLst/>
          </a:prstGeom>
          <a:noFill/>
          <a:ln>
            <a:noFill/>
          </a:ln>
        </p:spPr>
      </p:pic>
      <p:sp>
        <p:nvSpPr>
          <p:cNvPr id="283" name="Google Shape;283;p30"/>
          <p:cNvSpPr/>
          <p:nvPr/>
        </p:nvSpPr>
        <p:spPr>
          <a:xfrm rot="5400000">
            <a:off x="2692850" y="4628200"/>
            <a:ext cx="319800" cy="445500"/>
          </a:xfrm>
          <a:prstGeom prst="right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30"/>
          <p:cNvSpPr/>
          <p:nvPr/>
        </p:nvSpPr>
        <p:spPr>
          <a:xfrm rot="5400000">
            <a:off x="5179675" y="590850"/>
            <a:ext cx="319800" cy="445500"/>
          </a:xfrm>
          <a:prstGeom prst="right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1"/>
          <p:cNvSpPr txBox="1"/>
          <p:nvPr>
            <p:ph idx="4294967295" type="subTitle"/>
          </p:nvPr>
        </p:nvSpPr>
        <p:spPr>
          <a:xfrm>
            <a:off x="0" y="0"/>
            <a:ext cx="90858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Färdigt tärningsprogram på olika språk (finska)</a:t>
            </a:r>
            <a:endParaRPr b="0" i="0" sz="2400" u="none" cap="none" strike="noStrike">
              <a:solidFill>
                <a:schemeClr val="dk2"/>
              </a:solidFill>
              <a:latin typeface="Open Sans"/>
              <a:ea typeface="Open Sans"/>
              <a:cs typeface="Open Sans"/>
              <a:sym typeface="Open Sans"/>
            </a:endParaRPr>
          </a:p>
        </p:txBody>
      </p:sp>
      <p:sp>
        <p:nvSpPr>
          <p:cNvPr id="291" name="Google Shape;291;p31"/>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startAt="2"/>
            </a:pPr>
            <a:r>
              <a:rPr b="0" i="0" lang="sv-SE" sz="1000" u="none" cap="none" strike="noStrike">
                <a:solidFill>
                  <a:schemeClr val="dk2"/>
                </a:solidFill>
                <a:latin typeface="Arial"/>
                <a:ea typeface="Arial"/>
                <a:cs typeface="Arial"/>
                <a:sym typeface="Arial"/>
              </a:rPr>
              <a:t>Från sten, sax, påse till tärning</a:t>
            </a:r>
            <a:endParaRPr b="0" i="0" sz="1000" u="none" cap="none" strike="noStrike">
              <a:solidFill>
                <a:schemeClr val="dk2"/>
              </a:solidFill>
              <a:latin typeface="Arial"/>
              <a:ea typeface="Arial"/>
              <a:cs typeface="Arial"/>
              <a:sym typeface="Arial"/>
            </a:endParaRPr>
          </a:p>
        </p:txBody>
      </p:sp>
      <p:pic>
        <p:nvPicPr>
          <p:cNvPr id="292" name="Google Shape;292;p31"/>
          <p:cNvPicPr preferRelativeResize="0"/>
          <p:nvPr/>
        </p:nvPicPr>
        <p:blipFill rotWithShape="1">
          <a:blip r:embed="rId3">
            <a:alphaModFix/>
          </a:blip>
          <a:srcRect b="47913" l="0" r="0" t="0"/>
          <a:stretch/>
        </p:blipFill>
        <p:spPr>
          <a:xfrm>
            <a:off x="2117600" y="555025"/>
            <a:ext cx="2193610" cy="4257182"/>
          </a:xfrm>
          <a:prstGeom prst="rect">
            <a:avLst/>
          </a:prstGeom>
          <a:noFill/>
          <a:ln>
            <a:noFill/>
          </a:ln>
        </p:spPr>
      </p:pic>
      <p:pic>
        <p:nvPicPr>
          <p:cNvPr id="293" name="Google Shape;293;p31"/>
          <p:cNvPicPr preferRelativeResize="0"/>
          <p:nvPr/>
        </p:nvPicPr>
        <p:blipFill rotWithShape="1">
          <a:blip r:embed="rId3">
            <a:alphaModFix/>
          </a:blip>
          <a:srcRect b="0" l="0" r="0" t="52086"/>
          <a:stretch/>
        </p:blipFill>
        <p:spPr>
          <a:xfrm>
            <a:off x="4571989" y="896094"/>
            <a:ext cx="2193610" cy="3916108"/>
          </a:xfrm>
          <a:prstGeom prst="rect">
            <a:avLst/>
          </a:prstGeom>
          <a:noFill/>
          <a:ln>
            <a:noFill/>
          </a:ln>
        </p:spPr>
      </p:pic>
      <p:sp>
        <p:nvSpPr>
          <p:cNvPr id="294" name="Google Shape;294;p31"/>
          <p:cNvSpPr/>
          <p:nvPr/>
        </p:nvSpPr>
        <p:spPr>
          <a:xfrm rot="5400000">
            <a:off x="2692850" y="4628200"/>
            <a:ext cx="319800" cy="445500"/>
          </a:xfrm>
          <a:prstGeom prst="right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1"/>
          <p:cNvSpPr/>
          <p:nvPr/>
        </p:nvSpPr>
        <p:spPr>
          <a:xfrm rot="5400000">
            <a:off x="5179675" y="590850"/>
            <a:ext cx="319800" cy="445500"/>
          </a:xfrm>
          <a:prstGeom prst="right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484750" y="552750"/>
            <a:ext cx="8168700" cy="3525600"/>
          </a:xfrm>
          <a:prstGeom prst="rect">
            <a:avLst/>
          </a:prstGeom>
          <a:noFill/>
          <a:ln>
            <a:noFill/>
          </a:ln>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b="0" i="0" lang="sv-SE" sz="1400" u="none">
                <a:latin typeface="Open Sans"/>
                <a:ea typeface="Open Sans"/>
                <a:cs typeface="Open Sans"/>
                <a:sym typeface="Open Sans"/>
              </a:rPr>
              <a:t>Micro:bit kan programmeras i programmeringsmiljön MakeCode. Miljön erbjuder också en utmärkt simuleringsbild av Micro:bit. Tack vare detta kan man bekanta sig med programmeringen av Micro:bit även om man inte har tillgång till enheten. Med simulering löper också testningen av programkoden snabbare, eftersom programmets funktion visas genast.  </a:t>
            </a:r>
            <a:endParaRPr sz="1400">
              <a:latin typeface="Open Sans"/>
              <a:ea typeface="Open Sans"/>
              <a:cs typeface="Open Sans"/>
              <a:sym typeface="Open Sans"/>
            </a:endParaRPr>
          </a:p>
          <a:p>
            <a:pPr indent="0" lvl="0" marL="0" rtl="0" algn="just">
              <a:lnSpc>
                <a:spcPct val="114000"/>
              </a:lnSpc>
              <a:spcBef>
                <a:spcPts val="500"/>
              </a:spcBef>
              <a:spcAft>
                <a:spcPts val="0"/>
              </a:spcAft>
              <a:buClr>
                <a:schemeClr val="dk1"/>
              </a:buClr>
              <a:buSzPts val="1100"/>
              <a:buFont typeface="Arial"/>
              <a:buNone/>
            </a:pPr>
            <a:r>
              <a:rPr b="0" i="0" lang="sv-SE" sz="1400" u="none">
                <a:latin typeface="Open Sans"/>
                <a:ea typeface="Open Sans"/>
                <a:cs typeface="Open Sans"/>
                <a:sym typeface="Open Sans"/>
              </a:rPr>
              <a:t>Med simulatorer får man en god första kontakt med robotprogrammering, men de fyller inte behovet av konkret robotteknik i undervisningen. I fallet Micro:bit kan man till exempel inte simulera elektronisk utrustning. Om du har en Micro:bit kan du göra dessa övningar och ladda upp programmet på enheten för att prova det konkret. </a:t>
            </a:r>
            <a:endParaRPr sz="1400">
              <a:latin typeface="Open Sans"/>
              <a:ea typeface="Open Sans"/>
              <a:cs typeface="Open Sans"/>
              <a:sym typeface="Open Sans"/>
            </a:endParaRPr>
          </a:p>
          <a:p>
            <a:pPr indent="0" lvl="0" marL="0" rtl="0" algn="just">
              <a:lnSpc>
                <a:spcPct val="115000"/>
              </a:lnSpc>
              <a:spcBef>
                <a:spcPts val="500"/>
              </a:spcBef>
              <a:spcAft>
                <a:spcPts val="0"/>
              </a:spcAft>
              <a:buClr>
                <a:schemeClr val="dk1"/>
              </a:buClr>
              <a:buSzPts val="1100"/>
              <a:buFont typeface="Arial"/>
              <a:buNone/>
            </a:pPr>
            <a:r>
              <a:rPr b="0" i="1" lang="sv-SE" sz="1400" u="none">
                <a:latin typeface="Open Sans"/>
                <a:ea typeface="Open Sans"/>
                <a:cs typeface="Open Sans"/>
                <a:sym typeface="Open Sans"/>
              </a:rPr>
              <a:t>I detta avsnitt </a:t>
            </a:r>
            <a:r>
              <a:rPr b="1" i="1" lang="sv-SE" sz="1400" u="none">
                <a:latin typeface="Open Sans"/>
                <a:ea typeface="Open Sans"/>
                <a:cs typeface="Open Sans"/>
                <a:sym typeface="Open Sans"/>
              </a:rPr>
              <a:t>a.</a:t>
            </a:r>
            <a:r>
              <a:rPr b="0" i="1" lang="sv-SE" sz="1400" u="none">
                <a:latin typeface="Open Sans"/>
                <a:ea typeface="Open Sans"/>
                <a:cs typeface="Open Sans"/>
                <a:sym typeface="Open Sans"/>
              </a:rPr>
              <a:t> ingår en kortfattad handledning i användningen av programmeringsmiljön och </a:t>
            </a:r>
            <a:r>
              <a:rPr b="1" i="1" lang="sv-SE" sz="1400" u="none">
                <a:latin typeface="Open Sans"/>
                <a:ea typeface="Open Sans"/>
                <a:cs typeface="Open Sans"/>
                <a:sym typeface="Open Sans"/>
              </a:rPr>
              <a:t>b.</a:t>
            </a:r>
            <a:r>
              <a:rPr b="0" i="1" lang="sv-SE" sz="1400" u="none">
                <a:latin typeface="Open Sans"/>
                <a:ea typeface="Open Sans"/>
                <a:cs typeface="Open Sans"/>
                <a:sym typeface="Open Sans"/>
              </a:rPr>
              <a:t> programmeras spelet sten, sax, påse, som sedan utvecklas till en tärning.</a:t>
            </a:r>
            <a:endParaRPr sz="1400"/>
          </a:p>
        </p:txBody>
      </p:sp>
      <p:sp>
        <p:nvSpPr>
          <p:cNvPr id="65" name="Google Shape;65;p14"/>
          <p:cNvSpPr txBox="1"/>
          <p:nvPr>
            <p:ph idx="4294967295" type="subTitle"/>
          </p:nvPr>
        </p:nvSpPr>
        <p:spPr>
          <a:xfrm>
            <a:off x="0" y="0"/>
            <a:ext cx="57552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Översikt över avsnittet</a:t>
            </a:r>
            <a:endParaRPr b="0" i="0" sz="2400" u="none" cap="none" strike="noStrike">
              <a:solidFill>
                <a:schemeClr val="dk2"/>
              </a:solidFill>
              <a:latin typeface="Open Sans"/>
              <a:ea typeface="Open Sans"/>
              <a:cs typeface="Open Sans"/>
              <a:sym typeface="Open Sans"/>
            </a:endParaRPr>
          </a:p>
        </p:txBody>
      </p:sp>
      <p:sp>
        <p:nvSpPr>
          <p:cNvPr id="66" name="Google Shape;6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id="301" name="Google Shape;301;p32"/>
          <p:cNvPicPr preferRelativeResize="0"/>
          <p:nvPr/>
        </p:nvPicPr>
        <p:blipFill rotWithShape="1">
          <a:blip r:embed="rId3">
            <a:alphaModFix/>
          </a:blip>
          <a:srcRect b="0" l="0" r="0" t="52086"/>
          <a:stretch/>
        </p:blipFill>
        <p:spPr>
          <a:xfrm>
            <a:off x="4572000" y="747125"/>
            <a:ext cx="1835901" cy="3916100"/>
          </a:xfrm>
          <a:prstGeom prst="rect">
            <a:avLst/>
          </a:prstGeom>
          <a:noFill/>
          <a:ln>
            <a:noFill/>
          </a:ln>
        </p:spPr>
      </p:pic>
      <p:pic>
        <p:nvPicPr>
          <p:cNvPr id="302" name="Google Shape;302;p32"/>
          <p:cNvPicPr preferRelativeResize="0"/>
          <p:nvPr/>
        </p:nvPicPr>
        <p:blipFill rotWithShape="1">
          <a:blip r:embed="rId3">
            <a:alphaModFix/>
          </a:blip>
          <a:srcRect b="47913" l="0" r="0" t="0"/>
          <a:stretch/>
        </p:blipFill>
        <p:spPr>
          <a:xfrm>
            <a:off x="2096800" y="506600"/>
            <a:ext cx="1835901" cy="4257172"/>
          </a:xfrm>
          <a:prstGeom prst="rect">
            <a:avLst/>
          </a:prstGeom>
          <a:noFill/>
          <a:ln>
            <a:noFill/>
          </a:ln>
        </p:spPr>
      </p:pic>
      <p:sp>
        <p:nvSpPr>
          <p:cNvPr id="303" name="Google Shape;303;p32"/>
          <p:cNvSpPr txBox="1"/>
          <p:nvPr>
            <p:ph idx="4294967295" type="subTitle"/>
          </p:nvPr>
        </p:nvSpPr>
        <p:spPr>
          <a:xfrm>
            <a:off x="0" y="0"/>
            <a:ext cx="90858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Färdigt tärningsprogram på olika språk (engelska)</a:t>
            </a:r>
            <a:endParaRPr b="0" i="0" sz="2400" u="none" cap="none" strike="noStrike">
              <a:solidFill>
                <a:schemeClr val="dk2"/>
              </a:solidFill>
              <a:latin typeface="Open Sans"/>
              <a:ea typeface="Open Sans"/>
              <a:cs typeface="Open Sans"/>
              <a:sym typeface="Open Sans"/>
            </a:endParaRPr>
          </a:p>
        </p:txBody>
      </p:sp>
      <p:sp>
        <p:nvSpPr>
          <p:cNvPr id="304" name="Google Shape;304;p32"/>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startAt="2"/>
            </a:pPr>
            <a:r>
              <a:rPr b="0" i="0" lang="sv-SE" sz="1000" u="none" cap="none" strike="noStrike">
                <a:solidFill>
                  <a:schemeClr val="dk2"/>
                </a:solidFill>
                <a:latin typeface="Arial"/>
                <a:ea typeface="Arial"/>
                <a:cs typeface="Arial"/>
                <a:sym typeface="Arial"/>
              </a:rPr>
              <a:t>Från sten, sax, påse till tärning</a:t>
            </a:r>
            <a:endParaRPr b="0" i="0" sz="1000" u="none" cap="none" strike="noStrike">
              <a:solidFill>
                <a:schemeClr val="dk2"/>
              </a:solidFill>
              <a:latin typeface="Arial"/>
              <a:ea typeface="Arial"/>
              <a:cs typeface="Arial"/>
              <a:sym typeface="Arial"/>
            </a:endParaRPr>
          </a:p>
        </p:txBody>
      </p:sp>
      <p:sp>
        <p:nvSpPr>
          <p:cNvPr id="305" name="Google Shape;305;p32"/>
          <p:cNvSpPr/>
          <p:nvPr/>
        </p:nvSpPr>
        <p:spPr>
          <a:xfrm rot="5400000">
            <a:off x="2692850" y="4628200"/>
            <a:ext cx="319800" cy="445500"/>
          </a:xfrm>
          <a:prstGeom prst="right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2"/>
          <p:cNvSpPr/>
          <p:nvPr/>
        </p:nvSpPr>
        <p:spPr>
          <a:xfrm rot="5400000">
            <a:off x="5330050" y="385800"/>
            <a:ext cx="319800" cy="445500"/>
          </a:xfrm>
          <a:prstGeom prst="rightArrow">
            <a:avLst>
              <a:gd fmla="val 50000" name="adj1"/>
              <a:gd fmla="val 50000" name="adj2"/>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33"/>
          <p:cNvSpPr txBox="1"/>
          <p:nvPr>
            <p:ph type="title"/>
          </p:nvPr>
        </p:nvSpPr>
        <p:spPr>
          <a:xfrm>
            <a:off x="619925" y="678900"/>
            <a:ext cx="8004300" cy="3399600"/>
          </a:xfrm>
          <a:prstGeom prst="rect">
            <a:avLst/>
          </a:prstGeom>
          <a:noFill/>
          <a:ln>
            <a:noFill/>
          </a:ln>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b="1" i="0" lang="sv-SE" sz="1800" u="none">
                <a:latin typeface="Open Sans"/>
                <a:ea typeface="Open Sans"/>
                <a:cs typeface="Open Sans"/>
                <a:sym typeface="Open Sans"/>
              </a:rPr>
              <a:t>Programmering och återanvändning av kod</a:t>
            </a:r>
            <a:endParaRPr b="1" sz="1800">
              <a:latin typeface="Open Sans"/>
              <a:ea typeface="Open Sans"/>
              <a:cs typeface="Open Sans"/>
              <a:sym typeface="Open Sans"/>
            </a:endParaRPr>
          </a:p>
          <a:p>
            <a:pPr indent="0" lvl="0" marL="0" rtl="0" algn="just">
              <a:lnSpc>
                <a:spcPct val="114000"/>
              </a:lnSpc>
              <a:spcBef>
                <a:spcPts val="1000"/>
              </a:spcBef>
              <a:spcAft>
                <a:spcPts val="0"/>
              </a:spcAft>
              <a:buSzPts val="2800"/>
              <a:buNone/>
            </a:pPr>
            <a:r>
              <a:rPr b="0" i="0" lang="sv-SE" sz="1800" u="none">
                <a:latin typeface="Open Sans"/>
                <a:ea typeface="Open Sans"/>
                <a:cs typeface="Open Sans"/>
                <a:sym typeface="Open Sans"/>
              </a:rPr>
              <a:t>Enkla program kan ofta modifieras så att de kan användas för något annat ändamål. I övningen utgick vi från programmet för spelet sten, sax, påse när vi skapade ett tärningsprogram. </a:t>
            </a:r>
            <a:endParaRPr sz="1800">
              <a:latin typeface="Open Sans"/>
              <a:ea typeface="Open Sans"/>
              <a:cs typeface="Open Sans"/>
              <a:sym typeface="Open Sans"/>
            </a:endParaRPr>
          </a:p>
          <a:p>
            <a:pPr indent="0" lvl="0" marL="0" rtl="0" algn="just">
              <a:lnSpc>
                <a:spcPct val="114000"/>
              </a:lnSpc>
              <a:spcBef>
                <a:spcPts val="500"/>
              </a:spcBef>
              <a:spcAft>
                <a:spcPts val="500"/>
              </a:spcAft>
              <a:buSzPts val="2800"/>
              <a:buNone/>
            </a:pPr>
            <a:r>
              <a:rPr b="0" i="0" lang="sv-SE" sz="1800" u="none">
                <a:latin typeface="Open Sans"/>
                <a:ea typeface="Open Sans"/>
                <a:cs typeface="Open Sans"/>
                <a:sym typeface="Open Sans"/>
              </a:rPr>
              <a:t>Det samma gäller i automationstekniken: Vilken är skillnaden mellan belysning som tänds automatiskt och larm som utlöses av en rörelsekännare? Programmen kan se nästan identiska ut, men det ena har programmerats så att det startar ett larm i en högtalare och det andra så att det kopplar på lampor.</a:t>
            </a:r>
            <a:endParaRPr sz="1800">
              <a:latin typeface="Open Sans"/>
              <a:ea typeface="Open Sans"/>
              <a:cs typeface="Open Sans"/>
              <a:sym typeface="Open Sans"/>
            </a:endParaRPr>
          </a:p>
        </p:txBody>
      </p:sp>
      <p:sp>
        <p:nvSpPr>
          <p:cNvPr id="313" name="Google Shape;313;p33"/>
          <p:cNvSpPr txBox="1"/>
          <p:nvPr>
            <p:ph idx="4294967295" type="subTitle"/>
          </p:nvPr>
        </p:nvSpPr>
        <p:spPr>
          <a:xfrm>
            <a:off x="38900" y="0"/>
            <a:ext cx="65337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Sammanfattning</a:t>
            </a:r>
            <a:endParaRPr b="0" i="0" sz="2400" u="none" cap="none" strike="noStrike">
              <a:solidFill>
                <a:schemeClr val="dk2"/>
              </a:solidFill>
              <a:latin typeface="Open Sans"/>
              <a:ea typeface="Open Sans"/>
              <a:cs typeface="Open Sans"/>
              <a:sym typeface="Open Sans"/>
            </a:endParaRPr>
          </a:p>
        </p:txBody>
      </p:sp>
      <p:sp>
        <p:nvSpPr>
          <p:cNvPr id="314" name="Google Shape;31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884800" y="678900"/>
            <a:ext cx="7768500" cy="3399600"/>
          </a:xfrm>
          <a:prstGeom prst="rect">
            <a:avLst/>
          </a:prstGeom>
          <a:noFill/>
          <a:ln>
            <a:noFill/>
          </a:ln>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b="1" i="0" lang="sv-SE" sz="1800" u="none">
                <a:latin typeface="Open Sans"/>
                <a:ea typeface="Open Sans"/>
                <a:cs typeface="Open Sans"/>
                <a:sym typeface="Open Sans"/>
              </a:rPr>
              <a:t>Övningens innehåll</a:t>
            </a:r>
            <a:endParaRPr b="1" sz="1800">
              <a:latin typeface="Open Sans"/>
              <a:ea typeface="Open Sans"/>
              <a:cs typeface="Open Sans"/>
              <a:sym typeface="Open Sans"/>
            </a:endParaRPr>
          </a:p>
          <a:p>
            <a:pPr indent="-342900" lvl="0" marL="457200" rtl="0" algn="just">
              <a:lnSpc>
                <a:spcPct val="114000"/>
              </a:lnSpc>
              <a:spcBef>
                <a:spcPts val="1000"/>
              </a:spcBef>
              <a:spcAft>
                <a:spcPts val="0"/>
              </a:spcAft>
              <a:buSzPts val="1800"/>
              <a:buFont typeface="Open Sans"/>
              <a:buChar char="●"/>
            </a:pPr>
            <a:r>
              <a:rPr b="0" i="0" lang="sv-SE" sz="1800" u="none">
                <a:latin typeface="Open Sans"/>
                <a:ea typeface="Open Sans"/>
                <a:cs typeface="Open Sans"/>
                <a:sym typeface="Open Sans"/>
              </a:rPr>
              <a:t>Gå till webbplatsen MakeCode och starta ett nytt projekt</a:t>
            </a:r>
            <a:endParaRPr sz="1800">
              <a:latin typeface="Open Sans"/>
              <a:ea typeface="Open Sans"/>
              <a:cs typeface="Open Sans"/>
              <a:sym typeface="Open Sans"/>
            </a:endParaRPr>
          </a:p>
          <a:p>
            <a:pPr indent="-342900" lvl="0" marL="457200" rtl="0" algn="just">
              <a:lnSpc>
                <a:spcPct val="114000"/>
              </a:lnSpc>
              <a:spcBef>
                <a:spcPts val="500"/>
              </a:spcBef>
              <a:spcAft>
                <a:spcPts val="0"/>
              </a:spcAft>
              <a:buSzPts val="1800"/>
              <a:buFont typeface="Open Sans"/>
              <a:buChar char="●"/>
            </a:pPr>
            <a:r>
              <a:rPr b="0" i="0" lang="sv-SE" sz="1800" u="none">
                <a:latin typeface="Open Sans"/>
                <a:ea typeface="Open Sans"/>
                <a:cs typeface="Open Sans"/>
                <a:sym typeface="Open Sans"/>
              </a:rPr>
              <a:t>Översikt över programmeringsmiljön</a:t>
            </a:r>
            <a:endParaRPr sz="1800">
              <a:latin typeface="Open Sans"/>
              <a:ea typeface="Open Sans"/>
              <a:cs typeface="Open Sans"/>
              <a:sym typeface="Open Sans"/>
            </a:endParaRPr>
          </a:p>
          <a:p>
            <a:pPr indent="-342900" lvl="0" marL="457200" rtl="0" algn="just">
              <a:lnSpc>
                <a:spcPct val="114000"/>
              </a:lnSpc>
              <a:spcBef>
                <a:spcPts val="500"/>
              </a:spcBef>
              <a:spcAft>
                <a:spcPts val="0"/>
              </a:spcAft>
              <a:buSzPts val="1800"/>
              <a:buFont typeface="Open Sans"/>
              <a:buChar char="●"/>
            </a:pPr>
            <a:r>
              <a:rPr b="0" i="0" lang="sv-SE" sz="1800" u="none">
                <a:latin typeface="Open Sans"/>
                <a:ea typeface="Open Sans"/>
                <a:cs typeface="Open Sans"/>
                <a:sym typeface="Open Sans"/>
              </a:rPr>
              <a:t>Grunderna i användningen av block</a:t>
            </a:r>
            <a:endParaRPr sz="1800">
              <a:latin typeface="Open Sans"/>
              <a:ea typeface="Open Sans"/>
              <a:cs typeface="Open Sans"/>
              <a:sym typeface="Open Sans"/>
            </a:endParaRPr>
          </a:p>
          <a:p>
            <a:pPr indent="-342900" lvl="0" marL="457200" rtl="0" algn="just">
              <a:lnSpc>
                <a:spcPct val="114000"/>
              </a:lnSpc>
              <a:spcBef>
                <a:spcPts val="500"/>
              </a:spcBef>
              <a:spcAft>
                <a:spcPts val="0"/>
              </a:spcAft>
              <a:buSzPts val="1800"/>
              <a:buFont typeface="Open Sans"/>
              <a:buChar char="●"/>
            </a:pPr>
            <a:r>
              <a:rPr b="0" i="0" lang="sv-SE" sz="1800" u="none">
                <a:latin typeface="Open Sans"/>
                <a:ea typeface="Open Sans"/>
                <a:cs typeface="Open Sans"/>
                <a:sym typeface="Open Sans"/>
              </a:rPr>
              <a:t>Radering av block, Input-händelse och kommandot string</a:t>
            </a:r>
            <a:endParaRPr sz="1800">
              <a:latin typeface="Open Sans"/>
              <a:ea typeface="Open Sans"/>
              <a:cs typeface="Open Sans"/>
              <a:sym typeface="Open Sans"/>
            </a:endParaRPr>
          </a:p>
          <a:p>
            <a:pPr indent="-342900" lvl="0" marL="457200" rtl="0" algn="just">
              <a:lnSpc>
                <a:spcPct val="114000"/>
              </a:lnSpc>
              <a:spcBef>
                <a:spcPts val="500"/>
              </a:spcBef>
              <a:spcAft>
                <a:spcPts val="0"/>
              </a:spcAft>
              <a:buSzPts val="1800"/>
              <a:buFont typeface="Open Sans"/>
              <a:buChar char="●"/>
            </a:pPr>
            <a:r>
              <a:rPr b="0" i="0" lang="sv-SE" sz="1800" u="none">
                <a:latin typeface="Open Sans"/>
                <a:ea typeface="Open Sans"/>
                <a:cs typeface="Open Sans"/>
                <a:sym typeface="Open Sans"/>
              </a:rPr>
              <a:t>Flera Input-händelser och kommandot show number</a:t>
            </a:r>
            <a:endParaRPr sz="1800">
              <a:latin typeface="Open Sans"/>
              <a:ea typeface="Open Sans"/>
              <a:cs typeface="Open Sans"/>
              <a:sym typeface="Open Sans"/>
            </a:endParaRPr>
          </a:p>
          <a:p>
            <a:pPr indent="-342900" lvl="0" marL="457200" rtl="0" algn="just">
              <a:lnSpc>
                <a:spcPct val="114000"/>
              </a:lnSpc>
              <a:spcBef>
                <a:spcPts val="500"/>
              </a:spcBef>
              <a:spcAft>
                <a:spcPts val="0"/>
              </a:spcAft>
              <a:buSzPts val="1800"/>
              <a:buFont typeface="Open Sans"/>
              <a:buChar char="●"/>
            </a:pPr>
            <a:r>
              <a:rPr b="0" i="0" lang="sv-SE" sz="1800" u="none">
                <a:latin typeface="Open Sans"/>
                <a:ea typeface="Open Sans"/>
                <a:cs typeface="Open Sans"/>
                <a:sym typeface="Open Sans"/>
              </a:rPr>
              <a:t>Använda en färdig variabel i ett kommando</a:t>
            </a:r>
            <a:endParaRPr sz="1800">
              <a:latin typeface="Open Sans"/>
              <a:ea typeface="Open Sans"/>
              <a:cs typeface="Open Sans"/>
              <a:sym typeface="Open Sans"/>
            </a:endParaRPr>
          </a:p>
          <a:p>
            <a:pPr indent="-342900" lvl="0" marL="457200" rtl="0" algn="just">
              <a:lnSpc>
                <a:spcPct val="114000"/>
              </a:lnSpc>
              <a:spcBef>
                <a:spcPts val="500"/>
              </a:spcBef>
              <a:spcAft>
                <a:spcPts val="0"/>
              </a:spcAft>
              <a:buSzPts val="1800"/>
              <a:buFont typeface="Open Sans"/>
              <a:buChar char="●"/>
            </a:pPr>
            <a:r>
              <a:rPr b="0" i="0" lang="sv-SE" sz="1800" u="none">
                <a:latin typeface="Open Sans"/>
                <a:ea typeface="Open Sans"/>
                <a:cs typeface="Open Sans"/>
                <a:sym typeface="Open Sans"/>
              </a:rPr>
              <a:t>Spara och ladda projekt</a:t>
            </a:r>
            <a:endParaRPr sz="1800">
              <a:latin typeface="Open Sans"/>
              <a:ea typeface="Open Sans"/>
              <a:cs typeface="Open Sans"/>
              <a:sym typeface="Open Sans"/>
            </a:endParaRPr>
          </a:p>
          <a:p>
            <a:pPr indent="-342900" lvl="0" marL="457200" rtl="0" algn="just">
              <a:lnSpc>
                <a:spcPct val="114000"/>
              </a:lnSpc>
              <a:spcBef>
                <a:spcPts val="500"/>
              </a:spcBef>
              <a:spcAft>
                <a:spcPts val="500"/>
              </a:spcAft>
              <a:buSzPts val="1800"/>
              <a:buFont typeface="Open Sans"/>
              <a:buChar char="●"/>
            </a:pPr>
            <a:r>
              <a:rPr b="0" i="0" lang="sv-SE" sz="1800" u="none">
                <a:latin typeface="Open Sans"/>
                <a:ea typeface="Open Sans"/>
                <a:cs typeface="Open Sans"/>
                <a:sym typeface="Open Sans"/>
              </a:rPr>
              <a:t>Sammanfattning</a:t>
            </a:r>
            <a:endParaRPr sz="1800">
              <a:latin typeface="Open Sans"/>
              <a:ea typeface="Open Sans"/>
              <a:cs typeface="Open Sans"/>
              <a:sym typeface="Open Sans"/>
            </a:endParaRPr>
          </a:p>
        </p:txBody>
      </p:sp>
      <p:sp>
        <p:nvSpPr>
          <p:cNvPr id="72" name="Google Shape;72;p15"/>
          <p:cNvSpPr txBox="1"/>
          <p:nvPr>
            <p:ph idx="4294967295" type="subTitle"/>
          </p:nvPr>
        </p:nvSpPr>
        <p:spPr>
          <a:xfrm>
            <a:off x="38900" y="0"/>
            <a:ext cx="6533700" cy="6789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dk2"/>
              </a:buClr>
              <a:buSzPts val="2400"/>
              <a:buFont typeface="Open Sans"/>
              <a:buAutoNum type="alphaLcPeriod"/>
            </a:pPr>
            <a:r>
              <a:rPr b="0" i="0" lang="sv-SE" sz="2400" u="none" cap="none" strike="noStrike">
                <a:solidFill>
                  <a:schemeClr val="dk2"/>
                </a:solidFill>
                <a:latin typeface="Open Sans"/>
                <a:ea typeface="Open Sans"/>
                <a:cs typeface="Open Sans"/>
                <a:sym typeface="Open Sans"/>
              </a:rPr>
              <a:t>Användning av programmeringsmiljön</a:t>
            </a:r>
            <a:endParaRPr b="0" i="0" sz="2400" u="none" cap="none" strike="noStrike">
              <a:solidFill>
                <a:schemeClr val="dk2"/>
              </a:solidFill>
              <a:latin typeface="Open Sans"/>
              <a:ea typeface="Open Sans"/>
              <a:cs typeface="Open Sans"/>
              <a:sym typeface="Open Sans"/>
            </a:endParaRPr>
          </a:p>
        </p:txBody>
      </p:sp>
      <p:sp>
        <p:nvSpPr>
          <p:cNvPr id="73" name="Google Shape;7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484750" y="817175"/>
            <a:ext cx="8329200" cy="2163600"/>
          </a:xfrm>
          <a:prstGeom prst="rect">
            <a:avLst/>
          </a:prstGeom>
          <a:noFill/>
          <a:ln>
            <a:noFill/>
          </a:ln>
        </p:spPr>
        <p:txBody>
          <a:bodyPr anchorCtr="0" anchor="t" bIns="91425" lIns="91425" spcFirstLastPara="1" rIns="91425" wrap="square" tIns="91425">
            <a:noAutofit/>
          </a:bodyPr>
          <a:lstStyle/>
          <a:p>
            <a:pPr indent="-330200" lvl="0" marL="457200" rtl="0" algn="l">
              <a:lnSpc>
                <a:spcPct val="114000"/>
              </a:lnSpc>
              <a:spcBef>
                <a:spcPts val="0"/>
              </a:spcBef>
              <a:spcAft>
                <a:spcPts val="0"/>
              </a:spcAft>
              <a:buSzPts val="1600"/>
              <a:buFont typeface="Open Sans"/>
              <a:buAutoNum type="arabicPeriod"/>
            </a:pPr>
            <a:r>
              <a:rPr b="0" i="0" lang="sv-SE" sz="1600" u="none">
                <a:latin typeface="Open Sans"/>
                <a:ea typeface="Open Sans"/>
                <a:cs typeface="Open Sans"/>
                <a:sym typeface="Open Sans"/>
              </a:rPr>
              <a:t>Gå till webbplatsen </a:t>
            </a:r>
            <a:r>
              <a:rPr b="0" i="0" lang="sv-SE" sz="1600" u="sng">
                <a:solidFill>
                  <a:schemeClr val="hlink"/>
                </a:solidFill>
                <a:latin typeface="Open Sans"/>
                <a:ea typeface="Open Sans"/>
                <a:cs typeface="Open Sans"/>
                <a:sym typeface="Open Sans"/>
                <a:hlinkClick r:id="rId3"/>
              </a:rPr>
              <a:t>MakeCoden Micro:bit</a:t>
            </a:r>
            <a:r>
              <a:rPr b="0" i="0" lang="sv-SE" sz="1600" u="none">
                <a:latin typeface="Open Sans"/>
                <a:ea typeface="Open Sans"/>
                <a:cs typeface="Open Sans"/>
                <a:sym typeface="Open Sans"/>
              </a:rPr>
              <a:t> med webbläsaren.</a:t>
            </a:r>
            <a:endParaRPr sz="1600">
              <a:latin typeface="Open Sans"/>
              <a:ea typeface="Open Sans"/>
              <a:cs typeface="Open Sans"/>
              <a:sym typeface="Open Sans"/>
            </a:endParaRPr>
          </a:p>
          <a:p>
            <a:pPr indent="-330200" lvl="0" marL="457200" rtl="0" algn="l">
              <a:lnSpc>
                <a:spcPct val="113000"/>
              </a:lnSpc>
              <a:spcBef>
                <a:spcPts val="1000"/>
              </a:spcBef>
              <a:spcAft>
                <a:spcPts val="0"/>
              </a:spcAft>
              <a:buSzPts val="1600"/>
              <a:buFont typeface="Open Sans"/>
              <a:buAutoNum type="arabicPeriod"/>
            </a:pPr>
            <a:r>
              <a:rPr b="0" i="0" lang="sv-SE" sz="1600" u="none">
                <a:latin typeface="Open Sans"/>
                <a:ea typeface="Open Sans"/>
                <a:cs typeface="Open Sans"/>
                <a:sym typeface="Open Sans"/>
              </a:rPr>
              <a:t>Starta ett nytt projekt genom att klicka på ”New project”.</a:t>
            </a:r>
            <a:endParaRPr sz="1600">
              <a:latin typeface="Open Sans"/>
              <a:ea typeface="Open Sans"/>
              <a:cs typeface="Open Sans"/>
              <a:sym typeface="Open Sans"/>
            </a:endParaRPr>
          </a:p>
          <a:p>
            <a:pPr indent="-330200" lvl="0" marL="457200" rtl="0" algn="l">
              <a:lnSpc>
                <a:spcPct val="114000"/>
              </a:lnSpc>
              <a:spcBef>
                <a:spcPts val="1000"/>
              </a:spcBef>
              <a:spcAft>
                <a:spcPts val="0"/>
              </a:spcAft>
              <a:buSzPts val="1600"/>
              <a:buFont typeface="Open Sans"/>
              <a:buAutoNum type="arabicPeriod"/>
            </a:pPr>
            <a:r>
              <a:rPr b="0" i="0" lang="sv-SE" sz="1600" u="none">
                <a:latin typeface="Open Sans"/>
                <a:ea typeface="Open Sans"/>
                <a:cs typeface="Open Sans"/>
                <a:sym typeface="Open Sans"/>
              </a:rPr>
              <a:t>Vi rekommenderar att du använder programmeringsmiljöns engelskspråkiga version. Du kan ändå byta språkversion om du vill genom att klicka på kugghjulsikonen uppe till höger och i utdragsmenyn välja </a:t>
            </a:r>
            <a:r>
              <a:rPr b="0" i="1" lang="sv-SE" sz="1600" u="none">
                <a:latin typeface="Open Sans"/>
                <a:ea typeface="Open Sans"/>
                <a:cs typeface="Open Sans"/>
                <a:sym typeface="Open Sans"/>
              </a:rPr>
              <a:t>Language.</a:t>
            </a:r>
            <a:r>
              <a:rPr b="0" i="0" lang="sv-SE" sz="1600" u="none">
                <a:latin typeface="Open Sans"/>
                <a:ea typeface="Open Sans"/>
                <a:cs typeface="Open Sans"/>
                <a:sym typeface="Open Sans"/>
              </a:rPr>
              <a:t> </a:t>
            </a:r>
            <a:endParaRPr sz="1600">
              <a:latin typeface="Open Sans"/>
              <a:ea typeface="Open Sans"/>
              <a:cs typeface="Open Sans"/>
              <a:sym typeface="Open Sans"/>
            </a:endParaRPr>
          </a:p>
          <a:p>
            <a:pPr indent="0" lvl="0" marL="0" rtl="0" algn="just">
              <a:lnSpc>
                <a:spcPct val="115000"/>
              </a:lnSpc>
              <a:spcBef>
                <a:spcPts val="500"/>
              </a:spcBef>
              <a:spcAft>
                <a:spcPts val="0"/>
              </a:spcAft>
              <a:buSzPts val="2800"/>
              <a:buNone/>
            </a:pPr>
            <a:r>
              <a:t/>
            </a:r>
            <a:endParaRPr sz="1400"/>
          </a:p>
        </p:txBody>
      </p:sp>
      <p:sp>
        <p:nvSpPr>
          <p:cNvPr id="79" name="Google Shape;79;p16"/>
          <p:cNvSpPr txBox="1"/>
          <p:nvPr>
            <p:ph idx="4294967295" type="subTitle"/>
          </p:nvPr>
        </p:nvSpPr>
        <p:spPr>
          <a:xfrm>
            <a:off x="0" y="0"/>
            <a:ext cx="76668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Arial"/>
                <a:ea typeface="Arial"/>
                <a:cs typeface="Arial"/>
                <a:sym typeface="Arial"/>
              </a:rPr>
              <a:t>Gå till webbplatsen och starta ett nytt projekt</a:t>
            </a:r>
            <a:endParaRPr b="0" i="0" sz="2400" u="none" cap="none" strike="noStrike">
              <a:solidFill>
                <a:schemeClr val="dk2"/>
              </a:solidFill>
              <a:latin typeface="Arial"/>
              <a:ea typeface="Arial"/>
              <a:cs typeface="Arial"/>
              <a:sym typeface="Arial"/>
            </a:endParaRPr>
          </a:p>
        </p:txBody>
      </p:sp>
      <p:pic>
        <p:nvPicPr>
          <p:cNvPr id="80" name="Google Shape;80;p16"/>
          <p:cNvPicPr preferRelativeResize="0"/>
          <p:nvPr/>
        </p:nvPicPr>
        <p:blipFill rotWithShape="1">
          <a:blip r:embed="rId4">
            <a:alphaModFix/>
          </a:blip>
          <a:srcRect b="0" l="0" r="0" t="0"/>
          <a:stretch/>
        </p:blipFill>
        <p:spPr>
          <a:xfrm>
            <a:off x="730975" y="2697650"/>
            <a:ext cx="2543175" cy="342900"/>
          </a:xfrm>
          <a:prstGeom prst="rect">
            <a:avLst/>
          </a:prstGeom>
          <a:noFill/>
          <a:ln>
            <a:noFill/>
          </a:ln>
        </p:spPr>
      </p:pic>
      <p:sp>
        <p:nvSpPr>
          <p:cNvPr id="81" name="Google Shape;81;p16"/>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a:pPr>
            <a:r>
              <a:rPr b="0" i="0" lang="sv-SE" sz="1000" u="none" cap="none" strike="noStrike">
                <a:solidFill>
                  <a:schemeClr val="dk2"/>
                </a:solidFill>
                <a:latin typeface="Arial"/>
                <a:ea typeface="Arial"/>
                <a:cs typeface="Arial"/>
                <a:sym typeface="Arial"/>
              </a:rPr>
              <a:t>Användning av programmeringsmiljön</a:t>
            </a:r>
            <a:endParaRPr b="0" i="0" sz="1000" u="none" cap="none" strike="noStrike">
              <a:solidFill>
                <a:schemeClr val="dk2"/>
              </a:solidFill>
              <a:latin typeface="Arial"/>
              <a:ea typeface="Arial"/>
              <a:cs typeface="Arial"/>
              <a:sym typeface="Arial"/>
            </a:endParaRPr>
          </a:p>
        </p:txBody>
      </p:sp>
      <p:sp>
        <p:nvSpPr>
          <p:cNvPr id="82" name="Google Shape;82;p16"/>
          <p:cNvSpPr txBox="1"/>
          <p:nvPr/>
        </p:nvSpPr>
        <p:spPr>
          <a:xfrm>
            <a:off x="433675" y="2697650"/>
            <a:ext cx="297300" cy="17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Open Sans"/>
                <a:ea typeface="Open Sans"/>
                <a:cs typeface="Open Sans"/>
                <a:sym typeface="Open Sans"/>
              </a:rPr>
              <a:t>1</a:t>
            </a:r>
            <a:endParaRPr b="0" i="0" sz="1400" u="none" cap="none" strike="noStrike">
              <a:solidFill>
                <a:srgbClr val="000000"/>
              </a:solidFill>
              <a:latin typeface="Open Sans"/>
              <a:ea typeface="Open Sans"/>
              <a:cs typeface="Open Sans"/>
              <a:sym typeface="Open Sans"/>
            </a:endParaRPr>
          </a:p>
        </p:txBody>
      </p:sp>
      <p:sp>
        <p:nvSpPr>
          <p:cNvPr id="83" name="Google Shape;83;p16"/>
          <p:cNvSpPr txBox="1"/>
          <p:nvPr/>
        </p:nvSpPr>
        <p:spPr>
          <a:xfrm>
            <a:off x="3642050" y="2697650"/>
            <a:ext cx="297300" cy="17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Open Sans"/>
                <a:ea typeface="Open Sans"/>
                <a:cs typeface="Open Sans"/>
                <a:sym typeface="Open Sans"/>
              </a:rPr>
              <a:t>2</a:t>
            </a:r>
            <a:endParaRPr b="0" i="0" sz="1400" u="none" cap="none" strike="noStrike">
              <a:solidFill>
                <a:srgbClr val="000000"/>
              </a:solidFill>
              <a:latin typeface="Open Sans"/>
              <a:ea typeface="Open Sans"/>
              <a:cs typeface="Open Sans"/>
              <a:sym typeface="Open Sans"/>
            </a:endParaRPr>
          </a:p>
        </p:txBody>
      </p:sp>
      <p:pic>
        <p:nvPicPr>
          <p:cNvPr id="84" name="Google Shape;84;p16"/>
          <p:cNvPicPr preferRelativeResize="0"/>
          <p:nvPr/>
        </p:nvPicPr>
        <p:blipFill rotWithShape="1">
          <a:blip r:embed="rId5">
            <a:alphaModFix/>
          </a:blip>
          <a:srcRect b="28544" l="0" r="0" t="0"/>
          <a:stretch/>
        </p:blipFill>
        <p:spPr>
          <a:xfrm>
            <a:off x="7313900" y="2697651"/>
            <a:ext cx="1232825" cy="2081100"/>
          </a:xfrm>
          <a:prstGeom prst="rect">
            <a:avLst/>
          </a:prstGeom>
          <a:noFill/>
          <a:ln>
            <a:noFill/>
          </a:ln>
        </p:spPr>
      </p:pic>
      <p:sp>
        <p:nvSpPr>
          <p:cNvPr id="85" name="Google Shape;85;p16"/>
          <p:cNvSpPr txBox="1"/>
          <p:nvPr/>
        </p:nvSpPr>
        <p:spPr>
          <a:xfrm>
            <a:off x="7016600" y="2697650"/>
            <a:ext cx="297300" cy="17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Open Sans"/>
                <a:ea typeface="Open Sans"/>
                <a:cs typeface="Open Sans"/>
                <a:sym typeface="Open Sans"/>
              </a:rPr>
              <a:t>3</a:t>
            </a:r>
            <a:endParaRPr b="0" i="0" sz="1400" u="none" cap="none" strike="noStrike">
              <a:solidFill>
                <a:srgbClr val="000000"/>
              </a:solidFill>
              <a:latin typeface="Open Sans"/>
              <a:ea typeface="Open Sans"/>
              <a:cs typeface="Open Sans"/>
              <a:sym typeface="Open Sans"/>
            </a:endParaRPr>
          </a:p>
        </p:txBody>
      </p:sp>
      <p:sp>
        <p:nvSpPr>
          <p:cNvPr id="86" name="Google Shape;86;p16"/>
          <p:cNvSpPr/>
          <p:nvPr/>
        </p:nvSpPr>
        <p:spPr>
          <a:xfrm>
            <a:off x="7375825" y="4367550"/>
            <a:ext cx="865200" cy="283200"/>
          </a:xfrm>
          <a:prstGeom prst="ellipse">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6"/>
          <p:cNvSpPr/>
          <p:nvPr/>
        </p:nvSpPr>
        <p:spPr>
          <a:xfrm>
            <a:off x="7273975" y="2697650"/>
            <a:ext cx="444300" cy="283200"/>
          </a:xfrm>
          <a:prstGeom prst="ellipse">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8" name="Google Shape;88;p16"/>
          <p:cNvCxnSpPr>
            <a:stCxn id="87" idx="4"/>
          </p:cNvCxnSpPr>
          <p:nvPr/>
        </p:nvCxnSpPr>
        <p:spPr>
          <a:xfrm>
            <a:off x="7496125" y="2980850"/>
            <a:ext cx="153000" cy="1379400"/>
          </a:xfrm>
          <a:prstGeom prst="straightConnector1">
            <a:avLst/>
          </a:prstGeom>
          <a:noFill/>
          <a:ln cap="flat" cmpd="sng" w="9525">
            <a:solidFill>
              <a:srgbClr val="000000"/>
            </a:solidFill>
            <a:prstDash val="solid"/>
            <a:round/>
            <a:headEnd len="sm" w="sm" type="none"/>
            <a:tailEnd len="med" w="med" type="triangle"/>
          </a:ln>
        </p:spPr>
      </p:cxnSp>
      <p:pic>
        <p:nvPicPr>
          <p:cNvPr id="89" name="Google Shape;89;p16"/>
          <p:cNvPicPr preferRelativeResize="0"/>
          <p:nvPr/>
        </p:nvPicPr>
        <p:blipFill rotWithShape="1">
          <a:blip r:embed="rId6">
            <a:alphaModFix/>
          </a:blip>
          <a:srcRect b="0" l="0" r="0" t="0"/>
          <a:stretch/>
        </p:blipFill>
        <p:spPr>
          <a:xfrm>
            <a:off x="3946099" y="2697650"/>
            <a:ext cx="2398564" cy="2081100"/>
          </a:xfrm>
          <a:prstGeom prst="rect">
            <a:avLst/>
          </a:prstGeom>
          <a:noFill/>
          <a:ln>
            <a:noFill/>
          </a:ln>
        </p:spPr>
      </p:pic>
      <p:sp>
        <p:nvSpPr>
          <p:cNvPr id="90" name="Google Shape;9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grpSp>
        <p:nvGrpSpPr>
          <p:cNvPr id="95" name="Google Shape;95;p17"/>
          <p:cNvGrpSpPr/>
          <p:nvPr/>
        </p:nvGrpSpPr>
        <p:grpSpPr>
          <a:xfrm>
            <a:off x="1399303" y="1102385"/>
            <a:ext cx="6346709" cy="3593464"/>
            <a:chOff x="-163291" y="311425"/>
            <a:chExt cx="7984286" cy="4520649"/>
          </a:xfrm>
        </p:grpSpPr>
        <p:pic>
          <p:nvPicPr>
            <p:cNvPr id="96" name="Google Shape;96;p17"/>
            <p:cNvPicPr preferRelativeResize="0"/>
            <p:nvPr/>
          </p:nvPicPr>
          <p:blipFill rotWithShape="1">
            <a:blip r:embed="rId3">
              <a:alphaModFix/>
            </a:blip>
            <a:srcRect b="0" l="0" r="12701" t="0"/>
            <a:stretch/>
          </p:blipFill>
          <p:spPr>
            <a:xfrm>
              <a:off x="-163291" y="311425"/>
              <a:ext cx="7982625" cy="4520649"/>
            </a:xfrm>
            <a:prstGeom prst="rect">
              <a:avLst/>
            </a:prstGeom>
            <a:noFill/>
            <a:ln>
              <a:noFill/>
            </a:ln>
          </p:spPr>
        </p:pic>
        <p:pic>
          <p:nvPicPr>
            <p:cNvPr id="97" name="Google Shape;97;p17"/>
            <p:cNvPicPr preferRelativeResize="0"/>
            <p:nvPr/>
          </p:nvPicPr>
          <p:blipFill rotWithShape="1">
            <a:blip r:embed="rId4">
              <a:alphaModFix/>
            </a:blip>
            <a:srcRect b="0" l="0" r="0" t="0"/>
            <a:stretch/>
          </p:blipFill>
          <p:spPr>
            <a:xfrm>
              <a:off x="5975788" y="4245937"/>
              <a:ext cx="1845207" cy="545925"/>
            </a:xfrm>
            <a:prstGeom prst="rect">
              <a:avLst/>
            </a:prstGeom>
            <a:noFill/>
            <a:ln>
              <a:noFill/>
            </a:ln>
          </p:spPr>
        </p:pic>
      </p:grpSp>
      <p:sp>
        <p:nvSpPr>
          <p:cNvPr id="98" name="Google Shape;98;p17"/>
          <p:cNvSpPr txBox="1"/>
          <p:nvPr>
            <p:ph idx="4294967295" type="subTitle"/>
          </p:nvPr>
        </p:nvSpPr>
        <p:spPr>
          <a:xfrm>
            <a:off x="0" y="-39025"/>
            <a:ext cx="7666800" cy="69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Översikt över programmeringsmiljön MakeCode</a:t>
            </a:r>
            <a:endParaRPr b="0" i="0" sz="2400" u="none" cap="none" strike="noStrike">
              <a:solidFill>
                <a:schemeClr val="dk2"/>
              </a:solidFill>
              <a:latin typeface="Open Sans"/>
              <a:ea typeface="Open Sans"/>
              <a:cs typeface="Open Sans"/>
              <a:sym typeface="Open Sans"/>
            </a:endParaRPr>
          </a:p>
        </p:txBody>
      </p:sp>
      <p:sp>
        <p:nvSpPr>
          <p:cNvPr id="99" name="Google Shape;99;p17"/>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Open Sans"/>
              <a:buAutoNum type="alphaLcPeriod"/>
            </a:pPr>
            <a:r>
              <a:rPr b="0" i="0" lang="sv-SE" sz="1000" u="none" cap="none" strike="noStrike">
                <a:solidFill>
                  <a:schemeClr val="dk2"/>
                </a:solidFill>
                <a:latin typeface="Open Sans"/>
                <a:ea typeface="Open Sans"/>
                <a:cs typeface="Open Sans"/>
                <a:sym typeface="Open Sans"/>
              </a:rPr>
              <a:t>Användning av programmeringsmiljön</a:t>
            </a:r>
            <a:endParaRPr b="0" i="0" sz="1000" u="none" cap="none" strike="noStrike">
              <a:solidFill>
                <a:schemeClr val="dk2"/>
              </a:solidFill>
              <a:latin typeface="Open Sans"/>
              <a:ea typeface="Open Sans"/>
              <a:cs typeface="Open Sans"/>
              <a:sym typeface="Open Sans"/>
            </a:endParaRPr>
          </a:p>
        </p:txBody>
      </p:sp>
      <p:sp>
        <p:nvSpPr>
          <p:cNvPr id="100" name="Google Shape;100;p17"/>
          <p:cNvSpPr txBox="1"/>
          <p:nvPr/>
        </p:nvSpPr>
        <p:spPr>
          <a:xfrm>
            <a:off x="-668650" y="2361875"/>
            <a:ext cx="297300" cy="17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01" name="Google Shape;101;p17"/>
          <p:cNvSpPr txBox="1"/>
          <p:nvPr/>
        </p:nvSpPr>
        <p:spPr>
          <a:xfrm>
            <a:off x="5885875" y="536425"/>
            <a:ext cx="27450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Open Sans"/>
                <a:ea typeface="Open Sans"/>
                <a:cs typeface="Open Sans"/>
                <a:sym typeface="Open Sans"/>
              </a:rPr>
              <a:t>Växla mellan blockprogrammering och textuell programmering</a:t>
            </a:r>
            <a:endParaRPr b="0" i="0" sz="1400" u="none" cap="none" strike="noStrike">
              <a:solidFill>
                <a:srgbClr val="000000"/>
              </a:solidFill>
              <a:latin typeface="Open Sans"/>
              <a:ea typeface="Open Sans"/>
              <a:cs typeface="Open Sans"/>
              <a:sym typeface="Open Sans"/>
            </a:endParaRPr>
          </a:p>
        </p:txBody>
      </p:sp>
      <p:sp>
        <p:nvSpPr>
          <p:cNvPr id="102" name="Google Shape;102;p17"/>
          <p:cNvSpPr txBox="1"/>
          <p:nvPr/>
        </p:nvSpPr>
        <p:spPr>
          <a:xfrm>
            <a:off x="87300" y="1860350"/>
            <a:ext cx="1438800" cy="7629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Open Sans"/>
                <a:ea typeface="Open Sans"/>
                <a:cs typeface="Open Sans"/>
                <a:sym typeface="Open Sans"/>
              </a:rPr>
              <a:t>Interaktiv simulering av Micro:bit</a:t>
            </a:r>
            <a:endParaRPr b="0" i="0" sz="1400" u="none" cap="none" strike="noStrike">
              <a:solidFill>
                <a:srgbClr val="000000"/>
              </a:solidFill>
              <a:latin typeface="Open Sans"/>
              <a:ea typeface="Open Sans"/>
              <a:cs typeface="Open Sans"/>
              <a:sym typeface="Open Sans"/>
            </a:endParaRPr>
          </a:p>
        </p:txBody>
      </p:sp>
      <p:sp>
        <p:nvSpPr>
          <p:cNvPr id="103" name="Google Shape;103;p17"/>
          <p:cNvSpPr txBox="1"/>
          <p:nvPr/>
        </p:nvSpPr>
        <p:spPr>
          <a:xfrm>
            <a:off x="3185200" y="395375"/>
            <a:ext cx="2434800" cy="8790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Open Sans"/>
                <a:ea typeface="Open Sans"/>
                <a:cs typeface="Open Sans"/>
                <a:sym typeface="Open Sans"/>
              </a:rPr>
              <a:t>Menyer med kommandon och konstruktioner för programmering</a:t>
            </a:r>
            <a:endParaRPr b="0" i="0" sz="1400" u="none" cap="none" strike="noStrike">
              <a:solidFill>
                <a:srgbClr val="000000"/>
              </a:solidFill>
              <a:latin typeface="Open Sans"/>
              <a:ea typeface="Open Sans"/>
              <a:cs typeface="Open Sans"/>
              <a:sym typeface="Open Sans"/>
            </a:endParaRPr>
          </a:p>
        </p:txBody>
      </p:sp>
      <p:cxnSp>
        <p:nvCxnSpPr>
          <p:cNvPr id="104" name="Google Shape;104;p17"/>
          <p:cNvCxnSpPr/>
          <p:nvPr/>
        </p:nvCxnSpPr>
        <p:spPr>
          <a:xfrm flipH="1" rot="10800000">
            <a:off x="6125525" y="941050"/>
            <a:ext cx="252900" cy="155700"/>
          </a:xfrm>
          <a:prstGeom prst="straightConnector1">
            <a:avLst/>
          </a:prstGeom>
          <a:noFill/>
          <a:ln cap="flat" cmpd="sng" w="19050">
            <a:solidFill>
              <a:srgbClr val="000000"/>
            </a:solidFill>
            <a:prstDash val="solid"/>
            <a:round/>
            <a:headEnd len="sm" w="sm" type="none"/>
            <a:tailEnd len="sm" w="sm" type="none"/>
          </a:ln>
        </p:spPr>
      </p:cxnSp>
      <p:sp>
        <p:nvSpPr>
          <p:cNvPr id="105" name="Google Shape;105;p17"/>
          <p:cNvSpPr/>
          <p:nvPr/>
        </p:nvSpPr>
        <p:spPr>
          <a:xfrm>
            <a:off x="3590725" y="1490800"/>
            <a:ext cx="1390500" cy="2687100"/>
          </a:xfrm>
          <a:prstGeom prst="rect">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 name="Google Shape;106;p17"/>
          <p:cNvCxnSpPr/>
          <p:nvPr/>
        </p:nvCxnSpPr>
        <p:spPr>
          <a:xfrm rot="10800000">
            <a:off x="3898800" y="1028775"/>
            <a:ext cx="107100" cy="456900"/>
          </a:xfrm>
          <a:prstGeom prst="straightConnector1">
            <a:avLst/>
          </a:prstGeom>
          <a:noFill/>
          <a:ln cap="flat" cmpd="sng" w="19050">
            <a:solidFill>
              <a:srgbClr val="000000"/>
            </a:solidFill>
            <a:prstDash val="solid"/>
            <a:round/>
            <a:headEnd len="sm" w="sm" type="none"/>
            <a:tailEnd len="sm" w="sm" type="none"/>
          </a:ln>
        </p:spPr>
      </p:cxnSp>
      <p:sp>
        <p:nvSpPr>
          <p:cNvPr id="107" name="Google Shape;107;p17"/>
          <p:cNvSpPr/>
          <p:nvPr/>
        </p:nvSpPr>
        <p:spPr>
          <a:xfrm>
            <a:off x="4239250" y="1102375"/>
            <a:ext cx="2122800" cy="409200"/>
          </a:xfrm>
          <a:prstGeom prst="rect">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7"/>
          <p:cNvSpPr/>
          <p:nvPr/>
        </p:nvSpPr>
        <p:spPr>
          <a:xfrm>
            <a:off x="1438200" y="1563475"/>
            <a:ext cx="2005800" cy="2008200"/>
          </a:xfrm>
          <a:prstGeom prst="rect">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9" name="Google Shape;109;p17"/>
          <p:cNvCxnSpPr/>
          <p:nvPr/>
        </p:nvCxnSpPr>
        <p:spPr>
          <a:xfrm rot="10800000">
            <a:off x="1079100" y="2370550"/>
            <a:ext cx="359100" cy="343800"/>
          </a:xfrm>
          <a:prstGeom prst="straightConnector1">
            <a:avLst/>
          </a:prstGeom>
          <a:noFill/>
          <a:ln cap="flat" cmpd="sng" w="19050">
            <a:solidFill>
              <a:srgbClr val="000000"/>
            </a:solidFill>
            <a:prstDash val="solid"/>
            <a:round/>
            <a:headEnd len="sm" w="sm" type="none"/>
            <a:tailEnd len="sm" w="sm" type="none"/>
          </a:ln>
        </p:spPr>
      </p:cxnSp>
      <p:sp>
        <p:nvSpPr>
          <p:cNvPr id="110" name="Google Shape;110;p17"/>
          <p:cNvSpPr/>
          <p:nvPr/>
        </p:nvSpPr>
        <p:spPr>
          <a:xfrm>
            <a:off x="1399300" y="4229925"/>
            <a:ext cx="4587000" cy="465900"/>
          </a:xfrm>
          <a:prstGeom prst="rect">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7"/>
          <p:cNvSpPr txBox="1"/>
          <p:nvPr/>
        </p:nvSpPr>
        <p:spPr>
          <a:xfrm>
            <a:off x="4239250" y="4732675"/>
            <a:ext cx="4299300" cy="2625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Open Sans"/>
                <a:ea typeface="Open Sans"/>
                <a:cs typeface="Open Sans"/>
                <a:sym typeface="Open Sans"/>
              </a:rPr>
              <a:t>Ladda, namnge och spara program</a:t>
            </a:r>
            <a:endParaRPr b="0" i="0" sz="1400" u="none" cap="none" strike="noStrike">
              <a:solidFill>
                <a:srgbClr val="000000"/>
              </a:solidFill>
              <a:latin typeface="Open Sans"/>
              <a:ea typeface="Open Sans"/>
              <a:cs typeface="Open Sans"/>
              <a:sym typeface="Open Sans"/>
            </a:endParaRPr>
          </a:p>
        </p:txBody>
      </p:sp>
      <p:cxnSp>
        <p:nvCxnSpPr>
          <p:cNvPr id="112" name="Google Shape;112;p17"/>
          <p:cNvCxnSpPr>
            <a:stCxn id="110" idx="2"/>
          </p:cNvCxnSpPr>
          <p:nvPr/>
        </p:nvCxnSpPr>
        <p:spPr>
          <a:xfrm>
            <a:off x="3692800" y="4695825"/>
            <a:ext cx="590700" cy="107100"/>
          </a:xfrm>
          <a:prstGeom prst="straightConnector1">
            <a:avLst/>
          </a:prstGeom>
          <a:noFill/>
          <a:ln cap="flat" cmpd="sng" w="19050">
            <a:solidFill>
              <a:srgbClr val="000000"/>
            </a:solidFill>
            <a:prstDash val="solid"/>
            <a:round/>
            <a:headEnd len="sm" w="sm" type="none"/>
            <a:tailEnd len="sm" w="sm" type="none"/>
          </a:ln>
        </p:spPr>
      </p:cxnSp>
      <p:sp>
        <p:nvSpPr>
          <p:cNvPr id="113" name="Google Shape;113;p17"/>
          <p:cNvSpPr/>
          <p:nvPr/>
        </p:nvSpPr>
        <p:spPr>
          <a:xfrm>
            <a:off x="5052050" y="1622950"/>
            <a:ext cx="2563200" cy="2080800"/>
          </a:xfrm>
          <a:prstGeom prst="rect">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7"/>
          <p:cNvSpPr txBox="1"/>
          <p:nvPr/>
        </p:nvSpPr>
        <p:spPr>
          <a:xfrm>
            <a:off x="7686075" y="2885375"/>
            <a:ext cx="1364700" cy="3759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Open Sans"/>
                <a:ea typeface="Open Sans"/>
                <a:cs typeface="Open Sans"/>
                <a:sym typeface="Open Sans"/>
              </a:rPr>
              <a:t>Kodfönster</a:t>
            </a:r>
            <a:endParaRPr b="0" i="0" sz="1400" u="none" cap="none" strike="noStrike">
              <a:solidFill>
                <a:srgbClr val="000000"/>
              </a:solidFill>
              <a:latin typeface="Open Sans"/>
              <a:ea typeface="Open Sans"/>
              <a:cs typeface="Open Sans"/>
              <a:sym typeface="Open Sans"/>
            </a:endParaRPr>
          </a:p>
        </p:txBody>
      </p:sp>
      <p:cxnSp>
        <p:nvCxnSpPr>
          <p:cNvPr id="115" name="Google Shape;115;p17"/>
          <p:cNvCxnSpPr/>
          <p:nvPr/>
        </p:nvCxnSpPr>
        <p:spPr>
          <a:xfrm rot="10800000">
            <a:off x="7615150" y="2581125"/>
            <a:ext cx="250800" cy="314400"/>
          </a:xfrm>
          <a:prstGeom prst="straightConnector1">
            <a:avLst/>
          </a:prstGeom>
          <a:noFill/>
          <a:ln cap="flat" cmpd="sng" w="19050">
            <a:solidFill>
              <a:srgbClr val="000000"/>
            </a:solidFill>
            <a:prstDash val="solid"/>
            <a:round/>
            <a:headEnd len="sm" w="sm" type="none"/>
            <a:tailEnd len="sm" w="sm" type="none"/>
          </a:ln>
        </p:spPr>
      </p:cxnSp>
      <p:sp>
        <p:nvSpPr>
          <p:cNvPr id="116" name="Google Shape;116;p17"/>
          <p:cNvSpPr/>
          <p:nvPr/>
        </p:nvSpPr>
        <p:spPr>
          <a:xfrm>
            <a:off x="7228125" y="1102375"/>
            <a:ext cx="446400" cy="409200"/>
          </a:xfrm>
          <a:prstGeom prst="rect">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7"/>
          <p:cNvSpPr txBox="1"/>
          <p:nvPr/>
        </p:nvSpPr>
        <p:spPr>
          <a:xfrm>
            <a:off x="7984050" y="1069275"/>
            <a:ext cx="955200" cy="3759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Open Sans"/>
                <a:ea typeface="Open Sans"/>
                <a:cs typeface="Open Sans"/>
                <a:sym typeface="Open Sans"/>
              </a:rPr>
              <a:t>Inställningar</a:t>
            </a:r>
            <a:endParaRPr b="0" i="0" sz="1400" u="none" cap="none" strike="noStrike">
              <a:solidFill>
                <a:srgbClr val="000000"/>
              </a:solidFill>
              <a:latin typeface="Open Sans"/>
              <a:ea typeface="Open Sans"/>
              <a:cs typeface="Open Sans"/>
              <a:sym typeface="Open Sans"/>
            </a:endParaRPr>
          </a:p>
        </p:txBody>
      </p:sp>
      <p:cxnSp>
        <p:nvCxnSpPr>
          <p:cNvPr id="118" name="Google Shape;118;p17"/>
          <p:cNvCxnSpPr>
            <a:stCxn id="116" idx="3"/>
            <a:endCxn id="117" idx="1"/>
          </p:cNvCxnSpPr>
          <p:nvPr/>
        </p:nvCxnSpPr>
        <p:spPr>
          <a:xfrm flipH="1" rot="10800000">
            <a:off x="7674525" y="1257175"/>
            <a:ext cx="309600" cy="49800"/>
          </a:xfrm>
          <a:prstGeom prst="straightConnector1">
            <a:avLst/>
          </a:prstGeom>
          <a:noFill/>
          <a:ln cap="flat" cmpd="sng" w="19050">
            <a:solidFill>
              <a:srgbClr val="000000"/>
            </a:solidFill>
            <a:prstDash val="solid"/>
            <a:round/>
            <a:headEnd len="sm" w="sm" type="none"/>
            <a:tailEnd len="sm" w="sm" type="none"/>
          </a:ln>
        </p:spPr>
      </p:cxnSp>
      <p:sp>
        <p:nvSpPr>
          <p:cNvPr id="119" name="Google Shape;119;p17"/>
          <p:cNvSpPr/>
          <p:nvPr/>
        </p:nvSpPr>
        <p:spPr>
          <a:xfrm>
            <a:off x="2635650" y="1102375"/>
            <a:ext cx="1185600" cy="409200"/>
          </a:xfrm>
          <a:prstGeom prst="rect">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0" name="Google Shape;120;p17"/>
          <p:cNvCxnSpPr/>
          <p:nvPr/>
        </p:nvCxnSpPr>
        <p:spPr>
          <a:xfrm>
            <a:off x="2177975" y="843950"/>
            <a:ext cx="476400" cy="262500"/>
          </a:xfrm>
          <a:prstGeom prst="straightConnector1">
            <a:avLst/>
          </a:prstGeom>
          <a:noFill/>
          <a:ln cap="flat" cmpd="sng" w="19050">
            <a:solidFill>
              <a:srgbClr val="000000"/>
            </a:solidFill>
            <a:prstDash val="solid"/>
            <a:round/>
            <a:headEnd len="sm" w="sm" type="none"/>
            <a:tailEnd len="sm" w="sm" type="none"/>
          </a:ln>
        </p:spPr>
      </p:cxnSp>
      <p:sp>
        <p:nvSpPr>
          <p:cNvPr id="121" name="Google Shape;121;p17"/>
          <p:cNvSpPr txBox="1"/>
          <p:nvPr/>
        </p:nvSpPr>
        <p:spPr>
          <a:xfrm>
            <a:off x="537375" y="395375"/>
            <a:ext cx="2098200" cy="8790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Open Sans"/>
                <a:ea typeface="Open Sans"/>
                <a:cs typeface="Open Sans"/>
                <a:sym typeface="Open Sans"/>
              </a:rPr>
              <a:t>Tillbaka till startmenyn; dela projekt</a:t>
            </a:r>
            <a:endParaRPr b="0" i="0" sz="1400" u="none" cap="none" strike="noStrike">
              <a:solidFill>
                <a:srgbClr val="000000"/>
              </a:solidFill>
              <a:latin typeface="Open Sans"/>
              <a:ea typeface="Open Sans"/>
              <a:cs typeface="Open Sans"/>
              <a:sym typeface="Open Sans"/>
            </a:endParaRPr>
          </a:p>
        </p:txBody>
      </p:sp>
      <p:sp>
        <p:nvSpPr>
          <p:cNvPr id="122" name="Google Shape;122;p17"/>
          <p:cNvSpPr/>
          <p:nvPr/>
        </p:nvSpPr>
        <p:spPr>
          <a:xfrm>
            <a:off x="6307100" y="4229950"/>
            <a:ext cx="1438800" cy="409200"/>
          </a:xfrm>
          <a:prstGeom prst="rect">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7"/>
          <p:cNvSpPr txBox="1"/>
          <p:nvPr/>
        </p:nvSpPr>
        <p:spPr>
          <a:xfrm>
            <a:off x="8058450" y="3663650"/>
            <a:ext cx="955200" cy="975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Open Sans"/>
                <a:ea typeface="Open Sans"/>
                <a:cs typeface="Open Sans"/>
                <a:sym typeface="Open Sans"/>
              </a:rPr>
              <a:t>Ångra, gör om; zooma in, zooma ut</a:t>
            </a:r>
            <a:endParaRPr b="0" i="0" sz="1400" u="none" cap="none" strike="noStrike">
              <a:solidFill>
                <a:srgbClr val="000000"/>
              </a:solidFill>
              <a:latin typeface="Open Sans"/>
              <a:ea typeface="Open Sans"/>
              <a:cs typeface="Open Sans"/>
              <a:sym typeface="Open Sans"/>
            </a:endParaRPr>
          </a:p>
        </p:txBody>
      </p:sp>
      <p:cxnSp>
        <p:nvCxnSpPr>
          <p:cNvPr id="124" name="Google Shape;124;p17"/>
          <p:cNvCxnSpPr>
            <a:stCxn id="122" idx="3"/>
          </p:cNvCxnSpPr>
          <p:nvPr/>
        </p:nvCxnSpPr>
        <p:spPr>
          <a:xfrm flipH="1" rot="10800000">
            <a:off x="7745900" y="4120750"/>
            <a:ext cx="295200" cy="313800"/>
          </a:xfrm>
          <a:prstGeom prst="straightConnector1">
            <a:avLst/>
          </a:prstGeom>
          <a:noFill/>
          <a:ln cap="flat" cmpd="sng" w="19050">
            <a:solidFill>
              <a:srgbClr val="000000"/>
            </a:solidFill>
            <a:prstDash val="solid"/>
            <a:round/>
            <a:headEnd len="sm" w="sm" type="none"/>
            <a:tailEnd len="sm" w="sm" type="none"/>
          </a:ln>
        </p:spPr>
      </p:cxnSp>
      <p:sp>
        <p:nvSpPr>
          <p:cNvPr id="125" name="Google Shape;12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484750" y="707850"/>
            <a:ext cx="8329200" cy="3370500"/>
          </a:xfrm>
          <a:prstGeom prst="rect">
            <a:avLst/>
          </a:prstGeom>
          <a:noFill/>
          <a:ln>
            <a:noFill/>
          </a:ln>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b="0" i="0" lang="sv-SE" sz="1800" u="none">
                <a:latin typeface="Open Sans"/>
                <a:ea typeface="Open Sans"/>
                <a:cs typeface="Open Sans"/>
                <a:sym typeface="Open Sans"/>
              </a:rPr>
              <a:t>Klicka på menyn </a:t>
            </a:r>
            <a:r>
              <a:rPr b="0" i="1" lang="sv-SE" sz="1800" u="none">
                <a:latin typeface="Open Sans"/>
                <a:ea typeface="Open Sans"/>
                <a:cs typeface="Open Sans"/>
                <a:sym typeface="Open Sans"/>
              </a:rPr>
              <a:t>Basic</a:t>
            </a:r>
            <a:r>
              <a:rPr b="0" i="0" lang="sv-SE" sz="1800" u="none">
                <a:latin typeface="Open Sans"/>
                <a:ea typeface="Open Sans"/>
                <a:cs typeface="Open Sans"/>
                <a:sym typeface="Open Sans"/>
              </a:rPr>
              <a:t>. Här hittar du allmänna och enkla kommandon. </a:t>
            </a:r>
            <a:endParaRPr sz="1800">
              <a:latin typeface="Open Sans"/>
              <a:ea typeface="Open Sans"/>
              <a:cs typeface="Open Sans"/>
              <a:sym typeface="Open Sans"/>
            </a:endParaRPr>
          </a:p>
          <a:p>
            <a:pPr indent="-342900" lvl="0" marL="457200" rtl="0" algn="l">
              <a:lnSpc>
                <a:spcPct val="114000"/>
              </a:lnSpc>
              <a:spcBef>
                <a:spcPts val="1000"/>
              </a:spcBef>
              <a:spcAft>
                <a:spcPts val="0"/>
              </a:spcAft>
              <a:buSzPts val="1800"/>
              <a:buFont typeface="Open Sans"/>
              <a:buAutoNum type="arabicPeriod"/>
            </a:pPr>
            <a:r>
              <a:rPr b="0" i="0" lang="sv-SE" sz="1800" u="none">
                <a:latin typeface="Open Sans"/>
                <a:ea typeface="Open Sans"/>
                <a:cs typeface="Open Sans"/>
                <a:sym typeface="Open Sans"/>
              </a:rPr>
              <a:t>För kommandot </a:t>
            </a:r>
            <a:r>
              <a:rPr b="1" i="1" lang="sv-SE" sz="1800" u="none">
                <a:latin typeface="Open Sans"/>
                <a:ea typeface="Open Sans"/>
                <a:cs typeface="Open Sans"/>
                <a:sym typeface="Open Sans"/>
              </a:rPr>
              <a:t>show leds</a:t>
            </a:r>
            <a:r>
              <a:rPr b="0" i="0" lang="sv-SE" sz="1800" u="none">
                <a:latin typeface="Open Sans"/>
                <a:ea typeface="Open Sans"/>
                <a:cs typeface="Open Sans"/>
                <a:sym typeface="Open Sans"/>
              </a:rPr>
              <a:t> till kodfönstret och placera det i händelsen </a:t>
            </a:r>
            <a:r>
              <a:rPr b="0" i="1" lang="sv-SE" sz="1800" u="none">
                <a:latin typeface="Open Sans"/>
                <a:ea typeface="Open Sans"/>
                <a:cs typeface="Open Sans"/>
                <a:sym typeface="Open Sans"/>
              </a:rPr>
              <a:t>on start</a:t>
            </a:r>
            <a:r>
              <a:rPr b="0" i="0" lang="sv-SE" sz="1800" u="none">
                <a:latin typeface="Open Sans"/>
                <a:ea typeface="Open Sans"/>
                <a:cs typeface="Open Sans"/>
                <a:sym typeface="Open Sans"/>
              </a:rPr>
              <a:t>. </a:t>
            </a:r>
            <a:endParaRPr sz="1800">
              <a:latin typeface="Open Sans"/>
              <a:ea typeface="Open Sans"/>
              <a:cs typeface="Open Sans"/>
              <a:sym typeface="Open Sans"/>
            </a:endParaRPr>
          </a:p>
          <a:p>
            <a:pPr indent="-342900" lvl="0" marL="457200" rtl="0" algn="l">
              <a:lnSpc>
                <a:spcPct val="114000"/>
              </a:lnSpc>
              <a:spcBef>
                <a:spcPts val="500"/>
              </a:spcBef>
              <a:spcAft>
                <a:spcPts val="0"/>
              </a:spcAft>
              <a:buSzPts val="1800"/>
              <a:buFont typeface="Open Sans"/>
              <a:buAutoNum type="arabicPeriod"/>
            </a:pPr>
            <a:r>
              <a:rPr b="0" i="0" lang="sv-SE" sz="1800" u="none">
                <a:latin typeface="Open Sans"/>
                <a:ea typeface="Open Sans"/>
                <a:cs typeface="Open Sans"/>
                <a:sym typeface="Open Sans"/>
              </a:rPr>
              <a:t>I rutnätet kan du rita en figur genom att klicka på önskade rutor. Micro:bit visar figuren på sin diodmatris.</a:t>
            </a:r>
            <a:endParaRPr sz="1800">
              <a:latin typeface="Open Sans"/>
              <a:ea typeface="Open Sans"/>
              <a:cs typeface="Open Sans"/>
              <a:sym typeface="Open Sans"/>
            </a:endParaRPr>
          </a:p>
          <a:p>
            <a:pPr indent="0" lvl="0" marL="0" rtl="0" algn="just">
              <a:lnSpc>
                <a:spcPct val="115000"/>
              </a:lnSpc>
              <a:spcBef>
                <a:spcPts val="500"/>
              </a:spcBef>
              <a:spcAft>
                <a:spcPts val="0"/>
              </a:spcAft>
              <a:buSzPts val="2800"/>
              <a:buNone/>
            </a:pPr>
            <a:r>
              <a:t/>
            </a:r>
            <a:endParaRPr sz="1400">
              <a:latin typeface="Open Sans"/>
              <a:ea typeface="Open Sans"/>
              <a:cs typeface="Open Sans"/>
              <a:sym typeface="Open Sans"/>
            </a:endParaRPr>
          </a:p>
        </p:txBody>
      </p:sp>
      <p:sp>
        <p:nvSpPr>
          <p:cNvPr id="131" name="Google Shape;131;p18"/>
          <p:cNvSpPr txBox="1"/>
          <p:nvPr>
            <p:ph idx="4294967295" type="subTitle"/>
          </p:nvPr>
        </p:nvSpPr>
        <p:spPr>
          <a:xfrm>
            <a:off x="0" y="0"/>
            <a:ext cx="76668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Grunderna i användningen av block</a:t>
            </a:r>
            <a:endParaRPr b="0" i="0" sz="2400" u="none" cap="none" strike="noStrike">
              <a:solidFill>
                <a:schemeClr val="dk2"/>
              </a:solidFill>
              <a:latin typeface="Open Sans"/>
              <a:ea typeface="Open Sans"/>
              <a:cs typeface="Open Sans"/>
              <a:sym typeface="Open Sans"/>
            </a:endParaRPr>
          </a:p>
        </p:txBody>
      </p:sp>
      <p:sp>
        <p:nvSpPr>
          <p:cNvPr id="132" name="Google Shape;132;p18"/>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a:pPr>
            <a:r>
              <a:rPr b="0" i="0" lang="sv-SE" sz="1000" u="none" cap="none" strike="noStrike">
                <a:solidFill>
                  <a:schemeClr val="dk2"/>
                </a:solidFill>
                <a:latin typeface="Arial"/>
                <a:ea typeface="Arial"/>
                <a:cs typeface="Arial"/>
                <a:sym typeface="Arial"/>
              </a:rPr>
              <a:t>Användning av programmeringsmiljön</a:t>
            </a:r>
            <a:endParaRPr b="0" i="0" sz="1000" u="none" cap="none" strike="noStrike">
              <a:solidFill>
                <a:schemeClr val="dk2"/>
              </a:solidFill>
              <a:latin typeface="Arial"/>
              <a:ea typeface="Arial"/>
              <a:cs typeface="Arial"/>
              <a:sym typeface="Arial"/>
            </a:endParaRPr>
          </a:p>
        </p:txBody>
      </p:sp>
      <p:sp>
        <p:nvSpPr>
          <p:cNvPr id="133" name="Google Shape;133;p18"/>
          <p:cNvSpPr txBox="1"/>
          <p:nvPr/>
        </p:nvSpPr>
        <p:spPr>
          <a:xfrm>
            <a:off x="360638" y="2791938"/>
            <a:ext cx="297300" cy="17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pic>
        <p:nvPicPr>
          <p:cNvPr id="134" name="Google Shape;134;p18"/>
          <p:cNvPicPr preferRelativeResize="0"/>
          <p:nvPr/>
        </p:nvPicPr>
        <p:blipFill rotWithShape="1">
          <a:blip r:embed="rId3">
            <a:alphaModFix/>
          </a:blip>
          <a:srcRect b="0" l="0" r="61448" t="0"/>
          <a:stretch/>
        </p:blipFill>
        <p:spPr>
          <a:xfrm>
            <a:off x="5737487" y="2672350"/>
            <a:ext cx="1659348" cy="1489950"/>
          </a:xfrm>
          <a:prstGeom prst="rect">
            <a:avLst/>
          </a:prstGeom>
          <a:noFill/>
          <a:ln>
            <a:noFill/>
          </a:ln>
        </p:spPr>
      </p:pic>
      <p:sp>
        <p:nvSpPr>
          <p:cNvPr id="135" name="Google Shape;135;p18"/>
          <p:cNvSpPr txBox="1"/>
          <p:nvPr/>
        </p:nvSpPr>
        <p:spPr>
          <a:xfrm>
            <a:off x="3253063" y="2692675"/>
            <a:ext cx="297300" cy="17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36" name="Google Shape;136;p18"/>
          <p:cNvSpPr txBox="1"/>
          <p:nvPr/>
        </p:nvSpPr>
        <p:spPr>
          <a:xfrm>
            <a:off x="5565763" y="2692663"/>
            <a:ext cx="297300" cy="17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pic>
        <p:nvPicPr>
          <p:cNvPr id="137" name="Google Shape;137;p18"/>
          <p:cNvPicPr preferRelativeResize="0"/>
          <p:nvPr/>
        </p:nvPicPr>
        <p:blipFill rotWithShape="1">
          <a:blip r:embed="rId4">
            <a:alphaModFix/>
          </a:blip>
          <a:srcRect b="0" l="0" r="0" t="0"/>
          <a:stretch/>
        </p:blipFill>
        <p:spPr>
          <a:xfrm>
            <a:off x="657938" y="2677076"/>
            <a:ext cx="2439825" cy="1956146"/>
          </a:xfrm>
          <a:prstGeom prst="rect">
            <a:avLst/>
          </a:prstGeom>
          <a:noFill/>
          <a:ln>
            <a:noFill/>
          </a:ln>
        </p:spPr>
      </p:pic>
      <p:pic>
        <p:nvPicPr>
          <p:cNvPr id="138" name="Google Shape;138;p18"/>
          <p:cNvPicPr preferRelativeResize="0"/>
          <p:nvPr/>
        </p:nvPicPr>
        <p:blipFill rotWithShape="1">
          <a:blip r:embed="rId5">
            <a:alphaModFix/>
          </a:blip>
          <a:srcRect b="0" l="0" r="0" t="0"/>
          <a:stretch/>
        </p:blipFill>
        <p:spPr>
          <a:xfrm>
            <a:off x="3425866" y="2677075"/>
            <a:ext cx="1983517" cy="2190750"/>
          </a:xfrm>
          <a:prstGeom prst="rect">
            <a:avLst/>
          </a:prstGeom>
          <a:noFill/>
          <a:ln>
            <a:noFill/>
          </a:ln>
        </p:spPr>
      </p:pic>
      <p:pic>
        <p:nvPicPr>
          <p:cNvPr id="139" name="Google Shape;139;p18"/>
          <p:cNvPicPr preferRelativeResize="0"/>
          <p:nvPr/>
        </p:nvPicPr>
        <p:blipFill rotWithShape="1">
          <a:blip r:embed="rId6">
            <a:alphaModFix/>
          </a:blip>
          <a:srcRect b="0" l="0" r="0" t="0"/>
          <a:stretch/>
        </p:blipFill>
        <p:spPr>
          <a:xfrm>
            <a:off x="7427450" y="2692675"/>
            <a:ext cx="1386513" cy="2057400"/>
          </a:xfrm>
          <a:prstGeom prst="rect">
            <a:avLst/>
          </a:prstGeom>
          <a:noFill/>
          <a:ln>
            <a:noFill/>
          </a:ln>
        </p:spPr>
      </p:pic>
      <p:cxnSp>
        <p:nvCxnSpPr>
          <p:cNvPr id="140" name="Google Shape;140;p18"/>
          <p:cNvCxnSpPr/>
          <p:nvPr/>
        </p:nvCxnSpPr>
        <p:spPr>
          <a:xfrm flipH="1" rot="10800000">
            <a:off x="2970263" y="3576100"/>
            <a:ext cx="613200" cy="21900"/>
          </a:xfrm>
          <a:prstGeom prst="straightConnector1">
            <a:avLst/>
          </a:prstGeom>
          <a:noFill/>
          <a:ln cap="flat" cmpd="sng" w="19050">
            <a:solidFill>
              <a:srgbClr val="000000"/>
            </a:solidFill>
            <a:prstDash val="solid"/>
            <a:round/>
            <a:headEnd len="sm" w="sm" type="none"/>
            <a:tailEnd len="med" w="med" type="triangle"/>
          </a:ln>
        </p:spPr>
      </p:cxnSp>
      <p:sp>
        <p:nvSpPr>
          <p:cNvPr id="141" name="Google Shape;141;p18"/>
          <p:cNvSpPr/>
          <p:nvPr/>
        </p:nvSpPr>
        <p:spPr>
          <a:xfrm>
            <a:off x="657950" y="2911200"/>
            <a:ext cx="704400" cy="283200"/>
          </a:xfrm>
          <a:prstGeom prst="ellipse">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8"/>
          <p:cNvSpPr/>
          <p:nvPr/>
        </p:nvSpPr>
        <p:spPr>
          <a:xfrm>
            <a:off x="1870175" y="3272775"/>
            <a:ext cx="1180200" cy="1283400"/>
          </a:xfrm>
          <a:prstGeom prst="ellipse">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484750" y="553925"/>
            <a:ext cx="8329200" cy="3524400"/>
          </a:xfrm>
          <a:prstGeom prst="rect">
            <a:avLst/>
          </a:prstGeom>
          <a:noFill/>
          <a:ln>
            <a:noFill/>
          </a:ln>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b="0" i="0" lang="sv-SE" sz="1800" u="none">
                <a:latin typeface="Open Sans"/>
                <a:ea typeface="Open Sans"/>
                <a:cs typeface="Open Sans"/>
                <a:sym typeface="Open Sans"/>
              </a:rPr>
              <a:t>Radera konstruktionen </a:t>
            </a:r>
            <a:r>
              <a:rPr b="1" i="1" lang="sv-SE" sz="1800" u="none">
                <a:latin typeface="Open Sans"/>
                <a:ea typeface="Open Sans"/>
                <a:cs typeface="Open Sans"/>
                <a:sym typeface="Open Sans"/>
              </a:rPr>
              <a:t>forever</a:t>
            </a:r>
            <a:r>
              <a:rPr b="0" i="0" lang="sv-SE" sz="1800" u="none">
                <a:latin typeface="Open Sans"/>
                <a:ea typeface="Open Sans"/>
                <a:cs typeface="Open Sans"/>
                <a:sym typeface="Open Sans"/>
              </a:rPr>
              <a:t> genom att lägga den på menyerna.</a:t>
            </a:r>
            <a:endParaRPr sz="1800">
              <a:latin typeface="Open Sans"/>
              <a:ea typeface="Open Sans"/>
              <a:cs typeface="Open Sans"/>
              <a:sym typeface="Open Sans"/>
            </a:endParaRPr>
          </a:p>
          <a:p>
            <a:pPr indent="-342900" lvl="0" marL="457200" rtl="0" algn="l">
              <a:lnSpc>
                <a:spcPct val="114000"/>
              </a:lnSpc>
              <a:spcBef>
                <a:spcPts val="1000"/>
              </a:spcBef>
              <a:spcAft>
                <a:spcPts val="0"/>
              </a:spcAft>
              <a:buSzPts val="1800"/>
              <a:buFont typeface="Open Sans"/>
              <a:buAutoNum type="arabicPeriod"/>
            </a:pPr>
            <a:r>
              <a:rPr b="0" i="0" lang="sv-SE" sz="1800" u="none">
                <a:latin typeface="Open Sans"/>
                <a:ea typeface="Open Sans"/>
                <a:cs typeface="Open Sans"/>
                <a:sym typeface="Open Sans"/>
              </a:rPr>
              <a:t>Hämta </a:t>
            </a:r>
            <a:r>
              <a:rPr b="1" i="1" lang="sv-SE" sz="1800" u="none">
                <a:latin typeface="Open Sans"/>
                <a:ea typeface="Open Sans"/>
                <a:cs typeface="Open Sans"/>
                <a:sym typeface="Open Sans"/>
              </a:rPr>
              <a:t>on button [A] pressed</a:t>
            </a:r>
            <a:r>
              <a:rPr b="0" i="0" lang="sv-SE" sz="1800" u="none">
                <a:latin typeface="Open Sans"/>
                <a:ea typeface="Open Sans"/>
                <a:cs typeface="Open Sans"/>
                <a:sym typeface="Open Sans"/>
              </a:rPr>
              <a:t> från menyn </a:t>
            </a:r>
            <a:r>
              <a:rPr b="0" i="1" lang="sv-SE" sz="1800" u="none">
                <a:latin typeface="Open Sans"/>
                <a:ea typeface="Open Sans"/>
                <a:cs typeface="Open Sans"/>
                <a:sym typeface="Open Sans"/>
              </a:rPr>
              <a:t>Input</a:t>
            </a:r>
            <a:r>
              <a:rPr b="0" i="0" lang="sv-SE" sz="1800" u="none">
                <a:latin typeface="Open Sans"/>
                <a:ea typeface="Open Sans"/>
                <a:cs typeface="Open Sans"/>
                <a:sym typeface="Open Sans"/>
              </a:rPr>
              <a:t> till kodfönstret.</a:t>
            </a:r>
            <a:endParaRPr sz="1800">
              <a:latin typeface="Open Sans"/>
              <a:ea typeface="Open Sans"/>
              <a:cs typeface="Open Sans"/>
              <a:sym typeface="Open Sans"/>
            </a:endParaRPr>
          </a:p>
          <a:p>
            <a:pPr indent="-342900" lvl="0" marL="457200" rtl="0" algn="l">
              <a:lnSpc>
                <a:spcPct val="114000"/>
              </a:lnSpc>
              <a:spcBef>
                <a:spcPts val="500"/>
              </a:spcBef>
              <a:spcAft>
                <a:spcPts val="0"/>
              </a:spcAft>
              <a:buSzPts val="1800"/>
              <a:buFont typeface="Open Sans"/>
              <a:buAutoNum type="arabicPeriod"/>
            </a:pPr>
            <a:r>
              <a:rPr b="0" i="0" lang="sv-SE" sz="1800" u="none">
                <a:latin typeface="Open Sans"/>
                <a:ea typeface="Open Sans"/>
                <a:cs typeface="Open Sans"/>
                <a:sym typeface="Open Sans"/>
              </a:rPr>
              <a:t>Hämta kommandot </a:t>
            </a:r>
            <a:r>
              <a:rPr b="1" i="1" lang="sv-SE" sz="1800" u="none">
                <a:latin typeface="Open Sans"/>
                <a:ea typeface="Open Sans"/>
                <a:cs typeface="Open Sans"/>
                <a:sym typeface="Open Sans"/>
              </a:rPr>
              <a:t>show string (“Hello!”)</a:t>
            </a:r>
            <a:r>
              <a:rPr b="0" i="0" lang="sv-SE" sz="1800" u="none">
                <a:latin typeface="Open Sans"/>
                <a:ea typeface="Open Sans"/>
                <a:cs typeface="Open Sans"/>
                <a:sym typeface="Open Sans"/>
              </a:rPr>
              <a:t> från menyn </a:t>
            </a:r>
            <a:r>
              <a:rPr b="0" i="1" lang="sv-SE" sz="1800" u="none">
                <a:latin typeface="Open Sans"/>
                <a:ea typeface="Open Sans"/>
                <a:cs typeface="Open Sans"/>
                <a:sym typeface="Open Sans"/>
              </a:rPr>
              <a:t>Basic</a:t>
            </a:r>
            <a:r>
              <a:rPr b="0" i="0" lang="sv-SE" sz="1800" u="none">
                <a:latin typeface="Open Sans"/>
                <a:ea typeface="Open Sans"/>
                <a:cs typeface="Open Sans"/>
                <a:sym typeface="Open Sans"/>
              </a:rPr>
              <a:t> och placera det i det nyss hämtade. Om du nu trycker på Micro:bits A-knapp i simuleringsfönstret visas texten “Hello!” på skärmen. Texten kan bytas ut mot önskad text.</a:t>
            </a:r>
            <a:endParaRPr sz="1800">
              <a:latin typeface="Open Sans"/>
              <a:ea typeface="Open Sans"/>
              <a:cs typeface="Open Sans"/>
              <a:sym typeface="Open Sans"/>
            </a:endParaRPr>
          </a:p>
          <a:p>
            <a:pPr indent="0" lvl="0" marL="0" rtl="0" algn="just">
              <a:lnSpc>
                <a:spcPct val="115000"/>
              </a:lnSpc>
              <a:spcBef>
                <a:spcPts val="500"/>
              </a:spcBef>
              <a:spcAft>
                <a:spcPts val="0"/>
              </a:spcAft>
              <a:buSzPts val="2800"/>
              <a:buNone/>
            </a:pPr>
            <a:r>
              <a:t/>
            </a:r>
            <a:endParaRPr sz="1400">
              <a:latin typeface="Open Sans"/>
              <a:ea typeface="Open Sans"/>
              <a:cs typeface="Open Sans"/>
              <a:sym typeface="Open Sans"/>
            </a:endParaRPr>
          </a:p>
        </p:txBody>
      </p:sp>
      <p:sp>
        <p:nvSpPr>
          <p:cNvPr id="149" name="Google Shape;149;p19"/>
          <p:cNvSpPr txBox="1"/>
          <p:nvPr>
            <p:ph idx="4294967295" type="subTitle"/>
          </p:nvPr>
        </p:nvSpPr>
        <p:spPr>
          <a:xfrm>
            <a:off x="0" y="0"/>
            <a:ext cx="88770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Radering av block, Input-händelse och kommandot string</a:t>
            </a:r>
            <a:endParaRPr b="0" i="0" sz="2400" u="none" cap="none" strike="noStrike">
              <a:solidFill>
                <a:schemeClr val="dk2"/>
              </a:solidFill>
              <a:latin typeface="Open Sans"/>
              <a:ea typeface="Open Sans"/>
              <a:cs typeface="Open Sans"/>
              <a:sym typeface="Open Sans"/>
            </a:endParaRPr>
          </a:p>
        </p:txBody>
      </p:sp>
      <p:sp>
        <p:nvSpPr>
          <p:cNvPr id="150" name="Google Shape;150;p19"/>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a:pPr>
            <a:r>
              <a:rPr b="0" i="0" lang="sv-SE" sz="1000" u="none" cap="none" strike="noStrike">
                <a:solidFill>
                  <a:schemeClr val="dk2"/>
                </a:solidFill>
                <a:latin typeface="Arial"/>
                <a:ea typeface="Arial"/>
                <a:cs typeface="Arial"/>
                <a:sym typeface="Arial"/>
              </a:rPr>
              <a:t>Användning av programmeringsmiljön</a:t>
            </a:r>
            <a:endParaRPr b="0" i="0" sz="1000" u="none" cap="none" strike="noStrike">
              <a:solidFill>
                <a:schemeClr val="dk2"/>
              </a:solidFill>
              <a:latin typeface="Arial"/>
              <a:ea typeface="Arial"/>
              <a:cs typeface="Arial"/>
              <a:sym typeface="Arial"/>
            </a:endParaRPr>
          </a:p>
        </p:txBody>
      </p:sp>
      <p:sp>
        <p:nvSpPr>
          <p:cNvPr id="151" name="Google Shape;151;p19"/>
          <p:cNvSpPr txBox="1"/>
          <p:nvPr/>
        </p:nvSpPr>
        <p:spPr>
          <a:xfrm>
            <a:off x="185138" y="2703913"/>
            <a:ext cx="297300" cy="17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52" name="Google Shape;152;p19"/>
          <p:cNvSpPr txBox="1"/>
          <p:nvPr/>
        </p:nvSpPr>
        <p:spPr>
          <a:xfrm>
            <a:off x="3239963" y="2703925"/>
            <a:ext cx="297300" cy="17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53" name="Google Shape;153;p19"/>
          <p:cNvSpPr txBox="1"/>
          <p:nvPr/>
        </p:nvSpPr>
        <p:spPr>
          <a:xfrm>
            <a:off x="6800125" y="2704045"/>
            <a:ext cx="238800" cy="17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pic>
        <p:nvPicPr>
          <p:cNvPr id="154" name="Google Shape;154;p19"/>
          <p:cNvPicPr preferRelativeResize="0"/>
          <p:nvPr/>
        </p:nvPicPr>
        <p:blipFill rotWithShape="1">
          <a:blip r:embed="rId3">
            <a:alphaModFix/>
          </a:blip>
          <a:srcRect b="15475" l="0" r="0" t="13075"/>
          <a:stretch/>
        </p:blipFill>
        <p:spPr>
          <a:xfrm>
            <a:off x="420125" y="2703925"/>
            <a:ext cx="2657450" cy="1863500"/>
          </a:xfrm>
          <a:prstGeom prst="rect">
            <a:avLst/>
          </a:prstGeom>
          <a:noFill/>
          <a:ln>
            <a:noFill/>
          </a:ln>
        </p:spPr>
      </p:pic>
      <p:pic>
        <p:nvPicPr>
          <p:cNvPr id="155" name="Google Shape;155;p19"/>
          <p:cNvPicPr preferRelativeResize="0"/>
          <p:nvPr/>
        </p:nvPicPr>
        <p:blipFill rotWithShape="1">
          <a:blip r:embed="rId4">
            <a:alphaModFix/>
          </a:blip>
          <a:srcRect b="0" l="1336" r="1141" t="0"/>
          <a:stretch/>
        </p:blipFill>
        <p:spPr>
          <a:xfrm>
            <a:off x="3537263" y="2703925"/>
            <a:ext cx="3132262" cy="1319600"/>
          </a:xfrm>
          <a:prstGeom prst="rect">
            <a:avLst/>
          </a:prstGeom>
          <a:noFill/>
          <a:ln>
            <a:noFill/>
          </a:ln>
        </p:spPr>
      </p:pic>
      <p:pic>
        <p:nvPicPr>
          <p:cNvPr id="156" name="Google Shape;156;p19"/>
          <p:cNvPicPr preferRelativeResize="0"/>
          <p:nvPr/>
        </p:nvPicPr>
        <p:blipFill rotWithShape="1">
          <a:blip r:embed="rId5">
            <a:alphaModFix/>
          </a:blip>
          <a:srcRect b="0" l="0" r="0" t="0"/>
          <a:stretch/>
        </p:blipFill>
        <p:spPr>
          <a:xfrm>
            <a:off x="7038925" y="2703925"/>
            <a:ext cx="1919925" cy="1108150"/>
          </a:xfrm>
          <a:prstGeom prst="rect">
            <a:avLst/>
          </a:prstGeom>
          <a:noFill/>
          <a:ln>
            <a:noFill/>
          </a:ln>
        </p:spPr>
      </p:pic>
      <p:sp>
        <p:nvSpPr>
          <p:cNvPr id="157" name="Google Shape;15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0"/>
          <p:cNvSpPr txBox="1"/>
          <p:nvPr>
            <p:ph type="title"/>
          </p:nvPr>
        </p:nvSpPr>
        <p:spPr>
          <a:xfrm>
            <a:off x="484750" y="707850"/>
            <a:ext cx="8329200" cy="3370500"/>
          </a:xfrm>
          <a:prstGeom prst="rect">
            <a:avLst/>
          </a:prstGeom>
          <a:noFill/>
          <a:ln>
            <a:noFill/>
          </a:ln>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b="0" i="0" lang="sv-SE" sz="1800" u="none">
                <a:latin typeface="Open Sans"/>
                <a:ea typeface="Open Sans"/>
                <a:cs typeface="Open Sans"/>
                <a:sym typeface="Open Sans"/>
              </a:rPr>
              <a:t>Programmera en händelse också för knapp B, t.ex. </a:t>
            </a:r>
            <a:r>
              <a:rPr b="1" i="1" lang="sv-SE" sz="1800" u="none">
                <a:latin typeface="Open Sans"/>
                <a:ea typeface="Open Sans"/>
                <a:cs typeface="Open Sans"/>
                <a:sym typeface="Open Sans"/>
              </a:rPr>
              <a:t>show leds</a:t>
            </a:r>
            <a:r>
              <a:rPr b="0" i="0" lang="sv-SE" sz="1800" u="none">
                <a:latin typeface="Open Sans"/>
                <a:ea typeface="Open Sans"/>
                <a:cs typeface="Open Sans"/>
                <a:sym typeface="Open Sans"/>
              </a:rPr>
              <a:t>.</a:t>
            </a:r>
            <a:endParaRPr sz="1800">
              <a:latin typeface="Open Sans"/>
              <a:ea typeface="Open Sans"/>
              <a:cs typeface="Open Sans"/>
              <a:sym typeface="Open Sans"/>
            </a:endParaRPr>
          </a:p>
          <a:p>
            <a:pPr indent="-342900" lvl="0" marL="457200" rtl="0" algn="l">
              <a:lnSpc>
                <a:spcPct val="114000"/>
              </a:lnSpc>
              <a:spcBef>
                <a:spcPts val="1000"/>
              </a:spcBef>
              <a:spcAft>
                <a:spcPts val="0"/>
              </a:spcAft>
              <a:buSzPts val="1800"/>
              <a:buFont typeface="Open Sans"/>
              <a:buAutoNum type="arabicPeriod"/>
            </a:pPr>
            <a:r>
              <a:rPr b="0" i="0" lang="sv-SE" sz="1800" u="none">
                <a:latin typeface="Open Sans"/>
                <a:ea typeface="Open Sans"/>
                <a:cs typeface="Open Sans"/>
                <a:sym typeface="Open Sans"/>
              </a:rPr>
              <a:t>Hämta </a:t>
            </a:r>
            <a:r>
              <a:rPr b="1" i="1" lang="sv-SE" sz="1800" u="none">
                <a:latin typeface="Open Sans"/>
                <a:ea typeface="Open Sans"/>
                <a:cs typeface="Open Sans"/>
                <a:sym typeface="Open Sans"/>
              </a:rPr>
              <a:t>on [shake]</a:t>
            </a:r>
            <a:r>
              <a:rPr b="0" i="0" lang="sv-SE" sz="1800" u="none">
                <a:latin typeface="Open Sans"/>
                <a:ea typeface="Open Sans"/>
                <a:cs typeface="Open Sans"/>
                <a:sym typeface="Open Sans"/>
              </a:rPr>
              <a:t> från menyn </a:t>
            </a:r>
            <a:r>
              <a:rPr b="0" i="1" lang="sv-SE" sz="1800" u="none">
                <a:latin typeface="Open Sans"/>
                <a:ea typeface="Open Sans"/>
                <a:cs typeface="Open Sans"/>
                <a:sym typeface="Open Sans"/>
              </a:rPr>
              <a:t>Input</a:t>
            </a:r>
            <a:r>
              <a:rPr b="0" i="0" lang="sv-SE" sz="1800" u="none">
                <a:latin typeface="Open Sans"/>
                <a:ea typeface="Open Sans"/>
                <a:cs typeface="Open Sans"/>
                <a:sym typeface="Open Sans"/>
              </a:rPr>
              <a:t> till kodfönstret.</a:t>
            </a:r>
            <a:endParaRPr sz="1800">
              <a:latin typeface="Open Sans"/>
              <a:ea typeface="Open Sans"/>
              <a:cs typeface="Open Sans"/>
              <a:sym typeface="Open Sans"/>
            </a:endParaRPr>
          </a:p>
          <a:p>
            <a:pPr indent="-342900" lvl="0" marL="457200" rtl="0" algn="l">
              <a:lnSpc>
                <a:spcPct val="114000"/>
              </a:lnSpc>
              <a:spcBef>
                <a:spcPts val="500"/>
              </a:spcBef>
              <a:spcAft>
                <a:spcPts val="0"/>
              </a:spcAft>
              <a:buSzPts val="1800"/>
              <a:buFont typeface="Open Sans"/>
              <a:buAutoNum type="arabicPeriod"/>
            </a:pPr>
            <a:r>
              <a:rPr b="0" i="0" lang="sv-SE" sz="1800" u="none">
                <a:latin typeface="Open Sans"/>
                <a:ea typeface="Open Sans"/>
                <a:cs typeface="Open Sans"/>
                <a:sym typeface="Open Sans"/>
              </a:rPr>
              <a:t>Hämta kommandot </a:t>
            </a:r>
            <a:r>
              <a:rPr b="1" i="1" lang="sv-SE" sz="1800" u="none">
                <a:latin typeface="Open Sans"/>
                <a:ea typeface="Open Sans"/>
                <a:cs typeface="Open Sans"/>
                <a:sym typeface="Open Sans"/>
              </a:rPr>
              <a:t>show number (0)</a:t>
            </a:r>
            <a:r>
              <a:rPr b="0" i="0" lang="sv-SE" sz="1800" u="none">
                <a:latin typeface="Open Sans"/>
                <a:ea typeface="Open Sans"/>
                <a:cs typeface="Open Sans"/>
                <a:sym typeface="Open Sans"/>
              </a:rPr>
              <a:t> från menyn </a:t>
            </a:r>
            <a:r>
              <a:rPr b="0" i="1" lang="sv-SE" sz="1800" u="none">
                <a:latin typeface="Open Sans"/>
                <a:ea typeface="Open Sans"/>
                <a:cs typeface="Open Sans"/>
                <a:sym typeface="Open Sans"/>
              </a:rPr>
              <a:t>Basic</a:t>
            </a:r>
            <a:r>
              <a:rPr b="0" i="0" lang="sv-SE" sz="1800" u="none">
                <a:latin typeface="Open Sans"/>
                <a:ea typeface="Open Sans"/>
                <a:cs typeface="Open Sans"/>
                <a:sym typeface="Open Sans"/>
              </a:rPr>
              <a:t> och placera det i konstruktionen som du nyss hämtade. Om du nu klickar på SHAKE i simuleringsfönstret, visas talet 0 på displayen. Talet kan ändras.</a:t>
            </a:r>
            <a:endParaRPr sz="1800">
              <a:latin typeface="Open Sans"/>
              <a:ea typeface="Open Sans"/>
              <a:cs typeface="Open Sans"/>
              <a:sym typeface="Open Sans"/>
            </a:endParaRPr>
          </a:p>
          <a:p>
            <a:pPr indent="0" lvl="0" marL="0" rtl="0" algn="just">
              <a:lnSpc>
                <a:spcPct val="115000"/>
              </a:lnSpc>
              <a:spcBef>
                <a:spcPts val="500"/>
              </a:spcBef>
              <a:spcAft>
                <a:spcPts val="0"/>
              </a:spcAft>
              <a:buSzPts val="2800"/>
              <a:buNone/>
            </a:pPr>
            <a:r>
              <a:t/>
            </a:r>
            <a:endParaRPr sz="1400">
              <a:latin typeface="Open Sans"/>
              <a:ea typeface="Open Sans"/>
              <a:cs typeface="Open Sans"/>
              <a:sym typeface="Open Sans"/>
            </a:endParaRPr>
          </a:p>
        </p:txBody>
      </p:sp>
      <p:sp>
        <p:nvSpPr>
          <p:cNvPr id="163" name="Google Shape;163;p20"/>
          <p:cNvSpPr txBox="1"/>
          <p:nvPr>
            <p:ph idx="4294967295" type="subTitle"/>
          </p:nvPr>
        </p:nvSpPr>
        <p:spPr>
          <a:xfrm>
            <a:off x="0" y="0"/>
            <a:ext cx="76668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Flera </a:t>
            </a:r>
            <a:r>
              <a:rPr b="0" i="1" lang="sv-SE" sz="2400" u="none" cap="none" strike="noStrike">
                <a:solidFill>
                  <a:schemeClr val="dk2"/>
                </a:solidFill>
                <a:latin typeface="Open Sans"/>
                <a:ea typeface="Open Sans"/>
                <a:cs typeface="Open Sans"/>
                <a:sym typeface="Open Sans"/>
              </a:rPr>
              <a:t>Input</a:t>
            </a:r>
            <a:r>
              <a:rPr b="0" i="0" lang="sv-SE" sz="2400" u="none" cap="none" strike="noStrike">
                <a:solidFill>
                  <a:schemeClr val="dk2"/>
                </a:solidFill>
                <a:latin typeface="Open Sans"/>
                <a:ea typeface="Open Sans"/>
                <a:cs typeface="Open Sans"/>
                <a:sym typeface="Open Sans"/>
              </a:rPr>
              <a:t>-händelser och kommandot </a:t>
            </a:r>
            <a:r>
              <a:rPr b="1" i="1" lang="sv-SE" sz="2400" u="none" cap="none" strike="noStrike">
                <a:solidFill>
                  <a:schemeClr val="dk2"/>
                </a:solidFill>
                <a:latin typeface="Open Sans"/>
                <a:ea typeface="Open Sans"/>
                <a:cs typeface="Open Sans"/>
                <a:sym typeface="Open Sans"/>
              </a:rPr>
              <a:t>show number</a:t>
            </a:r>
            <a:endParaRPr b="0" i="0" sz="2400" u="none" cap="none" strike="noStrike">
              <a:solidFill>
                <a:schemeClr val="dk2"/>
              </a:solidFill>
              <a:latin typeface="Open Sans"/>
              <a:ea typeface="Open Sans"/>
              <a:cs typeface="Open Sans"/>
              <a:sym typeface="Open Sans"/>
            </a:endParaRPr>
          </a:p>
        </p:txBody>
      </p:sp>
      <p:sp>
        <p:nvSpPr>
          <p:cNvPr id="164" name="Google Shape;164;p20"/>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a:pPr>
            <a:r>
              <a:rPr b="0" i="0" lang="sv-SE" sz="1000" u="none" cap="none" strike="noStrike">
                <a:solidFill>
                  <a:schemeClr val="dk2"/>
                </a:solidFill>
                <a:latin typeface="Arial"/>
                <a:ea typeface="Arial"/>
                <a:cs typeface="Arial"/>
                <a:sym typeface="Arial"/>
              </a:rPr>
              <a:t>Användning av programmeringsmiljön</a:t>
            </a:r>
            <a:endParaRPr b="0" i="0" sz="1000" u="none" cap="none" strike="noStrike">
              <a:solidFill>
                <a:schemeClr val="dk2"/>
              </a:solidFill>
              <a:latin typeface="Arial"/>
              <a:ea typeface="Arial"/>
              <a:cs typeface="Arial"/>
              <a:sym typeface="Arial"/>
            </a:endParaRPr>
          </a:p>
        </p:txBody>
      </p:sp>
      <p:sp>
        <p:nvSpPr>
          <p:cNvPr id="165" name="Google Shape;165;p20"/>
          <p:cNvSpPr txBox="1"/>
          <p:nvPr/>
        </p:nvSpPr>
        <p:spPr>
          <a:xfrm>
            <a:off x="2031925" y="2666966"/>
            <a:ext cx="297300" cy="23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66" name="Google Shape;166;p20"/>
          <p:cNvSpPr txBox="1"/>
          <p:nvPr/>
        </p:nvSpPr>
        <p:spPr>
          <a:xfrm>
            <a:off x="4549700" y="2650650"/>
            <a:ext cx="755100" cy="2832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2 + 3</a:t>
            </a:r>
            <a:endParaRPr b="0" i="0" sz="1400" u="none" cap="none" strike="noStrike">
              <a:solidFill>
                <a:srgbClr val="000000"/>
              </a:solidFill>
              <a:latin typeface="Arial"/>
              <a:ea typeface="Arial"/>
              <a:cs typeface="Arial"/>
              <a:sym typeface="Arial"/>
            </a:endParaRPr>
          </a:p>
        </p:txBody>
      </p:sp>
      <p:pic>
        <p:nvPicPr>
          <p:cNvPr id="167" name="Google Shape;167;p20"/>
          <p:cNvPicPr preferRelativeResize="0"/>
          <p:nvPr/>
        </p:nvPicPr>
        <p:blipFill rotWithShape="1">
          <a:blip r:embed="rId3">
            <a:alphaModFix/>
          </a:blip>
          <a:srcRect b="0" l="0" r="0" t="0"/>
          <a:stretch/>
        </p:blipFill>
        <p:spPr>
          <a:xfrm>
            <a:off x="2329224" y="2650649"/>
            <a:ext cx="1708163" cy="2261175"/>
          </a:xfrm>
          <a:prstGeom prst="rect">
            <a:avLst/>
          </a:prstGeom>
          <a:noFill/>
          <a:ln>
            <a:noFill/>
          </a:ln>
        </p:spPr>
      </p:pic>
      <p:pic>
        <p:nvPicPr>
          <p:cNvPr id="168" name="Google Shape;168;p20"/>
          <p:cNvPicPr preferRelativeResize="0"/>
          <p:nvPr/>
        </p:nvPicPr>
        <p:blipFill rotWithShape="1">
          <a:blip r:embed="rId4">
            <a:alphaModFix/>
          </a:blip>
          <a:srcRect b="0" l="0" r="0" t="0"/>
          <a:stretch/>
        </p:blipFill>
        <p:spPr>
          <a:xfrm>
            <a:off x="5042276" y="2650651"/>
            <a:ext cx="2169325" cy="1689475"/>
          </a:xfrm>
          <a:prstGeom prst="rect">
            <a:avLst/>
          </a:prstGeom>
          <a:noFill/>
          <a:ln>
            <a:noFill/>
          </a:ln>
        </p:spPr>
      </p:pic>
      <p:sp>
        <p:nvSpPr>
          <p:cNvPr id="169" name="Google Shape;16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1"/>
          <p:cNvSpPr txBox="1"/>
          <p:nvPr>
            <p:ph type="title"/>
          </p:nvPr>
        </p:nvSpPr>
        <p:spPr>
          <a:xfrm>
            <a:off x="484750" y="707850"/>
            <a:ext cx="8329200" cy="3370500"/>
          </a:xfrm>
          <a:prstGeom prst="rect">
            <a:avLst/>
          </a:prstGeom>
          <a:noFill/>
          <a:ln>
            <a:noFill/>
          </a:ln>
        </p:spPr>
        <p:txBody>
          <a:bodyPr anchorCtr="0" anchor="t" bIns="91425" lIns="91425" spcFirstLastPara="1" rIns="91425" wrap="square" tIns="91425">
            <a:noAutofit/>
          </a:bodyPr>
          <a:lstStyle/>
          <a:p>
            <a:pPr indent="-342900" lvl="0" marL="457200" rtl="0" algn="l">
              <a:lnSpc>
                <a:spcPct val="114000"/>
              </a:lnSpc>
              <a:spcBef>
                <a:spcPts val="0"/>
              </a:spcBef>
              <a:spcAft>
                <a:spcPts val="0"/>
              </a:spcAft>
              <a:buSzPts val="1800"/>
              <a:buFont typeface="Open Sans"/>
              <a:buAutoNum type="arabicPeriod"/>
            </a:pPr>
            <a:r>
              <a:rPr b="0" i="0" lang="sv-SE" sz="1800" u="none">
                <a:latin typeface="Open Sans"/>
                <a:ea typeface="Open Sans"/>
                <a:cs typeface="Open Sans"/>
                <a:sym typeface="Open Sans"/>
              </a:rPr>
              <a:t>Hämta slutligen variabeln </a:t>
            </a:r>
            <a:r>
              <a:rPr b="1" i="1" lang="sv-SE" sz="1800" u="none">
                <a:latin typeface="Open Sans"/>
                <a:ea typeface="Open Sans"/>
                <a:cs typeface="Open Sans"/>
                <a:sym typeface="Open Sans"/>
              </a:rPr>
              <a:t>temperature (°C)</a:t>
            </a:r>
            <a:r>
              <a:rPr b="0" i="0" lang="sv-SE" sz="1800" u="none">
                <a:latin typeface="Open Sans"/>
                <a:ea typeface="Open Sans"/>
                <a:cs typeface="Open Sans"/>
                <a:sym typeface="Open Sans"/>
              </a:rPr>
              <a:t>-från menyn </a:t>
            </a:r>
            <a:r>
              <a:rPr b="0" i="1" lang="sv-SE" sz="1800" u="none">
                <a:latin typeface="Open Sans"/>
                <a:ea typeface="Open Sans"/>
                <a:cs typeface="Open Sans"/>
                <a:sym typeface="Open Sans"/>
              </a:rPr>
              <a:t>Input</a:t>
            </a:r>
            <a:r>
              <a:rPr b="0" i="0" lang="sv-SE" sz="1800" u="none">
                <a:latin typeface="Open Sans"/>
                <a:ea typeface="Open Sans"/>
                <a:cs typeface="Open Sans"/>
                <a:sym typeface="Open Sans"/>
              </a:rPr>
              <a:t> och placera den på talets (0) plats i kommandot </a:t>
            </a:r>
            <a:r>
              <a:rPr b="1" i="1" lang="sv-SE" sz="1800" u="none">
                <a:latin typeface="Open Sans"/>
                <a:ea typeface="Open Sans"/>
                <a:cs typeface="Open Sans"/>
                <a:sym typeface="Open Sans"/>
              </a:rPr>
              <a:t>show number (0)</a:t>
            </a:r>
            <a:r>
              <a:rPr b="0" i="0" lang="sv-SE" sz="1800" u="none">
                <a:latin typeface="Open Sans"/>
                <a:ea typeface="Open Sans"/>
                <a:cs typeface="Open Sans"/>
                <a:sym typeface="Open Sans"/>
              </a:rPr>
              <a:t>.</a:t>
            </a:r>
            <a:endParaRPr sz="1800">
              <a:latin typeface="Open Sans"/>
              <a:ea typeface="Open Sans"/>
              <a:cs typeface="Open Sans"/>
              <a:sym typeface="Open Sans"/>
            </a:endParaRPr>
          </a:p>
          <a:p>
            <a:pPr indent="-342900" lvl="0" marL="457200" rtl="0" algn="l">
              <a:lnSpc>
                <a:spcPct val="114000"/>
              </a:lnSpc>
              <a:spcBef>
                <a:spcPts val="500"/>
              </a:spcBef>
              <a:spcAft>
                <a:spcPts val="0"/>
              </a:spcAft>
              <a:buSzPts val="1800"/>
              <a:buFont typeface="Open Sans"/>
              <a:buAutoNum type="arabicPeriod"/>
            </a:pPr>
            <a:r>
              <a:rPr b="0" i="0" lang="sv-SE" sz="1800" u="none">
                <a:latin typeface="Open Sans"/>
                <a:ea typeface="Open Sans"/>
                <a:cs typeface="Open Sans"/>
                <a:sym typeface="Open Sans"/>
              </a:rPr>
              <a:t>Om du nu klickar på SHAKE i simuleringsfönstret, visas den temperatur som Micro:bits givare avläser på displayen. I simuleringen kan temperaturen ändras på balken som visas i simuleringsfönstret.</a:t>
            </a:r>
            <a:endParaRPr sz="1800">
              <a:latin typeface="Open Sans"/>
              <a:ea typeface="Open Sans"/>
              <a:cs typeface="Open Sans"/>
              <a:sym typeface="Open Sans"/>
            </a:endParaRPr>
          </a:p>
          <a:p>
            <a:pPr indent="0" lvl="0" marL="0" rtl="0" algn="just">
              <a:lnSpc>
                <a:spcPct val="115000"/>
              </a:lnSpc>
              <a:spcBef>
                <a:spcPts val="500"/>
              </a:spcBef>
              <a:spcAft>
                <a:spcPts val="0"/>
              </a:spcAft>
              <a:buSzPts val="2800"/>
              <a:buNone/>
            </a:pPr>
            <a:r>
              <a:t/>
            </a:r>
            <a:endParaRPr sz="1400">
              <a:latin typeface="Open Sans"/>
              <a:ea typeface="Open Sans"/>
              <a:cs typeface="Open Sans"/>
              <a:sym typeface="Open Sans"/>
            </a:endParaRPr>
          </a:p>
        </p:txBody>
      </p:sp>
      <p:sp>
        <p:nvSpPr>
          <p:cNvPr id="175" name="Google Shape;175;p21"/>
          <p:cNvSpPr txBox="1"/>
          <p:nvPr>
            <p:ph idx="4294967295" type="subTitle"/>
          </p:nvPr>
        </p:nvSpPr>
        <p:spPr>
          <a:xfrm>
            <a:off x="0" y="0"/>
            <a:ext cx="76668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rPr b="0" i="0" lang="sv-SE" sz="2400" u="none" cap="none" strike="noStrike">
                <a:solidFill>
                  <a:schemeClr val="dk2"/>
                </a:solidFill>
                <a:latin typeface="Open Sans"/>
                <a:ea typeface="Open Sans"/>
                <a:cs typeface="Open Sans"/>
                <a:sym typeface="Open Sans"/>
              </a:rPr>
              <a:t>Använda en färdig variabel i ett kommando</a:t>
            </a:r>
            <a:endParaRPr b="0" i="0" sz="2400" u="none" cap="none" strike="noStrike">
              <a:solidFill>
                <a:schemeClr val="dk2"/>
              </a:solidFill>
              <a:latin typeface="Open Sans"/>
              <a:ea typeface="Open Sans"/>
              <a:cs typeface="Open Sans"/>
              <a:sym typeface="Open Sans"/>
            </a:endParaRPr>
          </a:p>
        </p:txBody>
      </p:sp>
      <p:sp>
        <p:nvSpPr>
          <p:cNvPr id="176" name="Google Shape;176;p21"/>
          <p:cNvSpPr txBox="1"/>
          <p:nvPr>
            <p:ph idx="4294967295" type="subTitle"/>
          </p:nvPr>
        </p:nvSpPr>
        <p:spPr>
          <a:xfrm>
            <a:off x="-113325" y="4911825"/>
            <a:ext cx="3007200" cy="2316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15000"/>
              </a:lnSpc>
              <a:spcBef>
                <a:spcPts val="0"/>
              </a:spcBef>
              <a:spcAft>
                <a:spcPts val="0"/>
              </a:spcAft>
              <a:buClr>
                <a:schemeClr val="dk2"/>
              </a:buClr>
              <a:buSzPts val="1000"/>
              <a:buFont typeface="Arial"/>
              <a:buAutoNum type="alphaLcPeriod"/>
            </a:pPr>
            <a:r>
              <a:rPr b="0" i="0" lang="sv-SE" sz="1000" u="none" cap="none" strike="noStrike">
                <a:solidFill>
                  <a:schemeClr val="dk2"/>
                </a:solidFill>
                <a:latin typeface="Arial"/>
                <a:ea typeface="Arial"/>
                <a:cs typeface="Arial"/>
                <a:sym typeface="Arial"/>
              </a:rPr>
              <a:t>Användning av programmeringsmiljön</a:t>
            </a:r>
            <a:endParaRPr b="0" i="0" sz="1000" u="none" cap="none" strike="noStrike">
              <a:solidFill>
                <a:schemeClr val="dk2"/>
              </a:solidFill>
              <a:latin typeface="Arial"/>
              <a:ea typeface="Arial"/>
              <a:cs typeface="Arial"/>
              <a:sym typeface="Arial"/>
            </a:endParaRPr>
          </a:p>
        </p:txBody>
      </p:sp>
      <p:sp>
        <p:nvSpPr>
          <p:cNvPr id="177" name="Google Shape;177;p21"/>
          <p:cNvSpPr txBox="1"/>
          <p:nvPr/>
        </p:nvSpPr>
        <p:spPr>
          <a:xfrm>
            <a:off x="1582350" y="2857066"/>
            <a:ext cx="297300" cy="2316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78" name="Google Shape;178;p21"/>
          <p:cNvSpPr txBox="1"/>
          <p:nvPr/>
        </p:nvSpPr>
        <p:spPr>
          <a:xfrm>
            <a:off x="4691575" y="2709000"/>
            <a:ext cx="304500" cy="283200"/>
          </a:xfrm>
          <a:prstGeom prst="rect">
            <a:avLst/>
          </a:prstGeom>
          <a:noFill/>
          <a:ln>
            <a:noFill/>
          </a:ln>
        </p:spPr>
        <p:txBody>
          <a:bodyPr anchorCtr="0" anchor="ctr" bIns="91425" lIns="91425" spcFirstLastPara="1" rIns="91425" wrap="square" tIns="91425">
            <a:noAutofit/>
          </a:bodyPr>
          <a:lstStyle/>
          <a:p>
            <a:pPr indent="0" lvl="0" marL="0" marR="0" rtl="0" algn="l">
              <a:lnSpc>
                <a:spcPct val="114000"/>
              </a:lnSpc>
              <a:spcBef>
                <a:spcPts val="0"/>
              </a:spcBef>
              <a:spcAft>
                <a:spcPts val="500"/>
              </a:spcAft>
              <a:buClr>
                <a:srgbClr val="000000"/>
              </a:buClr>
              <a:buSzPts val="1100"/>
              <a:buFont typeface="Arial"/>
              <a:buNone/>
            </a:pPr>
            <a:r>
              <a:rPr b="0" i="0" lang="sv-SE" sz="1100" u="none" cap="none" strike="noStrike">
                <a:solidFill>
                  <a:schemeClr val="dk1"/>
                </a:solidFill>
                <a:latin typeface="Arial"/>
                <a:ea typeface="Arial"/>
                <a:cs typeface="Arial"/>
                <a:sym typeface="Arial"/>
              </a:rPr>
              <a:t>2 </a:t>
            </a:r>
            <a:endParaRPr b="0" i="0" sz="1400" u="none" cap="none" strike="noStrike">
              <a:solidFill>
                <a:srgbClr val="000000"/>
              </a:solidFill>
              <a:latin typeface="Arial"/>
              <a:ea typeface="Arial"/>
              <a:cs typeface="Arial"/>
              <a:sym typeface="Arial"/>
            </a:endParaRPr>
          </a:p>
        </p:txBody>
      </p:sp>
      <p:pic>
        <p:nvPicPr>
          <p:cNvPr id="179" name="Google Shape;179;p21"/>
          <p:cNvPicPr preferRelativeResize="0"/>
          <p:nvPr/>
        </p:nvPicPr>
        <p:blipFill rotWithShape="1">
          <a:blip r:embed="rId3">
            <a:alphaModFix/>
          </a:blip>
          <a:srcRect b="0" l="0" r="0" t="0"/>
          <a:stretch/>
        </p:blipFill>
        <p:spPr>
          <a:xfrm>
            <a:off x="1879650" y="2857074"/>
            <a:ext cx="2565575" cy="1623650"/>
          </a:xfrm>
          <a:prstGeom prst="rect">
            <a:avLst/>
          </a:prstGeom>
          <a:noFill/>
          <a:ln>
            <a:noFill/>
          </a:ln>
        </p:spPr>
      </p:pic>
      <p:pic>
        <p:nvPicPr>
          <p:cNvPr id="180" name="Google Shape;180;p21"/>
          <p:cNvPicPr preferRelativeResize="0"/>
          <p:nvPr/>
        </p:nvPicPr>
        <p:blipFill rotWithShape="1">
          <a:blip r:embed="rId4">
            <a:alphaModFix/>
          </a:blip>
          <a:srcRect b="0" l="0" r="0" t="0"/>
          <a:stretch/>
        </p:blipFill>
        <p:spPr>
          <a:xfrm>
            <a:off x="4996075" y="2709000"/>
            <a:ext cx="2565574" cy="2115403"/>
          </a:xfrm>
          <a:prstGeom prst="rect">
            <a:avLst/>
          </a:prstGeom>
          <a:noFill/>
          <a:ln>
            <a:noFill/>
          </a:ln>
        </p:spPr>
      </p:pic>
      <p:sp>
        <p:nvSpPr>
          <p:cNvPr id="181" name="Google Shape;181;p21"/>
          <p:cNvSpPr/>
          <p:nvPr/>
        </p:nvSpPr>
        <p:spPr>
          <a:xfrm rot="5400000">
            <a:off x="5180559" y="3571367"/>
            <a:ext cx="1046700" cy="304500"/>
          </a:xfrm>
          <a:prstGeom prst="ellipse">
            <a:avLst/>
          </a:prstGeom>
          <a:solidFill>
            <a:srgbClr val="FCE5CD">
              <a:alpha val="26274"/>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sv-SE"/>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